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handoutMasterIdLst>
    <p:handoutMasterId r:id="rId310"/>
  </p:handoutMasterIdLst>
  <p:sldIdLst>
    <p:sldId id="887" r:id="rId4"/>
    <p:sldId id="580" r:id="rId6"/>
    <p:sldId id="258" r:id="rId7"/>
    <p:sldId id="260" r:id="rId8"/>
    <p:sldId id="261" r:id="rId9"/>
    <p:sldId id="262" r:id="rId10"/>
    <p:sldId id="263" r:id="rId11"/>
    <p:sldId id="264" r:id="rId12"/>
    <p:sldId id="265" r:id="rId13"/>
    <p:sldId id="266" r:id="rId14"/>
    <p:sldId id="267" r:id="rId15"/>
    <p:sldId id="268" r:id="rId16"/>
    <p:sldId id="269" r:id="rId17"/>
    <p:sldId id="274" r:id="rId18"/>
    <p:sldId id="275" r:id="rId19"/>
    <p:sldId id="276" r:id="rId20"/>
    <p:sldId id="277" r:id="rId21"/>
    <p:sldId id="278" r:id="rId22"/>
    <p:sldId id="279" r:id="rId23"/>
    <p:sldId id="280" r:id="rId24"/>
    <p:sldId id="283" r:id="rId25"/>
    <p:sldId id="284" r:id="rId26"/>
    <p:sldId id="285"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11" r:id="rId47"/>
    <p:sldId id="312" r:id="rId48"/>
    <p:sldId id="313" r:id="rId49"/>
    <p:sldId id="314" r:id="rId50"/>
    <p:sldId id="316" r:id="rId51"/>
    <p:sldId id="317" r:id="rId52"/>
    <p:sldId id="318" r:id="rId53"/>
    <p:sldId id="319" r:id="rId54"/>
    <p:sldId id="323" r:id="rId55"/>
    <p:sldId id="324" r:id="rId56"/>
    <p:sldId id="325" r:id="rId57"/>
    <p:sldId id="326" r:id="rId58"/>
    <p:sldId id="327" r:id="rId59"/>
    <p:sldId id="328" r:id="rId60"/>
    <p:sldId id="329" r:id="rId61"/>
    <p:sldId id="330" r:id="rId62"/>
    <p:sldId id="331" r:id="rId63"/>
    <p:sldId id="332" r:id="rId64"/>
    <p:sldId id="333"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364" r:id="rId95"/>
    <p:sldId id="365" r:id="rId96"/>
    <p:sldId id="366" r:id="rId97"/>
    <p:sldId id="367" r:id="rId98"/>
    <p:sldId id="368" r:id="rId99"/>
    <p:sldId id="369" r:id="rId100"/>
    <p:sldId id="370" r:id="rId101"/>
    <p:sldId id="371" r:id="rId102"/>
    <p:sldId id="372" r:id="rId103"/>
    <p:sldId id="373" r:id="rId104"/>
    <p:sldId id="375" r:id="rId105"/>
    <p:sldId id="376" r:id="rId106"/>
    <p:sldId id="377" r:id="rId107"/>
    <p:sldId id="378" r:id="rId108"/>
    <p:sldId id="379" r:id="rId109"/>
    <p:sldId id="380" r:id="rId110"/>
    <p:sldId id="381" r:id="rId111"/>
    <p:sldId id="382" r:id="rId112"/>
    <p:sldId id="383" r:id="rId113"/>
    <p:sldId id="384" r:id="rId114"/>
    <p:sldId id="385" r:id="rId115"/>
    <p:sldId id="386" r:id="rId116"/>
    <p:sldId id="387" r:id="rId117"/>
    <p:sldId id="388" r:id="rId118"/>
    <p:sldId id="389" r:id="rId119"/>
    <p:sldId id="390" r:id="rId120"/>
    <p:sldId id="391" r:id="rId121"/>
    <p:sldId id="392" r:id="rId122"/>
    <p:sldId id="393" r:id="rId123"/>
    <p:sldId id="394" r:id="rId124"/>
    <p:sldId id="395" r:id="rId125"/>
    <p:sldId id="396" r:id="rId126"/>
    <p:sldId id="397" r:id="rId127"/>
    <p:sldId id="398" r:id="rId128"/>
    <p:sldId id="399" r:id="rId129"/>
    <p:sldId id="400" r:id="rId130"/>
    <p:sldId id="401" r:id="rId131"/>
    <p:sldId id="402" r:id="rId132"/>
    <p:sldId id="403" r:id="rId133"/>
    <p:sldId id="404" r:id="rId134"/>
    <p:sldId id="405" r:id="rId135"/>
    <p:sldId id="406" r:id="rId136"/>
    <p:sldId id="407" r:id="rId137"/>
    <p:sldId id="408" r:id="rId138"/>
    <p:sldId id="374" r:id="rId139"/>
    <p:sldId id="409" r:id="rId140"/>
    <p:sldId id="410" r:id="rId141"/>
    <p:sldId id="411" r:id="rId142"/>
    <p:sldId id="412" r:id="rId143"/>
    <p:sldId id="413" r:id="rId144"/>
    <p:sldId id="414" r:id="rId145"/>
    <p:sldId id="415" r:id="rId146"/>
    <p:sldId id="416" r:id="rId147"/>
    <p:sldId id="417" r:id="rId148"/>
    <p:sldId id="418" r:id="rId149"/>
    <p:sldId id="419" r:id="rId150"/>
    <p:sldId id="420" r:id="rId151"/>
    <p:sldId id="421" r:id="rId152"/>
    <p:sldId id="422" r:id="rId153"/>
    <p:sldId id="423" r:id="rId154"/>
    <p:sldId id="424" r:id="rId155"/>
    <p:sldId id="425" r:id="rId156"/>
    <p:sldId id="426" r:id="rId157"/>
    <p:sldId id="427" r:id="rId158"/>
    <p:sldId id="428" r:id="rId159"/>
    <p:sldId id="429" r:id="rId160"/>
    <p:sldId id="430" r:id="rId161"/>
    <p:sldId id="431" r:id="rId162"/>
    <p:sldId id="432" r:id="rId163"/>
    <p:sldId id="433" r:id="rId164"/>
    <p:sldId id="434" r:id="rId165"/>
    <p:sldId id="435" r:id="rId166"/>
    <p:sldId id="436" r:id="rId167"/>
    <p:sldId id="437" r:id="rId168"/>
    <p:sldId id="438" r:id="rId169"/>
    <p:sldId id="439" r:id="rId170"/>
    <p:sldId id="440" r:id="rId171"/>
    <p:sldId id="441" r:id="rId172"/>
    <p:sldId id="442" r:id="rId173"/>
    <p:sldId id="443" r:id="rId174"/>
    <p:sldId id="444" r:id="rId175"/>
    <p:sldId id="445" r:id="rId176"/>
    <p:sldId id="446" r:id="rId177"/>
    <p:sldId id="447" r:id="rId178"/>
    <p:sldId id="448" r:id="rId179"/>
    <p:sldId id="449" r:id="rId180"/>
    <p:sldId id="450" r:id="rId181"/>
    <p:sldId id="451" r:id="rId182"/>
    <p:sldId id="452" r:id="rId183"/>
    <p:sldId id="453" r:id="rId184"/>
    <p:sldId id="454" r:id="rId185"/>
    <p:sldId id="455" r:id="rId186"/>
    <p:sldId id="456" r:id="rId187"/>
    <p:sldId id="457" r:id="rId188"/>
    <p:sldId id="458" r:id="rId189"/>
    <p:sldId id="459" r:id="rId190"/>
    <p:sldId id="460" r:id="rId191"/>
    <p:sldId id="461" r:id="rId192"/>
    <p:sldId id="462" r:id="rId193"/>
    <p:sldId id="463" r:id="rId194"/>
    <p:sldId id="464" r:id="rId195"/>
    <p:sldId id="465" r:id="rId196"/>
    <p:sldId id="466" r:id="rId197"/>
    <p:sldId id="467" r:id="rId198"/>
    <p:sldId id="468" r:id="rId199"/>
    <p:sldId id="469" r:id="rId200"/>
    <p:sldId id="470" r:id="rId201"/>
    <p:sldId id="471" r:id="rId202"/>
    <p:sldId id="472" r:id="rId203"/>
    <p:sldId id="473" r:id="rId204"/>
    <p:sldId id="474" r:id="rId205"/>
    <p:sldId id="475" r:id="rId206"/>
    <p:sldId id="476" r:id="rId207"/>
    <p:sldId id="477" r:id="rId208"/>
    <p:sldId id="478" r:id="rId209"/>
    <p:sldId id="479" r:id="rId210"/>
    <p:sldId id="480" r:id="rId211"/>
    <p:sldId id="481" r:id="rId212"/>
    <p:sldId id="482" r:id="rId213"/>
    <p:sldId id="483" r:id="rId214"/>
    <p:sldId id="484" r:id="rId215"/>
    <p:sldId id="485" r:id="rId216"/>
    <p:sldId id="486" r:id="rId217"/>
    <p:sldId id="487" r:id="rId218"/>
    <p:sldId id="488" r:id="rId219"/>
    <p:sldId id="489" r:id="rId220"/>
    <p:sldId id="490" r:id="rId221"/>
    <p:sldId id="491" r:id="rId222"/>
    <p:sldId id="492" r:id="rId223"/>
    <p:sldId id="493" r:id="rId224"/>
    <p:sldId id="494" r:id="rId225"/>
    <p:sldId id="495" r:id="rId226"/>
    <p:sldId id="496" r:id="rId227"/>
    <p:sldId id="497" r:id="rId228"/>
    <p:sldId id="498" r:id="rId229"/>
    <p:sldId id="499" r:id="rId230"/>
    <p:sldId id="500" r:id="rId231"/>
    <p:sldId id="501" r:id="rId232"/>
    <p:sldId id="502" r:id="rId233"/>
    <p:sldId id="503" r:id="rId234"/>
    <p:sldId id="504" r:id="rId235"/>
    <p:sldId id="505" r:id="rId236"/>
    <p:sldId id="506" r:id="rId237"/>
    <p:sldId id="507" r:id="rId238"/>
    <p:sldId id="508" r:id="rId239"/>
    <p:sldId id="509" r:id="rId240"/>
    <p:sldId id="510" r:id="rId241"/>
    <p:sldId id="511" r:id="rId242"/>
    <p:sldId id="512" r:id="rId243"/>
    <p:sldId id="513" r:id="rId244"/>
    <p:sldId id="514" r:id="rId245"/>
    <p:sldId id="515" r:id="rId246"/>
    <p:sldId id="516" r:id="rId247"/>
    <p:sldId id="517" r:id="rId248"/>
    <p:sldId id="518" r:id="rId249"/>
    <p:sldId id="519" r:id="rId250"/>
    <p:sldId id="520" r:id="rId251"/>
    <p:sldId id="521" r:id="rId252"/>
    <p:sldId id="522" r:id="rId253"/>
    <p:sldId id="523" r:id="rId254"/>
    <p:sldId id="524" r:id="rId255"/>
    <p:sldId id="525" r:id="rId256"/>
    <p:sldId id="526" r:id="rId257"/>
    <p:sldId id="527" r:id="rId258"/>
    <p:sldId id="528" r:id="rId259"/>
    <p:sldId id="529" r:id="rId260"/>
    <p:sldId id="530" r:id="rId261"/>
    <p:sldId id="531" r:id="rId262"/>
    <p:sldId id="532" r:id="rId263"/>
    <p:sldId id="533" r:id="rId264"/>
    <p:sldId id="534" r:id="rId265"/>
    <p:sldId id="535" r:id="rId266"/>
    <p:sldId id="536" r:id="rId267"/>
    <p:sldId id="537" r:id="rId268"/>
    <p:sldId id="538" r:id="rId269"/>
    <p:sldId id="539" r:id="rId270"/>
    <p:sldId id="540" r:id="rId271"/>
    <p:sldId id="541" r:id="rId272"/>
    <p:sldId id="542" r:id="rId273"/>
    <p:sldId id="543" r:id="rId274"/>
    <p:sldId id="544" r:id="rId275"/>
    <p:sldId id="546" r:id="rId276"/>
    <p:sldId id="547" r:id="rId277"/>
    <p:sldId id="548" r:id="rId278"/>
    <p:sldId id="549" r:id="rId279"/>
    <p:sldId id="550" r:id="rId280"/>
    <p:sldId id="551" r:id="rId281"/>
    <p:sldId id="552" r:id="rId282"/>
    <p:sldId id="553" r:id="rId283"/>
    <p:sldId id="554" r:id="rId284"/>
    <p:sldId id="555" r:id="rId285"/>
    <p:sldId id="556" r:id="rId286"/>
    <p:sldId id="557" r:id="rId287"/>
    <p:sldId id="558" r:id="rId288"/>
    <p:sldId id="559" r:id="rId289"/>
    <p:sldId id="560" r:id="rId290"/>
    <p:sldId id="561" r:id="rId291"/>
    <p:sldId id="562" r:id="rId292"/>
    <p:sldId id="563" r:id="rId293"/>
    <p:sldId id="564" r:id="rId294"/>
    <p:sldId id="565" r:id="rId295"/>
    <p:sldId id="566" r:id="rId296"/>
    <p:sldId id="567" r:id="rId297"/>
    <p:sldId id="568" r:id="rId298"/>
    <p:sldId id="569" r:id="rId299"/>
    <p:sldId id="570" r:id="rId300"/>
    <p:sldId id="571" r:id="rId301"/>
    <p:sldId id="572" r:id="rId302"/>
    <p:sldId id="573" r:id="rId303"/>
    <p:sldId id="574" r:id="rId304"/>
    <p:sldId id="575" r:id="rId305"/>
    <p:sldId id="576" r:id="rId306"/>
    <p:sldId id="577" r:id="rId307"/>
    <p:sldId id="578" r:id="rId308"/>
    <p:sldId id="579" r:id="rId309"/>
  </p:sldIdLst>
  <p:sldSz cx="9144000" cy="5144135" type="screen16x9"/>
  <p:notesSz cx="6858000" cy="9144000"/>
  <p:custDataLst>
    <p:tags r:id="rId314"/>
  </p:custDataLst>
  <p:defaultTextStyle>
    <a:defPPr>
      <a:defRPr lang="zh-CN"/>
    </a:defPPr>
    <a:lvl1pPr marL="0" lvl="0"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8"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99FF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5494"/>
    <p:restoredTop sz="94660"/>
  </p:normalViewPr>
  <p:slideViewPr>
    <p:cSldViewPr showGuides="1">
      <p:cViewPr>
        <p:scale>
          <a:sx n="75" d="100"/>
          <a:sy n="75" d="100"/>
        </p:scale>
        <p:origin x="-1404" y="-126"/>
      </p:cViewPr>
      <p:guideLst>
        <p:guide orient="horz" pos="2188"/>
        <p:guide pos="216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4" Type="http://schemas.openxmlformats.org/officeDocument/2006/relationships/tags" Target="tags/tag1.xml"/><Relationship Id="rId313" Type="http://schemas.openxmlformats.org/officeDocument/2006/relationships/tableStyles" Target="tableStyles.xml"/><Relationship Id="rId312" Type="http://schemas.openxmlformats.org/officeDocument/2006/relationships/viewProps" Target="viewProps.xml"/><Relationship Id="rId311" Type="http://schemas.openxmlformats.org/officeDocument/2006/relationships/presProps" Target="presProps.xml"/><Relationship Id="rId310" Type="http://schemas.openxmlformats.org/officeDocument/2006/relationships/handoutMaster" Target="handoutMasters/handoutMaster1.xml"/><Relationship Id="rId31" Type="http://schemas.openxmlformats.org/officeDocument/2006/relationships/slide" Target="slides/slide27.xml"/><Relationship Id="rId309" Type="http://schemas.openxmlformats.org/officeDocument/2006/relationships/slide" Target="slides/slide305.xml"/><Relationship Id="rId308" Type="http://schemas.openxmlformats.org/officeDocument/2006/relationships/slide" Target="slides/slide304.xml"/><Relationship Id="rId307" Type="http://schemas.openxmlformats.org/officeDocument/2006/relationships/slide" Target="slides/slide303.xml"/><Relationship Id="rId306" Type="http://schemas.openxmlformats.org/officeDocument/2006/relationships/slide" Target="slides/slide302.xml"/><Relationship Id="rId305" Type="http://schemas.openxmlformats.org/officeDocument/2006/relationships/slide" Target="slides/slide301.xml"/><Relationship Id="rId304" Type="http://schemas.openxmlformats.org/officeDocument/2006/relationships/slide" Target="slides/slide300.xml"/><Relationship Id="rId303" Type="http://schemas.openxmlformats.org/officeDocument/2006/relationships/slide" Target="slides/slide299.xml"/><Relationship Id="rId302" Type="http://schemas.openxmlformats.org/officeDocument/2006/relationships/slide" Target="slides/slide298.xml"/><Relationship Id="rId301" Type="http://schemas.openxmlformats.org/officeDocument/2006/relationships/slide" Target="slides/slide297.xml"/><Relationship Id="rId300" Type="http://schemas.openxmlformats.org/officeDocument/2006/relationships/slide" Target="slides/slide296.xml"/><Relationship Id="rId30" Type="http://schemas.openxmlformats.org/officeDocument/2006/relationships/slide" Target="slides/slide26.xml"/><Relationship Id="rId3" Type="http://schemas.openxmlformats.org/officeDocument/2006/relationships/slideMaster" Target="slideMasters/slideMaster2.xml"/><Relationship Id="rId299" Type="http://schemas.openxmlformats.org/officeDocument/2006/relationships/slide" Target="slides/slide295.xml"/><Relationship Id="rId298" Type="http://schemas.openxmlformats.org/officeDocument/2006/relationships/slide" Target="slides/slide294.xml"/><Relationship Id="rId297" Type="http://schemas.openxmlformats.org/officeDocument/2006/relationships/slide" Target="slides/slide293.xml"/><Relationship Id="rId296" Type="http://schemas.openxmlformats.org/officeDocument/2006/relationships/slide" Target="slides/slide292.xml"/><Relationship Id="rId295" Type="http://schemas.openxmlformats.org/officeDocument/2006/relationships/slide" Target="slides/slide291.xml"/><Relationship Id="rId294" Type="http://schemas.openxmlformats.org/officeDocument/2006/relationships/slide" Target="slides/slide290.xml"/><Relationship Id="rId293" Type="http://schemas.openxmlformats.org/officeDocument/2006/relationships/slide" Target="slides/slide289.xml"/><Relationship Id="rId292" Type="http://schemas.openxmlformats.org/officeDocument/2006/relationships/slide" Target="slides/slide288.xml"/><Relationship Id="rId291" Type="http://schemas.openxmlformats.org/officeDocument/2006/relationships/slide" Target="slides/slide287.xml"/><Relationship Id="rId290" Type="http://schemas.openxmlformats.org/officeDocument/2006/relationships/slide" Target="slides/slide286.xml"/><Relationship Id="rId29" Type="http://schemas.openxmlformats.org/officeDocument/2006/relationships/slide" Target="slides/slide25.xml"/><Relationship Id="rId289" Type="http://schemas.openxmlformats.org/officeDocument/2006/relationships/slide" Target="slides/slide285.xml"/><Relationship Id="rId288" Type="http://schemas.openxmlformats.org/officeDocument/2006/relationships/slide" Target="slides/slide284.xml"/><Relationship Id="rId287" Type="http://schemas.openxmlformats.org/officeDocument/2006/relationships/slide" Target="slides/slide283.xml"/><Relationship Id="rId286" Type="http://schemas.openxmlformats.org/officeDocument/2006/relationships/slide" Target="slides/slide282.xml"/><Relationship Id="rId285" Type="http://schemas.openxmlformats.org/officeDocument/2006/relationships/slide" Target="slides/slide281.xml"/><Relationship Id="rId284" Type="http://schemas.openxmlformats.org/officeDocument/2006/relationships/slide" Target="slides/slide280.xml"/><Relationship Id="rId283" Type="http://schemas.openxmlformats.org/officeDocument/2006/relationships/slide" Target="slides/slide279.xml"/><Relationship Id="rId282" Type="http://schemas.openxmlformats.org/officeDocument/2006/relationships/slide" Target="slides/slide278.xml"/><Relationship Id="rId281" Type="http://schemas.openxmlformats.org/officeDocument/2006/relationships/slide" Target="slides/slide277.xml"/><Relationship Id="rId280" Type="http://schemas.openxmlformats.org/officeDocument/2006/relationships/slide" Target="slides/slide276.xml"/><Relationship Id="rId28" Type="http://schemas.openxmlformats.org/officeDocument/2006/relationships/slide" Target="slides/slide24.xml"/><Relationship Id="rId279" Type="http://schemas.openxmlformats.org/officeDocument/2006/relationships/slide" Target="slides/slide275.xml"/><Relationship Id="rId278" Type="http://schemas.openxmlformats.org/officeDocument/2006/relationships/slide" Target="slides/slide274.xml"/><Relationship Id="rId277" Type="http://schemas.openxmlformats.org/officeDocument/2006/relationships/slide" Target="slides/slide273.xml"/><Relationship Id="rId276" Type="http://schemas.openxmlformats.org/officeDocument/2006/relationships/slide" Target="slides/slide272.xml"/><Relationship Id="rId275" Type="http://schemas.openxmlformats.org/officeDocument/2006/relationships/slide" Target="slides/slide271.xml"/><Relationship Id="rId274" Type="http://schemas.openxmlformats.org/officeDocument/2006/relationships/slide" Target="slides/slide270.xml"/><Relationship Id="rId273" Type="http://schemas.openxmlformats.org/officeDocument/2006/relationships/slide" Target="slides/slide269.xml"/><Relationship Id="rId272" Type="http://schemas.openxmlformats.org/officeDocument/2006/relationships/slide" Target="slides/slide268.xml"/><Relationship Id="rId271" Type="http://schemas.openxmlformats.org/officeDocument/2006/relationships/slide" Target="slides/slide267.xml"/><Relationship Id="rId270" Type="http://schemas.openxmlformats.org/officeDocument/2006/relationships/slide" Target="slides/slide266.xml"/><Relationship Id="rId27" Type="http://schemas.openxmlformats.org/officeDocument/2006/relationships/slide" Target="slides/slide23.xml"/><Relationship Id="rId269" Type="http://schemas.openxmlformats.org/officeDocument/2006/relationships/slide" Target="slides/slide265.xml"/><Relationship Id="rId268" Type="http://schemas.openxmlformats.org/officeDocument/2006/relationships/slide" Target="slides/slide264.xml"/><Relationship Id="rId267" Type="http://schemas.openxmlformats.org/officeDocument/2006/relationships/slide" Target="slides/slide263.xml"/><Relationship Id="rId266" Type="http://schemas.openxmlformats.org/officeDocument/2006/relationships/slide" Target="slides/slide262.xml"/><Relationship Id="rId265" Type="http://schemas.openxmlformats.org/officeDocument/2006/relationships/slide" Target="slides/slide261.xml"/><Relationship Id="rId264" Type="http://schemas.openxmlformats.org/officeDocument/2006/relationships/slide" Target="slides/slide260.xml"/><Relationship Id="rId263" Type="http://schemas.openxmlformats.org/officeDocument/2006/relationships/slide" Target="slides/slide259.xml"/><Relationship Id="rId262" Type="http://schemas.openxmlformats.org/officeDocument/2006/relationships/slide" Target="slides/slide258.xml"/><Relationship Id="rId261" Type="http://schemas.openxmlformats.org/officeDocument/2006/relationships/slide" Target="slides/slide257.xml"/><Relationship Id="rId260" Type="http://schemas.openxmlformats.org/officeDocument/2006/relationships/slide" Target="slides/slide256.xml"/><Relationship Id="rId26" Type="http://schemas.openxmlformats.org/officeDocument/2006/relationships/slide" Target="slides/slide22.xml"/><Relationship Id="rId259" Type="http://schemas.openxmlformats.org/officeDocument/2006/relationships/slide" Target="slides/slide255.xml"/><Relationship Id="rId258" Type="http://schemas.openxmlformats.org/officeDocument/2006/relationships/slide" Target="slides/slide254.xml"/><Relationship Id="rId257" Type="http://schemas.openxmlformats.org/officeDocument/2006/relationships/slide" Target="slides/slide253.xml"/><Relationship Id="rId256" Type="http://schemas.openxmlformats.org/officeDocument/2006/relationships/slide" Target="slides/slide252.xml"/><Relationship Id="rId255" Type="http://schemas.openxmlformats.org/officeDocument/2006/relationships/slide" Target="slides/slide251.xml"/><Relationship Id="rId254" Type="http://schemas.openxmlformats.org/officeDocument/2006/relationships/slide" Target="slides/slide250.xml"/><Relationship Id="rId253" Type="http://schemas.openxmlformats.org/officeDocument/2006/relationships/slide" Target="slides/slide249.xml"/><Relationship Id="rId252" Type="http://schemas.openxmlformats.org/officeDocument/2006/relationships/slide" Target="slides/slide248.xml"/><Relationship Id="rId251" Type="http://schemas.openxmlformats.org/officeDocument/2006/relationships/slide" Target="slides/slide247.xml"/><Relationship Id="rId250" Type="http://schemas.openxmlformats.org/officeDocument/2006/relationships/slide" Target="slides/slide246.xml"/><Relationship Id="rId25" Type="http://schemas.openxmlformats.org/officeDocument/2006/relationships/slide" Target="slides/slide21.xml"/><Relationship Id="rId249" Type="http://schemas.openxmlformats.org/officeDocument/2006/relationships/slide" Target="slides/slide245.xml"/><Relationship Id="rId248" Type="http://schemas.openxmlformats.org/officeDocument/2006/relationships/slide" Target="slides/slide244.xml"/><Relationship Id="rId247" Type="http://schemas.openxmlformats.org/officeDocument/2006/relationships/slide" Target="slides/slide243.xml"/><Relationship Id="rId246" Type="http://schemas.openxmlformats.org/officeDocument/2006/relationships/slide" Target="slides/slide242.xml"/><Relationship Id="rId245" Type="http://schemas.openxmlformats.org/officeDocument/2006/relationships/slide" Target="slides/slide241.xml"/><Relationship Id="rId244" Type="http://schemas.openxmlformats.org/officeDocument/2006/relationships/slide" Target="slides/slide240.xml"/><Relationship Id="rId243" Type="http://schemas.openxmlformats.org/officeDocument/2006/relationships/slide" Target="slides/slide239.xml"/><Relationship Id="rId242" Type="http://schemas.openxmlformats.org/officeDocument/2006/relationships/slide" Target="slides/slide238.xml"/><Relationship Id="rId241" Type="http://schemas.openxmlformats.org/officeDocument/2006/relationships/slide" Target="slides/slide237.xml"/><Relationship Id="rId240" Type="http://schemas.openxmlformats.org/officeDocument/2006/relationships/slide" Target="slides/slide236.xml"/><Relationship Id="rId24" Type="http://schemas.openxmlformats.org/officeDocument/2006/relationships/slide" Target="slides/slide20.xml"/><Relationship Id="rId239" Type="http://schemas.openxmlformats.org/officeDocument/2006/relationships/slide" Target="slides/slide235.xml"/><Relationship Id="rId238" Type="http://schemas.openxmlformats.org/officeDocument/2006/relationships/slide" Target="slides/slide234.xml"/><Relationship Id="rId237" Type="http://schemas.openxmlformats.org/officeDocument/2006/relationships/slide" Target="slides/slide233.xml"/><Relationship Id="rId236" Type="http://schemas.openxmlformats.org/officeDocument/2006/relationships/slide" Target="slides/slide232.xml"/><Relationship Id="rId235" Type="http://schemas.openxmlformats.org/officeDocument/2006/relationships/slide" Target="slides/slide231.xml"/><Relationship Id="rId234" Type="http://schemas.openxmlformats.org/officeDocument/2006/relationships/slide" Target="slides/slide230.xml"/><Relationship Id="rId233" Type="http://schemas.openxmlformats.org/officeDocument/2006/relationships/slide" Target="slides/slide229.xml"/><Relationship Id="rId232" Type="http://schemas.openxmlformats.org/officeDocument/2006/relationships/slide" Target="slides/slide228.xml"/><Relationship Id="rId231" Type="http://schemas.openxmlformats.org/officeDocument/2006/relationships/slide" Target="slides/slide227.xml"/><Relationship Id="rId230" Type="http://schemas.openxmlformats.org/officeDocument/2006/relationships/slide" Target="slides/slide226.xml"/><Relationship Id="rId23" Type="http://schemas.openxmlformats.org/officeDocument/2006/relationships/slide" Target="slides/slide19.xml"/><Relationship Id="rId229" Type="http://schemas.openxmlformats.org/officeDocument/2006/relationships/slide" Target="slides/slide225.xml"/><Relationship Id="rId228" Type="http://schemas.openxmlformats.org/officeDocument/2006/relationships/slide" Target="slides/slide224.xml"/><Relationship Id="rId227" Type="http://schemas.openxmlformats.org/officeDocument/2006/relationships/slide" Target="slides/slide223.xml"/><Relationship Id="rId226" Type="http://schemas.openxmlformats.org/officeDocument/2006/relationships/slide" Target="slides/slide222.xml"/><Relationship Id="rId225" Type="http://schemas.openxmlformats.org/officeDocument/2006/relationships/slide" Target="slides/slide221.xml"/><Relationship Id="rId224" Type="http://schemas.openxmlformats.org/officeDocument/2006/relationships/slide" Target="slides/slide220.xml"/><Relationship Id="rId223" Type="http://schemas.openxmlformats.org/officeDocument/2006/relationships/slide" Target="slides/slide219.xml"/><Relationship Id="rId222" Type="http://schemas.openxmlformats.org/officeDocument/2006/relationships/slide" Target="slides/slide218.xml"/><Relationship Id="rId221" Type="http://schemas.openxmlformats.org/officeDocument/2006/relationships/slide" Target="slides/slide217.xml"/><Relationship Id="rId220" Type="http://schemas.openxmlformats.org/officeDocument/2006/relationships/slide" Target="slides/slide216.xml"/><Relationship Id="rId22" Type="http://schemas.openxmlformats.org/officeDocument/2006/relationships/slide" Target="slides/slide18.xml"/><Relationship Id="rId219" Type="http://schemas.openxmlformats.org/officeDocument/2006/relationships/slide" Target="slides/slide215.xml"/><Relationship Id="rId218" Type="http://schemas.openxmlformats.org/officeDocument/2006/relationships/slide" Target="slides/slide214.xml"/><Relationship Id="rId217" Type="http://schemas.openxmlformats.org/officeDocument/2006/relationships/slide" Target="slides/slide213.xml"/><Relationship Id="rId216" Type="http://schemas.openxmlformats.org/officeDocument/2006/relationships/slide" Target="slides/slide212.xml"/><Relationship Id="rId215" Type="http://schemas.openxmlformats.org/officeDocument/2006/relationships/slide" Target="slides/slide211.xml"/><Relationship Id="rId214" Type="http://schemas.openxmlformats.org/officeDocument/2006/relationships/slide" Target="slides/slide210.xml"/><Relationship Id="rId213" Type="http://schemas.openxmlformats.org/officeDocument/2006/relationships/slide" Target="slides/slide209.xml"/><Relationship Id="rId212" Type="http://schemas.openxmlformats.org/officeDocument/2006/relationships/slide" Target="slides/slide208.xml"/><Relationship Id="rId211" Type="http://schemas.openxmlformats.org/officeDocument/2006/relationships/slide" Target="slides/slide207.xml"/><Relationship Id="rId210" Type="http://schemas.openxmlformats.org/officeDocument/2006/relationships/slide" Target="slides/slide206.xml"/><Relationship Id="rId21" Type="http://schemas.openxmlformats.org/officeDocument/2006/relationships/slide" Target="slides/slide17.xml"/><Relationship Id="rId209" Type="http://schemas.openxmlformats.org/officeDocument/2006/relationships/slide" Target="slides/slide205.xml"/><Relationship Id="rId208" Type="http://schemas.openxmlformats.org/officeDocument/2006/relationships/slide" Target="slides/slide204.xml"/><Relationship Id="rId207" Type="http://schemas.openxmlformats.org/officeDocument/2006/relationships/slide" Target="slides/slide203.xml"/><Relationship Id="rId206" Type="http://schemas.openxmlformats.org/officeDocument/2006/relationships/slide" Target="slides/slide202.xml"/><Relationship Id="rId205" Type="http://schemas.openxmlformats.org/officeDocument/2006/relationships/slide" Target="slides/slide201.xml"/><Relationship Id="rId204" Type="http://schemas.openxmlformats.org/officeDocument/2006/relationships/slide" Target="slides/slide200.xml"/><Relationship Id="rId203" Type="http://schemas.openxmlformats.org/officeDocument/2006/relationships/slide" Target="slides/slide199.xml"/><Relationship Id="rId202" Type="http://schemas.openxmlformats.org/officeDocument/2006/relationships/slide" Target="slides/slide198.xml"/><Relationship Id="rId201" Type="http://schemas.openxmlformats.org/officeDocument/2006/relationships/slide" Target="slides/slide197.xml"/><Relationship Id="rId200" Type="http://schemas.openxmlformats.org/officeDocument/2006/relationships/slide" Target="slides/slide196.xml"/><Relationship Id="rId20" Type="http://schemas.openxmlformats.org/officeDocument/2006/relationships/slide" Target="slides/slide16.xml"/><Relationship Id="rId2" Type="http://schemas.openxmlformats.org/officeDocument/2006/relationships/theme" Target="theme/theme1.xml"/><Relationship Id="rId199" Type="http://schemas.openxmlformats.org/officeDocument/2006/relationships/slide" Target="slides/slide195.xml"/><Relationship Id="rId198" Type="http://schemas.openxmlformats.org/officeDocument/2006/relationships/slide" Target="slides/slide194.xml"/><Relationship Id="rId197" Type="http://schemas.openxmlformats.org/officeDocument/2006/relationships/slide" Target="slides/slide193.xml"/><Relationship Id="rId196" Type="http://schemas.openxmlformats.org/officeDocument/2006/relationships/slide" Target="slides/slide192.xml"/><Relationship Id="rId195" Type="http://schemas.openxmlformats.org/officeDocument/2006/relationships/slide" Target="slides/slide191.xml"/><Relationship Id="rId194" Type="http://schemas.openxmlformats.org/officeDocument/2006/relationships/slide" Target="slides/slide190.xml"/><Relationship Id="rId193" Type="http://schemas.openxmlformats.org/officeDocument/2006/relationships/slide" Target="slides/slide189.xml"/><Relationship Id="rId192" Type="http://schemas.openxmlformats.org/officeDocument/2006/relationships/slide" Target="slides/slide188.xml"/><Relationship Id="rId191" Type="http://schemas.openxmlformats.org/officeDocument/2006/relationships/slide" Target="slides/slide187.xml"/><Relationship Id="rId190" Type="http://schemas.openxmlformats.org/officeDocument/2006/relationships/slide" Target="slides/slide186.xml"/><Relationship Id="rId19" Type="http://schemas.openxmlformats.org/officeDocument/2006/relationships/slide" Target="slides/slide15.xml"/><Relationship Id="rId189" Type="http://schemas.openxmlformats.org/officeDocument/2006/relationships/slide" Target="slides/slide185.xml"/><Relationship Id="rId188" Type="http://schemas.openxmlformats.org/officeDocument/2006/relationships/slide" Target="slides/slide184.xml"/><Relationship Id="rId187" Type="http://schemas.openxmlformats.org/officeDocument/2006/relationships/slide" Target="slides/slide183.xml"/><Relationship Id="rId186" Type="http://schemas.openxmlformats.org/officeDocument/2006/relationships/slide" Target="slides/slide182.xml"/><Relationship Id="rId185" Type="http://schemas.openxmlformats.org/officeDocument/2006/relationships/slide" Target="slides/slide181.xml"/><Relationship Id="rId184" Type="http://schemas.openxmlformats.org/officeDocument/2006/relationships/slide" Target="slides/slide180.xml"/><Relationship Id="rId183" Type="http://schemas.openxmlformats.org/officeDocument/2006/relationships/slide" Target="slides/slide179.xml"/><Relationship Id="rId182" Type="http://schemas.openxmlformats.org/officeDocument/2006/relationships/slide" Target="slides/slide178.xml"/><Relationship Id="rId181" Type="http://schemas.openxmlformats.org/officeDocument/2006/relationships/slide" Target="slides/slide177.xml"/><Relationship Id="rId180" Type="http://schemas.openxmlformats.org/officeDocument/2006/relationships/slide" Target="slides/slide176.xml"/><Relationship Id="rId18" Type="http://schemas.openxmlformats.org/officeDocument/2006/relationships/slide" Target="slides/slide14.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176" Type="http://schemas.openxmlformats.org/officeDocument/2006/relationships/slide" Target="slides/slide172.xml"/><Relationship Id="rId175" Type="http://schemas.openxmlformats.org/officeDocument/2006/relationships/slide" Target="slides/slide171.xml"/><Relationship Id="rId174" Type="http://schemas.openxmlformats.org/officeDocument/2006/relationships/slide" Target="slides/slide170.xml"/><Relationship Id="rId173" Type="http://schemas.openxmlformats.org/officeDocument/2006/relationships/slide" Target="slides/slide169.xml"/><Relationship Id="rId172" Type="http://schemas.openxmlformats.org/officeDocument/2006/relationships/slide" Target="slides/slide168.xml"/><Relationship Id="rId171" Type="http://schemas.openxmlformats.org/officeDocument/2006/relationships/slide" Target="slides/slide167.xml"/><Relationship Id="rId170" Type="http://schemas.openxmlformats.org/officeDocument/2006/relationships/slide" Target="slides/slide166.xml"/><Relationship Id="rId17" Type="http://schemas.openxmlformats.org/officeDocument/2006/relationships/slide" Target="slides/slide13.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165" Type="http://schemas.openxmlformats.org/officeDocument/2006/relationships/slide" Target="slides/slide161.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1" Type="http://schemas.openxmlformats.org/officeDocument/2006/relationships/slide" Target="slides/slide157.xml"/><Relationship Id="rId160" Type="http://schemas.openxmlformats.org/officeDocument/2006/relationships/slide" Target="slides/slide156.xml"/><Relationship Id="rId16" Type="http://schemas.openxmlformats.org/officeDocument/2006/relationships/slide" Target="slides/slide12.xml"/><Relationship Id="rId159" Type="http://schemas.openxmlformats.org/officeDocument/2006/relationships/slide" Target="slides/slide155.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 Id="rId154" Type="http://schemas.openxmlformats.org/officeDocument/2006/relationships/slide" Target="slides/slide150.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0" Type="http://schemas.openxmlformats.org/officeDocument/2006/relationships/slide" Target="slides/slide146.xml"/><Relationship Id="rId15" Type="http://schemas.openxmlformats.org/officeDocument/2006/relationships/slide" Target="slides/slide11.xml"/><Relationship Id="rId149" Type="http://schemas.openxmlformats.org/officeDocument/2006/relationships/slide" Target="slides/slide145.xml"/><Relationship Id="rId148" Type="http://schemas.openxmlformats.org/officeDocument/2006/relationships/slide" Target="slides/slide144.xml"/><Relationship Id="rId147" Type="http://schemas.openxmlformats.org/officeDocument/2006/relationships/slide" Target="slides/slide143.xml"/><Relationship Id="rId146" Type="http://schemas.openxmlformats.org/officeDocument/2006/relationships/slide" Target="slides/slide142.xml"/><Relationship Id="rId145" Type="http://schemas.openxmlformats.org/officeDocument/2006/relationships/slide" Target="slides/slide141.xml"/><Relationship Id="rId144" Type="http://schemas.openxmlformats.org/officeDocument/2006/relationships/slide" Target="slides/slide140.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14" Type="http://schemas.openxmlformats.org/officeDocument/2006/relationships/slide" Target="slides/slide10.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 Type="http://schemas.openxmlformats.org/officeDocument/2006/relationships/slide" Target="slides/slide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8.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7.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页眉占位符 3073"/>
          <p:cNvSpPr>
            <a:spLocks noGrp="1"/>
          </p:cNvSpPr>
          <p:nvPr>
            <p:ph type="hdr" sz="quarter"/>
          </p:nvPr>
        </p:nvSpPr>
        <p:spPr>
          <a:xfrm>
            <a:off x="0" y="0"/>
            <a:ext cx="2971800" cy="457200"/>
          </a:xfrm>
          <a:prstGeom prst="rect">
            <a:avLst/>
          </a:prstGeom>
          <a:noFill/>
          <a:ln w="9525">
            <a:noFill/>
          </a:ln>
        </p:spPr>
        <p:txBody>
          <a:bodyPr/>
          <a:p>
            <a:pPr lvl="0" eaLnBrk="1" hangingPunct="1"/>
            <a:endParaRPr lang="zh-CN" altLang="en-US" sz="1200" b="0" dirty="0">
              <a:ea typeface="思源宋体 CN" panose="02020400000000000000" charset="-122"/>
              <a:cs typeface="思源宋体 CN" panose="02020400000000000000" charset="-122"/>
            </a:endParaRPr>
          </a:p>
        </p:txBody>
      </p:sp>
      <p:sp>
        <p:nvSpPr>
          <p:cNvPr id="3075" name="日期占位符 3074"/>
          <p:cNvSpPr>
            <a:spLocks noGrp="1"/>
          </p:cNvSpPr>
          <p:nvPr>
            <p:ph type="dt" sz="quarter" idx="1"/>
          </p:nvPr>
        </p:nvSpPr>
        <p:spPr>
          <a:xfrm>
            <a:off x="3886200" y="0"/>
            <a:ext cx="2971800" cy="457200"/>
          </a:xfrm>
          <a:prstGeom prst="rect">
            <a:avLst/>
          </a:prstGeom>
          <a:noFill/>
          <a:ln w="9525">
            <a:noFill/>
          </a:ln>
        </p:spPr>
        <p:txBody>
          <a:bodyPr/>
          <a:p>
            <a:pPr lvl="0" algn="r" eaLnBrk="1" hangingPunct="1"/>
            <a:endParaRPr lang="zh-CN" altLang="en-US" sz="1200" b="0" dirty="0">
              <a:ea typeface="思源宋体 CN" panose="02020400000000000000" charset="-122"/>
              <a:cs typeface="思源宋体 CN" panose="02020400000000000000" charset="-122"/>
            </a:endParaRPr>
          </a:p>
        </p:txBody>
      </p:sp>
      <p:sp>
        <p:nvSpPr>
          <p:cNvPr id="3076" name="页脚占位符 3075"/>
          <p:cNvSpPr>
            <a:spLocks noGrp="1"/>
          </p:cNvSpPr>
          <p:nvPr>
            <p:ph type="ftr" sz="quarter" idx="2"/>
          </p:nvPr>
        </p:nvSpPr>
        <p:spPr>
          <a:xfrm>
            <a:off x="0" y="8686800"/>
            <a:ext cx="2971800" cy="457200"/>
          </a:xfrm>
          <a:prstGeom prst="rect">
            <a:avLst/>
          </a:prstGeom>
          <a:noFill/>
          <a:ln w="9525">
            <a:noFill/>
          </a:ln>
        </p:spPr>
        <p:txBody>
          <a:bodyPr anchor="b" anchorCtr="0"/>
          <a:p>
            <a:pPr lvl="0" eaLnBrk="1" hangingPunct="1"/>
            <a:endParaRPr lang="zh-CN" altLang="en-US" sz="1200" b="0" dirty="0">
              <a:ea typeface="思源宋体 CN" panose="02020400000000000000" charset="-122"/>
              <a:cs typeface="思源宋体 CN" panose="02020400000000000000" charset="-122"/>
            </a:endParaRPr>
          </a:p>
        </p:txBody>
      </p:sp>
      <p:sp>
        <p:nvSpPr>
          <p:cNvPr id="3077" name="灯片编号占位符 3076"/>
          <p:cNvSpPr>
            <a:spLocks noGrp="1"/>
          </p:cNvSpPr>
          <p:nvPr>
            <p:ph type="sldNum" sz="quarter" idx="3"/>
          </p:nvPr>
        </p:nvSpPr>
        <p:spPr>
          <a:xfrm>
            <a:off x="3886200" y="8686800"/>
            <a:ext cx="2971800" cy="457200"/>
          </a:xfrm>
          <a:prstGeom prst="rect">
            <a:avLst/>
          </a:prstGeom>
          <a:noFill/>
          <a:ln w="9525">
            <a:noFill/>
          </a:ln>
        </p:spPr>
        <p:txBody>
          <a:bodyPr anchor="b" anchorCtr="0"/>
          <a:p>
            <a:pPr lvl="0" algn="r" eaLnBrk="1" hangingPunct="1"/>
            <a:fld id="{9A0DB2DC-4C9A-4742-B13C-FB6460FD3503}" type="slidenum">
              <a:rPr lang="zh-CN" altLang="en-US" sz="1200" b="0" dirty="0">
                <a:ea typeface="思源宋体 CN" panose="02020400000000000000" charset="-122"/>
                <a:cs typeface="思源宋体 CN" panose="02020400000000000000" charset="-122"/>
              </a:rPr>
            </a:fld>
            <a:endParaRPr lang="zh-CN" altLang="en-US" sz="1200" b="0" dirty="0">
              <a:ea typeface="思源宋体 CN" panose="02020400000000000000" charset="-122"/>
              <a:cs typeface="思源宋体 CN" panose="02020400000000000000"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2049"/>
          <p:cNvSpPr>
            <a:spLocks noGrp="1"/>
          </p:cNvSpPr>
          <p:nvPr>
            <p:ph type="hdr" sz="quarter"/>
          </p:nvPr>
        </p:nvSpPr>
        <p:spPr>
          <a:xfrm>
            <a:off x="0" y="0"/>
            <a:ext cx="2971800" cy="457200"/>
          </a:xfrm>
          <a:prstGeom prst="rect">
            <a:avLst/>
          </a:prstGeom>
          <a:noFill/>
          <a:ln w="9525">
            <a:noFill/>
          </a:ln>
        </p:spPr>
        <p:txBody>
          <a:bodyPr/>
          <a:p>
            <a:pPr lvl="0" eaLnBrk="1" hangingPunct="1"/>
            <a:endParaRPr lang="zh-CN" altLang="en-US" sz="1200" b="0" dirty="0">
              <a:ea typeface="思源宋体 CN" panose="02020400000000000000" charset="-122"/>
              <a:cs typeface="思源宋体 CN" panose="02020400000000000000" charset="-122"/>
            </a:endParaRPr>
          </a:p>
        </p:txBody>
      </p:sp>
      <p:sp>
        <p:nvSpPr>
          <p:cNvPr id="2051" name="日期占位符 2050"/>
          <p:cNvSpPr>
            <a:spLocks noGrp="1"/>
          </p:cNvSpPr>
          <p:nvPr>
            <p:ph type="dt" idx="1"/>
          </p:nvPr>
        </p:nvSpPr>
        <p:spPr>
          <a:xfrm>
            <a:off x="3886200" y="0"/>
            <a:ext cx="2971800" cy="457200"/>
          </a:xfrm>
          <a:prstGeom prst="rect">
            <a:avLst/>
          </a:prstGeom>
          <a:noFill/>
          <a:ln w="9525">
            <a:noFill/>
          </a:ln>
        </p:spPr>
        <p:txBody>
          <a:bodyPr/>
          <a:p>
            <a:pPr lvl="0" algn="r" eaLnBrk="1" hangingPunct="1"/>
            <a:endParaRPr lang="zh-CN" altLang="en-US" sz="1200" b="0" dirty="0">
              <a:ea typeface="思源宋体 CN" panose="02020400000000000000" charset="-122"/>
              <a:cs typeface="思源宋体 CN" panose="02020400000000000000" charset="-122"/>
            </a:endParaRPr>
          </a:p>
        </p:txBody>
      </p:sp>
      <p:sp>
        <p:nvSpPr>
          <p:cNvPr id="2052" name="幻灯片图像占位符 2051"/>
          <p:cNvSpPr/>
          <p:nvPr>
            <p:ph type="sldImg" idx="2"/>
          </p:nvPr>
        </p:nvSpPr>
        <p:spPr>
          <a:xfrm>
            <a:off x="381533" y="685800"/>
            <a:ext cx="6094934" cy="3429000"/>
          </a:xfrm>
          <a:prstGeom prst="rect">
            <a:avLst/>
          </a:prstGeom>
          <a:ln w="9525" cap="flat" cmpd="sng">
            <a:solidFill>
              <a:srgbClr val="000000"/>
            </a:solidFill>
            <a:prstDash val="solid"/>
            <a:miter/>
            <a:headEnd type="none" w="med" len="med"/>
            <a:tailEnd type="none" w="med" len="med"/>
          </a:ln>
        </p:spPr>
      </p:sp>
      <p:sp>
        <p:nvSpPr>
          <p:cNvPr id="2053" name="文本占位符 2052"/>
          <p:cNvSpPr>
            <a:spLocks noGrp="1"/>
          </p:cNvSpPr>
          <p:nvPr>
            <p:ph type="body" sz="quarter" idx="3"/>
          </p:nvPr>
        </p:nvSpPr>
        <p:spPr>
          <a:xfrm>
            <a:off x="914400" y="4343400"/>
            <a:ext cx="5029200" cy="4114800"/>
          </a:xfrm>
          <a:prstGeom prst="rect">
            <a:avLst/>
          </a:prstGeom>
          <a:noFill/>
          <a:ln w="9525">
            <a:noFill/>
          </a:ln>
        </p:spPr>
        <p:txBody>
          <a:bodyPr/>
          <a:p>
            <a:pPr lvl="0"/>
            <a:r>
              <a:rPr lang="zh-CN" altLang="en-US" dirty="0"/>
              <a:t>单击以编辑母版文本样式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2054" name="页脚占位符 2053"/>
          <p:cNvSpPr>
            <a:spLocks noGrp="1"/>
          </p:cNvSpPr>
          <p:nvPr>
            <p:ph type="ftr" sz="quarter" idx="4"/>
          </p:nvPr>
        </p:nvSpPr>
        <p:spPr>
          <a:xfrm>
            <a:off x="0" y="8686800"/>
            <a:ext cx="2971800" cy="457200"/>
          </a:xfrm>
          <a:prstGeom prst="rect">
            <a:avLst/>
          </a:prstGeom>
          <a:noFill/>
          <a:ln w="9525">
            <a:noFill/>
          </a:ln>
        </p:spPr>
        <p:txBody>
          <a:bodyPr anchor="b" anchorCtr="0"/>
          <a:p>
            <a:pPr lvl="0" eaLnBrk="1" hangingPunct="1"/>
            <a:endParaRPr lang="zh-CN" altLang="en-US" sz="1200" b="0" dirty="0">
              <a:ea typeface="思源宋体 CN" panose="02020400000000000000" charset="-122"/>
              <a:cs typeface="思源宋体 CN" panose="02020400000000000000" charset="-122"/>
            </a:endParaRPr>
          </a:p>
        </p:txBody>
      </p:sp>
      <p:sp>
        <p:nvSpPr>
          <p:cNvPr id="2055" name="灯片编号占位符 2054"/>
          <p:cNvSpPr>
            <a:spLocks noGrp="1"/>
          </p:cNvSpPr>
          <p:nvPr>
            <p:ph type="sldNum" sz="quarter" idx="5"/>
          </p:nvPr>
        </p:nvSpPr>
        <p:spPr>
          <a:xfrm>
            <a:off x="3886200" y="8686800"/>
            <a:ext cx="2971800" cy="457200"/>
          </a:xfrm>
          <a:prstGeom prst="rect">
            <a:avLst/>
          </a:prstGeom>
          <a:noFill/>
          <a:ln w="9525">
            <a:noFill/>
          </a:ln>
        </p:spPr>
        <p:txBody>
          <a:bodyPr anchor="b" anchorCtr="0"/>
          <a:p>
            <a:pPr lvl="0" algn="r" eaLnBrk="1" hangingPunct="1"/>
            <a:fld id="{9A0DB2DC-4C9A-4742-B13C-FB6460FD3503}" type="slidenum">
              <a:rPr lang="zh-CN" altLang="en-US" sz="1200" b="0" dirty="0">
                <a:ea typeface="思源宋体 CN" panose="02020400000000000000" charset="-122"/>
                <a:cs typeface="思源宋体 CN" panose="02020400000000000000" charset="-122"/>
              </a:rPr>
            </a:fld>
            <a:endParaRPr lang="zh-CN" altLang="en-US" sz="1200" b="0" dirty="0">
              <a:ea typeface="思源宋体 CN" panose="02020400000000000000" charset="-122"/>
              <a:cs typeface="思源宋体 CN" panose="02020400000000000000" charset="-122"/>
            </a:endParaRPr>
          </a:p>
        </p:txBody>
      </p:sp>
    </p:spTree>
  </p:cSld>
  <p:clrMap bg1="lt1" tx1="dk1" bg2="lt2" tx2="dk2" accent1="accent1" accent2="accent2" accent3="accent3" accent4="accent4" accent5="accent5" accent6="accent6" hlink="hlink" folHlink="folHlink"/>
  <p:hf hdr="0" ftr="0" dt="0"/>
  <p:notesStyle>
    <a:lvl1pPr marL="0" lvl="0"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思源宋体 CN" panose="02020400000000000000" charset="-122"/>
      </a:defRPr>
    </a:lvl1pPr>
    <a:lvl2pPr marL="457200" lvl="1"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思源宋体 CN" panose="02020400000000000000" charset="-122"/>
      </a:defRPr>
    </a:lvl2pPr>
    <a:lvl3pPr marL="914400" lvl="2"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思源宋体 CN" panose="02020400000000000000" charset="-122"/>
      </a:defRPr>
    </a:lvl3pPr>
    <a:lvl4pPr marL="1371600" lvl="3"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思源宋体 CN" panose="02020400000000000000" charset="-122"/>
      </a:defRPr>
    </a:lvl4pPr>
    <a:lvl5pPr marL="1828800" lvl="4"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思源宋体 CN" panose="02020400000000000000" charset="-122"/>
      </a:defRPr>
    </a:lvl5pPr>
    <a:lvl6pPr marL="2286000" lvl="5"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6pPr>
    <a:lvl7pPr marL="2743200" lvl="6"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7pPr>
    <a:lvl8pPr marL="3200400" lvl="7"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8pPr>
    <a:lvl9pPr marL="3657600" lvl="8" indent="0" algn="l" defTabSz="914400" rtl="0" eaLnBrk="1" fontAlgn="base" latinLnBrk="0" hangingPunct="1">
      <a:lnSpc>
        <a:spcPct val="100000"/>
      </a:lnSpc>
      <a:spcBef>
        <a:spcPct val="30000"/>
      </a:spcBef>
      <a:spcAft>
        <a:spcPct val="0"/>
      </a:spcAft>
      <a:buNone/>
      <a:defRPr sz="1200" b="0" i="0" u="none" kern="1200" baseline="0">
        <a:solidFill>
          <a:schemeClr val="tx1"/>
        </a:solidFill>
        <a:latin typeface="Times New Roman" panose="02020603050405020304" pitchFamily="18"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0" name="矩形 201729"/>
          <p:cNvSpPr/>
          <p:nvPr/>
        </p:nvSpPr>
        <p:spPr>
          <a:xfrm>
            <a:off x="3886200" y="7938"/>
            <a:ext cx="2971800" cy="458787"/>
          </a:xfrm>
          <a:prstGeom prst="rect">
            <a:avLst/>
          </a:prstGeom>
          <a:noFill/>
          <a:ln w="12700">
            <a:noFill/>
          </a:ln>
        </p:spPr>
        <p:txBody>
          <a:bodyPr/>
          <a:p>
            <a:endParaRPr lang="zh-CN" altLang="en-US" sz="4000">
              <a:ea typeface="思源宋体 CN" panose="02020400000000000000" charset="-122"/>
              <a:cs typeface="思源宋体 CN" panose="02020400000000000000" charset="-122"/>
            </a:endParaRPr>
          </a:p>
        </p:txBody>
      </p:sp>
      <p:sp>
        <p:nvSpPr>
          <p:cNvPr id="201731" name="矩形 201730"/>
          <p:cNvSpPr/>
          <p:nvPr/>
        </p:nvSpPr>
        <p:spPr>
          <a:xfrm>
            <a:off x="3886200" y="9305925"/>
            <a:ext cx="2971800" cy="457200"/>
          </a:xfrm>
          <a:prstGeom prst="rect">
            <a:avLst/>
          </a:prstGeom>
          <a:noFill/>
          <a:ln w="12700">
            <a:noFill/>
          </a:ln>
        </p:spPr>
        <p:txBody>
          <a:bodyPr lIns="19050" tIns="0" rIns="19050" bIns="0" anchor="b" anchorCtr="0"/>
          <a:p>
            <a:pPr lvl="0" algn="r" defTabSz="762000" eaLnBrk="0" hangingPunct="0"/>
            <a:r>
              <a:rPr lang="en-US" altLang="zh-CN" sz="1000" b="0" i="1" dirty="0">
                <a:ea typeface="思源宋体 CN" panose="02020400000000000000" charset="-122"/>
                <a:cs typeface="思源宋体 CN" panose="02020400000000000000" charset="-122"/>
              </a:rPr>
              <a:t>1</a:t>
            </a:r>
            <a:endParaRPr lang="en-US" altLang="zh-CN" sz="1000" b="0" i="1" dirty="0">
              <a:ea typeface="思源宋体 CN" panose="02020400000000000000" charset="-122"/>
              <a:cs typeface="思源宋体 CN" panose="02020400000000000000" charset="-122"/>
            </a:endParaRPr>
          </a:p>
        </p:txBody>
      </p:sp>
      <p:sp>
        <p:nvSpPr>
          <p:cNvPr id="201732" name="矩形 201731"/>
          <p:cNvSpPr/>
          <p:nvPr/>
        </p:nvSpPr>
        <p:spPr>
          <a:xfrm>
            <a:off x="0" y="9305925"/>
            <a:ext cx="2971800" cy="457200"/>
          </a:xfrm>
          <a:prstGeom prst="rect">
            <a:avLst/>
          </a:prstGeom>
          <a:noFill/>
          <a:ln w="12700">
            <a:noFill/>
          </a:ln>
        </p:spPr>
        <p:txBody>
          <a:bodyPr/>
          <a:p>
            <a:endParaRPr lang="zh-CN" altLang="en-US" sz="4000">
              <a:ea typeface="思源宋体 CN" panose="02020400000000000000" charset="-122"/>
              <a:cs typeface="思源宋体 CN" panose="02020400000000000000" charset="-122"/>
            </a:endParaRPr>
          </a:p>
        </p:txBody>
      </p:sp>
      <p:sp>
        <p:nvSpPr>
          <p:cNvPr id="201733" name="矩形 201732"/>
          <p:cNvSpPr/>
          <p:nvPr/>
        </p:nvSpPr>
        <p:spPr>
          <a:xfrm>
            <a:off x="0" y="7938"/>
            <a:ext cx="2971800" cy="458787"/>
          </a:xfrm>
          <a:prstGeom prst="rect">
            <a:avLst/>
          </a:prstGeom>
          <a:noFill/>
          <a:ln w="12700">
            <a:noFill/>
          </a:ln>
        </p:spPr>
        <p:txBody>
          <a:bodyPr/>
          <a:p>
            <a:endParaRPr lang="zh-CN" altLang="en-US" sz="4000">
              <a:ea typeface="思源宋体 CN" panose="02020400000000000000" charset="-122"/>
              <a:cs typeface="思源宋体 CN" panose="02020400000000000000" charset="-122"/>
            </a:endParaRPr>
          </a:p>
        </p:txBody>
      </p:sp>
      <p:sp>
        <p:nvSpPr>
          <p:cNvPr id="201734" name="幻灯片图像占位符 201733"/>
          <p:cNvSpPr>
            <a:spLocks noTextEdit="1"/>
          </p:cNvSpPr>
          <p:nvPr>
            <p:ph type="sldImg"/>
          </p:nvPr>
        </p:nvSpPr>
        <p:spPr>
          <a:ln>
            <a:solidFill>
              <a:schemeClr val="tx1">
                <a:alpha val="100000"/>
              </a:schemeClr>
            </a:solidFill>
          </a:ln>
        </p:spPr>
      </p:sp>
      <p:sp>
        <p:nvSpPr>
          <p:cNvPr id="201735" name="文本占位符 201734"/>
          <p:cNvSpPr>
            <a:spLocks noGrp="1"/>
          </p:cNvSpPr>
          <p:nvPr>
            <p:ph type="body" idx="1"/>
          </p:nvPr>
        </p:nvSpPr>
        <p:spPr>
          <a:xfrm>
            <a:off x="914400" y="4646613"/>
            <a:ext cx="5029200" cy="4114800"/>
          </a:xfrm>
          <a:prstGeom prst="rect">
            <a:avLst/>
          </a:prstGeom>
          <a:noFill/>
          <a:ln w="12700">
            <a:noFill/>
          </a:ln>
        </p:spPr>
        <p:txBody>
          <a:bodyPr lIns="90488" tIns="44450" rIns="90488" bIns="44450"/>
          <a:p>
            <a:pPr lvl="0"/>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blipFill rotWithShape="0">
          <a:blip r:embed="rId2"/>
          <a:stretch>
            <a:fillRect/>
          </a:stretch>
        </a:blipFill>
        <a:effectLst>
          <a:outerShdw dist="107763" dir="2699999" algn="ctr" rotWithShape="0">
            <a:srgbClr val="020000"/>
          </a:outerShdw>
        </a:effectLst>
      </p:bgPr>
    </p:bg>
    <p:spTree>
      <p:nvGrpSpPr>
        <p:cNvPr id="1" name=""/>
        <p:cNvGrpSpPr/>
        <p:nvPr/>
      </p:nvGrpSpPr>
      <p:grpSpPr/>
      <p:sp>
        <p:nvSpPr>
          <p:cNvPr id="347147" name="标题 347146"/>
          <p:cNvSpPr>
            <a:spLocks noGrp="1"/>
          </p:cNvSpPr>
          <p:nvPr>
            <p:ph type="ctrTitle"/>
          </p:nvPr>
        </p:nvSpPr>
        <p:spPr>
          <a:xfrm>
            <a:off x="323850" y="1762433"/>
            <a:ext cx="4319588" cy="377495"/>
          </a:xfrm>
          <a:prstGeom prst="rect">
            <a:avLst/>
          </a:prstGeom>
          <a:noFill/>
          <a:ln w="9525">
            <a:noFill/>
          </a:ln>
        </p:spPr>
        <p:txBody>
          <a:bodyPr anchor="ctr" anchorCtr="0"/>
          <a:lstStyle>
            <a:lvl1pPr lvl="0" algn="l">
              <a:buClrTx/>
              <a:buSzTx/>
              <a:buFontTx/>
              <a:defRPr sz="1800"/>
            </a:lvl1pPr>
          </a:lstStyle>
          <a:p>
            <a:pPr lvl="0"/>
            <a:r>
              <a:rPr lang="zh-CN" altLang="en-US" dirty="0"/>
              <a:t>单击此处编辑母版标题样式</a:t>
            </a:r>
            <a:endParaRPr lang="zh-CN" altLang="en-US" dirty="0"/>
          </a:p>
        </p:txBody>
      </p:sp>
      <p:sp>
        <p:nvSpPr>
          <p:cNvPr id="347148" name="副标题 347147"/>
          <p:cNvSpPr>
            <a:spLocks noGrp="1"/>
          </p:cNvSpPr>
          <p:nvPr>
            <p:ph type="subTitle" idx="1"/>
          </p:nvPr>
        </p:nvSpPr>
        <p:spPr>
          <a:xfrm>
            <a:off x="4932363" y="3058060"/>
            <a:ext cx="3632200" cy="359632"/>
          </a:xfrm>
          <a:prstGeom prst="rect">
            <a:avLst/>
          </a:prstGeom>
          <a:noFill/>
          <a:ln w="9525">
            <a:noFill/>
          </a:ln>
        </p:spPr>
        <p:txBody>
          <a:bodyPr anchor="t" anchorCtr="0"/>
          <a:lstStyle>
            <a:lvl1pPr marL="0" lvl="0" indent="0" algn="r">
              <a:lnSpc>
                <a:spcPct val="100000"/>
              </a:lnSpc>
              <a:buClrTx/>
              <a:buSzTx/>
              <a:buFontTx/>
              <a:buNone/>
              <a:defRPr sz="1500"/>
            </a:lvl1pPr>
            <a:lvl2pPr marL="342900" lvl="1" indent="0" algn="ctr">
              <a:lnSpc>
                <a:spcPct val="100000"/>
              </a:lnSpc>
              <a:buClrTx/>
              <a:buSzTx/>
              <a:buFontTx/>
              <a:buNone/>
              <a:defRPr sz="1500"/>
            </a:lvl2pPr>
            <a:lvl3pPr marL="685800" lvl="2" indent="0" algn="ctr">
              <a:lnSpc>
                <a:spcPct val="100000"/>
              </a:lnSpc>
              <a:buClrTx/>
              <a:buSzTx/>
              <a:buFontTx/>
              <a:buNone/>
              <a:defRPr sz="1500"/>
            </a:lvl3pPr>
            <a:lvl4pPr marL="1028700" lvl="3" indent="0" algn="ctr">
              <a:lnSpc>
                <a:spcPct val="100000"/>
              </a:lnSpc>
              <a:buClrTx/>
              <a:buSzTx/>
              <a:buFontTx/>
              <a:buNone/>
              <a:defRPr sz="1500"/>
            </a:lvl4pPr>
            <a:lvl5pPr marL="1371600" lvl="4" indent="0" algn="ctr">
              <a:lnSpc>
                <a:spcPct val="100000"/>
              </a:lnSpc>
              <a:buClrTx/>
              <a:buSzTx/>
              <a:buFontTx/>
              <a:buNone/>
              <a:defRPr sz="1500"/>
            </a:lvl5pPr>
          </a:lstStyle>
          <a:p>
            <a:pPr lvl="0"/>
            <a:r>
              <a:rPr lang="zh-CN" altLang="en-US" dirty="0"/>
              <a:t>单击此处编辑母版副标题样式</a:t>
            </a:r>
            <a:endParaRPr lang="zh-CN" altLang="en-US" dirty="0"/>
          </a:p>
        </p:txBody>
      </p:sp>
    </p:spTree>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3375"/>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699"/>
            <a:ext cx="7886700" cy="11253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5">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8035" indent="0">
              <a:buNone/>
              <a:defRPr sz="900">
                <a:solidFill>
                  <a:schemeClr val="tx1">
                    <a:tint val="75000"/>
                  </a:schemeClr>
                </a:solidFill>
              </a:defRPr>
            </a:lvl9pPr>
          </a:lstStyle>
          <a:p>
            <a:pPr lvl="0"/>
            <a:r>
              <a:rPr lang="zh-CN" altLang="en-US" smtClean="0"/>
              <a:t>单击此处编辑母版文本样式</a:t>
            </a:r>
            <a:endParaRPr lang="zh-CN" altLang="en-US" smtClean="0"/>
          </a:p>
        </p:txBody>
      </p:sp>
      <p:sp>
        <p:nvSpPr>
          <p:cNvPr id="6" name="灯片编号占位符 5"/>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844301"/>
            <a:ext cx="3915045" cy="3728499"/>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760643" y="844301"/>
            <a:ext cx="3915045" cy="3728499"/>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灯片编号占位符 6"/>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1575"/>
            </a:lvl1pPr>
            <a:lvl2pPr marL="257175" indent="0">
              <a:buNone/>
              <a:defRPr sz="1350"/>
            </a:lvl2pPr>
            <a:lvl3pPr marL="514350" indent="0">
              <a:buNone/>
              <a:defRPr sz="1125"/>
            </a:lvl3pPr>
            <a:lvl4pPr marL="771525" indent="0">
              <a:buNone/>
              <a:defRPr sz="1015"/>
            </a:lvl4pPr>
            <a:lvl5pPr marL="1028700" indent="0">
              <a:buNone/>
              <a:defRPr sz="1015"/>
            </a:lvl5pPr>
            <a:lvl6pPr marL="1285875" indent="0">
              <a:buNone/>
              <a:defRPr sz="1015"/>
            </a:lvl6pPr>
            <a:lvl7pPr marL="1543050" indent="0">
              <a:buNone/>
              <a:defRPr sz="1015"/>
            </a:lvl7pPr>
            <a:lvl8pPr marL="1800225" indent="0">
              <a:buNone/>
              <a:defRPr sz="1015"/>
            </a:lvl8pPr>
            <a:lvl9pPr marL="2058035" indent="0">
              <a:buNone/>
              <a:defRPr sz="1015"/>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1999384"/>
            <a:ext cx="3655181" cy="26436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1575"/>
            </a:lvl1pPr>
            <a:lvl2pPr marL="257175" indent="0">
              <a:buNone/>
              <a:defRPr sz="1350"/>
            </a:lvl2pPr>
            <a:lvl3pPr marL="514350" indent="0">
              <a:buNone/>
              <a:defRPr sz="1125"/>
            </a:lvl3pPr>
            <a:lvl4pPr marL="771525" indent="0">
              <a:buNone/>
              <a:defRPr sz="1015"/>
            </a:lvl4pPr>
            <a:lvl5pPr marL="1028700" indent="0">
              <a:buNone/>
              <a:defRPr sz="1015"/>
            </a:lvl5pPr>
            <a:lvl6pPr marL="1285875" indent="0">
              <a:buNone/>
              <a:defRPr sz="1015"/>
            </a:lvl6pPr>
            <a:lvl7pPr marL="1543050" indent="0">
              <a:buNone/>
              <a:defRPr sz="1015"/>
            </a:lvl7pPr>
            <a:lvl8pPr marL="1800225" indent="0">
              <a:buNone/>
              <a:defRPr sz="1015"/>
            </a:lvl8pPr>
            <a:lvl9pPr marL="2058035" indent="0">
              <a:buNone/>
              <a:defRPr sz="1015"/>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1999384"/>
            <a:ext cx="3673182" cy="26436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9" name="灯片编号占位符 8"/>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灯片编号占位符 4"/>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18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698"/>
            <a:ext cx="4629150" cy="3655858"/>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900"/>
            </a:lvl1pPr>
            <a:lvl2pPr marL="257175" indent="0">
              <a:buNone/>
              <a:defRPr sz="790"/>
            </a:lvl2pPr>
            <a:lvl3pPr marL="514350" indent="0">
              <a:buNone/>
              <a:defRPr sz="675"/>
            </a:lvl3pPr>
            <a:lvl4pPr marL="771525" indent="0">
              <a:buNone/>
              <a:defRPr sz="565"/>
            </a:lvl4pPr>
            <a:lvl5pPr marL="1028700" indent="0">
              <a:buNone/>
              <a:defRPr sz="565"/>
            </a:lvl5pPr>
            <a:lvl6pPr marL="1285875" indent="0">
              <a:buNone/>
              <a:defRPr sz="565"/>
            </a:lvl6pPr>
            <a:lvl7pPr marL="1543050" indent="0">
              <a:buNone/>
              <a:defRPr sz="565"/>
            </a:lvl7pPr>
            <a:lvl8pPr marL="1800225" indent="0">
              <a:buNone/>
              <a:defRPr sz="565"/>
            </a:lvl8pPr>
            <a:lvl9pPr marL="2058035" indent="0">
              <a:buNone/>
              <a:defRPr sz="565"/>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18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8035" indent="0">
              <a:buNone/>
              <a:defRPr sz="1125"/>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125"/>
            </a:lvl1pPr>
            <a:lvl2pPr marL="257175" indent="0">
              <a:buNone/>
              <a:defRPr sz="1015"/>
            </a:lvl2pPr>
            <a:lvl3pPr marL="514350" indent="0">
              <a:buNone/>
              <a:defRPr sz="900"/>
            </a:lvl3pPr>
            <a:lvl4pPr marL="771525" indent="0">
              <a:buNone/>
              <a:defRPr sz="790"/>
            </a:lvl4pPr>
            <a:lvl5pPr marL="1028700" indent="0">
              <a:buNone/>
              <a:defRPr sz="790"/>
            </a:lvl5pPr>
            <a:lvl6pPr marL="1285875" indent="0">
              <a:buNone/>
              <a:defRPr sz="790"/>
            </a:lvl6pPr>
            <a:lvl7pPr marL="1543050" indent="0">
              <a:buNone/>
              <a:defRPr sz="790"/>
            </a:lvl7pPr>
            <a:lvl8pPr marL="1800225" indent="0">
              <a:buNone/>
              <a:defRPr sz="790"/>
            </a:lvl8pPr>
            <a:lvl9pPr marL="2058035" indent="0">
              <a:buNone/>
              <a:defRPr sz="790"/>
            </a:lvl9pPr>
          </a:lstStyle>
          <a:p>
            <a:pPr lvl="0"/>
            <a:r>
              <a:rPr lang="zh-CN" altLang="en-US" smtClean="0"/>
              <a:t>单击此处编辑母版文本样式</a:t>
            </a:r>
            <a:endParaRPr lang="zh-CN" altLang="en-US" smtClean="0"/>
          </a:p>
        </p:txBody>
      </p:sp>
      <p:sp>
        <p:nvSpPr>
          <p:cNvPr id="7" name="灯片编号占位符 6"/>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78216" y="141710"/>
            <a:ext cx="1997472" cy="443109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141710"/>
            <a:ext cx="5876621" cy="443109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灯片编号占位符 5"/>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86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灯片编号占位符 6"/>
          <p:cNvSpPr>
            <a:spLocks noGrp="1"/>
          </p:cNvSpPr>
          <p:nvPr>
            <p:ph type="sldNum" sz="quarter" idx="12"/>
          </p:nvPr>
        </p:nvSpPr>
        <p:spPr/>
        <p:txBody>
          <a:bodyPr/>
          <a:lstStyle/>
          <a:p>
            <a:pPr lvl="0" eaLnBrk="1" hangingPunct="1">
              <a:spcBef>
                <a:spcPct val="50000"/>
              </a:spcBef>
            </a:pPr>
            <a:fld id="{9A0DB2DC-4C9A-4742-B13C-FB6460FD3503}" type="slidenum">
              <a:rPr lang="zh-CN" altLang="en-US" dirty="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tx1"/>
        </a:solidFill>
        <a:effectLst/>
      </p:bgPr>
    </p:bg>
    <p:spTree>
      <p:nvGrpSpPr>
        <p:cNvPr id="1" name=""/>
        <p:cNvGrpSpPr/>
        <p:nvPr/>
      </p:nvGrpSpPr>
      <p:grpSpPr/>
      <p:pic>
        <p:nvPicPr>
          <p:cNvPr id="146434" name="图片 146433" descr="DOgilvyr"/>
          <p:cNvPicPr>
            <a:picLocks noChangeAspect="1"/>
          </p:cNvPicPr>
          <p:nvPr/>
        </p:nvPicPr>
        <p:blipFill>
          <a:blip r:embed="rId2"/>
          <a:stretch>
            <a:fillRect/>
          </a:stretch>
        </p:blipFill>
        <p:spPr>
          <a:xfrm>
            <a:off x="1187450" y="628650"/>
            <a:ext cx="6864985" cy="4071620"/>
          </a:xfrm>
          <a:prstGeom prst="rect">
            <a:avLst/>
          </a:prstGeom>
          <a:noFill/>
          <a:ln w="9525">
            <a:noFill/>
          </a:ln>
        </p:spPr>
      </p:pic>
    </p:spTree>
  </p:cSld>
  <p:clrMapOvr>
    <a:masterClrMapping/>
  </p:clrMapOvr>
  <p:transition>
    <p:wipe dir="r"/>
  </p:transition>
  <p:hf sldNum="0" hdr="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3375"/>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699"/>
            <a:ext cx="7886700" cy="11253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5">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8035" indent="0">
              <a:buNone/>
              <a:defRPr sz="9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486160"/>
            <a:ext cx="3808476" cy="308664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9724" y="1486160"/>
            <a:ext cx="3808476" cy="308664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1575"/>
            </a:lvl1pPr>
            <a:lvl2pPr marL="257175" indent="0">
              <a:buNone/>
              <a:defRPr sz="1350"/>
            </a:lvl2pPr>
            <a:lvl3pPr marL="514350" indent="0">
              <a:buNone/>
              <a:defRPr sz="1125"/>
            </a:lvl3pPr>
            <a:lvl4pPr marL="771525" indent="0">
              <a:buNone/>
              <a:defRPr sz="1015"/>
            </a:lvl4pPr>
            <a:lvl5pPr marL="1028700" indent="0">
              <a:buNone/>
              <a:defRPr sz="1015"/>
            </a:lvl5pPr>
            <a:lvl6pPr marL="1285875" indent="0">
              <a:buNone/>
              <a:defRPr sz="1015"/>
            </a:lvl6pPr>
            <a:lvl7pPr marL="1543050" indent="0">
              <a:buNone/>
              <a:defRPr sz="1015"/>
            </a:lvl7pPr>
            <a:lvl8pPr marL="1800225" indent="0">
              <a:buNone/>
              <a:defRPr sz="1015"/>
            </a:lvl8pPr>
            <a:lvl9pPr marL="2058035" indent="0">
              <a:buNone/>
              <a:defRPr sz="1015"/>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1999384"/>
            <a:ext cx="3655181" cy="26436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1575"/>
            </a:lvl1pPr>
            <a:lvl2pPr marL="257175" indent="0">
              <a:buNone/>
              <a:defRPr sz="1350"/>
            </a:lvl2pPr>
            <a:lvl3pPr marL="514350" indent="0">
              <a:buNone/>
              <a:defRPr sz="1125"/>
            </a:lvl3pPr>
            <a:lvl4pPr marL="771525" indent="0">
              <a:buNone/>
              <a:defRPr sz="1015"/>
            </a:lvl4pPr>
            <a:lvl5pPr marL="1028700" indent="0">
              <a:buNone/>
              <a:defRPr sz="1015"/>
            </a:lvl5pPr>
            <a:lvl6pPr marL="1285875" indent="0">
              <a:buNone/>
              <a:defRPr sz="1015"/>
            </a:lvl6pPr>
            <a:lvl7pPr marL="1543050" indent="0">
              <a:buNone/>
              <a:defRPr sz="1015"/>
            </a:lvl7pPr>
            <a:lvl8pPr marL="1800225" indent="0">
              <a:buNone/>
              <a:defRPr sz="1015"/>
            </a:lvl8pPr>
            <a:lvl9pPr marL="2058035" indent="0">
              <a:buNone/>
              <a:defRPr sz="1015"/>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1999384"/>
            <a:ext cx="3673182" cy="26436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8" name="页脚占位符 7"/>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4" name="页脚占位符 3"/>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3" name="页脚占位符 2"/>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18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698"/>
            <a:ext cx="4629150" cy="3655858"/>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900"/>
            </a:lvl1pPr>
            <a:lvl2pPr marL="257175" indent="0">
              <a:buNone/>
              <a:defRPr sz="790"/>
            </a:lvl2pPr>
            <a:lvl3pPr marL="514350" indent="0">
              <a:buNone/>
              <a:defRPr sz="675"/>
            </a:lvl3pPr>
            <a:lvl4pPr marL="771525" indent="0">
              <a:buNone/>
              <a:defRPr sz="565"/>
            </a:lvl4pPr>
            <a:lvl5pPr marL="1028700" indent="0">
              <a:buNone/>
              <a:defRPr sz="565"/>
            </a:lvl5pPr>
            <a:lvl6pPr marL="1285875" indent="0">
              <a:buNone/>
              <a:defRPr sz="565"/>
            </a:lvl6pPr>
            <a:lvl7pPr marL="1543050" indent="0">
              <a:buNone/>
              <a:defRPr sz="565"/>
            </a:lvl7pPr>
            <a:lvl8pPr marL="1800225" indent="0">
              <a:buNone/>
              <a:defRPr sz="565"/>
            </a:lvl8pPr>
            <a:lvl9pPr marL="2058035" indent="0">
              <a:buNone/>
              <a:defRPr sz="56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18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8035" indent="0">
              <a:buNone/>
              <a:defRPr sz="1125"/>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125"/>
            </a:lvl1pPr>
            <a:lvl2pPr marL="257175" indent="0">
              <a:buNone/>
              <a:defRPr sz="1015"/>
            </a:lvl2pPr>
            <a:lvl3pPr marL="514350" indent="0">
              <a:buNone/>
              <a:defRPr sz="900"/>
            </a:lvl3pPr>
            <a:lvl4pPr marL="771525" indent="0">
              <a:buNone/>
              <a:defRPr sz="790"/>
            </a:lvl4pPr>
            <a:lvl5pPr marL="1028700" indent="0">
              <a:buNone/>
              <a:defRPr sz="790"/>
            </a:lvl5pPr>
            <a:lvl6pPr marL="1285875" indent="0">
              <a:buNone/>
              <a:defRPr sz="790"/>
            </a:lvl6pPr>
            <a:lvl7pPr marL="1543050" indent="0">
              <a:buNone/>
              <a:defRPr sz="790"/>
            </a:lvl7pPr>
            <a:lvl8pPr marL="1800225" indent="0">
              <a:buNone/>
              <a:defRPr sz="790"/>
            </a:lvl8pPr>
            <a:lvl9pPr marL="2058035" indent="0">
              <a:buNone/>
              <a:defRPr sz="79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75847" y="0"/>
            <a:ext cx="2030016" cy="45728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0"/>
            <a:ext cx="5972365" cy="45728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p:txBody>
          <a:bodyPr/>
          <a:lstStyle/>
          <a:p>
            <a:endParaRPr lang="zh-CN" altLang="en-US"/>
          </a:p>
        </p:txBody>
      </p:sp>
      <p:sp>
        <p:nvSpPr>
          <p:cNvPr id="4" name="日期占位符 3"/>
          <p:cNvSpPr>
            <a:spLocks noGrp="1"/>
          </p:cNvSpPr>
          <p:nvPr>
            <p:ph type="dt" sz="half" idx="10"/>
          </p:nvPr>
        </p:nvSpPr>
        <p:spPr/>
        <p:txBody>
          <a:bodyPr/>
          <a:lstStyle/>
          <a:p>
            <a:pPr lvl="0" eaLnBrk="1" hangingPunct="1"/>
            <a:endParaRPr lang="zh-CN" altLang="en-US" dirty="0">
              <a:latin typeface="Times New Roman" panose="02020603050405020304" pitchFamily="18"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Times New Roman" panose="02020603050405020304" pitchFamily="18"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a:outerShdw dist="107763" dir="2699999" algn="ctr" rotWithShape="0">
            <a:srgbClr val="020000"/>
          </a:outerShdw>
        </a:effectLst>
      </p:bgPr>
    </p:bg>
    <p:spTree>
      <p:nvGrpSpPr>
        <p:cNvPr id="1" name=""/>
        <p:cNvGrpSpPr/>
        <p:nvPr/>
      </p:nvGrpSpPr>
      <p:grpSpPr/>
      <p:sp>
        <p:nvSpPr>
          <p:cNvPr id="346123" name="标题 346122"/>
          <p:cNvSpPr>
            <a:spLocks noGrp="1"/>
          </p:cNvSpPr>
          <p:nvPr>
            <p:ph type="title"/>
          </p:nvPr>
        </p:nvSpPr>
        <p:spPr>
          <a:xfrm>
            <a:off x="3779838" y="141710"/>
            <a:ext cx="4895850" cy="332242"/>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346126" name="灯片编号占位符 346125"/>
          <p:cNvSpPr>
            <a:spLocks noGrp="1"/>
          </p:cNvSpPr>
          <p:nvPr>
            <p:ph type="sldNum" sz="quarter" idx="4"/>
          </p:nvPr>
        </p:nvSpPr>
        <p:spPr>
          <a:xfrm>
            <a:off x="8316913" y="4840738"/>
            <a:ext cx="392112" cy="181007"/>
          </a:xfrm>
          <a:prstGeom prst="rect">
            <a:avLst/>
          </a:prstGeom>
          <a:noFill/>
          <a:ln w="9525">
            <a:noFill/>
          </a:ln>
        </p:spPr>
        <p:txBody>
          <a:bodyPr anchor="b" anchorCtr="0"/>
          <a:lstStyle>
            <a:lvl1pPr algn="r">
              <a:defRPr sz="750" b="0">
                <a:latin typeface="华文细黑" panose="02010600040101010101" pitchFamily="2" charset="-122"/>
                <a:ea typeface="华文细黑" panose="02010600040101010101" pitchFamily="2" charset="-122"/>
                <a:cs typeface="思源宋体 CN" panose="02020400000000000000" charset="-122"/>
              </a:defRPr>
            </a:lvl1pPr>
          </a:lstStyle>
          <a:p>
            <a:pPr lvl="0" eaLnBrk="1" hangingPunct="1">
              <a:spcBef>
                <a:spcPct val="50000"/>
              </a:spcBef>
            </a:pPr>
            <a:fld id="{9A0DB2DC-4C9A-4742-B13C-FB6460FD3503}" type="slidenum">
              <a:rPr lang="zh-CN" altLang="en-US" dirty="0"/>
            </a:fld>
            <a:endParaRPr lang="zh-CN" altLang="en-US" dirty="0"/>
          </a:p>
        </p:txBody>
      </p:sp>
      <p:sp>
        <p:nvSpPr>
          <p:cNvPr id="346127" name="文本占位符 346126"/>
          <p:cNvSpPr>
            <a:spLocks noGrp="1"/>
          </p:cNvSpPr>
          <p:nvPr>
            <p:ph type="body" idx="1"/>
          </p:nvPr>
        </p:nvSpPr>
        <p:spPr>
          <a:xfrm>
            <a:off x="685800" y="844301"/>
            <a:ext cx="7989888" cy="3728499"/>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marL="0" lvl="0" indent="0" algn="r" defTabSz="685800" rtl="0" eaLnBrk="1" fontAlgn="base" latinLnBrk="0" hangingPunct="1">
        <a:lnSpc>
          <a:spcPct val="100000"/>
        </a:lnSpc>
        <a:spcBef>
          <a:spcPct val="0"/>
        </a:spcBef>
        <a:spcAft>
          <a:spcPct val="0"/>
        </a:spcAft>
        <a:buNone/>
        <a:defRPr sz="1500" b="1" i="0" u="none" kern="1200" baseline="0">
          <a:solidFill>
            <a:schemeClr val="tx2"/>
          </a:solidFill>
          <a:latin typeface="+mj-lt"/>
          <a:ea typeface="思源宋体 CN" panose="02020400000000000000" charset="-122"/>
          <a:cs typeface="思源宋体 CN" panose="02020400000000000000" charset="-122"/>
        </a:defRPr>
      </a:lvl1pPr>
    </p:titleStyle>
    <p:bodyStyle>
      <a:lvl1pPr marL="257175" lvl="0" indent="-257175" algn="l" defTabSz="685800" rtl="0" eaLnBrk="1" fontAlgn="base" latinLnBrk="0" hangingPunct="1">
        <a:lnSpc>
          <a:spcPct val="150000"/>
        </a:lnSpc>
        <a:spcBef>
          <a:spcPct val="15000"/>
        </a:spcBef>
        <a:spcAft>
          <a:spcPct val="0"/>
        </a:spcAft>
        <a:buChar char="•"/>
        <a:defRPr sz="2400" b="0" i="0" u="none" kern="1200" baseline="0">
          <a:solidFill>
            <a:schemeClr val="tx1"/>
          </a:solidFill>
          <a:latin typeface="+mn-lt"/>
          <a:ea typeface="思源宋体 CN" panose="02020400000000000000" charset="-122"/>
          <a:cs typeface="思源宋体 CN" panose="02020400000000000000" charset="-122"/>
        </a:defRPr>
      </a:lvl1pPr>
      <a:lvl2pPr marL="557530" lvl="1" indent="-214630" algn="l" defTabSz="685800" rtl="0" eaLnBrk="1" fontAlgn="base" latinLnBrk="0" hangingPunct="1">
        <a:lnSpc>
          <a:spcPct val="150000"/>
        </a:lnSpc>
        <a:spcBef>
          <a:spcPct val="15000"/>
        </a:spcBef>
        <a:spcAft>
          <a:spcPct val="0"/>
        </a:spcAft>
        <a:buChar char="–"/>
        <a:defRPr sz="2100" b="0" i="0" u="none" kern="1200" baseline="0">
          <a:solidFill>
            <a:schemeClr val="tx1"/>
          </a:solidFill>
          <a:latin typeface="+mn-lt"/>
          <a:ea typeface="思源宋体 CN" panose="02020400000000000000" charset="-122"/>
          <a:cs typeface="思源宋体 CN" panose="02020400000000000000" charset="-122"/>
        </a:defRPr>
      </a:lvl2pPr>
      <a:lvl3pPr marL="857250" lvl="2" indent="-171450" algn="l" defTabSz="685800" rtl="0" eaLnBrk="1" fontAlgn="base" latinLnBrk="0" hangingPunct="1">
        <a:lnSpc>
          <a:spcPct val="150000"/>
        </a:lnSpc>
        <a:spcBef>
          <a:spcPct val="15000"/>
        </a:spcBef>
        <a:spcAft>
          <a:spcPct val="0"/>
        </a:spcAft>
        <a:buChar char="•"/>
        <a:defRPr sz="1800" b="0" i="0" u="none" kern="1200" baseline="0">
          <a:solidFill>
            <a:schemeClr val="tx1"/>
          </a:solidFill>
          <a:latin typeface="+mn-lt"/>
          <a:ea typeface="思源宋体 CN" panose="02020400000000000000" charset="-122"/>
          <a:cs typeface="思源宋体 CN" panose="02020400000000000000" charset="-122"/>
        </a:defRPr>
      </a:lvl3pPr>
      <a:lvl4pPr marL="1200150" lvl="3" indent="-171450" algn="l" defTabSz="685800" rtl="0" eaLnBrk="1" fontAlgn="base" latinLnBrk="0" hangingPunct="1">
        <a:lnSpc>
          <a:spcPct val="150000"/>
        </a:lnSpc>
        <a:spcBef>
          <a:spcPct val="15000"/>
        </a:spcBef>
        <a:spcAft>
          <a:spcPct val="0"/>
        </a:spcAft>
        <a:buChar char="–"/>
        <a:defRPr sz="1500" b="0" i="0" u="none" kern="1200" baseline="0">
          <a:solidFill>
            <a:schemeClr val="tx1"/>
          </a:solidFill>
          <a:latin typeface="+mn-lt"/>
          <a:ea typeface="思源宋体 CN" panose="02020400000000000000" charset="-122"/>
          <a:cs typeface="思源宋体 CN" panose="02020400000000000000" charset="-122"/>
        </a:defRPr>
      </a:lvl4pPr>
      <a:lvl5pPr marL="1543050" lvl="4" indent="-171450" algn="l" defTabSz="685800" rtl="0" eaLnBrk="1" fontAlgn="base" latinLnBrk="0" hangingPunct="1">
        <a:lnSpc>
          <a:spcPct val="150000"/>
        </a:lnSpc>
        <a:spcBef>
          <a:spcPct val="15000"/>
        </a:spcBef>
        <a:spcAft>
          <a:spcPct val="0"/>
        </a:spcAft>
        <a:buChar char="»"/>
        <a:defRPr sz="1500" b="0" i="0" u="none" kern="1200" baseline="0">
          <a:solidFill>
            <a:schemeClr val="tx1"/>
          </a:solidFill>
          <a:latin typeface="+mn-lt"/>
          <a:ea typeface="思源宋体 CN" panose="02020400000000000000" charset="-122"/>
          <a:cs typeface="思源宋体 CN" panose="02020400000000000000" charset="-122"/>
        </a:defRPr>
      </a:lvl5pPr>
      <a:lvl6pPr marL="1886585" lvl="5" indent="-171450" algn="l" defTabSz="685800" rtl="0" eaLnBrk="1" fontAlgn="base" latinLnBrk="0" hangingPunct="1">
        <a:lnSpc>
          <a:spcPct val="150000"/>
        </a:lnSpc>
        <a:spcBef>
          <a:spcPct val="15000"/>
        </a:spcBef>
        <a:spcAft>
          <a:spcPct val="0"/>
        </a:spcAft>
        <a:buChar char="»"/>
        <a:defRPr sz="1500" b="0" i="0" u="none" kern="1200" baseline="0">
          <a:solidFill>
            <a:schemeClr val="tx1"/>
          </a:solidFill>
          <a:latin typeface="+mn-lt"/>
          <a:ea typeface="+mn-ea"/>
          <a:cs typeface="+mn-cs"/>
        </a:defRPr>
      </a:lvl6pPr>
      <a:lvl7pPr marL="2229485" lvl="6" indent="-171450" algn="l" defTabSz="685800" rtl="0" eaLnBrk="1" fontAlgn="base" latinLnBrk="0" hangingPunct="1">
        <a:lnSpc>
          <a:spcPct val="150000"/>
        </a:lnSpc>
        <a:spcBef>
          <a:spcPct val="15000"/>
        </a:spcBef>
        <a:spcAft>
          <a:spcPct val="0"/>
        </a:spcAft>
        <a:buChar char="»"/>
        <a:defRPr sz="1500" b="0" i="0" u="none" kern="1200" baseline="0">
          <a:solidFill>
            <a:schemeClr val="tx1"/>
          </a:solidFill>
          <a:latin typeface="+mn-lt"/>
          <a:ea typeface="+mn-ea"/>
          <a:cs typeface="+mn-cs"/>
        </a:defRPr>
      </a:lvl7pPr>
      <a:lvl8pPr marL="2572385" lvl="7" indent="-171450" algn="l" defTabSz="685800" rtl="0" eaLnBrk="1" fontAlgn="base" latinLnBrk="0" hangingPunct="1">
        <a:lnSpc>
          <a:spcPct val="150000"/>
        </a:lnSpc>
        <a:spcBef>
          <a:spcPct val="15000"/>
        </a:spcBef>
        <a:spcAft>
          <a:spcPct val="0"/>
        </a:spcAft>
        <a:buChar char="»"/>
        <a:defRPr sz="1500" b="0" i="0" u="none" kern="1200" baseline="0">
          <a:solidFill>
            <a:schemeClr val="tx1"/>
          </a:solidFill>
          <a:latin typeface="+mn-lt"/>
          <a:ea typeface="+mn-ea"/>
          <a:cs typeface="+mn-cs"/>
        </a:defRPr>
      </a:lvl8pPr>
      <a:lvl9pPr marL="2915285" lvl="8" indent="-171450" algn="l" defTabSz="685800" rtl="0" eaLnBrk="1" fontAlgn="base" latinLnBrk="0" hangingPunct="1">
        <a:lnSpc>
          <a:spcPct val="150000"/>
        </a:lnSpc>
        <a:spcBef>
          <a:spcPct val="15000"/>
        </a:spcBef>
        <a:spcAft>
          <a:spcPct val="0"/>
        </a:spcAft>
        <a:buChar char="»"/>
        <a:defRPr sz="1500" b="0" i="0" u="none" kern="1200" baseline="0">
          <a:solidFill>
            <a:schemeClr val="tx1"/>
          </a:solidFill>
          <a:latin typeface="+mn-lt"/>
          <a:ea typeface="+mn-ea"/>
          <a:cs typeface="+mn-cs"/>
        </a:defRPr>
      </a:lvl9pPr>
    </p:bodyStyle>
    <p:otherStyle>
      <a:lvl1pPr marL="0" lvl="0" indent="0" algn="l" defTabSz="685800" rtl="0" eaLnBrk="0" fontAlgn="base" latinLnBrk="0" hangingPunct="0">
        <a:lnSpc>
          <a:spcPct val="100000"/>
        </a:lnSpc>
        <a:spcBef>
          <a:spcPct val="0"/>
        </a:spcBef>
        <a:spcAft>
          <a:spcPct val="0"/>
        </a:spcAft>
        <a:buNone/>
        <a:defRPr sz="1800" b="0" i="0" u="none" kern="1200" baseline="0">
          <a:solidFill>
            <a:schemeClr val="tx1"/>
          </a:solidFill>
          <a:latin typeface="+mn-lt"/>
          <a:ea typeface="+mn-ea"/>
          <a:cs typeface="+mn-cs"/>
        </a:defRPr>
      </a:lvl1pPr>
      <a:lvl2pPr marL="342900" lvl="1"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2pPr>
      <a:lvl3pPr marL="685800" lvl="2"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3pPr>
      <a:lvl4pPr marL="1028700" lvl="3"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4pPr>
      <a:lvl5pPr marL="1371600" lvl="4"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5pPr>
      <a:lvl6pPr marL="1714500" lvl="5"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6pPr>
      <a:lvl7pPr marL="2058035" lvl="6"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7pPr>
      <a:lvl8pPr marL="2400935" lvl="7"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8pPr>
      <a:lvl9pPr marL="2743835" lvl="8" indent="0" algn="l" defTabSz="914400" rtl="0" eaLnBrk="1" fontAlgn="base" latinLnBrk="0" hangingPunct="1">
        <a:lnSpc>
          <a:spcPct val="100000"/>
        </a:lnSpc>
        <a:spcBef>
          <a:spcPct val="0"/>
        </a:spcBef>
        <a:spcAft>
          <a:spcPct val="0"/>
        </a:spcAft>
        <a:buNone/>
        <a:defRPr sz="2400" b="1" i="0" u="none" kern="1200" baseline="0">
          <a:solidFill>
            <a:schemeClr val="tx1"/>
          </a:solidFill>
          <a:latin typeface="Times New Roman" panose="02020603050405020304" pitchFamily="18"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p:sp>
        <p:nvSpPr>
          <p:cNvPr id="145410" name="矩形 145409"/>
          <p:cNvSpPr/>
          <p:nvPr/>
        </p:nvSpPr>
        <p:spPr>
          <a:xfrm>
            <a:off x="0" y="0"/>
            <a:ext cx="9144000" cy="1086040"/>
          </a:xfrm>
          <a:prstGeom prst="rect">
            <a:avLst/>
          </a:prstGeom>
          <a:solidFill>
            <a:schemeClr val="tx1"/>
          </a:solidFill>
          <a:ln w="9525" cap="flat" cmpd="sng">
            <a:solidFill>
              <a:schemeClr val="tx2"/>
            </a:solidFill>
            <a:prstDash val="solid"/>
            <a:miter/>
            <a:headEnd type="none" w="med" len="med"/>
            <a:tailEnd type="none" w="med" len="med"/>
          </a:ln>
        </p:spPr>
        <p:txBody>
          <a:bodyPr/>
          <a:p>
            <a:endParaRPr lang="zh-CN" altLang="en-US" sz="3000">
              <a:ea typeface="思源宋体 CN" panose="02020400000000000000" charset="-122"/>
              <a:cs typeface="思源宋体 CN" panose="02020400000000000000" charset="-122"/>
            </a:endParaRPr>
          </a:p>
        </p:txBody>
      </p:sp>
      <p:sp>
        <p:nvSpPr>
          <p:cNvPr id="145411" name="标题 145410"/>
          <p:cNvSpPr>
            <a:spLocks noGrp="1"/>
          </p:cNvSpPr>
          <p:nvPr>
            <p:ph type="title"/>
          </p:nvPr>
        </p:nvSpPr>
        <p:spPr>
          <a:xfrm>
            <a:off x="1003300" y="0"/>
            <a:ext cx="7802563" cy="131468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45412" name="文本占位符 145411"/>
          <p:cNvSpPr>
            <a:spLocks noGrp="1"/>
          </p:cNvSpPr>
          <p:nvPr>
            <p:ph type="body" idx="1"/>
          </p:nvPr>
        </p:nvSpPr>
        <p:spPr>
          <a:xfrm>
            <a:off x="685800" y="1486160"/>
            <a:ext cx="7772400" cy="308664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45413" name="日期占位符 145412"/>
          <p:cNvSpPr>
            <a:spLocks noGrp="1"/>
          </p:cNvSpPr>
          <p:nvPr>
            <p:ph type="dt" sz="half" idx="2"/>
          </p:nvPr>
        </p:nvSpPr>
        <p:spPr>
          <a:xfrm>
            <a:off x="685800" y="4687120"/>
            <a:ext cx="1905000" cy="342960"/>
          </a:xfrm>
          <a:prstGeom prst="rect">
            <a:avLst/>
          </a:prstGeom>
          <a:noFill/>
          <a:ln w="9525">
            <a:noFill/>
          </a:ln>
        </p:spPr>
        <p:txBody>
          <a:bodyPr/>
          <a:lstStyle>
            <a:lvl1pPr algn="l">
              <a:defRPr sz="1050" b="0" i="0">
                <a:solidFill>
                  <a:schemeClr val="bg1"/>
                </a:solidFill>
                <a:ea typeface="思源宋体 CN" panose="02020400000000000000" charset="-122"/>
                <a:cs typeface="思源宋体 CN" panose="02020400000000000000" charset="-122"/>
              </a:defRPr>
            </a:lvl1pPr>
          </a:lstStyle>
          <a:p>
            <a:pPr lvl="0" eaLnBrk="1" hangingPunct="1"/>
            <a:endParaRPr lang="zh-CN" altLang="en-US" dirty="0">
              <a:latin typeface="Times New Roman" panose="02020603050405020304" pitchFamily="18" charset="0"/>
            </a:endParaRPr>
          </a:p>
        </p:txBody>
      </p:sp>
      <p:sp>
        <p:nvSpPr>
          <p:cNvPr id="145414" name="页脚占位符 145413"/>
          <p:cNvSpPr>
            <a:spLocks noGrp="1"/>
          </p:cNvSpPr>
          <p:nvPr>
            <p:ph type="ftr" sz="quarter" idx="3"/>
          </p:nvPr>
        </p:nvSpPr>
        <p:spPr>
          <a:xfrm>
            <a:off x="3124200" y="4687120"/>
            <a:ext cx="2895600" cy="342960"/>
          </a:xfrm>
          <a:prstGeom prst="rect">
            <a:avLst/>
          </a:prstGeom>
          <a:noFill/>
          <a:ln w="9525">
            <a:noFill/>
          </a:ln>
        </p:spPr>
        <p:txBody>
          <a:bodyPr/>
          <a:lstStyle>
            <a:lvl1pPr algn="ctr">
              <a:defRPr sz="1200" b="0" i="0">
                <a:solidFill>
                  <a:schemeClr val="bg1"/>
                </a:solidFill>
                <a:ea typeface="思源宋体 CN" panose="02020400000000000000" charset="-122"/>
                <a:cs typeface="思源宋体 CN" panose="02020400000000000000" charset="-122"/>
              </a:defRPr>
            </a:lvl1pPr>
          </a:lstStyle>
          <a:p>
            <a:pPr lvl="0" eaLnBrk="1" hangingPunct="1"/>
            <a:endParaRPr lang="zh-CN" altLang="en-US" dirty="0">
              <a:latin typeface="Times New Roman" panose="02020603050405020304" pitchFamily="18" charset="0"/>
            </a:endParaRPr>
          </a:p>
        </p:txBody>
      </p:sp>
      <p:sp>
        <p:nvSpPr>
          <p:cNvPr id="145415" name="灯片编号占位符 145414"/>
          <p:cNvSpPr>
            <a:spLocks noGrp="1"/>
          </p:cNvSpPr>
          <p:nvPr>
            <p:ph type="sldNum" sz="quarter" idx="4"/>
          </p:nvPr>
        </p:nvSpPr>
        <p:spPr>
          <a:xfrm>
            <a:off x="6553200" y="4687120"/>
            <a:ext cx="1905000" cy="342960"/>
          </a:xfrm>
          <a:prstGeom prst="rect">
            <a:avLst/>
          </a:prstGeom>
          <a:noFill/>
          <a:ln w="9525">
            <a:noFill/>
          </a:ln>
        </p:spPr>
        <p:txBody>
          <a:bodyPr/>
          <a:lstStyle>
            <a:lvl1pPr algn="r">
              <a:defRPr sz="1050" b="0" i="0">
                <a:solidFill>
                  <a:schemeClr val="bg1"/>
                </a:solidFill>
              </a:defRPr>
            </a:lvl1pPr>
          </a:lstStyle>
          <a:p>
            <a:pPr lvl="0" eaLnBrk="1" hangingPunct="1"/>
            <a:fld id="{9A0DB2DC-4C9A-4742-B13C-FB6460FD3503}" type="slidenum">
              <a:rPr lang="zh-CN" altLang="en-US" dirty="0">
                <a:latin typeface="Times New Roman" panose="02020603050405020304" pitchFamily="18" charset="0"/>
                <a:ea typeface="思源宋体 CN" panose="02020400000000000000" charset="-122"/>
                <a:cs typeface="思源宋体 CN" panose="02020400000000000000" charset="-122"/>
              </a:rPr>
            </a:fld>
            <a:endParaRPr lang="zh-CN" altLang="en-US" dirty="0">
              <a:latin typeface="Times New Roman" panose="02020603050405020304" pitchFamily="18" charset="0"/>
              <a:ea typeface="思源宋体 CN" panose="02020400000000000000" charset="-122"/>
              <a:cs typeface="思源宋体 CN" panose="02020400000000000000" charset="-122"/>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wipe dir="r"/>
  </p:transition>
  <p:hf sldNum="0" hdr="0" ftr="0" dt="0"/>
  <p:txStyles>
    <p:titleStyle>
      <a:lvl1pPr marL="0" lvl="0" indent="0" algn="l" defTabSz="685800" rtl="0" eaLnBrk="0" fontAlgn="base" latinLnBrk="0" hangingPunct="0">
        <a:lnSpc>
          <a:spcPct val="100000"/>
        </a:lnSpc>
        <a:spcBef>
          <a:spcPct val="0"/>
        </a:spcBef>
        <a:spcAft>
          <a:spcPct val="0"/>
        </a:spcAft>
        <a:buNone/>
        <a:defRPr sz="3000" b="0" i="0" u="none" kern="1200" baseline="0">
          <a:solidFill>
            <a:schemeClr val="bg1"/>
          </a:solidFill>
          <a:latin typeface="+mj-lt"/>
          <a:ea typeface="思源宋体 CN" panose="02020400000000000000" charset="-122"/>
          <a:cs typeface="思源宋体 CN" panose="02020400000000000000" charset="-122"/>
        </a:defRPr>
      </a:lvl1pPr>
    </p:titleStyle>
    <p:bodyStyle>
      <a:lvl1pPr marL="257175" lvl="0" indent="-257175" algn="l" defTabSz="685800" rtl="0" eaLnBrk="0" fontAlgn="base" latinLnBrk="0" hangingPunct="0">
        <a:lnSpc>
          <a:spcPct val="100000"/>
        </a:lnSpc>
        <a:spcBef>
          <a:spcPct val="15000"/>
        </a:spcBef>
        <a:spcAft>
          <a:spcPct val="0"/>
        </a:spcAft>
        <a:buClr>
          <a:srgbClr val="FF6600"/>
        </a:buClr>
        <a:buChar char="•"/>
        <a:defRPr sz="2250" b="0" i="0" u="none" kern="1200" baseline="0">
          <a:solidFill>
            <a:schemeClr val="bg1"/>
          </a:solidFill>
          <a:latin typeface="+mn-lt"/>
          <a:ea typeface="思源宋体 CN" panose="02020400000000000000" charset="-122"/>
          <a:cs typeface="思源宋体 CN" panose="02020400000000000000" charset="-122"/>
        </a:defRPr>
      </a:lvl1pPr>
      <a:lvl2pPr marL="557530" lvl="1" indent="-214630" algn="l" defTabSz="685800" rtl="0" eaLnBrk="0" fontAlgn="base" latinLnBrk="0" hangingPunct="0">
        <a:lnSpc>
          <a:spcPct val="100000"/>
        </a:lnSpc>
        <a:spcBef>
          <a:spcPct val="15000"/>
        </a:spcBef>
        <a:spcAft>
          <a:spcPct val="0"/>
        </a:spcAft>
        <a:buClr>
          <a:srgbClr val="3399FF"/>
        </a:buClr>
        <a:buChar char="–"/>
        <a:defRPr sz="2100" b="0" i="0" u="none" kern="1200" baseline="0">
          <a:solidFill>
            <a:schemeClr val="bg1"/>
          </a:solidFill>
          <a:latin typeface="+mn-lt"/>
          <a:ea typeface="思源宋体 CN" panose="02020400000000000000" charset="-122"/>
          <a:cs typeface="思源宋体 CN" panose="02020400000000000000" charset="-122"/>
        </a:defRPr>
      </a:lvl2pPr>
      <a:lvl3pPr marL="857250" lvl="2" indent="-171450" algn="l" defTabSz="685800" rtl="0" eaLnBrk="0" fontAlgn="base" latinLnBrk="0" hangingPunct="0">
        <a:lnSpc>
          <a:spcPct val="100000"/>
        </a:lnSpc>
        <a:spcBef>
          <a:spcPct val="15000"/>
        </a:spcBef>
        <a:spcAft>
          <a:spcPct val="0"/>
        </a:spcAft>
        <a:buClr>
          <a:srgbClr val="FFFF00"/>
        </a:buClr>
        <a:buChar char="•"/>
        <a:defRPr sz="1800" b="0" i="0" u="none" kern="1200" baseline="0">
          <a:solidFill>
            <a:schemeClr val="bg1"/>
          </a:solidFill>
          <a:latin typeface="+mn-lt"/>
          <a:ea typeface="思源宋体 CN" panose="02020400000000000000" charset="-122"/>
          <a:cs typeface="思源宋体 CN" panose="02020400000000000000" charset="-122"/>
        </a:defRPr>
      </a:lvl3pPr>
      <a:lvl4pPr marL="1200150" lvl="3" indent="-171450" algn="l" defTabSz="685800" rtl="0" eaLnBrk="0" fontAlgn="base" latinLnBrk="0" hangingPunct="0">
        <a:lnSpc>
          <a:spcPct val="100000"/>
        </a:lnSpc>
        <a:spcBef>
          <a:spcPct val="15000"/>
        </a:spcBef>
        <a:spcAft>
          <a:spcPct val="0"/>
        </a:spcAft>
        <a:buChar char="–"/>
        <a:defRPr sz="1500" b="0" i="0" u="none" kern="1200" baseline="0">
          <a:solidFill>
            <a:schemeClr val="bg1"/>
          </a:solidFill>
          <a:latin typeface="+mn-lt"/>
          <a:ea typeface="思源宋体 CN" panose="02020400000000000000" charset="-122"/>
          <a:cs typeface="思源宋体 CN" panose="02020400000000000000" charset="-122"/>
        </a:defRPr>
      </a:lvl4pPr>
      <a:lvl5pPr marL="1543050" lvl="4" indent="-171450" algn="l" defTabSz="685800" rtl="0" eaLnBrk="0" fontAlgn="base" latinLnBrk="0" hangingPunct="0">
        <a:lnSpc>
          <a:spcPct val="100000"/>
        </a:lnSpc>
        <a:spcBef>
          <a:spcPct val="15000"/>
        </a:spcBef>
        <a:spcAft>
          <a:spcPct val="0"/>
        </a:spcAft>
        <a:buChar char="»"/>
        <a:defRPr sz="1500" b="0" i="0" u="none" kern="1200" baseline="0">
          <a:solidFill>
            <a:schemeClr val="bg1"/>
          </a:solidFill>
          <a:latin typeface="+mn-lt"/>
          <a:ea typeface="思源宋体 CN" panose="02020400000000000000" charset="-122"/>
          <a:cs typeface="思源宋体 CN" panose="02020400000000000000" charset="-122"/>
        </a:defRPr>
      </a:lvl5pPr>
      <a:lvl6pPr marL="1886585" lvl="5" indent="-171450" algn="l" defTabSz="685800" rtl="0" eaLnBrk="0" fontAlgn="base" latinLnBrk="0" hangingPunct="0">
        <a:lnSpc>
          <a:spcPct val="100000"/>
        </a:lnSpc>
        <a:spcBef>
          <a:spcPct val="15000"/>
        </a:spcBef>
        <a:spcAft>
          <a:spcPct val="0"/>
        </a:spcAft>
        <a:buChar char="»"/>
        <a:defRPr sz="1500" b="0" i="0" u="none" kern="1200" baseline="0">
          <a:solidFill>
            <a:schemeClr val="bg1"/>
          </a:solidFill>
          <a:latin typeface="+mn-lt"/>
          <a:ea typeface="+mn-ea"/>
          <a:cs typeface="+mn-cs"/>
        </a:defRPr>
      </a:lvl6pPr>
      <a:lvl7pPr marL="2229485" lvl="6" indent="-171450" algn="l" defTabSz="685800" rtl="0" eaLnBrk="0" fontAlgn="base" latinLnBrk="0" hangingPunct="0">
        <a:lnSpc>
          <a:spcPct val="100000"/>
        </a:lnSpc>
        <a:spcBef>
          <a:spcPct val="15000"/>
        </a:spcBef>
        <a:spcAft>
          <a:spcPct val="0"/>
        </a:spcAft>
        <a:buChar char="»"/>
        <a:defRPr sz="1500" b="0" i="0" u="none" kern="1200" baseline="0">
          <a:solidFill>
            <a:schemeClr val="bg1"/>
          </a:solidFill>
          <a:latin typeface="+mn-lt"/>
          <a:ea typeface="+mn-ea"/>
          <a:cs typeface="+mn-cs"/>
        </a:defRPr>
      </a:lvl7pPr>
      <a:lvl8pPr marL="2572385" lvl="7" indent="-171450" algn="l" defTabSz="685800" rtl="0" eaLnBrk="0" fontAlgn="base" latinLnBrk="0" hangingPunct="0">
        <a:lnSpc>
          <a:spcPct val="100000"/>
        </a:lnSpc>
        <a:spcBef>
          <a:spcPct val="15000"/>
        </a:spcBef>
        <a:spcAft>
          <a:spcPct val="0"/>
        </a:spcAft>
        <a:buChar char="»"/>
        <a:defRPr sz="1500" b="0" i="0" u="none" kern="1200" baseline="0">
          <a:solidFill>
            <a:schemeClr val="bg1"/>
          </a:solidFill>
          <a:latin typeface="+mn-lt"/>
          <a:ea typeface="+mn-ea"/>
          <a:cs typeface="+mn-cs"/>
        </a:defRPr>
      </a:lvl8pPr>
      <a:lvl9pPr marL="2915285" lvl="8" indent="-171450" algn="l" defTabSz="685800" rtl="0" eaLnBrk="0" fontAlgn="base" latinLnBrk="0" hangingPunct="0">
        <a:lnSpc>
          <a:spcPct val="100000"/>
        </a:lnSpc>
        <a:spcBef>
          <a:spcPct val="15000"/>
        </a:spcBef>
        <a:spcAft>
          <a:spcPct val="0"/>
        </a:spcAft>
        <a:buChar char="»"/>
        <a:defRPr sz="1500" b="0" i="0" u="none" kern="1200" baseline="0">
          <a:solidFill>
            <a:schemeClr val="bg1"/>
          </a:solidFill>
          <a:latin typeface="+mn-lt"/>
          <a:ea typeface="+mn-ea"/>
          <a:cs typeface="+mn-cs"/>
        </a:defRPr>
      </a:lvl9pPr>
    </p:bodyStyle>
    <p:otherStyle>
      <a:lvl1pPr marL="0" lvl="0" indent="0" algn="l" defTabSz="6858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342900" lvl="1" indent="0" algn="l" defTabSz="6858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685800" lvl="2" indent="0" algn="l" defTabSz="6858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028700" lvl="3" indent="0" algn="l" defTabSz="6858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371600" lvl="4" indent="0" algn="l" defTabSz="6858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1714500" lvl="5" indent="0" algn="l" defTabSz="6858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058035" lvl="6" indent="0" algn="l" defTabSz="6858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2400935" lvl="7" indent="0" algn="l" defTabSz="6858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2743835" lvl="8" indent="0" algn="l" defTabSz="6858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w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1.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hyperlink" Target="http://www24.americanexpress.com/taiwan/Personal/cards/benefits/default.asp" TargetMode="Externa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0.jpe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s>
</file>

<file path=ppt/slides/_rels/slide1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GIF"/><Relationship Id="rId1" Type="http://schemas.openxmlformats.org/officeDocument/2006/relationships/hyperlink" Target="http://www.kotex.com/coupon/coupon.asp" TargetMode="Externa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1.pn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5.jpeg"/><Relationship Id="rId1" Type="http://schemas.openxmlformats.org/officeDocument/2006/relationships/hyperlink" Target="http://www24.americanexpress.com/taiwan/Personal/cards/benefits/default.asp" TargetMode="Externa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5.jpeg"/><Relationship Id="rId1" Type="http://schemas.openxmlformats.org/officeDocument/2006/relationships/hyperlink" Target="http://www24.americanexpress.com/taiwan/Personal/cards/benefits/default.asp" TargetMode="Externa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4.png"/></Relationships>
</file>

<file path=ppt/slides/_rels/slide27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5.png"/></Relationships>
</file>

<file path=ppt/slides/_rels/slide276.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27.png"/><Relationship Id="rId2" Type="http://schemas.openxmlformats.org/officeDocument/2006/relationships/image" Target="../media/image26.GIF"/><Relationship Id="rId1" Type="http://schemas.openxmlformats.org/officeDocument/2006/relationships/hyperlink" Target="http://qhome3.americanexpress.com/hk/cn/personal/cards/onlinesvcs/register.asp?hk_chinese=RCS2_personalcards_RegisterEmail" TargetMode="External"/></Relationships>
</file>

<file path=ppt/slides/_rels/slide27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8.png"/></Relationships>
</file>

<file path=ppt/slides/_rels/slide27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0.png"/><Relationship Id="rId1" Type="http://schemas.openxmlformats.org/officeDocument/2006/relationships/image" Target="../media/image29.pn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0.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27.png"/><Relationship Id="rId2" Type="http://schemas.openxmlformats.org/officeDocument/2006/relationships/image" Target="../media/image26.GIF"/><Relationship Id="rId1" Type="http://schemas.openxmlformats.org/officeDocument/2006/relationships/hyperlink" Target="http://qhome3.americanexpress.com/hk/cn/personal/cards/onlinesvcs/register.asp?hk_chinese=RCS2_personalcards_RegisterEmail" TargetMode="External"/></Relationships>
</file>

<file path=ppt/slides/_rels/slide28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1.GIF"/><Relationship Id="rId1" Type="http://schemas.openxmlformats.org/officeDocument/2006/relationships/hyperlink" Target="https://www48.americanexpress.com/en/intl?request_type=intl_MrMultipleAccountsHandler&amp;Face=ch_HK&amp;hk_chinese=RCS_PersMR_MROnline" TargetMode="Externa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5.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27.pn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5.jpeg"/></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6.png"/></Relationships>
</file>

<file path=ppt/slides/_rels/slide293.xml.rels><?xml version="1.0" encoding="UTF-8" standalone="yes"?>
<Relationships xmlns="http://schemas.openxmlformats.org/package/2006/relationships"><Relationship Id="rId8" Type="http://schemas.openxmlformats.org/officeDocument/2006/relationships/slideLayout" Target="../slideLayouts/slideLayout6.xml"/><Relationship Id="rId7" Type="http://schemas.openxmlformats.org/officeDocument/2006/relationships/image" Target="../media/image43.png"/><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image" Target="../media/image37.png"/></Relationships>
</file>

<file path=ppt/slides/_rels/slide29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4.png"/></Relationships>
</file>

<file path=ppt/slides/_rels/slide29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1.GIF"/><Relationship Id="rId1" Type="http://schemas.openxmlformats.org/officeDocument/2006/relationships/hyperlink" Target="https://www48.americanexpress.com/en/intl?request_type=intl_MrMultipleAccountsHandler&amp;Face=ch_HK&amp;hk_chinese=RCS_PersMR_MROnline" TargetMode="Externa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sp>
        <p:nvSpPr>
          <p:cNvPr id="196610" name="文本框 196609"/>
          <p:cNvSpPr txBox="1"/>
          <p:nvPr/>
        </p:nvSpPr>
        <p:spPr>
          <a:xfrm>
            <a:off x="1548130" y="2644140"/>
            <a:ext cx="6230620" cy="829945"/>
          </a:xfrm>
          <a:prstGeom prst="rect">
            <a:avLst/>
          </a:prstGeom>
          <a:noFill/>
          <a:ln w="9525">
            <a:noFill/>
          </a:ln>
        </p:spPr>
        <p:txBody>
          <a:bodyPr wrap="square">
            <a:spAutoFit/>
          </a:bodyPr>
          <a:p>
            <a:pPr algn="ctr">
              <a:spcBef>
                <a:spcPct val="50000"/>
              </a:spcBef>
            </a:pPr>
            <a:r>
              <a:rPr lang="en-US" sz="2800" i="0" dirty="0">
                <a:solidFill>
                  <a:srgbClr val="FFFF00"/>
                </a:solidFill>
                <a:latin typeface="思源宋体 CN" panose="02020400000000000000" charset="-122"/>
                <a:ea typeface="思源宋体 CN" panose="02020400000000000000" charset="-122"/>
                <a:cs typeface="思源宋体 CN" panose="02020400000000000000" charset="-122"/>
              </a:rPr>
              <a:t>360</a:t>
            </a:r>
            <a:r>
              <a:rPr lang="zh-CN" altLang="en-US" sz="2800" i="0" dirty="0">
                <a:solidFill>
                  <a:srgbClr val="FFFF00"/>
                </a:solidFill>
                <a:latin typeface="思源宋体 CN" panose="02020400000000000000" charset="-122"/>
                <a:ea typeface="思源宋体 CN" panose="02020400000000000000" charset="-122"/>
                <a:cs typeface="思源宋体 CN" panose="02020400000000000000" charset="-122"/>
              </a:rPr>
              <a:t>度品牌管理基础</a:t>
            </a:r>
            <a:br>
              <a:rPr lang="zh-CN" altLang="en-US" sz="2800" i="0" dirty="0">
                <a:solidFill>
                  <a:srgbClr val="FFC000"/>
                </a:solidFill>
                <a:latin typeface="Times New Roman" panose="02020603050405020304" pitchFamily="18" charset="0"/>
                <a:ea typeface="思源宋体 CN" panose="02020400000000000000" charset="-122"/>
                <a:cs typeface="思源宋体 CN" panose="02020400000000000000" charset="-122"/>
              </a:rPr>
            </a:br>
            <a:r>
              <a:rPr lang="en-US" altLang="zh-CN" sz="2000" i="0">
                <a:solidFill>
                  <a:schemeClr val="bg1"/>
                </a:solidFill>
                <a:latin typeface="Times New Roman" panose="02020603050405020304" pitchFamily="18" charset="0"/>
                <a:ea typeface="思源宋体 CN" panose="02020400000000000000" charset="-122"/>
                <a:cs typeface="思源宋体 CN" panose="02020400000000000000" charset="-122"/>
              </a:rPr>
              <a:t>360 degree Brand management basics</a:t>
            </a:r>
            <a:endParaRPr lang="en-US" altLang="zh-CN" sz="2000" i="0">
              <a:solidFill>
                <a:schemeClr val="bg1"/>
              </a:solidFill>
              <a:latin typeface="Times New Roman" panose="02020603050405020304" pitchFamily="18" charset="0"/>
              <a:ea typeface="思源宋体 CN" panose="02020400000000000000" charset="-122"/>
              <a:cs typeface="思源宋体 CN" panose="02020400000000000000" charset="-122"/>
            </a:endParaRPr>
          </a:p>
        </p:txBody>
      </p:sp>
      <p:sp>
        <p:nvSpPr>
          <p:cNvPr id="4" name="文本框 3"/>
          <p:cNvSpPr txBox="1"/>
          <p:nvPr/>
        </p:nvSpPr>
        <p:spPr>
          <a:xfrm>
            <a:off x="716915" y="1708150"/>
            <a:ext cx="7893050" cy="1014730"/>
          </a:xfrm>
          <a:prstGeom prst="rect">
            <a:avLst/>
          </a:prstGeom>
          <a:noFill/>
          <a:ln w="9525">
            <a:noFill/>
          </a:ln>
        </p:spPr>
        <p:txBody>
          <a:bodyPr wrap="square">
            <a:spAutoFit/>
          </a:bodyPr>
          <a:p>
            <a:pPr algn="ctr">
              <a:spcBef>
                <a:spcPct val="50000"/>
              </a:spcBef>
            </a:pPr>
            <a:r>
              <a:rPr lang="zh-CN" altLang="en-US" sz="6000" i="0" dirty="0">
                <a:solidFill>
                  <a:schemeClr val="bg1"/>
                </a:solidFill>
                <a:latin typeface="思源宋体 CN" panose="02020400000000000000" charset="-122"/>
                <a:ea typeface="思源宋体 CN" panose="02020400000000000000" charset="-122"/>
                <a:cs typeface="思源宋体 CN" panose="02020400000000000000" charset="-122"/>
              </a:rPr>
              <a:t>奥美广告内部培训</a:t>
            </a:r>
            <a:endParaRPr lang="zh-CN" altLang="en-US" sz="6000" i="0" dirty="0">
              <a:solidFill>
                <a:schemeClr val="bg1"/>
              </a:solidFill>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2261" name="副标题 352260"/>
          <p:cNvSpPr>
            <a:spLocks noGrp="1"/>
          </p:cNvSpPr>
          <p:nvPr>
            <p:ph type="subTitle" idx="1"/>
          </p:nvPr>
        </p:nvSpPr>
        <p:spPr>
          <a:xfrm>
            <a:off x="4842320" y="3004473"/>
            <a:ext cx="2724627" cy="485860"/>
          </a:xfrm>
        </p:spPr>
        <p:txBody>
          <a:bodyPr anchor="t" anchorCtr="0"/>
          <a:p>
            <a:pPr defTabSz="914400">
              <a:lnSpc>
                <a:spcPct val="140000"/>
              </a:lnSpc>
              <a:buSzTx/>
            </a:pPr>
            <a:r>
              <a:rPr lang="zh-CN" altLang="en-US" sz="1800" kern="1200" baseline="0" dirty="0">
                <a:latin typeface="思源宋体 CN" panose="02020400000000000000" charset="-122"/>
              </a:rPr>
              <a:t>奥美</a:t>
            </a:r>
            <a:r>
              <a:rPr lang="en-US" altLang="zh-CN" sz="1800" kern="1200" baseline="0">
                <a:latin typeface="思源宋体 CN" panose="02020400000000000000" charset="-122"/>
              </a:rPr>
              <a:t>360</a:t>
            </a:r>
            <a:r>
              <a:rPr lang="zh-CN" altLang="en-US" sz="1800" kern="1200" baseline="0" dirty="0">
                <a:latin typeface="思源宋体 CN" panose="02020400000000000000" charset="-122"/>
              </a:rPr>
              <a:t>度品牌管理基础</a:t>
            </a:r>
            <a:endParaRPr lang="zh-CN" altLang="en-US" sz="1800" kern="1200" baseline="0" dirty="0">
              <a:latin typeface="思源宋体 CN" panose="020204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p:cNvSpPr>
          <p:nvPr>
            <p:ph type="title"/>
          </p:nvPr>
        </p:nvSpPr>
        <p:spPr>
          <a:xfrm>
            <a:off x="3977775" y="141710"/>
            <a:ext cx="3680865" cy="377494"/>
          </a:xfrm>
        </p:spPr>
        <p:txBody>
          <a:bodyPr anchor="ctr" anchorCtr="0"/>
          <a:p>
            <a:r>
              <a:rPr lang="zh-CN" altLang="en-US" dirty="0"/>
              <a:t>有关品牌的独特看法</a:t>
            </a:r>
            <a:endParaRPr lang="zh-CN" altLang="en-US"/>
          </a:p>
        </p:txBody>
      </p:sp>
      <p:sp>
        <p:nvSpPr>
          <p:cNvPr id="9219" name="文本占位符 9218"/>
          <p:cNvSpPr>
            <a:spLocks noGrp="1"/>
          </p:cNvSpPr>
          <p:nvPr>
            <p:ph type="body" idx="1"/>
          </p:nvPr>
        </p:nvSpPr>
        <p:spPr>
          <a:xfrm>
            <a:off x="1547283" y="1006255"/>
            <a:ext cx="5887480" cy="3086640"/>
          </a:xfrm>
        </p:spPr>
        <p:txBody>
          <a:bodyPr/>
          <a:p>
            <a:pPr>
              <a:lnSpc>
                <a:spcPct val="130000"/>
              </a:lnSpc>
            </a:pPr>
            <a:r>
              <a:rPr lang="zh-CN" altLang="en-US" sz="1800" i="1" dirty="0"/>
              <a:t>品牌是一种错综复杂的象征。它是品牌属性、名称、包装、价格、历史、信誉，广告方式的无形总称。品牌同时也使消费者对其使用者的印象。以其自身的经验而有所界定。</a:t>
            </a:r>
            <a:endParaRPr lang="zh-CN" altLang="en-US" sz="1800" i="1" dirty="0"/>
          </a:p>
          <a:p>
            <a:pPr>
              <a:lnSpc>
                <a:spcPct val="130000"/>
              </a:lnSpc>
            </a:pPr>
            <a:endParaRPr lang="zh-CN" altLang="en-US" sz="1800" i="1" dirty="0"/>
          </a:p>
          <a:p>
            <a:pPr>
              <a:lnSpc>
                <a:spcPct val="130000"/>
              </a:lnSpc>
            </a:pPr>
            <a:r>
              <a:rPr lang="zh-CN" altLang="en-US" sz="1800" i="1" dirty="0"/>
              <a:t>产品是工厂生产的东西；品牌是消费者所购买的东西。产品可以被竞争者模仿，但品牌则是独一无二的，产品极易迅速过时落伍，但成功的品牌却能持久不坠“。</a:t>
            </a:r>
            <a:endParaRPr lang="zh-CN" alt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1265"/>
          <p:cNvSpPr>
            <a:spLocks noGrp="1"/>
          </p:cNvSpPr>
          <p:nvPr>
            <p:ph type="title"/>
          </p:nvPr>
        </p:nvSpPr>
        <p:spPr/>
        <p:txBody>
          <a:bodyPr anchor="ctr" anchorCtr="0"/>
          <a:p>
            <a:r>
              <a:rPr lang="zh-CN" altLang="en-US" dirty="0"/>
              <a:t>什么是产品，什么是品牌？</a:t>
            </a:r>
            <a:endParaRPr lang="zh-CN" altLang="en-US"/>
          </a:p>
        </p:txBody>
      </p:sp>
      <p:sp>
        <p:nvSpPr>
          <p:cNvPr id="11267" name="文本占位符 11266"/>
          <p:cNvSpPr>
            <a:spLocks noGrp="1"/>
          </p:cNvSpPr>
          <p:nvPr>
            <p:ph type="body" idx="1"/>
          </p:nvPr>
        </p:nvSpPr>
        <p:spPr>
          <a:xfrm>
            <a:off x="1655650" y="1221795"/>
            <a:ext cx="5993464" cy="2213759"/>
          </a:xfrm>
        </p:spPr>
        <p:txBody>
          <a:bodyPr/>
          <a:p>
            <a:pPr algn="ctr">
              <a:lnSpc>
                <a:spcPct val="140000"/>
              </a:lnSpc>
              <a:buNone/>
            </a:pPr>
            <a:r>
              <a:rPr lang="zh-CN" altLang="en-US" sz="1800" dirty="0"/>
              <a:t>产品是工厂生产的东西</a:t>
            </a:r>
            <a:endParaRPr lang="zh-CN" altLang="en-US" sz="1800" dirty="0"/>
          </a:p>
          <a:p>
            <a:pPr algn="ctr">
              <a:lnSpc>
                <a:spcPct val="140000"/>
              </a:lnSpc>
              <a:buNone/>
            </a:pPr>
            <a:r>
              <a:rPr lang="zh-CN" altLang="en-US" sz="1800" dirty="0"/>
              <a:t>品牌是消费者购买的东西</a:t>
            </a:r>
            <a:endParaRPr lang="zh-CN" altLang="en-US" sz="1800" dirty="0"/>
          </a:p>
          <a:p>
            <a:pPr algn="ctr">
              <a:lnSpc>
                <a:spcPct val="140000"/>
              </a:lnSpc>
              <a:buNone/>
            </a:pPr>
            <a:endParaRPr lang="zh-CN" altLang="en-US" sz="1800" dirty="0"/>
          </a:p>
          <a:p>
            <a:pPr algn="ctr">
              <a:lnSpc>
                <a:spcPct val="140000"/>
              </a:lnSpc>
              <a:buNone/>
            </a:pPr>
            <a:endParaRPr lang="zh-CN" altLang="en-US" sz="1800" dirty="0"/>
          </a:p>
          <a:p>
            <a:pPr algn="ctr">
              <a:lnSpc>
                <a:spcPct val="140000"/>
              </a:lnSpc>
              <a:buNone/>
            </a:pPr>
            <a:r>
              <a:rPr lang="zh-CN" altLang="en-US" sz="1800" dirty="0"/>
              <a:t>消费者拥有品牌！</a:t>
            </a:r>
            <a:endParaRPr lang="zh-CN" altLang="en-US" sz="1800"/>
          </a:p>
        </p:txBody>
      </p:sp>
      <p:sp>
        <p:nvSpPr>
          <p:cNvPr id="11269" name="下箭头 11268"/>
          <p:cNvSpPr/>
          <p:nvPr/>
        </p:nvSpPr>
        <p:spPr>
          <a:xfrm>
            <a:off x="4248093" y="2301881"/>
            <a:ext cx="594226" cy="540638"/>
          </a:xfrm>
          <a:prstGeom prst="downArrow">
            <a:avLst>
              <a:gd name="adj1" fmla="val 53509"/>
              <a:gd name="adj2" fmla="val 35023"/>
            </a:avLst>
          </a:prstGeom>
          <a:noFill/>
          <a:ln w="9525" cap="flat" cmpd="sng">
            <a:solidFill>
              <a:schemeClr val="tx1"/>
            </a:solidFill>
            <a:prstDash val="solid"/>
            <a:miter/>
            <a:headEnd type="none" w="med" len="med"/>
            <a:tailEnd type="none" w="med" len="med"/>
          </a:ln>
        </p:spPr>
        <p:txBody>
          <a:bodyPr/>
          <a:p>
            <a:endParaRPr lang="zh-CN" altLang="en-US" sz="1800">
              <a:ea typeface="思源宋体 CN" panose="02020400000000000000" charset="-122"/>
              <a:cs typeface="思源宋体 CN" panose="020204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p:cNvSpPr>
          <p:nvPr>
            <p:ph type="title"/>
          </p:nvPr>
        </p:nvSpPr>
        <p:spPr/>
        <p:txBody>
          <a:bodyPr anchor="ctr" anchorCtr="0"/>
          <a:p>
            <a:r>
              <a:rPr lang="zh-CN" altLang="en-US" b="0" dirty="0"/>
              <a:t>定义产品和品牌</a:t>
            </a:r>
            <a:endParaRPr lang="zh-CN" altLang="en-US"/>
          </a:p>
        </p:txBody>
      </p:sp>
      <p:sp>
        <p:nvSpPr>
          <p:cNvPr id="13315" name="文本占位符 13314"/>
          <p:cNvSpPr>
            <a:spLocks noGrp="1"/>
          </p:cNvSpPr>
          <p:nvPr>
            <p:ph type="body" sz="half" idx="1"/>
          </p:nvPr>
        </p:nvSpPr>
        <p:spPr>
          <a:xfrm>
            <a:off x="1656840" y="844301"/>
            <a:ext cx="2937786" cy="3728499"/>
          </a:xfrm>
        </p:spPr>
        <p:txBody>
          <a:bodyPr/>
          <a:p>
            <a:pPr>
              <a:buClrTx/>
              <a:buSzTx/>
              <a:buFontTx/>
            </a:pPr>
            <a:r>
              <a:rPr lang="zh-CN" altLang="en-US" sz="1500" dirty="0"/>
              <a:t>产品</a:t>
            </a:r>
            <a:endParaRPr lang="zh-CN" altLang="en-US" sz="1500" dirty="0"/>
          </a:p>
          <a:p>
            <a:pPr>
              <a:buClrTx/>
              <a:buSzTx/>
              <a:buFontTx/>
              <a:buNone/>
            </a:pPr>
            <a:r>
              <a:rPr lang="zh-CN" altLang="en-US" sz="1500" dirty="0"/>
              <a:t>－对产品功能的使用经验</a:t>
            </a:r>
            <a:endParaRPr lang="zh-CN" altLang="en-US" sz="1500" dirty="0"/>
          </a:p>
          <a:p>
            <a:pPr>
              <a:buClrTx/>
              <a:buSzTx/>
              <a:buFontTx/>
              <a:buNone/>
            </a:pPr>
            <a:r>
              <a:rPr lang="zh-CN" altLang="en-US" sz="1500" dirty="0"/>
              <a:t>－有形的、摸得着、感觉得到、看得见</a:t>
            </a:r>
            <a:endParaRPr lang="zh-CN" altLang="en-US" sz="1500" dirty="0"/>
          </a:p>
          <a:p>
            <a:pPr>
              <a:buClrTx/>
              <a:buSzTx/>
              <a:buFontTx/>
              <a:buNone/>
            </a:pPr>
            <a:r>
              <a:rPr lang="zh-CN" altLang="en-US" sz="1500" dirty="0"/>
              <a:t>－有外在属性，有风格式样，特性、价格</a:t>
            </a:r>
            <a:endParaRPr lang="zh-CN" altLang="en-US" sz="1500" dirty="0"/>
          </a:p>
          <a:p>
            <a:pPr>
              <a:buClrTx/>
              <a:buSzTx/>
              <a:buFontTx/>
              <a:buNone/>
            </a:pPr>
            <a:r>
              <a:rPr lang="zh-CN" altLang="en-US" sz="1500" dirty="0"/>
              <a:t>－使满足消费者对其功效和价值的期望</a:t>
            </a:r>
            <a:endParaRPr lang="zh-CN" altLang="en-US" sz="1500" dirty="0"/>
          </a:p>
          <a:p>
            <a:pPr>
              <a:buClrTx/>
              <a:buSzTx/>
              <a:buFontTx/>
              <a:buNone/>
            </a:pPr>
            <a:r>
              <a:rPr lang="zh-CN" altLang="en-US" sz="1500" dirty="0"/>
              <a:t>－但这些只是产品特点</a:t>
            </a:r>
            <a:endParaRPr lang="zh-CN" altLang="en-US" sz="1500" dirty="0"/>
          </a:p>
          <a:p>
            <a:pPr>
              <a:buClrTx/>
              <a:buSzTx/>
              <a:buFontTx/>
            </a:pPr>
            <a:endParaRPr lang="zh-CN" altLang="en-US" sz="1500"/>
          </a:p>
        </p:txBody>
      </p:sp>
      <p:sp>
        <p:nvSpPr>
          <p:cNvPr id="13316" name="文本占位符 13315"/>
          <p:cNvSpPr>
            <a:spLocks noGrp="1"/>
          </p:cNvSpPr>
          <p:nvPr>
            <p:ph type="body" sz="half" idx="2"/>
          </p:nvPr>
        </p:nvSpPr>
        <p:spPr>
          <a:xfrm>
            <a:off x="4743480" y="844301"/>
            <a:ext cx="2858000" cy="3086640"/>
          </a:xfrm>
        </p:spPr>
        <p:txBody>
          <a:bodyPr/>
          <a:p>
            <a:pPr>
              <a:buClrTx/>
              <a:buSzTx/>
              <a:buFontTx/>
            </a:pPr>
            <a:r>
              <a:rPr lang="zh-CN" altLang="en-US" sz="1500" dirty="0"/>
              <a:t>品牌</a:t>
            </a:r>
            <a:endParaRPr lang="zh-CN" altLang="en-US" sz="1500" dirty="0"/>
          </a:p>
          <a:p>
            <a:pPr>
              <a:buClrTx/>
              <a:buSzTx/>
              <a:buFontTx/>
              <a:buNone/>
            </a:pPr>
            <a:r>
              <a:rPr lang="zh-CN" altLang="en-US" sz="1500" dirty="0"/>
              <a:t>－对产品的全方位体验</a:t>
            </a:r>
            <a:endParaRPr lang="zh-CN" altLang="en-US" sz="1500" dirty="0"/>
          </a:p>
          <a:p>
            <a:pPr>
              <a:buClrTx/>
              <a:buSzTx/>
              <a:buFontTx/>
              <a:buNone/>
            </a:pPr>
            <a:r>
              <a:rPr lang="zh-CN" altLang="en-US" sz="1500" dirty="0"/>
              <a:t>－个性</a:t>
            </a:r>
            <a:endParaRPr lang="zh-CN" altLang="en-US" sz="1500" dirty="0"/>
          </a:p>
          <a:p>
            <a:pPr>
              <a:buClrTx/>
              <a:buSzTx/>
              <a:buFontTx/>
              <a:buNone/>
            </a:pPr>
            <a:r>
              <a:rPr lang="zh-CN" altLang="en-US" sz="1500" dirty="0"/>
              <a:t>－可贵</a:t>
            </a:r>
            <a:endParaRPr lang="zh-CN" altLang="en-US" sz="1500" dirty="0"/>
          </a:p>
          <a:p>
            <a:pPr>
              <a:buClrTx/>
              <a:buSzTx/>
              <a:buFontTx/>
              <a:buNone/>
            </a:pPr>
            <a:r>
              <a:rPr lang="zh-CN" altLang="en-US" sz="1500" dirty="0"/>
              <a:t>－信任</a:t>
            </a:r>
            <a:endParaRPr lang="zh-CN" altLang="en-US" sz="1500" dirty="0"/>
          </a:p>
          <a:p>
            <a:pPr>
              <a:buClrTx/>
              <a:buSzTx/>
              <a:buFontTx/>
              <a:buNone/>
            </a:pPr>
            <a:r>
              <a:rPr lang="zh-CN" altLang="en-US" sz="1500" dirty="0"/>
              <a:t>－信心</a:t>
            </a:r>
            <a:endParaRPr lang="zh-CN" altLang="en-US" sz="1500" dirty="0"/>
          </a:p>
          <a:p>
            <a:pPr>
              <a:buClrTx/>
              <a:buSzTx/>
              <a:buFontTx/>
              <a:buNone/>
            </a:pPr>
            <a:r>
              <a:rPr lang="zh-CN" altLang="en-US" sz="1500" dirty="0"/>
              <a:t>－朋友</a:t>
            </a:r>
            <a:endParaRPr lang="zh-CN" altLang="en-US" sz="1500" dirty="0"/>
          </a:p>
          <a:p>
            <a:pPr>
              <a:buClrTx/>
              <a:buSzTx/>
              <a:buFontTx/>
              <a:buNone/>
            </a:pPr>
            <a:r>
              <a:rPr lang="zh-CN" altLang="en-US" sz="1500" dirty="0"/>
              <a:t>－定位</a:t>
            </a:r>
            <a:endParaRPr lang="zh-CN" altLang="en-US" sz="1500" dirty="0"/>
          </a:p>
          <a:p>
            <a:pPr>
              <a:buClrTx/>
              <a:buSzTx/>
              <a:buFontTx/>
              <a:buNone/>
            </a:pPr>
            <a:r>
              <a:rPr lang="zh-CN" altLang="en-US" sz="1500" dirty="0"/>
              <a:t>－共享的经验</a:t>
            </a:r>
            <a:endParaRPr lang="zh-CN" altLang="en-US" sz="15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4337"/>
          <p:cNvSpPr>
            <a:spLocks noGrp="1"/>
          </p:cNvSpPr>
          <p:nvPr>
            <p:ph type="title"/>
          </p:nvPr>
        </p:nvSpPr>
        <p:spPr/>
        <p:txBody>
          <a:bodyPr anchor="ctr" anchorCtr="0"/>
          <a:p>
            <a:r>
              <a:rPr lang="zh-CN" altLang="en-US" b="0" dirty="0"/>
              <a:t>创建一个品牌</a:t>
            </a:r>
            <a:endParaRPr lang="zh-CN" altLang="en-US"/>
          </a:p>
        </p:txBody>
      </p:sp>
      <p:grpSp>
        <p:nvGrpSpPr>
          <p:cNvPr id="14350" name="组合 14349"/>
          <p:cNvGrpSpPr/>
          <p:nvPr/>
        </p:nvGrpSpPr>
        <p:grpSpPr>
          <a:xfrm>
            <a:off x="2528530" y="1707655"/>
            <a:ext cx="1086040" cy="1600480"/>
            <a:chOff x="1056" y="1536"/>
            <a:chExt cx="912" cy="1344"/>
          </a:xfrm>
        </p:grpSpPr>
        <p:sp>
          <p:nvSpPr>
            <p:cNvPr id="14341" name="椭圆 14340"/>
            <p:cNvSpPr/>
            <p:nvPr/>
          </p:nvSpPr>
          <p:spPr>
            <a:xfrm>
              <a:off x="1248" y="2160"/>
              <a:ext cx="528" cy="528"/>
            </a:xfrm>
            <a:prstGeom prst="ellipse">
              <a:avLst/>
            </a:prstGeom>
            <a:solidFill>
              <a:schemeClr val="tx1"/>
            </a:solidFill>
            <a:ln w="9525" cap="flat" cmpd="sng">
              <a:solidFill>
                <a:schemeClr val="tx1"/>
              </a:solidFill>
              <a:prstDash val="solid"/>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事实</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
          <p:nvSpPr>
            <p:cNvPr id="14342" name="椭圆 14341"/>
            <p:cNvSpPr/>
            <p:nvPr/>
          </p:nvSpPr>
          <p:spPr>
            <a:xfrm>
              <a:off x="1056" y="1536"/>
              <a:ext cx="912" cy="1344"/>
            </a:xfrm>
            <a:prstGeom prst="ellipse">
              <a:avLst/>
            </a:prstGeom>
            <a:noFill/>
            <a:ln w="9525" cap="flat" cmpd="sng">
              <a:solidFill>
                <a:schemeClr val="tx1"/>
              </a:solidFill>
              <a:prstDash val="solid"/>
              <a:headEnd type="none" w="med" len="med"/>
              <a:tailEnd type="none" w="med" len="med"/>
            </a:ln>
          </p:spPr>
          <p:txBody>
            <a:bodyPr wrap="none" anchor="ctr" anchorCtr="0"/>
            <a:p>
              <a:pPr algn="ctr"/>
              <a:r>
                <a:rPr lang="zh-CN" altLang="en-US" sz="1800" b="0" dirty="0">
                  <a:latin typeface="Times New Roman" panose="02020603050405020304" pitchFamily="18" charset="0"/>
                  <a:ea typeface="思源宋体 CN" panose="02020400000000000000" charset="-122"/>
                  <a:cs typeface="思源宋体 CN" panose="02020400000000000000" charset="-122"/>
                </a:rPr>
                <a:t>感受</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p:txBody>
        </p:sp>
      </p:grpSp>
      <p:grpSp>
        <p:nvGrpSpPr>
          <p:cNvPr id="14351" name="组合 14350"/>
          <p:cNvGrpSpPr/>
          <p:nvPr/>
        </p:nvGrpSpPr>
        <p:grpSpPr>
          <a:xfrm>
            <a:off x="5215050" y="1707655"/>
            <a:ext cx="1086040" cy="1600480"/>
            <a:chOff x="3312" y="1542"/>
            <a:chExt cx="912" cy="1344"/>
          </a:xfrm>
        </p:grpSpPr>
        <p:sp>
          <p:nvSpPr>
            <p:cNvPr id="14344" name="椭圆 14343"/>
            <p:cNvSpPr/>
            <p:nvPr/>
          </p:nvSpPr>
          <p:spPr>
            <a:xfrm>
              <a:off x="3504" y="2166"/>
              <a:ext cx="528" cy="528"/>
            </a:xfrm>
            <a:prstGeom prst="ellipse">
              <a:avLst/>
            </a:prstGeom>
            <a:solidFill>
              <a:schemeClr val="tx1"/>
            </a:solidFill>
            <a:ln w="9525" cap="flat" cmpd="sng">
              <a:solidFill>
                <a:schemeClr val="tx1"/>
              </a:solidFill>
              <a:prstDash val="solid"/>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产品</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
          <p:nvSpPr>
            <p:cNvPr id="14345" name="椭圆 14344"/>
            <p:cNvSpPr/>
            <p:nvPr/>
          </p:nvSpPr>
          <p:spPr>
            <a:xfrm>
              <a:off x="3312" y="1542"/>
              <a:ext cx="912" cy="1344"/>
            </a:xfrm>
            <a:prstGeom prst="ellipse">
              <a:avLst/>
            </a:prstGeom>
            <a:noFill/>
            <a:ln w="9525" cap="flat" cmpd="sng">
              <a:solidFill>
                <a:schemeClr val="tx1"/>
              </a:solidFill>
              <a:prstDash val="solid"/>
              <a:headEnd type="none" w="med" len="med"/>
              <a:tailEnd type="none" w="med" len="med"/>
            </a:ln>
          </p:spPr>
          <p:txBody>
            <a:bodyPr wrap="none" anchor="ctr" anchorCtr="0"/>
            <a:p>
              <a:pPr algn="ctr"/>
              <a:r>
                <a:rPr lang="zh-CN" altLang="en-US" sz="1800" b="0" dirty="0">
                  <a:latin typeface="Times New Roman" panose="02020603050405020304" pitchFamily="18" charset="0"/>
                  <a:ea typeface="思源宋体 CN" panose="02020400000000000000" charset="-122"/>
                  <a:cs typeface="思源宋体 CN" panose="02020400000000000000" charset="-122"/>
                </a:rPr>
                <a:t>品牌</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p:txBody>
        </p:sp>
      </p:grpSp>
      <p:sp>
        <p:nvSpPr>
          <p:cNvPr id="14349" name="右箭头 14348"/>
          <p:cNvSpPr/>
          <p:nvPr/>
        </p:nvSpPr>
        <p:spPr>
          <a:xfrm>
            <a:off x="3786050" y="2316171"/>
            <a:ext cx="1257520" cy="384639"/>
          </a:xfrm>
          <a:prstGeom prst="rightArrow">
            <a:avLst>
              <a:gd name="adj1" fmla="val 50000"/>
              <a:gd name="adj2" fmla="val 81733"/>
            </a:avLst>
          </a:prstGeom>
          <a:noFill/>
          <a:ln w="9525" cap="flat" cmpd="sng">
            <a:solidFill>
              <a:schemeClr val="tx1"/>
            </a:solidFill>
            <a:prstDash val="solid"/>
            <a:miter/>
            <a:headEnd type="none" w="med" len="med"/>
            <a:tailEnd type="none" w="med" len="med"/>
          </a:ln>
        </p:spPr>
        <p:txBody>
          <a:bodyPr/>
          <a:p>
            <a:endParaRPr lang="zh-CN" altLang="en-US" sz="1800">
              <a:ea typeface="思源宋体 CN" panose="02020400000000000000" charset="-122"/>
              <a:cs typeface="思源宋体 CN" panose="020204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5361"/>
          <p:cNvSpPr>
            <a:spLocks noGrp="1"/>
          </p:cNvSpPr>
          <p:nvPr>
            <p:ph type="title"/>
          </p:nvPr>
        </p:nvSpPr>
        <p:spPr/>
        <p:txBody>
          <a:bodyPr anchor="ctr" anchorCtr="0"/>
          <a:p>
            <a:r>
              <a:rPr lang="zh-CN" altLang="en-US" b="0" dirty="0"/>
              <a:t>品牌</a:t>
            </a:r>
            <a:endParaRPr lang="zh-CN" altLang="en-US"/>
          </a:p>
        </p:txBody>
      </p:sp>
      <p:sp>
        <p:nvSpPr>
          <p:cNvPr id="15363" name="文本占位符 15362"/>
          <p:cNvSpPr>
            <a:spLocks noGrp="1"/>
          </p:cNvSpPr>
          <p:nvPr>
            <p:ph type="body" sz="half" idx="1"/>
          </p:nvPr>
        </p:nvSpPr>
        <p:spPr>
          <a:xfrm>
            <a:off x="2185570" y="1534984"/>
            <a:ext cx="5288491" cy="1725517"/>
          </a:xfrm>
        </p:spPr>
        <p:txBody>
          <a:bodyPr/>
          <a:p>
            <a:pPr algn="ctr">
              <a:buClrTx/>
              <a:buSzTx/>
              <a:buFontTx/>
              <a:buNone/>
            </a:pPr>
            <a:r>
              <a:rPr lang="zh-CN" altLang="en-US" sz="1800" i="1" dirty="0"/>
              <a:t>品牌是一个在消费者生活中，通过认知、体验。</a:t>
            </a:r>
            <a:endParaRPr lang="zh-CN" altLang="en-US" sz="1800" i="1" dirty="0"/>
          </a:p>
          <a:p>
            <a:pPr algn="ctr">
              <a:buClrTx/>
              <a:buSzTx/>
              <a:buFontTx/>
              <a:buNone/>
            </a:pPr>
            <a:r>
              <a:rPr lang="zh-CN" altLang="en-US" sz="1800" i="1" dirty="0"/>
              <a:t>信任、感受，建立关系，并</a:t>
            </a:r>
            <a:r>
              <a:rPr lang="zh-CN" altLang="en-US" sz="1800" i="1" u="sng" dirty="0">
                <a:solidFill>
                  <a:schemeClr val="tx2"/>
                </a:solidFill>
              </a:rPr>
              <a:t>占得一席之地</a:t>
            </a:r>
            <a:r>
              <a:rPr lang="zh-CN" altLang="en-US" sz="1800" i="1" dirty="0"/>
              <a:t>的产品。</a:t>
            </a:r>
            <a:endParaRPr lang="zh-CN" altLang="en-US" sz="1800" i="1" dirty="0"/>
          </a:p>
          <a:p>
            <a:pPr algn="ctr">
              <a:buClrTx/>
              <a:buSzTx/>
              <a:buFontTx/>
              <a:buNone/>
            </a:pPr>
            <a:r>
              <a:rPr lang="zh-CN" altLang="en-US" sz="1800" i="1" dirty="0"/>
              <a:t>它是消费者如何感受一个产品的总和。</a:t>
            </a:r>
            <a:endParaRPr lang="zh-CN" altLang="en-US" sz="1800" i="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6385"/>
          <p:cNvSpPr>
            <a:spLocks noGrp="1"/>
          </p:cNvSpPr>
          <p:nvPr>
            <p:ph type="title"/>
          </p:nvPr>
        </p:nvSpPr>
        <p:spPr/>
        <p:txBody>
          <a:bodyPr anchor="ctr" anchorCtr="0"/>
          <a:p>
            <a:r>
              <a:rPr lang="zh-CN" altLang="en-US" b="0" dirty="0"/>
              <a:t>产品＝品牌</a:t>
            </a:r>
            <a:endParaRPr lang="zh-CN" altLang="en-US"/>
          </a:p>
        </p:txBody>
      </p:sp>
      <p:sp>
        <p:nvSpPr>
          <p:cNvPr id="16387" name="文本占位符 16386"/>
          <p:cNvSpPr>
            <a:spLocks noGrp="1"/>
          </p:cNvSpPr>
          <p:nvPr>
            <p:ph type="body" idx="1"/>
          </p:nvPr>
        </p:nvSpPr>
        <p:spPr>
          <a:xfrm>
            <a:off x="1656840" y="1534984"/>
            <a:ext cx="5993464" cy="1380175"/>
          </a:xfrm>
        </p:spPr>
        <p:txBody>
          <a:bodyPr/>
          <a:p>
            <a:pPr algn="ctr">
              <a:buNone/>
            </a:pPr>
            <a:r>
              <a:rPr lang="zh-CN" altLang="en-US" b="1" dirty="0"/>
              <a:t>每个品牌中都一定有个产品</a:t>
            </a:r>
            <a:endParaRPr lang="zh-CN" altLang="en-US" b="1" dirty="0"/>
          </a:p>
          <a:p>
            <a:pPr algn="ctr">
              <a:buNone/>
            </a:pPr>
            <a:r>
              <a:rPr lang="zh-CN" altLang="en-US" b="1" dirty="0"/>
              <a:t>但不是所有产品都可成为品牌</a:t>
            </a:r>
            <a:endParaRPr lang="zh-CN" altLang="en-US"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7409"/>
          <p:cNvSpPr>
            <a:spLocks noGrp="1"/>
          </p:cNvSpPr>
          <p:nvPr>
            <p:ph type="title"/>
          </p:nvPr>
        </p:nvSpPr>
        <p:spPr/>
        <p:txBody>
          <a:bodyPr anchor="ctr" anchorCtr="0"/>
          <a:p>
            <a:r>
              <a:rPr lang="zh-CN" altLang="en-US" b="0" dirty="0"/>
              <a:t>品牌的真谛</a:t>
            </a:r>
            <a:endParaRPr lang="zh-CN" altLang="en-US" b="0" dirty="0"/>
          </a:p>
        </p:txBody>
      </p:sp>
      <p:sp>
        <p:nvSpPr>
          <p:cNvPr id="17411" name="文本占位符 17410"/>
          <p:cNvSpPr>
            <a:spLocks noGrp="1"/>
          </p:cNvSpPr>
          <p:nvPr>
            <p:ph type="body" idx="1"/>
          </p:nvPr>
        </p:nvSpPr>
        <p:spPr>
          <a:xfrm>
            <a:off x="2420165" y="1534984"/>
            <a:ext cx="4643059" cy="1587380"/>
          </a:xfrm>
        </p:spPr>
        <p:txBody>
          <a:bodyPr/>
          <a:p>
            <a:pPr algn="ctr">
              <a:buNone/>
            </a:pPr>
            <a:r>
              <a:rPr lang="zh-CN" altLang="en-US" b="1" dirty="0"/>
              <a:t>品牌就是消费者对</a:t>
            </a:r>
            <a:endParaRPr lang="zh-CN" altLang="en-US" b="1" dirty="0"/>
          </a:p>
          <a:p>
            <a:pPr algn="ctr">
              <a:buNone/>
            </a:pPr>
            <a:r>
              <a:rPr lang="zh-CN" altLang="en-US" b="1" dirty="0"/>
              <a:t>某品牌感受的总和</a:t>
            </a:r>
            <a:endParaRPr lang="zh-CN" altLang="en-US"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title"/>
          </p:nvPr>
        </p:nvSpPr>
        <p:spPr/>
        <p:txBody>
          <a:bodyPr anchor="ctr" anchorCtr="0"/>
          <a:p>
            <a:r>
              <a:rPr lang="zh-CN" altLang="en-US" dirty="0"/>
              <a:t>强势品牌的好处</a:t>
            </a:r>
            <a:endParaRPr lang="zh-CN" altLang="en-US"/>
          </a:p>
        </p:txBody>
      </p:sp>
      <p:sp>
        <p:nvSpPr>
          <p:cNvPr id="18435" name="文本占位符 18434"/>
          <p:cNvSpPr>
            <a:spLocks noGrp="1"/>
          </p:cNvSpPr>
          <p:nvPr>
            <p:ph type="body" idx="1"/>
          </p:nvPr>
        </p:nvSpPr>
        <p:spPr>
          <a:xfrm>
            <a:off x="2249875" y="1113429"/>
            <a:ext cx="4590663" cy="2376903"/>
          </a:xfrm>
        </p:spPr>
        <p:txBody>
          <a:bodyPr/>
          <a:p>
            <a:pPr>
              <a:lnSpc>
                <a:spcPct val="90000"/>
              </a:lnSpc>
            </a:pPr>
            <a:r>
              <a:rPr lang="zh-CN" altLang="en-US" sz="1800" dirty="0"/>
              <a:t>售价较高、获利较高</a:t>
            </a:r>
            <a:endParaRPr lang="zh-CN" altLang="en-US" sz="1800" dirty="0"/>
          </a:p>
          <a:p>
            <a:pPr>
              <a:lnSpc>
                <a:spcPct val="90000"/>
              </a:lnSpc>
            </a:pPr>
            <a:r>
              <a:rPr lang="zh-CN" altLang="en-US" sz="1800" dirty="0"/>
              <a:t>高获利容许更大的产品发展＝主导地位</a:t>
            </a:r>
            <a:endParaRPr lang="zh-CN" altLang="en-US" sz="1800" dirty="0"/>
          </a:p>
          <a:p>
            <a:pPr>
              <a:lnSpc>
                <a:spcPct val="90000"/>
              </a:lnSpc>
            </a:pPr>
            <a:r>
              <a:rPr lang="zh-CN" altLang="en-US" sz="1800" dirty="0"/>
              <a:t>更大弹性对抗竞争者的活动，如功能的改善。低价、战术促销、通路私有品牌</a:t>
            </a:r>
            <a:endParaRPr lang="zh-CN" altLang="en-US" sz="1800" dirty="0"/>
          </a:p>
          <a:p>
            <a:pPr>
              <a:lnSpc>
                <a:spcPct val="90000"/>
              </a:lnSpc>
            </a:pPr>
            <a:r>
              <a:rPr lang="zh-CN" altLang="en-US" sz="1800" dirty="0"/>
              <a:t>消费者比较宽大为怀</a:t>
            </a:r>
            <a:endParaRPr lang="zh-CN" altLang="en-US" sz="1800" dirty="0"/>
          </a:p>
          <a:p>
            <a:pPr>
              <a:lnSpc>
                <a:spcPct val="90000"/>
              </a:lnSpc>
            </a:pPr>
            <a:r>
              <a:rPr lang="zh-CN" altLang="en-US" sz="1800" dirty="0"/>
              <a:t>占有率比较稳定</a:t>
            </a:r>
            <a:endParaRPr lang="zh-CN" altLang="en-US" sz="1800" dirty="0"/>
          </a:p>
          <a:p>
            <a:pPr>
              <a:lnSpc>
                <a:spcPct val="90000"/>
              </a:lnSpc>
            </a:pPr>
            <a:r>
              <a:rPr lang="zh-CN" altLang="en-US" sz="1800" dirty="0"/>
              <a:t>通路的杠杆效应</a:t>
            </a:r>
            <a:endParaRPr lang="zh-CN" altLang="en-US" sz="1800" dirty="0"/>
          </a:p>
          <a:p>
            <a:pPr>
              <a:lnSpc>
                <a:spcPct val="90000"/>
              </a:lnSpc>
            </a:pPr>
            <a:r>
              <a:rPr lang="zh-CN" altLang="en-US" sz="1800" dirty="0"/>
              <a:t>产品线延</a:t>
            </a:r>
            <a:endParaRPr lang="zh-CN" altLang="en-US" sz="1800"/>
          </a:p>
        </p:txBody>
      </p:sp>
      <p:sp>
        <p:nvSpPr>
          <p:cNvPr id="18436" name="矩形 18435"/>
          <p:cNvSpPr/>
          <p:nvPr/>
        </p:nvSpPr>
        <p:spPr>
          <a:xfrm>
            <a:off x="2357050" y="3598698"/>
            <a:ext cx="3997628" cy="342960"/>
          </a:xfrm>
          <a:prstGeom prst="rect">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一个企业可以拥有最强大的资产</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9457"/>
          <p:cNvSpPr>
            <a:spLocks noGrp="1"/>
          </p:cNvSpPr>
          <p:nvPr>
            <p:ph type="title"/>
          </p:nvPr>
        </p:nvSpPr>
        <p:spPr/>
        <p:txBody>
          <a:bodyPr anchor="ctr" anchorCtr="0"/>
          <a:p>
            <a:r>
              <a:rPr lang="zh-CN" altLang="en-US" dirty="0"/>
              <a:t>未来竞争的差距</a:t>
            </a:r>
            <a:endParaRPr lang="zh-CN" altLang="en-US" dirty="0"/>
          </a:p>
        </p:txBody>
      </p:sp>
      <p:sp>
        <p:nvSpPr>
          <p:cNvPr id="19459" name="文本占位符 19458"/>
          <p:cNvSpPr>
            <a:spLocks noGrp="1"/>
          </p:cNvSpPr>
          <p:nvPr>
            <p:ph type="body" idx="1"/>
          </p:nvPr>
        </p:nvSpPr>
        <p:spPr>
          <a:xfrm>
            <a:off x="1885480" y="1600480"/>
            <a:ext cx="5373040" cy="1242039"/>
          </a:xfrm>
        </p:spPr>
        <p:txBody>
          <a:bodyPr/>
          <a:p>
            <a:r>
              <a:rPr lang="zh-CN" altLang="en-US" b="1" i="1" dirty="0"/>
              <a:t>在未来，市场上真正的竞争将介乎于</a:t>
            </a:r>
            <a:r>
              <a:rPr lang="zh-CN" altLang="en-US" b="1" i="1" dirty="0">
                <a:solidFill>
                  <a:schemeClr val="tx2"/>
                </a:solidFill>
              </a:rPr>
              <a:t>公司与公司之间声誉的差距</a:t>
            </a:r>
            <a:endParaRPr lang="zh-CN" altLang="en-US" b="1" i="1">
              <a:solidFill>
                <a:schemeClr val="tx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20481"/>
          <p:cNvSpPr>
            <a:spLocks noGrp="1"/>
          </p:cNvSpPr>
          <p:nvPr>
            <p:ph type="title"/>
          </p:nvPr>
        </p:nvSpPr>
        <p:spPr/>
        <p:txBody>
          <a:bodyPr anchor="ctr" anchorCtr="0"/>
          <a:p>
            <a:r>
              <a:rPr lang="zh-CN" altLang="en-US" dirty="0"/>
              <a:t>拥有强势品牌</a:t>
            </a:r>
            <a:endParaRPr lang="zh-CN" altLang="en-US" dirty="0"/>
          </a:p>
        </p:txBody>
      </p:sp>
      <p:sp>
        <p:nvSpPr>
          <p:cNvPr id="20483" name="文本占位符 20482"/>
          <p:cNvSpPr>
            <a:spLocks noGrp="1"/>
          </p:cNvSpPr>
          <p:nvPr>
            <p:ph type="body" idx="1"/>
          </p:nvPr>
        </p:nvSpPr>
        <p:spPr>
          <a:xfrm>
            <a:off x="1600871" y="1654068"/>
            <a:ext cx="6001800" cy="1567137"/>
          </a:xfrm>
        </p:spPr>
        <p:txBody>
          <a:bodyPr/>
          <a:p>
            <a:pPr>
              <a:lnSpc>
                <a:spcPct val="145000"/>
              </a:lnSpc>
            </a:pPr>
            <a:r>
              <a:rPr lang="zh-CN" altLang="en-US" sz="1500" i="1" dirty="0"/>
              <a:t>未来的行销是品牌的战争－品牌互争长短的竞争，商界与投资者将认清品牌才是公司最珍惜的资产，此概念极为重要。因系有关如何发展、强化、防卫与管理生意业务的一种远景</a:t>
            </a:r>
            <a:r>
              <a:rPr lang="en-US" altLang="zh-CN" sz="1500" i="1">
                <a:latin typeface="Times New Roman" panose="02020603050405020304" pitchFamily="18" charset="0"/>
              </a:rPr>
              <a:t>·······</a:t>
            </a:r>
            <a:r>
              <a:rPr lang="zh-CN" altLang="en-US" sz="1500" i="1" dirty="0"/>
              <a:t>拥有市场比拥有工厂重要多了，唯一拥有市场的途径是拥有具市场优势的品牌。</a:t>
            </a:r>
            <a:endParaRPr lang="zh-CN" altLang="en-US" sz="1500" i="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21505"/>
          <p:cNvSpPr>
            <a:spLocks noGrp="1"/>
          </p:cNvSpPr>
          <p:nvPr>
            <p:ph type="title"/>
          </p:nvPr>
        </p:nvSpPr>
        <p:spPr/>
        <p:txBody>
          <a:bodyPr anchor="ctr" anchorCtr="0"/>
          <a:p>
            <a:r>
              <a:rPr lang="zh-CN" altLang="en-US" dirty="0"/>
              <a:t>为何如此？</a:t>
            </a:r>
            <a:endParaRPr lang="zh-CN" altLang="en-US"/>
          </a:p>
        </p:txBody>
      </p:sp>
      <p:sp>
        <p:nvSpPr>
          <p:cNvPr id="21507" name="文本占位符 21506"/>
          <p:cNvSpPr>
            <a:spLocks noGrp="1"/>
          </p:cNvSpPr>
          <p:nvPr>
            <p:ph type="body" idx="1"/>
          </p:nvPr>
        </p:nvSpPr>
        <p:spPr>
          <a:xfrm>
            <a:off x="1600871" y="1383748"/>
            <a:ext cx="5993464" cy="2322125"/>
          </a:xfrm>
        </p:spPr>
        <p:txBody>
          <a:bodyPr/>
          <a:p>
            <a:pPr>
              <a:lnSpc>
                <a:spcPct val="130000"/>
              </a:lnSpc>
            </a:pPr>
            <a:r>
              <a:rPr lang="zh-CN" altLang="en-US" sz="1800" dirty="0"/>
              <a:t>许多企业乐于付高价购买品牌</a:t>
            </a:r>
            <a:endParaRPr lang="zh-CN" altLang="en-US" sz="1800" dirty="0"/>
          </a:p>
          <a:p>
            <a:pPr>
              <a:lnSpc>
                <a:spcPct val="130000"/>
              </a:lnSpc>
            </a:pPr>
            <a:r>
              <a:rPr lang="zh-CN" altLang="en-US" sz="1800" dirty="0"/>
              <a:t>过多削价促销“教育”消费者以价格为购买基准，削弱品牌忠实度。</a:t>
            </a:r>
            <a:endParaRPr lang="zh-CN" altLang="en-US" sz="1800" dirty="0"/>
          </a:p>
          <a:p>
            <a:pPr>
              <a:lnSpc>
                <a:spcPct val="130000"/>
              </a:lnSpc>
            </a:pPr>
            <a:r>
              <a:rPr lang="zh-CN" altLang="en-US" sz="1800" dirty="0"/>
              <a:t>许多行销人员想充分利用品牌资产，来发挥最大功效</a:t>
            </a:r>
            <a:endParaRPr lang="zh-CN" altLang="en-US" sz="1800" dirty="0"/>
          </a:p>
          <a:p>
            <a:pPr>
              <a:lnSpc>
                <a:spcPct val="130000"/>
              </a:lnSpc>
            </a:pPr>
            <a:r>
              <a:rPr lang="zh-CN" altLang="en-US" sz="1800" dirty="0"/>
              <a:t>通路本身开始建立自己的品牌</a:t>
            </a:r>
            <a:endParaRPr lang="zh-CN" altLang="en-US"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26625"/>
          <p:cNvSpPr>
            <a:spLocks noGrp="1"/>
          </p:cNvSpPr>
          <p:nvPr>
            <p:ph type="title"/>
          </p:nvPr>
        </p:nvSpPr>
        <p:spPr/>
        <p:txBody>
          <a:bodyPr anchor="ctr" anchorCtr="0"/>
          <a:p>
            <a:r>
              <a:rPr lang="zh-CN" altLang="en-US" b="0" dirty="0"/>
              <a:t>品牌管家</a:t>
            </a:r>
            <a:endParaRPr lang="zh-CN" altLang="en-US"/>
          </a:p>
        </p:txBody>
      </p:sp>
      <p:sp>
        <p:nvSpPr>
          <p:cNvPr id="26627" name="文本占位符 26626"/>
          <p:cNvSpPr>
            <a:spLocks noGrp="1"/>
          </p:cNvSpPr>
          <p:nvPr>
            <p:ph type="body" idx="1"/>
          </p:nvPr>
        </p:nvSpPr>
        <p:spPr>
          <a:xfrm>
            <a:off x="1655650" y="1707655"/>
            <a:ext cx="5993464" cy="1242039"/>
          </a:xfrm>
        </p:spPr>
        <p:txBody>
          <a:bodyPr/>
          <a:p>
            <a:pPr>
              <a:lnSpc>
                <a:spcPct val="145000"/>
              </a:lnSpc>
            </a:pPr>
            <a:r>
              <a:rPr lang="zh-CN" altLang="en-US" dirty="0"/>
              <a:t>肩负品牌所有责任的人，包括品牌的诞生、成长、健康和市场价值</a:t>
            </a: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27649"/>
          <p:cNvSpPr>
            <a:spLocks noGrp="1"/>
          </p:cNvSpPr>
          <p:nvPr>
            <p:ph type="title"/>
          </p:nvPr>
        </p:nvSpPr>
        <p:spPr/>
        <p:txBody>
          <a:bodyPr anchor="ctr" anchorCtr="0"/>
          <a:p>
            <a:r>
              <a:rPr lang="zh-CN" altLang="en-US" b="0" dirty="0"/>
              <a:t>奥美</a:t>
            </a:r>
            <a:r>
              <a:rPr lang="en-US" altLang="zh-CN" b="0"/>
              <a:t>360</a:t>
            </a:r>
            <a:r>
              <a:rPr lang="zh-CN" altLang="en-US" b="0" dirty="0"/>
              <a:t>度品牌管理</a:t>
            </a:r>
            <a:endParaRPr lang="zh-CN" altLang="en-US"/>
          </a:p>
        </p:txBody>
      </p:sp>
      <p:sp>
        <p:nvSpPr>
          <p:cNvPr id="27651" name="文本占位符 27650"/>
          <p:cNvSpPr>
            <a:spLocks noGrp="1"/>
          </p:cNvSpPr>
          <p:nvPr>
            <p:ph type="body" idx="1"/>
          </p:nvPr>
        </p:nvSpPr>
        <p:spPr>
          <a:xfrm>
            <a:off x="2249875" y="2682948"/>
            <a:ext cx="4801440" cy="918132"/>
          </a:xfrm>
        </p:spPr>
        <p:txBody>
          <a:bodyPr/>
          <a:p>
            <a:r>
              <a:rPr lang="zh-CN" altLang="en-US" sz="1800" dirty="0"/>
              <a:t>建造今日的品牌（短期销售）</a:t>
            </a:r>
            <a:endParaRPr lang="zh-CN" altLang="en-US" sz="1800" dirty="0"/>
          </a:p>
          <a:p>
            <a:r>
              <a:rPr lang="zh-CN" altLang="en-US" sz="1800" dirty="0"/>
              <a:t>忠于品牌核心价值与精神，使品牌持久不衰（长期销售）</a:t>
            </a:r>
            <a:endParaRPr lang="zh-CN" altLang="en-US" sz="1800"/>
          </a:p>
        </p:txBody>
      </p:sp>
      <p:sp>
        <p:nvSpPr>
          <p:cNvPr id="27653" name="矩形 27652"/>
          <p:cNvSpPr/>
          <p:nvPr/>
        </p:nvSpPr>
        <p:spPr>
          <a:xfrm>
            <a:off x="2228440" y="1275383"/>
            <a:ext cx="4858600" cy="685920"/>
          </a:xfrm>
          <a:prstGeom prst="rect">
            <a:avLst/>
          </a:prstGeom>
          <a:solidFill>
            <a:schemeClr val="tx1"/>
          </a:solidFill>
          <a:ln w="9525" cap="flat" cmpd="sng">
            <a:solidFill>
              <a:schemeClr val="tx1"/>
            </a:solidFill>
            <a:prstDash val="solid"/>
            <a:miter/>
            <a:headEnd type="none" w="med" len="med"/>
            <a:tailEnd type="none" w="med" len="med"/>
          </a:ln>
        </p:spPr>
        <p:txBody>
          <a:bodyPr anchor="ctr" anchorCtr="0"/>
          <a:p>
            <a:pPr algn="ctr">
              <a:spcBef>
                <a:spcPct val="20000"/>
              </a:spcBef>
            </a:pP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一个完整的作业过程以确保所有活动能反映、建立、其忠于品牌的核心价值与精神</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
        <p:nvSpPr>
          <p:cNvPr id="27654" name="下箭头 27653"/>
          <p:cNvSpPr/>
          <p:nvPr/>
        </p:nvSpPr>
        <p:spPr>
          <a:xfrm>
            <a:off x="4457680" y="2088722"/>
            <a:ext cx="457280" cy="501341"/>
          </a:xfrm>
          <a:prstGeom prst="downArrow">
            <a:avLst>
              <a:gd name="adj1" fmla="val 50000"/>
              <a:gd name="adj2" fmla="val 27408"/>
            </a:avLst>
          </a:prstGeom>
          <a:noFill/>
          <a:ln w="9525" cap="flat" cmpd="sng">
            <a:solidFill>
              <a:schemeClr val="tx1"/>
            </a:solidFill>
            <a:prstDash val="solid"/>
            <a:miter/>
            <a:headEnd type="none" w="med" len="med"/>
            <a:tailEnd type="none" w="med" len="med"/>
          </a:ln>
        </p:spPr>
        <p:txBody>
          <a:bodyPr/>
          <a:p>
            <a:endParaRPr lang="zh-CN" altLang="en-US" sz="1800">
              <a:ea typeface="思源宋体 CN" panose="02020400000000000000" charset="-122"/>
              <a:cs typeface="思源宋体 CN" panose="020204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标题 28673"/>
          <p:cNvSpPr>
            <a:spLocks noGrp="1"/>
          </p:cNvSpPr>
          <p:nvPr>
            <p:ph type="title"/>
          </p:nvPr>
        </p:nvSpPr>
        <p:spPr/>
        <p:txBody>
          <a:bodyPr anchor="ctr" anchorCtr="0"/>
          <a:p>
            <a:r>
              <a:rPr lang="en-US" altLang="zh-CN"/>
              <a:t>360</a:t>
            </a:r>
            <a:r>
              <a:rPr lang="zh-CN" altLang="en-US" dirty="0"/>
              <a:t>度品牌管理是一套工具</a:t>
            </a:r>
            <a:endParaRPr lang="zh-CN" altLang="en-US" dirty="0"/>
          </a:p>
        </p:txBody>
      </p:sp>
      <p:sp>
        <p:nvSpPr>
          <p:cNvPr id="28675" name="文本占位符 28674"/>
          <p:cNvSpPr>
            <a:spLocks noGrp="1"/>
          </p:cNvSpPr>
          <p:nvPr>
            <p:ph type="body" idx="1"/>
          </p:nvPr>
        </p:nvSpPr>
        <p:spPr>
          <a:xfrm>
            <a:off x="1714000" y="1543320"/>
            <a:ext cx="5830320" cy="2055378"/>
          </a:xfrm>
        </p:spPr>
        <p:txBody>
          <a:bodyPr/>
          <a:p>
            <a:pPr algn="ctr">
              <a:buNone/>
            </a:pPr>
            <a:r>
              <a:rPr lang="en-US" altLang="zh-CN"/>
              <a:t>360</a:t>
            </a:r>
            <a:r>
              <a:rPr lang="zh-CN" altLang="en-US" dirty="0"/>
              <a:t>度品牌管理是一套工具。</a:t>
            </a:r>
            <a:endParaRPr lang="zh-CN" altLang="en-US" dirty="0"/>
          </a:p>
          <a:p>
            <a:pPr algn="ctr">
              <a:buNone/>
            </a:pPr>
            <a:r>
              <a:rPr lang="zh-CN" altLang="en-US" dirty="0"/>
              <a:t>帮助你成功地建立及管理</a:t>
            </a:r>
            <a:endParaRPr lang="zh-CN" altLang="en-US" dirty="0"/>
          </a:p>
          <a:p>
            <a:pPr algn="ctr">
              <a:buNone/>
            </a:pPr>
            <a:r>
              <a:rPr lang="zh-CN" altLang="en-US" dirty="0"/>
              <a:t>消费者与品牌间的关系</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9" name="副标题 29698"/>
          <p:cNvSpPr>
            <a:spLocks noGrp="1"/>
          </p:cNvSpPr>
          <p:nvPr>
            <p:ph type="subTitle" idx="1"/>
          </p:nvPr>
        </p:nvSpPr>
        <p:spPr/>
        <p:txBody>
          <a:bodyPr anchor="t" anchorCtr="0"/>
          <a:p>
            <a:pPr defTabSz="914400">
              <a:buSzTx/>
            </a:pPr>
            <a:r>
              <a:rPr lang="zh-CN" altLang="en-US" kern="1200" baseline="0" dirty="0">
                <a:latin typeface="Times New Roman" panose="02020603050405020304" pitchFamily="18" charset="0"/>
              </a:rPr>
              <a:t>为什么出现</a:t>
            </a:r>
            <a:r>
              <a:rPr lang="en-US" altLang="zh-CN" kern="1200" baseline="0">
                <a:latin typeface="Times New Roman" panose="02020603050405020304" pitchFamily="18" charset="0"/>
              </a:rPr>
              <a:t>360</a:t>
            </a:r>
            <a:r>
              <a:rPr lang="zh-CN" altLang="en-US" kern="1200" baseline="0" dirty="0">
                <a:latin typeface="Times New Roman" panose="02020603050405020304" pitchFamily="18" charset="0"/>
              </a:rPr>
              <a:t>度品牌管理？</a:t>
            </a:r>
            <a:endParaRPr lang="zh-CN" altLang="en-US" kern="1200" baseline="0">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标题 30721"/>
          <p:cNvSpPr>
            <a:spLocks noGrp="1"/>
          </p:cNvSpPr>
          <p:nvPr>
            <p:ph type="title"/>
          </p:nvPr>
        </p:nvSpPr>
        <p:spPr/>
        <p:txBody>
          <a:bodyPr anchor="ctr" anchorCtr="0"/>
          <a:p>
            <a:r>
              <a:rPr lang="zh-CN" altLang="en-US" b="0" dirty="0"/>
              <a:t>两年前的国际工作小组报告</a:t>
            </a:r>
            <a:endParaRPr lang="zh-CN" altLang="en-US"/>
          </a:p>
        </p:txBody>
      </p:sp>
      <p:sp>
        <p:nvSpPr>
          <p:cNvPr id="30723" name="文本占位符 30722"/>
          <p:cNvSpPr>
            <a:spLocks noGrp="1"/>
          </p:cNvSpPr>
          <p:nvPr>
            <p:ph type="body" idx="1"/>
          </p:nvPr>
        </p:nvSpPr>
        <p:spPr>
          <a:xfrm>
            <a:off x="1762825" y="1275383"/>
            <a:ext cx="5700519" cy="1944630"/>
          </a:xfrm>
        </p:spPr>
        <p:txBody>
          <a:bodyPr/>
          <a:p>
            <a:r>
              <a:rPr lang="zh-CN" altLang="en-US" sz="1800" dirty="0"/>
              <a:t>各事务单位各自为政</a:t>
            </a:r>
            <a:endParaRPr lang="zh-CN" altLang="en-US" sz="1800" dirty="0"/>
          </a:p>
          <a:p>
            <a:r>
              <a:rPr lang="zh-CN" altLang="en-US" sz="1800" dirty="0"/>
              <a:t>广告的业务待遇状况愈上</a:t>
            </a:r>
            <a:endParaRPr lang="zh-CN" altLang="en-US" sz="1800" dirty="0"/>
          </a:p>
          <a:p>
            <a:r>
              <a:rPr lang="zh-CN" altLang="en-US" sz="1800" dirty="0"/>
              <a:t>与客户高层的关系被受管理顾问公司威胁</a:t>
            </a:r>
            <a:endParaRPr lang="zh-CN" altLang="en-US" sz="1800" dirty="0"/>
          </a:p>
          <a:p>
            <a:r>
              <a:rPr lang="zh-CN" altLang="en-US" sz="1800" dirty="0"/>
              <a:t>来自主要客户的压力越来越大</a:t>
            </a:r>
            <a:endParaRPr lang="zh-CN" altLang="en-US"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31745"/>
          <p:cNvSpPr>
            <a:spLocks noGrp="1"/>
          </p:cNvSpPr>
          <p:nvPr>
            <p:ph type="title"/>
          </p:nvPr>
        </p:nvSpPr>
        <p:spPr/>
        <p:txBody>
          <a:bodyPr anchor="ctr" anchorCtr="0"/>
          <a:p>
            <a:r>
              <a:rPr lang="zh-CN" altLang="en-US" dirty="0"/>
              <a:t>为什么需要</a:t>
            </a:r>
            <a:r>
              <a:rPr lang="en-US" altLang="zh-CN"/>
              <a:t>360</a:t>
            </a:r>
            <a:r>
              <a:rPr lang="zh-CN" altLang="en-US" dirty="0"/>
              <a:t>度品牌管理</a:t>
            </a:r>
            <a:endParaRPr lang="zh-CN" altLang="en-US"/>
          </a:p>
        </p:txBody>
      </p:sp>
      <p:sp>
        <p:nvSpPr>
          <p:cNvPr id="31747" name="文本占位符 31746"/>
          <p:cNvSpPr>
            <a:spLocks noGrp="1"/>
          </p:cNvSpPr>
          <p:nvPr>
            <p:ph type="body" idx="1"/>
          </p:nvPr>
        </p:nvSpPr>
        <p:spPr>
          <a:xfrm>
            <a:off x="3600280" y="1600480"/>
            <a:ext cx="1835074" cy="1727899"/>
          </a:xfrm>
        </p:spPr>
        <p:txBody>
          <a:bodyPr/>
          <a:p>
            <a:r>
              <a:rPr lang="zh-CN" altLang="en-US" sz="1800" dirty="0"/>
              <a:t>长期管理的          </a:t>
            </a:r>
            <a:endParaRPr lang="zh-CN" altLang="en-US" sz="1800" dirty="0"/>
          </a:p>
          <a:p>
            <a:r>
              <a:rPr lang="zh-CN" altLang="en-US" sz="1800" dirty="0"/>
              <a:t>目前管理的          </a:t>
            </a:r>
            <a:endParaRPr lang="zh-CN" altLang="en-US" sz="1800" dirty="0"/>
          </a:p>
          <a:p>
            <a:r>
              <a:rPr lang="zh-CN" altLang="en-US" sz="1800" dirty="0"/>
              <a:t>短期管理的</a:t>
            </a:r>
            <a:endParaRPr lang="zh-CN" alt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标题 32769"/>
          <p:cNvSpPr>
            <a:spLocks noGrp="1"/>
          </p:cNvSpPr>
          <p:nvPr>
            <p:ph type="title"/>
          </p:nvPr>
        </p:nvSpPr>
        <p:spPr/>
        <p:txBody>
          <a:bodyPr anchor="ctr" anchorCtr="0"/>
          <a:p>
            <a:r>
              <a:rPr lang="zh-CN" altLang="en-US" dirty="0"/>
              <a:t>我们的建议</a:t>
            </a:r>
            <a:endParaRPr lang="zh-CN" altLang="en-US" dirty="0"/>
          </a:p>
        </p:txBody>
      </p:sp>
      <p:sp>
        <p:nvSpPr>
          <p:cNvPr id="32771" name="文本占位符 32770"/>
          <p:cNvSpPr>
            <a:spLocks noGrp="1"/>
          </p:cNvSpPr>
          <p:nvPr>
            <p:ph type="body" idx="1"/>
          </p:nvPr>
        </p:nvSpPr>
        <p:spPr>
          <a:xfrm>
            <a:off x="1924778" y="1545702"/>
            <a:ext cx="5401620" cy="1134864"/>
          </a:xfrm>
        </p:spPr>
        <p:txBody>
          <a:bodyPr/>
          <a:p>
            <a:pPr>
              <a:buNone/>
            </a:pPr>
            <a:r>
              <a:rPr lang="zh-CN" altLang="en-US" sz="1800" dirty="0">
                <a:latin typeface="思源宋体 CN" panose="02020400000000000000" charset="-122"/>
              </a:rPr>
              <a:t>集中焦点于</a:t>
            </a:r>
            <a:r>
              <a:rPr lang="en-US" altLang="zh-CN" sz="1800">
                <a:latin typeface="思源宋体 CN" panose="02020400000000000000" charset="-122"/>
              </a:rPr>
              <a:t>360</a:t>
            </a:r>
            <a:r>
              <a:rPr lang="zh-CN" altLang="en-US" sz="1800" dirty="0">
                <a:latin typeface="思源宋体 CN" panose="02020400000000000000" charset="-122"/>
              </a:rPr>
              <a:t>度品牌管理，以增加我们的价值。</a:t>
            </a:r>
            <a:endParaRPr lang="zh-CN" altLang="en-US" sz="1800" dirty="0">
              <a:latin typeface="思源宋体 CN" panose="02020400000000000000" charset="-122"/>
            </a:endParaRPr>
          </a:p>
          <a:p>
            <a:pPr>
              <a:buNone/>
            </a:pPr>
            <a:r>
              <a:rPr lang="zh-CN" altLang="en-US" sz="1800" dirty="0">
                <a:latin typeface="思源宋体 CN" panose="02020400000000000000" charset="-122"/>
              </a:rPr>
              <a:t>进而使我们在客户认定的重要性回升</a:t>
            </a:r>
            <a:endParaRPr lang="zh-CN" altLang="en-US" sz="1800">
              <a:latin typeface="思源宋体 CN" panose="020204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标题 35841"/>
          <p:cNvSpPr>
            <a:spLocks noGrp="1"/>
          </p:cNvSpPr>
          <p:nvPr>
            <p:ph type="title"/>
          </p:nvPr>
        </p:nvSpPr>
        <p:spPr/>
        <p:txBody>
          <a:bodyPr anchor="ctr" anchorCtr="0"/>
          <a:p>
            <a:r>
              <a:rPr lang="zh-CN" altLang="en-US" b="0" dirty="0"/>
              <a:t>所谓无限</a:t>
            </a:r>
            <a:endParaRPr lang="zh-CN" altLang="en-US"/>
          </a:p>
        </p:txBody>
      </p:sp>
      <p:sp>
        <p:nvSpPr>
          <p:cNvPr id="35843" name="文本占位符 35842"/>
          <p:cNvSpPr>
            <a:spLocks noGrp="1"/>
          </p:cNvSpPr>
          <p:nvPr>
            <p:ph type="body" idx="1"/>
          </p:nvPr>
        </p:nvSpPr>
        <p:spPr>
          <a:xfrm>
            <a:off x="1709237" y="1059842"/>
            <a:ext cx="5993464" cy="2592444"/>
          </a:xfrm>
        </p:spPr>
        <p:txBody>
          <a:bodyPr/>
          <a:p>
            <a:r>
              <a:rPr lang="zh-CN" altLang="en-US" sz="1800" dirty="0"/>
              <a:t>跨越专业的</a:t>
            </a:r>
            <a:r>
              <a:rPr lang="en-US" altLang="zh-CN" sz="1800"/>
              <a:t>360</a:t>
            </a:r>
            <a:r>
              <a:rPr lang="zh-CN" altLang="en-US" sz="1800" dirty="0"/>
              <a:t>度思考</a:t>
            </a:r>
            <a:endParaRPr lang="zh-CN" altLang="en-US" sz="1800" dirty="0"/>
          </a:p>
          <a:p>
            <a:r>
              <a:rPr lang="zh-CN" altLang="en-US" sz="1800" dirty="0"/>
              <a:t>跨越边界</a:t>
            </a:r>
            <a:endParaRPr lang="zh-CN" altLang="en-US" sz="1800" dirty="0"/>
          </a:p>
          <a:p>
            <a:r>
              <a:rPr lang="zh-CN" altLang="en-US" sz="1800" dirty="0"/>
              <a:t>挑战障碍</a:t>
            </a:r>
            <a:endParaRPr lang="zh-CN" altLang="en-US" sz="1800" dirty="0"/>
          </a:p>
          <a:p>
            <a:r>
              <a:rPr lang="zh-CN" altLang="en-US" sz="1800" dirty="0"/>
              <a:t>我们全方位全程运用  洞察</a:t>
            </a:r>
            <a:r>
              <a:rPr lang="en-US" altLang="zh-CN" sz="1800">
                <a:latin typeface="Times New Roman" panose="02020603050405020304" pitchFamily="18" charset="0"/>
              </a:rPr>
              <a:t>······</a:t>
            </a:r>
            <a:r>
              <a:rPr lang="zh-CN" altLang="en-US" sz="1800" dirty="0"/>
              <a:t>意念</a:t>
            </a:r>
            <a:r>
              <a:rPr lang="en-US" altLang="zh-CN" sz="1800">
                <a:latin typeface="Times New Roman" panose="02020603050405020304" pitchFamily="18" charset="0"/>
              </a:rPr>
              <a:t>·····</a:t>
            </a:r>
            <a:r>
              <a:rPr lang="zh-CN" altLang="en-US" sz="1800" dirty="0"/>
              <a:t>执行</a:t>
            </a:r>
            <a:r>
              <a:rPr lang="en-US" altLang="zh-CN" sz="1800">
                <a:latin typeface="Times New Roman" panose="02020603050405020304" pitchFamily="18" charset="0"/>
              </a:rPr>
              <a:t>······</a:t>
            </a:r>
            <a:r>
              <a:rPr lang="zh-CN" altLang="en-US" sz="1800" dirty="0"/>
              <a:t>评估</a:t>
            </a:r>
            <a:endParaRPr lang="zh-CN" altLang="en-US" sz="1800" dirty="0"/>
          </a:p>
          <a:p>
            <a:r>
              <a:rPr lang="zh-CN" altLang="en-US" sz="1800" dirty="0"/>
              <a:t>我们将品牌潜质发挥至极限</a:t>
            </a:r>
            <a:endParaRPr lang="zh-CN" altLang="en-US" sz="1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36865"/>
          <p:cNvSpPr>
            <a:spLocks noGrp="1"/>
          </p:cNvSpPr>
          <p:nvPr>
            <p:ph type="title"/>
          </p:nvPr>
        </p:nvSpPr>
        <p:spPr/>
        <p:txBody>
          <a:bodyPr anchor="ctr" anchorCtr="0"/>
          <a:p>
            <a:r>
              <a:rPr lang="zh-CN" altLang="en-US" dirty="0"/>
              <a:t>试想</a:t>
            </a:r>
            <a:r>
              <a:rPr lang="en-US" altLang="zh-CN">
                <a:latin typeface="华文细黑" panose="02010600040101010101" pitchFamily="2" charset="-122"/>
              </a:rPr>
              <a:t>……</a:t>
            </a:r>
            <a:endParaRPr lang="en-US" altLang="zh-CN"/>
          </a:p>
        </p:txBody>
      </p:sp>
      <p:sp>
        <p:nvSpPr>
          <p:cNvPr id="36867" name="文本占位符 36866"/>
          <p:cNvSpPr>
            <a:spLocks noGrp="1"/>
          </p:cNvSpPr>
          <p:nvPr>
            <p:ph type="body" idx="1"/>
          </p:nvPr>
        </p:nvSpPr>
        <p:spPr>
          <a:xfrm>
            <a:off x="3352587" y="2520994"/>
            <a:ext cx="4113138" cy="1312298"/>
          </a:xfrm>
        </p:spPr>
        <p:txBody>
          <a:bodyPr/>
          <a:p>
            <a:pPr>
              <a:buNone/>
            </a:pPr>
            <a:r>
              <a:rPr lang="zh-CN" altLang="en-US" i="1" dirty="0"/>
              <a:t>试想一下，所有媒介都</a:t>
            </a:r>
            <a:endParaRPr lang="zh-CN" altLang="en-US" i="1" dirty="0"/>
          </a:p>
          <a:p>
            <a:pPr>
              <a:buNone/>
            </a:pPr>
            <a:r>
              <a:rPr lang="zh-CN" altLang="en-US" i="1" dirty="0"/>
              <a:t>整体贡献在传播活动上</a:t>
            </a:r>
            <a:endParaRPr lang="zh-CN" altLang="en-US" i="1"/>
          </a:p>
        </p:txBody>
      </p:sp>
      <p:sp>
        <p:nvSpPr>
          <p:cNvPr id="36868" name="矩形 36867"/>
          <p:cNvSpPr/>
          <p:nvPr/>
        </p:nvSpPr>
        <p:spPr>
          <a:xfrm>
            <a:off x="1762825" y="1275383"/>
            <a:ext cx="4001200" cy="1086040"/>
          </a:xfrm>
          <a:prstGeom prst="rect">
            <a:avLst/>
          </a:prstGeom>
          <a:noFill/>
          <a:ln w="9525">
            <a:noFill/>
          </a:ln>
        </p:spPr>
        <p:txBody>
          <a:bodyPr/>
          <a:p>
            <a:pPr eaLnBrk="0" hangingPunct="0">
              <a:lnSpc>
                <a:spcPct val="150000"/>
              </a:lnSpc>
            </a:pPr>
            <a:r>
              <a:rPr lang="zh-CN" altLang="en-US" sz="1800" b="0" i="1" dirty="0">
                <a:latin typeface="Times New Roman" panose="02020603050405020304" pitchFamily="18" charset="0"/>
                <a:ea typeface="思源宋体 CN" panose="02020400000000000000" charset="-122"/>
                <a:cs typeface="思源宋体 CN" panose="02020400000000000000" charset="-122"/>
              </a:rPr>
              <a:t>试想一下，所有的传播读息</a:t>
            </a:r>
            <a:endParaRPr lang="zh-CN" altLang="en-US" sz="1800" b="0" i="1"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50000"/>
              </a:lnSpc>
            </a:pPr>
            <a:r>
              <a:rPr lang="zh-CN" altLang="en-US" sz="1800" b="0" i="1" dirty="0">
                <a:latin typeface="Times New Roman" panose="02020603050405020304" pitchFamily="18" charset="0"/>
                <a:ea typeface="思源宋体 CN" panose="02020400000000000000" charset="-122"/>
                <a:cs typeface="思源宋体 CN" panose="02020400000000000000" charset="-122"/>
              </a:rPr>
              <a:t>都反映到相同深度的洞察</a:t>
            </a:r>
            <a:endParaRPr lang="zh-CN" altLang="en-US" sz="1800" b="0" i="1">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标题 37889"/>
          <p:cNvSpPr>
            <a:spLocks noGrp="1"/>
          </p:cNvSpPr>
          <p:nvPr>
            <p:ph type="title"/>
          </p:nvPr>
        </p:nvSpPr>
        <p:spPr>
          <a:xfrm>
            <a:off x="3977775" y="141710"/>
            <a:ext cx="3779705" cy="278655"/>
          </a:xfrm>
        </p:spPr>
        <p:txBody>
          <a:bodyPr anchor="ctr" anchorCtr="0"/>
          <a:p>
            <a:r>
              <a:rPr lang="zh-CN" altLang="en-US" b="0" dirty="0"/>
              <a:t>自两年前的国际工作小组后，我们</a:t>
            </a:r>
            <a:endParaRPr lang="zh-CN" altLang="en-US"/>
          </a:p>
        </p:txBody>
      </p:sp>
      <p:sp>
        <p:nvSpPr>
          <p:cNvPr id="37891" name="文本占位符 37890"/>
          <p:cNvSpPr>
            <a:spLocks noGrp="1"/>
          </p:cNvSpPr>
          <p:nvPr>
            <p:ph type="body" idx="1"/>
          </p:nvPr>
        </p:nvSpPr>
        <p:spPr>
          <a:xfrm>
            <a:off x="1655650" y="1168208"/>
            <a:ext cx="5993464" cy="2537665"/>
          </a:xfrm>
        </p:spPr>
        <p:txBody>
          <a:bodyPr/>
          <a:p>
            <a:r>
              <a:rPr lang="zh-CN" altLang="en-US" sz="1800" dirty="0"/>
              <a:t>大家一致相信这是我们的方向</a:t>
            </a:r>
            <a:endParaRPr lang="zh-CN" altLang="en-US" sz="1800" dirty="0"/>
          </a:p>
          <a:p>
            <a:r>
              <a:rPr lang="zh-CN" altLang="en-US" sz="1800" dirty="0"/>
              <a:t>经历了讨论。例如：仍应保持各事业单位的独立</a:t>
            </a:r>
            <a:endParaRPr lang="zh-CN" altLang="en-US" sz="1800" dirty="0"/>
          </a:p>
          <a:p>
            <a:r>
              <a:rPr lang="zh-CN" altLang="en-US" sz="1800" dirty="0"/>
              <a:t>一起尝试如何改变我们一起工作的方式</a:t>
            </a:r>
            <a:endParaRPr lang="zh-CN" altLang="en-US" sz="1800" dirty="0"/>
          </a:p>
          <a:p>
            <a:r>
              <a:rPr lang="zh-CN" altLang="en-US" sz="1800" dirty="0"/>
              <a:t>来自重要客户的新获，</a:t>
            </a:r>
            <a:r>
              <a:rPr lang="en-US" altLang="zh-CN" sz="1800"/>
              <a:t>IBM</a:t>
            </a:r>
            <a:r>
              <a:rPr lang="zh-CN" altLang="en-US" sz="1800"/>
              <a:t>，</a:t>
            </a:r>
            <a:r>
              <a:rPr lang="zh-CN" altLang="en-US" sz="1800" dirty="0"/>
              <a:t>美国运通</a:t>
            </a:r>
            <a:endParaRPr lang="zh-CN" altLang="en-US" sz="1800" dirty="0"/>
          </a:p>
          <a:p>
            <a:r>
              <a:rPr lang="zh-CN" altLang="en-US" sz="1800" dirty="0"/>
              <a:t>以客户总预算之占有比例视为重要衡量指标</a:t>
            </a:r>
            <a:endParaRPr lang="zh-CN" altLang="en-US" sz="1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title"/>
          </p:nvPr>
        </p:nvSpPr>
        <p:spPr/>
        <p:txBody>
          <a:bodyPr anchor="ctr" anchorCtr="0"/>
          <a:p>
            <a:r>
              <a:rPr lang="zh-CN" altLang="en-US" b="0" dirty="0"/>
              <a:t>品牌团队</a:t>
            </a:r>
            <a:endParaRPr lang="zh-CN" altLang="en-US"/>
          </a:p>
        </p:txBody>
      </p:sp>
      <p:sp>
        <p:nvSpPr>
          <p:cNvPr id="40963" name="文本占位符 40962"/>
          <p:cNvSpPr>
            <a:spLocks noGrp="1"/>
          </p:cNvSpPr>
          <p:nvPr>
            <p:ph type="body" idx="1"/>
          </p:nvPr>
        </p:nvSpPr>
        <p:spPr>
          <a:xfrm>
            <a:off x="2357050" y="1383748"/>
            <a:ext cx="4103611" cy="1619533"/>
          </a:xfrm>
        </p:spPr>
        <p:txBody>
          <a:bodyPr/>
          <a:p>
            <a:r>
              <a:rPr lang="zh-CN" altLang="en-US" sz="1800" dirty="0"/>
              <a:t>一个清楚的领导者</a:t>
            </a:r>
            <a:endParaRPr lang="zh-CN" altLang="en-US" sz="1800" dirty="0"/>
          </a:p>
          <a:p>
            <a:r>
              <a:rPr lang="zh-CN" altLang="en-US" sz="1800" dirty="0"/>
              <a:t>接触紧密的成员</a:t>
            </a:r>
            <a:endParaRPr lang="zh-CN" altLang="en-US" sz="1800" dirty="0"/>
          </a:p>
          <a:p>
            <a:r>
              <a:rPr lang="zh-CN" altLang="en-US" sz="1800" dirty="0"/>
              <a:t>理想状况下，应该坐在一起</a:t>
            </a:r>
            <a:endParaRPr lang="zh-CN" altLang="en-US" sz="1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41985"/>
          <p:cNvSpPr>
            <a:spLocks noGrp="1"/>
          </p:cNvSpPr>
          <p:nvPr>
            <p:ph type="title"/>
          </p:nvPr>
        </p:nvSpPr>
        <p:spPr/>
        <p:txBody>
          <a:bodyPr anchor="ctr" anchorCtr="0"/>
          <a:p>
            <a:r>
              <a:rPr lang="zh-CN" altLang="en-US" b="0" dirty="0"/>
              <a:t>品牌损益</a:t>
            </a:r>
            <a:endParaRPr lang="zh-CN" altLang="en-US"/>
          </a:p>
        </p:txBody>
      </p:sp>
      <p:sp>
        <p:nvSpPr>
          <p:cNvPr id="41987" name="文本占位符 41986"/>
          <p:cNvSpPr>
            <a:spLocks noGrp="1"/>
          </p:cNvSpPr>
          <p:nvPr>
            <p:ph type="body" idx="1"/>
          </p:nvPr>
        </p:nvSpPr>
        <p:spPr>
          <a:xfrm>
            <a:off x="2086731" y="1275383"/>
            <a:ext cx="4859790" cy="2160172"/>
          </a:xfrm>
        </p:spPr>
        <p:txBody>
          <a:bodyPr/>
          <a:p>
            <a:r>
              <a:rPr lang="zh-CN" altLang="en-US" sz="1800" dirty="0"/>
              <a:t>共同承担客户的经营目标</a:t>
            </a:r>
            <a:endParaRPr lang="zh-CN" altLang="en-US" sz="1800" dirty="0"/>
          </a:p>
          <a:p>
            <a:r>
              <a:rPr lang="zh-CN" altLang="en-US" sz="1800" dirty="0"/>
              <a:t>水平的损益报告</a:t>
            </a:r>
            <a:endParaRPr lang="zh-CN" altLang="en-US" sz="1800" dirty="0"/>
          </a:p>
          <a:p>
            <a:r>
              <a:rPr lang="zh-CN" altLang="en-US" sz="1800" dirty="0"/>
              <a:t>每件工作依每个人的抽入时间做记录</a:t>
            </a:r>
            <a:endParaRPr lang="zh-CN" altLang="en-US" sz="1800" dirty="0"/>
          </a:p>
          <a:p>
            <a:r>
              <a:rPr lang="zh-CN" altLang="en-US" sz="1800" dirty="0"/>
              <a:t>收入和利润根据入时间进行分配</a:t>
            </a:r>
            <a:endParaRPr lang="zh-CN" altLang="en-US"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1" name="副标题 43010"/>
          <p:cNvSpPr>
            <a:spLocks noGrp="1"/>
          </p:cNvSpPr>
          <p:nvPr>
            <p:ph type="subTitle" idx="1"/>
          </p:nvPr>
        </p:nvSpPr>
        <p:spPr/>
        <p:txBody>
          <a:bodyPr anchor="t" anchorCtr="0"/>
          <a:p>
            <a:pPr algn="ctr" defTabSz="914400">
              <a:buSzTx/>
            </a:pPr>
            <a:r>
              <a:rPr lang="en-US" altLang="zh-CN" b="1" kern="1200" baseline="0">
                <a:latin typeface="Times New Roman" panose="02020603050405020304" pitchFamily="18" charset="0"/>
              </a:rPr>
              <a:t>360</a:t>
            </a:r>
            <a:r>
              <a:rPr lang="zh-CN" altLang="en-US" b="1" kern="1200" baseline="0" dirty="0">
                <a:latin typeface="Times New Roman" panose="02020603050405020304" pitchFamily="18" charset="0"/>
              </a:rPr>
              <a:t>度可以为我们做什么</a:t>
            </a:r>
            <a:endParaRPr lang="zh-CN" altLang="en-US" b="1" kern="1200" baseline="0">
              <a:latin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标题 44033"/>
          <p:cNvSpPr>
            <a:spLocks noGrp="1"/>
          </p:cNvSpPr>
          <p:nvPr>
            <p:ph type="title"/>
          </p:nvPr>
        </p:nvSpPr>
        <p:spPr/>
        <p:txBody>
          <a:bodyPr anchor="ctr" anchorCtr="0"/>
          <a:p>
            <a:r>
              <a:rPr lang="zh-CN" altLang="en-US" b="0" dirty="0"/>
              <a:t>品牌的领域在哪里？</a:t>
            </a:r>
            <a:endParaRPr lang="zh-CN" altLang="en-US"/>
          </a:p>
        </p:txBody>
      </p:sp>
      <p:sp>
        <p:nvSpPr>
          <p:cNvPr id="44036" name="椭圆 44035"/>
          <p:cNvSpPr/>
          <p:nvPr/>
        </p:nvSpPr>
        <p:spPr>
          <a:xfrm>
            <a:off x="2711918" y="996728"/>
            <a:ext cx="3372440" cy="3143800"/>
          </a:xfrm>
          <a:prstGeom prst="ellipse">
            <a:avLst/>
          </a:prstGeom>
          <a:noFill/>
          <a:ln w="9525" cap="flat" cmpd="sng">
            <a:solidFill>
              <a:schemeClr val="tx1"/>
            </a:solidFill>
            <a:prstDash val="solid"/>
            <a:headEnd type="none" w="med" len="med"/>
            <a:tailEnd type="none" w="med" len="med"/>
          </a:ln>
        </p:spPr>
        <p:txBody>
          <a:bodyPr wrap="none" anchor="ctr" anchorCtr="0"/>
          <a:p>
            <a:pPr algn="ctr"/>
            <a:r>
              <a:rPr lang="zh-CN" altLang="en-US" b="0" dirty="0">
                <a:latin typeface="思源宋体 CN" panose="02020400000000000000" charset="-122"/>
                <a:ea typeface="思源宋体 CN" panose="02020400000000000000" charset="-122"/>
                <a:cs typeface="思源宋体 CN" panose="02020400000000000000" charset="-122"/>
              </a:rPr>
              <a:t>在</a:t>
            </a:r>
            <a:r>
              <a:rPr lang="en-US" altLang="zh-CN" b="0">
                <a:latin typeface="思源宋体 CN" panose="02020400000000000000" charset="-122"/>
                <a:ea typeface="思源宋体 CN" panose="02020400000000000000" charset="-122"/>
                <a:cs typeface="思源宋体 CN" panose="02020400000000000000" charset="-122"/>
              </a:rPr>
              <a:t>6</a:t>
            </a:r>
            <a:r>
              <a:rPr lang="zh-CN" altLang="en-US" b="0" dirty="0">
                <a:latin typeface="思源宋体 CN" panose="02020400000000000000" charset="-122"/>
                <a:ea typeface="思源宋体 CN" panose="02020400000000000000" charset="-122"/>
                <a:cs typeface="思源宋体 CN" panose="02020400000000000000" charset="-122"/>
              </a:rPr>
              <a:t>英寸宽</a:t>
            </a:r>
            <a:endParaRPr lang="zh-CN" altLang="en-US" b="0" dirty="0">
              <a:latin typeface="思源宋体 CN" panose="02020400000000000000" charset="-122"/>
              <a:ea typeface="思源宋体 CN" panose="02020400000000000000" charset="-122"/>
              <a:cs typeface="思源宋体 CN" panose="02020400000000000000" charset="-122"/>
            </a:endParaRPr>
          </a:p>
          <a:p>
            <a:pPr algn="ctr"/>
            <a:endParaRPr lang="zh-CN" altLang="en-US" b="0" dirty="0">
              <a:latin typeface="思源宋体 CN" panose="02020400000000000000" charset="-122"/>
              <a:ea typeface="思源宋体 CN" panose="02020400000000000000" charset="-122"/>
              <a:cs typeface="思源宋体 CN" panose="02020400000000000000" charset="-122"/>
            </a:endParaRPr>
          </a:p>
          <a:p>
            <a:pPr algn="ctr"/>
            <a:endParaRPr lang="zh-CN" altLang="en-US" b="0" dirty="0">
              <a:latin typeface="思源宋体 CN" panose="02020400000000000000" charset="-122"/>
              <a:ea typeface="思源宋体 CN" panose="02020400000000000000" charset="-122"/>
              <a:cs typeface="思源宋体 CN" panose="02020400000000000000" charset="-122"/>
            </a:endParaRPr>
          </a:p>
          <a:p>
            <a:pPr algn="ctr"/>
            <a:endParaRPr lang="zh-CN" altLang="en-US" b="0" dirty="0">
              <a:latin typeface="思源宋体 CN" panose="02020400000000000000" charset="-122"/>
              <a:ea typeface="思源宋体 CN" panose="02020400000000000000" charset="-122"/>
              <a:cs typeface="思源宋体 CN" panose="02020400000000000000" charset="-122"/>
            </a:endParaRPr>
          </a:p>
          <a:p>
            <a:pPr algn="ctr"/>
            <a:r>
              <a:rPr lang="zh-CN" altLang="en-US" b="0" dirty="0">
                <a:latin typeface="思源宋体 CN" panose="02020400000000000000" charset="-122"/>
                <a:ea typeface="思源宋体 CN" panose="02020400000000000000" charset="-122"/>
                <a:cs typeface="思源宋体 CN" panose="02020400000000000000" charset="-122"/>
              </a:rPr>
              <a:t>神秘的空间内</a:t>
            </a:r>
            <a:endParaRPr lang="zh-CN" altLang="en-US" b="0" dirty="0">
              <a:latin typeface="思源宋体 CN" panose="02020400000000000000" charset="-122"/>
              <a:ea typeface="思源宋体 CN" panose="02020400000000000000" charset="-122"/>
              <a:cs typeface="思源宋体 CN" panose="02020400000000000000" charset="-122"/>
            </a:endParaRPr>
          </a:p>
          <a:p>
            <a:pPr algn="ctr"/>
            <a:endParaRPr lang="zh-CN" altLang="en-US" b="0" dirty="0">
              <a:latin typeface="思源宋体 CN" panose="02020400000000000000" charset="-122"/>
              <a:ea typeface="思源宋体 CN" panose="02020400000000000000" charset="-122"/>
              <a:cs typeface="思源宋体 CN" panose="02020400000000000000" charset="-122"/>
            </a:endParaRPr>
          </a:p>
        </p:txBody>
      </p:sp>
      <p:sp>
        <p:nvSpPr>
          <p:cNvPr id="44037" name="椭圆 44036"/>
          <p:cNvSpPr/>
          <p:nvPr/>
        </p:nvSpPr>
        <p:spPr>
          <a:xfrm>
            <a:off x="6084358" y="2139928"/>
            <a:ext cx="514440" cy="914560"/>
          </a:xfrm>
          <a:prstGeom prst="ellipse">
            <a:avLst/>
          </a:prstGeom>
          <a:noFill/>
          <a:ln w="9525" cap="flat" cmpd="sng">
            <a:solidFill>
              <a:schemeClr val="tx1"/>
            </a:solidFill>
            <a:prstDash val="solid"/>
            <a:headEnd type="none" w="med" len="med"/>
            <a:tailEnd type="none" w="med" len="med"/>
          </a:ln>
        </p:spPr>
        <p:txBody>
          <a:bodyPr/>
          <a:p>
            <a:endParaRPr lang="zh-CN" altLang="en-US" sz="1800">
              <a:ea typeface="思源宋体 CN" panose="02020400000000000000" charset="-122"/>
              <a:cs typeface="思源宋体 CN" panose="02020400000000000000" charset="-122"/>
            </a:endParaRPr>
          </a:p>
        </p:txBody>
      </p:sp>
      <p:sp>
        <p:nvSpPr>
          <p:cNvPr id="44038" name="椭圆 44037"/>
          <p:cNvSpPr/>
          <p:nvPr/>
        </p:nvSpPr>
        <p:spPr>
          <a:xfrm>
            <a:off x="2197478" y="2139928"/>
            <a:ext cx="514440" cy="914560"/>
          </a:xfrm>
          <a:prstGeom prst="ellipse">
            <a:avLst/>
          </a:prstGeom>
          <a:noFill/>
          <a:ln w="9525" cap="flat" cmpd="sng">
            <a:solidFill>
              <a:schemeClr val="tx1"/>
            </a:solidFill>
            <a:prstDash val="solid"/>
            <a:headEnd type="none" w="med" len="med"/>
            <a:tailEnd type="none" w="med" len="med"/>
          </a:ln>
        </p:spPr>
        <p:txBody>
          <a:bodyPr/>
          <a:p>
            <a:endParaRPr lang="zh-CN" altLang="en-US" sz="1800">
              <a:ea typeface="思源宋体 CN" panose="02020400000000000000" charset="-122"/>
              <a:cs typeface="思源宋体 CN" panose="02020400000000000000" charset="-122"/>
            </a:endParaRPr>
          </a:p>
        </p:txBody>
      </p:sp>
      <p:sp>
        <p:nvSpPr>
          <p:cNvPr id="44039" name="直接连接符 44038"/>
          <p:cNvSpPr/>
          <p:nvPr/>
        </p:nvSpPr>
        <p:spPr>
          <a:xfrm>
            <a:off x="3559792" y="1917242"/>
            <a:ext cx="1714800" cy="0"/>
          </a:xfrm>
          <a:prstGeom prst="line">
            <a:avLst/>
          </a:prstGeom>
          <a:ln w="9525" cap="flat" cmpd="sng">
            <a:solidFill>
              <a:schemeClr val="tx1"/>
            </a:solidFill>
            <a:prstDash val="solid"/>
            <a:headEnd type="none" w="med" len="med"/>
            <a:tailEnd type="none" w="med" len="med"/>
          </a:ln>
        </p:spPr>
      </p:sp>
      <p:sp>
        <p:nvSpPr>
          <p:cNvPr id="44040" name="直接连接符 44039"/>
          <p:cNvSpPr/>
          <p:nvPr/>
        </p:nvSpPr>
        <p:spPr>
          <a:xfrm>
            <a:off x="3559792" y="2031562"/>
            <a:ext cx="1714800" cy="0"/>
          </a:xfrm>
          <a:prstGeom prst="line">
            <a:avLst/>
          </a:prstGeom>
          <a:ln w="9525" cap="flat" cmpd="sng">
            <a:solidFill>
              <a:schemeClr val="tx1"/>
            </a:solidFill>
            <a:prstDash val="solid"/>
            <a:headEnd type="none" w="med" len="med"/>
            <a:tailEnd type="none" w="med" len="med"/>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标题 45057"/>
          <p:cNvSpPr>
            <a:spLocks noGrp="1"/>
          </p:cNvSpPr>
          <p:nvPr>
            <p:ph type="title"/>
          </p:nvPr>
        </p:nvSpPr>
        <p:spPr/>
        <p:txBody>
          <a:bodyPr anchor="ctr" anchorCtr="0"/>
          <a:p>
            <a:r>
              <a:rPr lang="zh-CN" altLang="en-US" b="0" dirty="0"/>
              <a:t>品牌如何建成</a:t>
            </a:r>
            <a:endParaRPr lang="zh-CN" altLang="en-US"/>
          </a:p>
        </p:txBody>
      </p:sp>
      <p:sp>
        <p:nvSpPr>
          <p:cNvPr id="45059" name="文本占位符 45058"/>
          <p:cNvSpPr>
            <a:spLocks noGrp="1"/>
          </p:cNvSpPr>
          <p:nvPr>
            <p:ph type="body" idx="1"/>
          </p:nvPr>
        </p:nvSpPr>
        <p:spPr>
          <a:xfrm>
            <a:off x="2033143" y="1924387"/>
            <a:ext cx="5170598" cy="494196"/>
          </a:xfrm>
        </p:spPr>
        <p:txBody>
          <a:bodyPr/>
          <a:p>
            <a:pPr>
              <a:lnSpc>
                <a:spcPct val="130000"/>
              </a:lnSpc>
            </a:pPr>
            <a:r>
              <a:rPr lang="zh-CN" altLang="en-US" sz="2100" dirty="0"/>
              <a:t>筑巢一样：用任何随手可得的材料</a:t>
            </a:r>
            <a:endParaRPr lang="zh-CN" altLang="en-US" sz="2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标题 46081"/>
          <p:cNvSpPr>
            <a:spLocks noGrp="1"/>
          </p:cNvSpPr>
          <p:nvPr>
            <p:ph type="title"/>
          </p:nvPr>
        </p:nvSpPr>
        <p:spPr/>
        <p:txBody>
          <a:bodyPr anchor="ctr" anchorCtr="0"/>
          <a:p>
            <a:r>
              <a:rPr lang="zh-CN" altLang="en-US" dirty="0"/>
              <a:t>一个品牌是消费者所经历的总和</a:t>
            </a:r>
            <a:endParaRPr lang="zh-CN" altLang="en-US"/>
          </a:p>
        </p:txBody>
      </p:sp>
      <p:sp>
        <p:nvSpPr>
          <p:cNvPr id="46084" name="椭圆 46083"/>
          <p:cNvSpPr/>
          <p:nvPr/>
        </p:nvSpPr>
        <p:spPr>
          <a:xfrm>
            <a:off x="2844101" y="1006255"/>
            <a:ext cx="3349814" cy="3349814"/>
          </a:xfrm>
          <a:prstGeom prst="ellipse">
            <a:avLst/>
          </a:prstGeom>
          <a:noFill/>
          <a:ln w="9525" cap="flat" cmpd="sng">
            <a:solidFill>
              <a:schemeClr val="tx1"/>
            </a:solidFill>
            <a:prstDash val="solid"/>
            <a:miter/>
            <a:headEnd type="none" w="med" len="med"/>
            <a:tailEnd type="none" w="med" len="med"/>
          </a:ln>
        </p:spPr>
        <p:txBody>
          <a:bodyPr wrap="none" anchor="ctr" anchorCtr="0"/>
          <a:p>
            <a:pPr algn="ctr"/>
            <a:r>
              <a:rPr lang="zh-CN" altLang="en-US" sz="1800" b="0" dirty="0">
                <a:latin typeface="Times New Roman" panose="02020603050405020304" pitchFamily="18" charset="0"/>
                <a:ea typeface="思源宋体 CN" panose="02020400000000000000" charset="-122"/>
                <a:cs typeface="思源宋体 CN" panose="02020400000000000000" charset="-122"/>
              </a:rPr>
              <a:t>消费者的经历总和</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algn="ctr"/>
            <a:r>
              <a:rPr lang="zh-CN" altLang="en-US" sz="1800" b="0" dirty="0">
                <a:latin typeface="Times New Roman" panose="02020603050405020304" pitchFamily="18" charset="0"/>
                <a:ea typeface="思源宋体 CN" panose="02020400000000000000" charset="-122"/>
                <a:cs typeface="思源宋体 CN" panose="02020400000000000000" charset="-122"/>
              </a:rPr>
              <a:t>消费者的经历总和</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p:txBody>
      </p:sp>
      <p:sp>
        <p:nvSpPr>
          <p:cNvPr id="46085" name="椭圆 46084"/>
          <p:cNvSpPr/>
          <p:nvPr/>
        </p:nvSpPr>
        <p:spPr>
          <a:xfrm>
            <a:off x="3790813" y="1952967"/>
            <a:ext cx="1457580" cy="1457580"/>
          </a:xfrm>
          <a:prstGeom prst="ellipse">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en-US" altLang="zh-CN" sz="2700">
                <a:solidFill>
                  <a:srgbClr val="FF0000"/>
                </a:solidFill>
                <a:latin typeface="Arial Black" panose="020B0A04020102020204" pitchFamily="34" charset="0"/>
                <a:ea typeface="思源宋体 CN" panose="02020400000000000000" charset="-122"/>
                <a:cs typeface="思源宋体 CN" panose="02020400000000000000" charset="-122"/>
              </a:rPr>
              <a:t>Brand</a:t>
            </a:r>
            <a:endParaRPr lang="en-US" altLang="zh-CN" sz="2700">
              <a:solidFill>
                <a:srgbClr val="FF0000"/>
              </a:solidFill>
              <a:latin typeface="Arial Black" panose="020B0A04020102020204" pitchFamily="34" charset="0"/>
              <a:ea typeface="思源宋体 CN" panose="02020400000000000000" charset="-122"/>
              <a:cs typeface="思源宋体 CN" panose="02020400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标题 47105"/>
          <p:cNvSpPr>
            <a:spLocks noGrp="1"/>
          </p:cNvSpPr>
          <p:nvPr>
            <p:ph type="title"/>
          </p:nvPr>
        </p:nvSpPr>
        <p:spPr/>
        <p:txBody>
          <a:bodyPr anchor="ctr" anchorCtr="0"/>
          <a:p>
            <a:r>
              <a:rPr lang="zh-CN" altLang="en-US" b="0"/>
              <a:t>在</a:t>
            </a:r>
            <a:r>
              <a:rPr lang="en-US" altLang="zh-CN" b="0"/>
              <a:t>360</a:t>
            </a:r>
            <a:r>
              <a:rPr lang="zh-CN" altLang="en-US" b="0" dirty="0"/>
              <a:t>度过程中</a:t>
            </a:r>
            <a:endParaRPr lang="zh-CN" altLang="en-US"/>
          </a:p>
        </p:txBody>
      </p:sp>
      <p:sp>
        <p:nvSpPr>
          <p:cNvPr id="47107" name="文本占位符 47106"/>
          <p:cNvSpPr>
            <a:spLocks noGrp="1"/>
          </p:cNvSpPr>
          <p:nvPr>
            <p:ph type="body" idx="1"/>
          </p:nvPr>
        </p:nvSpPr>
        <p:spPr>
          <a:xfrm>
            <a:off x="2171065" y="1383665"/>
            <a:ext cx="4896485" cy="1946910"/>
          </a:xfrm>
        </p:spPr>
        <p:txBody>
          <a:bodyPr/>
          <a:p>
            <a:r>
              <a:rPr lang="zh-CN" altLang="en-US" sz="1800" dirty="0"/>
              <a:t>你必须预期消费者与品牌的每一次接触机会</a:t>
            </a:r>
            <a:endParaRPr lang="zh-CN" altLang="en-US" sz="1800" dirty="0"/>
          </a:p>
          <a:p>
            <a:r>
              <a:rPr lang="zh-CN" altLang="en-US" sz="1800" dirty="0"/>
              <a:t>你必须针对每一次机会，传达合适的信息</a:t>
            </a:r>
            <a:endParaRPr lang="zh-CN" altLang="en-US" sz="1800" dirty="0"/>
          </a:p>
          <a:p>
            <a:r>
              <a:rPr lang="zh-CN" altLang="en-US" sz="1800" dirty="0"/>
              <a:t>由于你可以掌握这些接点，消费者对品牌的经验可更丰富</a:t>
            </a:r>
            <a:endParaRPr lang="zh-CN" altLang="en-US" sz="1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标题 48129"/>
          <p:cNvSpPr>
            <a:spLocks noGrp="1"/>
          </p:cNvSpPr>
          <p:nvPr>
            <p:ph type="title"/>
          </p:nvPr>
        </p:nvSpPr>
        <p:spPr/>
        <p:txBody>
          <a:bodyPr anchor="ctr" anchorCtr="0"/>
          <a:p>
            <a:r>
              <a:rPr lang="en-US" altLang="zh-CN"/>
              <a:t>360</a:t>
            </a:r>
            <a:r>
              <a:rPr lang="zh-CN" altLang="en-US" dirty="0"/>
              <a:t>度发挥的最好时机</a:t>
            </a:r>
            <a:endParaRPr lang="zh-CN" altLang="en-US" dirty="0"/>
          </a:p>
        </p:txBody>
      </p:sp>
      <p:sp>
        <p:nvSpPr>
          <p:cNvPr id="48131" name="文本占位符 48130"/>
          <p:cNvSpPr>
            <a:spLocks noGrp="1"/>
          </p:cNvSpPr>
          <p:nvPr>
            <p:ph type="body" idx="1"/>
          </p:nvPr>
        </p:nvSpPr>
        <p:spPr>
          <a:xfrm>
            <a:off x="1655650" y="2031562"/>
            <a:ext cx="5993464" cy="1025308"/>
          </a:xfrm>
        </p:spPr>
        <p:txBody>
          <a:bodyPr/>
          <a:p>
            <a:r>
              <a:rPr lang="en-US" altLang="zh-CN" sz="1800">
                <a:latin typeface="思源宋体 CN" panose="02020400000000000000" charset="-122"/>
              </a:rPr>
              <a:t>“360</a:t>
            </a:r>
            <a:r>
              <a:rPr lang="zh-CN" altLang="en-US" sz="1800" dirty="0">
                <a:latin typeface="思源宋体 CN" panose="02020400000000000000" charset="-122"/>
              </a:rPr>
              <a:t>度发挥得最好的时机是当你有一个很强的点子。点子够强，</a:t>
            </a:r>
            <a:r>
              <a:rPr lang="en-US" altLang="zh-CN" sz="1800">
                <a:latin typeface="思源宋体 CN" panose="02020400000000000000" charset="-122"/>
              </a:rPr>
              <a:t>360</a:t>
            </a:r>
            <a:r>
              <a:rPr lang="zh-CN" altLang="en-US" sz="1800" dirty="0">
                <a:latin typeface="思源宋体 CN" panose="02020400000000000000" charset="-122"/>
              </a:rPr>
              <a:t>度便会很自然地发生。”</a:t>
            </a:r>
            <a:endParaRPr lang="zh-CN" altLang="en-US" sz="1800">
              <a:latin typeface="思源宋体 CN" panose="02020400000000000000"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标题 49153"/>
          <p:cNvSpPr>
            <a:spLocks noGrp="1"/>
          </p:cNvSpPr>
          <p:nvPr>
            <p:ph type="title"/>
          </p:nvPr>
        </p:nvSpPr>
        <p:spPr/>
        <p:txBody>
          <a:bodyPr anchor="ctr" anchorCtr="0"/>
          <a:p>
            <a:r>
              <a:rPr lang="zh-CN" altLang="en-US" dirty="0"/>
              <a:t>为了配合我们的新头脑，我们需要</a:t>
            </a:r>
            <a:endParaRPr lang="zh-CN" altLang="en-US"/>
          </a:p>
        </p:txBody>
      </p:sp>
      <p:sp>
        <p:nvSpPr>
          <p:cNvPr id="49155" name="文本占位符 49154"/>
          <p:cNvSpPr>
            <a:spLocks noGrp="1"/>
          </p:cNvSpPr>
          <p:nvPr>
            <p:ph type="body" idx="1"/>
          </p:nvPr>
        </p:nvSpPr>
        <p:spPr>
          <a:xfrm>
            <a:off x="2465416" y="1059842"/>
            <a:ext cx="3886880" cy="3024717"/>
          </a:xfrm>
        </p:spPr>
        <p:txBody>
          <a:bodyPr/>
          <a:p>
            <a:r>
              <a:rPr lang="zh-CN" altLang="en-US" sz="2100" dirty="0"/>
              <a:t>愈发挥思维的工具</a:t>
            </a:r>
            <a:endParaRPr lang="zh-CN" altLang="en-US" sz="2100" dirty="0"/>
          </a:p>
          <a:p>
            <a:r>
              <a:rPr lang="zh-CN" altLang="en-US" sz="2100" dirty="0"/>
              <a:t>新的协作方式</a:t>
            </a:r>
            <a:endParaRPr lang="zh-CN" altLang="en-US" sz="2100" dirty="0"/>
          </a:p>
          <a:p>
            <a:r>
              <a:rPr lang="zh-CN" altLang="en-US" sz="2100" dirty="0"/>
              <a:t>运用品牌的所有</a:t>
            </a:r>
            <a:endParaRPr lang="zh-CN" altLang="en-US" sz="2100" dirty="0"/>
          </a:p>
          <a:p>
            <a:r>
              <a:rPr lang="zh-CN" altLang="en-US" sz="2100" dirty="0"/>
              <a:t>避免重复导向</a:t>
            </a:r>
            <a:endParaRPr lang="zh-CN" altLang="en-US" sz="2100" dirty="0"/>
          </a:p>
          <a:p>
            <a:r>
              <a:rPr lang="zh-CN" altLang="en-US" sz="2100" dirty="0"/>
              <a:t>把我们的创造力量大化</a:t>
            </a:r>
            <a:endParaRPr lang="zh-CN" altLang="en-US" sz="2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标题 51201"/>
          <p:cNvSpPr>
            <a:spLocks noGrp="1"/>
          </p:cNvSpPr>
          <p:nvPr>
            <p:ph type="title"/>
          </p:nvPr>
        </p:nvSpPr>
        <p:spPr/>
        <p:txBody>
          <a:bodyPr anchor="ctr" anchorCtr="0"/>
          <a:p>
            <a:r>
              <a:rPr lang="zh-CN" altLang="en-US" dirty="0"/>
              <a:t>为了配合我们的新头脑，我们需要</a:t>
            </a:r>
            <a:endParaRPr lang="zh-CN" altLang="en-US"/>
          </a:p>
        </p:txBody>
      </p:sp>
      <p:sp>
        <p:nvSpPr>
          <p:cNvPr id="51203" name="文本占位符 51202"/>
          <p:cNvSpPr>
            <a:spLocks noGrp="1"/>
          </p:cNvSpPr>
          <p:nvPr>
            <p:ph type="body" idx="1"/>
          </p:nvPr>
        </p:nvSpPr>
        <p:spPr>
          <a:xfrm>
            <a:off x="2141510" y="1977974"/>
            <a:ext cx="4537075" cy="377494"/>
          </a:xfrm>
        </p:spPr>
        <p:txBody>
          <a:bodyPr/>
          <a:p>
            <a:pPr>
              <a:lnSpc>
                <a:spcPct val="130000"/>
              </a:lnSpc>
            </a:pPr>
            <a:r>
              <a:rPr lang="zh-CN" altLang="en-US" sz="1500" dirty="0"/>
              <a:t>反复练习以保证我们成为中国品牌标志</a:t>
            </a:r>
            <a:endParaRPr lang="zh-CN" altLang="en-US" sz="15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标题 52225"/>
          <p:cNvSpPr>
            <a:spLocks noGrp="1"/>
          </p:cNvSpPr>
          <p:nvPr>
            <p:ph type="title"/>
          </p:nvPr>
        </p:nvSpPr>
        <p:spPr/>
        <p:txBody>
          <a:bodyPr anchor="ctr" anchorCtr="0"/>
          <a:p>
            <a:r>
              <a:rPr lang="zh-CN" altLang="en-US" dirty="0"/>
              <a:t>导致灾难的最大因素</a:t>
            </a:r>
            <a:endParaRPr lang="zh-CN" altLang="en-US"/>
          </a:p>
        </p:txBody>
      </p:sp>
      <p:sp>
        <p:nvSpPr>
          <p:cNvPr id="52227" name="文本占位符 52226"/>
          <p:cNvSpPr>
            <a:spLocks noGrp="1"/>
          </p:cNvSpPr>
          <p:nvPr>
            <p:ph type="body" idx="1"/>
          </p:nvPr>
        </p:nvSpPr>
        <p:spPr>
          <a:xfrm>
            <a:off x="1762825" y="1330161"/>
            <a:ext cx="5993464" cy="1943440"/>
          </a:xfrm>
        </p:spPr>
        <p:txBody>
          <a:bodyPr/>
          <a:p>
            <a:r>
              <a:rPr lang="zh-CN" altLang="en-US" sz="1800" dirty="0"/>
              <a:t>以为过程就是一切</a:t>
            </a:r>
            <a:endParaRPr lang="zh-CN" altLang="en-US" sz="1800" dirty="0"/>
          </a:p>
          <a:p>
            <a:r>
              <a:rPr lang="zh-CN" altLang="en-US" sz="1800" dirty="0"/>
              <a:t>丧失预见结果的能力，沉迷在过程中间</a:t>
            </a:r>
            <a:endParaRPr lang="zh-CN" altLang="en-US" sz="1800" dirty="0"/>
          </a:p>
          <a:p>
            <a:r>
              <a:rPr lang="zh-CN" altLang="en-US" sz="1800" dirty="0"/>
              <a:t>认为仅仅回答一系列问题，填完一些表格即可让工作得以完成</a:t>
            </a:r>
            <a:endParaRPr lang="zh-CN" altLang="en-US" sz="1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标题 53249"/>
          <p:cNvSpPr>
            <a:spLocks noGrp="1"/>
          </p:cNvSpPr>
          <p:nvPr>
            <p:ph type="title"/>
          </p:nvPr>
        </p:nvSpPr>
        <p:spPr/>
        <p:txBody>
          <a:bodyPr anchor="ctr" anchorCtr="0"/>
          <a:p>
            <a:r>
              <a:rPr lang="zh-CN" altLang="en-US" dirty="0"/>
              <a:t>其他导致灾难的因素</a:t>
            </a:r>
            <a:endParaRPr lang="zh-CN" altLang="en-US"/>
          </a:p>
        </p:txBody>
      </p:sp>
      <p:sp>
        <p:nvSpPr>
          <p:cNvPr id="53251" name="文本占位符 53250"/>
          <p:cNvSpPr>
            <a:spLocks noGrp="1"/>
          </p:cNvSpPr>
          <p:nvPr>
            <p:ph type="body" idx="1"/>
          </p:nvPr>
        </p:nvSpPr>
        <p:spPr>
          <a:xfrm>
            <a:off x="1709237" y="1383748"/>
            <a:ext cx="5993464" cy="1889853"/>
          </a:xfrm>
        </p:spPr>
        <p:txBody>
          <a:bodyPr/>
          <a:p>
            <a:r>
              <a:rPr lang="zh-CN" altLang="en-US" sz="1800" dirty="0">
                <a:latin typeface="思源宋体 CN" panose="02020400000000000000" charset="-122"/>
              </a:rPr>
              <a:t>认为自己个人作业要比品牌  队作业来得快</a:t>
            </a:r>
            <a:endParaRPr lang="zh-CN" altLang="en-US" sz="1800" dirty="0">
              <a:latin typeface="思源宋体 CN" panose="02020400000000000000" charset="-122"/>
            </a:endParaRPr>
          </a:p>
          <a:p>
            <a:r>
              <a:rPr lang="zh-CN" altLang="en-US" sz="1800" dirty="0">
                <a:latin typeface="思源宋体 CN" panose="02020400000000000000" charset="-122"/>
              </a:rPr>
              <a:t>罗列每件事情，不认品牌坠入消费者生活的角度来考虑优先顺序</a:t>
            </a:r>
            <a:endParaRPr lang="zh-CN" altLang="en-US" sz="1800" dirty="0">
              <a:latin typeface="思源宋体 CN" panose="02020400000000000000" charset="-122"/>
            </a:endParaRPr>
          </a:p>
          <a:p>
            <a:r>
              <a:rPr lang="en-US" altLang="zh-CN" sz="1800">
                <a:latin typeface="思源宋体 CN" panose="02020400000000000000" charset="-122"/>
              </a:rPr>
              <a:t>360</a:t>
            </a:r>
            <a:r>
              <a:rPr lang="zh-CN" altLang="en-US" sz="1800" dirty="0">
                <a:latin typeface="思源宋体 CN" panose="02020400000000000000" charset="-122"/>
              </a:rPr>
              <a:t>度看作是领域销售或仅仅作为瓜分预算的方法</a:t>
            </a:r>
            <a:endParaRPr lang="zh-CN" altLang="en-US" sz="1800">
              <a:latin typeface="思源宋体 CN" panose="02020400000000000000"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标题 54273"/>
          <p:cNvSpPr>
            <a:spLocks noGrp="1"/>
          </p:cNvSpPr>
          <p:nvPr>
            <p:ph type="title"/>
          </p:nvPr>
        </p:nvSpPr>
        <p:spPr/>
        <p:txBody>
          <a:bodyPr anchor="ctr" anchorCtr="0"/>
          <a:p>
            <a:r>
              <a:rPr lang="zh-CN" altLang="en-US" dirty="0"/>
              <a:t>工作方法的差异性</a:t>
            </a:r>
            <a:endParaRPr lang="zh-CN" altLang="en-US"/>
          </a:p>
        </p:txBody>
      </p:sp>
      <p:sp>
        <p:nvSpPr>
          <p:cNvPr id="54275" name="文本占位符 54274"/>
          <p:cNvSpPr>
            <a:spLocks noGrp="1"/>
          </p:cNvSpPr>
          <p:nvPr>
            <p:ph type="body" idx="1"/>
          </p:nvPr>
        </p:nvSpPr>
        <p:spPr>
          <a:xfrm>
            <a:off x="1924778" y="1437336"/>
            <a:ext cx="2057760" cy="1999409"/>
          </a:xfrm>
        </p:spPr>
        <p:txBody>
          <a:bodyPr/>
          <a:p>
            <a:r>
              <a:rPr lang="zh-CN" altLang="en-US" dirty="0"/>
              <a:t>以前</a:t>
            </a:r>
            <a:endParaRPr lang="zh-CN" altLang="en-US" dirty="0"/>
          </a:p>
          <a:p>
            <a:pPr>
              <a:buNone/>
            </a:pPr>
            <a:r>
              <a:rPr lang="zh-CN" altLang="en-US" sz="1800" dirty="0"/>
              <a:t>专业部门各自构思各自作调研</a:t>
            </a:r>
            <a:endParaRPr lang="zh-CN" altLang="en-US" sz="1800"/>
          </a:p>
        </p:txBody>
      </p:sp>
      <p:sp>
        <p:nvSpPr>
          <p:cNvPr id="54276" name="矩形 54275"/>
          <p:cNvSpPr/>
          <p:nvPr/>
        </p:nvSpPr>
        <p:spPr>
          <a:xfrm>
            <a:off x="4733953" y="1275383"/>
            <a:ext cx="2057760" cy="2323315"/>
          </a:xfrm>
          <a:prstGeom prst="rect">
            <a:avLst/>
          </a:prstGeom>
          <a:noFill/>
          <a:ln w="9525">
            <a:noFill/>
          </a:ln>
        </p:spPr>
        <p:txBody>
          <a:bodyPr/>
          <a:p>
            <a:pPr eaLnBrk="0" hangingPunct="0">
              <a:lnSpc>
                <a:spcPct val="150000"/>
              </a:lnSpc>
            </a:pPr>
            <a:r>
              <a:rPr lang="en-US" altLang="zh-CN" sz="1800" b="0">
                <a:latin typeface="思源宋体 CN" panose="02020400000000000000" charset="-122"/>
                <a:ea typeface="思源宋体 CN" panose="02020400000000000000" charset="-122"/>
                <a:cs typeface="思源宋体 CN" panose="02020400000000000000" charset="-122"/>
              </a:rPr>
              <a:t>360</a:t>
            </a:r>
            <a:endParaRPr lang="en-US" altLang="zh-CN" sz="1800" b="0">
              <a:latin typeface="思源宋体 CN" panose="02020400000000000000" charset="-122"/>
              <a:ea typeface="思源宋体 CN" panose="02020400000000000000" charset="-122"/>
              <a:cs typeface="思源宋体 CN" panose="02020400000000000000" charset="-122"/>
            </a:endParaRPr>
          </a:p>
          <a:p>
            <a:pPr eaLnBrk="0" hangingPunct="0">
              <a:lnSpc>
                <a:spcPct val="150000"/>
              </a:lnSpc>
            </a:pPr>
            <a:r>
              <a:rPr lang="zh-CN" altLang="en-US" sz="1800" b="0" dirty="0">
                <a:latin typeface="思源宋体 CN" panose="02020400000000000000" charset="-122"/>
                <a:ea typeface="思源宋体 CN" panose="02020400000000000000" charset="-122"/>
                <a:cs typeface="思源宋体 CN" panose="02020400000000000000" charset="-122"/>
              </a:rPr>
              <a:t>在品牌团队中一起思考通过聆听、交流、体验等方式参与其中</a:t>
            </a:r>
            <a:endParaRPr lang="zh-CN" altLang="en-US" sz="1800" b="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标题 55297"/>
          <p:cNvSpPr>
            <a:spLocks noGrp="1"/>
          </p:cNvSpPr>
          <p:nvPr>
            <p:ph type="title"/>
          </p:nvPr>
        </p:nvSpPr>
        <p:spPr/>
        <p:txBody>
          <a:bodyPr anchor="ctr" anchorCtr="0"/>
          <a:p>
            <a:r>
              <a:rPr lang="zh-CN" altLang="en-US" dirty="0"/>
              <a:t>传统整合概念与</a:t>
            </a:r>
            <a:r>
              <a:rPr lang="en-US" altLang="zh-CN"/>
              <a:t>360</a:t>
            </a:r>
            <a:r>
              <a:rPr lang="zh-CN" altLang="en-US" dirty="0"/>
              <a:t>度品牌思考的差异性</a:t>
            </a:r>
            <a:endParaRPr lang="zh-CN" altLang="en-US"/>
          </a:p>
        </p:txBody>
      </p:sp>
      <p:sp>
        <p:nvSpPr>
          <p:cNvPr id="55299" name="文本占位符 55298"/>
          <p:cNvSpPr>
            <a:spLocks noGrp="1"/>
          </p:cNvSpPr>
          <p:nvPr>
            <p:ph type="body" idx="1"/>
          </p:nvPr>
        </p:nvSpPr>
        <p:spPr>
          <a:xfrm>
            <a:off x="1715191" y="1051506"/>
            <a:ext cx="4113138" cy="552547"/>
          </a:xfrm>
        </p:spPr>
        <p:txBody>
          <a:bodyPr/>
          <a:p>
            <a:r>
              <a:rPr lang="zh-CN" altLang="en-US" dirty="0"/>
              <a:t>传统整合    </a:t>
            </a:r>
            <a:r>
              <a:rPr lang="en-US" altLang="zh-CN"/>
              <a:t>360</a:t>
            </a:r>
            <a:r>
              <a:rPr lang="zh-CN" altLang="en-US" dirty="0"/>
              <a:t>品牌思考</a:t>
            </a:r>
            <a:endParaRPr lang="zh-CN" altLang="en-US"/>
          </a:p>
        </p:txBody>
      </p:sp>
      <p:sp>
        <p:nvSpPr>
          <p:cNvPr id="55300" name="矩形 55299"/>
          <p:cNvSpPr/>
          <p:nvPr/>
        </p:nvSpPr>
        <p:spPr>
          <a:xfrm>
            <a:off x="2032635" y="2086610"/>
            <a:ext cx="2264410" cy="2229485"/>
          </a:xfrm>
          <a:prstGeom prst="rect">
            <a:avLst/>
          </a:prstGeom>
          <a:noFill/>
          <a:ln w="9525">
            <a:noFill/>
          </a:ln>
        </p:spPr>
        <p:txBody>
          <a:bodyPr/>
          <a:p>
            <a:pPr algn="just" eaLnBrk="0" hangingPunct="0"/>
            <a:r>
              <a:rPr lang="zh-CN" altLang="en-US" sz="1500" b="0" dirty="0">
                <a:latin typeface="思源宋体 CN" panose="02020400000000000000" charset="-122"/>
                <a:ea typeface="思源宋体 CN" panose="02020400000000000000" charset="-122"/>
                <a:cs typeface="思源宋体 CN" panose="02020400000000000000" charset="-122"/>
              </a:rPr>
              <a:t>罗列所有的机会点，</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just" eaLnBrk="0" hangingPunct="0"/>
            <a:r>
              <a:rPr lang="zh-CN" altLang="en-US" sz="1500" b="0" dirty="0">
                <a:latin typeface="思源宋体 CN" panose="02020400000000000000" charset="-122"/>
                <a:ea typeface="思源宋体 CN" panose="02020400000000000000" charset="-122"/>
                <a:cs typeface="思源宋体 CN" panose="02020400000000000000" charset="-122"/>
              </a:rPr>
              <a:t>有些可能还不错</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just" eaLnBrk="0" hangingPunct="0"/>
            <a:r>
              <a:rPr lang="zh-CN" altLang="en-US" sz="1500" b="0" dirty="0">
                <a:latin typeface="思源宋体 CN" panose="02020400000000000000" charset="-122"/>
                <a:ea typeface="思源宋体 CN" panose="02020400000000000000" charset="-122"/>
                <a:cs typeface="思源宋体 CN" panose="02020400000000000000" charset="-122"/>
              </a:rPr>
              <a:t>但并不是解决关键问题所需要的</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just" eaLnBrk="0" hangingPunct="0"/>
            <a:r>
              <a:rPr lang="zh-CN" altLang="en-US" sz="1500" b="0" dirty="0">
                <a:latin typeface="思源宋体 CN" panose="02020400000000000000" charset="-122"/>
                <a:ea typeface="思源宋体 CN" panose="02020400000000000000" charset="-122"/>
                <a:cs typeface="思源宋体 CN" panose="02020400000000000000" charset="-122"/>
              </a:rPr>
              <a:t>没有策略指导品牌</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just" eaLnBrk="0" hangingPunct="0"/>
            <a:r>
              <a:rPr lang="zh-CN" altLang="en-US" sz="1500" b="0" dirty="0">
                <a:latin typeface="思源宋体 CN" panose="02020400000000000000" charset="-122"/>
                <a:ea typeface="思源宋体 CN" panose="02020400000000000000" charset="-122"/>
                <a:cs typeface="思源宋体 CN" panose="02020400000000000000" charset="-122"/>
              </a:rPr>
              <a:t>思考仅作为表面的东西</a:t>
            </a:r>
            <a:endParaRPr lang="zh-CN" altLang="en-US" sz="1500" b="0">
              <a:latin typeface="思源宋体 CN" panose="02020400000000000000" charset="-122"/>
              <a:ea typeface="思源宋体 CN" panose="02020400000000000000" charset="-122"/>
              <a:cs typeface="思源宋体 CN" panose="02020400000000000000" charset="-122"/>
            </a:endParaRPr>
          </a:p>
        </p:txBody>
      </p:sp>
      <p:sp>
        <p:nvSpPr>
          <p:cNvPr id="55301" name="矩形 55300"/>
          <p:cNvSpPr/>
          <p:nvPr/>
        </p:nvSpPr>
        <p:spPr>
          <a:xfrm>
            <a:off x="4733925" y="2086610"/>
            <a:ext cx="2254250" cy="2229485"/>
          </a:xfrm>
          <a:prstGeom prst="rect">
            <a:avLst/>
          </a:prstGeom>
          <a:noFill/>
          <a:ln w="9525">
            <a:noFill/>
          </a:ln>
        </p:spPr>
        <p:txBody>
          <a:bodyPr/>
          <a:p>
            <a:pPr algn="just" eaLnBrk="0" hangingPunct="0"/>
            <a:r>
              <a:rPr lang="zh-CN" altLang="en-US" sz="1500" b="0" dirty="0">
                <a:latin typeface="思源宋体 CN" panose="02020400000000000000" charset="-122"/>
                <a:ea typeface="思源宋体 CN" panose="02020400000000000000" charset="-122"/>
                <a:cs typeface="思源宋体 CN" panose="02020400000000000000" charset="-122"/>
              </a:rPr>
              <a:t>解决品牌表面临的主要挑战</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just" eaLnBrk="0" hangingPunct="0"/>
            <a:r>
              <a:rPr lang="zh-CN" altLang="en-US" sz="1500" b="0" dirty="0">
                <a:latin typeface="思源宋体 CN" panose="02020400000000000000" charset="-122"/>
                <a:ea typeface="思源宋体 CN" panose="02020400000000000000" charset="-122"/>
                <a:cs typeface="思源宋体 CN" panose="02020400000000000000" charset="-122"/>
              </a:rPr>
              <a:t>有策略下运作，从不同角度达到目的</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just" eaLnBrk="0" hangingPunct="0"/>
            <a:r>
              <a:rPr lang="zh-CN" altLang="en-US" sz="1500" b="0" dirty="0">
                <a:latin typeface="思源宋体 CN" panose="02020400000000000000" charset="-122"/>
                <a:ea typeface="思源宋体 CN" panose="02020400000000000000" charset="-122"/>
                <a:cs typeface="思源宋体 CN" panose="02020400000000000000" charset="-122"/>
              </a:rPr>
              <a:t>认可足够的</a:t>
            </a:r>
            <a:r>
              <a:rPr lang="en-US" altLang="zh-CN" sz="1500" b="0">
                <a:latin typeface="思源宋体 CN" panose="02020400000000000000" charset="-122"/>
                <a:ea typeface="思源宋体 CN" panose="02020400000000000000" charset="-122"/>
                <a:cs typeface="思源宋体 CN" panose="02020400000000000000" charset="-122"/>
              </a:rPr>
              <a:t>IDEA</a:t>
            </a:r>
            <a:r>
              <a:rPr lang="zh-CN" altLang="en-US" sz="1500" b="0" dirty="0">
                <a:latin typeface="思源宋体 CN" panose="02020400000000000000" charset="-122"/>
                <a:ea typeface="思源宋体 CN" panose="02020400000000000000" charset="-122"/>
                <a:cs typeface="思源宋体 CN" panose="02020400000000000000" charset="-122"/>
              </a:rPr>
              <a:t>为指导</a:t>
            </a:r>
            <a:endParaRPr lang="zh-CN" altLang="en-US" sz="1500" b="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标题 56321"/>
          <p:cNvSpPr>
            <a:spLocks noGrp="1"/>
          </p:cNvSpPr>
          <p:nvPr>
            <p:ph type="title"/>
          </p:nvPr>
        </p:nvSpPr>
        <p:spPr/>
        <p:txBody>
          <a:bodyPr anchor="ctr" anchorCtr="0"/>
          <a:p>
            <a:r>
              <a:rPr lang="en-US" altLang="zh-CN"/>
              <a:t>360</a:t>
            </a:r>
            <a:r>
              <a:rPr lang="zh-CN" altLang="en-US" dirty="0"/>
              <a:t>度品牌思考的顺序</a:t>
            </a:r>
            <a:endParaRPr lang="zh-CN" altLang="en-US"/>
          </a:p>
        </p:txBody>
      </p:sp>
      <p:sp>
        <p:nvSpPr>
          <p:cNvPr id="56323" name="文本占位符 56322"/>
          <p:cNvSpPr>
            <a:spLocks noGrp="1"/>
          </p:cNvSpPr>
          <p:nvPr>
            <p:ph type="body" idx="1"/>
          </p:nvPr>
        </p:nvSpPr>
        <p:spPr>
          <a:xfrm>
            <a:off x="1655650" y="1330161"/>
            <a:ext cx="5993464" cy="1998218"/>
          </a:xfrm>
        </p:spPr>
        <p:txBody>
          <a:bodyPr/>
          <a:p>
            <a:r>
              <a:rPr lang="zh-CN" altLang="en-US" sz="1800">
                <a:latin typeface="思源宋体 CN" panose="02020400000000000000" charset="-122"/>
              </a:rPr>
              <a:t>在</a:t>
            </a:r>
            <a:r>
              <a:rPr lang="en-US" altLang="zh-CN" sz="1800">
                <a:latin typeface="思源宋体 CN" panose="02020400000000000000" charset="-122"/>
              </a:rPr>
              <a:t>360</a:t>
            </a:r>
            <a:r>
              <a:rPr lang="zh-CN" altLang="en-US" sz="1800" dirty="0">
                <a:latin typeface="思源宋体 CN" panose="02020400000000000000" charset="-122"/>
              </a:rPr>
              <a:t>度思考中，每件事情之间都有关连</a:t>
            </a:r>
            <a:endParaRPr lang="zh-CN" altLang="en-US" sz="1800" dirty="0">
              <a:latin typeface="思源宋体 CN" panose="02020400000000000000" charset="-122"/>
            </a:endParaRPr>
          </a:p>
          <a:p>
            <a:r>
              <a:rPr lang="zh-CN" altLang="en-US" sz="1800" dirty="0">
                <a:latin typeface="思源宋体 CN" panose="02020400000000000000" charset="-122"/>
              </a:rPr>
              <a:t>团队工作中存在着一个自然顺序</a:t>
            </a:r>
            <a:endParaRPr lang="zh-CN" altLang="en-US" sz="1800" dirty="0">
              <a:latin typeface="思源宋体 CN" panose="02020400000000000000" charset="-122"/>
            </a:endParaRPr>
          </a:p>
          <a:p>
            <a:r>
              <a:rPr lang="zh-CN" altLang="en-US" sz="1800" dirty="0">
                <a:latin typeface="思源宋体 CN" panose="02020400000000000000" charset="-122"/>
              </a:rPr>
              <a:t>但我们仍然需不时回顾前阶段的洞察，以愈发思考和确保每件事情的配合及一致性</a:t>
            </a:r>
            <a:endParaRPr lang="zh-CN" altLang="en-US" sz="1800">
              <a:latin typeface="思源宋体 CN" panose="02020400000000000000"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标题 57345"/>
          <p:cNvSpPr>
            <a:spLocks noGrp="1"/>
          </p:cNvSpPr>
          <p:nvPr>
            <p:ph type="title"/>
          </p:nvPr>
        </p:nvSpPr>
        <p:spPr/>
        <p:txBody>
          <a:bodyPr anchor="ctr" anchorCtr="0"/>
          <a:p>
            <a:r>
              <a:rPr lang="zh-CN" altLang="en-US" dirty="0"/>
              <a:t>主要元素</a:t>
            </a:r>
            <a:endParaRPr lang="zh-CN" altLang="en-US"/>
          </a:p>
        </p:txBody>
      </p:sp>
      <p:sp>
        <p:nvSpPr>
          <p:cNvPr id="57347" name="文本占位符 57346"/>
          <p:cNvSpPr>
            <a:spLocks noGrp="1"/>
          </p:cNvSpPr>
          <p:nvPr>
            <p:ph type="body" idx="1"/>
          </p:nvPr>
        </p:nvSpPr>
        <p:spPr>
          <a:xfrm>
            <a:off x="1817603" y="1168208"/>
            <a:ext cx="5830320" cy="2647222"/>
          </a:xfrm>
        </p:spPr>
        <p:txBody>
          <a:bodyPr/>
          <a:p>
            <a:pPr>
              <a:buNone/>
            </a:pPr>
            <a:r>
              <a:rPr lang="zh-CN" altLang="en-US" sz="1800" dirty="0">
                <a:latin typeface="思源宋体 CN" panose="02020400000000000000" charset="-122"/>
              </a:rPr>
              <a:t>品牌扫描            品牌检验</a:t>
            </a:r>
            <a:endParaRPr lang="zh-CN" altLang="en-US" sz="1800" dirty="0">
              <a:latin typeface="思源宋体 CN" panose="02020400000000000000" charset="-122"/>
            </a:endParaRPr>
          </a:p>
          <a:p>
            <a:pPr>
              <a:buNone/>
            </a:pPr>
            <a:endParaRPr lang="zh-CN" altLang="en-US" sz="1800" dirty="0">
              <a:latin typeface="思源宋体 CN" panose="02020400000000000000" charset="-122"/>
            </a:endParaRPr>
          </a:p>
          <a:p>
            <a:pPr>
              <a:buNone/>
            </a:pPr>
            <a:r>
              <a:rPr lang="zh-CN" altLang="en-US" sz="1800" dirty="0">
                <a:latin typeface="思源宋体 CN" panose="02020400000000000000" charset="-122"/>
              </a:rPr>
              <a:t>创意              点子                品牌写真</a:t>
            </a:r>
            <a:endParaRPr lang="zh-CN" altLang="en-US" sz="1800" dirty="0">
              <a:latin typeface="思源宋体 CN" panose="02020400000000000000" charset="-122"/>
            </a:endParaRPr>
          </a:p>
          <a:p>
            <a:pPr>
              <a:buNone/>
            </a:pPr>
            <a:endParaRPr lang="zh-CN" altLang="en-US" sz="1800" dirty="0">
              <a:latin typeface="思源宋体 CN" panose="02020400000000000000" charset="-122"/>
            </a:endParaRPr>
          </a:p>
          <a:p>
            <a:pPr>
              <a:buNone/>
            </a:pPr>
            <a:r>
              <a:rPr lang="zh-CN" altLang="en-US" sz="1800" dirty="0">
                <a:latin typeface="思源宋体 CN" panose="02020400000000000000" charset="-122"/>
              </a:rPr>
              <a:t>点              品牌构想             活动执行</a:t>
            </a:r>
            <a:endParaRPr lang="zh-CN" altLang="en-US" sz="1800">
              <a:latin typeface="思源宋体 CN" panose="02020400000000000000"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标题 58369"/>
          <p:cNvSpPr>
            <a:spLocks noGrp="1"/>
          </p:cNvSpPr>
          <p:nvPr>
            <p:ph type="title"/>
          </p:nvPr>
        </p:nvSpPr>
        <p:spPr/>
        <p:txBody>
          <a:bodyPr anchor="ctr" anchorCtr="0"/>
          <a:p>
            <a:r>
              <a:rPr lang="zh-CN" altLang="en-US" dirty="0"/>
              <a:t>我们需要做什么</a:t>
            </a:r>
            <a:endParaRPr lang="zh-CN" altLang="en-US"/>
          </a:p>
        </p:txBody>
      </p:sp>
      <p:sp>
        <p:nvSpPr>
          <p:cNvPr id="58371" name="文本占位符 58370"/>
          <p:cNvSpPr>
            <a:spLocks noGrp="1"/>
          </p:cNvSpPr>
          <p:nvPr>
            <p:ph type="body" idx="1"/>
          </p:nvPr>
        </p:nvSpPr>
        <p:spPr>
          <a:xfrm>
            <a:off x="1656840" y="844301"/>
            <a:ext cx="2526948" cy="828820"/>
          </a:xfrm>
        </p:spPr>
        <p:txBody>
          <a:bodyPr/>
          <a:p>
            <a:pPr>
              <a:buNone/>
            </a:pPr>
            <a:r>
              <a:rPr lang="zh-CN" altLang="en-US" sz="1800"/>
              <a:t>从</a:t>
            </a:r>
            <a:r>
              <a:rPr lang="en-US" altLang="zh-CN" sz="1800"/>
              <a:t>360</a:t>
            </a:r>
            <a:r>
              <a:rPr lang="zh-CN" altLang="en-US" sz="1800" dirty="0"/>
              <a:t>度的角度，发掘品牌的挑战／难题</a:t>
            </a:r>
            <a:endParaRPr lang="zh-CN" altLang="en-US" sz="1800" dirty="0"/>
          </a:p>
        </p:txBody>
      </p:sp>
      <p:sp>
        <p:nvSpPr>
          <p:cNvPr id="58372" name="矩形 58371"/>
          <p:cNvSpPr/>
          <p:nvPr/>
        </p:nvSpPr>
        <p:spPr>
          <a:xfrm>
            <a:off x="3221595" y="2301881"/>
            <a:ext cx="743080" cy="400120"/>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挑战</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58373" name="矩形 58372"/>
          <p:cNvSpPr/>
          <p:nvPr/>
        </p:nvSpPr>
        <p:spPr>
          <a:xfrm>
            <a:off x="4400520" y="2629360"/>
            <a:ext cx="743080" cy="400120"/>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点子</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58374" name="矩形 58373"/>
          <p:cNvSpPr/>
          <p:nvPr/>
        </p:nvSpPr>
        <p:spPr>
          <a:xfrm>
            <a:off x="4914960" y="1486160"/>
            <a:ext cx="2457880" cy="924087"/>
          </a:xfrm>
          <a:prstGeom prst="rect">
            <a:avLst/>
          </a:prstGeom>
          <a:noFill/>
          <a:ln w="9525">
            <a:noFill/>
          </a:ln>
        </p:spPr>
        <p:txBody>
          <a:bodyPr/>
          <a:p>
            <a:pPr eaLnBrk="0" hangingPunct="0">
              <a:lnSpc>
                <a:spcPct val="150000"/>
              </a:lnSpc>
            </a:pPr>
            <a:r>
              <a:rPr lang="zh-CN" altLang="en-US" sz="1800" b="0" dirty="0">
                <a:latin typeface="思源宋体 CN" panose="02020400000000000000" charset="-122"/>
                <a:ea typeface="思源宋体 CN" panose="02020400000000000000" charset="-122"/>
                <a:cs typeface="思源宋体 CN" panose="02020400000000000000" charset="-122"/>
              </a:rPr>
              <a:t>描述品牌的“基因阳“</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eaLnBrk="0" hangingPunct="0">
              <a:lnSpc>
                <a:spcPct val="150000"/>
              </a:lnSpc>
            </a:pPr>
            <a:r>
              <a:rPr lang="zh-CN" altLang="en-US" sz="1800" b="0" dirty="0">
                <a:latin typeface="思源宋体 CN" panose="02020400000000000000" charset="-122"/>
                <a:ea typeface="思源宋体 CN" panose="02020400000000000000" charset="-122"/>
                <a:cs typeface="思源宋体 CN" panose="02020400000000000000" charset="-122"/>
              </a:rPr>
              <a:t>品牌写真</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58375" name="矩形 58374"/>
          <p:cNvSpPr/>
          <p:nvPr/>
        </p:nvSpPr>
        <p:spPr>
          <a:xfrm>
            <a:off x="5772360" y="3086640"/>
            <a:ext cx="1143200" cy="400120"/>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品牌世界</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58376" name="矩形 58375"/>
          <p:cNvSpPr/>
          <p:nvPr/>
        </p:nvSpPr>
        <p:spPr>
          <a:xfrm>
            <a:off x="2457080" y="3886880"/>
            <a:ext cx="4629960" cy="738317"/>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创造一个让品牌和它的消费者之间在各个不同接触点的相互影响达到最大化的环境</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标题 59393"/>
          <p:cNvSpPr>
            <a:spLocks noGrp="1"/>
          </p:cNvSpPr>
          <p:nvPr>
            <p:ph type="title"/>
          </p:nvPr>
        </p:nvSpPr>
        <p:spPr/>
        <p:txBody>
          <a:bodyPr anchor="ctr" anchorCtr="0"/>
          <a:p>
            <a:r>
              <a:rPr lang="zh-CN" altLang="en-US" dirty="0"/>
              <a:t>如何做到？</a:t>
            </a:r>
            <a:endParaRPr lang="zh-CN" altLang="en-US"/>
          </a:p>
        </p:txBody>
      </p:sp>
      <p:sp>
        <p:nvSpPr>
          <p:cNvPr id="59395" name="文本占位符 59394"/>
          <p:cNvSpPr>
            <a:spLocks noGrp="1"/>
          </p:cNvSpPr>
          <p:nvPr>
            <p:ph type="body" idx="1"/>
          </p:nvPr>
        </p:nvSpPr>
        <p:spPr>
          <a:xfrm>
            <a:off x="1656840" y="844301"/>
            <a:ext cx="2879435" cy="1674312"/>
          </a:xfrm>
        </p:spPr>
        <p:txBody>
          <a:bodyPr/>
          <a:p>
            <a:pPr>
              <a:buNone/>
            </a:pPr>
            <a:r>
              <a:rPr lang="zh-CN" altLang="en-US" sz="1800" dirty="0">
                <a:latin typeface="思源宋体 CN" panose="02020400000000000000" charset="-122"/>
              </a:rPr>
              <a:t>解释关于品牌的各种讯息</a:t>
            </a:r>
            <a:endParaRPr lang="zh-CN" altLang="en-US" sz="1800" dirty="0">
              <a:latin typeface="思源宋体 CN" panose="02020400000000000000" charset="-122"/>
            </a:endParaRPr>
          </a:p>
          <a:p>
            <a:pPr>
              <a:buNone/>
            </a:pPr>
            <a:endParaRPr lang="zh-CN" altLang="en-US" sz="1800" dirty="0">
              <a:latin typeface="思源宋体 CN" panose="02020400000000000000" charset="-122"/>
            </a:endParaRPr>
          </a:p>
          <a:p>
            <a:pPr>
              <a:buNone/>
            </a:pPr>
            <a:r>
              <a:rPr lang="zh-CN" altLang="en-US" sz="1800" dirty="0">
                <a:latin typeface="思源宋体 CN" panose="02020400000000000000" charset="-122"/>
              </a:rPr>
              <a:t>品牌扫描</a:t>
            </a:r>
            <a:endParaRPr lang="zh-CN" altLang="en-US" sz="1800">
              <a:latin typeface="思源宋体 CN" panose="02020400000000000000" charset="-122"/>
            </a:endParaRPr>
          </a:p>
        </p:txBody>
      </p:sp>
      <p:sp>
        <p:nvSpPr>
          <p:cNvPr id="59396" name="矩形 59395"/>
          <p:cNvSpPr/>
          <p:nvPr/>
        </p:nvSpPr>
        <p:spPr>
          <a:xfrm>
            <a:off x="4914960" y="1543320"/>
            <a:ext cx="2800840" cy="1314680"/>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了解消费者与品牌的独特关系</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eaLnBrk="0" hangingPunct="0"/>
            <a:endParaRPr lang="zh-CN" altLang="en-US" sz="1800" b="0" dirty="0">
              <a:latin typeface="思源宋体 CN" panose="02020400000000000000" charset="-122"/>
              <a:ea typeface="思源宋体 CN" panose="02020400000000000000" charset="-122"/>
              <a:cs typeface="思源宋体 CN" panose="02020400000000000000" charset="-122"/>
            </a:endParaRPr>
          </a:p>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品牌检验</a:t>
            </a:r>
            <a:endParaRPr lang="zh-CN" altLang="en-US" sz="1800" b="0">
              <a:latin typeface="思源宋体 CN" panose="02020400000000000000" charset="-122"/>
              <a:ea typeface="思源宋体 CN" panose="02020400000000000000" charset="-122"/>
              <a:cs typeface="思源宋体 CN" panose="02020400000000000000" charset="-122"/>
            </a:endParaRPr>
          </a:p>
        </p:txBody>
      </p:sp>
      <p:sp>
        <p:nvSpPr>
          <p:cNvPr id="59397" name="矩形 59396"/>
          <p:cNvSpPr/>
          <p:nvPr/>
        </p:nvSpPr>
        <p:spPr>
          <a:xfrm>
            <a:off x="3143000" y="3258120"/>
            <a:ext cx="1200360" cy="457280"/>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接触点</a:t>
            </a:r>
            <a:endParaRPr lang="zh-CN" altLang="en-US" sz="1800" b="0">
              <a:latin typeface="思源宋体 CN" panose="02020400000000000000" charset="-122"/>
              <a:ea typeface="思源宋体 CN" panose="02020400000000000000" charset="-122"/>
              <a:cs typeface="思源宋体 CN" panose="02020400000000000000" charset="-122"/>
            </a:endParaRPr>
          </a:p>
        </p:txBody>
      </p:sp>
      <p:sp>
        <p:nvSpPr>
          <p:cNvPr id="59398" name="矩形 59397"/>
          <p:cNvSpPr/>
          <p:nvPr/>
        </p:nvSpPr>
        <p:spPr>
          <a:xfrm>
            <a:off x="2457080" y="3829720"/>
            <a:ext cx="5087240" cy="457280"/>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确定品牌可以增强其对消费者生活影响的接触点      </a:t>
            </a:r>
            <a:endParaRPr lang="zh-CN" altLang="en-US" sz="1800" b="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标题 60417"/>
          <p:cNvSpPr>
            <a:spLocks noGrp="1"/>
          </p:cNvSpPr>
          <p:nvPr>
            <p:ph type="title"/>
          </p:nvPr>
        </p:nvSpPr>
        <p:spPr/>
        <p:txBody>
          <a:bodyPr anchor="ctr" anchorCtr="0"/>
          <a:p>
            <a:r>
              <a:rPr lang="zh-CN" altLang="en-US" dirty="0"/>
              <a:t>我们的机会来源</a:t>
            </a:r>
            <a:endParaRPr lang="zh-CN" altLang="en-US" dirty="0"/>
          </a:p>
        </p:txBody>
      </p:sp>
      <p:sp>
        <p:nvSpPr>
          <p:cNvPr id="60419" name="文本占位符 60418"/>
          <p:cNvSpPr>
            <a:spLocks noGrp="1"/>
          </p:cNvSpPr>
          <p:nvPr>
            <p:ph type="body" idx="1"/>
          </p:nvPr>
        </p:nvSpPr>
        <p:spPr>
          <a:xfrm>
            <a:off x="1655650" y="1707655"/>
            <a:ext cx="5993464" cy="1403993"/>
          </a:xfrm>
        </p:spPr>
        <p:txBody>
          <a:bodyPr/>
          <a:p>
            <a:pPr algn="ctr">
              <a:buNone/>
            </a:pPr>
            <a:r>
              <a:rPr lang="zh-CN" altLang="en-US" dirty="0"/>
              <a:t>对品牌、客户和我们自己而言，</a:t>
            </a:r>
            <a:endParaRPr lang="zh-CN" altLang="en-US" dirty="0"/>
          </a:p>
          <a:p>
            <a:pPr algn="ctr">
              <a:buNone/>
            </a:pPr>
            <a:r>
              <a:rPr lang="en-US" altLang="zh-CN"/>
              <a:t>360</a:t>
            </a:r>
            <a:r>
              <a:rPr lang="zh-CN" altLang="en-US" dirty="0"/>
              <a:t>度品牌管理是一个巨大的机会</a:t>
            </a:r>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标题 65537"/>
          <p:cNvSpPr>
            <a:spLocks noGrp="1"/>
          </p:cNvSpPr>
          <p:nvPr>
            <p:ph type="title"/>
          </p:nvPr>
        </p:nvSpPr>
        <p:spPr/>
        <p:txBody>
          <a:bodyPr anchor="ctr" anchorCtr="0"/>
          <a:p>
            <a:r>
              <a:rPr lang="zh-CN" altLang="en-US" dirty="0"/>
              <a:t>智慧是</a:t>
            </a:r>
            <a:r>
              <a:rPr lang="en-US" altLang="zh-CN">
                <a:latin typeface="华文细黑" panose="02010600040101010101" pitchFamily="2" charset="-122"/>
              </a:rPr>
              <a:t>……</a:t>
            </a:r>
            <a:endParaRPr lang="en-US" altLang="zh-CN"/>
          </a:p>
        </p:txBody>
      </p:sp>
      <p:sp>
        <p:nvSpPr>
          <p:cNvPr id="65539" name="文本占位符 65538"/>
          <p:cNvSpPr>
            <a:spLocks noGrp="1"/>
          </p:cNvSpPr>
          <p:nvPr>
            <p:ph type="body" idx="1"/>
          </p:nvPr>
        </p:nvSpPr>
        <p:spPr>
          <a:xfrm>
            <a:off x="3653868" y="1006255"/>
            <a:ext cx="1618342" cy="2754397"/>
          </a:xfrm>
        </p:spPr>
        <p:txBody>
          <a:bodyPr/>
          <a:p>
            <a:r>
              <a:rPr lang="zh-CN" altLang="en-US" dirty="0"/>
              <a:t>分类</a:t>
            </a:r>
            <a:endParaRPr lang="zh-CN" altLang="en-US" dirty="0"/>
          </a:p>
          <a:p>
            <a:r>
              <a:rPr lang="zh-CN" altLang="en-US" dirty="0"/>
              <a:t>计算</a:t>
            </a:r>
            <a:endParaRPr lang="zh-CN" altLang="en-US" dirty="0"/>
          </a:p>
          <a:p>
            <a:r>
              <a:rPr lang="zh-CN" altLang="en-US" dirty="0"/>
              <a:t>标准</a:t>
            </a:r>
            <a:endParaRPr lang="zh-CN" altLang="en-US" dirty="0"/>
          </a:p>
          <a:p>
            <a:r>
              <a:rPr lang="zh-CN" altLang="en-US" dirty="0"/>
              <a:t>精练</a:t>
            </a:r>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2" name="标题 66561"/>
          <p:cNvSpPr>
            <a:spLocks noGrp="1"/>
          </p:cNvSpPr>
          <p:nvPr>
            <p:ph type="title"/>
          </p:nvPr>
        </p:nvSpPr>
        <p:spPr/>
        <p:txBody>
          <a:bodyPr anchor="ctr" anchorCtr="0"/>
          <a:p>
            <a:r>
              <a:rPr lang="zh-CN" altLang="en-US" dirty="0"/>
              <a:t>智慧是</a:t>
            </a:r>
            <a:endParaRPr lang="zh-CN" altLang="en-US"/>
          </a:p>
        </p:txBody>
      </p:sp>
      <p:sp>
        <p:nvSpPr>
          <p:cNvPr id="66563" name="文本占位符 66562"/>
          <p:cNvSpPr>
            <a:spLocks noGrp="1"/>
          </p:cNvSpPr>
          <p:nvPr>
            <p:ph type="body" idx="1"/>
          </p:nvPr>
        </p:nvSpPr>
        <p:spPr>
          <a:xfrm>
            <a:off x="2303463" y="897888"/>
            <a:ext cx="1351595" cy="2761543"/>
          </a:xfrm>
        </p:spPr>
        <p:txBody>
          <a:bodyPr/>
          <a:p>
            <a:r>
              <a:rPr lang="zh-CN" altLang="en-US" dirty="0"/>
              <a:t>知识</a:t>
            </a:r>
            <a:endParaRPr lang="zh-CN" altLang="en-US" dirty="0"/>
          </a:p>
          <a:p>
            <a:r>
              <a:rPr lang="zh-CN" altLang="en-US" dirty="0"/>
              <a:t>信息</a:t>
            </a:r>
            <a:endParaRPr lang="zh-CN" altLang="en-US" dirty="0"/>
          </a:p>
          <a:p>
            <a:r>
              <a:rPr lang="zh-CN" altLang="en-US" dirty="0"/>
              <a:t>数据</a:t>
            </a:r>
            <a:endParaRPr lang="zh-CN" altLang="en-US"/>
          </a:p>
        </p:txBody>
      </p:sp>
      <p:sp>
        <p:nvSpPr>
          <p:cNvPr id="66564" name="矩形 66563"/>
          <p:cNvSpPr/>
          <p:nvPr/>
        </p:nvSpPr>
        <p:spPr>
          <a:xfrm>
            <a:off x="4400520" y="1486160"/>
            <a:ext cx="1314680" cy="2286400"/>
          </a:xfrm>
          <a:prstGeom prst="rect">
            <a:avLst/>
          </a:prstGeom>
          <a:noFill/>
          <a:ln w="9525">
            <a:noFill/>
          </a:ln>
        </p:spPr>
        <p:txBody>
          <a:bodyPr/>
          <a:p>
            <a:pPr eaLnBrk="0" hangingPunct="0">
              <a:lnSpc>
                <a:spcPct val="15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比较</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5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推理</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5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近系</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5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交谈</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6" name="标题 67585"/>
          <p:cNvSpPr>
            <a:spLocks noGrp="1"/>
          </p:cNvSpPr>
          <p:nvPr>
            <p:ph type="title"/>
          </p:nvPr>
        </p:nvSpPr>
        <p:spPr/>
        <p:txBody>
          <a:bodyPr anchor="ctr" anchorCtr="0"/>
          <a:p>
            <a:r>
              <a:rPr lang="zh-CN" altLang="en-US" dirty="0"/>
              <a:t>形成逻辑</a:t>
            </a:r>
            <a:endParaRPr lang="zh-CN" altLang="en-US"/>
          </a:p>
        </p:txBody>
      </p:sp>
      <p:sp>
        <p:nvSpPr>
          <p:cNvPr id="67587" name="文本占位符 67586"/>
          <p:cNvSpPr>
            <a:spLocks noGrp="1"/>
          </p:cNvSpPr>
          <p:nvPr>
            <p:ph type="body" idx="1"/>
          </p:nvPr>
        </p:nvSpPr>
        <p:spPr>
          <a:xfrm>
            <a:off x="2243921" y="844301"/>
            <a:ext cx="1175352" cy="3728499"/>
          </a:xfrm>
        </p:spPr>
        <p:txBody>
          <a:bodyPr/>
          <a:p>
            <a:r>
              <a:rPr lang="zh-CN" altLang="en-US" sz="1800" dirty="0"/>
              <a:t>应用</a:t>
            </a:r>
            <a:endParaRPr lang="zh-CN" altLang="en-US" sz="1800" dirty="0"/>
          </a:p>
          <a:p>
            <a:r>
              <a:rPr lang="zh-CN" altLang="en-US" sz="1800" dirty="0"/>
              <a:t>主张</a:t>
            </a:r>
            <a:endParaRPr lang="zh-CN" altLang="en-US" sz="1800" dirty="0"/>
          </a:p>
          <a:p>
            <a:r>
              <a:rPr lang="zh-CN" altLang="en-US" sz="1800" dirty="0"/>
              <a:t>见解</a:t>
            </a:r>
            <a:endParaRPr lang="zh-CN" altLang="en-US" sz="1800" dirty="0"/>
          </a:p>
          <a:p>
            <a:r>
              <a:rPr lang="zh-CN" altLang="en-US" sz="1800" dirty="0"/>
              <a:t>知识</a:t>
            </a:r>
            <a:endParaRPr lang="zh-CN" altLang="en-US" sz="1800" dirty="0"/>
          </a:p>
          <a:p>
            <a:r>
              <a:rPr lang="zh-CN" altLang="en-US" sz="1800" dirty="0"/>
              <a:t>信息</a:t>
            </a:r>
            <a:endParaRPr lang="zh-CN" altLang="en-US" sz="1800" dirty="0"/>
          </a:p>
          <a:p>
            <a:r>
              <a:rPr lang="zh-CN" altLang="en-US" sz="1800" dirty="0"/>
              <a:t>数据</a:t>
            </a:r>
            <a:endParaRPr lang="zh-CN" altLang="en-US" sz="1800" dirty="0"/>
          </a:p>
          <a:p>
            <a:r>
              <a:rPr lang="zh-CN" altLang="en-US" sz="1800" dirty="0"/>
              <a:t>信号</a:t>
            </a:r>
            <a:endParaRPr lang="zh-CN" altLang="en-US" sz="1800" dirty="0"/>
          </a:p>
          <a:p>
            <a:r>
              <a:rPr lang="zh-CN" altLang="en-US" sz="1800" dirty="0"/>
              <a:t>噪音</a:t>
            </a:r>
            <a:endParaRPr lang="zh-CN" altLang="en-US" sz="1800"/>
          </a:p>
        </p:txBody>
      </p:sp>
      <p:sp>
        <p:nvSpPr>
          <p:cNvPr id="67588" name="矩形 67587"/>
          <p:cNvSpPr/>
          <p:nvPr/>
        </p:nvSpPr>
        <p:spPr>
          <a:xfrm>
            <a:off x="4457680" y="2457880"/>
            <a:ext cx="971720" cy="384640"/>
          </a:xfrm>
          <a:prstGeom prst="rect">
            <a:avLst/>
          </a:prstGeom>
          <a:noFill/>
          <a:ln w="9525">
            <a:noFill/>
          </a:ln>
        </p:spPr>
        <p:txBody>
          <a:bodyPr/>
          <a:p>
            <a:pPr eaLnBrk="0" hangingPunct="0"/>
            <a:r>
              <a:rPr lang="zh-CN" altLang="en-US" sz="1800" b="0" dirty="0">
                <a:latin typeface="Times New Roman" panose="02020603050405020304" pitchFamily="18" charset="0"/>
                <a:ea typeface="思源宋体 CN" panose="02020400000000000000" charset="-122"/>
                <a:cs typeface="思源宋体 CN" panose="02020400000000000000" charset="-122"/>
              </a:rPr>
              <a:t>智慧</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8610" name="标题 68609"/>
          <p:cNvSpPr>
            <a:spLocks noGrp="1"/>
          </p:cNvSpPr>
          <p:nvPr>
            <p:ph type="title"/>
          </p:nvPr>
        </p:nvSpPr>
        <p:spPr/>
        <p:txBody>
          <a:bodyPr anchor="ctr" anchorCtr="0"/>
          <a:p>
            <a:r>
              <a:rPr lang="zh-CN" altLang="en-US" dirty="0"/>
              <a:t>认真做功课－获得独到的发现</a:t>
            </a:r>
            <a:endParaRPr lang="zh-CN" altLang="en-US"/>
          </a:p>
        </p:txBody>
      </p:sp>
      <p:sp>
        <p:nvSpPr>
          <p:cNvPr id="68611" name="文本占位符 68610"/>
          <p:cNvSpPr>
            <a:spLocks noGrp="1"/>
          </p:cNvSpPr>
          <p:nvPr>
            <p:ph type="body" idx="1"/>
          </p:nvPr>
        </p:nvSpPr>
        <p:spPr>
          <a:xfrm>
            <a:off x="1655650" y="1545702"/>
            <a:ext cx="5993464" cy="1457580"/>
          </a:xfrm>
        </p:spPr>
        <p:txBody>
          <a:bodyPr/>
          <a:p>
            <a:r>
              <a:rPr lang="zh-CN" altLang="en-US" sz="1800" dirty="0"/>
              <a:t>一些代理商轻视调研和必要的了解，而仅仅依赖小聪明做事情。在奥美，我们要求员工耐心学习，认真了解，从而创造真正的好的作品</a:t>
            </a:r>
            <a:endParaRPr lang="zh-CN" altLang="en-US" sz="18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8" name="标题 70657"/>
          <p:cNvSpPr>
            <a:spLocks noGrp="1"/>
          </p:cNvSpPr>
          <p:nvPr>
            <p:ph type="title"/>
          </p:nvPr>
        </p:nvSpPr>
        <p:spPr/>
        <p:txBody>
          <a:bodyPr anchor="ctr" anchorCtr="0"/>
          <a:p>
            <a:r>
              <a:rPr lang="zh-CN" altLang="en-US" dirty="0"/>
              <a:t>发现是</a:t>
            </a:r>
            <a:r>
              <a:rPr lang="en-US" altLang="zh-CN">
                <a:latin typeface="华文细黑" panose="02010600040101010101" pitchFamily="2" charset="-122"/>
              </a:rPr>
              <a:t>……</a:t>
            </a:r>
            <a:endParaRPr lang="en-US" altLang="zh-CN"/>
          </a:p>
        </p:txBody>
      </p:sp>
      <p:sp>
        <p:nvSpPr>
          <p:cNvPr id="70659" name="文本占位符 70658"/>
          <p:cNvSpPr>
            <a:spLocks noGrp="1"/>
          </p:cNvSpPr>
          <p:nvPr>
            <p:ph type="body" idx="1"/>
          </p:nvPr>
        </p:nvSpPr>
        <p:spPr>
          <a:xfrm>
            <a:off x="1655650" y="1924387"/>
            <a:ext cx="5993464" cy="756180"/>
          </a:xfrm>
        </p:spPr>
        <p:txBody>
          <a:bodyPr/>
          <a:p>
            <a:r>
              <a:rPr lang="zh-CN" altLang="en-US" dirty="0"/>
              <a:t>发现见人所见，而想人所未曾想</a:t>
            </a:r>
            <a:endParaRPr lang="zh-CN"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2" name="标题 71681"/>
          <p:cNvSpPr>
            <a:spLocks noGrp="1"/>
          </p:cNvSpPr>
          <p:nvPr>
            <p:ph type="title"/>
          </p:nvPr>
        </p:nvSpPr>
        <p:spPr/>
        <p:txBody>
          <a:bodyPr anchor="ctr" anchorCtr="0"/>
          <a:p>
            <a:r>
              <a:rPr lang="zh-CN" altLang="en-US" dirty="0"/>
              <a:t>准备工具</a:t>
            </a:r>
            <a:endParaRPr lang="zh-CN" altLang="en-US"/>
          </a:p>
        </p:txBody>
      </p:sp>
      <p:sp>
        <p:nvSpPr>
          <p:cNvPr id="71683" name="文本占位符 71682"/>
          <p:cNvSpPr>
            <a:spLocks noGrp="1"/>
          </p:cNvSpPr>
          <p:nvPr>
            <p:ph type="body" idx="1"/>
          </p:nvPr>
        </p:nvSpPr>
        <p:spPr/>
        <p:txBody>
          <a:bodyPr/>
          <a:p>
            <a:r>
              <a:rPr lang="zh-CN" altLang="en-US" sz="1800" dirty="0"/>
              <a:t>搜集资料</a:t>
            </a:r>
            <a:endParaRPr lang="zh-CN" altLang="en-US" sz="1800" dirty="0"/>
          </a:p>
          <a:p>
            <a:r>
              <a:rPr lang="zh-CN" altLang="en-US" sz="1800" dirty="0"/>
              <a:t>整理成素材</a:t>
            </a:r>
            <a:endParaRPr lang="zh-CN" altLang="en-US" sz="1800" dirty="0"/>
          </a:p>
          <a:p>
            <a:r>
              <a:rPr lang="zh-CN" altLang="en-US" sz="1800" dirty="0"/>
              <a:t>规划其用途</a:t>
            </a:r>
            <a:endParaRPr lang="zh-CN" altLang="en-US" sz="1800" dirty="0"/>
          </a:p>
          <a:p>
            <a:r>
              <a:rPr lang="zh-CN" altLang="en-US" sz="1800" dirty="0"/>
              <a:t>核实可异性                                              广泛性研究</a:t>
            </a:r>
            <a:endParaRPr lang="zh-CN" altLang="en-US" sz="1800" dirty="0"/>
          </a:p>
          <a:p>
            <a:pPr>
              <a:buNone/>
            </a:pPr>
            <a:r>
              <a:rPr lang="zh-CN" altLang="en-US" sz="1800" dirty="0"/>
              <a:t>                                                               生活方式</a:t>
            </a:r>
            <a:endParaRPr lang="zh-CN" altLang="en-US" sz="1800" dirty="0"/>
          </a:p>
          <a:p>
            <a:pPr>
              <a:buNone/>
            </a:pPr>
            <a:r>
              <a:rPr lang="zh-CN" altLang="en-US" sz="1800" dirty="0"/>
              <a:t>              销售回访                  销售数据       </a:t>
            </a:r>
            <a:endParaRPr lang="zh-CN" altLang="en-US" sz="1800" dirty="0"/>
          </a:p>
          <a:p>
            <a:pPr>
              <a:buNone/>
            </a:pPr>
            <a:r>
              <a:rPr lang="zh-CN" altLang="en-US" sz="1800" dirty="0"/>
              <a:t> 内部问卷          使用习惯是态度研究         媒介接触习惯</a:t>
            </a:r>
            <a:endParaRPr lang="zh-CN" altLang="en-US" sz="1800" dirty="0"/>
          </a:p>
          <a:p>
            <a:pPr>
              <a:buNone/>
            </a:pPr>
            <a:r>
              <a:rPr lang="zh-CN" altLang="en-US" sz="1800" dirty="0"/>
              <a:t>          质化调研                  品牌                      品牌调查</a:t>
            </a:r>
            <a:endParaRPr lang="zh-CN" altLang="en-US" sz="18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706" name="标题 72705"/>
          <p:cNvSpPr>
            <a:spLocks noGrp="1"/>
          </p:cNvSpPr>
          <p:nvPr>
            <p:ph type="title"/>
          </p:nvPr>
        </p:nvSpPr>
        <p:spPr/>
        <p:txBody>
          <a:bodyPr anchor="ctr" anchorCtr="0"/>
          <a:p>
            <a:r>
              <a:rPr lang="zh-CN" altLang="en-US" dirty="0"/>
              <a:t>问卷设计的方式</a:t>
            </a:r>
            <a:endParaRPr lang="zh-CN" altLang="en-US"/>
          </a:p>
        </p:txBody>
      </p:sp>
      <p:sp>
        <p:nvSpPr>
          <p:cNvPr id="72707" name="文本占位符 72706"/>
          <p:cNvSpPr>
            <a:spLocks noGrp="1"/>
          </p:cNvSpPr>
          <p:nvPr>
            <p:ph type="body" idx="1"/>
          </p:nvPr>
        </p:nvSpPr>
        <p:spPr>
          <a:xfrm>
            <a:off x="1656840" y="844301"/>
            <a:ext cx="5993464" cy="3293845"/>
          </a:xfrm>
        </p:spPr>
        <p:txBody>
          <a:bodyPr/>
          <a:p>
            <a:r>
              <a:rPr lang="zh-CN" altLang="en-US" dirty="0"/>
              <a:t>常规式</a:t>
            </a:r>
            <a:endParaRPr lang="zh-CN" altLang="en-US" dirty="0"/>
          </a:p>
          <a:p>
            <a:pPr>
              <a:buNone/>
            </a:pPr>
            <a:r>
              <a:rPr lang="zh-CN" altLang="en-US" sz="1800" dirty="0"/>
              <a:t>      如你所知，日常非常盛行，你老婆也被你杀了吗？</a:t>
            </a:r>
            <a:endParaRPr lang="zh-CN" altLang="en-US" sz="1800" dirty="0"/>
          </a:p>
          <a:p>
            <a:endParaRPr lang="zh-CN" altLang="en-US" dirty="0"/>
          </a:p>
          <a:p>
            <a:r>
              <a:rPr lang="zh-CN" altLang="en-US" dirty="0"/>
              <a:t>他人式</a:t>
            </a:r>
            <a:endParaRPr lang="zh-CN" altLang="en-US" dirty="0"/>
          </a:p>
          <a:p>
            <a:pPr>
              <a:buNone/>
            </a:pPr>
            <a:r>
              <a:rPr lang="zh-CN" altLang="en-US" sz="1800" dirty="0"/>
              <a:t>    你是否认识一些谋杀了自己妻子的人</a:t>
            </a:r>
            <a:endParaRPr lang="zh-CN" altLang="en-US" sz="1800" dirty="0"/>
          </a:p>
          <a:p>
            <a:pPr>
              <a:buNone/>
            </a:pPr>
            <a:r>
              <a:rPr lang="zh-CN" altLang="en-US" sz="1800" dirty="0"/>
              <a:t>    你自己是否也有过接触行为？</a:t>
            </a:r>
            <a:endParaRPr lang="zh-CN"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3730" name="标题 73729"/>
          <p:cNvSpPr>
            <a:spLocks noGrp="1"/>
          </p:cNvSpPr>
          <p:nvPr>
            <p:ph type="title"/>
          </p:nvPr>
        </p:nvSpPr>
        <p:spPr/>
        <p:txBody>
          <a:bodyPr anchor="ctr" anchorCtr="0"/>
          <a:p>
            <a:r>
              <a:rPr lang="zh-CN" altLang="en-US" dirty="0"/>
              <a:t>问卷设计的方式（续）</a:t>
            </a:r>
            <a:endParaRPr lang="zh-CN" altLang="en-US"/>
          </a:p>
        </p:txBody>
      </p:sp>
      <p:sp>
        <p:nvSpPr>
          <p:cNvPr id="73731" name="文本占位符 73730"/>
          <p:cNvSpPr>
            <a:spLocks noGrp="1"/>
          </p:cNvSpPr>
          <p:nvPr>
            <p:ph type="body" idx="1"/>
          </p:nvPr>
        </p:nvSpPr>
        <p:spPr>
          <a:xfrm>
            <a:off x="1655650" y="1383748"/>
            <a:ext cx="5993464" cy="1943440"/>
          </a:xfrm>
        </p:spPr>
        <p:txBody>
          <a:bodyPr/>
          <a:p>
            <a:r>
              <a:rPr lang="zh-CN" altLang="en-US" dirty="0"/>
              <a:t>保密式</a:t>
            </a:r>
            <a:endParaRPr lang="zh-CN" altLang="en-US" dirty="0"/>
          </a:p>
          <a:p>
            <a:pPr>
              <a:buNone/>
            </a:pPr>
            <a:r>
              <a:rPr lang="zh-CN" altLang="en-US" sz="2100" dirty="0"/>
              <a:t>这个消费被接受访者杀妻问题给于保密。请填写全过程并将问卷投入当月票箱中。</a:t>
            </a:r>
            <a:endParaRPr lang="zh-CN" altLang="en-US" sz="21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826" name="标题 77825"/>
          <p:cNvSpPr>
            <a:spLocks noGrp="1"/>
          </p:cNvSpPr>
          <p:nvPr>
            <p:ph type="title"/>
          </p:nvPr>
        </p:nvSpPr>
        <p:spPr/>
        <p:txBody>
          <a:bodyPr anchor="ctr" anchorCtr="0"/>
          <a:p>
            <a:r>
              <a:rPr lang="zh-CN" altLang="en-US" dirty="0"/>
              <a:t>细心观察，保持好奇</a:t>
            </a:r>
            <a:endParaRPr lang="zh-CN" altLang="en-US"/>
          </a:p>
        </p:txBody>
      </p:sp>
      <p:sp>
        <p:nvSpPr>
          <p:cNvPr id="77827" name="文本占位符 77826"/>
          <p:cNvSpPr>
            <a:spLocks noGrp="1"/>
          </p:cNvSpPr>
          <p:nvPr>
            <p:ph type="body" idx="1"/>
          </p:nvPr>
        </p:nvSpPr>
        <p:spPr>
          <a:xfrm>
            <a:off x="1600871" y="1545702"/>
            <a:ext cx="5993464" cy="1943440"/>
          </a:xfrm>
        </p:spPr>
        <p:txBody>
          <a:bodyPr/>
          <a:p>
            <a:r>
              <a:rPr lang="zh-CN" altLang="en-US" sz="1800" dirty="0">
                <a:latin typeface="思源宋体 CN" panose="02020400000000000000" charset="-122"/>
              </a:rPr>
              <a:t>不要凭空想象</a:t>
            </a:r>
            <a:endParaRPr lang="zh-CN" altLang="en-US" sz="1800" dirty="0">
              <a:latin typeface="思源宋体 CN" panose="02020400000000000000" charset="-122"/>
            </a:endParaRPr>
          </a:p>
          <a:p>
            <a:r>
              <a:rPr lang="zh-CN" altLang="en-US" sz="1800" dirty="0">
                <a:latin typeface="思源宋体 CN" panose="02020400000000000000" charset="-122"/>
              </a:rPr>
              <a:t>调动你所有的感官</a:t>
            </a:r>
            <a:endParaRPr lang="zh-CN" altLang="en-US" sz="1800" dirty="0">
              <a:latin typeface="思源宋体 CN" panose="02020400000000000000" charset="-122"/>
            </a:endParaRPr>
          </a:p>
          <a:p>
            <a:r>
              <a:rPr lang="zh-CN" altLang="en-US" sz="1800" dirty="0">
                <a:latin typeface="思源宋体 CN" panose="02020400000000000000" charset="-122"/>
              </a:rPr>
              <a:t>全面出动广泛了解</a:t>
            </a:r>
            <a:endParaRPr lang="zh-CN" altLang="en-US" sz="1800" dirty="0">
              <a:latin typeface="思源宋体 CN" panose="02020400000000000000" charset="-122"/>
            </a:endParaRPr>
          </a:p>
          <a:p>
            <a:pPr>
              <a:buNone/>
            </a:pPr>
            <a:r>
              <a:rPr lang="zh-CN" altLang="en-US" sz="1800" dirty="0">
                <a:latin typeface="思源宋体 CN" panose="02020400000000000000" charset="-122"/>
              </a:rPr>
              <a:t>     观察他们的一举一动：买东西、洗衣服、做饭</a:t>
            </a:r>
            <a:r>
              <a:rPr lang="en-US" altLang="zh-CN" sz="1800">
                <a:latin typeface="Times New Roman" panose="02020603050405020304" pitchFamily="18" charset="0"/>
              </a:rPr>
              <a:t>······</a:t>
            </a:r>
            <a:endParaRPr lang="en-US" altLang="zh-CN" sz="1800">
              <a:latin typeface="思源宋体 CN" panose="02020400000000000000"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标题 78849"/>
          <p:cNvSpPr>
            <a:spLocks noGrp="1"/>
          </p:cNvSpPr>
          <p:nvPr>
            <p:ph type="title"/>
          </p:nvPr>
        </p:nvSpPr>
        <p:spPr/>
        <p:txBody>
          <a:bodyPr anchor="ctr" anchorCtr="0"/>
          <a:p>
            <a:r>
              <a:rPr lang="zh-CN" altLang="en-US" dirty="0"/>
              <a:t>细心观察，保持好奇</a:t>
            </a:r>
            <a:endParaRPr lang="zh-CN" altLang="en-US"/>
          </a:p>
        </p:txBody>
      </p:sp>
      <p:sp>
        <p:nvSpPr>
          <p:cNvPr id="78851" name="文本占位符 78850"/>
          <p:cNvSpPr>
            <a:spLocks noGrp="1"/>
          </p:cNvSpPr>
          <p:nvPr>
            <p:ph type="body" idx="1"/>
          </p:nvPr>
        </p:nvSpPr>
        <p:spPr>
          <a:xfrm>
            <a:off x="1655650" y="1383748"/>
            <a:ext cx="5993464" cy="2051806"/>
          </a:xfrm>
        </p:spPr>
        <p:txBody>
          <a:bodyPr/>
          <a:p>
            <a:r>
              <a:rPr lang="zh-CN" altLang="en-US" dirty="0"/>
              <a:t>亲临调研现场</a:t>
            </a:r>
            <a:endParaRPr lang="zh-CN" altLang="en-US" dirty="0"/>
          </a:p>
          <a:p>
            <a:pPr>
              <a:buNone/>
            </a:pPr>
            <a:r>
              <a:rPr lang="zh-CN" altLang="en-US" sz="1800" dirty="0"/>
              <a:t>倾听受访者们的玩笑、梦想、经历、主张</a:t>
            </a:r>
            <a:r>
              <a:rPr lang="en-US" altLang="zh-CN" sz="1800">
                <a:latin typeface="Times New Roman" panose="02020603050405020304" pitchFamily="18" charset="0"/>
              </a:rPr>
              <a:t>·····</a:t>
            </a:r>
            <a:endParaRPr lang="en-US" altLang="zh-CN" sz="1800"/>
          </a:p>
          <a:p>
            <a:pPr>
              <a:buNone/>
            </a:pPr>
            <a:r>
              <a:rPr lang="zh-CN" altLang="en-US" sz="1800" dirty="0"/>
              <a:t>了解其所想所为</a:t>
            </a:r>
            <a:endParaRPr lang="zh-CN" altLang="en-US" sz="1800" dirty="0"/>
          </a:p>
          <a:p>
            <a:pPr>
              <a:buNone/>
            </a:pPr>
            <a:r>
              <a:rPr lang="zh-CN" altLang="en-US" sz="1800" dirty="0"/>
              <a:t>并解读肢体语言</a:t>
            </a:r>
            <a:endParaRPr lang="zh-CN"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标题 79873"/>
          <p:cNvSpPr>
            <a:spLocks noGrp="1"/>
          </p:cNvSpPr>
          <p:nvPr>
            <p:ph type="title"/>
          </p:nvPr>
        </p:nvSpPr>
        <p:spPr/>
        <p:txBody>
          <a:bodyPr anchor="ctr" anchorCtr="0"/>
          <a:p>
            <a:r>
              <a:rPr lang="zh-CN" altLang="en-US" dirty="0"/>
              <a:t>收集身边事物，刨根竭底</a:t>
            </a:r>
            <a:endParaRPr lang="zh-CN" altLang="en-US"/>
          </a:p>
        </p:txBody>
      </p:sp>
      <p:pic>
        <p:nvPicPr>
          <p:cNvPr id="79876" name="内容占位符 79875" descr="j0216724"/>
          <p:cNvPicPr>
            <a:picLocks noChangeAspect="1"/>
          </p:cNvPicPr>
          <p:nvPr>
            <p:ph idx="1"/>
          </p:nvPr>
        </p:nvPicPr>
        <p:blipFill>
          <a:blip r:embed="rId1"/>
          <a:stretch>
            <a:fillRect/>
          </a:stretch>
        </p:blipFill>
        <p:spPr>
          <a:xfrm>
            <a:off x="3869408" y="1113429"/>
            <a:ext cx="2363804" cy="2971129"/>
          </a:xfrm>
        </p:spPr>
      </p:pic>
      <p:sp>
        <p:nvSpPr>
          <p:cNvPr id="79878" name="文本框 79877"/>
          <p:cNvSpPr txBox="1"/>
          <p:nvPr/>
        </p:nvSpPr>
        <p:spPr>
          <a:xfrm>
            <a:off x="3168008" y="1600480"/>
            <a:ext cx="864545" cy="414020"/>
          </a:xfrm>
          <a:prstGeom prst="rect">
            <a:avLst/>
          </a:prstGeom>
          <a:noFill/>
          <a:ln w="9525">
            <a:noFill/>
          </a:ln>
        </p:spPr>
        <p:txBody>
          <a:bodyPr>
            <a:spAutoFit/>
          </a:bodyPr>
          <a:p>
            <a:pPr algn="ctr">
              <a:spcBef>
                <a:spcPct val="50000"/>
              </a:spcBef>
            </a:pPr>
            <a:r>
              <a:rPr lang="en-US" altLang="zh-CN" sz="2100" b="0">
                <a:latin typeface="思源宋体 CN" panose="02020400000000000000" charset="-122"/>
                <a:ea typeface="思源宋体 CN" panose="02020400000000000000" charset="-122"/>
                <a:cs typeface="思源宋体 CN" panose="02020400000000000000" charset="-122"/>
              </a:rPr>
              <a:t>Why</a:t>
            </a:r>
            <a:r>
              <a:rPr lang="zh-CN" altLang="en-US" sz="2100" b="0" dirty="0">
                <a:latin typeface="思源宋体 CN" panose="02020400000000000000" charset="-122"/>
                <a:ea typeface="思源宋体 CN" panose="02020400000000000000" charset="-122"/>
                <a:cs typeface="思源宋体 CN" panose="02020400000000000000" charset="-122"/>
              </a:rPr>
              <a:t>？</a:t>
            </a:r>
            <a:endParaRPr lang="zh-CN" altLang="en-US" sz="2100" b="0" dirty="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8" name="标题 80897"/>
          <p:cNvSpPr>
            <a:spLocks noGrp="1"/>
          </p:cNvSpPr>
          <p:nvPr>
            <p:ph type="title"/>
          </p:nvPr>
        </p:nvSpPr>
        <p:spPr/>
        <p:txBody>
          <a:bodyPr anchor="ctr" anchorCtr="0"/>
          <a:p>
            <a:r>
              <a:rPr lang="en-US" altLang="zh-CN"/>
              <a:t>Tip</a:t>
            </a:r>
            <a:r>
              <a:rPr lang="zh-CN" altLang="zh-CN" dirty="0"/>
              <a:t>启示1</a:t>
            </a:r>
            <a:endParaRPr lang="zh-CN" altLang="en-US"/>
          </a:p>
        </p:txBody>
      </p:sp>
      <p:sp>
        <p:nvSpPr>
          <p:cNvPr id="80899" name="文本占位符 80898"/>
          <p:cNvSpPr>
            <a:spLocks noGrp="1"/>
          </p:cNvSpPr>
          <p:nvPr>
            <p:ph type="body" idx="1"/>
          </p:nvPr>
        </p:nvSpPr>
        <p:spPr>
          <a:xfrm>
            <a:off x="3168008" y="2086340"/>
            <a:ext cx="2644840" cy="756180"/>
          </a:xfrm>
        </p:spPr>
        <p:txBody>
          <a:bodyPr/>
          <a:p>
            <a:pPr>
              <a:buNone/>
            </a:pPr>
            <a:r>
              <a:rPr lang="zh-CN" altLang="en-US" dirty="0"/>
              <a:t>要以智慧集智慧！</a:t>
            </a:r>
            <a:endParaRPr lang="zh-CN" alt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22" name="标题 81921"/>
          <p:cNvSpPr>
            <a:spLocks noGrp="1"/>
          </p:cNvSpPr>
          <p:nvPr>
            <p:ph type="title"/>
          </p:nvPr>
        </p:nvSpPr>
        <p:spPr/>
        <p:txBody>
          <a:bodyPr anchor="ctr" anchorCtr="0"/>
          <a:p>
            <a:r>
              <a:rPr lang="zh-CN" altLang="en-US" dirty="0"/>
              <a:t>阅读地图</a:t>
            </a:r>
            <a:endParaRPr lang="zh-CN" altLang="en-US"/>
          </a:p>
        </p:txBody>
      </p:sp>
      <p:sp>
        <p:nvSpPr>
          <p:cNvPr id="81923" name="文本占位符 81922"/>
          <p:cNvSpPr>
            <a:spLocks noGrp="1"/>
          </p:cNvSpPr>
          <p:nvPr>
            <p:ph type="body" idx="1"/>
          </p:nvPr>
        </p:nvSpPr>
        <p:spPr>
          <a:xfrm>
            <a:off x="1655650" y="1654068"/>
            <a:ext cx="5993464" cy="1512358"/>
          </a:xfrm>
        </p:spPr>
        <p:txBody>
          <a:bodyPr/>
          <a:p>
            <a:r>
              <a:rPr lang="zh-CN" altLang="en-US" sz="1800" dirty="0"/>
              <a:t>通过以下问题确定最先的假设</a:t>
            </a:r>
            <a:endParaRPr lang="zh-CN" altLang="en-US" sz="1800" dirty="0"/>
          </a:p>
          <a:p>
            <a:r>
              <a:rPr lang="zh-CN" altLang="en-US" sz="1800" dirty="0"/>
              <a:t>哪些信息曾帮助你更好地了解品牌及品类动态？</a:t>
            </a:r>
            <a:endParaRPr lang="zh-CN" altLang="en-US" sz="1800" dirty="0"/>
          </a:p>
          <a:p>
            <a:r>
              <a:rPr lang="zh-CN" altLang="en-US" sz="1800" dirty="0"/>
              <a:t>这些新的信息以何种方式改进你的看法？</a:t>
            </a:r>
            <a:endParaRPr lang="zh-CN" altLang="en-US" sz="18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标题 82945"/>
          <p:cNvSpPr>
            <a:spLocks noGrp="1"/>
          </p:cNvSpPr>
          <p:nvPr>
            <p:ph type="title"/>
          </p:nvPr>
        </p:nvSpPr>
        <p:spPr/>
        <p:txBody>
          <a:bodyPr anchor="ctr" anchorCtr="0"/>
          <a:p>
            <a:r>
              <a:rPr lang="zh-CN" altLang="en-US" dirty="0"/>
              <a:t>阅读地图</a:t>
            </a:r>
            <a:endParaRPr lang="zh-CN" altLang="en-US"/>
          </a:p>
        </p:txBody>
      </p:sp>
      <p:sp>
        <p:nvSpPr>
          <p:cNvPr id="82947" name="文本占位符 82946"/>
          <p:cNvSpPr>
            <a:spLocks noGrp="1"/>
          </p:cNvSpPr>
          <p:nvPr>
            <p:ph type="body" idx="1"/>
          </p:nvPr>
        </p:nvSpPr>
        <p:spPr>
          <a:xfrm>
            <a:off x="1655650" y="1437336"/>
            <a:ext cx="5993464" cy="1025307"/>
          </a:xfrm>
        </p:spPr>
        <p:txBody>
          <a:bodyPr/>
          <a:p>
            <a:r>
              <a:rPr lang="zh-CN" altLang="en-US" sz="1800" dirty="0"/>
              <a:t>这些知识对于决策有何启示？</a:t>
            </a:r>
            <a:endParaRPr lang="zh-CN" altLang="en-US" sz="1800" dirty="0"/>
          </a:p>
          <a:p>
            <a:r>
              <a:rPr lang="zh-CN" altLang="en-US" sz="1800" dirty="0"/>
              <a:t>你要怎样说服他人认问这些知识的重要性？</a:t>
            </a:r>
            <a:endParaRPr lang="zh-CN" altLang="en-US" sz="18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3970" name="标题 83969"/>
          <p:cNvSpPr>
            <a:spLocks noGrp="1"/>
          </p:cNvSpPr>
          <p:nvPr>
            <p:ph type="title"/>
          </p:nvPr>
        </p:nvSpPr>
        <p:spPr/>
        <p:txBody>
          <a:bodyPr anchor="ctr" anchorCtr="0"/>
          <a:p>
            <a:r>
              <a:rPr lang="zh-CN" altLang="en-US" dirty="0"/>
              <a:t>讲故事！</a:t>
            </a:r>
            <a:endParaRPr lang="zh-CN" altLang="en-US"/>
          </a:p>
        </p:txBody>
      </p:sp>
      <p:sp>
        <p:nvSpPr>
          <p:cNvPr id="83971" name="文本占位符 83970"/>
          <p:cNvSpPr>
            <a:spLocks noGrp="1"/>
          </p:cNvSpPr>
          <p:nvPr>
            <p:ph type="body" idx="1"/>
          </p:nvPr>
        </p:nvSpPr>
        <p:spPr>
          <a:xfrm>
            <a:off x="1655650" y="2031562"/>
            <a:ext cx="5993464" cy="701401"/>
          </a:xfrm>
        </p:spPr>
        <p:txBody>
          <a:bodyPr/>
          <a:p>
            <a:r>
              <a:rPr lang="zh-CN" altLang="en-US" dirty="0"/>
              <a:t>故事是把信息丰富化及深入化的好方法</a:t>
            </a:r>
            <a:endParaRPr lang="zh-CN"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4" name="标题 84993"/>
          <p:cNvSpPr>
            <a:spLocks noGrp="1"/>
          </p:cNvSpPr>
          <p:nvPr>
            <p:ph type="title"/>
          </p:nvPr>
        </p:nvSpPr>
        <p:spPr/>
        <p:txBody>
          <a:bodyPr anchor="ctr" anchorCtr="0"/>
          <a:p>
            <a:r>
              <a:rPr lang="zh-CN" altLang="en-US" dirty="0"/>
              <a:t>讲故事！</a:t>
            </a:r>
            <a:endParaRPr lang="zh-CN" altLang="en-US"/>
          </a:p>
        </p:txBody>
      </p:sp>
      <p:sp>
        <p:nvSpPr>
          <p:cNvPr id="84995" name="文本占位符 84994"/>
          <p:cNvSpPr>
            <a:spLocks noGrp="1"/>
          </p:cNvSpPr>
          <p:nvPr>
            <p:ph type="body" idx="1"/>
          </p:nvPr>
        </p:nvSpPr>
        <p:spPr>
          <a:xfrm>
            <a:off x="2411828" y="1221795"/>
            <a:ext cx="4157199" cy="2430491"/>
          </a:xfrm>
        </p:spPr>
        <p:txBody>
          <a:bodyPr/>
          <a:p>
            <a:r>
              <a:rPr lang="zh-CN" altLang="en-US" sz="1800" dirty="0"/>
              <a:t>聚焦事件，面环境</a:t>
            </a:r>
            <a:endParaRPr lang="zh-CN" altLang="en-US" sz="1800" dirty="0"/>
          </a:p>
          <a:p>
            <a:r>
              <a:rPr lang="zh-CN" altLang="en-US" sz="1800" dirty="0"/>
              <a:t>事件之间请在关联</a:t>
            </a:r>
            <a:endParaRPr lang="zh-CN" altLang="en-US" sz="1800" dirty="0"/>
          </a:p>
          <a:p>
            <a:r>
              <a:rPr lang="zh-CN" altLang="en-US" sz="1800" dirty="0"/>
              <a:t>层层解构，确保步步相联</a:t>
            </a:r>
            <a:endParaRPr lang="zh-CN" altLang="en-US" sz="1800" dirty="0"/>
          </a:p>
          <a:p>
            <a:r>
              <a:rPr lang="zh-CN" altLang="en-US" sz="1800" dirty="0"/>
              <a:t>数据人性化</a:t>
            </a:r>
            <a:endParaRPr lang="zh-CN" altLang="en-US" sz="1800" dirty="0"/>
          </a:p>
          <a:p>
            <a:r>
              <a:rPr lang="zh-CN" altLang="en-US" sz="1800" dirty="0"/>
              <a:t>不要表现得好象事情总会这样</a:t>
            </a:r>
            <a:endParaRPr lang="zh-CN" altLang="en-US" sz="18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6018" name="标题 86017"/>
          <p:cNvSpPr>
            <a:spLocks noGrp="1"/>
          </p:cNvSpPr>
          <p:nvPr>
            <p:ph type="title"/>
          </p:nvPr>
        </p:nvSpPr>
        <p:spPr/>
        <p:txBody>
          <a:bodyPr anchor="ctr" anchorCtr="0"/>
          <a:p>
            <a:r>
              <a:rPr lang="zh-CN" altLang="en-US" dirty="0"/>
              <a:t>故事的作用</a:t>
            </a:r>
            <a:endParaRPr lang="zh-CN" altLang="en-US" dirty="0"/>
          </a:p>
        </p:txBody>
      </p:sp>
      <p:sp>
        <p:nvSpPr>
          <p:cNvPr id="86019" name="文本占位符 86018"/>
          <p:cNvSpPr>
            <a:spLocks noGrp="1"/>
          </p:cNvSpPr>
          <p:nvPr>
            <p:ph type="body" idx="1"/>
          </p:nvPr>
        </p:nvSpPr>
        <p:spPr>
          <a:xfrm>
            <a:off x="1655650" y="2356659"/>
            <a:ext cx="5993464" cy="701400"/>
          </a:xfrm>
        </p:spPr>
        <p:txBody>
          <a:bodyPr/>
          <a:p>
            <a:r>
              <a:rPr lang="zh-CN" altLang="en-US" dirty="0"/>
              <a:t>故事是我们赋予事件实际意义的方法</a:t>
            </a:r>
            <a:endParaRPr lang="zh-CN"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标题 87041"/>
          <p:cNvSpPr>
            <a:spLocks noGrp="1"/>
          </p:cNvSpPr>
          <p:nvPr>
            <p:ph type="title"/>
          </p:nvPr>
        </p:nvSpPr>
        <p:spPr/>
        <p:txBody>
          <a:bodyPr anchor="ctr" anchorCtr="0"/>
          <a:p>
            <a:r>
              <a:rPr lang="zh-CN" altLang="en-US" dirty="0"/>
              <a:t>测验</a:t>
            </a:r>
            <a:r>
              <a:rPr lang="en-US" altLang="zh-CN">
                <a:latin typeface="华文细黑" panose="02010600040101010101" pitchFamily="2" charset="-122"/>
              </a:rPr>
              <a:t>……</a:t>
            </a:r>
            <a:endParaRPr lang="en-US" altLang="zh-CN"/>
          </a:p>
        </p:txBody>
      </p:sp>
      <p:sp>
        <p:nvSpPr>
          <p:cNvPr id="87043" name="文本占位符 87042"/>
          <p:cNvSpPr>
            <a:spLocks noGrp="1"/>
          </p:cNvSpPr>
          <p:nvPr>
            <p:ph type="body" idx="1"/>
          </p:nvPr>
        </p:nvSpPr>
        <p:spPr>
          <a:xfrm>
            <a:off x="1709237" y="1869608"/>
            <a:ext cx="5887480" cy="487051"/>
          </a:xfrm>
        </p:spPr>
        <p:txBody>
          <a:bodyPr/>
          <a:p>
            <a:pPr>
              <a:lnSpc>
                <a:spcPct val="130000"/>
              </a:lnSpc>
              <a:buNone/>
            </a:pPr>
            <a:r>
              <a:rPr lang="zh-CN" altLang="en-US" sz="2100" dirty="0"/>
              <a:t>事前／事后测试产出简单但不能应用的数据</a:t>
            </a:r>
            <a:r>
              <a:rPr lang="en-US" altLang="zh-CN" sz="2100">
                <a:latin typeface="Times New Roman" panose="02020603050405020304" pitchFamily="18" charset="0"/>
              </a:rPr>
              <a:t>······</a:t>
            </a:r>
            <a:endParaRPr lang="en-US" altLang="zh-CN" sz="21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8066" name="标题 88065"/>
          <p:cNvSpPr>
            <a:spLocks noGrp="1"/>
          </p:cNvSpPr>
          <p:nvPr>
            <p:ph type="title"/>
          </p:nvPr>
        </p:nvSpPr>
        <p:spPr/>
        <p:txBody>
          <a:bodyPr anchor="ctr" anchorCtr="0"/>
          <a:p>
            <a:r>
              <a:rPr lang="zh-CN" altLang="en-US" dirty="0"/>
              <a:t>统计图表可以提供资讯</a:t>
            </a:r>
            <a:endParaRPr lang="zh-CN" altLang="en-US"/>
          </a:p>
        </p:txBody>
      </p:sp>
      <p:pic>
        <p:nvPicPr>
          <p:cNvPr id="88068" name="内容占位符 88067" descr="j0195384"/>
          <p:cNvPicPr>
            <a:picLocks noChangeAspect="1"/>
          </p:cNvPicPr>
          <p:nvPr>
            <p:ph idx="1"/>
          </p:nvPr>
        </p:nvPicPr>
        <p:blipFill>
          <a:blip r:embed="rId1"/>
          <a:stretch>
            <a:fillRect/>
          </a:stretch>
        </p:blipFill>
        <p:spPr>
          <a:xfrm>
            <a:off x="4139728" y="1707655"/>
            <a:ext cx="2485269" cy="2538857"/>
          </a:xfrm>
        </p:spPr>
      </p:pic>
      <p:sp>
        <p:nvSpPr>
          <p:cNvPr id="88070" name="矩形 88069"/>
          <p:cNvSpPr/>
          <p:nvPr/>
        </p:nvSpPr>
        <p:spPr>
          <a:xfrm>
            <a:off x="1656840" y="844301"/>
            <a:ext cx="4644250" cy="647813"/>
          </a:xfrm>
          <a:prstGeom prst="rect">
            <a:avLst/>
          </a:prstGeom>
          <a:noFill/>
          <a:ln w="9525">
            <a:noFill/>
          </a:ln>
        </p:spPr>
        <p:txBody>
          <a:bodyPr/>
          <a:lstStyle>
            <a:lvl1pPr marL="342900" lvl="0" indent="-342900" algn="l" defTabSz="914400" rtl="0" eaLnBrk="1" fontAlgn="base" latinLnBrk="0" hangingPunct="1">
              <a:lnSpc>
                <a:spcPct val="150000"/>
              </a:lnSpc>
              <a:spcBef>
                <a:spcPct val="20000"/>
              </a:spcBef>
              <a:spcAft>
                <a:spcPct val="0"/>
              </a:spcAft>
              <a:buChar char="•"/>
              <a:defRPr sz="32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har char="–"/>
              <a:defRPr sz="28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har char="•"/>
              <a:defRPr sz="24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har char="–"/>
              <a:defRPr sz="20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har char="»"/>
              <a:defRPr sz="2000" b="0" i="0" u="none" kern="1200" baseline="0">
                <a:solidFill>
                  <a:schemeClr val="tx1"/>
                </a:solidFill>
                <a:latin typeface="Times New Roman" panose="02020603050405020304" pitchFamily="18" charset="0"/>
                <a:ea typeface="仿宋_GB2312" pitchFamily="49" charset="-122"/>
              </a:defRPr>
            </a:lvl5pPr>
          </a:lstStyle>
          <a:p>
            <a:pPr lvl="0"/>
            <a:r>
              <a:rPr lang="zh-CN" altLang="en-US" sz="2100" b="0" dirty="0">
                <a:ea typeface="思源宋体 CN" panose="02020400000000000000" charset="-122"/>
                <a:cs typeface="思源宋体 CN" panose="02020400000000000000" charset="-122"/>
              </a:rPr>
              <a:t>但是不可能解决所有问题！！</a:t>
            </a:r>
            <a:endParaRPr lang="zh-CN" altLang="en-US" sz="2100" b="0">
              <a:ea typeface="思源宋体 CN" panose="02020400000000000000" charset="-122"/>
              <a:cs typeface="思源宋体 CN" panose="02020400000000000000"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4" name="标题 90113"/>
          <p:cNvSpPr>
            <a:spLocks noGrp="1"/>
          </p:cNvSpPr>
          <p:nvPr>
            <p:ph type="title"/>
          </p:nvPr>
        </p:nvSpPr>
        <p:spPr/>
        <p:txBody>
          <a:bodyPr anchor="ctr" anchorCtr="0"/>
          <a:p>
            <a:r>
              <a:rPr lang="zh-CN" altLang="en-US" dirty="0"/>
              <a:t>让事情尽可能简单</a:t>
            </a:r>
            <a:endParaRPr lang="zh-CN" altLang="en-US"/>
          </a:p>
        </p:txBody>
      </p:sp>
      <p:sp>
        <p:nvSpPr>
          <p:cNvPr id="90115" name="文本占位符 90114"/>
          <p:cNvSpPr>
            <a:spLocks noGrp="1"/>
          </p:cNvSpPr>
          <p:nvPr>
            <p:ph type="body" idx="1"/>
          </p:nvPr>
        </p:nvSpPr>
        <p:spPr>
          <a:xfrm>
            <a:off x="2303463" y="844301"/>
            <a:ext cx="4294145" cy="323907"/>
          </a:xfrm>
        </p:spPr>
        <p:txBody>
          <a:bodyPr/>
          <a:p>
            <a:pPr>
              <a:buNone/>
            </a:pPr>
            <a:r>
              <a:rPr lang="zh-CN" altLang="en-US" sz="1800" dirty="0"/>
              <a:t>健力士在马来西亚的媒介比重</a:t>
            </a:r>
            <a:endParaRPr lang="zh-CN" altLang="en-US" sz="1800" dirty="0"/>
          </a:p>
        </p:txBody>
      </p:sp>
      <p:graphicFrame>
        <p:nvGraphicFramePr>
          <p:cNvPr id="90208" name="表格 90207"/>
          <p:cNvGraphicFramePr/>
          <p:nvPr/>
        </p:nvGraphicFramePr>
        <p:xfrm>
          <a:off x="2249875" y="1600480"/>
          <a:ext cx="4590415" cy="2683510"/>
        </p:xfrm>
        <a:graphic>
          <a:graphicData uri="http://schemas.openxmlformats.org/drawingml/2006/table">
            <a:tbl>
              <a:tblPr/>
              <a:tblGrid>
                <a:gridCol w="1242060"/>
                <a:gridCol w="1134745"/>
                <a:gridCol w="1080135"/>
                <a:gridCol w="1133475"/>
              </a:tblGrid>
              <a:tr h="434340">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dirty="0">
                          <a:ea typeface="思源宋体 CN" panose="02020400000000000000" charset="-122"/>
                          <a:cs typeface="思源宋体 CN" panose="02020400000000000000" charset="-122"/>
                        </a:rPr>
                        <a:t> </a:t>
                      </a:r>
                      <a:r>
                        <a:rPr lang="en-US" altLang="zh-CN" sz="1500">
                          <a:ea typeface="思源宋体 CN" panose="02020400000000000000" charset="-122"/>
                          <a:cs typeface="思源宋体 CN" panose="02020400000000000000" charset="-122"/>
                        </a:rPr>
                        <a:t>1995 </a:t>
                      </a:r>
                      <a:r>
                        <a:rPr lang="zh-CN" altLang="en-US" sz="1500" dirty="0">
                          <a:ea typeface="思源宋体 CN" panose="02020400000000000000" charset="-122"/>
                          <a:cs typeface="思源宋体 CN" panose="02020400000000000000" charset="-122"/>
                        </a:rPr>
                        <a:t>％ </a:t>
                      </a: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1996 </a:t>
                      </a:r>
                      <a:r>
                        <a:rPr lang="zh-CN" altLang="en-US" sz="1500" dirty="0">
                          <a:ea typeface="思源宋体 CN" panose="02020400000000000000" charset="-122"/>
                          <a:cs typeface="思源宋体 CN" panose="02020400000000000000" charset="-122"/>
                        </a:rPr>
                        <a:t>％ </a:t>
                      </a: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1997</a:t>
                      </a:r>
                      <a:r>
                        <a:rPr lang="zh-CN" altLang="en-US" sz="1500" dirty="0">
                          <a:ea typeface="思源宋体 CN" panose="02020400000000000000" charset="-122"/>
                          <a:cs typeface="思源宋体 CN" panose="02020400000000000000" charset="-122"/>
                        </a:rPr>
                        <a:t>％</a:t>
                      </a: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r h="434340">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r>
                        <a:rPr lang="zh-CN" altLang="en-US" sz="1500" dirty="0">
                          <a:ea typeface="思源宋体 CN" panose="02020400000000000000" charset="-122"/>
                          <a:cs typeface="思源宋体 CN" panose="02020400000000000000" charset="-122"/>
                        </a:rPr>
                        <a:t>印刷品</a:t>
                      </a: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54</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66</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79</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r h="434340">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r>
                        <a:rPr lang="en-US" altLang="zh-CN" sz="1500">
                          <a:ea typeface="思源宋体 CN" panose="02020400000000000000" charset="-122"/>
                          <a:cs typeface="思源宋体 CN" panose="02020400000000000000" charset="-122"/>
                        </a:rPr>
                        <a:t>TV</a:t>
                      </a:r>
                      <a:r>
                        <a:rPr lang="zh-CN" altLang="en-US" sz="1500" dirty="0">
                          <a:ea typeface="思源宋体 CN" panose="02020400000000000000" charset="-122"/>
                          <a:cs typeface="思源宋体 CN" panose="02020400000000000000" charset="-122"/>
                        </a:rPr>
                        <a:t>电视</a:t>
                      </a: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r h="434340">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r>
                        <a:rPr lang="zh-CN" altLang="en-US" sz="1500" dirty="0">
                          <a:ea typeface="思源宋体 CN" panose="02020400000000000000" charset="-122"/>
                          <a:cs typeface="思源宋体 CN" panose="02020400000000000000" charset="-122"/>
                        </a:rPr>
                        <a:t>影院</a:t>
                      </a: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29</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20</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8</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r h="504825">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r>
                        <a:rPr lang="zh-CN" altLang="en-US" sz="1500" dirty="0">
                          <a:ea typeface="思源宋体 CN" panose="02020400000000000000" charset="-122"/>
                          <a:cs typeface="思源宋体 CN" panose="02020400000000000000" charset="-122"/>
                        </a:rPr>
                        <a:t>户外</a:t>
                      </a: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1</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1</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7</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r h="441325">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r>
                        <a:rPr lang="zh-CN" altLang="en-US" sz="1500" dirty="0">
                          <a:ea typeface="思源宋体 CN" panose="02020400000000000000" charset="-122"/>
                          <a:cs typeface="思源宋体 CN" panose="02020400000000000000" charset="-122"/>
                        </a:rPr>
                        <a:t>汇总</a:t>
                      </a:r>
                      <a:endParaRPr lang="zh-CN" altLang="en-US" sz="15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27</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30</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en-US" altLang="zh-CN" sz="1500">
                          <a:ea typeface="思源宋体 CN" panose="02020400000000000000" charset="-122"/>
                          <a:cs typeface="思源宋体 CN" panose="02020400000000000000" charset="-122"/>
                        </a:rPr>
                        <a:t>26</a:t>
                      </a:r>
                      <a:endParaRPr lang="zh-CN" altLang="en-US" sz="150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8" name="标题 91137"/>
          <p:cNvSpPr>
            <a:spLocks noGrp="1"/>
          </p:cNvSpPr>
          <p:nvPr>
            <p:ph type="title"/>
          </p:nvPr>
        </p:nvSpPr>
        <p:spPr/>
        <p:txBody>
          <a:bodyPr anchor="ctr" anchorCtr="0"/>
          <a:p>
            <a:r>
              <a:rPr lang="zh-CN" altLang="en-US" dirty="0"/>
              <a:t>或者用图象表现</a:t>
            </a:r>
            <a:endParaRPr lang="zh-CN" altLang="en-US"/>
          </a:p>
        </p:txBody>
      </p:sp>
      <p:sp>
        <p:nvSpPr>
          <p:cNvPr id="91139" name="文本占位符 91138"/>
          <p:cNvSpPr>
            <a:spLocks noGrp="1"/>
          </p:cNvSpPr>
          <p:nvPr>
            <p:ph type="body" idx="1"/>
          </p:nvPr>
        </p:nvSpPr>
        <p:spPr>
          <a:xfrm>
            <a:off x="2411828" y="1330161"/>
            <a:ext cx="3618943" cy="1889852"/>
          </a:xfrm>
        </p:spPr>
        <p:txBody>
          <a:bodyPr/>
          <a:p>
            <a:pPr>
              <a:buNone/>
            </a:pPr>
            <a:r>
              <a:rPr lang="zh-CN" altLang="en-US" sz="1800" dirty="0">
                <a:latin typeface="思源宋体 CN" panose="02020400000000000000" charset="-122"/>
              </a:rPr>
              <a:t>健力士</a:t>
            </a:r>
            <a:endParaRPr lang="zh-CN" altLang="en-US" sz="1800" dirty="0">
              <a:latin typeface="思源宋体 CN" panose="02020400000000000000" charset="-122"/>
            </a:endParaRPr>
          </a:p>
          <a:p>
            <a:pPr>
              <a:buNone/>
            </a:pPr>
            <a:r>
              <a:rPr lang="zh-CN" altLang="en-US" sz="1800" dirty="0">
                <a:latin typeface="思源宋体 CN" panose="02020400000000000000" charset="-122"/>
              </a:rPr>
              <a:t>                    平面                </a:t>
            </a:r>
            <a:endParaRPr lang="zh-CN" altLang="en-US" sz="1800" dirty="0">
              <a:latin typeface="思源宋体 CN" panose="02020400000000000000" charset="-122"/>
            </a:endParaRPr>
          </a:p>
          <a:p>
            <a:pPr>
              <a:buNone/>
            </a:pPr>
            <a:r>
              <a:rPr lang="zh-CN" altLang="en-US" sz="1800" dirty="0">
                <a:latin typeface="思源宋体 CN" panose="02020400000000000000" charset="-122"/>
              </a:rPr>
              <a:t>                    电视</a:t>
            </a:r>
            <a:endParaRPr lang="zh-CN" altLang="en-US" sz="1800">
              <a:latin typeface="思源宋体 CN" panose="02020400000000000000"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2" name="标题 92161"/>
          <p:cNvSpPr>
            <a:spLocks noGrp="1"/>
          </p:cNvSpPr>
          <p:nvPr>
            <p:ph type="title"/>
          </p:nvPr>
        </p:nvSpPr>
        <p:spPr/>
        <p:txBody>
          <a:bodyPr anchor="ctr" anchorCtr="0"/>
          <a:p>
            <a:r>
              <a:rPr lang="zh-CN" altLang="en-US" dirty="0"/>
              <a:t>经典－</a:t>
            </a:r>
            <a:r>
              <a:rPr lang="en-US" altLang="zh-CN"/>
              <a:t>1880</a:t>
            </a:r>
            <a:r>
              <a:rPr lang="zh-CN" altLang="en-US" dirty="0"/>
              <a:t>年的列车时刻表：组织、比较</a:t>
            </a:r>
            <a:endParaRPr lang="zh-CN" altLang="en-US"/>
          </a:p>
        </p:txBody>
      </p:sp>
      <p:sp>
        <p:nvSpPr>
          <p:cNvPr id="92163" name="文本占位符 92162"/>
          <p:cNvSpPr>
            <a:spLocks noGrp="1"/>
          </p:cNvSpPr>
          <p:nvPr>
            <p:ph type="body" idx="1"/>
          </p:nvPr>
        </p:nvSpPr>
        <p:spPr/>
        <p:txBody>
          <a:bodyPr/>
          <a:p>
            <a:endParaRP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3186" name="标题 93185"/>
          <p:cNvSpPr>
            <a:spLocks noGrp="1"/>
          </p:cNvSpPr>
          <p:nvPr>
            <p:ph type="title"/>
          </p:nvPr>
        </p:nvSpPr>
        <p:spPr/>
        <p:txBody>
          <a:bodyPr anchor="ctr" anchorCtr="0"/>
          <a:p>
            <a:r>
              <a:rPr lang="en-US" altLang="zh-CN"/>
              <a:t>Tip</a:t>
            </a:r>
            <a:r>
              <a:rPr lang="zh-CN" altLang="en-US" dirty="0"/>
              <a:t>启示</a:t>
            </a:r>
            <a:r>
              <a:rPr lang="en-US" altLang="zh-CN"/>
              <a:t>2</a:t>
            </a:r>
            <a:endParaRPr lang="en-US" altLang="zh-CN"/>
          </a:p>
        </p:txBody>
      </p:sp>
      <p:sp>
        <p:nvSpPr>
          <p:cNvPr id="93187" name="文本占位符 93186"/>
          <p:cNvSpPr>
            <a:spLocks noGrp="1"/>
          </p:cNvSpPr>
          <p:nvPr>
            <p:ph type="body" idx="1"/>
          </p:nvPr>
        </p:nvSpPr>
        <p:spPr>
          <a:xfrm>
            <a:off x="2409447" y="1707655"/>
            <a:ext cx="4484678" cy="1295627"/>
          </a:xfrm>
        </p:spPr>
        <p:txBody>
          <a:bodyPr/>
          <a:p>
            <a:pPr algn="ctr">
              <a:buNone/>
            </a:pPr>
            <a:r>
              <a:rPr lang="zh-CN" altLang="en-US" dirty="0"/>
              <a:t>原始数据泛滥会令人迷失在</a:t>
            </a:r>
            <a:endParaRPr lang="zh-CN" altLang="en-US" dirty="0"/>
          </a:p>
          <a:p>
            <a:pPr algn="ctr">
              <a:buNone/>
            </a:pPr>
            <a:r>
              <a:rPr lang="zh-CN" altLang="en-US" dirty="0"/>
              <a:t>不必要的细节里</a:t>
            </a:r>
            <a:endParaRPr lang="zh-CN" alt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标题 94209"/>
          <p:cNvSpPr>
            <a:spLocks noGrp="1"/>
          </p:cNvSpPr>
          <p:nvPr>
            <p:ph type="title"/>
          </p:nvPr>
        </p:nvSpPr>
        <p:spPr/>
        <p:txBody>
          <a:bodyPr anchor="ctr" anchorCtr="0"/>
          <a:p>
            <a:r>
              <a:rPr lang="zh-CN" altLang="en-US" dirty="0"/>
              <a:t>侦察地形</a:t>
            </a:r>
            <a:endParaRPr lang="zh-CN" altLang="en-US"/>
          </a:p>
        </p:txBody>
      </p:sp>
      <p:sp>
        <p:nvSpPr>
          <p:cNvPr id="94211" name="文本占位符 94210"/>
          <p:cNvSpPr>
            <a:spLocks noGrp="1"/>
          </p:cNvSpPr>
          <p:nvPr>
            <p:ph type="body" idx="1"/>
          </p:nvPr>
        </p:nvSpPr>
        <p:spPr>
          <a:xfrm>
            <a:off x="1709237" y="1383748"/>
            <a:ext cx="5993464" cy="2106584"/>
          </a:xfrm>
        </p:spPr>
        <p:txBody>
          <a:bodyPr/>
          <a:p>
            <a:pPr>
              <a:buFont typeface="Wingdings" panose="05000000000000000000" pitchFamily="2" charset="2"/>
              <a:buChar char="l"/>
            </a:pPr>
            <a:r>
              <a:rPr lang="zh-CN" altLang="en-US" sz="1800" dirty="0"/>
              <a:t>商战无需要求商人多思－从各个角度多导次摧度市场</a:t>
            </a:r>
            <a:endParaRPr lang="zh-CN" altLang="en-US" sz="1800" dirty="0"/>
          </a:p>
          <a:p>
            <a:pPr lvl="1">
              <a:buFont typeface="Wingdings" panose="05000000000000000000" pitchFamily="2" charset="2"/>
              <a:buChar char="l"/>
            </a:pPr>
            <a:r>
              <a:rPr lang="zh-CN" altLang="en-US" sz="1500" dirty="0"/>
              <a:t>有什么不一样？</a:t>
            </a:r>
            <a:endParaRPr lang="zh-CN" altLang="en-US" sz="1500" dirty="0"/>
          </a:p>
          <a:p>
            <a:pPr lvl="1">
              <a:buFont typeface="Wingdings" panose="05000000000000000000" pitchFamily="2" charset="2"/>
              <a:buChar char="l"/>
            </a:pPr>
            <a:r>
              <a:rPr lang="zh-CN" altLang="en-US" sz="1500" dirty="0"/>
              <a:t>当前的问题？</a:t>
            </a:r>
            <a:endParaRPr lang="zh-CN" altLang="en-US" sz="1500" dirty="0"/>
          </a:p>
          <a:p>
            <a:pPr lvl="1">
              <a:buFont typeface="Wingdings" panose="05000000000000000000" pitchFamily="2" charset="2"/>
              <a:buChar char="l"/>
            </a:pPr>
            <a:r>
              <a:rPr lang="zh-CN" altLang="en-US" sz="1500" dirty="0"/>
              <a:t>正在是品质的问题？</a:t>
            </a:r>
            <a:endParaRPr lang="zh-CN" altLang="en-US" sz="1500" dirty="0"/>
          </a:p>
          <a:p>
            <a:pPr lvl="1">
              <a:buFont typeface="Wingdings" panose="05000000000000000000" pitchFamily="2" charset="2"/>
              <a:buChar char="l"/>
            </a:pPr>
            <a:r>
              <a:rPr lang="zh-CN" altLang="en-US" sz="1500" dirty="0"/>
              <a:t>对于你的品牌有何启发？</a:t>
            </a:r>
            <a:endParaRPr lang="zh-CN" altLang="en-US" sz="15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标题 95233"/>
          <p:cNvSpPr>
            <a:spLocks noGrp="1"/>
          </p:cNvSpPr>
          <p:nvPr>
            <p:ph type="title"/>
          </p:nvPr>
        </p:nvSpPr>
        <p:spPr/>
        <p:txBody>
          <a:bodyPr anchor="ctr" anchorCtr="0"/>
          <a:p>
            <a:r>
              <a:rPr lang="en-US" altLang="zh-CN"/>
              <a:t>STEP</a:t>
            </a:r>
            <a:r>
              <a:rPr lang="zh-CN" altLang="en-US" dirty="0"/>
              <a:t>分析</a:t>
            </a:r>
            <a:endParaRPr lang="zh-CN" altLang="en-US"/>
          </a:p>
        </p:txBody>
      </p:sp>
      <p:graphicFrame>
        <p:nvGraphicFramePr>
          <p:cNvPr id="95268" name="表格 95267"/>
          <p:cNvGraphicFramePr/>
          <p:nvPr/>
        </p:nvGraphicFramePr>
        <p:xfrm>
          <a:off x="2033143" y="1113429"/>
          <a:ext cx="5239385" cy="2483485"/>
        </p:xfrm>
        <a:graphic>
          <a:graphicData uri="http://schemas.openxmlformats.org/drawingml/2006/table">
            <a:tbl>
              <a:tblPr/>
              <a:tblGrid>
                <a:gridCol w="647700"/>
                <a:gridCol w="1783080"/>
                <a:gridCol w="2808605"/>
              </a:tblGrid>
              <a:tr h="540385">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r>
                        <a:rPr lang="en-US" altLang="zh-CN" sz="1800" dirty="0">
                          <a:ea typeface="思源宋体 CN" panose="02020400000000000000" charset="-122"/>
                          <a:cs typeface="思源宋体 CN" panose="02020400000000000000" charset="-122"/>
                        </a:rPr>
                        <a:t>                  </a:t>
                      </a:r>
                      <a:endParaRPr lang="zh-CN" altLang="en-US" sz="18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r>
                        <a:rPr lang="en-US" altLang="zh-CN" sz="1800" dirty="0">
                          <a:ea typeface="思源宋体 CN" panose="02020400000000000000" charset="-122"/>
                          <a:cs typeface="思源宋体 CN" panose="02020400000000000000" charset="-122"/>
                        </a:rPr>
                        <a:t>     </a:t>
                      </a:r>
                      <a:r>
                        <a:rPr lang="zh-CN" altLang="en-US" sz="1800" dirty="0">
                          <a:ea typeface="思源宋体 CN" panose="02020400000000000000" charset="-122"/>
                          <a:cs typeface="思源宋体 CN" panose="02020400000000000000" charset="-122"/>
                        </a:rPr>
                        <a:t>当前问题</a:t>
                      </a:r>
                      <a:endParaRPr lang="zh-CN" altLang="en-US" sz="18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zh-CN" altLang="en-US" sz="1800" dirty="0">
                          <a:ea typeface="思源宋体 CN" panose="02020400000000000000" charset="-122"/>
                          <a:cs typeface="思源宋体 CN" panose="02020400000000000000" charset="-122"/>
                        </a:rPr>
                        <a:t>正在呈现的问题</a:t>
                      </a:r>
                      <a:endParaRPr lang="zh-CN" altLang="en-US" sz="18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r h="1943100">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r>
                        <a:rPr lang="zh-CN" altLang="en-US" sz="1800" dirty="0">
                          <a:ea typeface="思源宋体 CN" panose="02020400000000000000" charset="-122"/>
                          <a:cs typeface="思源宋体 CN" panose="02020400000000000000" charset="-122"/>
                        </a:rPr>
                        <a:t>社会</a:t>
                      </a:r>
                      <a:endParaRPr lang="zh-CN" altLang="en-US" sz="1800" dirty="0">
                        <a:ea typeface="思源宋体 CN" panose="02020400000000000000" charset="-122"/>
                        <a:cs typeface="思源宋体 CN" panose="02020400000000000000" charset="-122"/>
                      </a:endParaRPr>
                    </a:p>
                    <a:p>
                      <a:pPr marL="0" lvl="0" indent="0">
                        <a:buNone/>
                      </a:pPr>
                      <a:r>
                        <a:rPr lang="zh-CN" altLang="en-US" sz="1800" dirty="0">
                          <a:ea typeface="思源宋体 CN" panose="02020400000000000000" charset="-122"/>
                          <a:cs typeface="思源宋体 CN" panose="02020400000000000000" charset="-122"/>
                        </a:rPr>
                        <a:t>科技</a:t>
                      </a:r>
                      <a:endParaRPr lang="zh-CN" altLang="en-US" sz="1800" dirty="0">
                        <a:ea typeface="思源宋体 CN" panose="02020400000000000000" charset="-122"/>
                        <a:cs typeface="思源宋体 CN" panose="02020400000000000000" charset="-122"/>
                      </a:endParaRPr>
                    </a:p>
                    <a:p>
                      <a:pPr marL="0" lvl="0" indent="0">
                        <a:buNone/>
                      </a:pPr>
                      <a:r>
                        <a:rPr lang="zh-CN" altLang="en-US" sz="1800" dirty="0">
                          <a:ea typeface="思源宋体 CN" panose="02020400000000000000" charset="-122"/>
                          <a:cs typeface="思源宋体 CN" panose="02020400000000000000" charset="-122"/>
                        </a:rPr>
                        <a:t>经济</a:t>
                      </a:r>
                      <a:endParaRPr lang="zh-CN" altLang="en-US" sz="1800" dirty="0">
                        <a:ea typeface="思源宋体 CN" panose="02020400000000000000" charset="-122"/>
                        <a:cs typeface="思源宋体 CN" panose="02020400000000000000" charset="-122"/>
                      </a:endParaRPr>
                    </a:p>
                    <a:p>
                      <a:pPr marL="0" lvl="0" indent="0">
                        <a:buNone/>
                      </a:pPr>
                      <a:r>
                        <a:rPr lang="zh-CN" altLang="en-US" sz="1800" dirty="0">
                          <a:ea typeface="思源宋体 CN" panose="02020400000000000000" charset="-122"/>
                          <a:cs typeface="思源宋体 CN" panose="02020400000000000000" charset="-122"/>
                        </a:rPr>
                        <a:t>政治</a:t>
                      </a:r>
                      <a:endParaRPr lang="zh-CN" altLang="en-US" sz="18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endParaRPr lang="zh-CN" altLang="en-US" sz="18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buNone/>
                      </a:pPr>
                      <a:endParaRPr lang="zh-CN" altLang="en-US" sz="1800"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标题 96257"/>
          <p:cNvSpPr>
            <a:spLocks noGrp="1"/>
          </p:cNvSpPr>
          <p:nvPr>
            <p:ph type="title"/>
          </p:nvPr>
        </p:nvSpPr>
        <p:spPr>
          <a:xfrm>
            <a:off x="4086140" y="141710"/>
            <a:ext cx="3453417" cy="344150"/>
          </a:xfrm>
        </p:spPr>
        <p:txBody>
          <a:bodyPr anchor="ctr" anchorCtr="0"/>
          <a:p>
            <a:r>
              <a:rPr lang="zh-CN" altLang="en-US" dirty="0"/>
              <a:t>需要考虑的问题</a:t>
            </a:r>
            <a:endParaRPr lang="zh-CN" altLang="en-US"/>
          </a:p>
        </p:txBody>
      </p:sp>
      <p:sp>
        <p:nvSpPr>
          <p:cNvPr id="96259" name="文本占位符 96258"/>
          <p:cNvSpPr>
            <a:spLocks noGrp="1"/>
          </p:cNvSpPr>
          <p:nvPr>
            <p:ph type="body" idx="1"/>
          </p:nvPr>
        </p:nvSpPr>
        <p:spPr>
          <a:xfrm>
            <a:off x="3545502" y="951476"/>
            <a:ext cx="3295036" cy="3315280"/>
          </a:xfrm>
        </p:spPr>
        <p:txBody>
          <a:bodyPr/>
          <a:p>
            <a:pPr>
              <a:lnSpc>
                <a:spcPct val="75000"/>
              </a:lnSpc>
            </a:pPr>
            <a:r>
              <a:rPr lang="zh-CN" altLang="en-US" sz="1500" dirty="0"/>
              <a:t>环境</a:t>
            </a:r>
            <a:endParaRPr lang="zh-CN" altLang="en-US" sz="1500" dirty="0"/>
          </a:p>
          <a:p>
            <a:pPr>
              <a:lnSpc>
                <a:spcPct val="75000"/>
              </a:lnSpc>
            </a:pPr>
            <a:r>
              <a:rPr lang="zh-CN" altLang="en-US" sz="1500" dirty="0"/>
              <a:t>时尚（如：性、旅行、时装</a:t>
            </a:r>
            <a:r>
              <a:rPr lang="en-US" altLang="zh-CN" sz="1500">
                <a:latin typeface="Times New Roman" panose="02020603050405020304" pitchFamily="18" charset="0"/>
              </a:rPr>
              <a:t>·····</a:t>
            </a:r>
            <a:r>
              <a:rPr lang="zh-CN" altLang="en-US" sz="1500" dirty="0"/>
              <a:t>）</a:t>
            </a:r>
            <a:endParaRPr lang="zh-CN" altLang="en-US" sz="1500" dirty="0"/>
          </a:p>
          <a:p>
            <a:pPr>
              <a:lnSpc>
                <a:spcPct val="75000"/>
              </a:lnSpc>
            </a:pPr>
            <a:r>
              <a:rPr lang="zh-CN" altLang="en-US" sz="1500" dirty="0"/>
              <a:t>人口统计</a:t>
            </a:r>
            <a:endParaRPr lang="zh-CN" altLang="en-US" sz="1500" dirty="0"/>
          </a:p>
          <a:p>
            <a:pPr>
              <a:lnSpc>
                <a:spcPct val="75000"/>
              </a:lnSpc>
            </a:pPr>
            <a:r>
              <a:rPr lang="zh-CN" altLang="en-US" sz="1500" dirty="0"/>
              <a:t>传统</a:t>
            </a:r>
            <a:endParaRPr lang="zh-CN" altLang="en-US" sz="1500" dirty="0"/>
          </a:p>
          <a:p>
            <a:pPr>
              <a:lnSpc>
                <a:spcPct val="75000"/>
              </a:lnSpc>
            </a:pPr>
            <a:r>
              <a:rPr lang="zh-CN" altLang="en-US" sz="1500" dirty="0"/>
              <a:t>测定中心</a:t>
            </a:r>
            <a:endParaRPr lang="zh-CN" altLang="en-US" sz="1500" dirty="0"/>
          </a:p>
          <a:p>
            <a:pPr>
              <a:lnSpc>
                <a:spcPct val="75000"/>
              </a:lnSpc>
            </a:pPr>
            <a:r>
              <a:rPr lang="zh-CN" altLang="en-US" sz="1500" dirty="0"/>
              <a:t>互联网与计算机</a:t>
            </a:r>
            <a:endParaRPr lang="zh-CN" altLang="en-US" sz="1500" dirty="0"/>
          </a:p>
          <a:p>
            <a:pPr>
              <a:lnSpc>
                <a:spcPct val="75000"/>
              </a:lnSpc>
            </a:pPr>
            <a:r>
              <a:rPr lang="zh-CN" altLang="en-US" sz="1500" dirty="0"/>
              <a:t>小型化</a:t>
            </a:r>
            <a:endParaRPr lang="zh-CN" altLang="en-US" sz="1500" dirty="0"/>
          </a:p>
          <a:p>
            <a:pPr>
              <a:lnSpc>
                <a:spcPct val="75000"/>
              </a:lnSpc>
            </a:pPr>
            <a:r>
              <a:rPr lang="zh-CN" altLang="en-US" sz="1500" dirty="0"/>
              <a:t>生物科技</a:t>
            </a:r>
            <a:r>
              <a:rPr lang="zh-CN" altLang="en-US" sz="1500"/>
              <a:t>（</a:t>
            </a:r>
            <a:r>
              <a:rPr lang="zh-CN" altLang="en-US" sz="1500" dirty="0"/>
              <a:t>如：基因工程）</a:t>
            </a:r>
            <a:endParaRPr lang="zh-CN" altLang="en-US" sz="1500" dirty="0"/>
          </a:p>
          <a:p>
            <a:pPr>
              <a:lnSpc>
                <a:spcPct val="75000"/>
              </a:lnSpc>
            </a:pPr>
            <a:r>
              <a:rPr lang="zh-CN" altLang="en-US" sz="1500" dirty="0"/>
              <a:t>感国与地域区</a:t>
            </a:r>
            <a:endParaRPr lang="zh-CN" altLang="en-US" sz="1500" dirty="0"/>
          </a:p>
          <a:p>
            <a:pPr>
              <a:lnSpc>
                <a:spcPct val="75000"/>
              </a:lnSpc>
            </a:pPr>
            <a:r>
              <a:rPr lang="zh-CN" altLang="en-US" sz="1500" dirty="0"/>
              <a:t>消费习惯</a:t>
            </a:r>
            <a:endParaRPr lang="zh-CN" altLang="en-US" sz="1500" dirty="0"/>
          </a:p>
          <a:p>
            <a:pPr>
              <a:lnSpc>
                <a:spcPct val="75000"/>
              </a:lnSpc>
            </a:pPr>
            <a:r>
              <a:rPr lang="zh-CN" altLang="en-US" sz="1500" dirty="0"/>
              <a:t>水平</a:t>
            </a:r>
            <a:endParaRPr lang="zh-CN" altLang="en-US" sz="1500" dirty="0"/>
          </a:p>
          <a:p>
            <a:pPr>
              <a:lnSpc>
                <a:spcPct val="75000"/>
              </a:lnSpc>
            </a:pPr>
            <a:r>
              <a:rPr lang="zh-CN" altLang="en-US" sz="1500" dirty="0"/>
              <a:t>政策</a:t>
            </a:r>
            <a:endParaRPr lang="zh-CN" altLang="en-US" sz="1500" dirty="0"/>
          </a:p>
          <a:p>
            <a:pPr>
              <a:lnSpc>
                <a:spcPct val="75000"/>
              </a:lnSpc>
            </a:pPr>
            <a:r>
              <a:rPr lang="zh-CN" altLang="en-US" sz="1500" dirty="0"/>
              <a:t>阶层</a:t>
            </a:r>
            <a:endParaRPr lang="zh-CN" altLang="en-US" sz="1500" dirty="0"/>
          </a:p>
          <a:p>
            <a:pPr>
              <a:lnSpc>
                <a:spcPct val="75000"/>
              </a:lnSpc>
            </a:pPr>
            <a:r>
              <a:rPr lang="zh-CN" altLang="en-US" sz="1500" dirty="0"/>
              <a:t>学术组织</a:t>
            </a:r>
            <a:endParaRPr lang="zh-CN" altLang="en-US" sz="1500" dirty="0"/>
          </a:p>
          <a:p>
            <a:pPr>
              <a:lnSpc>
                <a:spcPct val="75000"/>
              </a:lnSpc>
            </a:pPr>
            <a:r>
              <a:rPr lang="zh-CN" altLang="en-US" sz="1500" dirty="0"/>
              <a:t>行为规范</a:t>
            </a:r>
            <a:endParaRPr lang="zh-CN" altLang="en-US" sz="1500"/>
          </a:p>
        </p:txBody>
      </p:sp>
      <p:sp>
        <p:nvSpPr>
          <p:cNvPr id="96260" name="矩形 96259"/>
          <p:cNvSpPr/>
          <p:nvPr/>
        </p:nvSpPr>
        <p:spPr>
          <a:xfrm>
            <a:off x="2573782" y="951476"/>
            <a:ext cx="702592" cy="2376903"/>
          </a:xfrm>
          <a:prstGeom prst="rect">
            <a:avLst/>
          </a:prstGeom>
          <a:noFill/>
          <a:ln w="9525">
            <a:noFill/>
          </a:ln>
        </p:spPr>
        <p:txBody>
          <a:bodyPr/>
          <a:p>
            <a:pPr eaLnBrk="0" hangingPunct="0">
              <a:lnSpc>
                <a:spcPct val="75000"/>
              </a:lnSpc>
            </a:pPr>
            <a:r>
              <a:rPr lang="zh-CN" altLang="en-US" sz="1500" b="0" dirty="0">
                <a:latin typeface="Times New Roman" panose="02020603050405020304" pitchFamily="18" charset="0"/>
                <a:ea typeface="思源宋体 CN" panose="02020400000000000000" charset="-122"/>
                <a:cs typeface="思源宋体 CN" panose="02020400000000000000" charset="-122"/>
              </a:rPr>
              <a:t>社会</a:t>
            </a: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r>
              <a:rPr lang="zh-CN" altLang="en-US" sz="1500" b="0" dirty="0">
                <a:latin typeface="Times New Roman" panose="02020603050405020304" pitchFamily="18" charset="0"/>
                <a:ea typeface="思源宋体 CN" panose="02020400000000000000" charset="-122"/>
                <a:cs typeface="思源宋体 CN" panose="02020400000000000000" charset="-122"/>
              </a:rPr>
              <a:t>科技</a:t>
            </a: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r>
              <a:rPr lang="zh-CN" altLang="en-US" sz="1500" b="0" dirty="0">
                <a:latin typeface="Times New Roman" panose="02020603050405020304" pitchFamily="18" charset="0"/>
                <a:ea typeface="思源宋体 CN" panose="02020400000000000000" charset="-122"/>
                <a:cs typeface="思源宋体 CN" panose="02020400000000000000" charset="-122"/>
              </a:rPr>
              <a:t>生活</a:t>
            </a: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75000"/>
              </a:lnSpc>
            </a:pPr>
            <a:r>
              <a:rPr lang="zh-CN" altLang="en-US" sz="1500" b="0" dirty="0">
                <a:latin typeface="Times New Roman" panose="02020603050405020304" pitchFamily="18" charset="0"/>
                <a:ea typeface="思源宋体 CN" panose="02020400000000000000" charset="-122"/>
                <a:cs typeface="思源宋体 CN" panose="02020400000000000000" charset="-122"/>
              </a:rPr>
              <a:t>专家</a:t>
            </a:r>
            <a:endParaRPr lang="zh-CN" altLang="en-US" sz="1500" b="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标题 97281"/>
          <p:cNvSpPr>
            <a:spLocks noGrp="1"/>
          </p:cNvSpPr>
          <p:nvPr>
            <p:ph type="title"/>
          </p:nvPr>
        </p:nvSpPr>
        <p:spPr/>
        <p:txBody>
          <a:bodyPr anchor="ctr" anchorCtr="0"/>
          <a:p>
            <a:r>
              <a:rPr lang="zh-CN" altLang="en-US" dirty="0"/>
              <a:t>过去</a:t>
            </a:r>
            <a:r>
              <a:rPr lang="en-US" altLang="zh-CN"/>
              <a:t>30</a:t>
            </a:r>
            <a:r>
              <a:rPr lang="zh-CN" altLang="en-US" dirty="0"/>
              <a:t>年发生的突出变化</a:t>
            </a:r>
            <a:endParaRPr lang="zh-CN" altLang="en-US"/>
          </a:p>
        </p:txBody>
      </p:sp>
      <p:sp>
        <p:nvSpPr>
          <p:cNvPr id="97283" name="文本占位符 97282"/>
          <p:cNvSpPr>
            <a:spLocks noGrp="1"/>
          </p:cNvSpPr>
          <p:nvPr>
            <p:ph type="body" idx="1"/>
          </p:nvPr>
        </p:nvSpPr>
        <p:spPr>
          <a:xfrm>
            <a:off x="1493696" y="1006255"/>
            <a:ext cx="3241448" cy="2430490"/>
          </a:xfrm>
        </p:spPr>
        <p:txBody>
          <a:bodyPr/>
          <a:p>
            <a:r>
              <a:rPr lang="zh-CN" altLang="en-US" dirty="0"/>
              <a:t>社会</a:t>
            </a:r>
            <a:endParaRPr lang="zh-CN" altLang="en-US" dirty="0"/>
          </a:p>
          <a:p>
            <a:pPr>
              <a:buNone/>
            </a:pPr>
            <a:r>
              <a:rPr lang="zh-CN" altLang="en-US" sz="1500" dirty="0"/>
              <a:t>交通工具的进步带来各地文化的交流</a:t>
            </a:r>
            <a:endParaRPr lang="zh-CN" altLang="en-US" sz="1500" dirty="0"/>
          </a:p>
          <a:p>
            <a:pPr>
              <a:buNone/>
            </a:pPr>
            <a:r>
              <a:rPr lang="zh-CN" altLang="en-US" sz="1500" dirty="0"/>
              <a:t>独生子女制度的影响</a:t>
            </a:r>
            <a:endParaRPr lang="zh-CN" altLang="en-US" sz="1500" dirty="0"/>
          </a:p>
          <a:p>
            <a:pPr>
              <a:buNone/>
            </a:pPr>
            <a:r>
              <a:rPr lang="zh-CN" altLang="en-US" sz="1500" dirty="0"/>
              <a:t>电视游戏和卡拉</a:t>
            </a:r>
            <a:r>
              <a:rPr lang="en-US" altLang="zh-CN" sz="1500"/>
              <a:t>OK</a:t>
            </a:r>
            <a:endParaRPr lang="en-US" altLang="zh-CN" sz="1500"/>
          </a:p>
          <a:p>
            <a:pPr>
              <a:buNone/>
            </a:pPr>
            <a:r>
              <a:rPr lang="zh-CN" altLang="en-US" sz="1500" dirty="0"/>
              <a:t>居住环境发展</a:t>
            </a:r>
            <a:endParaRPr lang="zh-CN" altLang="en-US" sz="1500" dirty="0"/>
          </a:p>
        </p:txBody>
      </p:sp>
      <p:sp>
        <p:nvSpPr>
          <p:cNvPr id="97284" name="矩形 97283"/>
          <p:cNvSpPr/>
          <p:nvPr/>
        </p:nvSpPr>
        <p:spPr>
          <a:xfrm>
            <a:off x="4869708" y="1006255"/>
            <a:ext cx="2888962" cy="2323315"/>
          </a:xfrm>
          <a:prstGeom prst="rect">
            <a:avLst/>
          </a:prstGeom>
          <a:noFill/>
          <a:ln w="9525">
            <a:noFill/>
          </a:ln>
        </p:spPr>
        <p:txBody>
          <a:bodyPr/>
          <a:lstStyle>
            <a:lvl1pPr marL="342900" lvl="0" indent="-342900" algn="l" defTabSz="914400" rtl="0" eaLnBrk="1" fontAlgn="base" latinLnBrk="0" hangingPunct="1">
              <a:lnSpc>
                <a:spcPct val="150000"/>
              </a:lnSpc>
              <a:spcBef>
                <a:spcPct val="20000"/>
              </a:spcBef>
              <a:spcAft>
                <a:spcPct val="0"/>
              </a:spcAft>
              <a:buChar char="•"/>
              <a:defRPr sz="32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har char="–"/>
              <a:defRPr sz="28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har char="•"/>
              <a:defRPr sz="24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har char="–"/>
              <a:defRPr sz="20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har char="»"/>
              <a:defRPr sz="2000" b="0" i="0" u="none" kern="1200" baseline="0">
                <a:solidFill>
                  <a:schemeClr val="tx1"/>
                </a:solidFill>
                <a:latin typeface="Times New Roman" panose="02020603050405020304" pitchFamily="18" charset="0"/>
                <a:ea typeface="仿宋_GB2312" pitchFamily="49" charset="-122"/>
              </a:defRPr>
            </a:lvl5pPr>
          </a:lstStyle>
          <a:p>
            <a:pPr lvl="0"/>
            <a:r>
              <a:rPr lang="zh-CN" altLang="en-US" b="0" dirty="0">
                <a:ea typeface="思源宋体 CN" panose="02020400000000000000" charset="-122"/>
                <a:cs typeface="思源宋体 CN" panose="02020400000000000000" charset="-122"/>
              </a:rPr>
              <a:t>科技</a:t>
            </a:r>
            <a:endParaRPr lang="zh-CN" altLang="en-US" b="0" dirty="0">
              <a:ea typeface="思源宋体 CN" panose="02020400000000000000" charset="-122"/>
              <a:cs typeface="思源宋体 CN" panose="02020400000000000000" charset="-122"/>
            </a:endParaRPr>
          </a:p>
          <a:p>
            <a:pPr lvl="0">
              <a:buNone/>
            </a:pPr>
            <a:r>
              <a:rPr lang="zh-CN" altLang="en-US" sz="1500" b="0" dirty="0">
                <a:ea typeface="思源宋体 CN" panose="02020400000000000000" charset="-122"/>
                <a:cs typeface="思源宋体 CN" panose="02020400000000000000" charset="-122"/>
              </a:rPr>
              <a:t>卫星通信</a:t>
            </a:r>
            <a:endParaRPr lang="zh-CN" altLang="en-US" sz="1500" b="0" dirty="0">
              <a:ea typeface="思源宋体 CN" panose="02020400000000000000" charset="-122"/>
              <a:cs typeface="思源宋体 CN" panose="02020400000000000000" charset="-122"/>
            </a:endParaRPr>
          </a:p>
          <a:p>
            <a:pPr lvl="0">
              <a:buNone/>
            </a:pPr>
            <a:r>
              <a:rPr lang="zh-CN" altLang="en-US" sz="1500" b="0" dirty="0">
                <a:ea typeface="思源宋体 CN" panose="02020400000000000000" charset="-122"/>
                <a:cs typeface="思源宋体 CN" panose="02020400000000000000" charset="-122"/>
              </a:rPr>
              <a:t>互联网</a:t>
            </a:r>
            <a:endParaRPr lang="zh-CN" altLang="en-US" sz="1500" b="0" dirty="0">
              <a:ea typeface="思源宋体 CN" panose="02020400000000000000" charset="-122"/>
              <a:cs typeface="思源宋体 CN" panose="02020400000000000000" charset="-122"/>
            </a:endParaRPr>
          </a:p>
          <a:p>
            <a:pPr lvl="0">
              <a:buNone/>
            </a:pPr>
            <a:r>
              <a:rPr lang="zh-CN" altLang="en-US" sz="1500" b="0" dirty="0">
                <a:ea typeface="思源宋体 CN" panose="02020400000000000000" charset="-122"/>
                <a:cs typeface="思源宋体 CN" panose="02020400000000000000" charset="-122"/>
              </a:rPr>
              <a:t>光纤／</a:t>
            </a:r>
            <a:r>
              <a:rPr lang="en-US" altLang="zh-CN" sz="1500" b="0">
                <a:ea typeface="思源宋体 CN" panose="02020400000000000000" charset="-122"/>
                <a:cs typeface="思源宋体 CN" panose="02020400000000000000" charset="-122"/>
              </a:rPr>
              <a:t>VCD</a:t>
            </a:r>
            <a:r>
              <a:rPr lang="zh-CN" altLang="en-US" sz="1500" b="0">
                <a:ea typeface="思源宋体 CN" panose="02020400000000000000" charset="-122"/>
                <a:cs typeface="思源宋体 CN" panose="02020400000000000000" charset="-122"/>
              </a:rPr>
              <a:t>／</a:t>
            </a:r>
            <a:r>
              <a:rPr lang="zh-CN" altLang="en-US" sz="1500" b="0" dirty="0">
                <a:ea typeface="思源宋体 CN" panose="02020400000000000000" charset="-122"/>
                <a:cs typeface="思源宋体 CN" panose="02020400000000000000" charset="-122"/>
              </a:rPr>
              <a:t>传真及移动电话</a:t>
            </a:r>
            <a:endParaRPr lang="zh-CN" altLang="en-US" sz="1500" b="0" dirty="0">
              <a:ea typeface="思源宋体 CN" panose="02020400000000000000" charset="-122"/>
              <a:cs typeface="思源宋体 CN" panose="02020400000000000000" charset="-122"/>
            </a:endParaRPr>
          </a:p>
          <a:p>
            <a:pPr lvl="0">
              <a:buNone/>
            </a:pPr>
            <a:r>
              <a:rPr lang="zh-CN" altLang="en-US" sz="1500" b="0" dirty="0">
                <a:ea typeface="思源宋体 CN" panose="02020400000000000000" charset="-122"/>
                <a:cs typeface="思源宋体 CN" panose="02020400000000000000" charset="-122"/>
              </a:rPr>
              <a:t>生物科技</a:t>
            </a:r>
            <a:endParaRPr lang="zh-CN" altLang="en-US" b="0">
              <a:ea typeface="思源宋体 CN" panose="02020400000000000000" charset="-122"/>
              <a:cs typeface="思源宋体 CN" panose="02020400000000000000"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标题 98305"/>
          <p:cNvSpPr>
            <a:spLocks noGrp="1"/>
          </p:cNvSpPr>
          <p:nvPr>
            <p:ph type="title"/>
          </p:nvPr>
        </p:nvSpPr>
        <p:spPr>
          <a:xfrm>
            <a:off x="3977775" y="141710"/>
            <a:ext cx="3723735" cy="377494"/>
          </a:xfrm>
        </p:spPr>
        <p:txBody>
          <a:bodyPr anchor="ctr" anchorCtr="0"/>
          <a:p>
            <a:r>
              <a:rPr lang="zh-CN" altLang="en-US" dirty="0"/>
              <a:t>过去</a:t>
            </a:r>
            <a:r>
              <a:rPr lang="en-US" altLang="zh-CN"/>
              <a:t>30</a:t>
            </a:r>
            <a:r>
              <a:rPr lang="zh-CN" altLang="en-US" dirty="0"/>
              <a:t>年发生的突出变化</a:t>
            </a:r>
            <a:endParaRPr lang="zh-CN" altLang="en-US"/>
          </a:p>
        </p:txBody>
      </p:sp>
      <p:sp>
        <p:nvSpPr>
          <p:cNvPr id="98307" name="文本占位符 98306"/>
          <p:cNvSpPr>
            <a:spLocks noGrp="1"/>
          </p:cNvSpPr>
          <p:nvPr>
            <p:ph type="body" idx="1"/>
          </p:nvPr>
        </p:nvSpPr>
        <p:spPr>
          <a:xfrm>
            <a:off x="1817603" y="1059842"/>
            <a:ext cx="2807985" cy="2537666"/>
          </a:xfrm>
        </p:spPr>
        <p:txBody>
          <a:bodyPr/>
          <a:p>
            <a:r>
              <a:rPr lang="zh-CN" altLang="en-US" dirty="0"/>
              <a:t>社会</a:t>
            </a:r>
            <a:endParaRPr lang="zh-CN" altLang="en-US" dirty="0"/>
          </a:p>
          <a:p>
            <a:pPr>
              <a:buNone/>
            </a:pPr>
            <a:r>
              <a:rPr lang="zh-CN" altLang="en-US" sz="1500" dirty="0"/>
              <a:t>品牌的发展</a:t>
            </a:r>
            <a:endParaRPr lang="zh-CN" altLang="en-US" sz="1500" dirty="0"/>
          </a:p>
          <a:p>
            <a:pPr>
              <a:buNone/>
            </a:pPr>
            <a:r>
              <a:rPr lang="zh-CN" altLang="en-US" sz="1500" dirty="0"/>
              <a:t>城市扩张</a:t>
            </a:r>
            <a:endParaRPr lang="zh-CN" altLang="en-US" sz="1500" dirty="0"/>
          </a:p>
          <a:p>
            <a:pPr>
              <a:buNone/>
            </a:pPr>
            <a:r>
              <a:rPr lang="zh-CN" altLang="en-US" sz="1500" dirty="0"/>
              <a:t>日本／香港的榜样作用</a:t>
            </a:r>
            <a:endParaRPr lang="zh-CN" altLang="en-US" sz="1500" dirty="0"/>
          </a:p>
          <a:p>
            <a:pPr>
              <a:buNone/>
            </a:pPr>
            <a:r>
              <a:rPr lang="zh-CN" altLang="en-US" sz="1500" dirty="0"/>
              <a:t>个人计算机和移动电话的影响</a:t>
            </a:r>
            <a:endParaRPr lang="zh-CN" altLang="en-US" sz="1500"/>
          </a:p>
        </p:txBody>
      </p:sp>
      <p:sp>
        <p:nvSpPr>
          <p:cNvPr id="98308" name="矩形 98307"/>
          <p:cNvSpPr/>
          <p:nvPr/>
        </p:nvSpPr>
        <p:spPr>
          <a:xfrm>
            <a:off x="4895907" y="1059842"/>
            <a:ext cx="2430491" cy="2484078"/>
          </a:xfrm>
          <a:prstGeom prst="rect">
            <a:avLst/>
          </a:prstGeom>
          <a:noFill/>
          <a:ln w="9525">
            <a:noFill/>
          </a:ln>
        </p:spPr>
        <p:txBody>
          <a:bodyPr/>
          <a:lstStyle>
            <a:lvl1pPr marL="342900" lvl="0" indent="-342900" algn="l" defTabSz="914400" rtl="0" eaLnBrk="1" fontAlgn="base" latinLnBrk="0" hangingPunct="1">
              <a:lnSpc>
                <a:spcPct val="150000"/>
              </a:lnSpc>
              <a:spcBef>
                <a:spcPct val="20000"/>
              </a:spcBef>
              <a:spcAft>
                <a:spcPct val="0"/>
              </a:spcAft>
              <a:buChar char="•"/>
              <a:defRPr sz="32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har char="–"/>
              <a:defRPr sz="28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har char="•"/>
              <a:defRPr sz="24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har char="–"/>
              <a:defRPr sz="20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har char="»"/>
              <a:defRPr sz="2000" b="0" i="0" u="none" kern="1200" baseline="0">
                <a:solidFill>
                  <a:schemeClr val="tx1"/>
                </a:solidFill>
                <a:latin typeface="Times New Roman" panose="02020603050405020304" pitchFamily="18" charset="0"/>
                <a:ea typeface="仿宋_GB2312" pitchFamily="49" charset="-122"/>
              </a:defRPr>
            </a:lvl5pPr>
          </a:lstStyle>
          <a:p>
            <a:pPr lvl="0"/>
            <a:r>
              <a:rPr lang="zh-CN" altLang="en-US" b="0" dirty="0">
                <a:ea typeface="思源宋体 CN" panose="02020400000000000000" charset="-122"/>
                <a:cs typeface="思源宋体 CN" panose="02020400000000000000" charset="-122"/>
              </a:rPr>
              <a:t>政策</a:t>
            </a:r>
            <a:endParaRPr lang="zh-CN" altLang="en-US" b="0" dirty="0">
              <a:ea typeface="思源宋体 CN" panose="02020400000000000000" charset="-122"/>
              <a:cs typeface="思源宋体 CN" panose="02020400000000000000" charset="-122"/>
            </a:endParaRPr>
          </a:p>
          <a:p>
            <a:pPr lvl="0">
              <a:buNone/>
            </a:pPr>
            <a:r>
              <a:rPr lang="zh-CN" altLang="en-US" sz="1500" b="0" dirty="0">
                <a:ea typeface="思源宋体 CN" panose="02020400000000000000" charset="-122"/>
                <a:cs typeface="思源宋体 CN" panose="02020400000000000000" charset="-122"/>
              </a:rPr>
              <a:t>苏联解体</a:t>
            </a:r>
            <a:endParaRPr lang="zh-CN" altLang="en-US" sz="1500" b="0" dirty="0">
              <a:ea typeface="思源宋体 CN" panose="02020400000000000000" charset="-122"/>
              <a:cs typeface="思源宋体 CN" panose="02020400000000000000" charset="-122"/>
            </a:endParaRPr>
          </a:p>
          <a:p>
            <a:pPr lvl="0">
              <a:buNone/>
            </a:pPr>
            <a:r>
              <a:rPr lang="zh-CN" altLang="en-US" sz="1500" b="0" dirty="0">
                <a:ea typeface="思源宋体 CN" panose="02020400000000000000" charset="-122"/>
                <a:cs typeface="思源宋体 CN" panose="02020400000000000000" charset="-122"/>
              </a:rPr>
              <a:t>社会主义经济市场化</a:t>
            </a:r>
            <a:endParaRPr lang="zh-CN" altLang="en-US" sz="1500" b="0" dirty="0">
              <a:ea typeface="思源宋体 CN" panose="02020400000000000000" charset="-122"/>
              <a:cs typeface="思源宋体 CN" panose="02020400000000000000" charset="-122"/>
            </a:endParaRPr>
          </a:p>
          <a:p>
            <a:pPr lvl="0">
              <a:buNone/>
            </a:pPr>
            <a:r>
              <a:rPr lang="zh-CN" altLang="en-US" sz="1500" b="0" dirty="0">
                <a:ea typeface="思源宋体 CN" panose="02020400000000000000" charset="-122"/>
                <a:cs typeface="思源宋体 CN" panose="02020400000000000000" charset="-122"/>
              </a:rPr>
              <a:t>主要机关的改变</a:t>
            </a:r>
            <a:endParaRPr lang="zh-CN" altLang="en-US" sz="1500" b="0" dirty="0">
              <a:ea typeface="思源宋体 CN" panose="02020400000000000000" charset="-122"/>
              <a:cs typeface="思源宋体 CN" panose="02020400000000000000" charset="-122"/>
            </a:endParaRPr>
          </a:p>
          <a:p>
            <a:pPr lvl="0">
              <a:buNone/>
            </a:pPr>
            <a:r>
              <a:rPr lang="zh-CN" altLang="en-US" sz="1500" b="0" dirty="0">
                <a:ea typeface="思源宋体 CN" panose="02020400000000000000" charset="-122"/>
                <a:cs typeface="思源宋体 CN" panose="02020400000000000000" charset="-122"/>
              </a:rPr>
              <a:t>社会不安定感增加</a:t>
            </a:r>
            <a:endParaRPr lang="zh-CN" altLang="en-US" sz="1500" b="0">
              <a:ea typeface="思源宋体 CN" panose="02020400000000000000" charset="-122"/>
              <a:cs typeface="思源宋体 CN" panose="02020400000000000000" charset="-122"/>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标题 99329"/>
          <p:cNvSpPr>
            <a:spLocks noGrp="1"/>
          </p:cNvSpPr>
          <p:nvPr>
            <p:ph type="title"/>
          </p:nvPr>
        </p:nvSpPr>
        <p:spPr/>
        <p:txBody>
          <a:bodyPr anchor="ctr" anchorCtr="0"/>
          <a:p>
            <a:r>
              <a:rPr lang="en-US" altLang="zh-CN"/>
              <a:t>Tip</a:t>
            </a:r>
            <a:r>
              <a:rPr lang="zh-CN" altLang="en-US" dirty="0"/>
              <a:t>启示</a:t>
            </a:r>
            <a:r>
              <a:rPr lang="en-US" altLang="zh-CN"/>
              <a:t>3</a:t>
            </a:r>
            <a:endParaRPr lang="en-US" altLang="zh-CN"/>
          </a:p>
        </p:txBody>
      </p:sp>
      <p:sp>
        <p:nvSpPr>
          <p:cNvPr id="99331" name="文本占位符 99330"/>
          <p:cNvSpPr>
            <a:spLocks noGrp="1"/>
          </p:cNvSpPr>
          <p:nvPr>
            <p:ph type="body" idx="1"/>
          </p:nvPr>
        </p:nvSpPr>
        <p:spPr>
          <a:xfrm>
            <a:off x="2357050" y="1762433"/>
            <a:ext cx="3671339" cy="809767"/>
          </a:xfrm>
        </p:spPr>
        <p:txBody>
          <a:bodyPr/>
          <a:p>
            <a:r>
              <a:rPr lang="zh-CN" altLang="en-US" dirty="0"/>
              <a:t>跟大环境挂钩</a:t>
            </a:r>
            <a:endParaRPr lang="zh-CN"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标题 100353"/>
          <p:cNvSpPr>
            <a:spLocks noGrp="1"/>
          </p:cNvSpPr>
          <p:nvPr>
            <p:ph type="title"/>
          </p:nvPr>
        </p:nvSpPr>
        <p:spPr/>
        <p:txBody>
          <a:bodyPr anchor="ctr" anchorCtr="0"/>
          <a:p>
            <a:r>
              <a:rPr lang="zh-CN" altLang="en-US" dirty="0"/>
              <a:t>规划线路</a:t>
            </a:r>
            <a:endParaRPr lang="zh-CN" altLang="en-US"/>
          </a:p>
        </p:txBody>
      </p:sp>
      <p:sp>
        <p:nvSpPr>
          <p:cNvPr id="100355" name="文本占位符 100354"/>
          <p:cNvSpPr>
            <a:spLocks noGrp="1"/>
          </p:cNvSpPr>
          <p:nvPr>
            <p:ph type="body" idx="1"/>
          </p:nvPr>
        </p:nvSpPr>
        <p:spPr>
          <a:xfrm>
            <a:off x="2411828" y="1059842"/>
            <a:ext cx="3833293" cy="2213759"/>
          </a:xfrm>
        </p:spPr>
        <p:txBody>
          <a:bodyPr/>
          <a:p>
            <a:r>
              <a:rPr lang="zh-CN" altLang="en-US" dirty="0"/>
              <a:t>知己知彼，百战不殆</a:t>
            </a:r>
            <a:endParaRPr lang="zh-CN" altLang="en-US" dirty="0"/>
          </a:p>
          <a:p>
            <a:pPr>
              <a:buNone/>
            </a:pPr>
            <a:r>
              <a:rPr lang="zh-CN" altLang="en-US" sz="1800" dirty="0"/>
              <a:t>当地市场的品类消费传统</a:t>
            </a:r>
            <a:endParaRPr lang="zh-CN" altLang="en-US" sz="1800" dirty="0"/>
          </a:p>
          <a:p>
            <a:pPr>
              <a:buNone/>
            </a:pPr>
            <a:r>
              <a:rPr lang="zh-CN" altLang="en-US" sz="1800" dirty="0"/>
              <a:t>与竞争品牌相较的优劣势</a:t>
            </a:r>
            <a:endParaRPr lang="zh-CN" altLang="en-US" sz="1800" dirty="0"/>
          </a:p>
          <a:p>
            <a:pPr>
              <a:buNone/>
            </a:pPr>
            <a:r>
              <a:rPr lang="zh-CN" altLang="en-US" sz="1800" dirty="0"/>
              <a:t>是否存在某些市场空档</a:t>
            </a:r>
            <a:endParaRPr lang="zh-CN" alt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标题 101377"/>
          <p:cNvSpPr>
            <a:spLocks noGrp="1"/>
          </p:cNvSpPr>
          <p:nvPr>
            <p:ph type="title"/>
          </p:nvPr>
        </p:nvSpPr>
        <p:spPr/>
        <p:txBody>
          <a:bodyPr anchor="ctr" anchorCtr="0"/>
          <a:p>
            <a:r>
              <a:rPr lang="en-US" altLang="zh-CN"/>
              <a:t>“</a:t>
            </a:r>
            <a:r>
              <a:rPr lang="zh-CN" altLang="en-US" dirty="0"/>
              <a:t>定位“是什么</a:t>
            </a:r>
            <a:endParaRPr lang="zh-CN" altLang="en-US"/>
          </a:p>
        </p:txBody>
      </p:sp>
      <p:sp>
        <p:nvSpPr>
          <p:cNvPr id="101379" name="文本占位符 101378"/>
          <p:cNvSpPr>
            <a:spLocks noGrp="1"/>
          </p:cNvSpPr>
          <p:nvPr>
            <p:ph type="body" idx="1"/>
          </p:nvPr>
        </p:nvSpPr>
        <p:spPr>
          <a:xfrm>
            <a:off x="1600871" y="1437336"/>
            <a:ext cx="6103020" cy="2051805"/>
          </a:xfrm>
        </p:spPr>
        <p:txBody>
          <a:bodyPr/>
          <a:p>
            <a:pPr>
              <a:buNone/>
            </a:pPr>
            <a:r>
              <a:rPr lang="zh-CN" altLang="en-US" sz="1800" dirty="0">
                <a:latin typeface="思源宋体 CN" panose="02020400000000000000" charset="-122"/>
              </a:rPr>
              <a:t>奔驰＝精密工程      沃尔沃＝安全      大众＝可以信赖</a:t>
            </a:r>
            <a:endParaRPr lang="zh-CN" altLang="en-US" sz="1800" dirty="0">
              <a:latin typeface="思源宋体 CN" panose="02020400000000000000" charset="-122"/>
            </a:endParaRPr>
          </a:p>
          <a:p>
            <a:pPr>
              <a:buNone/>
            </a:pPr>
            <a:endParaRPr lang="zh-CN" altLang="en-US" sz="1800" dirty="0">
              <a:latin typeface="思源宋体 CN" panose="02020400000000000000" charset="-122"/>
            </a:endParaRPr>
          </a:p>
          <a:p>
            <a:r>
              <a:rPr lang="zh-CN" altLang="en-US" sz="1800" dirty="0">
                <a:latin typeface="思源宋体 CN" panose="02020400000000000000" charset="-122"/>
              </a:rPr>
              <a:t>定位就是给品牌一个身份， 这个身份其实是它</a:t>
            </a:r>
            <a:r>
              <a:rPr lang="zh-CN" altLang="en-US" sz="1800" u="sng" dirty="0">
                <a:solidFill>
                  <a:schemeClr val="tx2"/>
                </a:solidFill>
                <a:latin typeface="思源宋体 CN" panose="02020400000000000000" charset="-122"/>
              </a:rPr>
              <a:t>固有属性的呈现</a:t>
            </a:r>
            <a:r>
              <a:rPr lang="zh-CN" altLang="en-US" sz="1800" dirty="0">
                <a:latin typeface="思源宋体 CN" panose="02020400000000000000" charset="-122"/>
              </a:rPr>
              <a:t>，而不应是编造出来的东西</a:t>
            </a:r>
            <a:endParaRPr lang="zh-CN" altLang="en-US" sz="1800">
              <a:latin typeface="思源宋体 CN" panose="02020400000000000000" charset="-122"/>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标题 102401"/>
          <p:cNvSpPr>
            <a:spLocks noGrp="1"/>
          </p:cNvSpPr>
          <p:nvPr>
            <p:ph type="title"/>
          </p:nvPr>
        </p:nvSpPr>
        <p:spPr/>
        <p:txBody>
          <a:bodyPr anchor="ctr" anchorCtr="0"/>
          <a:p>
            <a:r>
              <a:rPr lang="zh-CN" altLang="en-US" dirty="0"/>
              <a:t>竞争品牌分析</a:t>
            </a:r>
            <a:endParaRPr lang="zh-CN" altLang="en-US"/>
          </a:p>
        </p:txBody>
      </p:sp>
      <p:sp>
        <p:nvSpPr>
          <p:cNvPr id="102403" name="文本占位符 102402"/>
          <p:cNvSpPr>
            <a:spLocks noGrp="1"/>
          </p:cNvSpPr>
          <p:nvPr>
            <p:ph type="body" idx="1"/>
          </p:nvPr>
        </p:nvSpPr>
        <p:spPr>
          <a:xfrm>
            <a:off x="2951276" y="1275383"/>
            <a:ext cx="3133082" cy="2106584"/>
          </a:xfrm>
        </p:spPr>
        <p:txBody>
          <a:bodyPr/>
          <a:p>
            <a:pPr>
              <a:buFont typeface="Wingdings" panose="05000000000000000000" pitchFamily="2" charset="2"/>
              <a:buChar char="l"/>
            </a:pPr>
            <a:r>
              <a:rPr lang="zh-CN" altLang="en-US" sz="1800" dirty="0"/>
              <a:t>创意内容</a:t>
            </a:r>
            <a:endParaRPr lang="zh-CN" altLang="en-US" sz="1800" dirty="0"/>
          </a:p>
          <a:p>
            <a:pPr>
              <a:buFont typeface="Wingdings" panose="05000000000000000000" pitchFamily="2" charset="2"/>
              <a:buChar char="l"/>
            </a:pPr>
            <a:r>
              <a:rPr lang="zh-CN" altLang="en-US" sz="1800" dirty="0"/>
              <a:t>主要信息</a:t>
            </a:r>
            <a:endParaRPr lang="zh-CN" altLang="en-US" sz="1800" dirty="0"/>
          </a:p>
          <a:p>
            <a:pPr>
              <a:buFont typeface="Wingdings" panose="05000000000000000000" pitchFamily="2" charset="2"/>
              <a:buChar char="l"/>
            </a:pPr>
            <a:r>
              <a:rPr lang="zh-CN" altLang="en-US" sz="1800" dirty="0"/>
              <a:t>传播呈现的风格和调性</a:t>
            </a:r>
            <a:endParaRPr lang="zh-CN" altLang="en-US" sz="1800" dirty="0"/>
          </a:p>
          <a:p>
            <a:pPr>
              <a:buFont typeface="Wingdings" panose="05000000000000000000" pitchFamily="2" charset="2"/>
              <a:buChar char="l"/>
            </a:pPr>
            <a:r>
              <a:rPr lang="zh-CN" altLang="en-US" sz="1800" dirty="0"/>
              <a:t>预没的目标受众</a:t>
            </a:r>
            <a:endParaRPr lang="zh-CN" altLang="en-US" sz="18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标题 103425"/>
          <p:cNvSpPr>
            <a:spLocks noGrp="1"/>
          </p:cNvSpPr>
          <p:nvPr>
            <p:ph type="title"/>
          </p:nvPr>
        </p:nvSpPr>
        <p:spPr/>
        <p:txBody>
          <a:bodyPr anchor="ctr" anchorCtr="0"/>
          <a:p>
            <a:r>
              <a:rPr lang="zh-CN" altLang="en-US" dirty="0"/>
              <a:t>例：钟表</a:t>
            </a:r>
            <a:endParaRPr lang="zh-CN" altLang="en-US"/>
          </a:p>
        </p:txBody>
      </p:sp>
      <p:sp>
        <p:nvSpPr>
          <p:cNvPr id="103427" name="文本占位符 103426"/>
          <p:cNvSpPr>
            <a:spLocks noGrp="1"/>
          </p:cNvSpPr>
          <p:nvPr>
            <p:ph type="body" idx="1"/>
          </p:nvPr>
        </p:nvSpPr>
        <p:spPr>
          <a:xfrm>
            <a:off x="1655650" y="1059842"/>
            <a:ext cx="5993464" cy="2862763"/>
          </a:xfrm>
        </p:spPr>
        <p:txBody>
          <a:bodyPr/>
          <a:p>
            <a:r>
              <a:rPr lang="zh-CN" altLang="en-US" sz="1800" dirty="0"/>
              <a:t>创意内容                              永恒的经典</a:t>
            </a:r>
            <a:endParaRPr lang="zh-CN" altLang="en-US" sz="1800" dirty="0"/>
          </a:p>
          <a:p>
            <a:r>
              <a:rPr lang="zh-CN" altLang="en-US" sz="1800" dirty="0"/>
              <a:t>主要信息                              代代相传的工艺</a:t>
            </a:r>
            <a:endParaRPr lang="zh-CN" altLang="en-US" sz="1800" dirty="0"/>
          </a:p>
          <a:p>
            <a:r>
              <a:rPr lang="zh-CN" altLang="en-US" sz="1800" dirty="0"/>
              <a:t>传播呈现的风格和调性      时尚、优雅、重视家庭</a:t>
            </a:r>
            <a:endParaRPr lang="zh-CN" altLang="en-US" sz="1800" dirty="0"/>
          </a:p>
          <a:p>
            <a:r>
              <a:rPr lang="zh-CN" altLang="en-US" sz="1800" dirty="0"/>
              <a:t>掩没的目标受众                  中年的较高收入的家长们－</a:t>
            </a:r>
            <a:endParaRPr lang="zh-CN" altLang="en-US" sz="1800" dirty="0"/>
          </a:p>
          <a:p>
            <a:pPr>
              <a:buNone/>
            </a:pPr>
            <a:r>
              <a:rPr lang="zh-CN" altLang="en-US" sz="1800" dirty="0"/>
              <a:t>                                                  通过传播将自己的购买行为</a:t>
            </a:r>
            <a:endParaRPr lang="zh-CN" altLang="en-US" sz="1800" dirty="0"/>
          </a:p>
          <a:p>
            <a:pPr>
              <a:buNone/>
            </a:pPr>
            <a:r>
              <a:rPr lang="zh-CN" altLang="en-US" sz="1800" dirty="0"/>
              <a:t>                                                  合理化</a:t>
            </a:r>
            <a:endParaRPr lang="zh-CN" altLang="en-US" sz="180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50" name="标题 104449"/>
          <p:cNvSpPr>
            <a:spLocks noGrp="1"/>
          </p:cNvSpPr>
          <p:nvPr>
            <p:ph type="title"/>
          </p:nvPr>
        </p:nvSpPr>
        <p:spPr/>
        <p:txBody>
          <a:bodyPr anchor="ctr" anchorCtr="0"/>
          <a:p>
            <a:r>
              <a:rPr lang="zh-CN" altLang="en-US" dirty="0"/>
              <a:t>例：劳力士</a:t>
            </a:r>
            <a:endParaRPr lang="zh-CN" altLang="en-US"/>
          </a:p>
        </p:txBody>
      </p:sp>
      <p:pic>
        <p:nvPicPr>
          <p:cNvPr id="104453" name="图片 104452" descr="c16600-pr-ac-oy-ad-no-no"/>
          <p:cNvPicPr>
            <a:picLocks noChangeAspect="1"/>
          </p:cNvPicPr>
          <p:nvPr/>
        </p:nvPicPr>
        <p:blipFill>
          <a:blip r:embed="rId1"/>
          <a:stretch>
            <a:fillRect/>
          </a:stretch>
        </p:blipFill>
        <p:spPr>
          <a:xfrm>
            <a:off x="4086140" y="844301"/>
            <a:ext cx="1402802" cy="2537665"/>
          </a:xfrm>
          <a:prstGeom prst="rect">
            <a:avLst/>
          </a:prstGeom>
          <a:noFill/>
          <a:ln w="9525">
            <a:noFill/>
          </a:ln>
        </p:spPr>
      </p:pic>
      <p:pic>
        <p:nvPicPr>
          <p:cNvPr id="104455" name="图片 104454" descr="nvellnavigation02_01"/>
          <p:cNvPicPr>
            <a:picLocks noChangeAspect="1"/>
          </p:cNvPicPr>
          <p:nvPr/>
        </p:nvPicPr>
        <p:blipFill>
          <a:blip r:embed="rId2"/>
          <a:srcRect l="3224" t="6024" r="51788"/>
          <a:stretch>
            <a:fillRect/>
          </a:stretch>
        </p:blipFill>
        <p:spPr>
          <a:xfrm>
            <a:off x="5436545" y="844301"/>
            <a:ext cx="1512358" cy="835965"/>
          </a:xfrm>
          <a:prstGeom prst="rect">
            <a:avLst/>
          </a:prstGeom>
          <a:noFill/>
          <a:ln w="9525">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74" name="标题 105473"/>
          <p:cNvSpPr>
            <a:spLocks noGrp="1"/>
          </p:cNvSpPr>
          <p:nvPr>
            <p:ph type="title"/>
          </p:nvPr>
        </p:nvSpPr>
        <p:spPr/>
        <p:txBody>
          <a:bodyPr anchor="ctr" anchorCtr="0"/>
          <a:p>
            <a:r>
              <a:rPr lang="zh-CN" altLang="en-US" dirty="0"/>
              <a:t>例：</a:t>
            </a:r>
            <a:r>
              <a:rPr lang="en-US" altLang="zh-CN"/>
              <a:t>TAG</a:t>
            </a:r>
            <a:r>
              <a:rPr lang="zh-CN" altLang="en-US" dirty="0"/>
              <a:t>钟表</a:t>
            </a:r>
            <a:endParaRPr lang="zh-CN" altLang="en-US"/>
          </a:p>
        </p:txBody>
      </p:sp>
      <p:sp>
        <p:nvSpPr>
          <p:cNvPr id="105475" name="文本占位符 105474"/>
          <p:cNvSpPr>
            <a:spLocks noGrp="1"/>
          </p:cNvSpPr>
          <p:nvPr>
            <p:ph type="body" idx="1"/>
          </p:nvPr>
        </p:nvSpPr>
        <p:spPr>
          <a:xfrm>
            <a:off x="2897688" y="1275383"/>
            <a:ext cx="3185479" cy="2268537"/>
          </a:xfrm>
        </p:spPr>
        <p:txBody>
          <a:bodyPr/>
          <a:p>
            <a:pPr>
              <a:buFont typeface="Wingdings" panose="05000000000000000000" pitchFamily="2" charset="2"/>
              <a:buChar char="l"/>
            </a:pPr>
            <a:r>
              <a:rPr lang="zh-CN" altLang="en-US" sz="1800" dirty="0"/>
              <a:t>创意内容</a:t>
            </a:r>
            <a:endParaRPr lang="zh-CN" altLang="en-US" sz="1800" dirty="0"/>
          </a:p>
          <a:p>
            <a:pPr>
              <a:buFont typeface="Wingdings" panose="05000000000000000000" pitchFamily="2" charset="2"/>
              <a:buChar char="l"/>
            </a:pPr>
            <a:r>
              <a:rPr lang="zh-CN" altLang="en-US" sz="1800" dirty="0"/>
              <a:t>主要信息</a:t>
            </a:r>
            <a:endParaRPr lang="zh-CN" altLang="en-US" sz="1800" dirty="0"/>
          </a:p>
          <a:p>
            <a:pPr>
              <a:buFont typeface="Wingdings" panose="05000000000000000000" pitchFamily="2" charset="2"/>
              <a:buChar char="l"/>
            </a:pPr>
            <a:r>
              <a:rPr lang="zh-CN" altLang="en-US" sz="1800" dirty="0"/>
              <a:t>传播早期的风格和调性</a:t>
            </a:r>
            <a:endParaRPr lang="zh-CN" altLang="en-US" sz="1800" dirty="0"/>
          </a:p>
          <a:p>
            <a:pPr>
              <a:buFont typeface="Wingdings" panose="05000000000000000000" pitchFamily="2" charset="2"/>
              <a:buChar char="l"/>
            </a:pPr>
            <a:r>
              <a:rPr lang="zh-CN" altLang="en-US" sz="1800" dirty="0"/>
              <a:t>掩没的目标受众</a:t>
            </a:r>
            <a:endParaRPr lang="zh-CN" altLang="en-US" sz="18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标题 106497"/>
          <p:cNvSpPr>
            <a:spLocks noGrp="1"/>
          </p:cNvSpPr>
          <p:nvPr>
            <p:ph type="title"/>
          </p:nvPr>
        </p:nvSpPr>
        <p:spPr/>
        <p:txBody>
          <a:bodyPr anchor="ctr" anchorCtr="0"/>
          <a:p>
            <a:r>
              <a:rPr lang="zh-CN" altLang="en-US" dirty="0"/>
              <a:t>定位的作用点</a:t>
            </a:r>
            <a:endParaRPr lang="zh-CN" altLang="en-US" dirty="0"/>
          </a:p>
        </p:txBody>
      </p:sp>
      <p:sp>
        <p:nvSpPr>
          <p:cNvPr id="106499" name="文本占位符 106498"/>
          <p:cNvSpPr>
            <a:spLocks noGrp="1"/>
          </p:cNvSpPr>
          <p:nvPr>
            <p:ph type="body" idx="1"/>
          </p:nvPr>
        </p:nvSpPr>
        <p:spPr>
          <a:xfrm>
            <a:off x="1709237" y="1545702"/>
            <a:ext cx="5993464" cy="1403993"/>
          </a:xfrm>
        </p:spPr>
        <p:txBody>
          <a:bodyPr/>
          <a:p>
            <a:r>
              <a:rPr lang="zh-CN" altLang="en-US" dirty="0"/>
              <a:t>定位不作用于产品，而作用于目标消费者的心理</a:t>
            </a:r>
            <a:endParaRPr lang="zh-CN"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标题 107521"/>
          <p:cNvSpPr>
            <a:spLocks noGrp="1"/>
          </p:cNvSpPr>
          <p:nvPr>
            <p:ph type="title"/>
          </p:nvPr>
        </p:nvSpPr>
        <p:spPr/>
        <p:txBody>
          <a:bodyPr anchor="ctr" anchorCtr="0"/>
          <a:p>
            <a:r>
              <a:rPr lang="en-US" altLang="zh-CN"/>
              <a:t>Tip</a:t>
            </a:r>
            <a:r>
              <a:rPr lang="zh-CN" altLang="zh-CN" dirty="0"/>
              <a:t>启示4</a:t>
            </a:r>
            <a:endParaRPr lang="zh-CN" altLang="en-US"/>
          </a:p>
        </p:txBody>
      </p:sp>
      <p:sp>
        <p:nvSpPr>
          <p:cNvPr id="107523" name="文本占位符 107522"/>
          <p:cNvSpPr>
            <a:spLocks noGrp="1"/>
          </p:cNvSpPr>
          <p:nvPr>
            <p:ph type="body" idx="1"/>
          </p:nvPr>
        </p:nvSpPr>
        <p:spPr>
          <a:xfrm>
            <a:off x="2357050" y="1869608"/>
            <a:ext cx="4157199" cy="701401"/>
          </a:xfrm>
        </p:spPr>
        <p:txBody>
          <a:bodyPr/>
          <a:p>
            <a:r>
              <a:rPr lang="zh-CN" altLang="en-US" dirty="0"/>
              <a:t>你的品牌不是与世隔绝的</a:t>
            </a:r>
            <a:endParaRPr lang="zh-CN"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6" name="标题 108545"/>
          <p:cNvSpPr>
            <a:spLocks noGrp="1"/>
          </p:cNvSpPr>
          <p:nvPr>
            <p:ph type="title"/>
          </p:nvPr>
        </p:nvSpPr>
        <p:spPr/>
        <p:txBody>
          <a:bodyPr anchor="ctr" anchorCtr="0"/>
          <a:p>
            <a:r>
              <a:rPr lang="zh-CN" altLang="en-US" dirty="0"/>
              <a:t>鸟瞰全局</a:t>
            </a:r>
            <a:endParaRPr lang="zh-CN" altLang="en-US"/>
          </a:p>
        </p:txBody>
      </p:sp>
      <p:sp>
        <p:nvSpPr>
          <p:cNvPr id="108547" name="文本占位符 108546"/>
          <p:cNvSpPr>
            <a:spLocks noGrp="1"/>
          </p:cNvSpPr>
          <p:nvPr>
            <p:ph type="body" idx="1"/>
          </p:nvPr>
        </p:nvSpPr>
        <p:spPr>
          <a:xfrm>
            <a:off x="2195097" y="1006255"/>
            <a:ext cx="4753806" cy="2593635"/>
          </a:xfrm>
        </p:spPr>
        <p:txBody>
          <a:bodyPr/>
          <a:p>
            <a:pPr>
              <a:lnSpc>
                <a:spcPct val="130000"/>
              </a:lnSpc>
            </a:pPr>
            <a:r>
              <a:rPr lang="zh-CN" altLang="en-US" sz="1800" dirty="0"/>
              <a:t>给目标消费群下定义</a:t>
            </a:r>
            <a:endParaRPr lang="zh-CN" altLang="en-US" sz="1800" dirty="0"/>
          </a:p>
          <a:p>
            <a:pPr>
              <a:lnSpc>
                <a:spcPct val="130000"/>
              </a:lnSpc>
            </a:pPr>
            <a:r>
              <a:rPr lang="zh-CN" altLang="en-US" sz="1800" dirty="0"/>
              <a:t>他们是谁？</a:t>
            </a:r>
            <a:endParaRPr lang="zh-CN" altLang="en-US" sz="1800" dirty="0"/>
          </a:p>
          <a:p>
            <a:pPr>
              <a:lnSpc>
                <a:spcPct val="130000"/>
              </a:lnSpc>
            </a:pPr>
            <a:r>
              <a:rPr lang="zh-CN" altLang="en-US" sz="1800" dirty="0"/>
              <a:t>他们与某品牌相关的生活</a:t>
            </a:r>
            <a:endParaRPr lang="zh-CN" altLang="en-US" sz="1800" dirty="0"/>
          </a:p>
          <a:p>
            <a:pPr>
              <a:lnSpc>
                <a:spcPct val="130000"/>
              </a:lnSpc>
            </a:pPr>
            <a:r>
              <a:rPr lang="zh-CN" altLang="en-US" sz="1800" dirty="0"/>
              <a:t>历经的状态</a:t>
            </a:r>
            <a:endParaRPr lang="zh-CN" altLang="en-US" sz="1800" dirty="0"/>
          </a:p>
          <a:p>
            <a:pPr>
              <a:lnSpc>
                <a:spcPct val="130000"/>
              </a:lnSpc>
            </a:pPr>
            <a:r>
              <a:rPr lang="zh-CN" altLang="en-US" sz="1800" dirty="0"/>
              <a:t>风格</a:t>
            </a:r>
            <a:endParaRPr lang="zh-CN" altLang="en-US" sz="1800" dirty="0"/>
          </a:p>
          <a:p>
            <a:pPr>
              <a:lnSpc>
                <a:spcPct val="130000"/>
              </a:lnSpc>
            </a:pPr>
            <a:r>
              <a:rPr lang="zh-CN" altLang="en-US" sz="1800" dirty="0"/>
              <a:t>他们在哪儿居住，购物以及休闲娱乐？</a:t>
            </a:r>
            <a:endParaRPr lang="zh-CN" altLang="en-US" sz="18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570" name="标题 109569"/>
          <p:cNvSpPr>
            <a:spLocks noGrp="1"/>
          </p:cNvSpPr>
          <p:nvPr>
            <p:ph type="title"/>
          </p:nvPr>
        </p:nvSpPr>
        <p:spPr/>
        <p:txBody>
          <a:bodyPr anchor="ctr" anchorCtr="0"/>
          <a:p>
            <a:r>
              <a:rPr lang="zh-CN" altLang="en-US" dirty="0"/>
              <a:t>鸟瞰全局</a:t>
            </a:r>
            <a:endParaRPr lang="zh-CN" altLang="en-US"/>
          </a:p>
        </p:txBody>
      </p:sp>
      <p:sp>
        <p:nvSpPr>
          <p:cNvPr id="109571" name="文本占位符 109570"/>
          <p:cNvSpPr>
            <a:spLocks noGrp="1"/>
          </p:cNvSpPr>
          <p:nvPr>
            <p:ph type="body" idx="1"/>
          </p:nvPr>
        </p:nvSpPr>
        <p:spPr>
          <a:xfrm>
            <a:off x="2249875" y="951476"/>
            <a:ext cx="4968156" cy="2916350"/>
          </a:xfrm>
        </p:spPr>
        <p:txBody>
          <a:bodyPr/>
          <a:p>
            <a:r>
              <a:rPr lang="zh-CN" altLang="en-US" sz="1800" dirty="0"/>
              <a:t>他们的消费倾向？</a:t>
            </a:r>
            <a:endParaRPr lang="zh-CN" altLang="en-US" sz="1800" dirty="0"/>
          </a:p>
          <a:p>
            <a:r>
              <a:rPr lang="zh-CN" altLang="en-US" sz="1800" dirty="0"/>
              <a:t>购买者在哪里？</a:t>
            </a:r>
            <a:endParaRPr lang="zh-CN" altLang="en-US" sz="1800" dirty="0"/>
          </a:p>
          <a:p>
            <a:r>
              <a:rPr lang="zh-CN" altLang="en-US" sz="1800" dirty="0"/>
              <a:t>如果不是或更重要？</a:t>
            </a:r>
            <a:endParaRPr lang="zh-CN" altLang="en-US" sz="1800" dirty="0"/>
          </a:p>
          <a:p>
            <a:r>
              <a:rPr lang="zh-CN" altLang="en-US" sz="1800" dirty="0"/>
              <a:t>他们购买／使用这个品牌／品类有多久</a:t>
            </a:r>
            <a:endParaRPr lang="zh-CN" altLang="en-US" sz="1800" dirty="0"/>
          </a:p>
          <a:p>
            <a:r>
              <a:rPr lang="zh-CN" altLang="en-US" sz="1800" dirty="0"/>
              <a:t>品类／品牌传播的温热程度</a:t>
            </a:r>
            <a:endParaRPr lang="zh-CN" altLang="en-US" sz="1800" dirty="0"/>
          </a:p>
          <a:p>
            <a:r>
              <a:rPr lang="zh-CN" altLang="en-US" sz="1800" dirty="0"/>
              <a:t>他们的购买行为的关心程度</a:t>
            </a:r>
            <a:endParaRPr lang="zh-CN" altLang="en-US" sz="18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4" name="标题 110593"/>
          <p:cNvSpPr>
            <a:spLocks noGrp="1"/>
          </p:cNvSpPr>
          <p:nvPr>
            <p:ph type="title"/>
          </p:nvPr>
        </p:nvSpPr>
        <p:spPr/>
        <p:txBody>
          <a:bodyPr anchor="ctr" anchorCtr="0"/>
          <a:p>
            <a:r>
              <a:rPr lang="zh-CN" altLang="en-US" dirty="0"/>
              <a:t>鸟瞰全局</a:t>
            </a:r>
            <a:endParaRPr lang="zh-CN" altLang="en-US"/>
          </a:p>
        </p:txBody>
      </p:sp>
      <p:sp>
        <p:nvSpPr>
          <p:cNvPr id="110595" name="文本占位符 110594"/>
          <p:cNvSpPr>
            <a:spLocks noGrp="1"/>
          </p:cNvSpPr>
          <p:nvPr>
            <p:ph type="body" idx="1"/>
          </p:nvPr>
        </p:nvSpPr>
        <p:spPr>
          <a:xfrm>
            <a:off x="1655650" y="1437336"/>
            <a:ext cx="5993464" cy="1512358"/>
          </a:xfrm>
        </p:spPr>
        <p:txBody>
          <a:bodyPr/>
          <a:p>
            <a:r>
              <a:rPr lang="zh-CN" altLang="en-US" sz="1800" dirty="0"/>
              <a:t>他们的购买行为是价格导向的，随机的，还是会比较忠诚于某一个或几个品牌？</a:t>
            </a:r>
            <a:endParaRPr lang="zh-CN" altLang="en-US" sz="1800" dirty="0"/>
          </a:p>
          <a:p>
            <a:r>
              <a:rPr lang="zh-CN" altLang="en-US" sz="1800" dirty="0"/>
              <a:t>如果不购买某个特定品牌，他们会买什么来替代？</a:t>
            </a:r>
            <a:endParaRPr lang="zh-CN" altLang="en-US" sz="18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2" name="标题 112641"/>
          <p:cNvSpPr>
            <a:spLocks noGrp="1"/>
          </p:cNvSpPr>
          <p:nvPr>
            <p:ph type="title"/>
          </p:nvPr>
        </p:nvSpPr>
        <p:spPr/>
        <p:txBody>
          <a:bodyPr anchor="ctr" anchorCtr="0"/>
          <a:p>
            <a:r>
              <a:rPr lang="zh-CN" altLang="en-US" dirty="0"/>
              <a:t>鸟瞰全局</a:t>
            </a:r>
            <a:endParaRPr lang="zh-CN" altLang="en-US"/>
          </a:p>
        </p:txBody>
      </p:sp>
      <p:sp>
        <p:nvSpPr>
          <p:cNvPr id="112643" name="文本占位符 112642"/>
          <p:cNvSpPr>
            <a:spLocks noGrp="1"/>
          </p:cNvSpPr>
          <p:nvPr>
            <p:ph type="body" idx="1"/>
          </p:nvPr>
        </p:nvSpPr>
        <p:spPr>
          <a:xfrm>
            <a:off x="2465416" y="897888"/>
            <a:ext cx="4458480" cy="2862763"/>
          </a:xfrm>
        </p:spPr>
        <p:txBody>
          <a:bodyPr/>
          <a:p>
            <a:r>
              <a:rPr lang="zh-CN" altLang="en-US" sz="1800" dirty="0"/>
              <a:t>他们的感觉？</a:t>
            </a:r>
            <a:endParaRPr lang="zh-CN" altLang="en-US" sz="1800" dirty="0"/>
          </a:p>
          <a:p>
            <a:r>
              <a:rPr lang="zh-CN" altLang="en-US" sz="1800" dirty="0"/>
              <a:t>他们倾向于比较现实／爱冒险／传统／现代／有主见／随机性或</a:t>
            </a:r>
            <a:r>
              <a:rPr lang="en-US" altLang="zh-CN" sz="1800">
                <a:latin typeface="Times New Roman" panose="02020603050405020304" pitchFamily="18" charset="0"/>
              </a:rPr>
              <a:t>·····</a:t>
            </a:r>
            <a:r>
              <a:rPr lang="zh-CN" altLang="en-US" sz="1800" dirty="0"/>
              <a:t>？</a:t>
            </a:r>
            <a:endParaRPr lang="zh-CN" altLang="en-US" sz="1800" dirty="0"/>
          </a:p>
          <a:p>
            <a:r>
              <a:rPr lang="zh-CN" altLang="en-US" sz="1800" dirty="0"/>
              <a:t>品牌个性和消费者个性的联结？</a:t>
            </a:r>
            <a:endParaRPr lang="zh-CN" altLang="en-US" sz="1800" dirty="0"/>
          </a:p>
          <a:p>
            <a:r>
              <a:rPr lang="zh-CN" altLang="en-US" sz="1800" dirty="0"/>
              <a:t>品牌是否可以满足某种特殊需求？</a:t>
            </a:r>
            <a:endParaRPr lang="zh-CN" altLang="en-US" sz="1800" dirty="0"/>
          </a:p>
          <a:p>
            <a:r>
              <a:rPr lang="zh-CN" altLang="en-US" sz="1800" dirty="0"/>
              <a:t>品牌的影响者或影响品牌的因素？</a:t>
            </a:r>
            <a:endParaRPr lang="zh-CN" altLang="en-US" sz="180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6" name="标题 113665"/>
          <p:cNvSpPr>
            <a:spLocks noGrp="1"/>
          </p:cNvSpPr>
          <p:nvPr>
            <p:ph type="title"/>
          </p:nvPr>
        </p:nvSpPr>
        <p:spPr/>
        <p:txBody>
          <a:bodyPr anchor="ctr" anchorCtr="0"/>
          <a:p>
            <a:r>
              <a:rPr lang="zh-CN" altLang="en-US" sz="1200" dirty="0"/>
              <a:t>例：果珍的销售上升了</a:t>
            </a:r>
            <a:r>
              <a:rPr lang="en-US" altLang="zh-CN" sz="1200"/>
              <a:t>40</a:t>
            </a:r>
            <a:r>
              <a:rPr lang="zh-CN" altLang="en-US" sz="1200"/>
              <a:t>％</a:t>
            </a:r>
            <a:r>
              <a:rPr lang="en-US" altLang="zh-CN" sz="1200">
                <a:latin typeface="华文细黑" panose="02010600040101010101" pitchFamily="2" charset="-122"/>
              </a:rPr>
              <a:t>······</a:t>
            </a:r>
            <a:r>
              <a:rPr lang="zh-CN" altLang="en-US" sz="1200" dirty="0"/>
              <a:t>但真正发生了什么事？</a:t>
            </a:r>
            <a:endParaRPr lang="zh-CN" altLang="en-US"/>
          </a:p>
        </p:txBody>
      </p:sp>
      <p:pic>
        <p:nvPicPr>
          <p:cNvPr id="113669" name="图片 113668" descr="02953b"/>
          <p:cNvPicPr>
            <a:picLocks noChangeAspect="1"/>
          </p:cNvPicPr>
          <p:nvPr/>
        </p:nvPicPr>
        <p:blipFill>
          <a:blip r:embed="rId1"/>
          <a:stretch>
            <a:fillRect/>
          </a:stretch>
        </p:blipFill>
        <p:spPr>
          <a:xfrm>
            <a:off x="1331800" y="1402051"/>
            <a:ext cx="1674312" cy="1674312"/>
          </a:xfrm>
          <a:prstGeom prst="rect">
            <a:avLst/>
          </a:prstGeom>
          <a:noFill/>
          <a:ln w="9525">
            <a:noFill/>
          </a:ln>
        </p:spPr>
      </p:pic>
      <p:pic>
        <p:nvPicPr>
          <p:cNvPr id="113671" name="图片 113670" descr="02956b"/>
          <p:cNvPicPr>
            <a:picLocks noChangeAspect="1"/>
          </p:cNvPicPr>
          <p:nvPr/>
        </p:nvPicPr>
        <p:blipFill>
          <a:blip r:embed="rId2"/>
          <a:stretch>
            <a:fillRect/>
          </a:stretch>
        </p:blipFill>
        <p:spPr>
          <a:xfrm>
            <a:off x="3870347" y="1456234"/>
            <a:ext cx="1565910" cy="1565946"/>
          </a:xfrm>
          <a:prstGeom prst="rect">
            <a:avLst/>
          </a:prstGeom>
          <a:noFill/>
          <a:ln w="9525">
            <a:noFill/>
          </a:ln>
        </p:spPr>
      </p:pic>
      <p:pic>
        <p:nvPicPr>
          <p:cNvPr id="113673" name="图片 113672" descr="02952b"/>
          <p:cNvPicPr>
            <a:picLocks noChangeAspect="1"/>
          </p:cNvPicPr>
          <p:nvPr/>
        </p:nvPicPr>
        <p:blipFill>
          <a:blip r:embed="rId3"/>
          <a:stretch>
            <a:fillRect/>
          </a:stretch>
        </p:blipFill>
        <p:spPr>
          <a:xfrm>
            <a:off x="6300492" y="1455639"/>
            <a:ext cx="1566545" cy="1567137"/>
          </a:xfrm>
          <a:prstGeom prst="rect">
            <a:avLst/>
          </a:prstGeom>
          <a:noFill/>
          <a:ln w="9525">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4" name="标题 115713"/>
          <p:cNvSpPr>
            <a:spLocks noGrp="1"/>
          </p:cNvSpPr>
          <p:nvPr>
            <p:ph type="title"/>
          </p:nvPr>
        </p:nvSpPr>
        <p:spPr/>
        <p:txBody>
          <a:bodyPr anchor="ctr" anchorCtr="0"/>
          <a:p>
            <a:r>
              <a:rPr lang="zh-CN" altLang="en-US" sz="1200" dirty="0"/>
              <a:t>例：果珍的销售上升了</a:t>
            </a:r>
            <a:r>
              <a:rPr lang="en-US" altLang="zh-CN" sz="1200"/>
              <a:t>40</a:t>
            </a:r>
            <a:r>
              <a:rPr lang="zh-CN" altLang="en-US" sz="1200"/>
              <a:t>％</a:t>
            </a:r>
            <a:r>
              <a:rPr lang="en-US" altLang="zh-CN" sz="1200">
                <a:latin typeface="华文细黑" panose="02010600040101010101" pitchFamily="2" charset="-122"/>
              </a:rPr>
              <a:t>······</a:t>
            </a:r>
            <a:r>
              <a:rPr lang="zh-CN" altLang="en-US" sz="1200" dirty="0"/>
              <a:t>但真正发生了什么事？</a:t>
            </a:r>
            <a:endParaRPr lang="zh-CN" altLang="en-US"/>
          </a:p>
        </p:txBody>
      </p:sp>
      <p:sp>
        <p:nvSpPr>
          <p:cNvPr id="115715" name="文本占位符 115714"/>
          <p:cNvSpPr>
            <a:spLocks noGrp="1"/>
          </p:cNvSpPr>
          <p:nvPr>
            <p:ph type="body" idx="1"/>
          </p:nvPr>
        </p:nvSpPr>
        <p:spPr>
          <a:xfrm>
            <a:off x="1762825" y="1383748"/>
            <a:ext cx="5830320" cy="1998218"/>
          </a:xfrm>
        </p:spPr>
        <p:txBody>
          <a:bodyPr/>
          <a:p>
            <a:pPr algn="ctr">
              <a:buNone/>
            </a:pPr>
            <a:r>
              <a:rPr lang="zh-CN" altLang="en-US" sz="1800" dirty="0"/>
              <a:t>果珍正在吸引新用户，而还未开始将这些新用户维护成为反复购买者</a:t>
            </a:r>
            <a:endParaRPr lang="zh-CN" altLang="en-US" sz="1800" dirty="0"/>
          </a:p>
          <a:p>
            <a:pPr algn="ctr">
              <a:buNone/>
            </a:pPr>
            <a:r>
              <a:rPr lang="zh-CN" altLang="en-US" sz="1800" dirty="0"/>
              <a:t>－如果行销角度没有变化</a:t>
            </a:r>
            <a:endParaRPr lang="zh-CN" altLang="en-US" sz="1800" dirty="0"/>
          </a:p>
          <a:p>
            <a:pPr algn="ctr">
              <a:buNone/>
            </a:pPr>
            <a:r>
              <a:rPr lang="zh-CN" altLang="en-US" sz="1800" dirty="0"/>
              <a:t>果珍销售的增长很难维持下去</a:t>
            </a:r>
            <a:endParaRPr lang="zh-CN" altLang="en-US" sz="180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8" name="标题 116737"/>
          <p:cNvSpPr>
            <a:spLocks noGrp="1"/>
          </p:cNvSpPr>
          <p:nvPr>
            <p:ph type="title"/>
          </p:nvPr>
        </p:nvSpPr>
        <p:spPr/>
        <p:txBody>
          <a:bodyPr anchor="ctr" anchorCtr="0"/>
          <a:p>
            <a:r>
              <a:rPr lang="zh-CN" altLang="en-US" dirty="0"/>
              <a:t>从哪儿入手界定目标群体</a:t>
            </a:r>
            <a:endParaRPr lang="zh-CN" altLang="en-US"/>
          </a:p>
        </p:txBody>
      </p:sp>
      <p:sp>
        <p:nvSpPr>
          <p:cNvPr id="116739" name="文本占位符 116738"/>
          <p:cNvSpPr>
            <a:spLocks noGrp="1"/>
          </p:cNvSpPr>
          <p:nvPr>
            <p:ph type="body" idx="1"/>
          </p:nvPr>
        </p:nvSpPr>
        <p:spPr>
          <a:xfrm>
            <a:off x="1750916" y="1221795"/>
            <a:ext cx="1200360" cy="1944631"/>
          </a:xfrm>
        </p:spPr>
        <p:txBody>
          <a:bodyPr/>
          <a:p>
            <a:pPr>
              <a:buNone/>
            </a:pPr>
            <a:r>
              <a:rPr lang="zh-CN" altLang="en-US" sz="1800" dirty="0"/>
              <a:t>新的</a:t>
            </a:r>
            <a:endParaRPr lang="zh-CN" altLang="en-US" sz="1800" dirty="0"/>
          </a:p>
          <a:p>
            <a:pPr>
              <a:buNone/>
            </a:pPr>
            <a:endParaRPr lang="zh-CN" altLang="en-US" sz="1800" dirty="0"/>
          </a:p>
          <a:p>
            <a:pPr>
              <a:buNone/>
            </a:pPr>
            <a:endParaRPr lang="zh-CN" altLang="en-US" sz="1800" dirty="0"/>
          </a:p>
          <a:p>
            <a:pPr>
              <a:buNone/>
            </a:pPr>
            <a:r>
              <a:rPr lang="zh-CN" altLang="en-US" sz="1800" dirty="0"/>
              <a:t>固有的</a:t>
            </a:r>
            <a:endParaRPr lang="zh-CN" altLang="en-US" sz="1800"/>
          </a:p>
        </p:txBody>
      </p:sp>
      <p:sp>
        <p:nvSpPr>
          <p:cNvPr id="116740" name="矩形 116739"/>
          <p:cNvSpPr/>
          <p:nvPr/>
        </p:nvSpPr>
        <p:spPr>
          <a:xfrm>
            <a:off x="6408265" y="1168208"/>
            <a:ext cx="1200360" cy="2160172"/>
          </a:xfrm>
          <a:prstGeom prst="rect">
            <a:avLst/>
          </a:prstGeom>
          <a:noFill/>
          <a:ln w="9525">
            <a:noFill/>
          </a:ln>
        </p:spPr>
        <p:txBody>
          <a:bodyPr/>
          <a:p>
            <a:pPr eaLnBrk="0" hangingPunct="0">
              <a:lnSpc>
                <a:spcPct val="15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更多</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50000"/>
              </a:lnSpc>
            </a:pP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50000"/>
              </a:lnSpc>
            </a:pP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50000"/>
              </a:lnSpc>
            </a:pP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5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不同的</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
        <p:nvSpPr>
          <p:cNvPr id="116741" name="矩形 116740"/>
          <p:cNvSpPr/>
          <p:nvPr/>
        </p:nvSpPr>
        <p:spPr>
          <a:xfrm>
            <a:off x="2939368" y="2031562"/>
            <a:ext cx="3331952" cy="400120"/>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使用者    品牌    使用行为</a:t>
            </a:r>
            <a:endParaRPr lang="zh-CN" altLang="en-US" sz="1800" b="0">
              <a:latin typeface="思源宋体 CN" panose="02020400000000000000" charset="-122"/>
              <a:ea typeface="思源宋体 CN" panose="02020400000000000000" charset="-122"/>
              <a:cs typeface="思源宋体 CN" panose="02020400000000000000" charset="-122"/>
            </a:endParaRPr>
          </a:p>
        </p:txBody>
      </p:sp>
      <p:sp>
        <p:nvSpPr>
          <p:cNvPr id="116746" name="右大括号 116745"/>
          <p:cNvSpPr/>
          <p:nvPr/>
        </p:nvSpPr>
        <p:spPr>
          <a:xfrm>
            <a:off x="2573782" y="1437336"/>
            <a:ext cx="323907" cy="1620724"/>
          </a:xfrm>
          <a:prstGeom prst="rightBrace">
            <a:avLst>
              <a:gd name="adj1" fmla="val 27937"/>
              <a:gd name="adj2" fmla="val 50000"/>
            </a:avLst>
          </a:prstGeom>
          <a:noFill/>
          <a:ln w="9525" cap="flat" cmpd="sng">
            <a:solidFill>
              <a:schemeClr val="tx1"/>
            </a:solidFill>
            <a:prstDash val="solid"/>
            <a:miter/>
            <a:headEnd type="none" w="med" len="med"/>
            <a:tailEnd type="none" w="med" len="med"/>
          </a:ln>
        </p:spPr>
        <p:txBody>
          <a:bodyPr wrap="none" anchor="ctr" anchorCtr="0"/>
          <a:p>
            <a:pPr algn="ctr"/>
            <a:endParaRPr sz="1800" b="0" dirty="0">
              <a:latin typeface="Times New Roman" panose="02020603050405020304" pitchFamily="18" charset="0"/>
              <a:ea typeface="思源宋体 CN" panose="02020400000000000000" charset="-122"/>
              <a:cs typeface="思源宋体 CN" panose="02020400000000000000" charset="-122"/>
            </a:endParaRPr>
          </a:p>
        </p:txBody>
      </p:sp>
      <p:sp>
        <p:nvSpPr>
          <p:cNvPr id="116747" name="右大括号 116746"/>
          <p:cNvSpPr/>
          <p:nvPr/>
        </p:nvSpPr>
        <p:spPr>
          <a:xfrm rot="10800000">
            <a:off x="6084358" y="1437336"/>
            <a:ext cx="323907" cy="1620724"/>
          </a:xfrm>
          <a:prstGeom prst="rightBrace">
            <a:avLst>
              <a:gd name="adj1" fmla="val 27937"/>
              <a:gd name="adj2" fmla="val 50000"/>
            </a:avLst>
          </a:prstGeom>
          <a:noFill/>
          <a:ln w="9525" cap="flat" cmpd="sng">
            <a:solidFill>
              <a:schemeClr val="tx1"/>
            </a:solidFill>
            <a:prstDash val="solid"/>
            <a:miter/>
            <a:headEnd type="none" w="med" len="med"/>
            <a:tailEnd type="none" w="med" len="med"/>
          </a:ln>
        </p:spPr>
        <p:txBody>
          <a:bodyPr rot="10800000" wrap="none" anchor="ctr" anchorCtr="0"/>
          <a:p>
            <a:pPr algn="ctr"/>
            <a:endParaRPr sz="1800" b="0"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2" name="标题 117761"/>
          <p:cNvSpPr>
            <a:spLocks noGrp="1"/>
          </p:cNvSpPr>
          <p:nvPr>
            <p:ph type="title"/>
          </p:nvPr>
        </p:nvSpPr>
        <p:spPr/>
        <p:txBody>
          <a:bodyPr anchor="ctr" anchorCtr="0"/>
          <a:p>
            <a:r>
              <a:rPr lang="zh-CN" altLang="en-US" dirty="0"/>
              <a:t>需要回答的问题</a:t>
            </a:r>
            <a:endParaRPr lang="zh-CN" altLang="en-US"/>
          </a:p>
        </p:txBody>
      </p:sp>
      <p:sp>
        <p:nvSpPr>
          <p:cNvPr id="117763" name="文本占位符 117762"/>
          <p:cNvSpPr>
            <a:spLocks noGrp="1"/>
          </p:cNvSpPr>
          <p:nvPr>
            <p:ph type="body" idx="1"/>
          </p:nvPr>
        </p:nvSpPr>
        <p:spPr>
          <a:xfrm>
            <a:off x="2086731" y="1059842"/>
            <a:ext cx="4968156" cy="2969938"/>
          </a:xfrm>
        </p:spPr>
        <p:txBody>
          <a:bodyPr/>
          <a:p>
            <a:pPr>
              <a:lnSpc>
                <a:spcPct val="130000"/>
              </a:lnSpc>
              <a:buFont typeface="Wingdings" panose="05000000000000000000" pitchFamily="2" charset="2"/>
              <a:buChar char="l"/>
            </a:pPr>
            <a:r>
              <a:rPr lang="zh-CN" altLang="en-US" sz="1500" dirty="0"/>
              <a:t>消费者需要满足什么需求：</a:t>
            </a:r>
            <a:endParaRPr lang="zh-CN" altLang="en-US" sz="1500" dirty="0"/>
          </a:p>
          <a:p>
            <a:pPr lvl="1">
              <a:lnSpc>
                <a:spcPct val="130000"/>
              </a:lnSpc>
              <a:buFont typeface="Wingdings" panose="05000000000000000000" pitchFamily="2" charset="2"/>
              <a:buChar char="l"/>
            </a:pPr>
            <a:r>
              <a:rPr lang="zh-CN" altLang="en-US" sz="1500" dirty="0"/>
              <a:t>我要满足什么需求：吃、喝、运动、爱</a:t>
            </a:r>
            <a:endParaRPr lang="zh-CN" altLang="en-US" sz="1500" dirty="0"/>
          </a:p>
          <a:p>
            <a:pPr>
              <a:lnSpc>
                <a:spcPct val="130000"/>
              </a:lnSpc>
              <a:buFont typeface="Wingdings" panose="05000000000000000000" pitchFamily="2" charset="2"/>
              <a:buChar char="l"/>
            </a:pPr>
            <a:r>
              <a:rPr lang="zh-CN" altLang="en-US" sz="1500" dirty="0"/>
              <a:t>这种需求可以通过什么方式来满足：</a:t>
            </a:r>
            <a:endParaRPr lang="zh-CN" altLang="en-US" sz="1500" dirty="0"/>
          </a:p>
          <a:p>
            <a:pPr lvl="1">
              <a:lnSpc>
                <a:spcPct val="130000"/>
              </a:lnSpc>
              <a:buFont typeface="Wingdings" panose="05000000000000000000" pitchFamily="2" charset="2"/>
              <a:buChar char="l"/>
            </a:pPr>
            <a:r>
              <a:rPr lang="zh-CN" altLang="en-US" sz="1500" dirty="0"/>
              <a:t>我到底要吃什么：面、糖果、饼干、乳品</a:t>
            </a:r>
            <a:endParaRPr lang="zh-CN" altLang="en-US" sz="1500" dirty="0"/>
          </a:p>
          <a:p>
            <a:pPr>
              <a:lnSpc>
                <a:spcPct val="130000"/>
              </a:lnSpc>
              <a:buFont typeface="Wingdings" panose="05000000000000000000" pitchFamily="2" charset="2"/>
              <a:buChar char="l"/>
            </a:pPr>
            <a:r>
              <a:rPr lang="zh-CN" altLang="en-US" sz="1500" dirty="0"/>
              <a:t>这种方式具有什么特征</a:t>
            </a:r>
            <a:endParaRPr lang="zh-CN" altLang="en-US" sz="1500" dirty="0"/>
          </a:p>
          <a:p>
            <a:pPr lvl="1">
              <a:lnSpc>
                <a:spcPct val="130000"/>
              </a:lnSpc>
              <a:buFont typeface="Wingdings" panose="05000000000000000000" pitchFamily="2" charset="2"/>
              <a:buChar char="l"/>
            </a:pPr>
            <a:r>
              <a:rPr lang="zh-CN" altLang="en-US" sz="1500" dirty="0"/>
              <a:t>喝什么样子的乳品：豆浆、牛奶、鲜奶、调味奶</a:t>
            </a:r>
            <a:endParaRPr lang="zh-CN" altLang="en-US" sz="1500" dirty="0"/>
          </a:p>
          <a:p>
            <a:pPr>
              <a:lnSpc>
                <a:spcPct val="130000"/>
              </a:lnSpc>
              <a:buFont typeface="Wingdings" panose="05000000000000000000" pitchFamily="2" charset="2"/>
              <a:buChar char="l"/>
            </a:pPr>
            <a:r>
              <a:rPr lang="zh-CN" altLang="en-US" sz="1500" dirty="0"/>
              <a:t>这些特征中消费者可以接受的是什么</a:t>
            </a:r>
            <a:endParaRPr lang="zh-CN" altLang="en-US" sz="1500" dirty="0"/>
          </a:p>
          <a:p>
            <a:pPr lvl="1">
              <a:lnSpc>
                <a:spcPct val="130000"/>
              </a:lnSpc>
              <a:buFont typeface="Wingdings" panose="05000000000000000000" pitchFamily="2" charset="2"/>
              <a:buChar char="l"/>
            </a:pPr>
            <a:r>
              <a:rPr lang="zh-CN" altLang="en-US" sz="1500" dirty="0"/>
              <a:t>喝什么牌子的鲜奶：统一、伊利、蒙牛、光明</a:t>
            </a:r>
            <a:endParaRPr lang="zh-CN" altLang="en-US" sz="15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6" name="标题 118785"/>
          <p:cNvSpPr>
            <a:spLocks noGrp="1"/>
          </p:cNvSpPr>
          <p:nvPr>
            <p:ph type="title"/>
          </p:nvPr>
        </p:nvSpPr>
        <p:spPr/>
        <p:txBody>
          <a:bodyPr anchor="ctr" anchorCtr="0"/>
          <a:p>
            <a:r>
              <a:rPr lang="zh-CN" altLang="en-US" dirty="0"/>
              <a:t>到处都是潜在的新用户</a:t>
            </a:r>
            <a:endParaRPr lang="zh-CN" altLang="en-US"/>
          </a:p>
        </p:txBody>
      </p:sp>
      <p:sp>
        <p:nvSpPr>
          <p:cNvPr id="118787" name="文本占位符 118786"/>
          <p:cNvSpPr>
            <a:spLocks noGrp="1"/>
          </p:cNvSpPr>
          <p:nvPr>
            <p:ph type="body" idx="1"/>
          </p:nvPr>
        </p:nvSpPr>
        <p:spPr>
          <a:xfrm>
            <a:off x="1817603" y="1113429"/>
            <a:ext cx="5601680" cy="3086640"/>
          </a:xfrm>
        </p:spPr>
        <p:txBody>
          <a:bodyPr/>
          <a:p>
            <a:r>
              <a:rPr lang="zh-CN" altLang="en-US" sz="1800" dirty="0"/>
              <a:t>太和的化妆品，适用于那些不太使用化妆品的客户</a:t>
            </a:r>
            <a:endParaRPr lang="zh-CN" altLang="en-US" sz="1800" dirty="0"/>
          </a:p>
          <a:p>
            <a:r>
              <a:rPr lang="zh-CN" altLang="en-US" sz="1800" dirty="0"/>
              <a:t>强生婴儿洗发局，同样适用于成人</a:t>
            </a:r>
            <a:endParaRPr lang="zh-CN" altLang="en-US" sz="1800" dirty="0"/>
          </a:p>
          <a:p>
            <a:r>
              <a:rPr lang="zh-CN" altLang="en-US" sz="1800" dirty="0"/>
              <a:t>把“须后水“重新定位成“男用香水“（而不是理性的有关“清洁毛孔“的诉求）</a:t>
            </a:r>
            <a:endParaRPr lang="zh-CN" altLang="en-US" sz="1800" dirty="0"/>
          </a:p>
          <a:p>
            <a:endParaRPr lang="zh-CN" altLang="en-US" sz="1800" dirty="0"/>
          </a:p>
          <a:p>
            <a:pPr>
              <a:buNone/>
            </a:pPr>
            <a:r>
              <a:rPr lang="zh-CN" altLang="en-US" sz="1800" dirty="0"/>
              <a:t>        散落户        购买更多                不同用途</a:t>
            </a:r>
            <a:endParaRPr lang="zh-CN" altLang="en-US" sz="180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0" name="标题 119809"/>
          <p:cNvSpPr>
            <a:spLocks noGrp="1"/>
          </p:cNvSpPr>
          <p:nvPr>
            <p:ph type="title"/>
          </p:nvPr>
        </p:nvSpPr>
        <p:spPr/>
        <p:txBody>
          <a:bodyPr anchor="ctr" anchorCtr="0"/>
          <a:p>
            <a:r>
              <a:rPr lang="zh-CN" altLang="en-US" dirty="0"/>
              <a:t>吸引更多购买</a:t>
            </a:r>
            <a:endParaRPr lang="zh-CN" altLang="en-US"/>
          </a:p>
        </p:txBody>
      </p:sp>
      <p:sp>
        <p:nvSpPr>
          <p:cNvPr id="119811" name="文本占位符 119810"/>
          <p:cNvSpPr>
            <a:spLocks noGrp="1"/>
          </p:cNvSpPr>
          <p:nvPr>
            <p:ph type="body" idx="1"/>
          </p:nvPr>
        </p:nvSpPr>
        <p:spPr>
          <a:xfrm>
            <a:off x="2249875" y="1168208"/>
            <a:ext cx="4968156" cy="2646032"/>
          </a:xfrm>
        </p:spPr>
        <p:txBody>
          <a:bodyPr/>
          <a:p>
            <a:r>
              <a:rPr lang="zh-CN" altLang="en-US" sz="1800" dirty="0"/>
              <a:t>海飞丝提出的“洗两遍头“的概念</a:t>
            </a:r>
            <a:endParaRPr lang="zh-CN" altLang="en-US" sz="1800" dirty="0"/>
          </a:p>
          <a:p>
            <a:r>
              <a:rPr lang="zh-CN" altLang="en-US" sz="1800" dirty="0"/>
              <a:t>东芝违法国指南鼓励司机们多上路</a:t>
            </a:r>
            <a:endParaRPr lang="zh-CN" altLang="en-US" sz="1800" dirty="0"/>
          </a:p>
          <a:p>
            <a:endParaRPr lang="zh-CN" altLang="en-US" sz="1800" dirty="0"/>
          </a:p>
          <a:p>
            <a:endParaRPr lang="zh-CN" altLang="en-US" sz="1800" dirty="0"/>
          </a:p>
          <a:p>
            <a:pPr>
              <a:buNone/>
            </a:pPr>
            <a:r>
              <a:rPr lang="zh-CN" altLang="en-US" sz="1800" dirty="0"/>
              <a:t>新客户             购买更多              不同用途</a:t>
            </a:r>
            <a:endParaRPr lang="zh-CN" altLang="en-US" sz="18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4" name="标题 120833"/>
          <p:cNvSpPr>
            <a:spLocks noGrp="1"/>
          </p:cNvSpPr>
          <p:nvPr>
            <p:ph type="title"/>
          </p:nvPr>
        </p:nvSpPr>
        <p:spPr/>
        <p:txBody>
          <a:bodyPr anchor="ctr" anchorCtr="0"/>
          <a:p>
            <a:r>
              <a:rPr lang="zh-CN" altLang="en-US" dirty="0"/>
              <a:t>不同用途</a:t>
            </a:r>
            <a:endParaRPr lang="zh-CN" altLang="en-US"/>
          </a:p>
        </p:txBody>
      </p:sp>
      <p:sp>
        <p:nvSpPr>
          <p:cNvPr id="120835" name="文本占位符 120834"/>
          <p:cNvSpPr>
            <a:spLocks noGrp="1"/>
          </p:cNvSpPr>
          <p:nvPr>
            <p:ph type="body" idx="1"/>
          </p:nvPr>
        </p:nvSpPr>
        <p:spPr>
          <a:xfrm>
            <a:off x="1656840" y="844301"/>
            <a:ext cx="5993464" cy="3024717"/>
          </a:xfrm>
        </p:spPr>
        <p:txBody>
          <a:bodyPr/>
          <a:p>
            <a:r>
              <a:rPr lang="zh-CN" altLang="en-US" sz="1500" dirty="0">
                <a:latin typeface="思源宋体 CN" panose="02020400000000000000" charset="-122"/>
              </a:rPr>
              <a:t>来自产品研发现兄弟们的用途持续增长：降落伞、长城、轮船</a:t>
            </a:r>
            <a:r>
              <a:rPr lang="en-US" altLang="zh-CN" sz="1500">
                <a:latin typeface="Times New Roman" panose="02020603050405020304" pitchFamily="18" charset="0"/>
              </a:rPr>
              <a:t>······</a:t>
            </a:r>
            <a:endParaRPr lang="en-US" altLang="zh-CN" sz="1500">
              <a:latin typeface="思源宋体 CN" panose="02020400000000000000" charset="-122"/>
            </a:endParaRPr>
          </a:p>
          <a:p>
            <a:r>
              <a:rPr lang="zh-CN" altLang="en-US" sz="1500" dirty="0">
                <a:latin typeface="思源宋体 CN" panose="02020400000000000000" charset="-122"/>
              </a:rPr>
              <a:t>也可以亲自传播</a:t>
            </a:r>
            <a:endParaRPr lang="zh-CN" altLang="en-US" sz="1500" dirty="0">
              <a:latin typeface="思源宋体 CN" panose="02020400000000000000" charset="-122"/>
            </a:endParaRPr>
          </a:p>
          <a:p>
            <a:r>
              <a:rPr lang="zh-CN" altLang="en-US" sz="1500" dirty="0">
                <a:latin typeface="思源宋体 CN" panose="02020400000000000000" charset="-122"/>
              </a:rPr>
              <a:t>传播将其影象由“药品“转化为“每天所需的能量“</a:t>
            </a:r>
            <a:endParaRPr lang="zh-CN" altLang="en-US" sz="1500" dirty="0">
              <a:latin typeface="思源宋体 CN" panose="02020400000000000000" charset="-122"/>
            </a:endParaRPr>
          </a:p>
          <a:p>
            <a:r>
              <a:rPr lang="zh-CN" altLang="en-US" sz="1500" dirty="0">
                <a:latin typeface="思源宋体 CN" panose="02020400000000000000" charset="-122"/>
              </a:rPr>
              <a:t>宝利来从“方便“到自我表现“</a:t>
            </a:r>
            <a:endParaRPr lang="zh-CN" altLang="en-US" sz="1500" dirty="0">
              <a:latin typeface="思源宋体 CN" panose="02020400000000000000" charset="-122"/>
            </a:endParaRPr>
          </a:p>
          <a:p>
            <a:r>
              <a:rPr lang="zh-CN" altLang="en-US" sz="1500" dirty="0">
                <a:latin typeface="思源宋体 CN" panose="02020400000000000000" charset="-122"/>
              </a:rPr>
              <a:t>魔术胸罩，从“弥补身材缺陷“到“服装时尚“</a:t>
            </a:r>
            <a:endParaRPr lang="zh-CN" altLang="en-US" sz="1500" dirty="0">
              <a:latin typeface="思源宋体 CN" panose="02020400000000000000" charset="-122"/>
            </a:endParaRPr>
          </a:p>
          <a:p>
            <a:endParaRPr lang="zh-CN" altLang="en-US" sz="1500" dirty="0">
              <a:latin typeface="思源宋体 CN" panose="02020400000000000000" charset="-122"/>
            </a:endParaRPr>
          </a:p>
          <a:p>
            <a:r>
              <a:rPr lang="zh-CN" altLang="en-US" sz="1500" dirty="0">
                <a:latin typeface="思源宋体 CN" panose="02020400000000000000" charset="-122"/>
              </a:rPr>
              <a:t>新客户              购买更多                  不同用途</a:t>
            </a:r>
            <a:endParaRPr lang="zh-CN" altLang="en-US" sz="1500">
              <a:latin typeface="思源宋体 CN" panose="02020400000000000000" charset="-122"/>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8" name="标题 121857"/>
          <p:cNvSpPr>
            <a:spLocks noGrp="1"/>
          </p:cNvSpPr>
          <p:nvPr>
            <p:ph type="title"/>
          </p:nvPr>
        </p:nvSpPr>
        <p:spPr/>
        <p:txBody>
          <a:bodyPr anchor="ctr" anchorCtr="0"/>
          <a:p>
            <a:r>
              <a:rPr lang="zh-CN" altLang="en-US" dirty="0"/>
              <a:t>时刻铭记</a:t>
            </a:r>
            <a:r>
              <a:rPr lang="en-US" altLang="zh-CN">
                <a:latin typeface="华文细黑" panose="02010600040101010101" pitchFamily="2" charset="-122"/>
              </a:rPr>
              <a:t>·······</a:t>
            </a:r>
            <a:endParaRPr lang="en-US" altLang="zh-CN"/>
          </a:p>
        </p:txBody>
      </p:sp>
      <p:sp>
        <p:nvSpPr>
          <p:cNvPr id="121859" name="文本占位符 121858"/>
          <p:cNvSpPr>
            <a:spLocks noGrp="1"/>
          </p:cNvSpPr>
          <p:nvPr>
            <p:ph type="body" idx="1"/>
          </p:nvPr>
        </p:nvSpPr>
        <p:spPr>
          <a:xfrm>
            <a:off x="1709237" y="1762433"/>
            <a:ext cx="5993464" cy="1080086"/>
          </a:xfrm>
        </p:spPr>
        <p:txBody>
          <a:bodyPr/>
          <a:p>
            <a:r>
              <a:rPr lang="en-US" altLang="zh-CN" sz="1800"/>
              <a:t>“</a:t>
            </a:r>
            <a:r>
              <a:rPr lang="zh-CN" altLang="en-US" sz="1800" dirty="0"/>
              <a:t>如果能够足够深入地了解消费者。</a:t>
            </a:r>
            <a:endParaRPr lang="zh-CN" altLang="en-US" sz="1800" dirty="0"/>
          </a:p>
          <a:p>
            <a:pPr>
              <a:buNone/>
            </a:pPr>
            <a:r>
              <a:rPr lang="zh-CN" altLang="en-US" sz="1800" dirty="0"/>
              <a:t>我们就可以在他们心里选择并占据一个有落”</a:t>
            </a:r>
            <a:endParaRPr lang="zh-CN" altLang="en-US" sz="180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2" name="标题 122881"/>
          <p:cNvSpPr>
            <a:spLocks noGrp="1"/>
          </p:cNvSpPr>
          <p:nvPr>
            <p:ph type="title"/>
          </p:nvPr>
        </p:nvSpPr>
        <p:spPr/>
        <p:txBody>
          <a:bodyPr anchor="ctr" anchorCtr="0"/>
          <a:p>
            <a:r>
              <a:rPr lang="en-US" altLang="zh-CN"/>
              <a:t>Tip</a:t>
            </a:r>
            <a:r>
              <a:rPr lang="zh-CN" altLang="en-US" dirty="0"/>
              <a:t>启示</a:t>
            </a:r>
            <a:r>
              <a:rPr lang="en-US" altLang="zh-CN"/>
              <a:t>5</a:t>
            </a:r>
            <a:endParaRPr lang="en-US" altLang="zh-CN"/>
          </a:p>
        </p:txBody>
      </p:sp>
      <p:sp>
        <p:nvSpPr>
          <p:cNvPr id="122883" name="文本占位符 122882"/>
          <p:cNvSpPr>
            <a:spLocks noGrp="1"/>
          </p:cNvSpPr>
          <p:nvPr>
            <p:ph type="body" idx="1"/>
          </p:nvPr>
        </p:nvSpPr>
        <p:spPr>
          <a:xfrm>
            <a:off x="1655650" y="1383748"/>
            <a:ext cx="5830320" cy="1286100"/>
          </a:xfrm>
        </p:spPr>
        <p:txBody>
          <a:bodyPr/>
          <a:p>
            <a:pPr algn="ctr">
              <a:buNone/>
            </a:pPr>
            <a:r>
              <a:rPr lang="zh-CN" altLang="en-US" dirty="0"/>
              <a:t>想别人听你讲话，</a:t>
            </a:r>
            <a:endParaRPr lang="zh-CN" altLang="en-US" dirty="0"/>
          </a:p>
          <a:p>
            <a:pPr algn="ctr">
              <a:buNone/>
            </a:pPr>
            <a:r>
              <a:rPr lang="zh-CN" altLang="en-US" dirty="0"/>
              <a:t>首先要去了解这些“别人“</a:t>
            </a:r>
            <a:endParaRPr lang="zh-CN" alt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6" name="标题 123905"/>
          <p:cNvSpPr>
            <a:spLocks noGrp="1"/>
          </p:cNvSpPr>
          <p:nvPr>
            <p:ph type="title"/>
          </p:nvPr>
        </p:nvSpPr>
        <p:spPr/>
        <p:txBody>
          <a:bodyPr anchor="ctr" anchorCtr="0"/>
          <a:p>
            <a:r>
              <a:rPr lang="zh-CN" altLang="en-US" dirty="0"/>
              <a:t>选择合途径</a:t>
            </a:r>
            <a:endParaRPr lang="zh-CN" altLang="en-US"/>
          </a:p>
        </p:txBody>
      </p:sp>
      <p:sp>
        <p:nvSpPr>
          <p:cNvPr id="123907" name="文本占位符 123906"/>
          <p:cNvSpPr>
            <a:spLocks noGrp="1"/>
          </p:cNvSpPr>
          <p:nvPr>
            <p:ph type="body" idx="1"/>
          </p:nvPr>
        </p:nvSpPr>
        <p:spPr>
          <a:xfrm>
            <a:off x="1871190" y="1924387"/>
            <a:ext cx="5345651" cy="1295627"/>
          </a:xfrm>
        </p:spPr>
        <p:txBody>
          <a:bodyPr/>
          <a:p>
            <a:r>
              <a:rPr lang="zh-CN" altLang="en-US" dirty="0"/>
              <a:t>最后</a:t>
            </a:r>
            <a:endParaRPr lang="zh-CN" altLang="en-US" dirty="0"/>
          </a:p>
          <a:p>
            <a:pPr>
              <a:buNone/>
            </a:pPr>
            <a:r>
              <a:rPr lang="en-US" altLang="zh-CN">
                <a:latin typeface="Times New Roman" panose="02020603050405020304" pitchFamily="18" charset="0"/>
              </a:rPr>
              <a:t>······</a:t>
            </a:r>
            <a:r>
              <a:rPr lang="zh-CN" altLang="en-US" dirty="0"/>
              <a:t>你只需要定义所面对的行业</a:t>
            </a:r>
            <a:endParaRPr lang="zh-CN" alt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0" name="标题 124929"/>
          <p:cNvSpPr>
            <a:spLocks noGrp="1"/>
          </p:cNvSpPr>
          <p:nvPr>
            <p:ph type="title"/>
          </p:nvPr>
        </p:nvSpPr>
        <p:spPr/>
        <p:txBody>
          <a:bodyPr anchor="ctr" anchorCtr="0"/>
          <a:p>
            <a:r>
              <a:rPr lang="zh-CN" altLang="en-US" dirty="0"/>
              <a:t>想一想</a:t>
            </a:r>
            <a:endParaRPr lang="zh-CN" altLang="en-US"/>
          </a:p>
        </p:txBody>
      </p:sp>
      <p:sp>
        <p:nvSpPr>
          <p:cNvPr id="124931" name="文本占位符 124930"/>
          <p:cNvSpPr>
            <a:spLocks noGrp="1"/>
          </p:cNvSpPr>
          <p:nvPr>
            <p:ph type="body" idx="1"/>
          </p:nvPr>
        </p:nvSpPr>
        <p:spPr>
          <a:xfrm>
            <a:off x="2411828" y="1545702"/>
            <a:ext cx="3833293" cy="1457580"/>
          </a:xfrm>
        </p:spPr>
        <p:txBody>
          <a:bodyPr/>
          <a:p>
            <a:r>
              <a:rPr lang="en-US" altLang="zh-CN"/>
              <a:t>“</a:t>
            </a:r>
            <a:r>
              <a:rPr lang="zh-CN" altLang="en-US" dirty="0"/>
              <a:t>钻石“属于什么品类？</a:t>
            </a:r>
            <a:endParaRPr lang="zh-CN" altLang="en-US" dirty="0"/>
          </a:p>
          <a:p>
            <a:r>
              <a:rPr lang="zh-CN" altLang="en-US" dirty="0"/>
              <a:t>“可乐“属于什么品类？</a:t>
            </a:r>
            <a:endParaRPr lang="zh-CN" alt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标题 125953"/>
          <p:cNvSpPr>
            <a:spLocks noGrp="1"/>
          </p:cNvSpPr>
          <p:nvPr>
            <p:ph type="title"/>
          </p:nvPr>
        </p:nvSpPr>
        <p:spPr/>
        <p:txBody>
          <a:bodyPr anchor="ctr" anchorCtr="0"/>
          <a:p>
            <a:r>
              <a:rPr lang="zh-CN" altLang="en-US" dirty="0"/>
              <a:t>去了解你的品牌</a:t>
            </a:r>
            <a:endParaRPr lang="zh-CN" altLang="en-US"/>
          </a:p>
        </p:txBody>
      </p:sp>
      <p:sp>
        <p:nvSpPr>
          <p:cNvPr id="125955" name="文本占位符 125954"/>
          <p:cNvSpPr>
            <a:spLocks noGrp="1"/>
          </p:cNvSpPr>
          <p:nvPr>
            <p:ph type="body" idx="1"/>
          </p:nvPr>
        </p:nvSpPr>
        <p:spPr>
          <a:xfrm>
            <a:off x="1655650" y="1275383"/>
            <a:ext cx="5939876" cy="1889852"/>
          </a:xfrm>
        </p:spPr>
        <p:txBody>
          <a:bodyPr/>
          <a:p>
            <a:r>
              <a:rPr lang="zh-CN" altLang="en-US" sz="1800" dirty="0"/>
              <a:t>最基本是从客户那儿听来的信息及定义</a:t>
            </a:r>
            <a:endParaRPr lang="zh-CN" altLang="en-US" sz="1800" dirty="0"/>
          </a:p>
          <a:p>
            <a:r>
              <a:rPr lang="zh-CN" altLang="en-US" sz="1800" dirty="0"/>
              <a:t>但有时这谈不上足“智慧“</a:t>
            </a:r>
            <a:endParaRPr lang="zh-CN" altLang="en-US" sz="1800" dirty="0"/>
          </a:p>
          <a:p>
            <a:r>
              <a:rPr lang="zh-CN" altLang="en-US" sz="1800" dirty="0"/>
              <a:t>应不断问自己：“什么是消费者利益？这个利益的背后是什么利益？“</a:t>
            </a:r>
            <a:endParaRPr lang="zh-CN" altLang="en-US" sz="180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标题 126977"/>
          <p:cNvSpPr>
            <a:spLocks noGrp="1"/>
          </p:cNvSpPr>
          <p:nvPr>
            <p:ph type="title"/>
          </p:nvPr>
        </p:nvSpPr>
        <p:spPr/>
        <p:txBody>
          <a:bodyPr anchor="ctr" anchorCtr="0"/>
          <a:p>
            <a:r>
              <a:rPr lang="zh-CN" altLang="en-US" dirty="0"/>
              <a:t>区别两种竞争者</a:t>
            </a:r>
            <a:endParaRPr lang="zh-CN" altLang="en-US"/>
          </a:p>
        </p:txBody>
      </p:sp>
      <p:sp>
        <p:nvSpPr>
          <p:cNvPr id="126979" name="文本占位符 126978"/>
          <p:cNvSpPr>
            <a:spLocks noGrp="1"/>
          </p:cNvSpPr>
          <p:nvPr>
            <p:ph type="body" idx="1"/>
          </p:nvPr>
        </p:nvSpPr>
        <p:spPr>
          <a:xfrm>
            <a:off x="1817603" y="1396848"/>
            <a:ext cx="5563573" cy="1121765"/>
          </a:xfrm>
        </p:spPr>
        <p:txBody>
          <a:bodyPr/>
          <a:p>
            <a:r>
              <a:rPr lang="zh-CN" altLang="en-US" sz="1800" dirty="0"/>
              <a:t>微观竞争，具有相同功能的产品（直接替代品）</a:t>
            </a:r>
            <a:endParaRPr lang="zh-CN" altLang="en-US" sz="1800" dirty="0"/>
          </a:p>
          <a:p>
            <a:r>
              <a:rPr lang="zh-CN" altLang="en-US" sz="1800" dirty="0"/>
              <a:t>出现竞争，消费者购买力范围内的所有其它商品</a:t>
            </a:r>
            <a:endParaRPr lang="zh-CN" altLang="en-US" sz="18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8002" name="标题 128001"/>
          <p:cNvSpPr>
            <a:spLocks noGrp="1"/>
          </p:cNvSpPr>
          <p:nvPr>
            <p:ph type="title"/>
          </p:nvPr>
        </p:nvSpPr>
        <p:spPr/>
        <p:txBody>
          <a:bodyPr anchor="ctr" anchorCtr="0"/>
          <a:p>
            <a:r>
              <a:rPr lang="zh-CN" altLang="en-US" dirty="0"/>
              <a:t>钻石是什么？</a:t>
            </a:r>
            <a:endParaRPr lang="zh-CN" altLang="en-US"/>
          </a:p>
        </p:txBody>
      </p:sp>
      <p:sp>
        <p:nvSpPr>
          <p:cNvPr id="128003" name="文本占位符 128002"/>
          <p:cNvSpPr>
            <a:spLocks noGrp="1"/>
          </p:cNvSpPr>
          <p:nvPr>
            <p:ph type="body" idx="1"/>
          </p:nvPr>
        </p:nvSpPr>
        <p:spPr>
          <a:xfrm>
            <a:off x="1600871" y="2139928"/>
            <a:ext cx="6047051" cy="628760"/>
          </a:xfrm>
        </p:spPr>
        <p:txBody>
          <a:bodyPr/>
          <a:p>
            <a:pPr>
              <a:buNone/>
            </a:pPr>
            <a:r>
              <a:rPr lang="zh-CN" altLang="en-US" sz="1500" dirty="0">
                <a:latin typeface="思源宋体 CN" panose="02020400000000000000" charset="-122"/>
              </a:rPr>
              <a:t>纯净宝石      宝石      珠宝      礼品      投资      大购买</a:t>
            </a:r>
            <a:endParaRPr lang="zh-CN" altLang="en-US" sz="1500">
              <a:latin typeface="思源宋体 CN" panose="02020400000000000000" charset="-122"/>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6" name="标题 129025"/>
          <p:cNvSpPr>
            <a:spLocks noGrp="1"/>
          </p:cNvSpPr>
          <p:nvPr>
            <p:ph type="title"/>
          </p:nvPr>
        </p:nvSpPr>
        <p:spPr/>
        <p:txBody>
          <a:bodyPr anchor="ctr" anchorCtr="0"/>
          <a:p>
            <a:r>
              <a:rPr lang="zh-CN" altLang="en-US" dirty="0"/>
              <a:t>钻石就是钻石</a:t>
            </a:r>
            <a:endParaRPr lang="zh-CN" altLang="en-US"/>
          </a:p>
        </p:txBody>
      </p:sp>
      <p:sp>
        <p:nvSpPr>
          <p:cNvPr id="129028" name="矩形 129027"/>
          <p:cNvSpPr/>
          <p:nvPr/>
        </p:nvSpPr>
        <p:spPr>
          <a:xfrm>
            <a:off x="1600871" y="2172080"/>
            <a:ext cx="6104211" cy="346533"/>
          </a:xfrm>
          <a:prstGeom prst="rect">
            <a:avLst/>
          </a:prstGeom>
          <a:noFill/>
          <a:ln w="9525">
            <a:noFill/>
          </a:ln>
        </p:spPr>
        <p:txBody>
          <a:bodyPr/>
          <a:p>
            <a:pPr eaLnBrk="0" hangingPunct="0"/>
            <a:r>
              <a:rPr lang="zh-CN" altLang="en-US" sz="1500" b="0" dirty="0">
                <a:latin typeface="思源宋体 CN" panose="02020400000000000000" charset="-122"/>
                <a:ea typeface="思源宋体 CN" panose="02020400000000000000" charset="-122"/>
                <a:cs typeface="思源宋体 CN" panose="02020400000000000000" charset="-122"/>
              </a:rPr>
              <a:t>纯净宝石      宝石      珠宝      礼品      投资      大购买</a:t>
            </a:r>
            <a:endParaRPr lang="zh-CN" altLang="en-US" sz="1500" b="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标题 130049"/>
          <p:cNvSpPr>
            <a:spLocks noGrp="1"/>
          </p:cNvSpPr>
          <p:nvPr>
            <p:ph type="title"/>
          </p:nvPr>
        </p:nvSpPr>
        <p:spPr/>
        <p:txBody>
          <a:bodyPr anchor="ctr" anchorCtr="0"/>
          <a:p>
            <a:r>
              <a:rPr lang="zh-CN" altLang="en-US" dirty="0"/>
              <a:t>可乐    可以拓宽市场</a:t>
            </a:r>
            <a:endParaRPr lang="zh-CN" altLang="en-US"/>
          </a:p>
        </p:txBody>
      </p:sp>
      <p:pic>
        <p:nvPicPr>
          <p:cNvPr id="130058" name="图片 130057" descr="brand_coke_center"/>
          <p:cNvPicPr>
            <a:picLocks noChangeAspect="1"/>
          </p:cNvPicPr>
          <p:nvPr/>
        </p:nvPicPr>
        <p:blipFill>
          <a:blip r:embed="rId1"/>
          <a:stretch>
            <a:fillRect/>
          </a:stretch>
        </p:blipFill>
        <p:spPr>
          <a:xfrm>
            <a:off x="3437136" y="844301"/>
            <a:ext cx="2538857" cy="2488842"/>
          </a:xfrm>
          <a:prstGeom prst="rect">
            <a:avLst/>
          </a:prstGeom>
          <a:noFill/>
          <a:ln w="9525">
            <a:noFill/>
          </a:ln>
        </p:spPr>
      </p:pic>
      <p:sp>
        <p:nvSpPr>
          <p:cNvPr id="130059" name="矩形 130058"/>
          <p:cNvSpPr/>
          <p:nvPr/>
        </p:nvSpPr>
        <p:spPr>
          <a:xfrm>
            <a:off x="2141510" y="897888"/>
            <a:ext cx="1133673" cy="593035"/>
          </a:xfrm>
          <a:prstGeom prst="rect">
            <a:avLst/>
          </a:prstGeom>
          <a:noFill/>
          <a:ln w="9525">
            <a:noFill/>
          </a:ln>
        </p:spPr>
        <p: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lvl="0"/>
            <a:r>
              <a:rPr lang="zh-CN" altLang="en-US" b="0" dirty="0">
                <a:ea typeface="思源宋体 CN" panose="02020400000000000000" charset="-122"/>
                <a:cs typeface="思源宋体 CN" panose="02020400000000000000" charset="-122"/>
              </a:rPr>
              <a:t>可乐     </a:t>
            </a:r>
            <a:endParaRPr lang="zh-CN" altLang="en-US" b="0">
              <a:ea typeface="思源宋体 CN" panose="02020400000000000000" charset="-122"/>
              <a:cs typeface="思源宋体 CN" panose="02020400000000000000" charset="-122"/>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1074" name="标题 131073"/>
          <p:cNvSpPr>
            <a:spLocks noGrp="1"/>
          </p:cNvSpPr>
          <p:nvPr>
            <p:ph type="title"/>
          </p:nvPr>
        </p:nvSpPr>
        <p:spPr>
          <a:xfrm>
            <a:off x="3329961" y="141710"/>
            <a:ext cx="4375121" cy="332242"/>
          </a:xfrm>
        </p:spPr>
        <p:txBody>
          <a:bodyPr anchor="ctr" anchorCtr="0"/>
          <a:p>
            <a:r>
              <a:rPr lang="zh-CN" altLang="en-US" dirty="0">
                <a:latin typeface="思源宋体 CN" panose="02020400000000000000" charset="-122"/>
              </a:rPr>
              <a:t>缩小   目前的   拓宽  保持</a:t>
            </a:r>
            <a:endParaRPr lang="zh-CN" altLang="en-US">
              <a:latin typeface="思源宋体 CN" panose="02020400000000000000" charset="-122"/>
            </a:endParaRPr>
          </a:p>
        </p:txBody>
      </p:sp>
      <p:sp>
        <p:nvSpPr>
          <p:cNvPr id="131075" name="文本占位符 131074"/>
          <p:cNvSpPr>
            <a:spLocks noGrp="1"/>
          </p:cNvSpPr>
          <p:nvPr>
            <p:ph type="body" idx="1"/>
          </p:nvPr>
        </p:nvSpPr>
        <p:spPr>
          <a:xfrm>
            <a:off x="1871190" y="1654068"/>
            <a:ext cx="5183698" cy="1133673"/>
          </a:xfrm>
        </p:spPr>
        <p:txBody>
          <a:bodyPr/>
          <a:p>
            <a:pPr>
              <a:buFont typeface="Wingdings" panose="05000000000000000000" pitchFamily="2" charset="2"/>
              <a:buChar char="l"/>
            </a:pPr>
            <a:r>
              <a:rPr lang="zh-CN" altLang="en-US" sz="1800" dirty="0"/>
              <a:t>英国可乐挡“零食“界定为竞争品类，因为：</a:t>
            </a:r>
            <a:endParaRPr lang="zh-CN" altLang="en-US" sz="1800" dirty="0"/>
          </a:p>
          <a:p>
            <a:pPr lvl="1">
              <a:buFont typeface="Wingdings" panose="05000000000000000000" pitchFamily="2" charset="2"/>
              <a:buChar char="l"/>
            </a:pPr>
            <a:r>
              <a:rPr lang="zh-CN" altLang="en-US" sz="1800" dirty="0"/>
              <a:t>赋于休闲消费商品之一</a:t>
            </a:r>
            <a:endParaRPr lang="zh-CN" altLang="en-US" sz="1800" dirty="0"/>
          </a:p>
          <a:p>
            <a:pPr>
              <a:buFont typeface="Wingdings" panose="05000000000000000000" pitchFamily="2" charset="2"/>
              <a:buChar char="l"/>
            </a:pPr>
            <a:endParaRPr lang="zh-CN" altLang="en-US" sz="180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6" name="标题 134145"/>
          <p:cNvSpPr>
            <a:spLocks noGrp="1"/>
          </p:cNvSpPr>
          <p:nvPr>
            <p:ph type="title"/>
          </p:nvPr>
        </p:nvSpPr>
        <p:spPr/>
        <p:txBody>
          <a:bodyPr anchor="ctr" anchorCtr="0"/>
          <a:p>
            <a:r>
              <a:rPr lang="zh-CN" altLang="en-US" dirty="0">
                <a:latin typeface="思源宋体 CN" panose="02020400000000000000" charset="-122"/>
              </a:rPr>
              <a:t>缩小   目前的   拓宽  保持</a:t>
            </a:r>
            <a:endParaRPr lang="zh-CN" altLang="en-US">
              <a:latin typeface="思源宋体 CN" panose="02020400000000000000" charset="-122"/>
            </a:endParaRPr>
          </a:p>
        </p:txBody>
      </p:sp>
      <p:sp>
        <p:nvSpPr>
          <p:cNvPr id="134147" name="文本占位符 134146"/>
          <p:cNvSpPr>
            <a:spLocks noGrp="1"/>
          </p:cNvSpPr>
          <p:nvPr>
            <p:ph type="body" idx="1"/>
          </p:nvPr>
        </p:nvSpPr>
        <p:spPr>
          <a:xfrm>
            <a:off x="1655650" y="1113429"/>
            <a:ext cx="5993464" cy="1998218"/>
          </a:xfrm>
        </p:spPr>
        <p:txBody>
          <a:bodyPr/>
          <a:p>
            <a:r>
              <a:rPr lang="zh-CN" altLang="en-US" sz="1800" dirty="0"/>
              <a:t>零售的消费上升，很多人爱用“少吃多餐“的生活方式</a:t>
            </a:r>
            <a:endParaRPr lang="zh-CN" altLang="en-US" sz="1800" dirty="0"/>
          </a:p>
          <a:p>
            <a:r>
              <a:rPr lang="zh-CN" altLang="en-US" sz="1800" dirty="0"/>
              <a:t>人们把可乐当作零售消费，喝可乐吃薯片。巧克棒和满汉一样</a:t>
            </a:r>
            <a:endParaRPr lang="zh-CN" altLang="en-US" sz="1800" dirty="0"/>
          </a:p>
          <a:p>
            <a:r>
              <a:rPr lang="zh-CN" altLang="en-US" sz="1800" dirty="0"/>
              <a:t>学习刺激消费增长的市场运作的新技巧</a:t>
            </a:r>
            <a:endParaRPr lang="zh-CN" altLang="en-US" sz="1800" dirty="0"/>
          </a:p>
          <a:p>
            <a:endParaRPr lang="zh-CN" altLang="en-US" sz="180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70" name="标题 135169"/>
          <p:cNvSpPr>
            <a:spLocks noGrp="1"/>
          </p:cNvSpPr>
          <p:nvPr>
            <p:ph type="title"/>
          </p:nvPr>
        </p:nvSpPr>
        <p:spPr/>
        <p:txBody>
          <a:bodyPr anchor="ctr" anchorCtr="0"/>
          <a:p>
            <a:r>
              <a:rPr lang="zh-CN" altLang="en-US" dirty="0"/>
              <a:t>这些品牌的生意是什么？</a:t>
            </a:r>
            <a:endParaRPr lang="zh-CN" altLang="en-US"/>
          </a:p>
        </p:txBody>
      </p:sp>
      <p:sp>
        <p:nvSpPr>
          <p:cNvPr id="135171" name="文本占位符 135170"/>
          <p:cNvSpPr>
            <a:spLocks noGrp="1"/>
          </p:cNvSpPr>
          <p:nvPr>
            <p:ph type="body" idx="1"/>
          </p:nvPr>
        </p:nvSpPr>
        <p:spPr>
          <a:xfrm>
            <a:off x="2086731" y="951476"/>
            <a:ext cx="4806203" cy="3348623"/>
          </a:xfrm>
        </p:spPr>
        <p:txBody>
          <a:bodyPr/>
          <a:p>
            <a:pPr>
              <a:buNone/>
            </a:pPr>
            <a:r>
              <a:rPr lang="zh-CN" altLang="en-US" sz="1800" dirty="0"/>
              <a:t>公司              产品              品牌定位</a:t>
            </a:r>
            <a:endParaRPr lang="zh-CN" altLang="en-US" sz="1800" dirty="0"/>
          </a:p>
          <a:p>
            <a:pPr>
              <a:buNone/>
            </a:pPr>
            <a:r>
              <a:rPr lang="zh-CN" altLang="en-US" sz="1800" dirty="0"/>
              <a:t>资生堂          化妆品            希望</a:t>
            </a:r>
            <a:endParaRPr lang="zh-CN" altLang="en-US" sz="1800" dirty="0"/>
          </a:p>
          <a:p>
            <a:pPr>
              <a:buNone/>
            </a:pPr>
            <a:r>
              <a:rPr lang="en-US" altLang="zh-CN" sz="1800"/>
              <a:t>LE’S              </a:t>
            </a:r>
            <a:r>
              <a:rPr lang="zh-CN" altLang="en-US" sz="1800" dirty="0"/>
              <a:t>牛仔服装        美国梦想</a:t>
            </a:r>
            <a:endParaRPr lang="zh-CN" altLang="en-US" sz="1800" dirty="0"/>
          </a:p>
          <a:p>
            <a:pPr>
              <a:buNone/>
            </a:pPr>
            <a:r>
              <a:rPr lang="en-US" altLang="zh-CN" sz="1800"/>
              <a:t>HBO              </a:t>
            </a:r>
            <a:r>
              <a:rPr lang="zh-CN" altLang="en-US" sz="1800" dirty="0"/>
              <a:t>电影频道        永不间断的欢乐</a:t>
            </a:r>
            <a:endParaRPr lang="zh-CN" altLang="en-US" sz="1800" dirty="0"/>
          </a:p>
          <a:p>
            <a:pPr>
              <a:buNone/>
            </a:pPr>
            <a:r>
              <a:rPr lang="zh-CN" altLang="en-US" sz="1800" dirty="0"/>
              <a:t>海尔               空调                控制家里的天气</a:t>
            </a:r>
            <a:endParaRPr lang="zh-CN" altLang="en-US" sz="1800" dirty="0"/>
          </a:p>
          <a:p>
            <a:pPr>
              <a:buNone/>
            </a:pPr>
            <a:r>
              <a:rPr lang="zh-CN" altLang="en-US" sz="1800" dirty="0"/>
              <a:t>柯达                胶卷               回忆</a:t>
            </a:r>
            <a:endParaRPr lang="zh-CN" altLang="en-US" sz="1800" dirty="0"/>
          </a:p>
          <a:p>
            <a:pPr>
              <a:buNone/>
            </a:pPr>
            <a:r>
              <a:rPr lang="zh-CN" altLang="en-US" sz="1800" dirty="0"/>
              <a:t>索尼                照相机           激烈的体验          </a:t>
            </a:r>
            <a:endParaRPr lang="zh-CN" altLang="en-US" sz="180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4" name="标题 136193"/>
          <p:cNvSpPr>
            <a:spLocks noGrp="1"/>
          </p:cNvSpPr>
          <p:nvPr>
            <p:ph type="title"/>
          </p:nvPr>
        </p:nvSpPr>
        <p:spPr/>
        <p:txBody>
          <a:bodyPr anchor="ctr" anchorCtr="0"/>
          <a:p>
            <a:r>
              <a:rPr lang="zh-CN" altLang="en-US" dirty="0"/>
              <a:t>发展定位</a:t>
            </a:r>
            <a:endParaRPr lang="zh-CN" altLang="en-US"/>
          </a:p>
        </p:txBody>
      </p:sp>
      <p:sp>
        <p:nvSpPr>
          <p:cNvPr id="136195" name="文本占位符 136194"/>
          <p:cNvSpPr>
            <a:spLocks noGrp="1"/>
          </p:cNvSpPr>
          <p:nvPr>
            <p:ph type="body" idx="1"/>
          </p:nvPr>
        </p:nvSpPr>
        <p:spPr>
          <a:xfrm>
            <a:off x="1655650" y="1977974"/>
            <a:ext cx="5993464" cy="701400"/>
          </a:xfrm>
        </p:spPr>
        <p:txBody>
          <a:bodyPr/>
          <a:p>
            <a:r>
              <a:rPr lang="zh-CN" altLang="en-US" sz="2100" dirty="0"/>
              <a:t>集中所有的智慧提出假设作为品牌定位的备选</a:t>
            </a:r>
            <a:endParaRPr lang="zh-CN" altLang="en-US" sz="210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7218" name="标题 137217"/>
          <p:cNvSpPr>
            <a:spLocks noGrp="1"/>
          </p:cNvSpPr>
          <p:nvPr>
            <p:ph type="title"/>
          </p:nvPr>
        </p:nvSpPr>
        <p:spPr/>
        <p:txBody>
          <a:bodyPr anchor="ctr" anchorCtr="0"/>
          <a:p>
            <a:r>
              <a:rPr lang="zh-CN" altLang="en-US" dirty="0"/>
              <a:t>用简单的语言表达策略</a:t>
            </a:r>
            <a:endParaRPr lang="zh-CN" altLang="en-US"/>
          </a:p>
        </p:txBody>
      </p:sp>
      <p:sp>
        <p:nvSpPr>
          <p:cNvPr id="137219" name="文本占位符 137218"/>
          <p:cNvSpPr>
            <a:spLocks noGrp="1"/>
          </p:cNvSpPr>
          <p:nvPr>
            <p:ph type="body" idx="1"/>
          </p:nvPr>
        </p:nvSpPr>
        <p:spPr>
          <a:xfrm>
            <a:off x="2141510" y="1600480"/>
            <a:ext cx="4859790" cy="1512358"/>
          </a:xfrm>
        </p:spPr>
        <p:txBody>
          <a:bodyPr/>
          <a:p>
            <a:r>
              <a:rPr lang="zh-CN" altLang="en-US" sz="1800" dirty="0"/>
              <a:t>用直白的语言描述产品特点和消费者利益</a:t>
            </a:r>
            <a:endParaRPr lang="zh-CN" altLang="en-US" sz="1800" dirty="0"/>
          </a:p>
          <a:p>
            <a:r>
              <a:rPr lang="zh-CN" altLang="en-US" sz="1800" dirty="0"/>
              <a:t>选择一些激发关键感觉的图片</a:t>
            </a:r>
            <a:endParaRPr lang="zh-CN" altLang="en-US" sz="1800" dirty="0"/>
          </a:p>
          <a:p>
            <a:r>
              <a:rPr lang="zh-CN" altLang="en-US" sz="1800" dirty="0"/>
              <a:t>色彩符号时常产生的效果</a:t>
            </a:r>
            <a:endParaRPr lang="zh-CN" altLang="en-US" sz="180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8242" name="标题 138241"/>
          <p:cNvSpPr>
            <a:spLocks noGrp="1"/>
          </p:cNvSpPr>
          <p:nvPr>
            <p:ph type="title"/>
          </p:nvPr>
        </p:nvSpPr>
        <p:spPr/>
        <p:txBody>
          <a:bodyPr anchor="ctr" anchorCtr="0"/>
          <a:p>
            <a:r>
              <a:rPr lang="zh-CN" altLang="en-US" dirty="0"/>
              <a:t>用简单的语言表达策略</a:t>
            </a:r>
            <a:endParaRPr lang="zh-CN" altLang="en-US"/>
          </a:p>
        </p:txBody>
      </p:sp>
      <p:sp>
        <p:nvSpPr>
          <p:cNvPr id="138243" name="文本占位符 138242"/>
          <p:cNvSpPr>
            <a:spLocks noGrp="1"/>
          </p:cNvSpPr>
          <p:nvPr>
            <p:ph type="body" idx="1"/>
          </p:nvPr>
        </p:nvSpPr>
        <p:spPr>
          <a:xfrm>
            <a:off x="1709237" y="1059842"/>
            <a:ext cx="5993464" cy="2430491"/>
          </a:xfrm>
        </p:spPr>
        <p:txBody>
          <a:bodyPr/>
          <a:p>
            <a:r>
              <a:rPr lang="zh-CN" altLang="en-US" sz="1800" dirty="0"/>
              <a:t>发展调研概念（通常采用质化）</a:t>
            </a:r>
            <a:endParaRPr lang="zh-CN" altLang="en-US" sz="1800" dirty="0"/>
          </a:p>
          <a:p>
            <a:r>
              <a:rPr lang="zh-CN" altLang="en-US" sz="1800" dirty="0"/>
              <a:t>当然如果提示同样足够好，也有可能是覆化</a:t>
            </a:r>
            <a:endParaRPr lang="zh-CN" altLang="en-US" sz="1800" dirty="0"/>
          </a:p>
          <a:p>
            <a:endParaRPr lang="zh-CN" altLang="en-US" sz="1800" dirty="0"/>
          </a:p>
          <a:p>
            <a:r>
              <a:rPr lang="zh-CN" altLang="en-US" sz="1800" dirty="0"/>
              <a:t>应用调研修练品牌定位，而不是下一个“要“或“不要“的判断</a:t>
            </a:r>
            <a:endParaRPr lang="zh-CN" altLang="en-US" sz="180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9266" name="标题 139265"/>
          <p:cNvSpPr>
            <a:spLocks noGrp="1"/>
          </p:cNvSpPr>
          <p:nvPr>
            <p:ph type="title"/>
          </p:nvPr>
        </p:nvSpPr>
        <p:spPr/>
        <p:txBody>
          <a:bodyPr anchor="ctr" anchorCtr="0"/>
          <a:p>
            <a:r>
              <a:rPr lang="zh-CN" altLang="en-US" dirty="0"/>
              <a:t>奥美获得发现的途径</a:t>
            </a:r>
            <a:endParaRPr lang="zh-CN" altLang="en-US"/>
          </a:p>
        </p:txBody>
      </p:sp>
      <p:sp>
        <p:nvSpPr>
          <p:cNvPr id="139267" name="文本占位符 139266"/>
          <p:cNvSpPr>
            <a:spLocks noGrp="1"/>
          </p:cNvSpPr>
          <p:nvPr>
            <p:ph type="body" idx="1"/>
          </p:nvPr>
        </p:nvSpPr>
        <p:spPr>
          <a:xfrm>
            <a:off x="3221595" y="951476"/>
            <a:ext cx="2374522" cy="2647222"/>
          </a:xfrm>
        </p:spPr>
        <p:txBody>
          <a:bodyPr/>
          <a:p>
            <a:pPr>
              <a:lnSpc>
                <a:spcPct val="130000"/>
              </a:lnSpc>
            </a:pPr>
            <a:r>
              <a:rPr lang="zh-CN" altLang="en-US" sz="1800" dirty="0"/>
              <a:t>准备工具</a:t>
            </a:r>
            <a:endParaRPr lang="zh-CN" altLang="en-US" sz="1800" dirty="0"/>
          </a:p>
          <a:p>
            <a:pPr>
              <a:lnSpc>
                <a:spcPct val="130000"/>
              </a:lnSpc>
            </a:pPr>
            <a:r>
              <a:rPr lang="zh-CN" altLang="en-US" sz="1800" dirty="0"/>
              <a:t>阐试地图</a:t>
            </a:r>
            <a:endParaRPr lang="zh-CN" altLang="en-US" sz="1800" dirty="0"/>
          </a:p>
          <a:p>
            <a:pPr>
              <a:lnSpc>
                <a:spcPct val="130000"/>
              </a:lnSpc>
            </a:pPr>
            <a:r>
              <a:rPr lang="zh-CN" altLang="en-US" sz="1800" dirty="0"/>
              <a:t>协助地形</a:t>
            </a:r>
            <a:endParaRPr lang="zh-CN" altLang="en-US" sz="1800" dirty="0"/>
          </a:p>
          <a:p>
            <a:pPr>
              <a:lnSpc>
                <a:spcPct val="130000"/>
              </a:lnSpc>
            </a:pPr>
            <a:r>
              <a:rPr lang="zh-CN" altLang="en-US" sz="1800" dirty="0"/>
              <a:t>规划</a:t>
            </a:r>
            <a:endParaRPr lang="zh-CN" altLang="en-US" sz="1800" dirty="0"/>
          </a:p>
          <a:p>
            <a:pPr>
              <a:lnSpc>
                <a:spcPct val="130000"/>
              </a:lnSpc>
            </a:pPr>
            <a:r>
              <a:rPr lang="zh-CN" altLang="en-US" sz="1800" dirty="0"/>
              <a:t>鸟瞰全局</a:t>
            </a:r>
            <a:endParaRPr lang="zh-CN" altLang="en-US" sz="1800" dirty="0"/>
          </a:p>
          <a:p>
            <a:pPr>
              <a:lnSpc>
                <a:spcPct val="130000"/>
              </a:lnSpc>
            </a:pPr>
            <a:r>
              <a:rPr lang="zh-CN" altLang="en-US" sz="1800" dirty="0"/>
              <a:t>图像选择</a:t>
            </a:r>
            <a:endParaRPr lang="zh-CN" altLang="en-US" sz="180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0290" name="标题 140289"/>
          <p:cNvSpPr>
            <a:spLocks noGrp="1"/>
          </p:cNvSpPr>
          <p:nvPr>
            <p:ph type="title"/>
          </p:nvPr>
        </p:nvSpPr>
        <p:spPr/>
        <p:txBody>
          <a:bodyPr anchor="ctr" anchorCtr="0"/>
          <a:p>
            <a:r>
              <a:rPr lang="zh-CN" altLang="en-US" dirty="0"/>
              <a:t>时刻铭记</a:t>
            </a:r>
            <a:endParaRPr lang="zh-CN" altLang="en-US"/>
          </a:p>
        </p:txBody>
      </p:sp>
      <p:sp>
        <p:nvSpPr>
          <p:cNvPr id="140291" name="文本占位符 140290"/>
          <p:cNvSpPr>
            <a:spLocks noGrp="1"/>
          </p:cNvSpPr>
          <p:nvPr>
            <p:ph type="body" idx="1"/>
          </p:nvPr>
        </p:nvSpPr>
        <p:spPr>
          <a:xfrm>
            <a:off x="1979556" y="1600480"/>
            <a:ext cx="5219422" cy="647813"/>
          </a:xfrm>
        </p:spPr>
        <p:txBody>
          <a:bodyPr/>
          <a:p>
            <a:r>
              <a:rPr lang="zh-CN" altLang="en-US" sz="1800" dirty="0"/>
              <a:t>试图解释所有事情的结果是一件事情也说不清楚</a:t>
            </a:r>
            <a:endParaRPr lang="zh-CN" altLang="en-US" sz="180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1314" name="标题 141313"/>
          <p:cNvSpPr>
            <a:spLocks noGrp="1"/>
          </p:cNvSpPr>
          <p:nvPr>
            <p:ph type="title"/>
          </p:nvPr>
        </p:nvSpPr>
        <p:spPr/>
        <p:txBody>
          <a:bodyPr anchor="ctr" anchorCtr="0"/>
          <a:p>
            <a:r>
              <a:rPr lang="zh-CN" altLang="en-US" dirty="0"/>
              <a:t>问自己</a:t>
            </a:r>
            <a:endParaRPr lang="zh-CN" altLang="en-US"/>
          </a:p>
        </p:txBody>
      </p:sp>
      <p:sp>
        <p:nvSpPr>
          <p:cNvPr id="141315" name="文本占位符 141314"/>
          <p:cNvSpPr>
            <a:spLocks noGrp="1"/>
          </p:cNvSpPr>
          <p:nvPr>
            <p:ph type="body" idx="1"/>
          </p:nvPr>
        </p:nvSpPr>
        <p:spPr>
          <a:xfrm>
            <a:off x="2519003" y="1437336"/>
            <a:ext cx="4481106" cy="1619533"/>
          </a:xfrm>
        </p:spPr>
        <p:txBody>
          <a:bodyPr/>
          <a:p>
            <a:pPr>
              <a:lnSpc>
                <a:spcPct val="130000"/>
              </a:lnSpc>
            </a:pPr>
            <a:r>
              <a:rPr lang="zh-CN" altLang="en-US" sz="1800" dirty="0"/>
              <a:t>分析是否可行？</a:t>
            </a:r>
            <a:endParaRPr lang="zh-CN" altLang="en-US" sz="1800" dirty="0"/>
          </a:p>
          <a:p>
            <a:pPr>
              <a:lnSpc>
                <a:spcPct val="130000"/>
              </a:lnSpc>
            </a:pPr>
            <a:r>
              <a:rPr lang="zh-CN" altLang="en-US" sz="1800" dirty="0"/>
              <a:t>所发展的假设是否容易解释</a:t>
            </a:r>
            <a:endParaRPr lang="zh-CN" altLang="en-US" sz="1800" dirty="0"/>
          </a:p>
          <a:p>
            <a:pPr>
              <a:lnSpc>
                <a:spcPct val="130000"/>
              </a:lnSpc>
            </a:pPr>
            <a:r>
              <a:rPr lang="zh-CN" altLang="en-US" sz="1800" dirty="0"/>
              <a:t>如果改变对于品类的定义，市场目标是否会跟着改变？</a:t>
            </a:r>
            <a:endParaRPr lang="zh-CN" altLang="en-US" sz="180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2338" name="标题 142337"/>
          <p:cNvSpPr>
            <a:spLocks noGrp="1"/>
          </p:cNvSpPr>
          <p:nvPr>
            <p:ph type="title"/>
          </p:nvPr>
        </p:nvSpPr>
        <p:spPr/>
        <p:txBody>
          <a:bodyPr anchor="ctr" anchorCtr="0"/>
          <a:p>
            <a:r>
              <a:rPr lang="zh-CN" altLang="en-US" dirty="0"/>
              <a:t>提高您的智慧</a:t>
            </a:r>
            <a:endParaRPr lang="zh-CN" altLang="en-US" dirty="0"/>
          </a:p>
        </p:txBody>
      </p:sp>
      <p:sp>
        <p:nvSpPr>
          <p:cNvPr id="142339" name="文本占位符 142338"/>
          <p:cNvSpPr>
            <a:spLocks noGrp="1"/>
          </p:cNvSpPr>
          <p:nvPr>
            <p:ph type="body" idx="1"/>
          </p:nvPr>
        </p:nvSpPr>
        <p:spPr>
          <a:xfrm>
            <a:off x="1709237" y="1707655"/>
            <a:ext cx="5993464" cy="701401"/>
          </a:xfrm>
        </p:spPr>
        <p:txBody>
          <a:bodyPr/>
          <a:p>
            <a:r>
              <a:rPr lang="zh-CN" altLang="en-US" dirty="0"/>
              <a:t>你的智慧是否贡献到了你所产出的策略</a:t>
            </a:r>
            <a:endParaRPr lang="zh-CN" alt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62" name="标题 143361"/>
          <p:cNvSpPr>
            <a:spLocks noGrp="1"/>
          </p:cNvSpPr>
          <p:nvPr>
            <p:ph type="title"/>
          </p:nvPr>
        </p:nvSpPr>
        <p:spPr>
          <a:xfrm>
            <a:off x="6084358" y="141710"/>
            <a:ext cx="1656449" cy="307235"/>
          </a:xfrm>
        </p:spPr>
        <p:txBody>
          <a:bodyPr anchor="ctr" anchorCtr="0"/>
          <a:p>
            <a:r>
              <a:rPr lang="zh-CN" altLang="en-US" dirty="0"/>
              <a:t>最后</a:t>
            </a:r>
            <a:r>
              <a:rPr lang="en-US" altLang="zh-CN">
                <a:latin typeface="华文细黑" panose="02010600040101010101" pitchFamily="2" charset="-122"/>
              </a:rPr>
              <a:t>……</a:t>
            </a:r>
            <a:endParaRPr lang="en-US" altLang="zh-CN"/>
          </a:p>
        </p:txBody>
      </p:sp>
      <p:sp>
        <p:nvSpPr>
          <p:cNvPr id="143363" name="文本占位符 143362"/>
          <p:cNvSpPr>
            <a:spLocks noGrp="1"/>
          </p:cNvSpPr>
          <p:nvPr>
            <p:ph type="body" idx="1"/>
          </p:nvPr>
        </p:nvSpPr>
        <p:spPr>
          <a:xfrm>
            <a:off x="2789323" y="1654068"/>
            <a:ext cx="3702300" cy="620424"/>
          </a:xfrm>
        </p:spPr>
        <p:txBody>
          <a:bodyPr/>
          <a:p>
            <a:r>
              <a:rPr lang="zh-CN" altLang="en-US" dirty="0"/>
              <a:t>做个八婆（八卦）</a:t>
            </a:r>
            <a:endParaRPr lang="zh-CN" alt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7" name="副标题 144386"/>
          <p:cNvSpPr>
            <a:spLocks noGrp="1"/>
          </p:cNvSpPr>
          <p:nvPr>
            <p:ph type="subTitle" idx="1"/>
          </p:nvPr>
        </p:nvSpPr>
        <p:spPr>
          <a:xfrm>
            <a:off x="4193315" y="3058060"/>
            <a:ext cx="3480806" cy="378685"/>
          </a:xfrm>
        </p:spPr>
        <p:txBody>
          <a:bodyPr anchor="t" anchorCtr="0"/>
          <a:p>
            <a:pPr defTabSz="914400">
              <a:buSzTx/>
            </a:pPr>
            <a:r>
              <a:rPr lang="zh-CN" altLang="en-US" sz="1800" kern="1200" baseline="0" dirty="0">
                <a:latin typeface="Times New Roman" panose="02020603050405020304" pitchFamily="18" charset="0"/>
              </a:rPr>
              <a:t>从品牌扫描到品牌面临的挑战</a:t>
            </a:r>
            <a:endParaRPr lang="zh-CN" altLang="en-US" sz="1800" kern="1200" baseline="0" dirty="0">
              <a:latin typeface="Times New Roman" panose="02020603050405020304" pitchFamily="18"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5410" name="标题 145409"/>
          <p:cNvSpPr>
            <a:spLocks noGrp="1"/>
          </p:cNvSpPr>
          <p:nvPr>
            <p:ph type="title"/>
          </p:nvPr>
        </p:nvSpPr>
        <p:spPr/>
        <p:txBody>
          <a:bodyPr anchor="ctr" anchorCtr="0"/>
          <a:p>
            <a:r>
              <a:rPr lang="zh-CN" altLang="en-US" dirty="0"/>
              <a:t>品牌的问题何在？</a:t>
            </a:r>
            <a:endParaRPr lang="zh-CN" altLang="en-US"/>
          </a:p>
        </p:txBody>
      </p:sp>
      <p:sp>
        <p:nvSpPr>
          <p:cNvPr id="145411" name="文本占位符 145410"/>
          <p:cNvSpPr>
            <a:spLocks noGrp="1"/>
          </p:cNvSpPr>
          <p:nvPr>
            <p:ph type="body" idx="1"/>
          </p:nvPr>
        </p:nvSpPr>
        <p:spPr>
          <a:xfrm>
            <a:off x="2465416" y="1977974"/>
            <a:ext cx="4373930" cy="593035"/>
          </a:xfrm>
        </p:spPr>
        <p:txBody>
          <a:bodyPr/>
          <a:p>
            <a:pPr>
              <a:lnSpc>
                <a:spcPct val="140000"/>
              </a:lnSpc>
              <a:buNone/>
            </a:pPr>
            <a:r>
              <a:rPr lang="zh-CN" altLang="en-US" dirty="0"/>
              <a:t>品牌扫描</a:t>
            </a:r>
            <a:r>
              <a:rPr lang="en-US" altLang="zh-CN">
                <a:latin typeface="Times New Roman" panose="02020603050405020304" pitchFamily="18" charset="0"/>
              </a:rPr>
              <a:t>——</a:t>
            </a:r>
            <a:r>
              <a:rPr lang="zh-CN" altLang="en-US" dirty="0"/>
              <a:t>品牌面临的挑战</a:t>
            </a:r>
            <a:endParaRPr lang="zh-CN" alt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6434" name="标题 146433"/>
          <p:cNvSpPr>
            <a:spLocks noGrp="1"/>
          </p:cNvSpPr>
          <p:nvPr>
            <p:ph type="title"/>
          </p:nvPr>
        </p:nvSpPr>
        <p:spPr/>
        <p:txBody>
          <a:bodyPr anchor="ctr" anchorCtr="0"/>
          <a:p>
            <a:r>
              <a:rPr lang="zh-CN" altLang="en-US" dirty="0"/>
              <a:t>品牌资产</a:t>
            </a:r>
            <a:endParaRPr lang="zh-CN" altLang="en-US"/>
          </a:p>
        </p:txBody>
      </p:sp>
      <p:sp>
        <p:nvSpPr>
          <p:cNvPr id="146436" name="五角星 146435"/>
          <p:cNvSpPr/>
          <p:nvPr/>
        </p:nvSpPr>
        <p:spPr>
          <a:xfrm>
            <a:off x="2844101" y="1363504"/>
            <a:ext cx="2862763" cy="2721054"/>
          </a:xfrm>
          <a:prstGeom prst="star5">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endParaRPr sz="1800" b="0" dirty="0">
              <a:latin typeface="Times New Roman" panose="02020603050405020304" pitchFamily="18" charset="0"/>
              <a:ea typeface="思源宋体 CN" panose="02020400000000000000" charset="-122"/>
              <a:cs typeface="思源宋体 CN" panose="02020400000000000000" charset="-122"/>
            </a:endParaRPr>
          </a:p>
        </p:txBody>
      </p:sp>
      <p:sp>
        <p:nvSpPr>
          <p:cNvPr id="146437" name="椭圆 146436"/>
          <p:cNvSpPr/>
          <p:nvPr/>
        </p:nvSpPr>
        <p:spPr>
          <a:xfrm>
            <a:off x="3734845" y="2336415"/>
            <a:ext cx="1080085" cy="1080086"/>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latin typeface="Times New Roman" panose="02020603050405020304" pitchFamily="18" charset="0"/>
                <a:ea typeface="思源宋体 CN" panose="02020400000000000000" charset="-122"/>
                <a:cs typeface="思源宋体 CN" panose="02020400000000000000" charset="-122"/>
              </a:rPr>
              <a:t>品牌资产</a:t>
            </a:r>
            <a:endParaRPr lang="zh-CN" altLang="en-US" sz="1800" dirty="0">
              <a:latin typeface="Times New Roman" panose="02020603050405020304" pitchFamily="18" charset="0"/>
              <a:ea typeface="思源宋体 CN" panose="02020400000000000000" charset="-122"/>
              <a:cs typeface="思源宋体 CN" panose="02020400000000000000" charset="-122"/>
            </a:endParaRPr>
          </a:p>
        </p:txBody>
      </p:sp>
      <p:sp>
        <p:nvSpPr>
          <p:cNvPr id="146438" name="文本框 146437"/>
          <p:cNvSpPr txBox="1"/>
          <p:nvPr/>
        </p:nvSpPr>
        <p:spPr>
          <a:xfrm>
            <a:off x="3491915" y="735935"/>
            <a:ext cx="1674312" cy="575945"/>
          </a:xfrm>
          <a:prstGeom prst="rect">
            <a:avLst/>
          </a:prstGeom>
          <a:noFill/>
          <a:ln w="9525">
            <a:noFill/>
          </a:ln>
        </p:spPr>
        <p:txBody>
          <a:bodyPr>
            <a:spAutoFit/>
          </a:bodyPr>
          <a:p>
            <a:pPr algn="ctr">
              <a:lnSpc>
                <a:spcPct val="80000"/>
              </a:lnSpc>
              <a:spcBef>
                <a:spcPct val="50000"/>
              </a:spcBef>
            </a:pPr>
            <a:r>
              <a:rPr lang="zh-CN" altLang="en-US" sz="1500" b="0" dirty="0">
                <a:latin typeface="思源宋体 CN" panose="02020400000000000000" charset="-122"/>
                <a:ea typeface="思源宋体 CN" panose="02020400000000000000" charset="-122"/>
                <a:cs typeface="思源宋体 CN" panose="02020400000000000000" charset="-122"/>
              </a:rPr>
              <a:t>品牌忠诚度</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ctr">
              <a:lnSpc>
                <a:spcPct val="80000"/>
              </a:lnSpc>
              <a:spcBef>
                <a:spcPct val="50000"/>
              </a:spcBef>
            </a:pPr>
            <a:r>
              <a:rPr lang="en-US" altLang="zh-CN" sz="1500" b="0">
                <a:latin typeface="思源宋体 CN" panose="02020400000000000000" charset="-122"/>
                <a:ea typeface="思源宋体 CN" panose="02020400000000000000" charset="-122"/>
                <a:cs typeface="思源宋体 CN" panose="02020400000000000000" charset="-122"/>
              </a:rPr>
              <a:t>Brand Loyalty</a:t>
            </a:r>
            <a:endParaRPr lang="en-US" altLang="zh-CN" sz="1500" b="0">
              <a:latin typeface="思源宋体 CN" panose="02020400000000000000" charset="-122"/>
              <a:ea typeface="思源宋体 CN" panose="02020400000000000000" charset="-122"/>
              <a:cs typeface="思源宋体 CN" panose="02020400000000000000" charset="-122"/>
            </a:endParaRPr>
          </a:p>
        </p:txBody>
      </p:sp>
      <p:sp>
        <p:nvSpPr>
          <p:cNvPr id="146439" name="文本框 146438"/>
          <p:cNvSpPr txBox="1"/>
          <p:nvPr/>
        </p:nvSpPr>
        <p:spPr>
          <a:xfrm>
            <a:off x="5381767" y="1707655"/>
            <a:ext cx="1674312" cy="575945"/>
          </a:xfrm>
          <a:prstGeom prst="rect">
            <a:avLst/>
          </a:prstGeom>
          <a:noFill/>
          <a:ln w="9525">
            <a:noFill/>
          </a:ln>
        </p:spPr>
        <p:txBody>
          <a:bodyPr>
            <a:spAutoFit/>
          </a:bodyPr>
          <a:p>
            <a:pPr algn="ctr">
              <a:lnSpc>
                <a:spcPct val="80000"/>
              </a:lnSpc>
              <a:spcBef>
                <a:spcPct val="50000"/>
              </a:spcBef>
            </a:pPr>
            <a:r>
              <a:rPr lang="zh-CN" altLang="en-US" sz="1500" b="0" dirty="0">
                <a:latin typeface="思源宋体 CN" panose="02020400000000000000" charset="-122"/>
                <a:ea typeface="思源宋体 CN" panose="02020400000000000000" charset="-122"/>
                <a:cs typeface="思源宋体 CN" panose="02020400000000000000" charset="-122"/>
              </a:rPr>
              <a:t>品牌知名度</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ctr">
              <a:lnSpc>
                <a:spcPct val="80000"/>
              </a:lnSpc>
              <a:spcBef>
                <a:spcPct val="50000"/>
              </a:spcBef>
            </a:pPr>
            <a:r>
              <a:rPr lang="en-US" altLang="zh-CN" sz="1500" b="0">
                <a:latin typeface="思源宋体 CN" panose="02020400000000000000" charset="-122"/>
                <a:ea typeface="思源宋体 CN" panose="02020400000000000000" charset="-122"/>
                <a:cs typeface="思源宋体 CN" panose="02020400000000000000" charset="-122"/>
              </a:rPr>
              <a:t>Brand Awareness</a:t>
            </a:r>
            <a:endParaRPr lang="en-US" altLang="zh-CN" sz="1500" b="0">
              <a:latin typeface="思源宋体 CN" panose="02020400000000000000" charset="-122"/>
              <a:ea typeface="思源宋体 CN" panose="02020400000000000000" charset="-122"/>
              <a:cs typeface="思源宋体 CN" panose="02020400000000000000" charset="-122"/>
            </a:endParaRPr>
          </a:p>
        </p:txBody>
      </p:sp>
      <p:sp>
        <p:nvSpPr>
          <p:cNvPr id="146440" name="文本框 146439"/>
          <p:cNvSpPr txBox="1"/>
          <p:nvPr/>
        </p:nvSpPr>
        <p:spPr>
          <a:xfrm>
            <a:off x="2033143" y="1707655"/>
            <a:ext cx="1674312" cy="575945"/>
          </a:xfrm>
          <a:prstGeom prst="rect">
            <a:avLst/>
          </a:prstGeom>
          <a:noFill/>
          <a:ln w="9525">
            <a:noFill/>
          </a:ln>
        </p:spPr>
        <p:txBody>
          <a:bodyPr>
            <a:spAutoFit/>
          </a:bodyPr>
          <a:p>
            <a:pPr algn="ctr">
              <a:lnSpc>
                <a:spcPct val="80000"/>
              </a:lnSpc>
              <a:spcBef>
                <a:spcPct val="50000"/>
              </a:spcBef>
            </a:pPr>
            <a:r>
              <a:rPr lang="zh-CN" altLang="en-US" sz="1500" b="0" dirty="0">
                <a:latin typeface="思源宋体 CN" panose="02020400000000000000" charset="-122"/>
                <a:ea typeface="思源宋体 CN" panose="02020400000000000000" charset="-122"/>
                <a:cs typeface="思源宋体 CN" panose="02020400000000000000" charset="-122"/>
              </a:rPr>
              <a:t>其他资产</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ctr">
              <a:lnSpc>
                <a:spcPct val="80000"/>
              </a:lnSpc>
              <a:spcBef>
                <a:spcPct val="50000"/>
              </a:spcBef>
            </a:pPr>
            <a:r>
              <a:rPr lang="en-US" altLang="zh-CN" sz="1500" b="0">
                <a:latin typeface="思源宋体 CN" panose="02020400000000000000" charset="-122"/>
                <a:ea typeface="思源宋体 CN" panose="02020400000000000000" charset="-122"/>
                <a:cs typeface="思源宋体 CN" panose="02020400000000000000" charset="-122"/>
              </a:rPr>
              <a:t>Other Assets</a:t>
            </a:r>
            <a:endParaRPr lang="en-US" altLang="zh-CN" sz="1500" b="0">
              <a:latin typeface="思源宋体 CN" panose="02020400000000000000" charset="-122"/>
              <a:ea typeface="思源宋体 CN" panose="02020400000000000000" charset="-122"/>
              <a:cs typeface="思源宋体 CN" panose="02020400000000000000" charset="-122"/>
            </a:endParaRPr>
          </a:p>
        </p:txBody>
      </p:sp>
      <p:sp>
        <p:nvSpPr>
          <p:cNvPr id="146441" name="文本框 146440"/>
          <p:cNvSpPr txBox="1"/>
          <p:nvPr/>
        </p:nvSpPr>
        <p:spPr>
          <a:xfrm>
            <a:off x="4463635" y="4084558"/>
            <a:ext cx="2214950" cy="575945"/>
          </a:xfrm>
          <a:prstGeom prst="rect">
            <a:avLst/>
          </a:prstGeom>
          <a:noFill/>
          <a:ln w="9525">
            <a:noFill/>
          </a:ln>
        </p:spPr>
        <p:txBody>
          <a:bodyPr>
            <a:spAutoFit/>
          </a:bodyPr>
          <a:p>
            <a:pPr algn="ctr">
              <a:lnSpc>
                <a:spcPct val="80000"/>
              </a:lnSpc>
              <a:spcBef>
                <a:spcPct val="50000"/>
              </a:spcBef>
            </a:pPr>
            <a:r>
              <a:rPr lang="zh-CN" altLang="en-US" sz="1500" b="0" dirty="0">
                <a:latin typeface="思源宋体 CN" panose="02020400000000000000" charset="-122"/>
                <a:ea typeface="思源宋体 CN" panose="02020400000000000000" charset="-122"/>
                <a:cs typeface="思源宋体 CN" panose="02020400000000000000" charset="-122"/>
              </a:rPr>
              <a:t>品质认知度</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ctr">
              <a:lnSpc>
                <a:spcPct val="80000"/>
              </a:lnSpc>
              <a:spcBef>
                <a:spcPct val="50000"/>
              </a:spcBef>
            </a:pPr>
            <a:r>
              <a:rPr lang="en-US" altLang="zh-CN" sz="1500" b="0">
                <a:latin typeface="思源宋体 CN" panose="02020400000000000000" charset="-122"/>
                <a:ea typeface="思源宋体 CN" panose="02020400000000000000" charset="-122"/>
                <a:cs typeface="思源宋体 CN" panose="02020400000000000000" charset="-122"/>
              </a:rPr>
              <a:t>Perceived Quality</a:t>
            </a:r>
            <a:endParaRPr lang="en-US" altLang="zh-CN" sz="1500" b="0">
              <a:latin typeface="思源宋体 CN" panose="02020400000000000000" charset="-122"/>
              <a:ea typeface="思源宋体 CN" panose="02020400000000000000" charset="-122"/>
              <a:cs typeface="思源宋体 CN" panose="02020400000000000000" charset="-122"/>
            </a:endParaRPr>
          </a:p>
        </p:txBody>
      </p:sp>
      <p:sp>
        <p:nvSpPr>
          <p:cNvPr id="146442" name="文本框 146441"/>
          <p:cNvSpPr txBox="1"/>
          <p:nvPr/>
        </p:nvSpPr>
        <p:spPr>
          <a:xfrm>
            <a:off x="2087922" y="4084558"/>
            <a:ext cx="1998218" cy="575945"/>
          </a:xfrm>
          <a:prstGeom prst="rect">
            <a:avLst/>
          </a:prstGeom>
          <a:noFill/>
          <a:ln w="9525">
            <a:noFill/>
          </a:ln>
        </p:spPr>
        <p:txBody>
          <a:bodyPr>
            <a:spAutoFit/>
          </a:bodyPr>
          <a:p>
            <a:pPr algn="ctr">
              <a:lnSpc>
                <a:spcPct val="80000"/>
              </a:lnSpc>
              <a:spcBef>
                <a:spcPct val="50000"/>
              </a:spcBef>
            </a:pPr>
            <a:r>
              <a:rPr lang="zh-CN" altLang="en-US" sz="1500" b="0" dirty="0">
                <a:latin typeface="思源宋体 CN" panose="02020400000000000000" charset="-122"/>
                <a:ea typeface="思源宋体 CN" panose="02020400000000000000" charset="-122"/>
                <a:cs typeface="思源宋体 CN" panose="02020400000000000000" charset="-122"/>
              </a:rPr>
              <a:t>品牌联想</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ctr">
              <a:lnSpc>
                <a:spcPct val="80000"/>
              </a:lnSpc>
              <a:spcBef>
                <a:spcPct val="50000"/>
              </a:spcBef>
            </a:pPr>
            <a:r>
              <a:rPr lang="en-US" altLang="zh-CN" sz="1500" b="0">
                <a:latin typeface="思源宋体 CN" panose="02020400000000000000" charset="-122"/>
                <a:ea typeface="思源宋体 CN" panose="02020400000000000000" charset="-122"/>
                <a:cs typeface="思源宋体 CN" panose="02020400000000000000" charset="-122"/>
              </a:rPr>
              <a:t>Brand Association</a:t>
            </a:r>
            <a:endParaRPr lang="en-US" altLang="zh-CN" sz="1500" b="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8" name="标题 147457"/>
          <p:cNvSpPr>
            <a:spLocks noGrp="1"/>
          </p:cNvSpPr>
          <p:nvPr>
            <p:ph type="title"/>
          </p:nvPr>
        </p:nvSpPr>
        <p:spPr/>
        <p:txBody>
          <a:bodyPr anchor="ctr" anchorCtr="0"/>
          <a:p>
            <a:r>
              <a:rPr lang="zh-CN" altLang="en-US" dirty="0"/>
              <a:t>品牌的</a:t>
            </a:r>
            <a:r>
              <a:rPr lang="en-US" altLang="zh-CN"/>
              <a:t>6</a:t>
            </a:r>
            <a:r>
              <a:rPr lang="zh-CN" altLang="en-US" dirty="0"/>
              <a:t>个资产组合</a:t>
            </a:r>
            <a:endParaRPr lang="zh-CN" altLang="en-US"/>
          </a:p>
        </p:txBody>
      </p:sp>
      <p:sp>
        <p:nvSpPr>
          <p:cNvPr id="147460" name="椭圆 147459"/>
          <p:cNvSpPr/>
          <p:nvPr/>
        </p:nvSpPr>
        <p:spPr>
          <a:xfrm>
            <a:off x="2680957" y="1006255"/>
            <a:ext cx="3186670" cy="3186670"/>
          </a:xfrm>
          <a:prstGeom prst="ellipse">
            <a:avLst/>
          </a:prstGeom>
          <a:noFill/>
          <a:ln w="9525" cap="flat" cmpd="sng">
            <a:solidFill>
              <a:schemeClr val="tx1"/>
            </a:solidFill>
            <a:prstDash val="solid"/>
            <a:miter/>
            <a:headEnd type="none" w="med" len="med"/>
            <a:tailEnd type="none" w="med" len="med"/>
          </a:ln>
        </p:spPr>
        <p:txBody>
          <a:bodyPr wrap="none" anchor="ctr" anchorCtr="0"/>
          <a:p>
            <a:pPr algn="ctr"/>
            <a:r>
              <a:rPr lang="zh-CN" altLang="en-US" sz="1800" b="0" dirty="0">
                <a:latin typeface="思源宋体 CN" panose="02020400000000000000" charset="-122"/>
                <a:ea typeface="思源宋体 CN" panose="02020400000000000000" charset="-122"/>
                <a:cs typeface="思源宋体 CN" panose="02020400000000000000" charset="-122"/>
              </a:rPr>
              <a:t>产品</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 视觉               形象</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遇路              商品</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客户</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147461" name="椭圆 147460"/>
          <p:cNvSpPr/>
          <p:nvPr/>
        </p:nvSpPr>
        <p:spPr>
          <a:xfrm>
            <a:off x="3544311" y="1868418"/>
            <a:ext cx="1459962" cy="1459962"/>
          </a:xfrm>
          <a:prstGeom prst="ellipse">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品牌资产</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8482" name="标题 148481"/>
          <p:cNvSpPr>
            <a:spLocks noGrp="1"/>
          </p:cNvSpPr>
          <p:nvPr>
            <p:ph type="title"/>
          </p:nvPr>
        </p:nvSpPr>
        <p:spPr/>
        <p:txBody>
          <a:bodyPr anchor="ctr" anchorCtr="0"/>
          <a:p>
            <a:r>
              <a:rPr lang="zh-CN" altLang="en-US" dirty="0"/>
              <a:t>品牌资产</a:t>
            </a:r>
            <a:endParaRPr lang="zh-CN" altLang="en-US"/>
          </a:p>
        </p:txBody>
      </p:sp>
      <p:sp>
        <p:nvSpPr>
          <p:cNvPr id="148483" name="文本占位符 148482"/>
          <p:cNvSpPr>
            <a:spLocks noGrp="1"/>
          </p:cNvSpPr>
          <p:nvPr>
            <p:ph type="body" idx="1"/>
          </p:nvPr>
        </p:nvSpPr>
        <p:spPr>
          <a:xfrm>
            <a:off x="2680957" y="1654068"/>
            <a:ext cx="3779705" cy="756179"/>
          </a:xfrm>
        </p:spPr>
        <p:txBody>
          <a:bodyPr/>
          <a:p>
            <a:pPr>
              <a:buNone/>
            </a:pPr>
            <a:r>
              <a:rPr lang="zh-CN" altLang="en-US" dirty="0"/>
              <a:t>品牌资产是长期的投资</a:t>
            </a:r>
            <a:endParaRPr lang="zh-CN" alt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6" name="标题 149505"/>
          <p:cNvSpPr>
            <a:spLocks noGrp="1"/>
          </p:cNvSpPr>
          <p:nvPr>
            <p:ph type="title"/>
          </p:nvPr>
        </p:nvSpPr>
        <p:spPr/>
        <p:txBody>
          <a:bodyPr anchor="ctr" anchorCtr="0"/>
          <a:p>
            <a:r>
              <a:rPr lang="zh-CN" altLang="en-US" dirty="0"/>
              <a:t>我们必须</a:t>
            </a:r>
            <a:endParaRPr lang="zh-CN" altLang="en-US"/>
          </a:p>
        </p:txBody>
      </p:sp>
      <p:sp>
        <p:nvSpPr>
          <p:cNvPr id="149507" name="文本占位符 149506"/>
          <p:cNvSpPr>
            <a:spLocks noGrp="1"/>
          </p:cNvSpPr>
          <p:nvPr>
            <p:ph type="body" idx="1"/>
          </p:nvPr>
        </p:nvSpPr>
        <p:spPr>
          <a:xfrm>
            <a:off x="2086731" y="1492114"/>
            <a:ext cx="5022935" cy="1458770"/>
          </a:xfrm>
        </p:spPr>
        <p:txBody>
          <a:bodyPr/>
          <a:p>
            <a:pPr>
              <a:lnSpc>
                <a:spcPct val="130000"/>
              </a:lnSpc>
            </a:pPr>
            <a:r>
              <a:rPr lang="zh-CN" altLang="en-US" sz="1800" dirty="0">
                <a:latin typeface="思源宋体 CN" panose="02020400000000000000" charset="-122"/>
              </a:rPr>
              <a:t>就评估一个品牌在这</a:t>
            </a:r>
            <a:r>
              <a:rPr lang="en-US" altLang="zh-CN" sz="1800">
                <a:latin typeface="思源宋体 CN" panose="02020400000000000000" charset="-122"/>
              </a:rPr>
              <a:t>6</a:t>
            </a:r>
            <a:r>
              <a:rPr lang="zh-CN" altLang="en-US" sz="1800" dirty="0">
                <a:latin typeface="思源宋体 CN" panose="02020400000000000000" charset="-122"/>
              </a:rPr>
              <a:t>个资产上的优势及弱势</a:t>
            </a:r>
            <a:endParaRPr lang="zh-CN" altLang="en-US" sz="1800" dirty="0">
              <a:latin typeface="思源宋体 CN" panose="02020400000000000000" charset="-122"/>
            </a:endParaRPr>
          </a:p>
          <a:p>
            <a:pPr>
              <a:lnSpc>
                <a:spcPct val="130000"/>
              </a:lnSpc>
            </a:pPr>
            <a:r>
              <a:rPr lang="zh-CN" altLang="en-US" sz="1800" dirty="0">
                <a:latin typeface="思源宋体 CN" panose="02020400000000000000" charset="-122"/>
              </a:rPr>
              <a:t>决定这个品牌该做些什么以更强大</a:t>
            </a:r>
            <a:endParaRPr lang="zh-CN" altLang="en-US" sz="1800" dirty="0">
              <a:latin typeface="思源宋体 CN" panose="02020400000000000000" charset="-122"/>
            </a:endParaRPr>
          </a:p>
          <a:p>
            <a:pPr>
              <a:lnSpc>
                <a:spcPct val="130000"/>
              </a:lnSpc>
            </a:pPr>
            <a:r>
              <a:rPr lang="zh-CN" altLang="en-US" sz="1800" dirty="0">
                <a:latin typeface="思源宋体 CN" panose="02020400000000000000" charset="-122"/>
              </a:rPr>
              <a:t>定义出品牌面临的挑战</a:t>
            </a:r>
            <a:endParaRPr lang="zh-CN" altLang="en-US" sz="1800">
              <a:latin typeface="思源宋体 CN" panose="02020400000000000000" charset="-122"/>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0" name="标题 150529"/>
          <p:cNvSpPr>
            <a:spLocks noGrp="1"/>
          </p:cNvSpPr>
          <p:nvPr>
            <p:ph type="title"/>
          </p:nvPr>
        </p:nvSpPr>
        <p:spPr/>
        <p:txBody>
          <a:bodyPr anchor="ctr" anchorCtr="0"/>
          <a:p>
            <a:r>
              <a:rPr lang="zh-CN" altLang="en-US" dirty="0"/>
              <a:t>品牌小组需要知道</a:t>
            </a:r>
            <a:endParaRPr lang="zh-CN" altLang="en-US"/>
          </a:p>
        </p:txBody>
      </p:sp>
      <p:sp>
        <p:nvSpPr>
          <p:cNvPr id="150531" name="文本占位符 150530"/>
          <p:cNvSpPr>
            <a:spLocks noGrp="1"/>
          </p:cNvSpPr>
          <p:nvPr>
            <p:ph type="body" idx="1"/>
          </p:nvPr>
        </p:nvSpPr>
        <p:spPr>
          <a:xfrm>
            <a:off x="1924778" y="844301"/>
            <a:ext cx="5454016" cy="3403402"/>
          </a:xfrm>
        </p:spPr>
        <p:txBody>
          <a:bodyPr/>
          <a:p>
            <a:r>
              <a:rPr lang="en-US" altLang="zh-CN"/>
              <a:t>Product</a:t>
            </a:r>
            <a:r>
              <a:rPr lang="zh-CN" altLang="zh-CN" dirty="0"/>
              <a:t>产品</a:t>
            </a:r>
            <a:endParaRPr lang="zh-CN" altLang="zh-CN" dirty="0"/>
          </a:p>
          <a:p>
            <a:pPr>
              <a:buNone/>
            </a:pPr>
            <a:r>
              <a:rPr lang="zh-CN" altLang="zh-CN" sz="1500" dirty="0"/>
              <a:t>产品的功能是会足够支持品牌</a:t>
            </a:r>
            <a:endParaRPr lang="zh-CN" altLang="zh-CN" sz="1500" dirty="0"/>
          </a:p>
          <a:p>
            <a:r>
              <a:rPr lang="en-US" altLang="zh-CN" err="1"/>
              <a:t>Imge</a:t>
            </a:r>
            <a:r>
              <a:rPr lang="zh-CN" altLang="zh-CN" dirty="0"/>
              <a:t>形象</a:t>
            </a:r>
            <a:endParaRPr lang="zh-CN" altLang="zh-CN" dirty="0"/>
          </a:p>
          <a:p>
            <a:pPr>
              <a:buNone/>
            </a:pPr>
            <a:r>
              <a:rPr lang="zh-CN" altLang="zh-CN" sz="1800" dirty="0"/>
              <a:t>品牌形象是否够强，并且能与消费者引起共鸣</a:t>
            </a:r>
            <a:endParaRPr lang="zh-CN" altLang="zh-CN" sz="1800" dirty="0"/>
          </a:p>
          <a:p>
            <a:r>
              <a:rPr lang="en-US" altLang="zh-CN"/>
              <a:t>Customer</a:t>
            </a:r>
            <a:r>
              <a:rPr lang="zh-CN" altLang="zh-CN" dirty="0"/>
              <a:t>顾客</a:t>
            </a:r>
            <a:endParaRPr lang="zh-CN" altLang="zh-CN" dirty="0"/>
          </a:p>
          <a:p>
            <a:pPr>
              <a:buNone/>
            </a:pPr>
            <a:r>
              <a:rPr lang="zh-CN" altLang="zh-CN" sz="1800" dirty="0"/>
              <a:t>品牌是否有一群忠诚的顾客</a:t>
            </a:r>
            <a:endParaRPr lang="zh-CN" alt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4" name="标题 151553"/>
          <p:cNvSpPr>
            <a:spLocks noGrp="1"/>
          </p:cNvSpPr>
          <p:nvPr>
            <p:ph type="title"/>
          </p:nvPr>
        </p:nvSpPr>
        <p:spPr/>
        <p:txBody>
          <a:bodyPr anchor="ctr" anchorCtr="0"/>
          <a:p>
            <a:r>
              <a:rPr lang="zh-CN" altLang="en-US" dirty="0"/>
              <a:t>品牌小组需要知道</a:t>
            </a:r>
            <a:endParaRPr lang="zh-CN" altLang="en-US"/>
          </a:p>
        </p:txBody>
      </p:sp>
      <p:sp>
        <p:nvSpPr>
          <p:cNvPr id="151555" name="文本占位符 151554"/>
          <p:cNvSpPr>
            <a:spLocks noGrp="1"/>
          </p:cNvSpPr>
          <p:nvPr>
            <p:ph type="body" idx="1"/>
          </p:nvPr>
        </p:nvSpPr>
        <p:spPr>
          <a:xfrm>
            <a:off x="2844101" y="897888"/>
            <a:ext cx="2968747" cy="3728499"/>
          </a:xfrm>
        </p:spPr>
        <p:txBody>
          <a:bodyPr/>
          <a:p>
            <a:r>
              <a:rPr lang="zh-CN" altLang="zh-CN" dirty="0"/>
              <a:t>卖场通路</a:t>
            </a:r>
            <a:endParaRPr lang="zh-CN" altLang="zh-CN" dirty="0"/>
          </a:p>
          <a:p>
            <a:pPr>
              <a:buNone/>
            </a:pPr>
            <a:r>
              <a:rPr lang="zh-CN" altLang="zh-CN" sz="1500" dirty="0"/>
              <a:t>品牌与通路是否有整体优势配合</a:t>
            </a:r>
            <a:endParaRPr lang="zh-CN" altLang="zh-CN" sz="1500" dirty="0"/>
          </a:p>
          <a:p>
            <a:r>
              <a:rPr lang="zh-CN" altLang="en-US" dirty="0"/>
              <a:t>视觉</a:t>
            </a:r>
            <a:endParaRPr lang="zh-CN" altLang="zh-CN" dirty="0"/>
          </a:p>
          <a:p>
            <a:pPr>
              <a:buNone/>
            </a:pPr>
            <a:r>
              <a:rPr lang="zh-CN" altLang="zh-CN" sz="1800" dirty="0"/>
              <a:t>品牌是否拥有品牌</a:t>
            </a:r>
            <a:endParaRPr lang="zh-CN" altLang="zh-CN" sz="1800" dirty="0"/>
          </a:p>
          <a:p>
            <a:r>
              <a:rPr lang="zh-CN" altLang="zh-CN" dirty="0"/>
              <a:t>商界</a:t>
            </a:r>
            <a:endParaRPr lang="zh-CN" altLang="zh-CN" dirty="0"/>
          </a:p>
          <a:p>
            <a:pPr>
              <a:buNone/>
            </a:pPr>
            <a:r>
              <a:rPr lang="zh-CN" altLang="zh-CN" sz="1800" dirty="0"/>
              <a:t>品牌是否有影响力</a:t>
            </a:r>
            <a:endParaRPr lang="zh-CN" alt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2578" name="标题 152577"/>
          <p:cNvSpPr>
            <a:spLocks noGrp="1"/>
          </p:cNvSpPr>
          <p:nvPr>
            <p:ph type="title"/>
          </p:nvPr>
        </p:nvSpPr>
        <p:spPr/>
        <p:txBody>
          <a:bodyPr anchor="ctr" anchorCtr="0"/>
          <a:p>
            <a:r>
              <a:rPr lang="zh-CN" altLang="en-US" dirty="0"/>
              <a:t>认得出这个品牌吗</a:t>
            </a:r>
            <a:endParaRPr lang="zh-CN" altLang="en-US"/>
          </a:p>
        </p:txBody>
      </p:sp>
      <p:pic>
        <p:nvPicPr>
          <p:cNvPr id="152580" name="内容占位符 152579" descr="a040"/>
          <p:cNvPicPr>
            <a:picLocks noChangeAspect="1"/>
          </p:cNvPicPr>
          <p:nvPr>
            <p:ph idx="1"/>
          </p:nvPr>
        </p:nvPicPr>
        <p:blipFill>
          <a:blip r:embed="rId1"/>
          <a:stretch>
            <a:fillRect/>
          </a:stretch>
        </p:blipFill>
        <p:spPr>
          <a:xfrm>
            <a:off x="2033143" y="844301"/>
            <a:ext cx="5293254" cy="3639187"/>
          </a:xfr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02" name="标题 153601"/>
          <p:cNvSpPr>
            <a:spLocks noGrp="1"/>
          </p:cNvSpPr>
          <p:nvPr>
            <p:ph type="title"/>
          </p:nvPr>
        </p:nvSpPr>
        <p:spPr/>
        <p:txBody>
          <a:bodyPr anchor="ctr" anchorCtr="0"/>
          <a:p>
            <a:r>
              <a:rPr lang="zh-CN" altLang="en-US" dirty="0"/>
              <a:t>它的资产是什么？</a:t>
            </a:r>
            <a:endParaRPr lang="zh-CN" altLang="en-US"/>
          </a:p>
        </p:txBody>
      </p:sp>
      <p:sp>
        <p:nvSpPr>
          <p:cNvPr id="153603" name="文本占位符 153602"/>
          <p:cNvSpPr>
            <a:spLocks noGrp="1"/>
          </p:cNvSpPr>
          <p:nvPr>
            <p:ph type="body" idx="1"/>
          </p:nvPr>
        </p:nvSpPr>
        <p:spPr>
          <a:xfrm>
            <a:off x="2086731" y="1762433"/>
            <a:ext cx="5025316" cy="647813"/>
          </a:xfrm>
        </p:spPr>
        <p:txBody>
          <a:bodyPr/>
          <a:p>
            <a:pPr algn="ctr">
              <a:buNone/>
            </a:pPr>
            <a:r>
              <a:rPr lang="zh-CN" altLang="en-US" dirty="0"/>
              <a:t>这个品牌不是用广告建立起来</a:t>
            </a:r>
            <a:endParaRPr lang="zh-CN" alt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6" name="标题 154625"/>
          <p:cNvSpPr>
            <a:spLocks noGrp="1"/>
          </p:cNvSpPr>
          <p:nvPr>
            <p:ph type="title"/>
          </p:nvPr>
        </p:nvSpPr>
        <p:spPr/>
        <p:txBody>
          <a:bodyPr anchor="ctr" anchorCtr="0"/>
          <a:p>
            <a:r>
              <a:rPr lang="zh-CN" altLang="en-US" dirty="0"/>
              <a:t>健康检查</a:t>
            </a:r>
            <a:endParaRPr lang="zh-CN" altLang="en-US"/>
          </a:p>
        </p:txBody>
      </p:sp>
      <p:sp>
        <p:nvSpPr>
          <p:cNvPr id="154628" name="椭圆 154627"/>
          <p:cNvSpPr/>
          <p:nvPr/>
        </p:nvSpPr>
        <p:spPr>
          <a:xfrm>
            <a:off x="2680957" y="1006255"/>
            <a:ext cx="3186670" cy="3186670"/>
          </a:xfrm>
          <a:prstGeom prst="ellipse">
            <a:avLst/>
          </a:prstGeom>
          <a:noFill/>
          <a:ln w="9525" cap="flat" cmpd="sng">
            <a:solidFill>
              <a:schemeClr val="tx1"/>
            </a:solidFill>
            <a:prstDash val="solid"/>
            <a:miter/>
            <a:headEnd type="none" w="med" len="med"/>
            <a:tailEnd type="none" w="med" len="med"/>
          </a:ln>
        </p:spPr>
        <p:txBody>
          <a:bodyPr wrap="none" anchor="ctr" anchorCtr="0"/>
          <a:p>
            <a:pPr algn="ctr"/>
            <a:r>
              <a:rPr lang="zh-CN" altLang="en-US" sz="1800" b="0" dirty="0">
                <a:latin typeface="思源宋体 CN" panose="02020400000000000000" charset="-122"/>
                <a:ea typeface="思源宋体 CN" panose="02020400000000000000" charset="-122"/>
                <a:cs typeface="思源宋体 CN" panose="02020400000000000000" charset="-122"/>
              </a:rPr>
              <a:t>产品</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 视觉               形象</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通路              商界</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顾客</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154629" name="椭圆 154628"/>
          <p:cNvSpPr/>
          <p:nvPr/>
        </p:nvSpPr>
        <p:spPr>
          <a:xfrm>
            <a:off x="3544311" y="1868418"/>
            <a:ext cx="1459962" cy="1459962"/>
          </a:xfrm>
          <a:prstGeom prst="ellipse">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品牌</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健康检查</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0" name="标题 155649"/>
          <p:cNvSpPr>
            <a:spLocks noGrp="1"/>
          </p:cNvSpPr>
          <p:nvPr>
            <p:ph type="title"/>
          </p:nvPr>
        </p:nvSpPr>
        <p:spPr/>
        <p:txBody>
          <a:bodyPr anchor="ctr" anchorCtr="0"/>
          <a:p>
            <a:r>
              <a:rPr lang="zh-CN" altLang="en-US" sz="1200" dirty="0"/>
              <a:t>香港美国运通和大米品牌健康检查</a:t>
            </a:r>
            <a:endParaRPr lang="zh-CN" altLang="en-US"/>
          </a:p>
        </p:txBody>
      </p:sp>
      <p:sp>
        <p:nvSpPr>
          <p:cNvPr id="155654" name="椭圆 155653"/>
          <p:cNvSpPr/>
          <p:nvPr/>
        </p:nvSpPr>
        <p:spPr>
          <a:xfrm>
            <a:off x="1871190" y="951476"/>
            <a:ext cx="2700810" cy="2700810"/>
          </a:xfrm>
          <a:prstGeom prst="ellipse">
            <a:avLst/>
          </a:prstGeom>
          <a:noFill/>
          <a:ln w="9525" cap="flat" cmpd="sng">
            <a:solidFill>
              <a:schemeClr val="tx1"/>
            </a:solidFill>
            <a:prstDash val="solid"/>
            <a:miter/>
            <a:headEnd type="none" w="med" len="med"/>
            <a:tailEnd type="none" w="med" len="med"/>
          </a:ln>
        </p:spPr>
        <p:txBody>
          <a:bodyPr wrap="none" anchor="ctr" anchorCtr="0"/>
          <a:p>
            <a:pPr algn="ctr"/>
            <a:r>
              <a:rPr lang="zh-CN" altLang="en-US" sz="1800" b="0" dirty="0">
                <a:latin typeface="思源宋体 CN" panose="02020400000000000000" charset="-122"/>
                <a:ea typeface="思源宋体 CN" panose="02020400000000000000" charset="-122"/>
                <a:cs typeface="思源宋体 CN" panose="02020400000000000000" charset="-122"/>
              </a:rPr>
              <a:t>产品</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 视觉           形象</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通路           商界</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顾客</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155655" name="椭圆 155654"/>
          <p:cNvSpPr/>
          <p:nvPr/>
        </p:nvSpPr>
        <p:spPr>
          <a:xfrm>
            <a:off x="2603553" y="1683838"/>
            <a:ext cx="1237275" cy="1237276"/>
          </a:xfrm>
          <a:prstGeom prst="ellipse">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美国运通</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
        <p:nvSpPr>
          <p:cNvPr id="155656" name="椭圆 155655"/>
          <p:cNvSpPr/>
          <p:nvPr/>
        </p:nvSpPr>
        <p:spPr>
          <a:xfrm>
            <a:off x="4733953" y="1977974"/>
            <a:ext cx="2700810" cy="2700810"/>
          </a:xfrm>
          <a:prstGeom prst="ellipse">
            <a:avLst/>
          </a:prstGeom>
          <a:noFill/>
          <a:ln w="9525" cap="flat" cmpd="sng">
            <a:solidFill>
              <a:schemeClr val="tx1"/>
            </a:solidFill>
            <a:prstDash val="solid"/>
            <a:miter/>
            <a:headEnd type="none" w="med" len="med"/>
            <a:tailEnd type="none" w="med" len="med"/>
          </a:ln>
        </p:spPr>
        <p:txBody>
          <a:bodyPr wrap="none" anchor="ctr" anchorCtr="0"/>
          <a:p>
            <a:pPr algn="ctr"/>
            <a:r>
              <a:rPr lang="zh-CN" altLang="en-US" sz="1800" b="0" dirty="0">
                <a:latin typeface="思源宋体 CN" panose="02020400000000000000" charset="-122"/>
                <a:ea typeface="思源宋体 CN" panose="02020400000000000000" charset="-122"/>
                <a:cs typeface="思源宋体 CN" panose="02020400000000000000" charset="-122"/>
              </a:rPr>
              <a:t>产品</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 视觉           形象</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通路           商界</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顾客</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155657" name="椭圆 155656"/>
          <p:cNvSpPr/>
          <p:nvPr/>
        </p:nvSpPr>
        <p:spPr>
          <a:xfrm>
            <a:off x="5466316" y="2710337"/>
            <a:ext cx="1237275" cy="1237276"/>
          </a:xfrm>
          <a:prstGeom prst="ellipse">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大米</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4" name="标题 156673"/>
          <p:cNvSpPr>
            <a:spLocks noGrp="1"/>
          </p:cNvSpPr>
          <p:nvPr>
            <p:ph type="title"/>
          </p:nvPr>
        </p:nvSpPr>
        <p:spPr/>
        <p:txBody>
          <a:bodyPr anchor="ctr" anchorCtr="0"/>
          <a:p>
            <a:r>
              <a:rPr lang="zh-CN" altLang="en-US" sz="1200" dirty="0"/>
              <a:t>香港美国运通和汇丰</a:t>
            </a:r>
            <a:r>
              <a:rPr lang="en-US" altLang="zh-CN" sz="1200"/>
              <a:t>Visa</a:t>
            </a:r>
            <a:r>
              <a:rPr lang="zh-CN" altLang="en-US" sz="1200" dirty="0"/>
              <a:t>牌健康检查</a:t>
            </a:r>
            <a:endParaRPr lang="zh-CN" altLang="en-US"/>
          </a:p>
        </p:txBody>
      </p:sp>
      <p:sp>
        <p:nvSpPr>
          <p:cNvPr id="156678" name="椭圆 156677"/>
          <p:cNvSpPr/>
          <p:nvPr/>
        </p:nvSpPr>
        <p:spPr>
          <a:xfrm>
            <a:off x="1871190" y="951476"/>
            <a:ext cx="2700810" cy="2700810"/>
          </a:xfrm>
          <a:prstGeom prst="ellipse">
            <a:avLst/>
          </a:prstGeom>
          <a:noFill/>
          <a:ln w="9525" cap="flat" cmpd="sng">
            <a:solidFill>
              <a:schemeClr val="tx1"/>
            </a:solidFill>
            <a:prstDash val="solid"/>
            <a:miter/>
            <a:headEnd type="none" w="med" len="med"/>
            <a:tailEnd type="none" w="med" len="med"/>
          </a:ln>
        </p:spPr>
        <p:txBody>
          <a:bodyPr wrap="none" anchor="ctr" anchorCtr="0"/>
          <a:p>
            <a:pPr algn="ctr"/>
            <a:r>
              <a:rPr lang="zh-CN" altLang="en-US" sz="1800" b="0" dirty="0">
                <a:latin typeface="思源宋体 CN" panose="02020400000000000000" charset="-122"/>
                <a:ea typeface="思源宋体 CN" panose="02020400000000000000" charset="-122"/>
                <a:cs typeface="思源宋体 CN" panose="02020400000000000000" charset="-122"/>
              </a:rPr>
              <a:t>产品</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 视觉           形象</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通路           商界</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顾客</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156679" name="椭圆 156678"/>
          <p:cNvSpPr/>
          <p:nvPr/>
        </p:nvSpPr>
        <p:spPr>
          <a:xfrm>
            <a:off x="2603553" y="1683838"/>
            <a:ext cx="1237275" cy="1237276"/>
          </a:xfrm>
          <a:prstGeom prst="ellipse">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美国运通</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
        <p:nvSpPr>
          <p:cNvPr id="156680" name="椭圆 156679"/>
          <p:cNvSpPr/>
          <p:nvPr/>
        </p:nvSpPr>
        <p:spPr>
          <a:xfrm>
            <a:off x="4733953" y="1977974"/>
            <a:ext cx="2700810" cy="2700810"/>
          </a:xfrm>
          <a:prstGeom prst="ellipse">
            <a:avLst/>
          </a:prstGeom>
          <a:noFill/>
          <a:ln w="9525" cap="flat" cmpd="sng">
            <a:solidFill>
              <a:schemeClr val="tx1"/>
            </a:solidFill>
            <a:prstDash val="solid"/>
            <a:miter/>
            <a:headEnd type="none" w="med" len="med"/>
            <a:tailEnd type="none" w="med" len="med"/>
          </a:ln>
        </p:spPr>
        <p:txBody>
          <a:bodyPr wrap="none" anchor="ctr" anchorCtr="0"/>
          <a:p>
            <a:pPr algn="ctr"/>
            <a:r>
              <a:rPr lang="zh-CN" altLang="en-US" sz="1800" b="0" dirty="0">
                <a:latin typeface="思源宋体 CN" panose="02020400000000000000" charset="-122"/>
                <a:ea typeface="思源宋体 CN" panose="02020400000000000000" charset="-122"/>
                <a:cs typeface="思源宋体 CN" panose="02020400000000000000" charset="-122"/>
              </a:rPr>
              <a:t>产品</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 视觉           形象</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通路           商界</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顾客</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156681" name="椭圆 156680"/>
          <p:cNvSpPr/>
          <p:nvPr/>
        </p:nvSpPr>
        <p:spPr>
          <a:xfrm>
            <a:off x="5466316" y="2710337"/>
            <a:ext cx="1237275" cy="1237276"/>
          </a:xfrm>
          <a:prstGeom prst="ellipse">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汇丰</a:t>
            </a:r>
            <a:r>
              <a:rPr lang="en-US" altLang="zh-CN" sz="1800">
                <a:solidFill>
                  <a:srgbClr val="FF0000"/>
                </a:solidFill>
                <a:latin typeface="Times New Roman" panose="02020603050405020304" pitchFamily="18" charset="0"/>
                <a:ea typeface="思源宋体 CN" panose="02020400000000000000" charset="-122"/>
                <a:cs typeface="思源宋体 CN" panose="02020400000000000000" charset="-122"/>
              </a:rPr>
              <a:t>Visa</a:t>
            </a:r>
            <a:endParaRPr lang="en-US" altLang="zh-CN" sz="180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7698" name="标题 157697"/>
          <p:cNvSpPr>
            <a:spLocks noGrp="1"/>
          </p:cNvSpPr>
          <p:nvPr>
            <p:ph type="title"/>
          </p:nvPr>
        </p:nvSpPr>
        <p:spPr/>
        <p:txBody>
          <a:bodyPr anchor="ctr" anchorCtr="0"/>
          <a:p>
            <a:r>
              <a:rPr lang="zh-CN" altLang="en-US" sz="1200" dirty="0"/>
              <a:t>例子：审视长虹品牌</a:t>
            </a:r>
            <a:endParaRPr lang="zh-CN" altLang="en-US"/>
          </a:p>
        </p:txBody>
      </p:sp>
      <p:sp>
        <p:nvSpPr>
          <p:cNvPr id="157701" name="椭圆 157700"/>
          <p:cNvSpPr/>
          <p:nvPr/>
        </p:nvSpPr>
        <p:spPr>
          <a:xfrm>
            <a:off x="2680957" y="1006255"/>
            <a:ext cx="3186670" cy="3186670"/>
          </a:xfrm>
          <a:prstGeom prst="ellipse">
            <a:avLst/>
          </a:prstGeom>
          <a:noFill/>
          <a:ln w="9525" cap="flat" cmpd="sng">
            <a:solidFill>
              <a:schemeClr val="tx1"/>
            </a:solidFill>
            <a:prstDash val="solid"/>
            <a:miter/>
            <a:headEnd type="none" w="med" len="med"/>
            <a:tailEnd type="none" w="med" len="med"/>
          </a:ln>
        </p:spPr>
        <p:txBody>
          <a:bodyPr wrap="none" anchor="ctr" anchorCtr="0"/>
          <a:p>
            <a:pPr algn="ctr"/>
            <a:r>
              <a:rPr lang="zh-CN" altLang="en-US" sz="1800" b="0" dirty="0">
                <a:latin typeface="思源宋体 CN" panose="02020400000000000000" charset="-122"/>
                <a:ea typeface="思源宋体 CN" panose="02020400000000000000" charset="-122"/>
                <a:cs typeface="思源宋体 CN" panose="02020400000000000000" charset="-122"/>
              </a:rPr>
              <a:t>产品</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 视觉               形象</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通路              商界</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消费者</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157702" name="椭圆 157701"/>
          <p:cNvSpPr/>
          <p:nvPr/>
        </p:nvSpPr>
        <p:spPr>
          <a:xfrm>
            <a:off x="3544311" y="1868418"/>
            <a:ext cx="1459962" cy="1459962"/>
          </a:xfrm>
          <a:prstGeom prst="ellipse">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长虹品牌</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健康检查</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8722" name="标题 158721"/>
          <p:cNvSpPr>
            <a:spLocks noGrp="1"/>
          </p:cNvSpPr>
          <p:nvPr>
            <p:ph type="title"/>
          </p:nvPr>
        </p:nvSpPr>
        <p:spPr>
          <a:xfrm>
            <a:off x="3977775" y="195297"/>
            <a:ext cx="3691583" cy="323907"/>
          </a:xfrm>
        </p:spPr>
        <p:txBody>
          <a:bodyPr anchor="ctr" anchorCtr="0"/>
          <a:p>
            <a:r>
              <a:rPr lang="zh-CN" altLang="en-US" dirty="0"/>
              <a:t>当我们了解品牌在</a:t>
            </a:r>
            <a:r>
              <a:rPr lang="en-US" altLang="zh-CN"/>
              <a:t>6</a:t>
            </a:r>
            <a:r>
              <a:rPr lang="zh-CN" altLang="en-US" dirty="0"/>
              <a:t>个资产方面的强弱时</a:t>
            </a:r>
            <a:endParaRPr lang="zh-CN" altLang="en-US"/>
          </a:p>
        </p:txBody>
      </p:sp>
      <p:sp>
        <p:nvSpPr>
          <p:cNvPr id="158723" name="文本占位符 158722"/>
          <p:cNvSpPr>
            <a:spLocks noGrp="1"/>
          </p:cNvSpPr>
          <p:nvPr>
            <p:ph type="body" idx="1"/>
          </p:nvPr>
        </p:nvSpPr>
        <p:spPr>
          <a:xfrm>
            <a:off x="1623497" y="1492114"/>
            <a:ext cx="5864854" cy="1242039"/>
          </a:xfrm>
        </p:spPr>
        <p:txBody>
          <a:bodyPr/>
          <a:p>
            <a:r>
              <a:rPr lang="zh-CN" altLang="en-US" sz="2100" dirty="0"/>
              <a:t>我们才能决定做些什么可以让品牌变得更强大</a:t>
            </a:r>
            <a:endParaRPr lang="zh-CN" altLang="en-US" sz="2100" dirty="0"/>
          </a:p>
          <a:p>
            <a:r>
              <a:rPr lang="zh-CN" altLang="en-US" sz="2100" dirty="0"/>
              <a:t>我们才能确定品牌面临的挑选</a:t>
            </a:r>
            <a:endParaRPr lang="zh-CN" altLang="en-US" sz="210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9746" name="标题 159745"/>
          <p:cNvSpPr>
            <a:spLocks noGrp="1"/>
          </p:cNvSpPr>
          <p:nvPr>
            <p:ph type="title"/>
          </p:nvPr>
        </p:nvSpPr>
        <p:spPr/>
        <p:txBody>
          <a:bodyPr anchor="ctr" anchorCtr="0"/>
          <a:p>
            <a:r>
              <a:rPr lang="zh-CN" altLang="en-US" dirty="0"/>
              <a:t>帮助我们发掘品牌资产的工具</a:t>
            </a:r>
            <a:endParaRPr lang="zh-CN" altLang="en-US"/>
          </a:p>
        </p:txBody>
      </p:sp>
      <p:sp>
        <p:nvSpPr>
          <p:cNvPr id="159747" name="文本占位符 159746"/>
          <p:cNvSpPr>
            <a:spLocks noGrp="1"/>
          </p:cNvSpPr>
          <p:nvPr>
            <p:ph type="body" idx="1"/>
          </p:nvPr>
        </p:nvSpPr>
        <p:spPr>
          <a:xfrm>
            <a:off x="1655650" y="1168208"/>
            <a:ext cx="5875571" cy="2375712"/>
          </a:xfrm>
        </p:spPr>
        <p:txBody>
          <a:bodyPr/>
          <a:p>
            <a:r>
              <a:rPr lang="zh-CN" altLang="en-US" sz="1800" dirty="0"/>
              <a:t>有关品牌基本知识与功课的背景资料</a:t>
            </a:r>
            <a:endParaRPr lang="zh-CN" altLang="en-US" sz="1800" dirty="0"/>
          </a:p>
          <a:p>
            <a:r>
              <a:rPr lang="zh-CN" altLang="en-US" sz="1800" dirty="0"/>
              <a:t>包括传立在内的品牌小组会议</a:t>
            </a:r>
            <a:endParaRPr lang="zh-CN" altLang="en-US" sz="1800" dirty="0"/>
          </a:p>
          <a:p>
            <a:r>
              <a:rPr lang="zh-CN" altLang="en-US" sz="1800" dirty="0"/>
              <a:t>从六大资产的一连串问题中选择不同的刺激以煽动思考与聚焦的讨论（不管从哪资产方面开始都无所谓）</a:t>
            </a:r>
            <a:endParaRPr lang="zh-CN" altLang="en-US" sz="1800" dirty="0"/>
          </a:p>
          <a:p>
            <a:r>
              <a:rPr lang="zh-CN" altLang="en-US" sz="1800" dirty="0"/>
              <a:t>用作视觉提醒物的“罗盘“</a:t>
            </a:r>
            <a:endParaRPr lang="zh-CN" altLang="en-US" sz="180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0770" name="标题 160769"/>
          <p:cNvSpPr>
            <a:spLocks noGrp="1"/>
          </p:cNvSpPr>
          <p:nvPr>
            <p:ph type="title"/>
          </p:nvPr>
        </p:nvSpPr>
        <p:spPr/>
        <p:txBody>
          <a:bodyPr anchor="ctr" anchorCtr="0"/>
          <a:p>
            <a:r>
              <a:rPr lang="zh-CN" altLang="en-US" dirty="0"/>
              <a:t>刺激品牌资产讨论的问题</a:t>
            </a:r>
            <a:endParaRPr lang="zh-CN" altLang="en-US"/>
          </a:p>
        </p:txBody>
      </p:sp>
      <p:sp>
        <p:nvSpPr>
          <p:cNvPr id="160771" name="文本占位符 160770"/>
          <p:cNvSpPr>
            <a:spLocks noGrp="1"/>
          </p:cNvSpPr>
          <p:nvPr>
            <p:ph type="body" idx="1"/>
          </p:nvPr>
        </p:nvSpPr>
        <p:spPr>
          <a:xfrm>
            <a:off x="1655650" y="1437336"/>
            <a:ext cx="5993464" cy="1727899"/>
          </a:xfrm>
        </p:spPr>
        <p:txBody>
          <a:bodyPr/>
          <a:p>
            <a:pPr>
              <a:lnSpc>
                <a:spcPct val="140000"/>
              </a:lnSpc>
              <a:buFont typeface="Wingdings" panose="05000000000000000000" pitchFamily="2" charset="2"/>
              <a:buChar char="l"/>
            </a:pPr>
            <a:r>
              <a:rPr lang="zh-CN" altLang="en-US" sz="1800" dirty="0"/>
              <a:t>更能影响新消费者及留住旧消费者。</a:t>
            </a:r>
            <a:endParaRPr lang="zh-CN" altLang="en-US" sz="1800" dirty="0"/>
          </a:p>
          <a:p>
            <a:pPr>
              <a:lnSpc>
                <a:spcPct val="140000"/>
              </a:lnSpc>
              <a:buFont typeface="Wingdings" panose="05000000000000000000" pitchFamily="2" charset="2"/>
              <a:buChar char="l"/>
            </a:pPr>
            <a:r>
              <a:rPr lang="zh-CN" altLang="en-US" sz="1800" dirty="0"/>
              <a:t>一个知名的品牌有更强的忠诚度，能够给予消费者购买的理由及使用后更易达到满意。</a:t>
            </a:r>
            <a:endParaRPr lang="zh-CN" altLang="en-US" sz="1800" dirty="0"/>
          </a:p>
          <a:p>
            <a:pPr>
              <a:lnSpc>
                <a:spcPct val="140000"/>
              </a:lnSpc>
              <a:buFont typeface="Wingdings" panose="05000000000000000000" pitchFamily="2" charset="2"/>
              <a:buChar char="l"/>
            </a:pPr>
            <a:r>
              <a:rPr lang="zh-CN" altLang="en-US" sz="1800" dirty="0"/>
              <a:t>品牌如果能支持较高的价格，资产值就越高。</a:t>
            </a:r>
            <a:endParaRPr lang="zh-CN" altLang="en-US" sz="18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1794" name="标题 161793"/>
          <p:cNvSpPr>
            <a:spLocks noGrp="1"/>
          </p:cNvSpPr>
          <p:nvPr>
            <p:ph type="title"/>
          </p:nvPr>
        </p:nvSpPr>
        <p:spPr/>
        <p:txBody>
          <a:bodyPr anchor="ctr" anchorCtr="0"/>
          <a:p>
            <a:r>
              <a:rPr lang="zh-CN" altLang="en-US" dirty="0"/>
              <a:t>有关产品的问题（</a:t>
            </a:r>
            <a:r>
              <a:rPr lang="en-US" altLang="zh-CN"/>
              <a:t>1</a:t>
            </a:r>
            <a:r>
              <a:rPr lang="zh-CN" altLang="en-US"/>
              <a:t>）</a:t>
            </a:r>
            <a:endParaRPr lang="zh-CN" altLang="en-US"/>
          </a:p>
        </p:txBody>
      </p:sp>
      <p:sp>
        <p:nvSpPr>
          <p:cNvPr id="161795" name="文本占位符 161794"/>
          <p:cNvSpPr>
            <a:spLocks noGrp="1"/>
          </p:cNvSpPr>
          <p:nvPr>
            <p:ph type="body" idx="1"/>
          </p:nvPr>
        </p:nvSpPr>
        <p:spPr>
          <a:xfrm>
            <a:off x="1709237" y="1383748"/>
            <a:ext cx="5993464" cy="1889853"/>
          </a:xfrm>
        </p:spPr>
        <p:txBody>
          <a:bodyPr/>
          <a:p>
            <a:r>
              <a:rPr lang="zh-CN" altLang="en-US" sz="1800" dirty="0"/>
              <a:t>这个产品优于竞争者的基因为何？</a:t>
            </a:r>
            <a:endParaRPr lang="zh-CN" altLang="en-US" sz="1800" dirty="0"/>
          </a:p>
          <a:p>
            <a:r>
              <a:rPr lang="zh-CN" altLang="en-US" sz="1800" dirty="0"/>
              <a:t>产品的表现是否符合预期的水准？</a:t>
            </a:r>
            <a:endParaRPr lang="zh-CN" altLang="en-US" sz="1800" dirty="0"/>
          </a:p>
          <a:p>
            <a:r>
              <a:rPr lang="zh-CN" altLang="en-US" sz="1800" dirty="0"/>
              <a:t>有哪些关于这个产品的讯息，假如让人知道后，可增加它的吸引力？</a:t>
            </a:r>
            <a:endParaRPr lang="zh-CN" altLang="en-US" sz="180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8" name="标题 162817"/>
          <p:cNvSpPr>
            <a:spLocks noGrp="1"/>
          </p:cNvSpPr>
          <p:nvPr>
            <p:ph type="title"/>
          </p:nvPr>
        </p:nvSpPr>
        <p:spPr/>
        <p:txBody>
          <a:bodyPr anchor="ctr" anchorCtr="0"/>
          <a:p>
            <a:r>
              <a:rPr lang="zh-CN" altLang="en-US" dirty="0"/>
              <a:t>有关产品的问题（</a:t>
            </a:r>
            <a:r>
              <a:rPr lang="en-US" altLang="zh-CN"/>
              <a:t>2</a:t>
            </a:r>
            <a:r>
              <a:rPr lang="zh-CN" altLang="en-US"/>
              <a:t>）</a:t>
            </a:r>
            <a:endParaRPr lang="zh-CN" altLang="en-US"/>
          </a:p>
        </p:txBody>
      </p:sp>
      <p:sp>
        <p:nvSpPr>
          <p:cNvPr id="162819" name="文本占位符 162818"/>
          <p:cNvSpPr>
            <a:spLocks noGrp="1"/>
          </p:cNvSpPr>
          <p:nvPr>
            <p:ph type="body" idx="1"/>
          </p:nvPr>
        </p:nvSpPr>
        <p:spPr>
          <a:xfrm>
            <a:off x="1655650" y="1168208"/>
            <a:ext cx="5993464" cy="2106584"/>
          </a:xfrm>
        </p:spPr>
        <p:txBody>
          <a:bodyPr/>
          <a:p>
            <a:pPr>
              <a:lnSpc>
                <a:spcPct val="140000"/>
              </a:lnSpc>
            </a:pPr>
            <a:r>
              <a:rPr lang="zh-CN" altLang="en-US" sz="1800" dirty="0"/>
              <a:t>这产品是否从有最佳的价格与价值比？</a:t>
            </a:r>
            <a:endParaRPr lang="zh-CN" altLang="en-US" sz="1800" dirty="0"/>
          </a:p>
          <a:p>
            <a:pPr>
              <a:lnSpc>
                <a:spcPct val="140000"/>
              </a:lnSpc>
            </a:pPr>
            <a:r>
              <a:rPr lang="zh-CN" altLang="en-US" sz="1800" dirty="0"/>
              <a:t>如果有系列产品的话，它们令诉求变得更清晰或更混乱？</a:t>
            </a:r>
            <a:endParaRPr lang="zh-CN" altLang="en-US" sz="1800" dirty="0"/>
          </a:p>
          <a:p>
            <a:pPr>
              <a:lnSpc>
                <a:spcPct val="140000"/>
              </a:lnSpc>
            </a:pPr>
            <a:r>
              <a:rPr lang="zh-CN" altLang="en-US" sz="1800" dirty="0"/>
              <a:t>假如你可以自由发挥，有任何你希望改变的地方（包括：设计、尺寸等），让产品更有具吸引力？</a:t>
            </a:r>
            <a:endParaRPr lang="zh-CN" altLang="en-US" sz="180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2" name="标题 163841"/>
          <p:cNvSpPr>
            <a:spLocks noGrp="1"/>
          </p:cNvSpPr>
          <p:nvPr>
            <p:ph type="title"/>
          </p:nvPr>
        </p:nvSpPr>
        <p:spPr/>
        <p:txBody>
          <a:bodyPr anchor="ctr" anchorCtr="0"/>
          <a:p>
            <a:r>
              <a:rPr lang="zh-CN" altLang="en-US" dirty="0"/>
              <a:t>有关形象的问题（</a:t>
            </a:r>
            <a:r>
              <a:rPr lang="en-US" altLang="zh-CN"/>
              <a:t>1</a:t>
            </a:r>
            <a:r>
              <a:rPr lang="zh-CN" altLang="en-US"/>
              <a:t>）</a:t>
            </a:r>
            <a:endParaRPr lang="zh-CN" altLang="en-US"/>
          </a:p>
        </p:txBody>
      </p:sp>
      <p:sp>
        <p:nvSpPr>
          <p:cNvPr id="163843" name="文本占位符 163842"/>
          <p:cNvSpPr>
            <a:spLocks noGrp="1"/>
          </p:cNvSpPr>
          <p:nvPr>
            <p:ph type="body" idx="1"/>
          </p:nvPr>
        </p:nvSpPr>
        <p:spPr>
          <a:xfrm>
            <a:off x="1600871" y="1275383"/>
            <a:ext cx="6049433" cy="1999409"/>
          </a:xfrm>
        </p:spPr>
        <p:txBody>
          <a:bodyPr/>
          <a:p>
            <a:pPr>
              <a:lnSpc>
                <a:spcPct val="140000"/>
              </a:lnSpc>
            </a:pPr>
            <a:r>
              <a:rPr lang="zh-CN" altLang="en-US" sz="1800" dirty="0"/>
              <a:t>本品牌所拥有的态度和价值观与今天市场有否相关性？</a:t>
            </a:r>
            <a:endParaRPr lang="zh-CN" altLang="en-US" sz="1800" dirty="0"/>
          </a:p>
          <a:p>
            <a:pPr>
              <a:lnSpc>
                <a:spcPct val="140000"/>
              </a:lnSpc>
            </a:pPr>
            <a:r>
              <a:rPr lang="zh-CN" altLang="en-US" sz="1800" dirty="0"/>
              <a:t>本品牌是市场造势的引发者还是追随者？</a:t>
            </a:r>
            <a:endParaRPr lang="zh-CN" altLang="en-US" sz="1800" dirty="0"/>
          </a:p>
          <a:p>
            <a:pPr>
              <a:lnSpc>
                <a:spcPct val="140000"/>
              </a:lnSpc>
            </a:pPr>
            <a:r>
              <a:rPr lang="zh-CN" altLang="en-US" sz="1800" dirty="0"/>
              <a:t>哪些人与品牌最接近？特定服从还是广泛人群？</a:t>
            </a:r>
            <a:endParaRPr lang="zh-CN" altLang="en-US" sz="1800" dirty="0"/>
          </a:p>
          <a:p>
            <a:pPr>
              <a:lnSpc>
                <a:spcPct val="140000"/>
              </a:lnSpc>
            </a:pPr>
            <a:r>
              <a:rPr lang="zh-CN" altLang="en-US" sz="1800" dirty="0"/>
              <a:t>与竞争对手相比，品牌的风格有多独特？</a:t>
            </a:r>
            <a:endParaRPr lang="zh-CN" altLang="en-US" sz="180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6" name="标题 164865"/>
          <p:cNvSpPr>
            <a:spLocks noGrp="1"/>
          </p:cNvSpPr>
          <p:nvPr>
            <p:ph type="title"/>
          </p:nvPr>
        </p:nvSpPr>
        <p:spPr/>
        <p:txBody>
          <a:bodyPr anchor="ctr" anchorCtr="0"/>
          <a:p>
            <a:r>
              <a:rPr lang="zh-CN" altLang="en-US" dirty="0"/>
              <a:t>有关形象的问题（</a:t>
            </a:r>
            <a:r>
              <a:rPr lang="en-US" altLang="zh-CN"/>
              <a:t>2</a:t>
            </a:r>
            <a:r>
              <a:rPr lang="zh-CN" altLang="en-US"/>
              <a:t>）</a:t>
            </a:r>
            <a:endParaRPr lang="zh-CN" altLang="en-US"/>
          </a:p>
        </p:txBody>
      </p:sp>
      <p:sp>
        <p:nvSpPr>
          <p:cNvPr id="164867" name="文本占位符 164866"/>
          <p:cNvSpPr>
            <a:spLocks noGrp="1"/>
          </p:cNvSpPr>
          <p:nvPr>
            <p:ph type="body" idx="1"/>
          </p:nvPr>
        </p:nvSpPr>
        <p:spPr>
          <a:xfrm>
            <a:off x="1547283" y="1168208"/>
            <a:ext cx="6103021" cy="2322125"/>
          </a:xfrm>
        </p:spPr>
        <p:txBody>
          <a:bodyPr/>
          <a:p>
            <a:pPr>
              <a:lnSpc>
                <a:spcPct val="140000"/>
              </a:lnSpc>
            </a:pPr>
            <a:r>
              <a:rPr lang="zh-CN" altLang="en-US" sz="1800" dirty="0"/>
              <a:t>在品牌的形象背后，是否存在一个很强的创意点？</a:t>
            </a:r>
            <a:endParaRPr lang="zh-CN" altLang="en-US" sz="1800" dirty="0"/>
          </a:p>
          <a:p>
            <a:pPr>
              <a:lnSpc>
                <a:spcPct val="140000"/>
              </a:lnSpc>
            </a:pPr>
            <a:r>
              <a:rPr lang="zh-CN" altLang="en-US" sz="1800" dirty="0"/>
              <a:t>品牌的“音量“是否对品牌足以影响它的形象强度？</a:t>
            </a:r>
            <a:endParaRPr lang="zh-CN" altLang="en-US" sz="1800" dirty="0"/>
          </a:p>
          <a:p>
            <a:pPr>
              <a:lnSpc>
                <a:spcPct val="140000"/>
              </a:lnSpc>
            </a:pPr>
            <a:r>
              <a:rPr lang="zh-CN" altLang="en-US" sz="1800" dirty="0"/>
              <a:t>如果形象上存着弱点，是因为品牌呈现方式错误，还是因为它没有被好好的支持？</a:t>
            </a:r>
            <a:endParaRPr lang="zh-CN" altLang="en-US" sz="180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5890" name="标题 165889"/>
          <p:cNvSpPr>
            <a:spLocks noGrp="1"/>
          </p:cNvSpPr>
          <p:nvPr>
            <p:ph type="title"/>
          </p:nvPr>
        </p:nvSpPr>
        <p:spPr/>
        <p:txBody>
          <a:bodyPr anchor="ctr" anchorCtr="0"/>
          <a:p>
            <a:r>
              <a:rPr lang="zh-CN" altLang="en-US" dirty="0"/>
              <a:t>例子：日本旁氏美白霜</a:t>
            </a:r>
            <a:endParaRPr lang="zh-CN" altLang="en-US"/>
          </a:p>
        </p:txBody>
      </p:sp>
      <p:sp>
        <p:nvSpPr>
          <p:cNvPr id="165891" name="文本占位符 165890"/>
          <p:cNvSpPr>
            <a:spLocks noGrp="1"/>
          </p:cNvSpPr>
          <p:nvPr>
            <p:ph type="body" idx="1"/>
          </p:nvPr>
        </p:nvSpPr>
        <p:spPr>
          <a:xfrm>
            <a:off x="1709237" y="1275383"/>
            <a:ext cx="5887480" cy="1675502"/>
          </a:xfrm>
        </p:spPr>
        <p:txBody>
          <a:bodyPr/>
          <a:p>
            <a:r>
              <a:rPr lang="zh-CN" altLang="en-US" sz="1800" dirty="0"/>
              <a:t>扛着“祖母的冷霜“的沉重形象，市场估有一直潜落</a:t>
            </a:r>
            <a:endParaRPr lang="zh-CN" altLang="en-US" sz="1800" dirty="0"/>
          </a:p>
          <a:p>
            <a:r>
              <a:rPr lang="zh-CN" altLang="en-US" sz="1800" dirty="0"/>
              <a:t>须跳过一代，重塑品牌形象。直接吸引新一代年轻女性</a:t>
            </a:r>
            <a:endParaRPr lang="zh-CN" altLang="en-US" sz="1800" dirty="0"/>
          </a:p>
          <a:p>
            <a:r>
              <a:rPr lang="zh-CN" altLang="en-US" sz="1800" dirty="0"/>
              <a:t>双倍美白霜让旁氏再次展现它的创新形象</a:t>
            </a:r>
            <a:endParaRPr lang="zh-CN" altLang="en-US" sz="180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6914" name="标题 166913"/>
          <p:cNvSpPr>
            <a:spLocks noGrp="1"/>
          </p:cNvSpPr>
          <p:nvPr>
            <p:ph type="title"/>
          </p:nvPr>
        </p:nvSpPr>
        <p:spPr/>
        <p:txBody>
          <a:bodyPr anchor="ctr" anchorCtr="0"/>
          <a:p>
            <a:r>
              <a:rPr lang="zh-CN" altLang="en-US" dirty="0"/>
              <a:t>有关顾客的问题（</a:t>
            </a:r>
            <a:r>
              <a:rPr lang="en-US" altLang="zh-CN"/>
              <a:t>1</a:t>
            </a:r>
            <a:r>
              <a:rPr lang="zh-CN" altLang="en-US"/>
              <a:t>）</a:t>
            </a:r>
            <a:endParaRPr lang="zh-CN" altLang="en-US"/>
          </a:p>
        </p:txBody>
      </p:sp>
      <p:sp>
        <p:nvSpPr>
          <p:cNvPr id="166915" name="文本占位符 166914"/>
          <p:cNvSpPr>
            <a:spLocks noGrp="1"/>
          </p:cNvSpPr>
          <p:nvPr>
            <p:ph type="body" idx="1"/>
          </p:nvPr>
        </p:nvSpPr>
        <p:spPr>
          <a:xfrm>
            <a:off x="1546860" y="1059815"/>
            <a:ext cx="6159500" cy="2916555"/>
          </a:xfrm>
        </p:spPr>
        <p:txBody>
          <a:bodyPr/>
          <a:p>
            <a:r>
              <a:rPr lang="zh-CN" altLang="en-US" sz="1800" dirty="0"/>
              <a:t>在生命中的哪个时候，基于何种原因，顾客开始接触或不再接触本品牌？</a:t>
            </a:r>
            <a:endParaRPr lang="zh-CN" altLang="en-US" sz="1800" dirty="0"/>
          </a:p>
          <a:p>
            <a:r>
              <a:rPr lang="zh-CN" altLang="en-US" sz="1800" dirty="0"/>
              <a:t>在应该属于本品牌的顾客群中，它是否被广为接爱？</a:t>
            </a:r>
            <a:endParaRPr lang="zh-CN" altLang="en-US" sz="1800" dirty="0"/>
          </a:p>
          <a:p>
            <a:r>
              <a:rPr lang="zh-CN" altLang="en-US" sz="1800" dirty="0"/>
              <a:t>在开发新客户时，本品牌是否让对潜力最大的销售机会？</a:t>
            </a:r>
            <a:endParaRPr lang="zh-CN" altLang="en-US" sz="1800" dirty="0"/>
          </a:p>
          <a:p>
            <a:r>
              <a:rPr lang="zh-CN" altLang="en-US" sz="1800" dirty="0"/>
              <a:t>谁对本品牌更有影响力？使用者还是购买者？</a:t>
            </a:r>
            <a:endParaRPr lang="zh-CN" altLang="en-US" sz="180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7938" name="标题 167937"/>
          <p:cNvSpPr>
            <a:spLocks noGrp="1"/>
          </p:cNvSpPr>
          <p:nvPr>
            <p:ph type="title"/>
          </p:nvPr>
        </p:nvSpPr>
        <p:spPr/>
        <p:txBody>
          <a:bodyPr anchor="ctr" anchorCtr="0"/>
          <a:p>
            <a:r>
              <a:rPr lang="zh-CN" altLang="en-US" dirty="0"/>
              <a:t>有关顾客的问题（</a:t>
            </a:r>
            <a:r>
              <a:rPr lang="en-US" altLang="zh-CN"/>
              <a:t>2</a:t>
            </a:r>
            <a:r>
              <a:rPr lang="zh-CN" altLang="en-US"/>
              <a:t>）</a:t>
            </a:r>
            <a:endParaRPr lang="zh-CN" altLang="en-US"/>
          </a:p>
        </p:txBody>
      </p:sp>
      <p:sp>
        <p:nvSpPr>
          <p:cNvPr id="167939" name="文本占位符 167938"/>
          <p:cNvSpPr>
            <a:spLocks noGrp="1"/>
          </p:cNvSpPr>
          <p:nvPr>
            <p:ph type="body" idx="1"/>
          </p:nvPr>
        </p:nvSpPr>
        <p:spPr>
          <a:xfrm>
            <a:off x="1431925" y="1113155"/>
            <a:ext cx="6388100" cy="2430780"/>
          </a:xfrm>
        </p:spPr>
        <p:txBody>
          <a:bodyPr/>
          <a:p>
            <a:pPr>
              <a:lnSpc>
                <a:spcPct val="140000"/>
              </a:lnSpc>
            </a:pPr>
            <a:r>
              <a:rPr lang="zh-CN" altLang="en-US" sz="1800" dirty="0"/>
              <a:t>忠实消费者对本品的价值是什么？</a:t>
            </a:r>
            <a:endParaRPr lang="zh-CN" altLang="en-US" sz="1800" dirty="0"/>
          </a:p>
          <a:p>
            <a:pPr>
              <a:lnSpc>
                <a:spcPct val="140000"/>
              </a:lnSpc>
            </a:pPr>
            <a:r>
              <a:rPr lang="zh-CN" altLang="en-US" sz="1800" dirty="0"/>
              <a:t>本品牌是否过分依赖于忠实消费者或新进消费者？</a:t>
            </a:r>
            <a:endParaRPr lang="zh-CN" altLang="en-US" sz="1800" dirty="0"/>
          </a:p>
          <a:p>
            <a:pPr>
              <a:lnSpc>
                <a:spcPct val="140000"/>
              </a:lnSpc>
            </a:pPr>
            <a:r>
              <a:rPr lang="zh-CN" altLang="en-US" sz="1800" dirty="0"/>
              <a:t>本品牌是否得到其应该得的钱包份额？</a:t>
            </a:r>
            <a:endParaRPr lang="zh-CN" altLang="en-US" sz="1800" dirty="0"/>
          </a:p>
          <a:p>
            <a:pPr>
              <a:lnSpc>
                <a:spcPct val="140000"/>
              </a:lnSpc>
            </a:pPr>
            <a:r>
              <a:rPr lang="zh-CN" altLang="en-US" sz="1800" dirty="0"/>
              <a:t>这个品牌是否以对特长久消费者的方式对待它最好的消费者？</a:t>
            </a:r>
            <a:endParaRPr lang="zh-CN" altLang="en-US" sz="180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2" name="标题 133121"/>
          <p:cNvSpPr>
            <a:spLocks noGrp="1"/>
          </p:cNvSpPr>
          <p:nvPr>
            <p:ph type="title"/>
          </p:nvPr>
        </p:nvSpPr>
        <p:spPr/>
        <p:txBody>
          <a:bodyPr anchor="ctr" anchorCtr="0"/>
          <a:p>
            <a:r>
              <a:rPr lang="zh-CN" altLang="en-US" sz="1200" dirty="0"/>
              <a:t>雀巢的产品线，让它在各地享有独特的顾客资产优势</a:t>
            </a:r>
            <a:endParaRPr lang="zh-CN" altLang="en-US" sz="1200"/>
          </a:p>
        </p:txBody>
      </p:sp>
      <p:sp>
        <p:nvSpPr>
          <p:cNvPr id="133123" name="文本占位符 133122"/>
          <p:cNvSpPr>
            <a:spLocks noGrp="1"/>
          </p:cNvSpPr>
          <p:nvPr>
            <p:ph type="body" idx="1"/>
          </p:nvPr>
        </p:nvSpPr>
        <p:spPr>
          <a:xfrm>
            <a:off x="2897688" y="1275383"/>
            <a:ext cx="4807394" cy="1999409"/>
          </a:xfrm>
        </p:spPr>
        <p:txBody>
          <a:bodyPr/>
          <a:p>
            <a:pPr>
              <a:lnSpc>
                <a:spcPct val="130000"/>
              </a:lnSpc>
            </a:pPr>
            <a:r>
              <a:rPr lang="zh-CN" altLang="en-US" sz="1800" dirty="0"/>
              <a:t>产品丰富，满足家中各人营养所需，从准妈妈到老年人</a:t>
            </a:r>
            <a:endParaRPr lang="zh-CN" altLang="en-US" sz="1800" dirty="0"/>
          </a:p>
          <a:p>
            <a:pPr>
              <a:lnSpc>
                <a:spcPct val="130000"/>
              </a:lnSpc>
            </a:pPr>
            <a:r>
              <a:rPr lang="zh-CN" altLang="en-US" sz="1800" dirty="0"/>
              <a:t>大家式的品牌作法，深入顾客生活的多方面（限联合利华不同）</a:t>
            </a:r>
            <a:endParaRPr lang="zh-CN" altLang="en-US" sz="1800" dirty="0"/>
          </a:p>
          <a:p>
            <a:pPr>
              <a:lnSpc>
                <a:spcPct val="130000"/>
              </a:lnSpc>
            </a:pPr>
            <a:r>
              <a:rPr lang="zh-CN" altLang="en-US" sz="1800" dirty="0"/>
              <a:t>所以有能力及时间性使顾客的价值具体实现</a:t>
            </a:r>
            <a:endParaRPr lang="zh-CN" altLang="en-US" sz="1800"/>
          </a:p>
        </p:txBody>
      </p:sp>
      <p:pic>
        <p:nvPicPr>
          <p:cNvPr id="133125" name="图片 133124" descr="que_eone"/>
          <p:cNvPicPr>
            <a:picLocks noChangeAspect="1"/>
          </p:cNvPicPr>
          <p:nvPr/>
        </p:nvPicPr>
        <p:blipFill>
          <a:blip r:embed="rId1"/>
          <a:stretch>
            <a:fillRect/>
          </a:stretch>
        </p:blipFill>
        <p:spPr>
          <a:xfrm>
            <a:off x="1600871" y="1330161"/>
            <a:ext cx="1206314" cy="1944630"/>
          </a:xfrm>
          <a:prstGeom prst="rect">
            <a:avLst/>
          </a:prstGeom>
          <a:noFill/>
          <a:ln w="9525">
            <a:noFill/>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8962" name="标题 168961"/>
          <p:cNvSpPr>
            <a:spLocks noGrp="1"/>
          </p:cNvSpPr>
          <p:nvPr>
            <p:ph type="title"/>
          </p:nvPr>
        </p:nvSpPr>
        <p:spPr/>
        <p:txBody>
          <a:bodyPr anchor="ctr" anchorCtr="0"/>
          <a:p>
            <a:r>
              <a:rPr lang="en-US" altLang="zh-CN" dirty="0"/>
              <a:t>  </a:t>
            </a:r>
            <a:r>
              <a:rPr lang="zh-CN" altLang="en-US" dirty="0"/>
              <a:t>有关通路的问题（</a:t>
            </a:r>
            <a:r>
              <a:rPr lang="en-US" altLang="zh-CN"/>
              <a:t>1</a:t>
            </a:r>
            <a:r>
              <a:rPr lang="zh-CN" altLang="en-US"/>
              <a:t>）</a:t>
            </a:r>
            <a:endParaRPr lang="zh-CN" altLang="en-US"/>
          </a:p>
        </p:txBody>
      </p:sp>
      <p:sp>
        <p:nvSpPr>
          <p:cNvPr id="168963" name="文本占位符 168962"/>
          <p:cNvSpPr>
            <a:spLocks noGrp="1"/>
          </p:cNvSpPr>
          <p:nvPr>
            <p:ph type="body" idx="1"/>
          </p:nvPr>
        </p:nvSpPr>
        <p:spPr>
          <a:xfrm>
            <a:off x="1709237" y="1059842"/>
            <a:ext cx="5993464" cy="2646032"/>
          </a:xfrm>
        </p:spPr>
        <p:txBody>
          <a:bodyPr/>
          <a:p>
            <a:pPr>
              <a:lnSpc>
                <a:spcPct val="140000"/>
              </a:lnSpc>
            </a:pPr>
            <a:r>
              <a:rPr lang="zh-CN" altLang="en-US" sz="1800" dirty="0"/>
              <a:t>现有的不同销售渠道的组合，是否给品牌的销售和形象带来最佳利益？</a:t>
            </a:r>
            <a:endParaRPr lang="zh-CN" altLang="en-US" sz="1800" dirty="0"/>
          </a:p>
          <a:p>
            <a:pPr>
              <a:lnSpc>
                <a:spcPct val="140000"/>
              </a:lnSpc>
            </a:pPr>
            <a:r>
              <a:rPr lang="zh-CN" altLang="en-US" sz="1800" dirty="0"/>
              <a:t>是否有新的销售渠道可以发展？</a:t>
            </a:r>
            <a:endParaRPr lang="zh-CN" altLang="en-US" sz="1800" dirty="0"/>
          </a:p>
          <a:p>
            <a:pPr>
              <a:lnSpc>
                <a:spcPct val="140000"/>
              </a:lnSpc>
            </a:pPr>
            <a:r>
              <a:rPr lang="zh-CN" altLang="en-US" sz="1800" dirty="0"/>
              <a:t>在重要的销售渠道中，品牌是否被有效地铺货及陈列？</a:t>
            </a:r>
            <a:endParaRPr lang="zh-CN" altLang="en-US" sz="1800" dirty="0"/>
          </a:p>
          <a:p>
            <a:pPr>
              <a:lnSpc>
                <a:spcPct val="140000"/>
              </a:lnSpc>
            </a:pPr>
            <a:r>
              <a:rPr lang="zh-CN" altLang="en-US" sz="1800" dirty="0"/>
              <a:t>业务人员和渠道活动是否配合得畅顺？</a:t>
            </a:r>
            <a:endParaRPr lang="zh-CN" altLang="en-US" sz="180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9986" name="标题 169985"/>
          <p:cNvSpPr>
            <a:spLocks noGrp="1"/>
          </p:cNvSpPr>
          <p:nvPr>
            <p:ph type="title"/>
          </p:nvPr>
        </p:nvSpPr>
        <p:spPr/>
        <p:txBody>
          <a:bodyPr anchor="ctr" anchorCtr="0"/>
          <a:p>
            <a:r>
              <a:rPr lang="en-US" altLang="zh-CN" dirty="0"/>
              <a:t>  </a:t>
            </a:r>
            <a:r>
              <a:rPr lang="zh-CN" altLang="en-US" dirty="0"/>
              <a:t>有关通路的问题（</a:t>
            </a:r>
            <a:r>
              <a:rPr lang="en-US" altLang="zh-CN"/>
              <a:t>2</a:t>
            </a:r>
            <a:r>
              <a:rPr lang="zh-CN" altLang="en-US"/>
              <a:t>）</a:t>
            </a:r>
            <a:endParaRPr lang="zh-CN" altLang="en-US"/>
          </a:p>
        </p:txBody>
      </p:sp>
      <p:sp>
        <p:nvSpPr>
          <p:cNvPr id="169987" name="文本占位符 169986"/>
          <p:cNvSpPr>
            <a:spLocks noGrp="1"/>
          </p:cNvSpPr>
          <p:nvPr>
            <p:ph type="body" idx="1"/>
          </p:nvPr>
        </p:nvSpPr>
        <p:spPr>
          <a:xfrm>
            <a:off x="1438918" y="1059842"/>
            <a:ext cx="6319752" cy="2754398"/>
          </a:xfrm>
        </p:spPr>
        <p:txBody>
          <a:bodyPr/>
          <a:p>
            <a:r>
              <a:rPr lang="zh-CN" altLang="en-US" sz="1800" dirty="0"/>
              <a:t>销售导线可否从销售被追踪到？</a:t>
            </a:r>
            <a:endParaRPr lang="zh-CN" altLang="en-US" sz="1800" dirty="0"/>
          </a:p>
          <a:p>
            <a:r>
              <a:rPr lang="zh-CN" altLang="en-US" sz="1800" dirty="0"/>
              <a:t>本品牌对销售渠道重要性如可？经销商对品牌意见如何？</a:t>
            </a:r>
            <a:endParaRPr lang="zh-CN" altLang="en-US" sz="1800" dirty="0"/>
          </a:p>
          <a:p>
            <a:r>
              <a:rPr lang="zh-CN" altLang="en-US" sz="1800" dirty="0"/>
              <a:t>潜在消费者是否知道在哪里可买得本品牌？这是否足够？</a:t>
            </a:r>
            <a:endParaRPr lang="zh-CN" altLang="en-US" sz="1800" dirty="0"/>
          </a:p>
          <a:p>
            <a:r>
              <a:rPr lang="zh-CN" altLang="en-US" sz="1800" dirty="0"/>
              <a:t>商业伙伴是否给本品牌最大的利益？</a:t>
            </a:r>
            <a:endParaRPr lang="zh-CN" altLang="en-US" sz="1800" dirty="0"/>
          </a:p>
          <a:p>
            <a:r>
              <a:rPr lang="zh-CN" altLang="en-US" sz="1800" dirty="0"/>
              <a:t>售后服务如何有效地支持本品牌？</a:t>
            </a:r>
            <a:endParaRPr lang="zh-CN" altLang="en-US" sz="180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1010" name="标题 171009"/>
          <p:cNvSpPr>
            <a:spLocks noGrp="1"/>
          </p:cNvSpPr>
          <p:nvPr>
            <p:ph type="title"/>
          </p:nvPr>
        </p:nvSpPr>
        <p:spPr/>
        <p:txBody>
          <a:bodyPr anchor="ctr" anchorCtr="0"/>
          <a:p>
            <a:r>
              <a:rPr lang="zh-CN" altLang="en-US" dirty="0"/>
              <a:t>例子：美国运通</a:t>
            </a:r>
            <a:endParaRPr lang="zh-CN" altLang="en-US"/>
          </a:p>
        </p:txBody>
      </p:sp>
      <p:sp>
        <p:nvSpPr>
          <p:cNvPr id="171011" name="文本占位符 171010"/>
          <p:cNvSpPr>
            <a:spLocks noGrp="1"/>
          </p:cNvSpPr>
          <p:nvPr>
            <p:ph type="body" idx="1"/>
          </p:nvPr>
        </p:nvSpPr>
        <p:spPr>
          <a:xfrm>
            <a:off x="1709237" y="1654068"/>
            <a:ext cx="5509986" cy="752607"/>
          </a:xfrm>
        </p:spPr>
        <p:txBody>
          <a:bodyPr/>
          <a:p>
            <a:r>
              <a:rPr lang="zh-CN" altLang="en-US" sz="2100" dirty="0"/>
              <a:t>可显示它销售渠道资产较弱，商店不接受</a:t>
            </a:r>
            <a:endParaRPr lang="zh-CN" altLang="en-US" sz="210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2034" name="标题 172033"/>
          <p:cNvSpPr>
            <a:spLocks noGrp="1"/>
          </p:cNvSpPr>
          <p:nvPr>
            <p:ph type="title"/>
          </p:nvPr>
        </p:nvSpPr>
        <p:spPr/>
        <p:txBody>
          <a:bodyPr anchor="ctr" anchorCtr="0"/>
          <a:p>
            <a:r>
              <a:rPr lang="zh-CN" altLang="en-US" dirty="0"/>
              <a:t>有关视觉识别的问题（</a:t>
            </a:r>
            <a:r>
              <a:rPr lang="en-US" altLang="zh-CN"/>
              <a:t>1</a:t>
            </a:r>
            <a:r>
              <a:rPr lang="zh-CN" altLang="en-US"/>
              <a:t>）</a:t>
            </a:r>
            <a:endParaRPr lang="zh-CN" altLang="en-US"/>
          </a:p>
        </p:txBody>
      </p:sp>
      <p:sp>
        <p:nvSpPr>
          <p:cNvPr id="172035" name="文本占位符 172034"/>
          <p:cNvSpPr>
            <a:spLocks noGrp="1"/>
          </p:cNvSpPr>
          <p:nvPr>
            <p:ph type="body" idx="1"/>
          </p:nvPr>
        </p:nvSpPr>
        <p:spPr>
          <a:xfrm>
            <a:off x="1656840" y="844301"/>
            <a:ext cx="5993464" cy="3240257"/>
          </a:xfrm>
        </p:spPr>
        <p:txBody>
          <a:bodyPr/>
          <a:p>
            <a:r>
              <a:rPr lang="zh-CN" altLang="en-US" sz="1800" dirty="0"/>
              <a:t>品牌外观跟感觉与品牌背后企业远景及价值观的紧密程度如何？</a:t>
            </a:r>
            <a:endParaRPr lang="zh-CN" altLang="en-US" sz="1800" dirty="0"/>
          </a:p>
          <a:p>
            <a:r>
              <a:rPr lang="zh-CN" altLang="en-US" sz="1800" dirty="0"/>
              <a:t>企业与产品品牌之间的关系是否最好？</a:t>
            </a:r>
            <a:endParaRPr lang="zh-CN" altLang="en-US" sz="1800" dirty="0"/>
          </a:p>
          <a:p>
            <a:r>
              <a:rPr lang="zh-CN" altLang="en-US" sz="1800" dirty="0"/>
              <a:t>与产品品牌有关的色彩、商标、符号等是否与品牌联结？</a:t>
            </a:r>
            <a:endParaRPr lang="zh-CN" altLang="en-US" sz="1800" dirty="0"/>
          </a:p>
          <a:p>
            <a:r>
              <a:rPr lang="zh-CN" altLang="en-US" sz="1800" dirty="0"/>
              <a:t>品牌所有的视觉方面是否有现代感？或者有品类中领先者的印象？</a:t>
            </a:r>
            <a:endParaRPr lang="zh-CN" altLang="en-US" sz="180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3058" name="标题 173057"/>
          <p:cNvSpPr>
            <a:spLocks noGrp="1"/>
          </p:cNvSpPr>
          <p:nvPr>
            <p:ph type="title"/>
          </p:nvPr>
        </p:nvSpPr>
        <p:spPr/>
        <p:txBody>
          <a:bodyPr anchor="ctr" anchorCtr="0"/>
          <a:p>
            <a:r>
              <a:rPr lang="zh-CN" altLang="en-US" dirty="0"/>
              <a:t>有关视觉识别的问题（</a:t>
            </a:r>
            <a:r>
              <a:rPr lang="en-US" altLang="zh-CN"/>
              <a:t>2</a:t>
            </a:r>
            <a:r>
              <a:rPr lang="zh-CN" altLang="en-US"/>
              <a:t>）</a:t>
            </a:r>
            <a:endParaRPr lang="zh-CN" altLang="en-US"/>
          </a:p>
        </p:txBody>
      </p:sp>
      <p:sp>
        <p:nvSpPr>
          <p:cNvPr id="173059" name="文本占位符 173058"/>
          <p:cNvSpPr>
            <a:spLocks noGrp="1"/>
          </p:cNvSpPr>
          <p:nvPr>
            <p:ph type="body" idx="1"/>
          </p:nvPr>
        </p:nvSpPr>
        <p:spPr>
          <a:xfrm>
            <a:off x="1871190" y="1492114"/>
            <a:ext cx="5580245" cy="1350405"/>
          </a:xfrm>
        </p:spPr>
        <p:txBody>
          <a:bodyPr/>
          <a:p>
            <a:pPr>
              <a:lnSpc>
                <a:spcPct val="130000"/>
              </a:lnSpc>
            </a:pPr>
            <a:r>
              <a:rPr lang="zh-CN" altLang="en-US" sz="1800" dirty="0"/>
              <a:t>本品牌在外界是否到处都可以看得见？</a:t>
            </a:r>
            <a:endParaRPr lang="zh-CN" altLang="en-US" sz="1800" dirty="0"/>
          </a:p>
          <a:p>
            <a:pPr>
              <a:lnSpc>
                <a:spcPct val="130000"/>
              </a:lnSpc>
            </a:pPr>
            <a:r>
              <a:rPr lang="zh-CN" altLang="en-US" sz="1800" dirty="0"/>
              <a:t>本品牌在店内的视觉冲击力有多强？</a:t>
            </a:r>
            <a:endParaRPr lang="zh-CN" altLang="en-US" sz="1800" dirty="0"/>
          </a:p>
          <a:p>
            <a:pPr>
              <a:lnSpc>
                <a:spcPct val="130000"/>
              </a:lnSpc>
            </a:pPr>
            <a:r>
              <a:rPr lang="zh-CN" altLang="en-US" sz="1800" dirty="0"/>
              <a:t>本品牌在视觉层面是否一致？</a:t>
            </a:r>
            <a:endParaRPr lang="zh-CN" altLang="en-US" sz="180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82" name="标题 174081"/>
          <p:cNvSpPr>
            <a:spLocks noGrp="1"/>
          </p:cNvSpPr>
          <p:nvPr>
            <p:ph type="title"/>
          </p:nvPr>
        </p:nvSpPr>
        <p:spPr/>
        <p:txBody>
          <a:bodyPr anchor="ctr" anchorCtr="0"/>
          <a:p>
            <a:r>
              <a:rPr lang="zh-CN" altLang="en-US" sz="1200" dirty="0"/>
              <a:t>为香港邮政发展视觉识系统前，他们的名片都不一致</a:t>
            </a:r>
            <a:endParaRPr lang="zh-CN" altLang="en-US" sz="1200"/>
          </a:p>
        </p:txBody>
      </p:sp>
      <p:pic>
        <p:nvPicPr>
          <p:cNvPr id="174085" name="图片 174084" descr="middle"/>
          <p:cNvPicPr>
            <a:picLocks noChangeAspect="1"/>
          </p:cNvPicPr>
          <p:nvPr/>
        </p:nvPicPr>
        <p:blipFill>
          <a:blip r:embed="rId1"/>
          <a:stretch>
            <a:fillRect/>
          </a:stretch>
        </p:blipFill>
        <p:spPr>
          <a:xfrm>
            <a:off x="1762825" y="1330161"/>
            <a:ext cx="4287000" cy="1786250"/>
          </a:xfrm>
          <a:prstGeom prst="rect">
            <a:avLst/>
          </a:prstGeom>
          <a:noFill/>
          <a:ln w="9525">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5106" name="标题 175105"/>
          <p:cNvSpPr>
            <a:spLocks noGrp="1"/>
          </p:cNvSpPr>
          <p:nvPr>
            <p:ph type="title"/>
          </p:nvPr>
        </p:nvSpPr>
        <p:spPr>
          <a:xfrm>
            <a:off x="3977775" y="86931"/>
            <a:ext cx="3793995" cy="440608"/>
          </a:xfrm>
        </p:spPr>
        <p:txBody>
          <a:bodyPr anchor="ctr" anchorCtr="0"/>
          <a:p>
            <a:r>
              <a:rPr lang="zh-CN" altLang="en-US" dirty="0"/>
              <a:t>相反地，美国运通卡有较强的视觉资产</a:t>
            </a:r>
            <a:endParaRPr lang="zh-CN" altLang="en-US"/>
          </a:p>
        </p:txBody>
      </p:sp>
      <p:pic>
        <p:nvPicPr>
          <p:cNvPr id="175109" name="图片 175108" descr="mew_card02">
            <a:hlinkClick r:id="rId1"/>
          </p:cNvPr>
          <p:cNvPicPr>
            <a:picLocks noChangeAspect="1"/>
          </p:cNvPicPr>
          <p:nvPr/>
        </p:nvPicPr>
        <p:blipFill>
          <a:blip r:embed="rId2"/>
          <a:stretch>
            <a:fillRect/>
          </a:stretch>
        </p:blipFill>
        <p:spPr>
          <a:xfrm>
            <a:off x="3006055" y="897888"/>
            <a:ext cx="2538857" cy="2448353"/>
          </a:xfrm>
          <a:prstGeom prst="rect">
            <a:avLst/>
          </a:prstGeom>
          <a:noFill/>
          <a:ln w="9525">
            <a:noFill/>
          </a:ln>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6130" name="标题 176129"/>
          <p:cNvSpPr>
            <a:spLocks noGrp="1"/>
          </p:cNvSpPr>
          <p:nvPr>
            <p:ph type="title"/>
          </p:nvPr>
        </p:nvSpPr>
        <p:spPr/>
        <p:txBody>
          <a:bodyPr anchor="ctr" anchorCtr="0"/>
          <a:p>
            <a:r>
              <a:rPr lang="zh-CN" altLang="en-US" dirty="0"/>
              <a:t>有关商誉的问题（</a:t>
            </a:r>
            <a:r>
              <a:rPr lang="en-US" altLang="zh-CN"/>
              <a:t>1</a:t>
            </a:r>
            <a:r>
              <a:rPr lang="zh-CN" altLang="en-US"/>
              <a:t>）</a:t>
            </a:r>
            <a:endParaRPr lang="zh-CN" altLang="en-US"/>
          </a:p>
        </p:txBody>
      </p:sp>
      <p:sp>
        <p:nvSpPr>
          <p:cNvPr id="176131" name="文本占位符 176130"/>
          <p:cNvSpPr>
            <a:spLocks noGrp="1"/>
          </p:cNvSpPr>
          <p:nvPr>
            <p:ph type="body" idx="1"/>
          </p:nvPr>
        </p:nvSpPr>
        <p:spPr>
          <a:xfrm>
            <a:off x="1709237" y="1006255"/>
            <a:ext cx="5887480" cy="2537665"/>
          </a:xfrm>
        </p:spPr>
        <p:txBody>
          <a:bodyPr/>
          <a:p>
            <a:pPr>
              <a:lnSpc>
                <a:spcPct val="140000"/>
              </a:lnSpc>
            </a:pPr>
            <a:r>
              <a:rPr lang="zh-CN" altLang="en-US" sz="1800" dirty="0"/>
              <a:t>有否任何社会趋势会在将来影响到本品牌需求的增减？</a:t>
            </a:r>
            <a:endParaRPr lang="zh-CN" altLang="en-US" sz="1800" dirty="0"/>
          </a:p>
          <a:p>
            <a:pPr>
              <a:lnSpc>
                <a:spcPct val="140000"/>
              </a:lnSpc>
            </a:pPr>
            <a:r>
              <a:rPr lang="zh-CN" altLang="en-US" sz="1800" dirty="0"/>
              <a:t>有否任何外在议题会影响到本品牌，产生正面或负面的影响？能否创造任何议题？</a:t>
            </a:r>
            <a:endParaRPr lang="zh-CN" altLang="en-US" sz="1800" dirty="0"/>
          </a:p>
          <a:p>
            <a:pPr>
              <a:lnSpc>
                <a:spcPct val="140000"/>
              </a:lnSpc>
            </a:pPr>
            <a:r>
              <a:rPr lang="zh-CN" altLang="en-US" sz="1800" dirty="0"/>
              <a:t>谁对这个品牌有最大的影响力？或对消费者购买决定有影响力？</a:t>
            </a:r>
            <a:endParaRPr lang="zh-CN" altLang="en-US" sz="180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7154" name="标题 177153"/>
          <p:cNvSpPr>
            <a:spLocks noGrp="1"/>
          </p:cNvSpPr>
          <p:nvPr>
            <p:ph type="title"/>
          </p:nvPr>
        </p:nvSpPr>
        <p:spPr/>
        <p:txBody>
          <a:bodyPr anchor="ctr" anchorCtr="0"/>
          <a:p>
            <a:r>
              <a:rPr lang="zh-CN" altLang="en-US" dirty="0"/>
              <a:t>有关商誉的问题（</a:t>
            </a:r>
            <a:r>
              <a:rPr lang="en-US" altLang="zh-CN"/>
              <a:t>2</a:t>
            </a:r>
            <a:r>
              <a:rPr lang="zh-CN" altLang="en-US"/>
              <a:t>）</a:t>
            </a:r>
            <a:endParaRPr lang="zh-CN" altLang="en-US"/>
          </a:p>
        </p:txBody>
      </p:sp>
      <p:sp>
        <p:nvSpPr>
          <p:cNvPr id="177155" name="文本占位符 177154"/>
          <p:cNvSpPr>
            <a:spLocks noGrp="1"/>
          </p:cNvSpPr>
          <p:nvPr>
            <p:ph type="body" idx="1"/>
          </p:nvPr>
        </p:nvSpPr>
        <p:spPr>
          <a:xfrm>
            <a:off x="2357050" y="1006255"/>
            <a:ext cx="4744280" cy="3086640"/>
          </a:xfrm>
        </p:spPr>
        <p:txBody>
          <a:bodyPr/>
          <a:p>
            <a:r>
              <a:rPr lang="zh-CN" altLang="en-US" sz="1800" dirty="0"/>
              <a:t>媒体报道对这品牌的有多好？</a:t>
            </a:r>
            <a:endParaRPr lang="zh-CN" altLang="en-US" sz="1800" dirty="0"/>
          </a:p>
          <a:p>
            <a:r>
              <a:rPr lang="zh-CN" altLang="en-US" sz="1800" dirty="0"/>
              <a:t>专家对推荐这品牌时的意愿如何？</a:t>
            </a:r>
            <a:endParaRPr lang="zh-CN" altLang="en-US" sz="1800" dirty="0"/>
          </a:p>
          <a:p>
            <a:r>
              <a:rPr lang="zh-CN" altLang="en-US" sz="1800" dirty="0"/>
              <a:t>这个品牌是否做到它的承诺？</a:t>
            </a:r>
            <a:endParaRPr lang="zh-CN" altLang="en-US" sz="1800" dirty="0"/>
          </a:p>
          <a:p>
            <a:r>
              <a:rPr lang="zh-CN" altLang="en-US" sz="1800" dirty="0"/>
              <a:t>本品牌是否是一个良好的社会公民？</a:t>
            </a:r>
            <a:endParaRPr lang="zh-CN" altLang="en-US" sz="1800" dirty="0"/>
          </a:p>
          <a:p>
            <a:r>
              <a:rPr lang="zh-CN" altLang="en-US" sz="1800" dirty="0"/>
              <a:t>本品牌的员并对品牌的感受如何？是否跟行政总裁的远见相符？</a:t>
            </a:r>
            <a:endParaRPr lang="zh-CN" altLang="en-US" sz="180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8178" name="标题 178177"/>
          <p:cNvSpPr>
            <a:spLocks noGrp="1"/>
          </p:cNvSpPr>
          <p:nvPr>
            <p:ph type="title"/>
          </p:nvPr>
        </p:nvSpPr>
        <p:spPr/>
        <p:txBody>
          <a:bodyPr anchor="ctr" anchorCtr="0"/>
          <a:p>
            <a:r>
              <a:rPr lang="zh-CN" altLang="en-US" dirty="0"/>
              <a:t>为新品牌作品牌扫描</a:t>
            </a:r>
            <a:endParaRPr lang="zh-CN" altLang="en-US"/>
          </a:p>
        </p:txBody>
      </p:sp>
      <p:sp>
        <p:nvSpPr>
          <p:cNvPr id="178179" name="文本占位符 178178"/>
          <p:cNvSpPr>
            <a:spLocks noGrp="1"/>
          </p:cNvSpPr>
          <p:nvPr>
            <p:ph type="body" idx="1"/>
          </p:nvPr>
        </p:nvSpPr>
        <p:spPr>
          <a:xfrm>
            <a:off x="1600871" y="1383748"/>
            <a:ext cx="5993464" cy="1674312"/>
          </a:xfrm>
        </p:spPr>
        <p:txBody>
          <a:bodyPr/>
          <a:p>
            <a:pPr>
              <a:lnSpc>
                <a:spcPct val="130000"/>
              </a:lnSpc>
            </a:pPr>
            <a:r>
              <a:rPr lang="zh-CN" altLang="en-US" sz="1800" dirty="0"/>
              <a:t>把问题改以“如何“开始</a:t>
            </a:r>
            <a:endParaRPr lang="zh-CN" altLang="en-US" sz="1800" dirty="0"/>
          </a:p>
          <a:p>
            <a:pPr>
              <a:lnSpc>
                <a:spcPct val="130000"/>
              </a:lnSpc>
            </a:pPr>
            <a:r>
              <a:rPr lang="zh-CN" altLang="en-US" sz="1800" dirty="0"/>
              <a:t>如何使品牌外观跟感觉与品牌背后企业远景及价值观息息相连？</a:t>
            </a:r>
            <a:endParaRPr lang="zh-CN" altLang="en-US" sz="1800" dirty="0"/>
          </a:p>
          <a:p>
            <a:pPr>
              <a:lnSpc>
                <a:spcPct val="130000"/>
              </a:lnSpc>
            </a:pPr>
            <a:r>
              <a:rPr lang="zh-CN" altLang="en-US" sz="1800" dirty="0"/>
              <a:t>如何让业务人员和通道活动配合顺畅？</a:t>
            </a:r>
            <a:endParaRPr lang="zh-CN" altLang="en-US" sz="180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9205" name="副标题 179204"/>
          <p:cNvSpPr>
            <a:spLocks noGrp="1"/>
          </p:cNvSpPr>
          <p:nvPr>
            <p:ph type="subTitle" idx="1"/>
          </p:nvPr>
        </p:nvSpPr>
        <p:spPr/>
        <p:txBody>
          <a:bodyPr anchor="t" anchorCtr="0"/>
          <a:p>
            <a:pPr defTabSz="914400">
              <a:buSzTx/>
            </a:pPr>
            <a:r>
              <a:rPr lang="zh-CN" altLang="en-US" sz="1800" kern="1200" baseline="0" dirty="0">
                <a:latin typeface="Times New Roman" panose="02020603050405020304" pitchFamily="18" charset="0"/>
              </a:rPr>
              <a:t>品牌罗盘</a:t>
            </a:r>
            <a:endParaRPr lang="zh-CN" altLang="en-US" sz="1800" kern="1200" baseline="0" dirty="0">
              <a:latin typeface="Times New Roman" panose="02020603050405020304" pitchFamily="18" charset="0"/>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0226" name="标题 180225"/>
          <p:cNvSpPr>
            <a:spLocks noGrp="1"/>
          </p:cNvSpPr>
          <p:nvPr>
            <p:ph type="title"/>
          </p:nvPr>
        </p:nvSpPr>
        <p:spPr/>
        <p:txBody>
          <a:bodyPr anchor="ctr" anchorCtr="0"/>
          <a:p>
            <a:r>
              <a:rPr lang="zh-CN" altLang="en-US" dirty="0"/>
              <a:t>品牌罗盘（</a:t>
            </a:r>
            <a:r>
              <a:rPr lang="en-US" altLang="zh-CN"/>
              <a:t>1</a:t>
            </a:r>
            <a:r>
              <a:rPr lang="zh-CN" altLang="en-US"/>
              <a:t>）</a:t>
            </a:r>
            <a:endParaRPr lang="zh-CN" altLang="en-US"/>
          </a:p>
        </p:txBody>
      </p:sp>
      <p:sp>
        <p:nvSpPr>
          <p:cNvPr id="180227" name="文本占位符 180226"/>
          <p:cNvSpPr>
            <a:spLocks noGrp="1"/>
          </p:cNvSpPr>
          <p:nvPr>
            <p:ph type="body" idx="1"/>
          </p:nvPr>
        </p:nvSpPr>
        <p:spPr>
          <a:xfrm>
            <a:off x="1762825" y="1492114"/>
            <a:ext cx="5993464" cy="1295627"/>
          </a:xfrm>
        </p:spPr>
        <p:txBody>
          <a:bodyPr/>
          <a:p>
            <a:pPr>
              <a:lnSpc>
                <a:spcPct val="140000"/>
              </a:lnSpc>
            </a:pPr>
            <a:r>
              <a:rPr lang="zh-CN" altLang="en-US" sz="1800" dirty="0">
                <a:latin typeface="思源宋体 CN" panose="02020400000000000000" charset="-122"/>
              </a:rPr>
              <a:t>帮助</a:t>
            </a:r>
            <a:r>
              <a:rPr lang="en-US" altLang="zh-CN" sz="1800">
                <a:latin typeface="思源宋体 CN" panose="02020400000000000000" charset="-122"/>
              </a:rPr>
              <a:t>360</a:t>
            </a:r>
            <a:r>
              <a:rPr lang="zh-CN" altLang="en-US" sz="1800" dirty="0">
                <a:latin typeface="思源宋体 CN" panose="02020400000000000000" charset="-122"/>
              </a:rPr>
              <a:t>度思考的视觉辅助物</a:t>
            </a:r>
            <a:endParaRPr lang="zh-CN" altLang="en-US" sz="1800" dirty="0">
              <a:latin typeface="思源宋体 CN" panose="02020400000000000000" charset="-122"/>
            </a:endParaRPr>
          </a:p>
          <a:p>
            <a:pPr>
              <a:lnSpc>
                <a:spcPct val="140000"/>
              </a:lnSpc>
            </a:pPr>
            <a:r>
              <a:rPr lang="zh-CN" altLang="en-US" sz="1800" dirty="0">
                <a:latin typeface="思源宋体 CN" panose="02020400000000000000" charset="-122"/>
              </a:rPr>
              <a:t>分割为</a:t>
            </a:r>
            <a:r>
              <a:rPr lang="en-US" altLang="zh-CN" sz="1800">
                <a:latin typeface="思源宋体 CN" panose="02020400000000000000" charset="-122"/>
              </a:rPr>
              <a:t>6</a:t>
            </a:r>
            <a:r>
              <a:rPr lang="zh-CN" altLang="en-US" sz="1800" dirty="0">
                <a:latin typeface="思源宋体 CN" panose="02020400000000000000" charset="-122"/>
              </a:rPr>
              <a:t>个部分，其中包含许多跟某一个资产有关的主要元素</a:t>
            </a:r>
            <a:endParaRPr lang="zh-CN" altLang="en-US" sz="1800">
              <a:latin typeface="思源宋体 CN" panose="02020400000000000000" charset="-122"/>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1250" name="标题 181249"/>
          <p:cNvSpPr>
            <a:spLocks noGrp="1"/>
          </p:cNvSpPr>
          <p:nvPr>
            <p:ph type="title"/>
          </p:nvPr>
        </p:nvSpPr>
        <p:spPr/>
        <p:txBody>
          <a:bodyPr anchor="ctr" anchorCtr="0"/>
          <a:p>
            <a:r>
              <a:rPr lang="zh-CN" altLang="en-US" dirty="0"/>
              <a:t>品牌罗盘（</a:t>
            </a:r>
            <a:r>
              <a:rPr lang="en-US" altLang="zh-CN"/>
              <a:t>2</a:t>
            </a:r>
            <a:r>
              <a:rPr lang="zh-CN" altLang="en-US"/>
              <a:t>）</a:t>
            </a:r>
            <a:endParaRPr lang="zh-CN" altLang="en-US"/>
          </a:p>
        </p:txBody>
      </p:sp>
      <p:sp>
        <p:nvSpPr>
          <p:cNvPr id="181251" name="文本占位符 181250"/>
          <p:cNvSpPr>
            <a:spLocks noGrp="1"/>
          </p:cNvSpPr>
          <p:nvPr>
            <p:ph type="body" idx="1"/>
          </p:nvPr>
        </p:nvSpPr>
        <p:spPr>
          <a:xfrm>
            <a:off x="2249875" y="1492114"/>
            <a:ext cx="4995546" cy="1619533"/>
          </a:xfrm>
        </p:spPr>
        <p:txBody>
          <a:bodyPr/>
          <a:p>
            <a:r>
              <a:rPr lang="zh-CN" altLang="en-US" sz="1800" dirty="0"/>
              <a:t>愈往中心部分的元素愈具策略性的特性</a:t>
            </a:r>
            <a:endParaRPr lang="zh-CN" altLang="en-US" sz="1800" dirty="0"/>
          </a:p>
          <a:p>
            <a:r>
              <a:rPr lang="zh-CN" altLang="en-US" sz="1800" dirty="0"/>
              <a:t>越往外层的元素，则变得较具体性</a:t>
            </a:r>
            <a:endParaRPr lang="zh-CN" altLang="en-US" sz="1800" dirty="0"/>
          </a:p>
          <a:p>
            <a:r>
              <a:rPr lang="zh-CN" altLang="en-US" sz="1800" dirty="0"/>
              <a:t>顾客忠诚度活动的质量，品牌的力量</a:t>
            </a:r>
            <a:endParaRPr lang="zh-CN" altLang="en-US" sz="180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2274" name="标题 182273"/>
          <p:cNvSpPr>
            <a:spLocks noGrp="1"/>
          </p:cNvSpPr>
          <p:nvPr>
            <p:ph type="title"/>
          </p:nvPr>
        </p:nvSpPr>
        <p:spPr/>
        <p:txBody>
          <a:bodyPr anchor="ctr" anchorCtr="0"/>
          <a:p>
            <a:r>
              <a:rPr lang="zh-CN" altLang="en-US" dirty="0"/>
              <a:t>品牌罗盘（</a:t>
            </a:r>
            <a:r>
              <a:rPr lang="en-US" altLang="zh-CN"/>
              <a:t>3</a:t>
            </a:r>
            <a:r>
              <a:rPr lang="zh-CN" altLang="en-US"/>
              <a:t>）</a:t>
            </a:r>
            <a:endParaRPr lang="zh-CN" altLang="en-US"/>
          </a:p>
        </p:txBody>
      </p:sp>
      <p:sp>
        <p:nvSpPr>
          <p:cNvPr id="182275" name="文本占位符 182274"/>
          <p:cNvSpPr>
            <a:spLocks noGrp="1"/>
          </p:cNvSpPr>
          <p:nvPr>
            <p:ph type="body" idx="1"/>
          </p:nvPr>
        </p:nvSpPr>
        <p:spPr>
          <a:xfrm>
            <a:off x="2195097" y="1545702"/>
            <a:ext cx="4995546" cy="1133673"/>
          </a:xfrm>
        </p:spPr>
        <p:txBody>
          <a:bodyPr/>
          <a:p>
            <a:r>
              <a:rPr lang="zh-CN" altLang="en-US" sz="1800" dirty="0"/>
              <a:t>最外面的边缝部分是品牌与消费者的接触点：是品牌呈现给消费者的实际场所</a:t>
            </a:r>
            <a:endParaRPr lang="zh-CN" altLang="en-US" sz="180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3298" name="标题 183297"/>
          <p:cNvSpPr>
            <a:spLocks noGrp="1"/>
          </p:cNvSpPr>
          <p:nvPr>
            <p:ph type="title"/>
          </p:nvPr>
        </p:nvSpPr>
        <p:spPr/>
        <p:txBody>
          <a:bodyPr anchor="ctr" anchorCtr="0"/>
          <a:p>
            <a:r>
              <a:rPr lang="zh-CN" altLang="en-US" dirty="0"/>
              <a:t>如何运用品牌罗盘</a:t>
            </a:r>
            <a:endParaRPr lang="zh-CN" altLang="en-US"/>
          </a:p>
        </p:txBody>
      </p:sp>
      <p:sp>
        <p:nvSpPr>
          <p:cNvPr id="183299" name="文本占位符 183298"/>
          <p:cNvSpPr>
            <a:spLocks noGrp="1"/>
          </p:cNvSpPr>
          <p:nvPr>
            <p:ph type="body" idx="1"/>
          </p:nvPr>
        </p:nvSpPr>
        <p:spPr>
          <a:xfrm>
            <a:off x="1947545" y="1221740"/>
            <a:ext cx="5351780" cy="1943735"/>
          </a:xfrm>
        </p:spPr>
        <p:txBody>
          <a:bodyPr/>
          <a:p>
            <a:r>
              <a:rPr lang="zh-CN" altLang="en-US" sz="1800" dirty="0"/>
              <a:t>作为解析品牌的提示清单</a:t>
            </a:r>
            <a:endParaRPr lang="zh-CN" altLang="en-US" sz="1800" dirty="0"/>
          </a:p>
          <a:p>
            <a:r>
              <a:rPr lang="zh-CN" altLang="en-US" sz="1800" dirty="0"/>
              <a:t>看看你的品牌与对手在每一方面的比较如何</a:t>
            </a:r>
            <a:endParaRPr lang="zh-CN" altLang="en-US" sz="1800" dirty="0"/>
          </a:p>
          <a:p>
            <a:r>
              <a:rPr lang="zh-CN" altLang="en-US" sz="1800" dirty="0"/>
              <a:t>了解创意</a:t>
            </a:r>
            <a:r>
              <a:rPr lang="en-US" altLang="en-US" sz="1800"/>
              <a:t>idea</a:t>
            </a:r>
            <a:r>
              <a:rPr lang="zh-CN" altLang="en-US" sz="1800" dirty="0"/>
              <a:t>是否可充分发挥于每个元素上，</a:t>
            </a:r>
            <a:endParaRPr lang="zh-CN" altLang="en-US" sz="1800" dirty="0"/>
          </a:p>
          <a:p>
            <a:pPr marL="0" indent="0">
              <a:buNone/>
            </a:pPr>
            <a:r>
              <a:rPr lang="zh-CN" altLang="en-US" sz="1800" dirty="0"/>
              <a:t>同时亦可评估各元素间相互作用的空间有多大</a:t>
            </a:r>
            <a:endParaRPr lang="zh-CN" altLang="en-US" sz="180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22" name="标题 184321"/>
          <p:cNvSpPr>
            <a:spLocks noGrp="1"/>
          </p:cNvSpPr>
          <p:nvPr>
            <p:ph type="title"/>
          </p:nvPr>
        </p:nvSpPr>
        <p:spPr/>
        <p:txBody>
          <a:bodyPr anchor="ctr" anchorCtr="0"/>
          <a:p>
            <a:r>
              <a:rPr lang="zh-CN" altLang="en-US" dirty="0"/>
              <a:t>如何运用品牌罗盘（</a:t>
            </a:r>
            <a:r>
              <a:rPr lang="en-US" altLang="zh-CN"/>
              <a:t>2</a:t>
            </a:r>
            <a:r>
              <a:rPr lang="zh-CN" altLang="en-US"/>
              <a:t>）</a:t>
            </a:r>
            <a:endParaRPr lang="zh-CN" altLang="en-US"/>
          </a:p>
        </p:txBody>
      </p:sp>
      <p:sp>
        <p:nvSpPr>
          <p:cNvPr id="184323" name="文本占位符 184322"/>
          <p:cNvSpPr>
            <a:spLocks noGrp="1"/>
          </p:cNvSpPr>
          <p:nvPr>
            <p:ph type="body" idx="1"/>
          </p:nvPr>
        </p:nvSpPr>
        <p:spPr>
          <a:xfrm>
            <a:off x="2141510" y="1545702"/>
            <a:ext cx="4995545" cy="1025308"/>
          </a:xfrm>
        </p:spPr>
        <p:txBody>
          <a:bodyPr/>
          <a:p>
            <a:r>
              <a:rPr lang="zh-CN" altLang="en-US" sz="1800" dirty="0"/>
              <a:t>您的品牌是否存在弱点？罗盘不会告诉你解决方法，但可以帮助你了解问题所有</a:t>
            </a:r>
            <a:endParaRPr lang="zh-CN" altLang="en-US" sz="180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5346" name="标题 185345"/>
          <p:cNvSpPr>
            <a:spLocks noGrp="1"/>
          </p:cNvSpPr>
          <p:nvPr>
            <p:ph type="title"/>
          </p:nvPr>
        </p:nvSpPr>
        <p:spPr/>
        <p:txBody>
          <a:bodyPr anchor="ctr" anchorCtr="0"/>
          <a:p>
            <a:r>
              <a:rPr lang="zh-CN" altLang="en-US" dirty="0"/>
              <a:t>品牌扫描帮助我们诊断品牌的弱点</a:t>
            </a:r>
            <a:endParaRPr lang="zh-CN" altLang="en-US"/>
          </a:p>
        </p:txBody>
      </p:sp>
      <p:sp>
        <p:nvSpPr>
          <p:cNvPr id="185347" name="文本占位符 185346"/>
          <p:cNvSpPr>
            <a:spLocks noGrp="1"/>
          </p:cNvSpPr>
          <p:nvPr>
            <p:ph type="body" idx="1"/>
          </p:nvPr>
        </p:nvSpPr>
        <p:spPr>
          <a:xfrm>
            <a:off x="1655650" y="1383748"/>
            <a:ext cx="5993464" cy="1889853"/>
          </a:xfrm>
        </p:spPr>
        <p:txBody>
          <a:bodyPr/>
          <a:p>
            <a:pPr>
              <a:lnSpc>
                <a:spcPct val="140000"/>
              </a:lnSpc>
            </a:pPr>
            <a:r>
              <a:rPr lang="zh-CN" altLang="en-US" sz="1800" dirty="0"/>
              <a:t>举例</a:t>
            </a:r>
            <a:endParaRPr lang="zh-CN" altLang="en-US" sz="1800" dirty="0"/>
          </a:p>
          <a:p>
            <a:pPr>
              <a:lnSpc>
                <a:spcPct val="140000"/>
              </a:lnSpc>
            </a:pPr>
            <a:r>
              <a:rPr lang="zh-CN" altLang="en-US" sz="1800" dirty="0"/>
              <a:t>品牌没有照顾好的主要客户</a:t>
            </a:r>
            <a:endParaRPr lang="zh-CN" altLang="en-US" sz="1800" dirty="0"/>
          </a:p>
          <a:p>
            <a:pPr>
              <a:lnSpc>
                <a:spcPct val="140000"/>
              </a:lnSpc>
            </a:pPr>
            <a:r>
              <a:rPr lang="zh-CN" altLang="en-US" sz="1800" dirty="0"/>
              <a:t>品牌需要建立更强关系的地方</a:t>
            </a:r>
            <a:endParaRPr lang="zh-CN" altLang="en-US" sz="1800" dirty="0"/>
          </a:p>
          <a:p>
            <a:pPr>
              <a:lnSpc>
                <a:spcPct val="140000"/>
              </a:lnSpc>
            </a:pPr>
            <a:r>
              <a:rPr lang="zh-CN" altLang="en-US" sz="1800" dirty="0"/>
              <a:t>品牌与其消费者在各个联系点上的不一致性</a:t>
            </a:r>
            <a:endParaRPr lang="zh-CN" altLang="en-US" sz="180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6370" name="标题 186369"/>
          <p:cNvSpPr>
            <a:spLocks noGrp="1"/>
          </p:cNvSpPr>
          <p:nvPr>
            <p:ph type="title"/>
          </p:nvPr>
        </p:nvSpPr>
        <p:spPr/>
        <p:txBody>
          <a:bodyPr anchor="ctr" anchorCtr="0"/>
          <a:p>
            <a:r>
              <a:rPr lang="zh-CN" altLang="en-US" dirty="0"/>
              <a:t>所有的发现必须蒸漏出精华</a:t>
            </a:r>
            <a:endParaRPr lang="zh-CN" altLang="en-US"/>
          </a:p>
        </p:txBody>
      </p:sp>
      <p:sp>
        <p:nvSpPr>
          <p:cNvPr id="186371" name="文本占位符 186370"/>
          <p:cNvSpPr>
            <a:spLocks noGrp="1"/>
          </p:cNvSpPr>
          <p:nvPr>
            <p:ph type="body" idx="1"/>
          </p:nvPr>
        </p:nvSpPr>
        <p:spPr>
          <a:xfrm>
            <a:off x="2249875" y="1492114"/>
            <a:ext cx="4807394" cy="647813"/>
          </a:xfrm>
        </p:spPr>
        <p:txBody>
          <a:bodyPr/>
          <a:p>
            <a:pPr>
              <a:buNone/>
            </a:pPr>
            <a:r>
              <a:rPr lang="en-US" altLang="zh-CN" sz="1800" dirty="0">
                <a:latin typeface="思源宋体 CN" panose="02020400000000000000" charset="-122"/>
              </a:rPr>
              <a:t> </a:t>
            </a:r>
            <a:r>
              <a:rPr lang="zh-CN" altLang="en-US" sz="1800" dirty="0">
                <a:latin typeface="思源宋体 CN" panose="02020400000000000000" charset="-122"/>
              </a:rPr>
              <a:t>品牌要拥有光明的未来所面临的最大挑战</a:t>
            </a:r>
            <a:endParaRPr lang="zh-CN" altLang="en-US" sz="1800">
              <a:latin typeface="思源宋体 CN" panose="02020400000000000000" charset="-122"/>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7395" name="副标题 187394"/>
          <p:cNvSpPr>
            <a:spLocks noGrp="1"/>
          </p:cNvSpPr>
          <p:nvPr>
            <p:ph type="subTitle" idx="1"/>
          </p:nvPr>
        </p:nvSpPr>
        <p:spPr/>
        <p:txBody>
          <a:bodyPr anchor="t" anchorCtr="0"/>
          <a:p>
            <a:pPr defTabSz="914400">
              <a:buSzTx/>
            </a:pPr>
            <a:r>
              <a:rPr lang="zh-CN" altLang="en-US" sz="1800" kern="1200" baseline="0" dirty="0">
                <a:latin typeface="Times New Roman" panose="02020603050405020304" pitchFamily="18" charset="0"/>
              </a:rPr>
              <a:t>如何总结品牌扫描的讨论</a:t>
            </a:r>
            <a:endParaRPr lang="zh-CN" altLang="en-US" sz="1800" kern="1200" baseline="0" dirty="0">
              <a:latin typeface="Times New Roman" panose="02020603050405020304" pitchFamily="18" charset="0"/>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8418" name="标题 188417"/>
          <p:cNvSpPr>
            <a:spLocks noGrp="1"/>
          </p:cNvSpPr>
          <p:nvPr>
            <p:ph type="title"/>
          </p:nvPr>
        </p:nvSpPr>
        <p:spPr/>
        <p:txBody>
          <a:bodyPr anchor="ctr" anchorCtr="0"/>
          <a:p>
            <a:r>
              <a:rPr lang="zh-CN" altLang="en-US" dirty="0"/>
              <a:t>品牌扫描作用</a:t>
            </a:r>
            <a:endParaRPr lang="zh-CN" altLang="en-US"/>
          </a:p>
        </p:txBody>
      </p:sp>
      <p:sp>
        <p:nvSpPr>
          <p:cNvPr id="188419" name="文本占位符 188418"/>
          <p:cNvSpPr>
            <a:spLocks noGrp="1"/>
          </p:cNvSpPr>
          <p:nvPr>
            <p:ph type="body" idx="1"/>
          </p:nvPr>
        </p:nvSpPr>
        <p:spPr>
          <a:xfrm>
            <a:off x="1655650" y="1492114"/>
            <a:ext cx="5993464" cy="1349214"/>
          </a:xfrm>
        </p:spPr>
        <p:txBody>
          <a:bodyPr/>
          <a:p>
            <a:pPr>
              <a:lnSpc>
                <a:spcPct val="140000"/>
              </a:lnSpc>
            </a:pPr>
            <a:r>
              <a:rPr lang="zh-CN" altLang="en-US" sz="1800" dirty="0"/>
              <a:t>说故事，叙述品牌的事实</a:t>
            </a:r>
            <a:endParaRPr lang="zh-CN" altLang="en-US" sz="1800" dirty="0"/>
          </a:p>
          <a:p>
            <a:pPr>
              <a:lnSpc>
                <a:spcPct val="140000"/>
              </a:lnSpc>
            </a:pPr>
            <a:r>
              <a:rPr lang="zh-CN" altLang="en-US" sz="1800" dirty="0"/>
              <a:t>编织一幕情节－以令人注目的论点，说明品牌呈现与经验的背景</a:t>
            </a:r>
            <a:endParaRPr lang="zh-CN" altLang="en-US" sz="180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9442" name="标题 189441"/>
          <p:cNvSpPr>
            <a:spLocks noGrp="1"/>
          </p:cNvSpPr>
          <p:nvPr>
            <p:ph type="title"/>
          </p:nvPr>
        </p:nvSpPr>
        <p:spPr>
          <a:xfrm>
            <a:off x="3924187" y="141710"/>
            <a:ext cx="3733263" cy="377494"/>
          </a:xfrm>
        </p:spPr>
        <p:txBody>
          <a:bodyPr anchor="ctr" anchorCtr="0"/>
          <a:p>
            <a:r>
              <a:rPr lang="zh-CN" altLang="en-US" dirty="0"/>
              <a:t>品牌扫描小结：健力士（新加坡）</a:t>
            </a:r>
            <a:endParaRPr lang="zh-CN" altLang="en-US"/>
          </a:p>
        </p:txBody>
      </p:sp>
      <p:sp>
        <p:nvSpPr>
          <p:cNvPr id="189444" name="椭圆 189443"/>
          <p:cNvSpPr/>
          <p:nvPr/>
        </p:nvSpPr>
        <p:spPr>
          <a:xfrm>
            <a:off x="3384740" y="1115811"/>
            <a:ext cx="3186670" cy="3186670"/>
          </a:xfrm>
          <a:prstGeom prst="ellipse">
            <a:avLst/>
          </a:prstGeom>
          <a:noFill/>
          <a:ln w="9525" cap="flat" cmpd="sng">
            <a:solidFill>
              <a:schemeClr val="tx1"/>
            </a:solidFill>
            <a:prstDash val="solid"/>
            <a:miter/>
            <a:headEnd type="none" w="med" len="med"/>
            <a:tailEnd type="none" w="med" len="med"/>
          </a:ln>
        </p:spPr>
        <p:txBody>
          <a:bodyPr wrap="none" anchor="ctr" anchorCtr="0"/>
          <a:p>
            <a:pPr algn="ctr"/>
            <a:r>
              <a:rPr lang="zh-CN" altLang="en-US" sz="1800" b="0" dirty="0">
                <a:latin typeface="思源宋体 CN" panose="02020400000000000000" charset="-122"/>
                <a:ea typeface="思源宋体 CN" panose="02020400000000000000" charset="-122"/>
                <a:cs typeface="思源宋体 CN" panose="02020400000000000000" charset="-122"/>
              </a:rPr>
              <a:t>形象</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产品             展示</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商界              通路</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endParaRPr lang="zh-CN" altLang="en-US" sz="1800" b="0" dirty="0">
              <a:latin typeface="思源宋体 CN" panose="02020400000000000000" charset="-122"/>
              <a:ea typeface="思源宋体 CN" panose="02020400000000000000" charset="-122"/>
              <a:cs typeface="思源宋体 CN" panose="02020400000000000000" charset="-122"/>
            </a:endParaRPr>
          </a:p>
          <a:p>
            <a:pPr algn="ctr"/>
            <a:r>
              <a:rPr lang="zh-CN" altLang="en-US" sz="1800" b="0" dirty="0">
                <a:latin typeface="思源宋体 CN" panose="02020400000000000000" charset="-122"/>
                <a:ea typeface="思源宋体 CN" panose="02020400000000000000" charset="-122"/>
                <a:cs typeface="思源宋体 CN" panose="02020400000000000000" charset="-122"/>
              </a:rPr>
              <a:t>视觉</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189445" name="椭圆 189444"/>
          <p:cNvSpPr/>
          <p:nvPr/>
        </p:nvSpPr>
        <p:spPr>
          <a:xfrm>
            <a:off x="4248093" y="1977974"/>
            <a:ext cx="1459962" cy="1459962"/>
          </a:xfrm>
          <a:prstGeom prst="ellipse">
            <a:avLst/>
          </a:prstGeom>
          <a:solidFill>
            <a:schemeClr val="tx1"/>
          </a:solidFill>
          <a:ln w="9525" cap="flat" cmpd="sng">
            <a:solidFill>
              <a:schemeClr val="tx1"/>
            </a:solidFill>
            <a:prstDash val="solid"/>
            <a:miter/>
            <a:headEnd type="none" w="med" len="med"/>
            <a:tailEnd type="none" w="med" len="med"/>
          </a:ln>
        </p:spPr>
        <p:txBody>
          <a:bodyPr wrap="none" anchor="ctr" anchorCtr="0"/>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长虹品牌</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a:p>
            <a:pPr algn="ctr"/>
            <a:r>
              <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rPr>
              <a:t>健康检查</a:t>
            </a:r>
            <a:endParaRPr lang="zh-CN" altLang="en-US" sz="1800" dirty="0">
              <a:solidFill>
                <a:srgbClr val="FF0000"/>
              </a:solidFill>
              <a:latin typeface="Times New Roman" panose="02020603050405020304" pitchFamily="18" charset="0"/>
              <a:ea typeface="思源宋体 CN" panose="02020400000000000000" charset="-122"/>
              <a:cs typeface="思源宋体 CN" panose="02020400000000000000" charset="-122"/>
            </a:endParaRPr>
          </a:p>
        </p:txBody>
      </p:sp>
      <p:pic>
        <p:nvPicPr>
          <p:cNvPr id="189447" name="图片 189446" descr="zq20030607-2"/>
          <p:cNvPicPr>
            <a:picLocks noChangeAspect="1"/>
          </p:cNvPicPr>
          <p:nvPr/>
        </p:nvPicPr>
        <p:blipFill>
          <a:blip r:embed="rId1"/>
          <a:stretch>
            <a:fillRect/>
          </a:stretch>
        </p:blipFill>
        <p:spPr>
          <a:xfrm>
            <a:off x="1438918" y="789523"/>
            <a:ext cx="1900570" cy="435845"/>
          </a:xfrm>
          <a:prstGeom prst="rect">
            <a:avLst/>
          </a:prstGeom>
          <a:noFill/>
          <a:ln w="9525">
            <a:noFill/>
          </a:ln>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0466" name="标题 190465"/>
          <p:cNvSpPr>
            <a:spLocks noGrp="1"/>
          </p:cNvSpPr>
          <p:nvPr>
            <p:ph type="title"/>
          </p:nvPr>
        </p:nvSpPr>
        <p:spPr/>
        <p:txBody>
          <a:bodyPr anchor="ctr" anchorCtr="0"/>
          <a:p>
            <a:r>
              <a:rPr lang="zh-CN" altLang="en-US" dirty="0"/>
              <a:t>产品的功能是否足够支持品牌</a:t>
            </a:r>
            <a:endParaRPr lang="zh-CN" altLang="en-US"/>
          </a:p>
        </p:txBody>
      </p:sp>
      <p:sp>
        <p:nvSpPr>
          <p:cNvPr id="190467" name="文本占位符 190466"/>
          <p:cNvSpPr>
            <a:spLocks noGrp="1"/>
          </p:cNvSpPr>
          <p:nvPr>
            <p:ph type="body" idx="1"/>
          </p:nvPr>
        </p:nvSpPr>
        <p:spPr>
          <a:xfrm>
            <a:off x="1655650" y="1600480"/>
            <a:ext cx="5993464" cy="1457580"/>
          </a:xfrm>
        </p:spPr>
        <p:txBody>
          <a:bodyPr/>
          <a:p>
            <a:pPr>
              <a:lnSpc>
                <a:spcPct val="130000"/>
              </a:lnSpc>
            </a:pPr>
            <a:r>
              <a:rPr lang="zh-CN" altLang="en-US" sz="2100" dirty="0"/>
              <a:t>产品</a:t>
            </a:r>
            <a:endParaRPr lang="zh-CN" altLang="en-US" sz="2100" dirty="0"/>
          </a:p>
          <a:p>
            <a:pPr>
              <a:lnSpc>
                <a:spcPct val="130000"/>
              </a:lnSpc>
            </a:pPr>
            <a:r>
              <a:rPr lang="zh-CN" altLang="en-US" sz="2100" dirty="0"/>
              <a:t>消费者习惯拿啤酒跟</a:t>
            </a:r>
            <a:r>
              <a:rPr lang="en-US" altLang="en-US" sz="2100" err="1"/>
              <a:t>Gunness</a:t>
            </a:r>
            <a:r>
              <a:rPr lang="zh-CN" altLang="en-US" sz="2100" dirty="0"/>
              <a:t>相比较，所以感觉对它的味道太苦，不易接受。</a:t>
            </a:r>
            <a:endParaRPr lang="zh-CN" altLang="en-US" sz="210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1490" name="标题 191489"/>
          <p:cNvSpPr>
            <a:spLocks noGrp="1"/>
          </p:cNvSpPr>
          <p:nvPr>
            <p:ph type="title"/>
          </p:nvPr>
        </p:nvSpPr>
        <p:spPr>
          <a:xfrm>
            <a:off x="3815821" y="141710"/>
            <a:ext cx="3996437" cy="332242"/>
          </a:xfrm>
        </p:spPr>
        <p:txBody>
          <a:bodyPr anchor="ctr" anchorCtr="0"/>
          <a:p>
            <a:r>
              <a:rPr lang="zh-CN" altLang="en-US" dirty="0"/>
              <a:t>品牌形象是否够强，并且能与消费者引起共鸣</a:t>
            </a:r>
            <a:endParaRPr lang="zh-CN" altLang="en-US"/>
          </a:p>
        </p:txBody>
      </p:sp>
      <p:sp>
        <p:nvSpPr>
          <p:cNvPr id="191491" name="文本占位符 191490"/>
          <p:cNvSpPr>
            <a:spLocks noGrp="1"/>
          </p:cNvSpPr>
          <p:nvPr>
            <p:ph type="body" idx="1"/>
          </p:nvPr>
        </p:nvSpPr>
        <p:spPr>
          <a:xfrm>
            <a:off x="1655650" y="1437336"/>
            <a:ext cx="5993464" cy="1836265"/>
          </a:xfrm>
        </p:spPr>
        <p:txBody>
          <a:bodyPr/>
          <a:p>
            <a:pPr>
              <a:lnSpc>
                <a:spcPct val="140000"/>
              </a:lnSpc>
            </a:pPr>
            <a:r>
              <a:rPr lang="zh-CN" altLang="en-US" sz="1800" dirty="0"/>
              <a:t>形象</a:t>
            </a:r>
            <a:endParaRPr lang="zh-CN" altLang="en-US" sz="1800" dirty="0"/>
          </a:p>
          <a:p>
            <a:pPr>
              <a:lnSpc>
                <a:spcPct val="140000"/>
              </a:lnSpc>
            </a:pPr>
            <a:r>
              <a:rPr lang="zh-CN" altLang="en-US" sz="1800" dirty="0"/>
              <a:t>对你有益“这个旧诉求的印象依然持续</a:t>
            </a:r>
            <a:endParaRPr lang="zh-CN" altLang="en-US" sz="1800" dirty="0"/>
          </a:p>
          <a:p>
            <a:pPr>
              <a:lnSpc>
                <a:spcPct val="140000"/>
              </a:lnSpc>
            </a:pPr>
            <a:r>
              <a:rPr lang="zh-CN" altLang="en-US" sz="1800" dirty="0"/>
              <a:t>严肃饮品－需要使其活泼让年轻消费群易于接受</a:t>
            </a:r>
            <a:endParaRPr lang="zh-CN" altLang="en-US" sz="180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2514" name="标题 192513"/>
          <p:cNvSpPr>
            <a:spLocks noGrp="1"/>
          </p:cNvSpPr>
          <p:nvPr>
            <p:ph type="title"/>
          </p:nvPr>
        </p:nvSpPr>
        <p:spPr/>
        <p:txBody>
          <a:bodyPr anchor="ctr" anchorCtr="0"/>
          <a:p>
            <a:r>
              <a:rPr lang="zh-CN" altLang="en-US" dirty="0"/>
              <a:t>品牌是否有一群忠诚的顾客</a:t>
            </a:r>
            <a:endParaRPr lang="zh-CN" altLang="en-US"/>
          </a:p>
        </p:txBody>
      </p:sp>
      <p:sp>
        <p:nvSpPr>
          <p:cNvPr id="192515" name="文本占位符 192514"/>
          <p:cNvSpPr>
            <a:spLocks noGrp="1"/>
          </p:cNvSpPr>
          <p:nvPr>
            <p:ph type="body" idx="1"/>
          </p:nvPr>
        </p:nvSpPr>
        <p:spPr>
          <a:xfrm>
            <a:off x="1709237" y="1275383"/>
            <a:ext cx="5993464" cy="1512358"/>
          </a:xfrm>
        </p:spPr>
        <p:txBody>
          <a:bodyPr/>
          <a:p>
            <a:pPr>
              <a:lnSpc>
                <a:spcPct val="140000"/>
              </a:lnSpc>
            </a:pPr>
            <a:r>
              <a:rPr lang="zh-CN" altLang="en-US" sz="1800" dirty="0"/>
              <a:t>顾客</a:t>
            </a:r>
            <a:endParaRPr lang="zh-CN" altLang="en-US" sz="1800" dirty="0"/>
          </a:p>
          <a:p>
            <a:pPr>
              <a:lnSpc>
                <a:spcPct val="140000"/>
              </a:lnSpc>
            </a:pPr>
            <a:r>
              <a:rPr lang="zh-CN" altLang="en-US" sz="1800" dirty="0"/>
              <a:t>消费者一般都在较年长时才开始喝－属于长者的饮品</a:t>
            </a:r>
            <a:endParaRPr lang="zh-CN" altLang="en-US" sz="1800" dirty="0"/>
          </a:p>
          <a:p>
            <a:pPr>
              <a:lnSpc>
                <a:spcPct val="140000"/>
              </a:lnSpc>
            </a:pPr>
            <a:r>
              <a:rPr lang="zh-CN" altLang="en-US" sz="1800" dirty="0"/>
              <a:t>年轻人就算饮用也是游离性高</a:t>
            </a:r>
            <a:endParaRPr lang="zh-CN" altLang="en-US" sz="180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3538" name="标题 193537"/>
          <p:cNvSpPr>
            <a:spLocks noGrp="1"/>
          </p:cNvSpPr>
          <p:nvPr>
            <p:ph type="title"/>
          </p:nvPr>
        </p:nvSpPr>
        <p:spPr/>
        <p:txBody>
          <a:bodyPr anchor="ctr" anchorCtr="0"/>
          <a:p>
            <a:r>
              <a:rPr lang="zh-CN" altLang="en-US"/>
              <a:t>品牌与</a:t>
            </a:r>
            <a:r>
              <a:rPr lang="zh-CN" altLang="en-US" dirty="0"/>
              <a:t>通路是否有最佳优势的配合</a:t>
            </a:r>
            <a:endParaRPr lang="zh-CN" altLang="en-US"/>
          </a:p>
        </p:txBody>
      </p:sp>
      <p:sp>
        <p:nvSpPr>
          <p:cNvPr id="193539" name="副标题 193538"/>
          <p:cNvSpPr>
            <a:spLocks noGrp="1"/>
          </p:cNvSpPr>
          <p:nvPr>
            <p:ph type="subTitle"/>
          </p:nvPr>
        </p:nvSpPr>
        <p:spPr>
          <a:xfrm>
            <a:off x="1547283" y="1221795"/>
            <a:ext cx="6211386" cy="2430491"/>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r>
              <a:rPr lang="zh-CN" altLang="en-US" sz="1800" dirty="0">
                <a:latin typeface="思源宋体 CN" panose="02020400000000000000" charset="-122"/>
              </a:rPr>
              <a:t>通路</a:t>
            </a:r>
            <a:endParaRPr lang="zh-CN" altLang="en-US" sz="1800" dirty="0">
              <a:latin typeface="思源宋体 CN" panose="02020400000000000000" charset="-122"/>
            </a:endParaRPr>
          </a:p>
          <a:p>
            <a:pPr lvl="0" algn="l">
              <a:buFont typeface="Wingdings" panose="05000000000000000000" pitchFamily="2" charset="2"/>
              <a:buChar char="l"/>
            </a:pPr>
            <a:r>
              <a:rPr lang="zh-CN" altLang="en-US" sz="1800" dirty="0">
                <a:latin typeface="思源宋体 CN" panose="02020400000000000000" charset="-122"/>
              </a:rPr>
              <a:t>两极化（熟食中心或西式酒吧），本有顾及一般华人晚上惠顾的地方。</a:t>
            </a:r>
            <a:endParaRPr lang="zh-CN" altLang="en-US" sz="1800" dirty="0">
              <a:latin typeface="思源宋体 CN" panose="02020400000000000000" charset="-122"/>
            </a:endParaRPr>
          </a:p>
          <a:p>
            <a:pPr lvl="0" algn="l">
              <a:buFont typeface="Wingdings" panose="05000000000000000000" pitchFamily="2" charset="2"/>
              <a:buChar char="l"/>
            </a:pPr>
            <a:r>
              <a:rPr lang="zh-CN" altLang="en-US" sz="1800" dirty="0">
                <a:latin typeface="思源宋体 CN" panose="02020400000000000000" charset="-122"/>
              </a:rPr>
              <a:t>通路上没有健力士的话年轻人会感意外，但不会不满，就选择其他品牌</a:t>
            </a:r>
            <a:endParaRPr lang="zh-CN" altLang="en-US" sz="1800">
              <a:latin typeface="思源宋体 CN" panose="02020400000000000000" charset="-122"/>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62" name="标题 194561"/>
          <p:cNvSpPr>
            <a:spLocks noGrp="1"/>
          </p:cNvSpPr>
          <p:nvPr>
            <p:ph type="title"/>
          </p:nvPr>
        </p:nvSpPr>
        <p:spPr>
          <a:xfrm>
            <a:off x="3977775" y="141710"/>
            <a:ext cx="3780895" cy="332242"/>
          </a:xfrm>
        </p:spPr>
        <p:txBody>
          <a:bodyPr anchor="ctr" anchorCtr="0"/>
          <a:p>
            <a:r>
              <a:rPr lang="zh-CN" altLang="en-US" sz="1350"/>
              <a:t>品牌</a:t>
            </a:r>
            <a:r>
              <a:rPr lang="zh-CN" altLang="en-US" sz="1350" dirty="0"/>
              <a:t>是否拥有清晰，一致且有差异化的呈现方式</a:t>
            </a:r>
            <a:endParaRPr lang="zh-CN" altLang="en-US" sz="1350"/>
          </a:p>
        </p:txBody>
      </p:sp>
      <p:sp>
        <p:nvSpPr>
          <p:cNvPr id="194563" name="副标题 194562"/>
          <p:cNvSpPr>
            <a:spLocks noGrp="1"/>
          </p:cNvSpPr>
          <p:nvPr>
            <p:ph type="subTitle"/>
          </p:nvPr>
        </p:nvSpPr>
        <p:spPr>
          <a:xfrm>
            <a:off x="2141510" y="1600480"/>
            <a:ext cx="4801440" cy="145758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buFont typeface="Wingdings" panose="05000000000000000000" pitchFamily="2" charset="2"/>
              <a:buNone/>
            </a:pPr>
            <a:r>
              <a:rPr lang="zh-CN" altLang="en-US" sz="1800" dirty="0"/>
              <a:t>视觉</a:t>
            </a:r>
            <a:endParaRPr lang="zh-CN" altLang="en-US" sz="1800" dirty="0"/>
          </a:p>
          <a:p>
            <a:pPr lvl="0" algn="l">
              <a:buFont typeface="Wingdings" panose="05000000000000000000" pitchFamily="2" charset="2"/>
              <a:buChar char="l"/>
            </a:pPr>
            <a:r>
              <a:rPr lang="zh-CN" altLang="en-US" sz="1800" dirty="0"/>
              <a:t>黑色使之不同，让人觉得男子气概</a:t>
            </a:r>
            <a:endParaRPr lang="zh-CN" altLang="en-US" sz="1800" dirty="0"/>
          </a:p>
          <a:p>
            <a:pPr lvl="0" algn="l">
              <a:buFont typeface="Wingdings" panose="05000000000000000000" pitchFamily="2" charset="2"/>
              <a:buChar char="l"/>
            </a:pPr>
            <a:r>
              <a:rPr lang="zh-CN" altLang="en-US" sz="1800" dirty="0"/>
              <a:t>酒吧内标志牌满布灰尘</a:t>
            </a:r>
            <a:endParaRPr lang="zh-CN" altLang="en-US" sz="180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5586" name="标题 195585"/>
          <p:cNvSpPr>
            <a:spLocks noGrp="1"/>
          </p:cNvSpPr>
          <p:nvPr>
            <p:ph type="title"/>
          </p:nvPr>
        </p:nvSpPr>
        <p:spPr>
          <a:xfrm>
            <a:off x="3924187" y="141710"/>
            <a:ext cx="3844010" cy="432272"/>
          </a:xfrm>
        </p:spPr>
        <p:txBody>
          <a:bodyPr anchor="ctr" anchorCtr="0"/>
          <a:p>
            <a:r>
              <a:rPr lang="zh-CN" altLang="en-US"/>
              <a:t>品牌</a:t>
            </a:r>
            <a:r>
              <a:rPr lang="zh-CN" altLang="en-US" dirty="0"/>
              <a:t>是否被具影响力者背书，并被社群接受</a:t>
            </a:r>
            <a:endParaRPr lang="zh-CN" altLang="en-US"/>
          </a:p>
        </p:txBody>
      </p:sp>
      <p:sp>
        <p:nvSpPr>
          <p:cNvPr id="195587" name="文本占位符 195586"/>
          <p:cNvSpPr>
            <a:spLocks noGrp="1"/>
          </p:cNvSpPr>
          <p:nvPr>
            <p:ph type="body" idx="1"/>
          </p:nvPr>
        </p:nvSpPr>
        <p:spPr>
          <a:xfrm>
            <a:off x="1600871" y="1168208"/>
            <a:ext cx="5942258" cy="1674312"/>
          </a:xfrm>
        </p:spPr>
        <p:txBody>
          <a:bodyPr/>
          <a:p>
            <a:pPr>
              <a:buNone/>
            </a:pPr>
            <a:r>
              <a:rPr lang="zh-CN" altLang="en-US" sz="1800" dirty="0">
                <a:latin typeface="思源宋体 CN" panose="02020400000000000000" charset="-122"/>
              </a:rPr>
              <a:t>商界</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广告很有特色，但相关性低，对大众没太大影响力。</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对爱尔兰酒吧认知强，认为有道地感觉，吸引年轻人。</a:t>
            </a:r>
            <a:endParaRPr lang="zh-CN" altLang="en-US" sz="1800">
              <a:latin typeface="思源宋体 CN" panose="02020400000000000000" charset="-122"/>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6610" name="标题 196609"/>
          <p:cNvSpPr>
            <a:spLocks noGrp="1"/>
          </p:cNvSpPr>
          <p:nvPr>
            <p:ph type="title"/>
          </p:nvPr>
        </p:nvSpPr>
        <p:spPr>
          <a:xfrm>
            <a:off x="3924187" y="141710"/>
            <a:ext cx="3723736" cy="377494"/>
          </a:xfrm>
        </p:spPr>
        <p:txBody>
          <a:bodyPr anchor="ctr" anchorCtr="0"/>
          <a:p>
            <a:r>
              <a:rPr lang="zh-CN" altLang="en-US"/>
              <a:t>品牌</a:t>
            </a:r>
            <a:r>
              <a:rPr lang="zh-CN" altLang="en-US" dirty="0"/>
              <a:t>面临的挑战</a:t>
            </a:r>
            <a:endParaRPr lang="zh-CN" altLang="en-US"/>
          </a:p>
        </p:txBody>
      </p:sp>
      <p:sp>
        <p:nvSpPr>
          <p:cNvPr id="196611" name="文本占位符 196610"/>
          <p:cNvSpPr>
            <a:spLocks noGrp="1"/>
          </p:cNvSpPr>
          <p:nvPr>
            <p:ph type="body" idx="1"/>
          </p:nvPr>
        </p:nvSpPr>
        <p:spPr>
          <a:xfrm>
            <a:off x="1709237" y="1600480"/>
            <a:ext cx="5830320" cy="1108666"/>
          </a:xfrm>
        </p:spPr>
        <p:txBody>
          <a:bodyPr/>
          <a:p>
            <a:pPr>
              <a:lnSpc>
                <a:spcPct val="140000"/>
              </a:lnSpc>
              <a:buNone/>
            </a:pPr>
            <a:r>
              <a:rPr lang="zh-CN" altLang="en-US"/>
              <a:t>找</a:t>
            </a:r>
            <a:r>
              <a:rPr lang="zh-CN" altLang="en-US" dirty="0"/>
              <a:t>方法鼓励年轻饮家尝试健力士，并让他们持续度过试验期，养成饮食习惯。</a:t>
            </a:r>
            <a:endParaRPr lang="zh-CN" alt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7634" name="标题 197633"/>
          <p:cNvSpPr>
            <a:spLocks noGrp="1"/>
          </p:cNvSpPr>
          <p:nvPr>
            <p:ph type="title"/>
          </p:nvPr>
        </p:nvSpPr>
        <p:spPr/>
        <p:txBody>
          <a:bodyPr anchor="ctr" anchorCtr="0"/>
          <a:p>
            <a:r>
              <a:rPr lang="zh-CN" altLang="en-US" dirty="0"/>
              <a:t>主要挑战</a:t>
            </a:r>
            <a:endParaRPr lang="zh-CN" altLang="en-US"/>
          </a:p>
        </p:txBody>
      </p:sp>
      <p:sp>
        <p:nvSpPr>
          <p:cNvPr id="197635" name="文本占位符 197634"/>
          <p:cNvSpPr>
            <a:spLocks noGrp="1"/>
          </p:cNvSpPr>
          <p:nvPr>
            <p:ph type="body" idx="1"/>
          </p:nvPr>
        </p:nvSpPr>
        <p:spPr>
          <a:xfrm>
            <a:off x="1655650" y="1275383"/>
            <a:ext cx="5993464" cy="1998218"/>
          </a:xfrm>
        </p:spPr>
        <p:txBody>
          <a:bodyPr/>
          <a:p>
            <a:pPr>
              <a:lnSpc>
                <a:spcPct val="140000"/>
              </a:lnSpc>
              <a:buFont typeface="Wingdings" panose="05000000000000000000" pitchFamily="2" charset="2"/>
              <a:buChar char="l"/>
            </a:pPr>
            <a:r>
              <a:rPr lang="zh-CN" altLang="en-US" sz="1800" dirty="0"/>
              <a:t>高度紧张，行动导向，协助完成目标的事</a:t>
            </a:r>
            <a:endParaRPr lang="zh-CN" altLang="en-US" sz="1800" dirty="0"/>
          </a:p>
          <a:p>
            <a:pPr>
              <a:lnSpc>
                <a:spcPct val="140000"/>
              </a:lnSpc>
              <a:buFont typeface="Wingdings" panose="05000000000000000000" pitchFamily="2" charset="2"/>
              <a:buChar char="l"/>
            </a:pPr>
            <a:r>
              <a:rPr lang="zh-CN" altLang="en-US" sz="1800" dirty="0"/>
              <a:t>问问题：何方神灵阻碍我们达成目标？</a:t>
            </a:r>
            <a:endParaRPr lang="zh-CN" altLang="en-US" sz="1800" dirty="0"/>
          </a:p>
          <a:p>
            <a:pPr>
              <a:lnSpc>
                <a:spcPct val="140000"/>
              </a:lnSpc>
              <a:buFont typeface="Wingdings" panose="05000000000000000000" pitchFamily="2" charset="2"/>
              <a:buChar char="l"/>
            </a:pPr>
            <a:r>
              <a:rPr lang="zh-CN" altLang="en-US" sz="1800" dirty="0"/>
              <a:t>融合行销目标（我们要达成的目标）与传播目标（我们要说出的讯息）创造新的：“我们必须做的事”</a:t>
            </a:r>
            <a:endParaRPr lang="zh-CN" altLang="en-US" sz="180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8662" name="标题 198661"/>
          <p:cNvSpPr>
            <a:spLocks noGrp="1"/>
          </p:cNvSpPr>
          <p:nvPr>
            <p:ph type="title"/>
          </p:nvPr>
        </p:nvSpPr>
        <p:spPr/>
        <p:txBody>
          <a:bodyPr anchor="ctr" anchorCtr="0"/>
          <a:p>
            <a:r>
              <a:rPr lang="zh-CN" altLang="en-US" dirty="0"/>
              <a:t>例子：台湾麒麟啤酒</a:t>
            </a:r>
            <a:endParaRPr lang="zh-CN" altLang="en-US"/>
          </a:p>
        </p:txBody>
      </p:sp>
      <p:sp>
        <p:nvSpPr>
          <p:cNvPr id="198664" name="文本框 198663"/>
          <p:cNvSpPr txBox="1"/>
          <p:nvPr/>
        </p:nvSpPr>
        <p:spPr>
          <a:xfrm>
            <a:off x="1959312" y="1288482"/>
            <a:ext cx="1943440" cy="783590"/>
          </a:xfrm>
          <a:prstGeom prst="rect">
            <a:avLst/>
          </a:prstGeom>
          <a:solidFill>
            <a:schemeClr val="accent1"/>
          </a:solidFill>
          <a:ln w="9525">
            <a:noFill/>
          </a:ln>
        </p:spPr>
        <p:txBody>
          <a:bodyPr>
            <a:spAutoFit/>
          </a:bodyPr>
          <a:p>
            <a:pPr eaLnBrk="0" hangingPunct="0">
              <a:spcBef>
                <a:spcPct val="50000"/>
              </a:spcBef>
            </a:pPr>
            <a:r>
              <a:rPr lang="zh-CN" altLang="en-US" sz="1500" b="0">
                <a:latin typeface="思源宋体 CN" panose="02020400000000000000" charset="-122"/>
                <a:ea typeface="思源宋体 CN" panose="02020400000000000000" charset="-122"/>
                <a:cs typeface="思源宋体 CN" panose="02020400000000000000" charset="-122"/>
              </a:rPr>
              <a:t>使</a:t>
            </a:r>
            <a:r>
              <a:rPr lang="zh-CN" altLang="en-US" sz="1500" b="0" dirty="0">
                <a:latin typeface="思源宋体 CN" panose="02020400000000000000" charset="-122"/>
                <a:ea typeface="思源宋体 CN" panose="02020400000000000000" charset="-122"/>
                <a:cs typeface="思源宋体 CN" panose="02020400000000000000" charset="-122"/>
              </a:rPr>
              <a:t>啤酒饮用者由一般啤酒升级饮用费的</a:t>
            </a:r>
            <a:r>
              <a:rPr lang="en-US" altLang="zh-CN" sz="1500" b="0" dirty="0" err="1">
                <a:latin typeface="思源宋体 CN" panose="02020400000000000000" charset="-122"/>
                <a:ea typeface="思源宋体 CN" panose="02020400000000000000" charset="-122"/>
                <a:cs typeface="思源宋体 CN" panose="02020400000000000000" charset="-122"/>
              </a:rPr>
              <a:t>Lagar</a:t>
            </a:r>
            <a:r>
              <a:rPr lang="zh-CN" altLang="en-US" sz="1500" b="0" dirty="0">
                <a:solidFill>
                  <a:srgbClr val="FFFF00"/>
                </a:solidFill>
                <a:latin typeface="思源宋体 CN" panose="02020400000000000000" charset="-122"/>
                <a:ea typeface="思源宋体 CN" panose="02020400000000000000" charset="-122"/>
                <a:cs typeface="思源宋体 CN" panose="02020400000000000000" charset="-122"/>
              </a:rPr>
              <a:t>麒麟啤酒</a:t>
            </a:r>
            <a:endParaRPr lang="zh-CN" altLang="en-US" sz="1500" b="0">
              <a:solidFill>
                <a:srgbClr val="FFFF00"/>
              </a:solidFill>
              <a:latin typeface="思源宋体 CN" panose="02020400000000000000" charset="-122"/>
              <a:ea typeface="思源宋体 CN" panose="02020400000000000000" charset="-122"/>
              <a:cs typeface="思源宋体 CN" panose="02020400000000000000" charset="-122"/>
            </a:endParaRPr>
          </a:p>
        </p:txBody>
      </p:sp>
      <p:sp>
        <p:nvSpPr>
          <p:cNvPr id="198665" name="文本框 198664"/>
          <p:cNvSpPr txBox="1"/>
          <p:nvPr/>
        </p:nvSpPr>
        <p:spPr>
          <a:xfrm>
            <a:off x="4463635" y="1437336"/>
            <a:ext cx="1257520" cy="1591310"/>
          </a:xfrm>
          <a:prstGeom prst="rect">
            <a:avLst/>
          </a:prstGeom>
          <a:solidFill>
            <a:schemeClr val="accent1"/>
          </a:solidFill>
          <a:ln w="9525">
            <a:noFill/>
          </a:ln>
        </p:spPr>
        <p:txBody>
          <a:bodyPr>
            <a:spAutoFit/>
          </a:bodyPr>
          <a:p>
            <a:pPr eaLnBrk="0" hangingPunct="0">
              <a:spcBef>
                <a:spcPct val="50000"/>
              </a:spcBef>
            </a:pPr>
            <a:r>
              <a:rPr lang="zh-CN" altLang="en-US" sz="1500" b="0" dirty="0">
                <a:latin typeface="Times New Roman" panose="02020603050405020304" pitchFamily="18" charset="0"/>
                <a:ea typeface="思源宋体 CN" panose="02020400000000000000" charset="-122"/>
                <a:cs typeface="思源宋体 CN" panose="02020400000000000000" charset="-122"/>
              </a:rPr>
              <a:t>障碍为何</a:t>
            </a: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spcBef>
                <a:spcPct val="50000"/>
              </a:spcBef>
            </a:pPr>
            <a:r>
              <a:rPr lang="zh-CN" altLang="en-US" sz="1500" b="0" dirty="0">
                <a:latin typeface="Times New Roman" panose="02020603050405020304" pitchFamily="18" charset="0"/>
                <a:ea typeface="思源宋体 CN" panose="02020400000000000000" charset="-122"/>
                <a:cs typeface="思源宋体 CN" panose="02020400000000000000" charset="-122"/>
              </a:rPr>
              <a:t>台湾的啤酒饮用者，根本对啤酒的品质没有兴趣。</a:t>
            </a:r>
            <a:endParaRPr lang="zh-CN" altLang="en-US" sz="1500" b="0">
              <a:latin typeface="Times New Roman" panose="02020603050405020304" pitchFamily="18" charset="0"/>
              <a:ea typeface="思源宋体 CN" panose="02020400000000000000" charset="-122"/>
              <a:cs typeface="思源宋体 CN" panose="02020400000000000000" charset="-122"/>
            </a:endParaRPr>
          </a:p>
        </p:txBody>
      </p:sp>
      <p:sp>
        <p:nvSpPr>
          <p:cNvPr id="198666" name="文本框 198665"/>
          <p:cNvSpPr txBox="1"/>
          <p:nvPr/>
        </p:nvSpPr>
        <p:spPr>
          <a:xfrm>
            <a:off x="6246312" y="1654068"/>
            <a:ext cx="1086040" cy="1129665"/>
          </a:xfrm>
          <a:prstGeom prst="rect">
            <a:avLst/>
          </a:prstGeom>
          <a:solidFill>
            <a:schemeClr val="accent1"/>
          </a:solidFill>
          <a:ln w="9525">
            <a:noFill/>
          </a:ln>
        </p:spPr>
        <p:txBody>
          <a:bodyPr>
            <a:spAutoFit/>
          </a:bodyPr>
          <a:p>
            <a:pPr eaLnBrk="0" hangingPunct="0">
              <a:spcBef>
                <a:spcPct val="50000"/>
              </a:spcBef>
            </a:pPr>
            <a:r>
              <a:rPr lang="zh-CN" altLang="en-US" sz="1500" b="0" dirty="0">
                <a:latin typeface="Times New Roman" panose="02020603050405020304" pitchFamily="18" charset="0"/>
                <a:ea typeface="思源宋体 CN" panose="02020400000000000000" charset="-122"/>
                <a:cs typeface="思源宋体 CN" panose="02020400000000000000" charset="-122"/>
              </a:rPr>
              <a:t>主要挑战</a:t>
            </a: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a:p>
            <a:pPr eaLnBrk="0" hangingPunct="0">
              <a:spcBef>
                <a:spcPct val="50000"/>
              </a:spcBef>
            </a:pPr>
            <a:r>
              <a:rPr lang="zh-CN" altLang="en-US" sz="1500" b="0" dirty="0">
                <a:latin typeface="Times New Roman" panose="02020603050405020304" pitchFamily="18" charset="0"/>
                <a:ea typeface="思源宋体 CN" panose="02020400000000000000" charset="-122"/>
                <a:cs typeface="思源宋体 CN" panose="02020400000000000000" charset="-122"/>
              </a:rPr>
              <a:t>让人们在意一级棒的啤酒</a:t>
            </a:r>
            <a:endParaRPr lang="zh-CN" altLang="en-US" sz="1500" b="0">
              <a:latin typeface="Times New Roman" panose="02020603050405020304" pitchFamily="18" charset="0"/>
              <a:ea typeface="思源宋体 CN" panose="02020400000000000000" charset="-122"/>
              <a:cs typeface="思源宋体 CN" panose="02020400000000000000" charset="-122"/>
            </a:endParaRPr>
          </a:p>
        </p:txBody>
      </p:sp>
      <p:sp>
        <p:nvSpPr>
          <p:cNvPr id="198667" name="文本框 198666"/>
          <p:cNvSpPr txBox="1"/>
          <p:nvPr/>
        </p:nvSpPr>
        <p:spPr>
          <a:xfrm>
            <a:off x="1959312" y="2431682"/>
            <a:ext cx="1964875" cy="783590"/>
          </a:xfrm>
          <a:prstGeom prst="rect">
            <a:avLst/>
          </a:prstGeom>
          <a:solidFill>
            <a:schemeClr val="accent1"/>
          </a:solidFill>
          <a:ln w="9525">
            <a:noFill/>
          </a:ln>
        </p:spPr>
        <p:txBody>
          <a:bodyPr>
            <a:spAutoFit/>
          </a:bodyPr>
          <a:p>
            <a:pPr eaLnBrk="0" hangingPunct="0">
              <a:spcBef>
                <a:spcPct val="50000"/>
              </a:spcBef>
            </a:pPr>
            <a:r>
              <a:rPr lang="zh-CN" altLang="en-US" sz="1500" b="0" dirty="0">
                <a:latin typeface="思源宋体 CN" panose="02020400000000000000" charset="-122"/>
                <a:ea typeface="思源宋体 CN" panose="02020400000000000000" charset="-122"/>
                <a:cs typeface="思源宋体 CN" panose="02020400000000000000" charset="-122"/>
              </a:rPr>
              <a:t>告知啤酒饮用者</a:t>
            </a:r>
            <a:r>
              <a:rPr lang="zh-CN" altLang="en-US" sz="1500" b="0" dirty="0">
                <a:solidFill>
                  <a:srgbClr val="FFFF00"/>
                </a:solidFill>
                <a:latin typeface="思源宋体 CN" panose="02020400000000000000" charset="-122"/>
                <a:ea typeface="思源宋体 CN" panose="02020400000000000000" charset="-122"/>
                <a:cs typeface="思源宋体 CN" panose="02020400000000000000" charset="-122"/>
              </a:rPr>
              <a:t>麒麟啤酒的品质一级棒的啤酒</a:t>
            </a:r>
            <a:endParaRPr lang="zh-CN" altLang="en-US" sz="1500" b="0">
              <a:solidFill>
                <a:srgbClr val="FFFF00"/>
              </a:solidFill>
              <a:latin typeface="思源宋体 CN" panose="02020400000000000000" charset="-122"/>
              <a:ea typeface="思源宋体 CN" panose="02020400000000000000" charset="-122"/>
              <a:cs typeface="思源宋体 CN" panose="02020400000000000000" charset="-122"/>
            </a:endParaRPr>
          </a:p>
        </p:txBody>
      </p:sp>
      <p:sp>
        <p:nvSpPr>
          <p:cNvPr id="198668" name="文本框 198667"/>
          <p:cNvSpPr txBox="1"/>
          <p:nvPr/>
        </p:nvSpPr>
        <p:spPr>
          <a:xfrm>
            <a:off x="2735735" y="2031562"/>
            <a:ext cx="400120" cy="368300"/>
          </a:xfrm>
          <a:prstGeom prst="rect">
            <a:avLst/>
          </a:prstGeom>
          <a:noFill/>
          <a:ln w="9525">
            <a:noFill/>
          </a:ln>
        </p:spPr>
        <p:txBody>
          <a:bodyPr>
            <a:spAutoFit/>
          </a:bodyPr>
          <a:p>
            <a:pPr eaLnBrk="0" hangingPunct="0">
              <a:spcBef>
                <a:spcPct val="50000"/>
              </a:spcBef>
            </a:pPr>
            <a:r>
              <a:rPr lang="en-US" altLang="zh-CN" sz="1800" b="0">
                <a:latin typeface="Times New Roman" panose="02020603050405020304" pitchFamily="18" charset="0"/>
                <a:ea typeface="思源宋体 CN" panose="02020400000000000000" charset="-122"/>
                <a:cs typeface="思源宋体 CN" panose="02020400000000000000" charset="-122"/>
              </a:rPr>
              <a:t>+</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198669" name="直接连接符 198668"/>
          <p:cNvSpPr/>
          <p:nvPr/>
        </p:nvSpPr>
        <p:spPr>
          <a:xfrm>
            <a:off x="3815821" y="2193515"/>
            <a:ext cx="571600" cy="0"/>
          </a:xfrm>
          <a:prstGeom prst="line">
            <a:avLst/>
          </a:prstGeom>
          <a:ln w="9525" cap="flat" cmpd="sng">
            <a:solidFill>
              <a:schemeClr val="tx1"/>
            </a:solidFill>
            <a:prstDash val="solid"/>
            <a:headEnd type="none" w="med" len="med"/>
            <a:tailEnd type="triangle" w="med" len="med"/>
          </a:ln>
        </p:spPr>
      </p:sp>
      <p:sp>
        <p:nvSpPr>
          <p:cNvPr id="198670" name="直接连接符 198669"/>
          <p:cNvSpPr/>
          <p:nvPr/>
        </p:nvSpPr>
        <p:spPr>
          <a:xfrm>
            <a:off x="5760452" y="2248293"/>
            <a:ext cx="400120" cy="0"/>
          </a:xfrm>
          <a:prstGeom prst="line">
            <a:avLst/>
          </a:prstGeom>
          <a:ln w="9525" cap="flat" cmpd="sng">
            <a:solidFill>
              <a:schemeClr val="tx1"/>
            </a:solidFill>
            <a:prstDash val="solid"/>
            <a:headEnd type="none" w="med" len="med"/>
            <a:tailEnd type="triangle" w="med" len="med"/>
          </a:ln>
        </p:spPr>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9682" name="标题 199681"/>
          <p:cNvSpPr>
            <a:spLocks noGrp="1"/>
          </p:cNvSpPr>
          <p:nvPr>
            <p:ph type="title"/>
          </p:nvPr>
        </p:nvSpPr>
        <p:spPr/>
        <p:txBody>
          <a:bodyPr anchor="ctr" anchorCtr="0"/>
          <a:p>
            <a:r>
              <a:rPr lang="zh-CN" altLang="en-US" dirty="0"/>
              <a:t>记住：挑战不是目标</a:t>
            </a:r>
            <a:endParaRPr lang="zh-CN" altLang="en-US"/>
          </a:p>
        </p:txBody>
      </p:sp>
      <p:sp>
        <p:nvSpPr>
          <p:cNvPr id="199683" name="文本占位符 199682"/>
          <p:cNvSpPr>
            <a:spLocks noGrp="1"/>
          </p:cNvSpPr>
          <p:nvPr>
            <p:ph type="body" idx="1"/>
          </p:nvPr>
        </p:nvSpPr>
        <p:spPr>
          <a:xfrm>
            <a:off x="1655650" y="1383748"/>
            <a:ext cx="5993464" cy="1889853"/>
          </a:xfrm>
        </p:spPr>
        <p:txBody>
          <a:bodyPr/>
          <a:p>
            <a:pPr>
              <a:lnSpc>
                <a:spcPct val="130000"/>
              </a:lnSpc>
              <a:buNone/>
            </a:pPr>
            <a:r>
              <a:rPr lang="zh-CN" altLang="en-US" sz="1800" dirty="0">
                <a:latin typeface="思源宋体 CN" panose="02020400000000000000" charset="-122"/>
              </a:rPr>
              <a:t>不是行销目标</a:t>
            </a:r>
            <a:endParaRPr lang="zh-CN" altLang="en-US" sz="1800" dirty="0">
              <a:latin typeface="思源宋体 CN" panose="02020400000000000000" charset="-122"/>
            </a:endParaRPr>
          </a:p>
          <a:p>
            <a:pPr>
              <a:lnSpc>
                <a:spcPct val="130000"/>
              </a:lnSpc>
              <a:buNone/>
            </a:pPr>
            <a:r>
              <a:rPr lang="zh-CN" altLang="en-US" sz="1800" dirty="0">
                <a:latin typeface="思源宋体 CN" panose="02020400000000000000" charset="-122"/>
              </a:rPr>
              <a:t>提升</a:t>
            </a:r>
            <a:r>
              <a:rPr lang="en-US" altLang="zh-CN" sz="1800">
                <a:latin typeface="思源宋体 CN" panose="02020400000000000000" charset="-122"/>
              </a:rPr>
              <a:t>10%</a:t>
            </a:r>
            <a:r>
              <a:rPr lang="zh-CN" altLang="en-US" sz="1800" dirty="0">
                <a:latin typeface="思源宋体 CN" panose="02020400000000000000" charset="-122"/>
              </a:rPr>
              <a:t>的市场份额</a:t>
            </a:r>
            <a:endParaRPr lang="zh-CN" altLang="en-US" sz="1800" dirty="0">
              <a:latin typeface="思源宋体 CN" panose="02020400000000000000" charset="-122"/>
            </a:endParaRPr>
          </a:p>
          <a:p>
            <a:pPr>
              <a:lnSpc>
                <a:spcPct val="130000"/>
              </a:lnSpc>
              <a:buNone/>
            </a:pPr>
            <a:r>
              <a:rPr lang="zh-CN" altLang="en-US" sz="1800" dirty="0">
                <a:latin typeface="思源宋体 CN" panose="02020400000000000000" charset="-122"/>
              </a:rPr>
              <a:t>也不是传播目标</a:t>
            </a:r>
            <a:endParaRPr lang="zh-CN" altLang="en-US" sz="1800" dirty="0">
              <a:latin typeface="思源宋体 CN" panose="02020400000000000000" charset="-122"/>
            </a:endParaRPr>
          </a:p>
          <a:p>
            <a:pPr>
              <a:lnSpc>
                <a:spcPct val="130000"/>
              </a:lnSpc>
              <a:buNone/>
            </a:pPr>
            <a:r>
              <a:rPr lang="zh-CN" altLang="en-US" sz="1800" dirty="0">
                <a:latin typeface="思源宋体 CN" panose="02020400000000000000" charset="-122"/>
              </a:rPr>
              <a:t>挑战帮助我们重新定义人们接触品牌的方式。</a:t>
            </a:r>
            <a:endParaRPr lang="zh-CN" altLang="en-US" sz="1800">
              <a:latin typeface="思源宋体 CN" panose="02020400000000000000" charset="-122"/>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0706" name="标题 200705"/>
          <p:cNvSpPr>
            <a:spLocks noGrp="1"/>
          </p:cNvSpPr>
          <p:nvPr>
            <p:ph type="title"/>
          </p:nvPr>
        </p:nvSpPr>
        <p:spPr/>
        <p:txBody>
          <a:bodyPr anchor="ctr" anchorCtr="0"/>
          <a:p>
            <a:r>
              <a:rPr lang="zh-CN" altLang="en-US" sz="1050" dirty="0"/>
              <a:t>例子：美国运通信用卡（新加坡）</a:t>
            </a:r>
            <a:endParaRPr lang="zh-CN" altLang="en-US" sz="1050"/>
          </a:p>
        </p:txBody>
      </p:sp>
      <p:sp>
        <p:nvSpPr>
          <p:cNvPr id="200707" name="文本占位符 200706"/>
          <p:cNvSpPr>
            <a:spLocks noGrp="1"/>
          </p:cNvSpPr>
          <p:nvPr>
            <p:ph type="body" sz="half" idx="1"/>
          </p:nvPr>
        </p:nvSpPr>
        <p:spPr>
          <a:xfrm>
            <a:off x="1593726" y="1059842"/>
            <a:ext cx="2858000" cy="2268538"/>
          </a:xfrm>
        </p:spPr>
        <p:txBody>
          <a:bodyPr/>
          <a:p>
            <a:pPr>
              <a:buClrTx/>
              <a:buSzTx/>
              <a:buFontTx/>
              <a:buNone/>
            </a:pPr>
            <a:r>
              <a:rPr lang="zh-CN" altLang="en-US" sz="1800" dirty="0"/>
              <a:t>目标</a:t>
            </a:r>
            <a:r>
              <a:rPr lang="en-US" altLang="zh-CN" sz="1800">
                <a:latin typeface="Times New Roman" panose="02020603050405020304" pitchFamily="18" charset="0"/>
              </a:rPr>
              <a:t>……</a:t>
            </a:r>
            <a:r>
              <a:rPr lang="zh-CN" altLang="en-US" sz="1800" dirty="0"/>
              <a:t>为了</a:t>
            </a:r>
            <a:endParaRPr lang="zh-CN" altLang="en-US" sz="1800" dirty="0"/>
          </a:p>
          <a:p>
            <a:pPr>
              <a:buClrTx/>
              <a:buSzTx/>
              <a:buFont typeface="Wingdings" panose="05000000000000000000" pitchFamily="2" charset="2"/>
              <a:buChar char="l"/>
            </a:pPr>
            <a:r>
              <a:rPr lang="zh-CN" altLang="en-US" sz="1800" dirty="0"/>
              <a:t>在经济消沉的时期，在一个信用卡成熟市场中撑出美国运通信用本土上市</a:t>
            </a:r>
            <a:endParaRPr lang="zh-CN" altLang="en-US" sz="1800"/>
          </a:p>
        </p:txBody>
      </p:sp>
      <p:sp>
        <p:nvSpPr>
          <p:cNvPr id="200708" name="文本占位符 200707"/>
          <p:cNvSpPr>
            <a:spLocks noGrp="1"/>
          </p:cNvSpPr>
          <p:nvPr>
            <p:ph type="body" sz="half" idx="2"/>
          </p:nvPr>
        </p:nvSpPr>
        <p:spPr>
          <a:xfrm>
            <a:off x="4680366" y="1059842"/>
            <a:ext cx="3029480" cy="2268538"/>
          </a:xfrm>
        </p:spPr>
        <p:txBody>
          <a:bodyPr/>
          <a:p>
            <a:pPr>
              <a:buClrTx/>
              <a:buSzTx/>
              <a:buFontTx/>
              <a:buNone/>
            </a:pPr>
            <a:r>
              <a:rPr lang="zh-CN" altLang="en-US" sz="1800" dirty="0"/>
              <a:t>挑战</a:t>
            </a:r>
            <a:r>
              <a:rPr lang="en-US" altLang="zh-CN" sz="1800">
                <a:latin typeface="Times New Roman" panose="02020603050405020304" pitchFamily="18" charset="0"/>
              </a:rPr>
              <a:t>……</a:t>
            </a:r>
            <a:r>
              <a:rPr lang="zh-CN" altLang="en-US" sz="1800" dirty="0"/>
              <a:t>我们必须</a:t>
            </a:r>
            <a:endParaRPr lang="zh-CN" altLang="en-US" sz="1800" dirty="0"/>
          </a:p>
          <a:p>
            <a:pPr>
              <a:buClrTx/>
              <a:buSzTx/>
              <a:buFont typeface="Wingdings" panose="05000000000000000000" pitchFamily="2" charset="2"/>
              <a:buChar char="l"/>
            </a:pPr>
            <a:r>
              <a:rPr lang="zh-CN" altLang="en-US" sz="1800" dirty="0"/>
              <a:t>为在经济不景气打击下</a:t>
            </a:r>
            <a:endParaRPr lang="zh-CN" altLang="en-US" sz="1800" dirty="0"/>
          </a:p>
          <a:p>
            <a:pPr>
              <a:buClrTx/>
              <a:buSzTx/>
              <a:buFontTx/>
              <a:buNone/>
            </a:pPr>
            <a:r>
              <a:rPr lang="zh-CN" altLang="en-US" sz="1800" dirty="0"/>
              <a:t>的社会中，代表社会地</a:t>
            </a:r>
            <a:endParaRPr lang="zh-CN" altLang="en-US" sz="1800" dirty="0"/>
          </a:p>
          <a:p>
            <a:pPr>
              <a:buClrTx/>
              <a:buSzTx/>
              <a:buFontTx/>
              <a:buNone/>
            </a:pPr>
            <a:r>
              <a:rPr lang="zh-CN" altLang="en-US" sz="1800" dirty="0"/>
              <a:t>位的符号重新定义。</a:t>
            </a:r>
            <a:endParaRPr lang="zh-CN" altLang="en-US" sz="180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1730" name="标题 201729"/>
          <p:cNvSpPr>
            <a:spLocks noGrp="1"/>
          </p:cNvSpPr>
          <p:nvPr>
            <p:ph type="title"/>
          </p:nvPr>
        </p:nvSpPr>
        <p:spPr/>
        <p:txBody>
          <a:bodyPr anchor="ctr" anchorCtr="0"/>
          <a:p>
            <a:r>
              <a:rPr lang="zh-CN" altLang="en-US" dirty="0"/>
              <a:t>例子：左岸咖啡（台湾）</a:t>
            </a:r>
            <a:endParaRPr lang="zh-CN" altLang="en-US"/>
          </a:p>
        </p:txBody>
      </p:sp>
      <p:sp>
        <p:nvSpPr>
          <p:cNvPr id="201731" name="文本占位符 201730"/>
          <p:cNvSpPr>
            <a:spLocks noGrp="1"/>
          </p:cNvSpPr>
          <p:nvPr>
            <p:ph type="body" sz="half" idx="1"/>
          </p:nvPr>
        </p:nvSpPr>
        <p:spPr>
          <a:xfrm>
            <a:off x="1678275" y="1330161"/>
            <a:ext cx="2937786" cy="1998218"/>
          </a:xfrm>
        </p:spPr>
        <p:txBody>
          <a:bodyPr/>
          <a:p>
            <a:pPr>
              <a:buClrTx/>
              <a:buSzTx/>
              <a:buFontTx/>
              <a:buNone/>
            </a:pPr>
            <a:r>
              <a:rPr lang="zh-CN" altLang="en-US" sz="1800" dirty="0"/>
              <a:t>目标</a:t>
            </a:r>
            <a:r>
              <a:rPr lang="en-US" altLang="zh-CN" sz="1800">
                <a:latin typeface="Times New Roman" panose="02020603050405020304" pitchFamily="18" charset="0"/>
              </a:rPr>
              <a:t>……</a:t>
            </a:r>
            <a:r>
              <a:rPr lang="zh-CN" altLang="en-US" sz="1800" dirty="0"/>
              <a:t>为了</a:t>
            </a:r>
            <a:endParaRPr lang="zh-CN" altLang="en-US" sz="1800" dirty="0"/>
          </a:p>
          <a:p>
            <a:pPr>
              <a:buClrTx/>
              <a:buSzTx/>
              <a:buFont typeface="Wingdings" panose="05000000000000000000" pitchFamily="2" charset="2"/>
              <a:buChar char="l"/>
            </a:pPr>
            <a:r>
              <a:rPr lang="zh-CN" altLang="en-US" sz="1800" dirty="0"/>
              <a:t>撑出一个会对年轻女性，在便利店销售的高价即饮咖啡。</a:t>
            </a:r>
            <a:endParaRPr lang="zh-CN" altLang="en-US" sz="1800"/>
          </a:p>
        </p:txBody>
      </p:sp>
      <p:sp>
        <p:nvSpPr>
          <p:cNvPr id="201732" name="文本占位符 201731"/>
          <p:cNvSpPr>
            <a:spLocks noGrp="1"/>
          </p:cNvSpPr>
          <p:nvPr>
            <p:ph type="body" sz="half" idx="2"/>
          </p:nvPr>
        </p:nvSpPr>
        <p:spPr>
          <a:xfrm>
            <a:off x="4733953" y="1330161"/>
            <a:ext cx="2937786" cy="1998218"/>
          </a:xfrm>
        </p:spPr>
        <p:txBody>
          <a:bodyPr/>
          <a:p>
            <a:pPr>
              <a:buClrTx/>
              <a:buSzTx/>
              <a:buFontTx/>
              <a:buNone/>
            </a:pPr>
            <a:r>
              <a:rPr lang="zh-CN" altLang="en-US" sz="1800" dirty="0"/>
              <a:t>挑战</a:t>
            </a:r>
            <a:r>
              <a:rPr lang="en-US" altLang="zh-CN" sz="1800">
                <a:latin typeface="Times New Roman" panose="02020603050405020304" pitchFamily="18" charset="0"/>
              </a:rPr>
              <a:t>……</a:t>
            </a:r>
            <a:r>
              <a:rPr lang="zh-CN" altLang="en-US" sz="1800" dirty="0"/>
              <a:t>我们必须</a:t>
            </a:r>
            <a:endParaRPr lang="zh-CN" altLang="en-US" sz="1800" dirty="0"/>
          </a:p>
          <a:p>
            <a:pPr>
              <a:buClrTx/>
              <a:buSzTx/>
              <a:buFont typeface="Wingdings" panose="05000000000000000000" pitchFamily="2" charset="2"/>
              <a:buChar char="l"/>
            </a:pPr>
            <a:r>
              <a:rPr lang="zh-CN" altLang="en-US" sz="1800" dirty="0"/>
              <a:t>让消费者对品牌的经验变得成熟和其艺术性，就与他们对生活的梦想一样。</a:t>
            </a:r>
            <a:endParaRPr lang="zh-CN" altLang="en-US" sz="180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2754" name="标题 202753"/>
          <p:cNvSpPr>
            <a:spLocks noGrp="1"/>
          </p:cNvSpPr>
          <p:nvPr>
            <p:ph type="title"/>
          </p:nvPr>
        </p:nvSpPr>
        <p:spPr/>
        <p:txBody>
          <a:bodyPr anchor="ctr" anchorCtr="0"/>
          <a:p>
            <a:r>
              <a:rPr lang="zh-CN" altLang="en-US" sz="1050" dirty="0"/>
              <a:t>例子：美禄（泰国）   小结</a:t>
            </a:r>
            <a:endParaRPr lang="zh-CN" altLang="en-US" sz="1050"/>
          </a:p>
        </p:txBody>
      </p:sp>
      <p:sp>
        <p:nvSpPr>
          <p:cNvPr id="202755" name="文本占位符 202754"/>
          <p:cNvSpPr>
            <a:spLocks noGrp="1"/>
          </p:cNvSpPr>
          <p:nvPr>
            <p:ph type="body" sz="half" idx="1"/>
          </p:nvPr>
        </p:nvSpPr>
        <p:spPr>
          <a:xfrm>
            <a:off x="1498600" y="951230"/>
            <a:ext cx="2794000" cy="3086735"/>
          </a:xfrm>
        </p:spPr>
        <p:txBody>
          <a:bodyPr/>
          <a:p>
            <a:pPr>
              <a:buClrTx/>
              <a:buSzTx/>
              <a:buFontTx/>
              <a:buNone/>
            </a:pPr>
            <a:r>
              <a:rPr lang="zh-CN" altLang="en-US" sz="1800" dirty="0">
                <a:latin typeface="思源宋体 CN" panose="02020400000000000000" charset="-122"/>
              </a:rPr>
              <a:t>目标</a:t>
            </a:r>
            <a:r>
              <a:rPr lang="en-US" altLang="zh-CN" sz="1800">
                <a:latin typeface="Times New Roman" panose="02020603050405020304" pitchFamily="18" charset="0"/>
              </a:rPr>
              <a:t>……</a:t>
            </a:r>
            <a:r>
              <a:rPr lang="zh-CN" altLang="en-US" sz="1800" dirty="0">
                <a:latin typeface="思源宋体 CN" panose="02020400000000000000" charset="-122"/>
              </a:rPr>
              <a:t>为了</a:t>
            </a:r>
            <a:endParaRPr lang="zh-CN" altLang="en-US" sz="1800" dirty="0">
              <a:latin typeface="思源宋体 CN" panose="02020400000000000000" charset="-122"/>
            </a:endParaRPr>
          </a:p>
          <a:p>
            <a:pPr>
              <a:buClrTx/>
              <a:buSzTx/>
              <a:buFontTx/>
              <a:buNone/>
            </a:pPr>
            <a:endParaRPr lang="zh-CN" altLang="en-US" sz="1800" dirty="0">
              <a:latin typeface="思源宋体 CN" panose="02020400000000000000" charset="-122"/>
            </a:endParaRPr>
          </a:p>
          <a:p>
            <a:pPr>
              <a:buClrTx/>
              <a:buSzTx/>
              <a:buFont typeface="Wingdings" panose="05000000000000000000" pitchFamily="2" charset="2"/>
              <a:buChar char="l"/>
            </a:pPr>
            <a:r>
              <a:rPr lang="zh-CN" altLang="en-US" sz="1800" dirty="0">
                <a:latin typeface="思源宋体 CN" panose="02020400000000000000" charset="-122"/>
              </a:rPr>
              <a:t>特别在乡镇区，让美禄成为我国生活中息息相关的第一营养饮品。</a:t>
            </a:r>
            <a:endParaRPr lang="zh-CN" altLang="en-US" sz="1800">
              <a:latin typeface="思源宋体 CN" panose="02020400000000000000" charset="-122"/>
            </a:endParaRPr>
          </a:p>
        </p:txBody>
      </p:sp>
      <p:sp>
        <p:nvSpPr>
          <p:cNvPr id="202756" name="文本占位符 202755"/>
          <p:cNvSpPr>
            <a:spLocks noGrp="1"/>
          </p:cNvSpPr>
          <p:nvPr>
            <p:ph type="body" sz="half" idx="2"/>
          </p:nvPr>
        </p:nvSpPr>
        <p:spPr>
          <a:xfrm>
            <a:off x="4629150" y="951230"/>
            <a:ext cx="2599690" cy="3086735"/>
          </a:xfrm>
        </p:spPr>
        <p:txBody>
          <a:bodyPr/>
          <a:p>
            <a:pPr>
              <a:buClrTx/>
              <a:buSzTx/>
              <a:buFontTx/>
              <a:buNone/>
            </a:pPr>
            <a:r>
              <a:rPr lang="zh-CN" altLang="en-US" sz="1800" dirty="0">
                <a:latin typeface="思源宋体 CN" panose="02020400000000000000" charset="-122"/>
              </a:rPr>
              <a:t>目标</a:t>
            </a:r>
            <a:r>
              <a:rPr lang="en-US" altLang="zh-CN" sz="1800">
                <a:latin typeface="Times New Roman" panose="02020603050405020304" pitchFamily="18" charset="0"/>
              </a:rPr>
              <a:t>……</a:t>
            </a:r>
            <a:r>
              <a:rPr lang="zh-CN" altLang="en-US" sz="1800" dirty="0">
                <a:latin typeface="思源宋体 CN" panose="02020400000000000000" charset="-122"/>
              </a:rPr>
              <a:t>挑战</a:t>
            </a:r>
            <a:endParaRPr lang="zh-CN" altLang="en-US" sz="1800" dirty="0">
              <a:latin typeface="思源宋体 CN" panose="02020400000000000000" charset="-122"/>
            </a:endParaRPr>
          </a:p>
          <a:p>
            <a:pPr>
              <a:buClrTx/>
              <a:buSzTx/>
              <a:buFontTx/>
              <a:buNone/>
            </a:pPr>
            <a:r>
              <a:rPr lang="zh-CN" altLang="en-US" sz="1800" dirty="0">
                <a:latin typeface="思源宋体 CN" panose="02020400000000000000" charset="-122"/>
              </a:rPr>
              <a:t>为了做到这个</a:t>
            </a:r>
            <a:r>
              <a:rPr lang="en-US" altLang="zh-CN" sz="1800">
                <a:latin typeface="Times New Roman" panose="02020603050405020304" pitchFamily="18" charset="0"/>
              </a:rPr>
              <a:t>……</a:t>
            </a:r>
            <a:endParaRPr lang="en-US" altLang="zh-CN" sz="1800">
              <a:latin typeface="思源宋体 CN" panose="02020400000000000000" charset="-122"/>
            </a:endParaRPr>
          </a:p>
          <a:p>
            <a:pPr>
              <a:buClrTx/>
              <a:buSzTx/>
              <a:buFont typeface="Wingdings" panose="05000000000000000000" pitchFamily="2" charset="2"/>
              <a:buChar char="l"/>
            </a:pPr>
            <a:r>
              <a:rPr lang="zh-CN" altLang="en-US" sz="1800" dirty="0">
                <a:latin typeface="思源宋体 CN" panose="02020400000000000000" charset="-122"/>
              </a:rPr>
              <a:t>我们必须做那个                            </a:t>
            </a:r>
            <a:r>
              <a:rPr lang="zh-CN" altLang="en-US" sz="1800">
                <a:latin typeface="思源宋体 CN" panose="02020400000000000000" charset="-122"/>
              </a:rPr>
              <a:t>“</a:t>
            </a:r>
            <a:r>
              <a:rPr lang="zh-CN" altLang="en-US" sz="1800" dirty="0">
                <a:latin typeface="思源宋体 CN" panose="02020400000000000000" charset="-122"/>
              </a:rPr>
              <a:t>挑战”帮助我们重                                    新定义消费者经                                    历品牌的方式</a:t>
            </a:r>
            <a:endParaRPr lang="zh-CN" altLang="en-US" sz="1800">
              <a:latin typeface="思源宋体 CN" panose="02020400000000000000" charset="-122"/>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3779" name="副标题 203778"/>
          <p:cNvSpPr>
            <a:spLocks noGrp="1"/>
          </p:cNvSpPr>
          <p:nvPr>
            <p:ph type="subTitle" idx="1"/>
          </p:nvPr>
        </p:nvSpPr>
        <p:spPr>
          <a:xfrm>
            <a:off x="4842320" y="3058060"/>
            <a:ext cx="2748443" cy="407265"/>
          </a:xfrm>
        </p:spPr>
        <p:txBody>
          <a:bodyPr anchor="t" anchorCtr="0"/>
          <a:p>
            <a:pPr defTabSz="914400">
              <a:buSzTx/>
            </a:pPr>
            <a:r>
              <a:rPr lang="zh-CN" altLang="en-US" sz="1800" kern="1200" baseline="0" dirty="0">
                <a:latin typeface="Times New Roman" panose="02020603050405020304" pitchFamily="18" charset="0"/>
              </a:rPr>
              <a:t>品牌检验到品牌写真</a:t>
            </a:r>
            <a:endParaRPr lang="zh-CN" altLang="en-US" sz="1800" kern="1200" baseline="0" dirty="0">
              <a:latin typeface="Times New Roman" panose="02020603050405020304" pitchFamily="18" charset="0"/>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02" name="标题 204801"/>
          <p:cNvSpPr>
            <a:spLocks noGrp="1"/>
          </p:cNvSpPr>
          <p:nvPr>
            <p:ph type="title"/>
          </p:nvPr>
        </p:nvSpPr>
        <p:spPr>
          <a:xfrm>
            <a:off x="4031362" y="195297"/>
            <a:ext cx="3723736" cy="323907"/>
          </a:xfrm>
        </p:spPr>
        <p:txBody>
          <a:bodyPr anchor="ctr" anchorCtr="0"/>
          <a:p>
            <a:r>
              <a:rPr lang="zh-CN" altLang="en-US"/>
              <a:t>品牌与</a:t>
            </a:r>
            <a:r>
              <a:rPr lang="zh-CN" altLang="en-US" dirty="0"/>
              <a:t>消费者关注是怎样的</a:t>
            </a:r>
            <a:endParaRPr lang="zh-CN" altLang="en-US"/>
          </a:p>
        </p:txBody>
      </p:sp>
      <p:sp>
        <p:nvSpPr>
          <p:cNvPr id="204803" name="文本占位符 204802"/>
          <p:cNvSpPr>
            <a:spLocks noGrp="1"/>
          </p:cNvSpPr>
          <p:nvPr>
            <p:ph type="body" idx="1"/>
          </p:nvPr>
        </p:nvSpPr>
        <p:spPr>
          <a:xfrm>
            <a:off x="2141510" y="1869608"/>
            <a:ext cx="4793104" cy="784760"/>
          </a:xfrm>
        </p:spPr>
        <p:txBody>
          <a:bodyPr/>
          <a:p>
            <a:pPr>
              <a:buNone/>
            </a:pPr>
            <a:r>
              <a:rPr lang="zh-CN" altLang="en-US"/>
              <a:t>品牌</a:t>
            </a:r>
            <a:r>
              <a:rPr lang="zh-CN" altLang="en-US" dirty="0"/>
              <a:t>检验                            品牌写真</a:t>
            </a:r>
            <a:endParaRPr lang="zh-CN" alt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826" name="标题 205825"/>
          <p:cNvSpPr>
            <a:spLocks noGrp="1"/>
          </p:cNvSpPr>
          <p:nvPr>
            <p:ph type="title"/>
          </p:nvPr>
        </p:nvSpPr>
        <p:spPr/>
        <p:txBody>
          <a:bodyPr anchor="ctr" anchorCtr="0"/>
          <a:p>
            <a:r>
              <a:rPr lang="zh-CN" altLang="en-US"/>
              <a:t>品牌</a:t>
            </a:r>
            <a:r>
              <a:rPr lang="zh-CN" altLang="en-US" dirty="0"/>
              <a:t>检验</a:t>
            </a:r>
            <a:endParaRPr lang="zh-CN" altLang="en-US"/>
          </a:p>
        </p:txBody>
      </p:sp>
      <p:sp>
        <p:nvSpPr>
          <p:cNvPr id="205827" name="文本占位符 205826"/>
          <p:cNvSpPr>
            <a:spLocks noGrp="1"/>
          </p:cNvSpPr>
          <p:nvPr>
            <p:ph type="body" idx="1"/>
          </p:nvPr>
        </p:nvSpPr>
        <p:spPr>
          <a:xfrm>
            <a:off x="1655650" y="1113429"/>
            <a:ext cx="5993464" cy="2268537"/>
          </a:xfrm>
        </p:spPr>
        <p:txBody>
          <a:bodyPr/>
          <a:p>
            <a:pPr>
              <a:lnSpc>
                <a:spcPct val="140000"/>
              </a:lnSpc>
              <a:buFont typeface="Wingdings" panose="05000000000000000000" pitchFamily="2" charset="2"/>
              <a:buChar char="l"/>
            </a:pPr>
            <a:r>
              <a:rPr lang="zh-CN" altLang="en-US" sz="1800" dirty="0"/>
              <a:t>找出消费者与品牌之间的无形的感受、印象、联系、观念、记忆等</a:t>
            </a:r>
            <a:endParaRPr lang="zh-CN" altLang="en-US" sz="1800" dirty="0"/>
          </a:p>
          <a:p>
            <a:pPr>
              <a:lnSpc>
                <a:spcPct val="140000"/>
              </a:lnSpc>
              <a:buFont typeface="Wingdings" panose="05000000000000000000" pitchFamily="2" charset="2"/>
              <a:buChar char="l"/>
            </a:pPr>
            <a:r>
              <a:rPr lang="zh-CN" altLang="en-US" sz="1800" dirty="0"/>
              <a:t>在品牌消费者的心中，我们在哪里？</a:t>
            </a:r>
            <a:endParaRPr lang="zh-CN" altLang="en-US" sz="1800" dirty="0"/>
          </a:p>
          <a:p>
            <a:pPr>
              <a:lnSpc>
                <a:spcPct val="140000"/>
              </a:lnSpc>
              <a:buFont typeface="Wingdings" panose="05000000000000000000" pitchFamily="2" charset="2"/>
              <a:buChar char="l"/>
            </a:pPr>
            <a:r>
              <a:rPr lang="zh-CN" altLang="en-US" sz="1800" dirty="0"/>
              <a:t>住处通过调研来自消费者，但由我们自己填写</a:t>
            </a:r>
            <a:endParaRPr lang="zh-CN" altLang="en-US" sz="1800" dirty="0"/>
          </a:p>
          <a:p>
            <a:pPr>
              <a:lnSpc>
                <a:spcPct val="140000"/>
              </a:lnSpc>
              <a:buFont typeface="Wingdings" panose="05000000000000000000" pitchFamily="2" charset="2"/>
              <a:buChar char="l"/>
            </a:pPr>
            <a:r>
              <a:rPr lang="zh-CN" altLang="en-US" sz="1800" dirty="0"/>
              <a:t>运用投射技巧可得出更深层的联系</a:t>
            </a:r>
            <a:endParaRPr lang="zh-CN" altLang="en-US" sz="180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6850" name="标题 206849"/>
          <p:cNvSpPr>
            <a:spLocks noGrp="1"/>
          </p:cNvSpPr>
          <p:nvPr>
            <p:ph type="title"/>
          </p:nvPr>
        </p:nvSpPr>
        <p:spPr/>
        <p:txBody>
          <a:bodyPr anchor="ctr" anchorCtr="0"/>
          <a:p>
            <a:r>
              <a:rPr lang="zh-CN" altLang="en-US"/>
              <a:t>品牌</a:t>
            </a:r>
            <a:r>
              <a:rPr lang="zh-CN" altLang="en-US" dirty="0"/>
              <a:t>检验（续）</a:t>
            </a:r>
            <a:endParaRPr lang="zh-CN" altLang="en-US"/>
          </a:p>
        </p:txBody>
      </p:sp>
      <p:sp>
        <p:nvSpPr>
          <p:cNvPr id="206851" name="文本占位符 206850"/>
          <p:cNvSpPr>
            <a:spLocks noGrp="1"/>
          </p:cNvSpPr>
          <p:nvPr>
            <p:ph type="body" idx="1"/>
          </p:nvPr>
        </p:nvSpPr>
        <p:spPr>
          <a:xfrm>
            <a:off x="1600871" y="1437336"/>
            <a:ext cx="5993464" cy="1026498"/>
          </a:xfrm>
        </p:spPr>
        <p:txBody>
          <a:bodyPr/>
          <a:p>
            <a:pPr>
              <a:lnSpc>
                <a:spcPct val="140000"/>
              </a:lnSpc>
              <a:buFont typeface="Wingdings" panose="05000000000000000000" pitchFamily="2" charset="2"/>
              <a:buChar char="l"/>
            </a:pPr>
            <a:r>
              <a:rPr lang="zh-CN" altLang="en-US" sz="1800" dirty="0"/>
              <a:t>透过洞察，描描绘声绘色出牌与消费者关系的核心，品牌的基因，并反映在品牌写真中</a:t>
            </a:r>
            <a:endParaRPr lang="zh-CN" altLang="en-US" sz="180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7874" name="标题 207873"/>
          <p:cNvSpPr>
            <a:spLocks noGrp="1"/>
          </p:cNvSpPr>
          <p:nvPr>
            <p:ph type="title"/>
          </p:nvPr>
        </p:nvSpPr>
        <p:spPr/>
        <p:txBody>
          <a:bodyPr anchor="ctr" anchorCtr="0"/>
          <a:p>
            <a:r>
              <a:rPr lang="zh-CN" altLang="en-US"/>
              <a:t>品牌</a:t>
            </a:r>
            <a:r>
              <a:rPr lang="zh-CN" altLang="en-US" dirty="0"/>
              <a:t>检验问题</a:t>
            </a:r>
            <a:endParaRPr lang="zh-CN" altLang="en-US"/>
          </a:p>
        </p:txBody>
      </p:sp>
      <p:sp>
        <p:nvSpPr>
          <p:cNvPr id="207875" name="文本占位符 207874"/>
          <p:cNvSpPr>
            <a:spLocks noGrp="1"/>
          </p:cNvSpPr>
          <p:nvPr>
            <p:ph type="body" idx="1"/>
          </p:nvPr>
        </p:nvSpPr>
        <p:spPr>
          <a:xfrm>
            <a:off x="1655650" y="1492114"/>
            <a:ext cx="5993464" cy="539447"/>
          </a:xfrm>
        </p:spPr>
        <p:txBody>
          <a:bodyPr/>
          <a:p>
            <a:pPr>
              <a:lnSpc>
                <a:spcPct val="140000"/>
              </a:lnSpc>
              <a:buFont typeface="Wingdings" panose="05000000000000000000" pitchFamily="2" charset="2"/>
              <a:buChar char="l"/>
            </a:pPr>
            <a:r>
              <a:rPr lang="zh-CN" altLang="en-US" sz="1800" dirty="0"/>
              <a:t>想象一下可以让你可认出这个品牌的一些特定的东西。</a:t>
            </a:r>
            <a:endParaRPr lang="zh-CN" altLang="en-US" sz="180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8898" name="标题 208897"/>
          <p:cNvSpPr>
            <a:spLocks noGrp="1"/>
          </p:cNvSpPr>
          <p:nvPr>
            <p:ph type="title"/>
          </p:nvPr>
        </p:nvSpPr>
        <p:spPr>
          <a:xfrm>
            <a:off x="3977775" y="141710"/>
            <a:ext cx="3889262" cy="332242"/>
          </a:xfrm>
        </p:spPr>
        <p:txBody>
          <a:bodyPr anchor="ctr" anchorCtr="0"/>
          <a:p>
            <a:r>
              <a:rPr lang="zh-CN" altLang="en-US" sz="1050"/>
              <a:t>当你</a:t>
            </a:r>
            <a:r>
              <a:rPr lang="zh-CN" altLang="en-US" sz="1050" dirty="0"/>
              <a:t>听到这个牌子的名字，那些东西会立刻出现在你的脑海中？</a:t>
            </a:r>
            <a:endParaRPr lang="zh-CN" altLang="en-US" sz="1050"/>
          </a:p>
        </p:txBody>
      </p:sp>
      <p:sp>
        <p:nvSpPr>
          <p:cNvPr id="208899" name="文本占位符 208898"/>
          <p:cNvSpPr>
            <a:spLocks noGrp="1"/>
          </p:cNvSpPr>
          <p:nvPr>
            <p:ph type="body" idx="1"/>
          </p:nvPr>
        </p:nvSpPr>
        <p:spPr>
          <a:xfrm>
            <a:off x="1871190" y="1113429"/>
            <a:ext cx="5830320" cy="3086640"/>
          </a:xfrm>
        </p:spPr>
        <p:txBody>
          <a:bodyPr/>
          <a:p>
            <a:pPr>
              <a:buFont typeface="Wingdings" panose="05000000000000000000" pitchFamily="2" charset="2"/>
              <a:buChar char="l"/>
            </a:pPr>
            <a:r>
              <a:rPr lang="zh-CN" altLang="en-US" sz="1800" dirty="0"/>
              <a:t>还有呢？</a:t>
            </a:r>
            <a:endParaRPr lang="zh-CN" altLang="en-US" sz="1800" dirty="0"/>
          </a:p>
          <a:p>
            <a:pPr lvl="1">
              <a:buFont typeface="Wingdings" panose="05000000000000000000" pitchFamily="2" charset="2"/>
              <a:buChar char="l"/>
            </a:pPr>
            <a:r>
              <a:rPr lang="zh-CN" altLang="en-US" sz="1500" dirty="0"/>
              <a:t>视觉和想象！</a:t>
            </a:r>
            <a:endParaRPr lang="zh-CN" altLang="en-US" sz="1500" dirty="0"/>
          </a:p>
          <a:p>
            <a:pPr lvl="1">
              <a:buFont typeface="Wingdings" panose="05000000000000000000" pitchFamily="2" charset="2"/>
              <a:buChar char="l"/>
            </a:pPr>
            <a:r>
              <a:rPr lang="zh-CN" altLang="en-US" sz="1500" dirty="0"/>
              <a:t>包装和产品元素！</a:t>
            </a:r>
            <a:endParaRPr lang="zh-CN" altLang="en-US" sz="1500" dirty="0"/>
          </a:p>
          <a:p>
            <a:pPr lvl="1">
              <a:buFont typeface="Wingdings" panose="05000000000000000000" pitchFamily="2" charset="2"/>
              <a:buChar char="l"/>
            </a:pPr>
            <a:r>
              <a:rPr lang="zh-CN" altLang="en-US" sz="1500" dirty="0"/>
              <a:t>标志和符号！</a:t>
            </a:r>
            <a:endParaRPr lang="zh-CN" altLang="en-US" sz="1500" dirty="0"/>
          </a:p>
          <a:p>
            <a:pPr lvl="1">
              <a:buFont typeface="Wingdings" panose="05000000000000000000" pitchFamily="2" charset="2"/>
              <a:buChar char="l"/>
            </a:pPr>
            <a:r>
              <a:rPr lang="zh-CN" altLang="en-US" sz="1500" dirty="0"/>
              <a:t>其他有关品牌的部分！</a:t>
            </a:r>
            <a:endParaRPr lang="zh-CN" altLang="en-US" sz="1500" dirty="0"/>
          </a:p>
          <a:p>
            <a:pPr>
              <a:buFont typeface="Wingdings" panose="05000000000000000000" pitchFamily="2" charset="2"/>
              <a:buChar char="l"/>
            </a:pPr>
            <a:r>
              <a:rPr lang="zh-CN" altLang="en-US" sz="1800" dirty="0"/>
              <a:t>你会把哪种类型的人与这个品牌联系起来？你对这些人的感觉如何？</a:t>
            </a:r>
            <a:endParaRPr lang="zh-CN" altLang="en-US" sz="180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9922" name="标题 209921"/>
          <p:cNvSpPr>
            <a:spLocks noGrp="1"/>
          </p:cNvSpPr>
          <p:nvPr>
            <p:ph type="title"/>
          </p:nvPr>
        </p:nvSpPr>
        <p:spPr/>
        <p:txBody>
          <a:bodyPr anchor="ctr" anchorCtr="0"/>
          <a:p>
            <a:r>
              <a:rPr lang="zh-CN" altLang="en-US"/>
              <a:t>品牌</a:t>
            </a:r>
            <a:r>
              <a:rPr lang="zh-CN" altLang="en-US" dirty="0"/>
              <a:t>检验问题（</a:t>
            </a:r>
            <a:r>
              <a:rPr lang="en-US" altLang="zh-CN"/>
              <a:t>1</a:t>
            </a:r>
            <a:r>
              <a:rPr lang="zh-CN" altLang="en-US" dirty="0"/>
              <a:t>）</a:t>
            </a:r>
            <a:endParaRPr lang="zh-CN" altLang="en-US" dirty="0"/>
          </a:p>
        </p:txBody>
      </p:sp>
      <p:sp>
        <p:nvSpPr>
          <p:cNvPr id="209923" name="文本占位符 209922"/>
          <p:cNvSpPr>
            <a:spLocks noGrp="1"/>
          </p:cNvSpPr>
          <p:nvPr>
            <p:ph type="body" idx="1"/>
          </p:nvPr>
        </p:nvSpPr>
        <p:spPr>
          <a:xfrm>
            <a:off x="1924778" y="1762433"/>
            <a:ext cx="5238475" cy="593035"/>
          </a:xfrm>
        </p:spPr>
        <p:txBody>
          <a:bodyPr/>
          <a:p>
            <a:pPr>
              <a:buFont typeface="Wingdings" panose="05000000000000000000" pitchFamily="2" charset="2"/>
              <a:buChar char="l"/>
            </a:pPr>
            <a:r>
              <a:rPr lang="zh-CN" altLang="en-US" sz="1800" dirty="0"/>
              <a:t>想象一下这个品牌给你带来的感受和情绪</a:t>
            </a:r>
            <a:r>
              <a:rPr lang="en-US" altLang="zh-CN" sz="1800">
                <a:latin typeface="Times New Roman" panose="02020603050405020304" pitchFamily="18" charset="0"/>
              </a:rPr>
              <a:t>……</a:t>
            </a:r>
            <a:endParaRPr lang="en-US" altLang="zh-CN" sz="180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0946" name="标题 210945"/>
          <p:cNvSpPr>
            <a:spLocks noGrp="1"/>
          </p:cNvSpPr>
          <p:nvPr>
            <p:ph type="title"/>
          </p:nvPr>
        </p:nvSpPr>
        <p:spPr/>
        <p:txBody>
          <a:bodyPr anchor="ctr" anchorCtr="0"/>
          <a:p>
            <a:r>
              <a:rPr lang="zh-CN" altLang="en-US" dirty="0"/>
              <a:t>品牌检验问题（</a:t>
            </a:r>
            <a:r>
              <a:rPr lang="en-US" altLang="zh-CN"/>
              <a:t>1</a:t>
            </a:r>
            <a:r>
              <a:rPr lang="zh-CN" altLang="en-US" dirty="0"/>
              <a:t>）</a:t>
            </a:r>
            <a:endParaRPr lang="zh-CN" altLang="en-US" dirty="0"/>
          </a:p>
        </p:txBody>
      </p:sp>
      <p:sp>
        <p:nvSpPr>
          <p:cNvPr id="210947" name="文本占位符 210946"/>
          <p:cNvSpPr>
            <a:spLocks noGrp="1"/>
          </p:cNvSpPr>
          <p:nvPr>
            <p:ph type="body" idx="1"/>
          </p:nvPr>
        </p:nvSpPr>
        <p:spPr>
          <a:xfrm>
            <a:off x="1656840" y="1086040"/>
            <a:ext cx="5993464" cy="3086640"/>
          </a:xfrm>
        </p:spPr>
        <p:txBody>
          <a:bodyPr/>
          <a:p>
            <a:pPr>
              <a:buFont typeface="Wingdings" panose="05000000000000000000" pitchFamily="2" charset="2"/>
              <a:buChar char="l"/>
            </a:pPr>
            <a:r>
              <a:rPr lang="zh-CN" altLang="en-US" sz="1800"/>
              <a:t>当你和</a:t>
            </a:r>
            <a:r>
              <a:rPr lang="zh-CN" altLang="en-US" sz="1800" dirty="0"/>
              <a:t>这个品牌有联系时，你体验到哪些特别的感受和情绪？</a:t>
            </a:r>
            <a:endParaRPr lang="zh-CN" altLang="en-US" sz="1800" dirty="0"/>
          </a:p>
          <a:p>
            <a:pPr>
              <a:buFont typeface="Wingdings" panose="05000000000000000000" pitchFamily="2" charset="2"/>
              <a:buChar char="l"/>
            </a:pPr>
            <a:r>
              <a:rPr lang="zh-CN" altLang="en-US" sz="1800" dirty="0"/>
              <a:t>这个品牌让你忆起哪些个人的回忆，体验或联想？</a:t>
            </a:r>
            <a:endParaRPr lang="zh-CN" altLang="en-US" sz="1800" dirty="0"/>
          </a:p>
          <a:p>
            <a:pPr>
              <a:buFont typeface="Wingdings" panose="05000000000000000000" pitchFamily="2" charset="2"/>
              <a:buChar char="l"/>
            </a:pPr>
            <a:r>
              <a:rPr lang="zh-CN" altLang="en-US" sz="1800" dirty="0"/>
              <a:t>这个品牌在你的生活中做了哪些其他品牌无法做的事情？</a:t>
            </a:r>
            <a:endParaRPr lang="zh-CN" altLang="en-US" sz="1800" dirty="0"/>
          </a:p>
          <a:p>
            <a:pPr lvl="1">
              <a:buFont typeface="Wingdings" panose="05000000000000000000" pitchFamily="2" charset="2"/>
              <a:buChar char="l"/>
            </a:pPr>
            <a:r>
              <a:rPr lang="zh-CN" altLang="en-US" sz="1500" dirty="0"/>
              <a:t>它带来哪些独特的地方！</a:t>
            </a:r>
            <a:endParaRPr lang="zh-CN" altLang="en-US" sz="1500" dirty="0"/>
          </a:p>
          <a:p>
            <a:pPr lvl="1">
              <a:buFont typeface="Wingdings" panose="05000000000000000000" pitchFamily="2" charset="2"/>
              <a:buChar char="l"/>
            </a:pPr>
            <a:r>
              <a:rPr lang="zh-CN" altLang="en-US" sz="1500" dirty="0"/>
              <a:t>它带给你有关试用这个类别产品的特殊的感觉？</a:t>
            </a:r>
            <a:endParaRPr lang="zh-CN" altLang="en-US" sz="150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1970" name="标题 211969"/>
          <p:cNvSpPr>
            <a:spLocks noGrp="1"/>
          </p:cNvSpPr>
          <p:nvPr>
            <p:ph type="title"/>
          </p:nvPr>
        </p:nvSpPr>
        <p:spPr/>
        <p:txBody>
          <a:bodyPr anchor="ctr" anchorCtr="0"/>
          <a:p>
            <a:r>
              <a:rPr lang="zh-CN" altLang="en-US"/>
              <a:t>品牌</a:t>
            </a:r>
            <a:r>
              <a:rPr lang="zh-CN" altLang="en-US" dirty="0"/>
              <a:t>检验问题（</a:t>
            </a:r>
            <a:r>
              <a:rPr lang="en-US" altLang="zh-CN"/>
              <a:t>2</a:t>
            </a:r>
            <a:r>
              <a:rPr lang="zh-CN" altLang="en-US" dirty="0"/>
              <a:t>）</a:t>
            </a:r>
            <a:endParaRPr lang="zh-CN" altLang="en-US" dirty="0"/>
          </a:p>
        </p:txBody>
      </p:sp>
      <p:sp>
        <p:nvSpPr>
          <p:cNvPr id="211971" name="文本占位符 211970"/>
          <p:cNvSpPr>
            <a:spLocks noGrp="1"/>
          </p:cNvSpPr>
          <p:nvPr>
            <p:ph type="body" idx="1"/>
          </p:nvPr>
        </p:nvSpPr>
        <p:spPr>
          <a:xfrm>
            <a:off x="1655650" y="1654068"/>
            <a:ext cx="5993464" cy="918132"/>
          </a:xfrm>
        </p:spPr>
        <p:txBody>
          <a:bodyPr/>
          <a:p>
            <a:pPr>
              <a:lnSpc>
                <a:spcPct val="130000"/>
              </a:lnSpc>
              <a:buFont typeface="Wingdings" panose="05000000000000000000" pitchFamily="2" charset="2"/>
              <a:buChar char="l"/>
            </a:pPr>
            <a:r>
              <a:rPr lang="zh-CN" altLang="en-US" sz="1800" dirty="0"/>
              <a:t>现在走出品牌使用者的角色，考虑所有这些消费者洞察的启示。</a:t>
            </a:r>
            <a:endParaRPr lang="zh-CN" altLang="en-US" sz="180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2994" name="标题 212993"/>
          <p:cNvSpPr>
            <a:spLocks noGrp="1"/>
          </p:cNvSpPr>
          <p:nvPr>
            <p:ph type="title"/>
          </p:nvPr>
        </p:nvSpPr>
        <p:spPr/>
        <p:txBody>
          <a:bodyPr anchor="ctr" anchorCtr="0"/>
          <a:p>
            <a:r>
              <a:rPr lang="zh-CN" altLang="en-US" dirty="0"/>
              <a:t>品牌检验问题（</a:t>
            </a:r>
            <a:r>
              <a:rPr lang="en-US" altLang="zh-CN"/>
              <a:t>2</a:t>
            </a:r>
            <a:r>
              <a:rPr lang="zh-CN" altLang="en-US" dirty="0"/>
              <a:t>）</a:t>
            </a:r>
            <a:endParaRPr lang="zh-CN" altLang="en-US" dirty="0"/>
          </a:p>
        </p:txBody>
      </p:sp>
      <p:sp>
        <p:nvSpPr>
          <p:cNvPr id="212995" name="文本占位符 212994"/>
          <p:cNvSpPr>
            <a:spLocks noGrp="1"/>
          </p:cNvSpPr>
          <p:nvPr>
            <p:ph type="body" idx="1"/>
          </p:nvPr>
        </p:nvSpPr>
        <p:spPr>
          <a:xfrm>
            <a:off x="1655650" y="1113429"/>
            <a:ext cx="5993464" cy="1855318"/>
          </a:xfrm>
        </p:spPr>
        <p:txBody>
          <a:bodyPr/>
          <a:p>
            <a:r>
              <a:rPr lang="zh-CN" altLang="en-US" sz="1800" dirty="0"/>
              <a:t>这些消费者洞察暗示了这个品牌的哪些方面？</a:t>
            </a:r>
            <a:endParaRPr lang="zh-CN" altLang="en-US" sz="1800" dirty="0"/>
          </a:p>
          <a:p>
            <a:r>
              <a:rPr lang="zh-CN" altLang="en-US" sz="1800" dirty="0"/>
              <a:t>这个品牌的情绪是怎样的？</a:t>
            </a:r>
            <a:endParaRPr lang="zh-CN" altLang="en-US" sz="1800" dirty="0"/>
          </a:p>
          <a:p>
            <a:r>
              <a:rPr lang="zh-CN" altLang="en-US" sz="1800" dirty="0"/>
              <a:t>这个品牌引起的感受和情绪与其它主要竞争品牌带来的有哪些不同的方面？</a:t>
            </a:r>
            <a:endParaRPr lang="zh-CN" altLang="en-US" sz="180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4018" name="标题 214017"/>
          <p:cNvSpPr>
            <a:spLocks noGrp="1"/>
          </p:cNvSpPr>
          <p:nvPr>
            <p:ph type="title"/>
          </p:nvPr>
        </p:nvSpPr>
        <p:spPr>
          <a:xfrm>
            <a:off x="3815821" y="195297"/>
            <a:ext cx="3832102" cy="269128"/>
          </a:xfrm>
        </p:spPr>
        <p:txBody>
          <a:bodyPr anchor="ctr" anchorCtr="0"/>
          <a:p>
            <a:r>
              <a:rPr lang="zh-CN" altLang="en-US" sz="1200"/>
              <a:t>品牌</a:t>
            </a:r>
            <a:r>
              <a:rPr lang="zh-CN" altLang="en-US" sz="1200" dirty="0"/>
              <a:t>检验帮助我们确立消费者与品牌之间的独特关系</a:t>
            </a:r>
            <a:endParaRPr lang="zh-CN" altLang="en-US" sz="1200"/>
          </a:p>
        </p:txBody>
      </p:sp>
      <p:sp>
        <p:nvSpPr>
          <p:cNvPr id="214019" name="文本占位符 214018"/>
          <p:cNvSpPr>
            <a:spLocks noGrp="1"/>
          </p:cNvSpPr>
          <p:nvPr>
            <p:ph type="body" idx="1"/>
          </p:nvPr>
        </p:nvSpPr>
        <p:spPr>
          <a:xfrm>
            <a:off x="1655650" y="1383748"/>
            <a:ext cx="5830320" cy="1350405"/>
          </a:xfrm>
        </p:spPr>
        <p:txBody>
          <a:bodyPr/>
          <a:p>
            <a:pPr algn="ctr">
              <a:buNone/>
            </a:pPr>
            <a:r>
              <a:rPr lang="zh-CN" altLang="en-US" dirty="0"/>
              <a:t>书面表达的品牌</a:t>
            </a:r>
            <a:r>
              <a:rPr lang="en-US" altLang="zh-CN"/>
              <a:t>DNA</a:t>
            </a:r>
            <a:endParaRPr lang="en-US" altLang="zh-CN"/>
          </a:p>
          <a:p>
            <a:pPr algn="ctr">
              <a:buNone/>
            </a:pPr>
            <a:r>
              <a:rPr lang="zh-CN" altLang="en-US" dirty="0"/>
              <a:t>品牌写真</a:t>
            </a:r>
            <a:endParaRPr lang="zh-CN" altLang="en-US"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42" name="标题 215041"/>
          <p:cNvSpPr>
            <a:spLocks noGrp="1"/>
          </p:cNvSpPr>
          <p:nvPr>
            <p:ph type="title"/>
          </p:nvPr>
        </p:nvSpPr>
        <p:spPr>
          <a:xfrm>
            <a:off x="3815821" y="141710"/>
            <a:ext cx="3777323" cy="323907"/>
          </a:xfrm>
        </p:spPr>
        <p:txBody>
          <a:bodyPr anchor="ctr" anchorCtr="0"/>
          <a:p>
            <a:r>
              <a:rPr lang="zh-CN" altLang="en-US" sz="1200"/>
              <a:t>当你</a:t>
            </a:r>
            <a:r>
              <a:rPr lang="zh-CN" altLang="en-US" sz="1200" dirty="0"/>
              <a:t>开始写品牌写真时，你几乎一定会运用过多词句进行描述</a:t>
            </a:r>
            <a:endParaRPr lang="zh-CN" altLang="en-US" sz="1200"/>
          </a:p>
        </p:txBody>
      </p:sp>
      <p:sp>
        <p:nvSpPr>
          <p:cNvPr id="215043" name="文本占位符 215042"/>
          <p:cNvSpPr>
            <a:spLocks noGrp="1"/>
          </p:cNvSpPr>
          <p:nvPr>
            <p:ph type="body" idx="1"/>
          </p:nvPr>
        </p:nvSpPr>
        <p:spPr>
          <a:xfrm>
            <a:off x="1656840" y="1811258"/>
            <a:ext cx="5993464" cy="2001790"/>
          </a:xfrm>
        </p:spPr>
        <p:txBody>
          <a:bodyPr/>
          <a:p>
            <a:pPr>
              <a:buNone/>
            </a:pPr>
            <a:r>
              <a:rPr lang="zh-CN" altLang="en-US" dirty="0"/>
              <a:t>一个较早时期亚太区的品牌写真尝试</a:t>
            </a:r>
            <a:endParaRPr lang="zh-CN" alt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6066" name="标题 216065"/>
          <p:cNvSpPr>
            <a:spLocks noGrp="1"/>
          </p:cNvSpPr>
          <p:nvPr>
            <p:ph type="title"/>
          </p:nvPr>
        </p:nvSpPr>
        <p:spPr>
          <a:xfrm>
            <a:off x="4139728" y="141710"/>
            <a:ext cx="3508195" cy="323907"/>
          </a:xfrm>
        </p:spPr>
        <p:txBody>
          <a:bodyPr anchor="ctr" anchorCtr="0"/>
          <a:p>
            <a:r>
              <a:rPr lang="zh-CN" altLang="en-US"/>
              <a:t>当你细看及</a:t>
            </a:r>
            <a:r>
              <a:rPr lang="zh-CN" altLang="en-US" dirty="0"/>
              <a:t>评估品牌写真时</a:t>
            </a:r>
            <a:endParaRPr lang="zh-CN" altLang="en-US"/>
          </a:p>
        </p:txBody>
      </p:sp>
      <p:sp>
        <p:nvSpPr>
          <p:cNvPr id="216067" name="文本占位符 216066"/>
          <p:cNvSpPr>
            <a:spLocks noGrp="1"/>
          </p:cNvSpPr>
          <p:nvPr>
            <p:ph type="body" idx="1"/>
          </p:nvPr>
        </p:nvSpPr>
        <p:spPr>
          <a:xfrm>
            <a:off x="2357050" y="1762433"/>
            <a:ext cx="4806203" cy="419173"/>
          </a:xfrm>
        </p:spPr>
        <p:txBody>
          <a:bodyPr/>
          <a:p>
            <a:pPr>
              <a:lnSpc>
                <a:spcPct val="130000"/>
              </a:lnSpc>
            </a:pPr>
            <a:r>
              <a:rPr lang="zh-CN" altLang="en-US" sz="1800" dirty="0"/>
              <a:t>关于出色的本象雕刻匠的故事</a:t>
            </a:r>
            <a:endParaRPr lang="zh-CN" altLang="en-US" sz="180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7090" name="标题 217089"/>
          <p:cNvSpPr>
            <a:spLocks noGrp="1"/>
          </p:cNvSpPr>
          <p:nvPr>
            <p:ph type="title"/>
          </p:nvPr>
        </p:nvSpPr>
        <p:spPr>
          <a:xfrm>
            <a:off x="4193315" y="195297"/>
            <a:ext cx="3561783" cy="310808"/>
          </a:xfrm>
        </p:spPr>
        <p:txBody>
          <a:bodyPr anchor="ctr" anchorCtr="0"/>
          <a:p>
            <a:r>
              <a:rPr lang="zh-CN" altLang="en-US"/>
              <a:t>当你细看及</a:t>
            </a:r>
            <a:r>
              <a:rPr lang="zh-CN" altLang="en-US" dirty="0"/>
              <a:t>评估品牌写真时</a:t>
            </a:r>
            <a:endParaRPr lang="zh-CN" altLang="en-US"/>
          </a:p>
        </p:txBody>
      </p:sp>
      <p:sp>
        <p:nvSpPr>
          <p:cNvPr id="217091" name="文本占位符 217090"/>
          <p:cNvSpPr>
            <a:spLocks noGrp="1"/>
          </p:cNvSpPr>
          <p:nvPr>
            <p:ph type="body" idx="1"/>
          </p:nvPr>
        </p:nvSpPr>
        <p:spPr>
          <a:xfrm>
            <a:off x="1762825" y="1545702"/>
            <a:ext cx="5830320" cy="1324207"/>
          </a:xfrm>
        </p:spPr>
        <p:txBody>
          <a:bodyPr/>
          <a:p>
            <a:r>
              <a:rPr lang="zh-CN" altLang="en-US"/>
              <a:t>他</a:t>
            </a:r>
            <a:r>
              <a:rPr lang="zh-CN" altLang="en-US" dirty="0"/>
              <a:t>创造完美大象的秘诀是，去掉所有不是大象的部分！</a:t>
            </a:r>
            <a:endParaRPr lang="zh-CN" alt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8114" name="标题 218113"/>
          <p:cNvSpPr>
            <a:spLocks noGrp="1"/>
          </p:cNvSpPr>
          <p:nvPr>
            <p:ph type="title"/>
          </p:nvPr>
        </p:nvSpPr>
        <p:spPr/>
        <p:txBody>
          <a:bodyPr anchor="ctr" anchorCtr="0"/>
          <a:p>
            <a:r>
              <a:rPr lang="zh-CN" altLang="en-US" dirty="0"/>
              <a:t>精悍的品牌写真例子</a:t>
            </a:r>
            <a:endParaRPr lang="zh-CN" altLang="en-US"/>
          </a:p>
        </p:txBody>
      </p:sp>
      <p:sp>
        <p:nvSpPr>
          <p:cNvPr id="218115" name="文本占位符 218114"/>
          <p:cNvSpPr>
            <a:spLocks noGrp="1"/>
          </p:cNvSpPr>
          <p:nvPr>
            <p:ph type="body" idx="1"/>
          </p:nvPr>
        </p:nvSpPr>
        <p:spPr>
          <a:xfrm>
            <a:off x="2033143" y="1059842"/>
            <a:ext cx="1836265" cy="3086640"/>
          </a:xfrm>
        </p:spPr>
        <p:txBody>
          <a:bodyPr/>
          <a:p>
            <a:r>
              <a:rPr lang="zh-CN" altLang="en-US"/>
              <a:t>捷豹</a:t>
            </a:r>
            <a:r>
              <a:rPr lang="zh-CN" altLang="en-US" dirty="0"/>
              <a:t>轿车</a:t>
            </a:r>
            <a:endParaRPr lang="zh-CN" altLang="en-US" dirty="0"/>
          </a:p>
          <a:p>
            <a:r>
              <a:rPr lang="zh-CN" altLang="en-US" dirty="0"/>
              <a:t>中国银行</a:t>
            </a:r>
            <a:endParaRPr lang="zh-CN" altLang="en-US" dirty="0"/>
          </a:p>
          <a:p>
            <a:r>
              <a:rPr lang="zh-CN" altLang="en-US" dirty="0"/>
              <a:t>必理通</a:t>
            </a:r>
            <a:endParaRPr lang="zh-CN" altLang="en-US" dirty="0"/>
          </a:p>
          <a:p>
            <a:r>
              <a:rPr lang="zh-CN" altLang="en-US" dirty="0"/>
              <a:t>金贝贝</a:t>
            </a:r>
            <a:endParaRPr lang="zh-CN" altLang="en-US" dirty="0"/>
          </a:p>
          <a:p>
            <a:r>
              <a:rPr lang="zh-CN" altLang="en-US" dirty="0"/>
              <a:t>多芬</a:t>
            </a:r>
            <a:endParaRPr lang="zh-CN" altLang="en-US"/>
          </a:p>
        </p:txBody>
      </p:sp>
      <p:pic>
        <p:nvPicPr>
          <p:cNvPr id="218119" name="图片 218118" descr="bg_r1_c1"/>
          <p:cNvPicPr>
            <a:picLocks noChangeAspect="1"/>
          </p:cNvPicPr>
          <p:nvPr/>
        </p:nvPicPr>
        <p:blipFill>
          <a:blip r:embed="rId1"/>
          <a:srcRect t="3293" r="16069" b="22017"/>
          <a:stretch>
            <a:fillRect/>
          </a:stretch>
        </p:blipFill>
        <p:spPr>
          <a:xfrm>
            <a:off x="4193315" y="1924387"/>
            <a:ext cx="1337306" cy="432273"/>
          </a:xfrm>
          <a:prstGeom prst="rect">
            <a:avLst/>
          </a:prstGeom>
          <a:noFill/>
          <a:ln w="9525">
            <a:noFill/>
          </a:ln>
        </p:spPr>
      </p:pic>
      <p:pic>
        <p:nvPicPr>
          <p:cNvPr id="218121" name="图片 218120" descr="top_green"/>
          <p:cNvPicPr>
            <a:picLocks noChangeAspect="1"/>
          </p:cNvPicPr>
          <p:nvPr/>
        </p:nvPicPr>
        <p:blipFill>
          <a:blip r:embed="rId2"/>
          <a:srcRect r="87039" b="3741"/>
          <a:stretch>
            <a:fillRect/>
          </a:stretch>
        </p:blipFill>
        <p:spPr>
          <a:xfrm>
            <a:off x="4193315" y="1265856"/>
            <a:ext cx="1350405" cy="616852"/>
          </a:xfrm>
          <a:prstGeom prst="rect">
            <a:avLst/>
          </a:prstGeom>
          <a:noFill/>
          <a:ln w="9525">
            <a:noFill/>
          </a:ln>
        </p:spPr>
      </p:pic>
      <p:sp>
        <p:nvSpPr>
          <p:cNvPr id="218123" name="矩形 218122"/>
          <p:cNvSpPr>
            <a:spLocks noChangeAspect="1"/>
          </p:cNvSpPr>
          <p:nvPr/>
        </p:nvSpPr>
        <p:spPr>
          <a:xfrm>
            <a:off x="3786050" y="2390003"/>
            <a:ext cx="1571900" cy="364395"/>
          </a:xfrm>
          <a:prstGeom prst="rect">
            <a:avLst/>
          </a:prstGeom>
          <a:noFill/>
          <a:ln w="9525">
            <a:noFill/>
          </a:ln>
        </p:spPr>
        <p:txBody>
          <a:bodyPr/>
          <a:p>
            <a:endParaRPr lang="zh-CN" altLang="en-US" sz="1800">
              <a:ea typeface="思源宋体 CN" panose="02020400000000000000" charset="-122"/>
              <a:cs typeface="思源宋体 CN" panose="02020400000000000000" charset="-122"/>
            </a:endParaRPr>
          </a:p>
        </p:txBody>
      </p:sp>
      <p:sp>
        <p:nvSpPr>
          <p:cNvPr id="218125" name="矩形 218124"/>
          <p:cNvSpPr>
            <a:spLocks noChangeAspect="1"/>
          </p:cNvSpPr>
          <p:nvPr/>
        </p:nvSpPr>
        <p:spPr>
          <a:xfrm>
            <a:off x="3786050" y="2390003"/>
            <a:ext cx="1571900" cy="364395"/>
          </a:xfrm>
          <a:prstGeom prst="rect">
            <a:avLst/>
          </a:prstGeom>
          <a:noFill/>
          <a:ln w="9525">
            <a:noFill/>
          </a:ln>
        </p:spPr>
        <p:txBody>
          <a:bodyPr/>
          <a:p>
            <a:endParaRPr lang="zh-CN" altLang="en-US" sz="1800">
              <a:ea typeface="思源宋体 CN" panose="02020400000000000000" charset="-122"/>
              <a:cs typeface="思源宋体 CN" panose="02020400000000000000" charset="-122"/>
            </a:endParaRPr>
          </a:p>
        </p:txBody>
      </p:sp>
      <p:sp>
        <p:nvSpPr>
          <p:cNvPr id="218127" name="矩形 218126"/>
          <p:cNvSpPr>
            <a:spLocks noChangeAspect="1"/>
          </p:cNvSpPr>
          <p:nvPr/>
        </p:nvSpPr>
        <p:spPr>
          <a:xfrm>
            <a:off x="3786050" y="2390003"/>
            <a:ext cx="1571900" cy="364395"/>
          </a:xfrm>
          <a:prstGeom prst="rect">
            <a:avLst/>
          </a:prstGeom>
          <a:noFill/>
          <a:ln w="9525">
            <a:noFill/>
          </a:ln>
        </p:spPr>
        <p:txBody>
          <a:bodyPr/>
          <a:p>
            <a:endParaRPr lang="zh-CN" altLang="en-US" sz="1800">
              <a:ea typeface="思源宋体 CN" panose="02020400000000000000" charset="-122"/>
              <a:cs typeface="思源宋体 CN" panose="02020400000000000000" charset="-122"/>
            </a:endParaRPr>
          </a:p>
        </p:txBody>
      </p:sp>
      <p:pic>
        <p:nvPicPr>
          <p:cNvPr id="218128" name="图片 218127" descr="panadol_12"/>
          <p:cNvPicPr>
            <a:picLocks noChangeAspect="1"/>
          </p:cNvPicPr>
          <p:nvPr/>
        </p:nvPicPr>
        <p:blipFill>
          <a:blip r:embed="rId3"/>
          <a:stretch>
            <a:fillRect/>
          </a:stretch>
        </p:blipFill>
        <p:spPr>
          <a:xfrm>
            <a:off x="4193315" y="2463834"/>
            <a:ext cx="1571900" cy="364395"/>
          </a:xfrm>
          <a:prstGeom prst="rect">
            <a:avLst/>
          </a:prstGeom>
          <a:noFill/>
          <a:ln w="9525">
            <a:noFill/>
          </a:ln>
        </p:spPr>
      </p:pic>
      <p:pic>
        <p:nvPicPr>
          <p:cNvPr id="218129" name="图片 218128" descr="personal_wash_dove"/>
          <p:cNvPicPr>
            <a:picLocks noChangeAspect="1"/>
          </p:cNvPicPr>
          <p:nvPr/>
        </p:nvPicPr>
        <p:blipFill>
          <a:blip r:embed="rId4"/>
          <a:srcRect l="11432" t="29329" r="56282" b="17958"/>
          <a:stretch>
            <a:fillRect/>
          </a:stretch>
        </p:blipFill>
        <p:spPr>
          <a:xfrm>
            <a:off x="4193315" y="3707064"/>
            <a:ext cx="918133" cy="485860"/>
          </a:xfrm>
          <a:prstGeom prst="rect">
            <a:avLst/>
          </a:prstGeom>
          <a:noFill/>
          <a:ln w="9525">
            <a:noFill/>
          </a:ln>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9138" name="标题 219137"/>
          <p:cNvSpPr>
            <a:spLocks noGrp="1"/>
          </p:cNvSpPr>
          <p:nvPr>
            <p:ph type="title"/>
          </p:nvPr>
        </p:nvSpPr>
        <p:spPr>
          <a:xfrm>
            <a:off x="4031362" y="195297"/>
            <a:ext cx="3561783" cy="323907"/>
          </a:xfrm>
        </p:spPr>
        <p:txBody>
          <a:bodyPr anchor="ctr" anchorCtr="0"/>
          <a:p>
            <a:r>
              <a:rPr lang="zh-CN" altLang="en-US"/>
              <a:t>捷豹</a:t>
            </a:r>
            <a:r>
              <a:rPr lang="zh-CN" altLang="en-US" dirty="0"/>
              <a:t>轿车（美国）</a:t>
            </a:r>
            <a:endParaRPr lang="zh-CN" altLang="en-US"/>
          </a:p>
        </p:txBody>
      </p:sp>
      <p:sp>
        <p:nvSpPr>
          <p:cNvPr id="219139" name="文本占位符 219138"/>
          <p:cNvSpPr>
            <a:spLocks noGrp="1"/>
          </p:cNvSpPr>
          <p:nvPr>
            <p:ph type="body" idx="1"/>
          </p:nvPr>
        </p:nvSpPr>
        <p:spPr>
          <a:xfrm>
            <a:off x="1428200" y="1829120"/>
            <a:ext cx="5830320" cy="1985119"/>
          </a:xfrm>
        </p:spPr>
        <p:txBody>
          <a:bodyPr/>
          <a:p>
            <a:pPr algn="ctr">
              <a:buNone/>
            </a:pPr>
            <a:r>
              <a:rPr lang="en-US" altLang="zh-CN" sz="1800" dirty="0"/>
              <a:t>   </a:t>
            </a:r>
            <a:r>
              <a:rPr lang="zh-CN" altLang="en-US" sz="1800" i="1" dirty="0"/>
              <a:t>捷豹和其他轿车的差别</a:t>
            </a:r>
            <a:endParaRPr lang="zh-CN" altLang="en-US" sz="1800" i="1" dirty="0"/>
          </a:p>
          <a:p>
            <a:pPr algn="ctr">
              <a:buNone/>
            </a:pPr>
            <a:r>
              <a:rPr lang="zh-CN" altLang="en-US" sz="1800" i="1" dirty="0"/>
              <a:t>   不仅在锅板和引擎技术</a:t>
            </a:r>
            <a:endParaRPr lang="zh-CN" altLang="en-US" sz="1800" i="1" dirty="0"/>
          </a:p>
          <a:p>
            <a:pPr algn="ctr">
              <a:buNone/>
            </a:pPr>
            <a:r>
              <a:rPr lang="zh-CN" altLang="en-US" sz="1800" i="1" dirty="0"/>
              <a:t>    在于精神、热情和原创性</a:t>
            </a:r>
            <a:endParaRPr lang="zh-CN" altLang="en-US" sz="1800" i="1" dirty="0"/>
          </a:p>
          <a:p>
            <a:pPr algn="ctr">
              <a:buNone/>
            </a:pPr>
            <a:r>
              <a:rPr lang="zh-CN" altLang="en-US" sz="1800" i="1" dirty="0"/>
              <a:t>    捷豹是独一无二的</a:t>
            </a:r>
            <a:r>
              <a:rPr lang="en-US" altLang="zh-CN" sz="1800" i="1">
                <a:latin typeface="Times New Roman" panose="02020603050405020304" pitchFamily="18" charset="0"/>
              </a:rPr>
              <a:t>……</a:t>
            </a:r>
            <a:r>
              <a:rPr lang="zh-CN" altLang="en-US" sz="1800" i="1" dirty="0"/>
              <a:t>就象它的主人</a:t>
            </a:r>
            <a:endParaRPr lang="zh-CN" altLang="en-US" sz="1800" i="1"/>
          </a:p>
        </p:txBody>
      </p:sp>
      <p:pic>
        <p:nvPicPr>
          <p:cNvPr id="219140" name="图片 219139" descr="top_green"/>
          <p:cNvPicPr>
            <a:picLocks noChangeAspect="1"/>
          </p:cNvPicPr>
          <p:nvPr/>
        </p:nvPicPr>
        <p:blipFill>
          <a:blip r:embed="rId1"/>
          <a:srcRect r="87039" b="3741"/>
          <a:stretch>
            <a:fillRect/>
          </a:stretch>
        </p:blipFill>
        <p:spPr>
          <a:xfrm>
            <a:off x="3924187" y="1059842"/>
            <a:ext cx="1350405" cy="616852"/>
          </a:xfrm>
          <a:prstGeom prst="rect">
            <a:avLst/>
          </a:prstGeom>
          <a:noFill/>
          <a:ln w="9525">
            <a:noFill/>
          </a:ln>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0162" name="标题 220161"/>
          <p:cNvSpPr>
            <a:spLocks noGrp="1"/>
          </p:cNvSpPr>
          <p:nvPr>
            <p:ph type="title"/>
          </p:nvPr>
        </p:nvSpPr>
        <p:spPr>
          <a:xfrm>
            <a:off x="3815821" y="141710"/>
            <a:ext cx="3777323" cy="377494"/>
          </a:xfrm>
        </p:spPr>
        <p:txBody>
          <a:bodyPr anchor="ctr" anchorCtr="0"/>
          <a:p>
            <a:r>
              <a:rPr lang="zh-CN" altLang="en-US" dirty="0"/>
              <a:t>中国银行（新加坡）</a:t>
            </a:r>
            <a:endParaRPr lang="zh-CN" altLang="en-US"/>
          </a:p>
        </p:txBody>
      </p:sp>
      <p:sp>
        <p:nvSpPr>
          <p:cNvPr id="220163" name="文本占位符 220162"/>
          <p:cNvSpPr>
            <a:spLocks noGrp="1"/>
          </p:cNvSpPr>
          <p:nvPr>
            <p:ph type="body" idx="1"/>
          </p:nvPr>
        </p:nvSpPr>
        <p:spPr>
          <a:xfrm>
            <a:off x="1655650" y="1600480"/>
            <a:ext cx="5830320" cy="1674312"/>
          </a:xfrm>
        </p:spPr>
        <p:txBody>
          <a:bodyPr/>
          <a:p>
            <a:pPr algn="ctr">
              <a:buNone/>
            </a:pPr>
            <a:r>
              <a:rPr lang="zh-CN" altLang="en-US" sz="2100" i="1" dirty="0"/>
              <a:t>中国银行是一位智慧的老人</a:t>
            </a:r>
            <a:endParaRPr lang="zh-CN" altLang="en-US" sz="2100" i="1" dirty="0"/>
          </a:p>
          <a:p>
            <a:pPr algn="ctr">
              <a:buNone/>
            </a:pPr>
            <a:r>
              <a:rPr lang="zh-CN" altLang="en-US" sz="2100" i="1" dirty="0"/>
              <a:t>他用他的聪明才智来管理你的资产</a:t>
            </a:r>
            <a:r>
              <a:rPr lang="en-US" altLang="zh-CN" sz="2100" i="1">
                <a:latin typeface="Times New Roman" panose="02020603050405020304" pitchFamily="18" charset="0"/>
              </a:rPr>
              <a:t>……</a:t>
            </a:r>
            <a:endParaRPr lang="en-US" altLang="zh-CN" sz="2100" i="1"/>
          </a:p>
          <a:p>
            <a:pPr algn="ctr">
              <a:buNone/>
            </a:pPr>
            <a:r>
              <a:rPr lang="zh-CN" altLang="en-US" sz="2100" i="1" dirty="0"/>
              <a:t>是财富的保证</a:t>
            </a:r>
            <a:endParaRPr lang="zh-CN" altLang="en-US" sz="2100" i="1"/>
          </a:p>
        </p:txBody>
      </p:sp>
      <p:pic>
        <p:nvPicPr>
          <p:cNvPr id="220164" name="图片 220163" descr="bg_r1_c1"/>
          <p:cNvPicPr>
            <a:picLocks noChangeAspect="1"/>
          </p:cNvPicPr>
          <p:nvPr/>
        </p:nvPicPr>
        <p:blipFill>
          <a:blip r:embed="rId1"/>
          <a:srcRect t="3293" r="16069" b="22017"/>
          <a:stretch>
            <a:fillRect/>
          </a:stretch>
        </p:blipFill>
        <p:spPr>
          <a:xfrm>
            <a:off x="3869408" y="951476"/>
            <a:ext cx="1337306" cy="432272"/>
          </a:xfrm>
          <a:prstGeom prst="rect">
            <a:avLst/>
          </a:prstGeom>
          <a:noFill/>
          <a:ln w="9525">
            <a:noFill/>
          </a:ln>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1186" name="标题 221185"/>
          <p:cNvSpPr>
            <a:spLocks noGrp="1"/>
          </p:cNvSpPr>
          <p:nvPr>
            <p:ph type="title"/>
          </p:nvPr>
        </p:nvSpPr>
        <p:spPr/>
        <p:txBody>
          <a:bodyPr anchor="ctr" anchorCtr="0"/>
          <a:p>
            <a:r>
              <a:rPr lang="zh-CN" altLang="en-US" dirty="0"/>
              <a:t>止痛翘楚</a:t>
            </a:r>
            <a:r>
              <a:rPr lang="en-US" altLang="zh-CN">
                <a:latin typeface="华文细黑" panose="02010600040101010101" pitchFamily="2" charset="-122"/>
              </a:rPr>
              <a:t>——</a:t>
            </a:r>
            <a:r>
              <a:rPr lang="zh-CN" altLang="en-US" dirty="0"/>
              <a:t>必理通（台湾）</a:t>
            </a:r>
            <a:endParaRPr lang="zh-CN" altLang="en-US"/>
          </a:p>
        </p:txBody>
      </p:sp>
      <p:sp>
        <p:nvSpPr>
          <p:cNvPr id="221187" name="文本占位符 221186"/>
          <p:cNvSpPr>
            <a:spLocks noGrp="1"/>
          </p:cNvSpPr>
          <p:nvPr>
            <p:ph type="body" idx="1"/>
          </p:nvPr>
        </p:nvSpPr>
        <p:spPr>
          <a:xfrm>
            <a:off x="1655650" y="1383748"/>
            <a:ext cx="5993464" cy="3186670"/>
          </a:xfrm>
        </p:spPr>
        <p:txBody>
          <a:bodyPr/>
          <a:p>
            <a:pPr algn="ctr">
              <a:buNone/>
            </a:pPr>
            <a:r>
              <a:rPr lang="zh-CN" altLang="en-US" sz="1500" i="1" dirty="0"/>
              <a:t>出身医学世家，必理通对你的疼痛了若指掌，</a:t>
            </a:r>
            <a:endParaRPr lang="zh-CN" altLang="en-US" sz="1500" i="1" dirty="0"/>
          </a:p>
          <a:p>
            <a:pPr algn="ctr">
              <a:buNone/>
            </a:pPr>
            <a:r>
              <a:rPr lang="zh-CN" altLang="en-US" sz="1500" i="1" dirty="0"/>
              <a:t>任何疼痛他都潜心研究，</a:t>
            </a:r>
            <a:endParaRPr lang="zh-CN" altLang="en-US" sz="1500" i="1" dirty="0"/>
          </a:p>
          <a:p>
            <a:pPr algn="ctr">
              <a:buNone/>
            </a:pPr>
            <a:r>
              <a:rPr lang="zh-CN" altLang="en-US" sz="1500" i="1" dirty="0"/>
              <a:t>以关怀现代人各种疼痛为已任，</a:t>
            </a:r>
            <a:endParaRPr lang="zh-CN" altLang="en-US" sz="1500" i="1" dirty="0"/>
          </a:p>
          <a:p>
            <a:pPr algn="ctr">
              <a:buNone/>
            </a:pPr>
            <a:r>
              <a:rPr lang="zh-CN" altLang="en-US" sz="1500" i="1" dirty="0"/>
              <a:t>迅速有效命中问题核心，</a:t>
            </a:r>
            <a:endParaRPr lang="zh-CN" altLang="en-US" sz="1500" i="1" dirty="0"/>
          </a:p>
          <a:p>
            <a:pPr algn="ctr">
              <a:buNone/>
            </a:pPr>
            <a:r>
              <a:rPr lang="zh-CN" altLang="en-US" sz="1500" i="1" dirty="0"/>
              <a:t>将扰人疼痛手到擒来，</a:t>
            </a:r>
            <a:endParaRPr lang="zh-CN" altLang="en-US" sz="1500" i="1" dirty="0"/>
          </a:p>
          <a:p>
            <a:pPr algn="ctr">
              <a:buNone/>
            </a:pPr>
            <a:r>
              <a:rPr lang="zh-CN" altLang="en-US" sz="1500" i="1" dirty="0"/>
              <a:t>即使赢得无比的信赖，</a:t>
            </a:r>
            <a:endParaRPr lang="zh-CN" altLang="en-US" sz="1500" i="1" dirty="0"/>
          </a:p>
          <a:p>
            <a:pPr algn="ctr">
              <a:buNone/>
            </a:pPr>
            <a:r>
              <a:rPr lang="zh-CN" altLang="en-US" sz="1500" i="1" dirty="0"/>
              <a:t>必理通依然战战兢兢，努力不懈，</a:t>
            </a:r>
            <a:endParaRPr lang="zh-CN" altLang="en-US" sz="1500" i="1" dirty="0"/>
          </a:p>
          <a:p>
            <a:pPr algn="ctr">
              <a:buNone/>
            </a:pPr>
            <a:r>
              <a:rPr lang="zh-CN" altLang="en-US" sz="1500" i="1" dirty="0"/>
              <a:t>以与时俱进的作为，树立止痛翘楚的风范。</a:t>
            </a:r>
            <a:endParaRPr lang="zh-CN" altLang="en-US" sz="1500" i="1"/>
          </a:p>
        </p:txBody>
      </p:sp>
      <p:pic>
        <p:nvPicPr>
          <p:cNvPr id="221188" name="图片 221187" descr="panadol_12"/>
          <p:cNvPicPr>
            <a:picLocks noChangeAspect="1"/>
          </p:cNvPicPr>
          <p:nvPr/>
        </p:nvPicPr>
        <p:blipFill>
          <a:blip r:embed="rId1"/>
          <a:stretch>
            <a:fillRect/>
          </a:stretch>
        </p:blipFill>
        <p:spPr>
          <a:xfrm>
            <a:off x="3815821" y="897888"/>
            <a:ext cx="1571900" cy="364395"/>
          </a:xfrm>
          <a:prstGeom prst="rect">
            <a:avLst/>
          </a:prstGeom>
          <a:noFill/>
          <a:ln w="9525">
            <a:noFill/>
          </a:ln>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2210" name="标题 222209"/>
          <p:cNvSpPr>
            <a:spLocks noGrp="1"/>
          </p:cNvSpPr>
          <p:nvPr>
            <p:ph type="title"/>
          </p:nvPr>
        </p:nvSpPr>
        <p:spPr/>
        <p:txBody>
          <a:bodyPr anchor="ctr" anchorCtr="0"/>
          <a:p>
            <a:r>
              <a:rPr lang="zh-CN" altLang="en-US"/>
              <a:t>金贝贝</a:t>
            </a:r>
            <a:endParaRPr lang="zh-CN" altLang="en-US"/>
          </a:p>
        </p:txBody>
      </p:sp>
      <p:sp>
        <p:nvSpPr>
          <p:cNvPr id="222211" name="文本占位符 222210"/>
          <p:cNvSpPr>
            <a:spLocks noGrp="1"/>
          </p:cNvSpPr>
          <p:nvPr>
            <p:ph type="body" idx="1"/>
          </p:nvPr>
        </p:nvSpPr>
        <p:spPr>
          <a:xfrm>
            <a:off x="1656840" y="844301"/>
            <a:ext cx="5993464" cy="3348623"/>
          </a:xfrm>
        </p:spPr>
        <p:txBody>
          <a:bodyPr/>
          <a:p>
            <a:pPr algn="ctr">
              <a:buNone/>
            </a:pPr>
            <a:r>
              <a:rPr lang="zh-CN" altLang="en-US" sz="1800" i="1"/>
              <a:t>在</a:t>
            </a:r>
            <a:r>
              <a:rPr lang="zh-CN" altLang="en-US" sz="1800" i="1" dirty="0"/>
              <a:t>宝宝的成长过程中，</a:t>
            </a:r>
            <a:endParaRPr lang="zh-CN" altLang="en-US" sz="1800" i="1" dirty="0"/>
          </a:p>
          <a:p>
            <a:pPr algn="ctr">
              <a:buNone/>
            </a:pPr>
            <a:r>
              <a:rPr lang="zh-CN" altLang="en-US" sz="1800" i="1" dirty="0"/>
              <a:t>金贝贝打心底知道宝宝的真正需求，</a:t>
            </a:r>
            <a:endParaRPr lang="zh-CN" altLang="en-US" sz="1800" i="1" dirty="0"/>
          </a:p>
          <a:p>
            <a:pPr algn="ctr">
              <a:buNone/>
            </a:pPr>
            <a:r>
              <a:rPr lang="zh-CN" altLang="en-US" sz="1800" i="1" dirty="0"/>
              <a:t>犹如脐带相边般的默契，</a:t>
            </a:r>
            <a:endParaRPr lang="zh-CN" altLang="en-US" sz="1800" i="1" dirty="0"/>
          </a:p>
          <a:p>
            <a:pPr algn="ctr">
              <a:buNone/>
            </a:pPr>
            <a:r>
              <a:rPr lang="zh-CN" altLang="en-US" sz="1800" i="1" dirty="0"/>
              <a:t>她不单先一步设想宝宝对吸引力的需求，</a:t>
            </a:r>
            <a:endParaRPr lang="zh-CN" altLang="en-US" sz="1800" i="1" dirty="0"/>
          </a:p>
          <a:p>
            <a:pPr algn="ctr">
              <a:buNone/>
            </a:pPr>
            <a:r>
              <a:rPr lang="zh-CN" altLang="en-US" sz="1800" i="1" dirty="0"/>
              <a:t>更以实际行动体贴妈妈的负担，</a:t>
            </a:r>
            <a:endParaRPr lang="zh-CN" altLang="en-US" sz="1800" i="1" dirty="0"/>
          </a:p>
          <a:p>
            <a:pPr algn="ctr">
              <a:buNone/>
            </a:pPr>
            <a:r>
              <a:rPr lang="zh-CN" altLang="en-US" sz="1800" i="1" dirty="0"/>
              <a:t>她的实在让妈妈相信，</a:t>
            </a:r>
            <a:endParaRPr lang="zh-CN" altLang="en-US" sz="1800" i="1" dirty="0"/>
          </a:p>
          <a:p>
            <a:pPr algn="ctr">
              <a:buNone/>
            </a:pPr>
            <a:r>
              <a:rPr lang="zh-CN" altLang="en-US" sz="1800" i="1" dirty="0"/>
              <a:t>其实的爱不必拘泥世俗的价值。</a:t>
            </a:r>
            <a:endParaRPr lang="zh-CN" altLang="en-US" sz="1800" i="1"/>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3234" name="标题 223233"/>
          <p:cNvSpPr>
            <a:spLocks noGrp="1"/>
          </p:cNvSpPr>
          <p:nvPr>
            <p:ph type="title"/>
          </p:nvPr>
        </p:nvSpPr>
        <p:spPr/>
        <p:txBody>
          <a:bodyPr anchor="ctr" anchorCtr="0"/>
          <a:p>
            <a:r>
              <a:rPr lang="en-US" altLang="zh-CN" sz="1200"/>
              <a:t>Dove </a:t>
            </a:r>
            <a:r>
              <a:rPr lang="zh-CN" altLang="en-US" sz="1200"/>
              <a:t>（</a:t>
            </a:r>
            <a:r>
              <a:rPr lang="zh-CN" altLang="en-US" sz="1200" dirty="0"/>
              <a:t>台湾）</a:t>
            </a:r>
            <a:endParaRPr lang="zh-CN" altLang="en-US" sz="1200"/>
          </a:p>
        </p:txBody>
      </p:sp>
      <p:sp>
        <p:nvSpPr>
          <p:cNvPr id="223235" name="文本占位符 223234"/>
          <p:cNvSpPr>
            <a:spLocks noGrp="1"/>
          </p:cNvSpPr>
          <p:nvPr>
            <p:ph type="body" idx="1"/>
          </p:nvPr>
        </p:nvSpPr>
        <p:spPr>
          <a:xfrm>
            <a:off x="1656840" y="1600480"/>
            <a:ext cx="5830320" cy="2754398"/>
          </a:xfrm>
        </p:spPr>
        <p:txBody>
          <a:bodyPr/>
          <a:p>
            <a:pPr>
              <a:buNone/>
            </a:pPr>
            <a:r>
              <a:rPr lang="en-US" altLang="zh-CN" sz="1800">
                <a:latin typeface="思源宋体 CN" panose="02020400000000000000" charset="-122"/>
              </a:rPr>
              <a:t>Dove</a:t>
            </a:r>
            <a:r>
              <a:rPr lang="zh-CN" altLang="en-US" sz="1800" dirty="0">
                <a:latin typeface="思源宋体 CN" panose="02020400000000000000" charset="-122"/>
              </a:rPr>
              <a:t>象征一种可以撷取的奇迹</a:t>
            </a:r>
            <a:endParaRPr lang="zh-CN" altLang="en-US" sz="1800" dirty="0">
              <a:latin typeface="思源宋体 CN" panose="02020400000000000000" charset="-122"/>
            </a:endParaRPr>
          </a:p>
          <a:p>
            <a:pPr>
              <a:buNone/>
            </a:pPr>
            <a:r>
              <a:rPr lang="en-US" altLang="zh-CN" sz="1800">
                <a:latin typeface="思源宋体 CN" panose="02020400000000000000" charset="-122"/>
              </a:rPr>
              <a:t>Dove</a:t>
            </a:r>
            <a:r>
              <a:rPr lang="zh-CN" altLang="en-US" sz="1800" dirty="0">
                <a:latin typeface="思源宋体 CN" panose="02020400000000000000" charset="-122"/>
              </a:rPr>
              <a:t>毫无欺诈地带来希望：它不会利用因不</a:t>
            </a:r>
            <a:endParaRPr lang="zh-CN" altLang="en-US" sz="1800" dirty="0">
              <a:latin typeface="思源宋体 CN" panose="02020400000000000000" charset="-122"/>
            </a:endParaRPr>
          </a:p>
          <a:p>
            <a:pPr>
              <a:buNone/>
            </a:pPr>
            <a:r>
              <a:rPr lang="en-US" altLang="zh-CN" sz="1800">
                <a:latin typeface="思源宋体 CN" panose="02020400000000000000" charset="-122"/>
              </a:rPr>
              <a:t>Dove</a:t>
            </a:r>
            <a:r>
              <a:rPr lang="zh-CN" altLang="en-US" sz="1800" dirty="0">
                <a:latin typeface="思源宋体 CN" panose="02020400000000000000" charset="-122"/>
              </a:rPr>
              <a:t>引起的苦恼，相反的，它是信心的建造者。</a:t>
            </a:r>
            <a:endParaRPr lang="zh-CN" altLang="en-US" sz="1800" dirty="0">
              <a:latin typeface="思源宋体 CN" panose="02020400000000000000" charset="-122"/>
            </a:endParaRPr>
          </a:p>
          <a:p>
            <a:pPr>
              <a:buNone/>
            </a:pPr>
            <a:r>
              <a:rPr lang="zh-CN" altLang="en-US" sz="1800" dirty="0">
                <a:latin typeface="思源宋体 CN" panose="02020400000000000000" charset="-122"/>
              </a:rPr>
              <a:t>当你使用时，会产生一种真正的预期感，一种和</a:t>
            </a:r>
            <a:endParaRPr lang="zh-CN" altLang="en-US" sz="1800" dirty="0">
              <a:latin typeface="思源宋体 CN" panose="02020400000000000000" charset="-122"/>
            </a:endParaRPr>
          </a:p>
          <a:p>
            <a:pPr>
              <a:buNone/>
            </a:pPr>
            <a:r>
              <a:rPr lang="zh-CN" altLang="en-US" sz="1800" dirty="0">
                <a:latin typeface="思源宋体 CN" panose="02020400000000000000" charset="-122"/>
              </a:rPr>
              <a:t>滋养霜耳鬓厮磨的参与感</a:t>
            </a:r>
            <a:r>
              <a:rPr lang="en-US" altLang="zh-CN" sz="1800">
                <a:latin typeface="思源宋体 CN" panose="02020400000000000000" charset="-122"/>
              </a:rPr>
              <a:t>,</a:t>
            </a:r>
            <a:r>
              <a:rPr lang="zh-CN" altLang="en-US" sz="1800" dirty="0">
                <a:latin typeface="思源宋体 CN" panose="02020400000000000000" charset="-122"/>
              </a:rPr>
              <a:t>它好像在说“一个小小</a:t>
            </a:r>
            <a:endParaRPr lang="zh-CN" altLang="en-US" sz="1800" dirty="0">
              <a:latin typeface="思源宋体 CN" panose="02020400000000000000" charset="-122"/>
            </a:endParaRPr>
          </a:p>
          <a:p>
            <a:pPr>
              <a:buNone/>
            </a:pPr>
            <a:r>
              <a:rPr lang="zh-CN" altLang="en-US" sz="1800" dirty="0">
                <a:latin typeface="思源宋体 CN" panose="02020400000000000000" charset="-122"/>
              </a:rPr>
              <a:t>的奇迹正在出现”</a:t>
            </a:r>
            <a:endParaRPr lang="zh-CN" altLang="en-US" sz="1800">
              <a:latin typeface="思源宋体 CN" panose="02020400000000000000" charset="-122"/>
            </a:endParaRPr>
          </a:p>
        </p:txBody>
      </p:sp>
      <p:pic>
        <p:nvPicPr>
          <p:cNvPr id="223237" name="图片 223236" descr="personal_wash_dove"/>
          <p:cNvPicPr>
            <a:picLocks noChangeAspect="1"/>
          </p:cNvPicPr>
          <p:nvPr/>
        </p:nvPicPr>
        <p:blipFill>
          <a:blip r:embed="rId1"/>
          <a:stretch>
            <a:fillRect/>
          </a:stretch>
        </p:blipFill>
        <p:spPr>
          <a:xfrm>
            <a:off x="1762825" y="789523"/>
            <a:ext cx="2843710" cy="921705"/>
          </a:xfrm>
          <a:prstGeom prst="rect">
            <a:avLst/>
          </a:prstGeom>
          <a:noFill/>
          <a:ln w="9525">
            <a:noFill/>
          </a:ln>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4258" name="标题 224257"/>
          <p:cNvSpPr>
            <a:spLocks noGrp="1"/>
          </p:cNvSpPr>
          <p:nvPr>
            <p:ph type="title"/>
          </p:nvPr>
        </p:nvSpPr>
        <p:spPr>
          <a:xfrm>
            <a:off x="3977775" y="195297"/>
            <a:ext cx="3615370" cy="323907"/>
          </a:xfrm>
        </p:spPr>
        <p:txBody>
          <a:bodyPr anchor="ctr" anchorCtr="0"/>
          <a:p>
            <a:r>
              <a:rPr lang="zh-CN" altLang="en-US" dirty="0"/>
              <a:t>其他形成品牌写真的方法</a:t>
            </a:r>
            <a:endParaRPr lang="zh-CN" altLang="en-US"/>
          </a:p>
        </p:txBody>
      </p:sp>
      <p:sp>
        <p:nvSpPr>
          <p:cNvPr id="224259" name="文本占位符 224258"/>
          <p:cNvSpPr>
            <a:spLocks noGrp="1"/>
          </p:cNvSpPr>
          <p:nvPr>
            <p:ph type="body" idx="1"/>
          </p:nvPr>
        </p:nvSpPr>
        <p:spPr>
          <a:xfrm>
            <a:off x="3113230" y="1600480"/>
            <a:ext cx="2482887" cy="1508786"/>
          </a:xfrm>
        </p:spPr>
        <p:txBody>
          <a:bodyPr/>
          <a:p>
            <a:r>
              <a:rPr lang="zh-CN" altLang="en-US" dirty="0"/>
              <a:t>词汇银行</a:t>
            </a:r>
            <a:endParaRPr lang="zh-CN" altLang="en-US" dirty="0"/>
          </a:p>
          <a:p>
            <a:r>
              <a:rPr lang="zh-CN" altLang="en-US" dirty="0"/>
              <a:t>视觉银行</a:t>
            </a:r>
            <a:endParaRPr lang="zh-CN" alt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82" name="标题 225281"/>
          <p:cNvSpPr>
            <a:spLocks noGrp="1"/>
          </p:cNvSpPr>
          <p:nvPr>
            <p:ph type="title"/>
          </p:nvPr>
        </p:nvSpPr>
        <p:spPr>
          <a:xfrm>
            <a:off x="3977775" y="195297"/>
            <a:ext cx="3561782" cy="323907"/>
          </a:xfrm>
        </p:spPr>
        <p:txBody>
          <a:bodyPr anchor="ctr" anchorCtr="0"/>
          <a:p>
            <a:r>
              <a:rPr lang="zh-CN" altLang="en-US" dirty="0"/>
              <a:t>词汇银行</a:t>
            </a:r>
            <a:endParaRPr lang="zh-CN" altLang="en-US"/>
          </a:p>
        </p:txBody>
      </p:sp>
      <p:sp>
        <p:nvSpPr>
          <p:cNvPr id="225283" name="文本占位符 225282"/>
          <p:cNvSpPr>
            <a:spLocks noGrp="1"/>
          </p:cNvSpPr>
          <p:nvPr>
            <p:ph type="body" idx="1"/>
          </p:nvPr>
        </p:nvSpPr>
        <p:spPr>
          <a:xfrm>
            <a:off x="1655650" y="1654068"/>
            <a:ext cx="5830320" cy="1108665"/>
          </a:xfrm>
        </p:spPr>
        <p:txBody>
          <a:bodyPr/>
          <a:p>
            <a:r>
              <a:rPr lang="zh-CN" altLang="en-US" sz="2100" dirty="0"/>
              <a:t>运用词汇联系来表达潜在的感觉和情绪</a:t>
            </a:r>
            <a:endParaRPr lang="zh-CN" altLang="en-US" sz="2100" dirty="0"/>
          </a:p>
          <a:p>
            <a:r>
              <a:rPr lang="zh-CN" altLang="en-US" sz="2100" dirty="0"/>
              <a:t>除了可以运用在品牌检验</a:t>
            </a:r>
            <a:r>
              <a:rPr lang="en-US" altLang="zh-CN" sz="2100"/>
              <a:t>,</a:t>
            </a:r>
            <a:r>
              <a:rPr lang="zh-CN" altLang="en-US" sz="2100" dirty="0"/>
              <a:t>还可以丰富词汇</a:t>
            </a:r>
            <a:r>
              <a:rPr lang="en-US" altLang="zh-CN" sz="2100"/>
              <a:t>.</a:t>
            </a:r>
            <a:endParaRPr lang="en-US" altLang="zh-CN" sz="210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6306" name="标题 226305"/>
          <p:cNvSpPr>
            <a:spLocks noGrp="1"/>
          </p:cNvSpPr>
          <p:nvPr>
            <p:ph type="title"/>
          </p:nvPr>
        </p:nvSpPr>
        <p:spPr>
          <a:xfrm>
            <a:off x="3977775" y="148855"/>
            <a:ext cx="3561782" cy="370349"/>
          </a:xfrm>
        </p:spPr>
        <p:txBody>
          <a:bodyPr anchor="ctr" anchorCtr="0"/>
          <a:p>
            <a:r>
              <a:rPr lang="zh-CN" altLang="en-US" dirty="0"/>
              <a:t>如何操作</a:t>
            </a:r>
            <a:endParaRPr lang="zh-CN" altLang="en-US"/>
          </a:p>
        </p:txBody>
      </p:sp>
      <p:sp>
        <p:nvSpPr>
          <p:cNvPr id="226307" name="文本占位符 226306"/>
          <p:cNvSpPr>
            <a:spLocks noGrp="1"/>
          </p:cNvSpPr>
          <p:nvPr>
            <p:ph type="body" idx="1"/>
          </p:nvPr>
        </p:nvSpPr>
        <p:spPr>
          <a:xfrm>
            <a:off x="2086731" y="1113429"/>
            <a:ext cx="5022935" cy="2430490"/>
          </a:xfrm>
        </p:spPr>
        <p:txBody>
          <a:bodyPr/>
          <a:p>
            <a:r>
              <a:rPr lang="zh-CN" altLang="en-US" sz="1800">
                <a:latin typeface="思源宋体 CN" panose="02020400000000000000" charset="-122"/>
              </a:rPr>
              <a:t>将</a:t>
            </a:r>
            <a:r>
              <a:rPr lang="zh-CN" altLang="en-US" sz="1800" dirty="0">
                <a:latin typeface="思源宋体 CN" panose="02020400000000000000" charset="-122"/>
              </a:rPr>
              <a:t>字母</a:t>
            </a:r>
            <a:r>
              <a:rPr lang="en-US" altLang="zh-CN" sz="1800">
                <a:latin typeface="思源宋体 CN" panose="02020400000000000000" charset="-122"/>
              </a:rPr>
              <a:t>A</a:t>
            </a:r>
            <a:r>
              <a:rPr lang="zh-CN" altLang="en-US" sz="1800" dirty="0">
                <a:latin typeface="思源宋体 CN" panose="02020400000000000000" charset="-122"/>
              </a:rPr>
              <a:t>开头的与本品牌有关的词汇都写下来</a:t>
            </a:r>
            <a:endParaRPr lang="zh-CN" altLang="en-US" sz="1800" dirty="0">
              <a:latin typeface="思源宋体 CN" panose="02020400000000000000" charset="-122"/>
            </a:endParaRPr>
          </a:p>
          <a:p>
            <a:r>
              <a:rPr lang="zh-CN" altLang="en-US" sz="1800" dirty="0">
                <a:latin typeface="思源宋体 CN" panose="02020400000000000000" charset="-122"/>
              </a:rPr>
              <a:t>接着字母</a:t>
            </a:r>
            <a:r>
              <a:rPr lang="en-US" altLang="zh-CN" sz="1800">
                <a:latin typeface="思源宋体 CN" panose="02020400000000000000" charset="-122"/>
              </a:rPr>
              <a:t>B,</a:t>
            </a:r>
            <a:r>
              <a:rPr lang="zh-CN" altLang="en-US" sz="1800" dirty="0">
                <a:latin typeface="思源宋体 CN" panose="02020400000000000000" charset="-122"/>
              </a:rPr>
              <a:t>字母</a:t>
            </a:r>
            <a:r>
              <a:rPr lang="en-US" altLang="zh-CN" sz="1800">
                <a:latin typeface="思源宋体 CN" panose="02020400000000000000" charset="-122"/>
              </a:rPr>
              <a:t>C </a:t>
            </a:r>
            <a:r>
              <a:rPr lang="en-US" altLang="zh-CN" sz="1800">
                <a:latin typeface="Times New Roman" panose="02020603050405020304" pitchFamily="18" charset="0"/>
              </a:rPr>
              <a:t>……</a:t>
            </a:r>
            <a:r>
              <a:rPr lang="zh-CN" altLang="en-US" sz="1800" dirty="0">
                <a:latin typeface="思源宋体 CN" panose="02020400000000000000" charset="-122"/>
              </a:rPr>
              <a:t>到字母</a:t>
            </a:r>
            <a:r>
              <a:rPr lang="en-US" altLang="zh-CN" sz="1800">
                <a:latin typeface="思源宋体 CN" panose="02020400000000000000" charset="-122"/>
              </a:rPr>
              <a:t>Z</a:t>
            </a:r>
            <a:endParaRPr lang="en-US" altLang="zh-CN" sz="1800">
              <a:latin typeface="思源宋体 CN" panose="02020400000000000000" charset="-122"/>
            </a:endParaRPr>
          </a:p>
          <a:p>
            <a:r>
              <a:rPr lang="zh-CN" altLang="en-US" sz="1800" dirty="0">
                <a:latin typeface="思源宋体 CN" panose="02020400000000000000" charset="-122"/>
              </a:rPr>
              <a:t>重新检视你的词汇银行</a:t>
            </a:r>
            <a:endParaRPr lang="zh-CN" altLang="en-US" sz="1800" dirty="0">
              <a:latin typeface="思源宋体 CN" panose="02020400000000000000" charset="-122"/>
            </a:endParaRPr>
          </a:p>
          <a:p>
            <a:r>
              <a:rPr lang="zh-CN" altLang="en-US" sz="1800" dirty="0">
                <a:latin typeface="思源宋体 CN" panose="02020400000000000000" charset="-122"/>
              </a:rPr>
              <a:t>每一个字母选择一个有联系的内容</a:t>
            </a:r>
            <a:endParaRPr lang="zh-CN" altLang="en-US" sz="1800" dirty="0">
              <a:latin typeface="思源宋体 CN" panose="02020400000000000000" charset="-122"/>
            </a:endParaRPr>
          </a:p>
          <a:p>
            <a:r>
              <a:rPr lang="zh-CN" altLang="en-US" sz="1800" dirty="0">
                <a:latin typeface="思源宋体 CN" panose="02020400000000000000" charset="-122"/>
              </a:rPr>
              <a:t>写下小结</a:t>
            </a:r>
            <a:endParaRPr lang="zh-CN" altLang="en-US" sz="1800" dirty="0">
              <a:latin typeface="思源宋体 CN" panose="02020400000000000000" charset="-122"/>
            </a:endParaRPr>
          </a:p>
          <a:p>
            <a:endParaRPr lang="zh-CN" altLang="en-US" sz="1800" dirty="0">
              <a:latin typeface="思源宋体 CN" panose="02020400000000000000" charset="-122"/>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7330" name="标题 227329"/>
          <p:cNvSpPr>
            <a:spLocks noGrp="1"/>
          </p:cNvSpPr>
          <p:nvPr>
            <p:ph type="title"/>
          </p:nvPr>
        </p:nvSpPr>
        <p:spPr>
          <a:xfrm>
            <a:off x="3924187" y="141710"/>
            <a:ext cx="3615370" cy="377494"/>
          </a:xfrm>
        </p:spPr>
        <p:txBody>
          <a:bodyPr anchor="ctr" anchorCtr="0"/>
          <a:p>
            <a:r>
              <a:rPr lang="zh-CN" altLang="en-US" dirty="0"/>
              <a:t>图片集锦</a:t>
            </a:r>
            <a:r>
              <a:rPr lang="en-US" altLang="zh-CN">
                <a:latin typeface="华文细黑" panose="02010600040101010101" pitchFamily="2" charset="-122"/>
              </a:rPr>
              <a:t>——</a:t>
            </a:r>
            <a:r>
              <a:rPr lang="zh-CN" altLang="en-US" dirty="0"/>
              <a:t>视觉银行</a:t>
            </a:r>
            <a:endParaRPr lang="zh-CN" altLang="en-US"/>
          </a:p>
        </p:txBody>
      </p:sp>
      <p:sp>
        <p:nvSpPr>
          <p:cNvPr id="227331" name="文本占位符 227330"/>
          <p:cNvSpPr>
            <a:spLocks noGrp="1"/>
          </p:cNvSpPr>
          <p:nvPr>
            <p:ph type="body" idx="1"/>
          </p:nvPr>
        </p:nvSpPr>
        <p:spPr>
          <a:xfrm>
            <a:off x="2086731" y="1275383"/>
            <a:ext cx="4752615" cy="1674312"/>
          </a:xfrm>
        </p:spPr>
        <p:txBody>
          <a:bodyPr/>
          <a:p>
            <a:r>
              <a:rPr lang="zh-CN" altLang="en-US" sz="1800" dirty="0"/>
              <a:t>抓住自发的，有暗示意义的观感</a:t>
            </a:r>
            <a:endParaRPr lang="zh-CN" altLang="en-US" sz="1800" dirty="0"/>
          </a:p>
          <a:p>
            <a:r>
              <a:rPr lang="zh-CN" altLang="en-US" sz="1800" dirty="0"/>
              <a:t>在理解竞争性差异时非常有用</a:t>
            </a:r>
            <a:endParaRPr lang="zh-CN" altLang="en-US" sz="1800" dirty="0"/>
          </a:p>
          <a:p>
            <a:r>
              <a:rPr lang="zh-CN" altLang="en-US" sz="1800" dirty="0"/>
              <a:t>可以运用在其他技术上以丰富视觉形象</a:t>
            </a:r>
            <a:endParaRPr lang="zh-CN" altLang="en-US" sz="180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8354" name="标题 228353"/>
          <p:cNvSpPr>
            <a:spLocks noGrp="1"/>
          </p:cNvSpPr>
          <p:nvPr>
            <p:ph type="title"/>
          </p:nvPr>
        </p:nvSpPr>
        <p:spPr/>
        <p:txBody>
          <a:bodyPr anchor="ctr" anchorCtr="0"/>
          <a:p>
            <a:r>
              <a:rPr lang="zh-CN" altLang="en-US" dirty="0"/>
              <a:t>如何操作</a:t>
            </a:r>
            <a:endParaRPr lang="zh-CN" altLang="en-US"/>
          </a:p>
        </p:txBody>
      </p:sp>
      <p:sp>
        <p:nvSpPr>
          <p:cNvPr id="228355" name="文本占位符 228354"/>
          <p:cNvSpPr>
            <a:spLocks noGrp="1"/>
          </p:cNvSpPr>
          <p:nvPr>
            <p:ph type="body" idx="1"/>
          </p:nvPr>
        </p:nvSpPr>
        <p:spPr>
          <a:xfrm>
            <a:off x="1762825" y="1006255"/>
            <a:ext cx="5508795" cy="2862763"/>
          </a:xfrm>
        </p:spPr>
        <p:txBody>
          <a:bodyPr/>
          <a:p>
            <a:r>
              <a:rPr lang="zh-CN" altLang="en-US" sz="1800"/>
              <a:t>长出</a:t>
            </a:r>
            <a:r>
              <a:rPr lang="zh-CN" altLang="en-US" sz="1800" dirty="0"/>
              <a:t>各式各样的旧杂志</a:t>
            </a:r>
            <a:endParaRPr lang="zh-CN" altLang="en-US" sz="1800" dirty="0"/>
          </a:p>
          <a:p>
            <a:r>
              <a:rPr lang="zh-CN" altLang="en-US" sz="1800" dirty="0"/>
              <a:t>发给每个人一把剪刀</a:t>
            </a:r>
            <a:endParaRPr lang="zh-CN" altLang="en-US" sz="1800" dirty="0"/>
          </a:p>
          <a:p>
            <a:r>
              <a:rPr lang="zh-CN" altLang="en-US" sz="1800" dirty="0"/>
              <a:t>让小组建下与品牌有关的图片，并将他们贴起来</a:t>
            </a:r>
            <a:endParaRPr lang="zh-CN" altLang="en-US" sz="1800" dirty="0"/>
          </a:p>
          <a:p>
            <a:r>
              <a:rPr lang="zh-CN" altLang="en-US" sz="1800" dirty="0"/>
              <a:t>让每个人解释他们的图片</a:t>
            </a:r>
            <a:endParaRPr lang="zh-CN" altLang="en-US" sz="1800" dirty="0"/>
          </a:p>
          <a:p>
            <a:r>
              <a:rPr lang="zh-CN" altLang="en-US" sz="1800" dirty="0"/>
              <a:t>做出总结</a:t>
            </a:r>
            <a:endParaRPr lang="zh-CN" altLang="en-US" sz="1800" dirty="0"/>
          </a:p>
          <a:p>
            <a:r>
              <a:rPr lang="zh-CN" altLang="en-US" sz="1800" dirty="0"/>
              <a:t>对竞争品牌作同样的演练</a:t>
            </a:r>
            <a:endParaRPr lang="zh-CN" altLang="en-US" sz="180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9378" name="标题 229377"/>
          <p:cNvSpPr>
            <a:spLocks noGrp="1"/>
          </p:cNvSpPr>
          <p:nvPr>
            <p:ph type="title"/>
          </p:nvPr>
        </p:nvSpPr>
        <p:spPr/>
        <p:txBody>
          <a:bodyPr anchor="ctr" anchorCtr="0"/>
          <a:p>
            <a:r>
              <a:rPr lang="zh-CN" altLang="en-US" dirty="0"/>
              <a:t>什么是品牌写真</a:t>
            </a:r>
            <a:endParaRPr lang="zh-CN" altLang="en-US"/>
          </a:p>
        </p:txBody>
      </p:sp>
      <p:sp>
        <p:nvSpPr>
          <p:cNvPr id="229379" name="文本占位符 229378"/>
          <p:cNvSpPr>
            <a:spLocks noGrp="1"/>
          </p:cNvSpPr>
          <p:nvPr>
            <p:ph type="body" idx="1"/>
          </p:nvPr>
        </p:nvSpPr>
        <p:spPr>
          <a:xfrm>
            <a:off x="1762825" y="1059842"/>
            <a:ext cx="5615970" cy="2255438"/>
          </a:xfrm>
        </p:spPr>
        <p:txBody>
          <a:bodyPr/>
          <a:p>
            <a:r>
              <a:rPr lang="zh-CN" altLang="en-US" sz="1800" dirty="0">
                <a:latin typeface="思源宋体 CN" panose="02020400000000000000" charset="-122"/>
              </a:rPr>
              <a:t>一段有关消费者和品牌间独特关系的生动的陈述</a:t>
            </a:r>
            <a:endParaRPr lang="zh-CN" altLang="en-US" sz="1800" dirty="0">
              <a:latin typeface="思源宋体 CN" panose="02020400000000000000" charset="-122"/>
            </a:endParaRPr>
          </a:p>
          <a:p>
            <a:r>
              <a:rPr lang="zh-CN" altLang="en-US" sz="1800" dirty="0">
                <a:latin typeface="思源宋体 CN" panose="02020400000000000000" charset="-122"/>
              </a:rPr>
              <a:t>品牌指纹的</a:t>
            </a:r>
            <a:r>
              <a:rPr lang="en-US" altLang="zh-CN" sz="1800">
                <a:latin typeface="思源宋体 CN" panose="02020400000000000000" charset="-122"/>
              </a:rPr>
              <a:t>DNA</a:t>
            </a:r>
            <a:endParaRPr lang="en-US" altLang="zh-CN" sz="1800">
              <a:latin typeface="思源宋体 CN" panose="02020400000000000000" charset="-122"/>
            </a:endParaRPr>
          </a:p>
          <a:p>
            <a:r>
              <a:rPr lang="zh-CN" altLang="en-US" sz="1800" dirty="0">
                <a:latin typeface="思源宋体 CN" panose="02020400000000000000" charset="-122"/>
              </a:rPr>
              <a:t>核心事实和精神</a:t>
            </a:r>
            <a:endParaRPr lang="zh-CN" altLang="en-US" sz="1800" dirty="0">
              <a:latin typeface="思源宋体 CN" panose="02020400000000000000" charset="-122"/>
            </a:endParaRPr>
          </a:p>
          <a:p>
            <a:r>
              <a:rPr lang="zh-CN" altLang="en-US" sz="1800" dirty="0">
                <a:latin typeface="思源宋体 CN" panose="02020400000000000000" charset="-122"/>
              </a:rPr>
              <a:t>具有独特性，无法被转让</a:t>
            </a:r>
            <a:endParaRPr lang="zh-CN" altLang="en-US" sz="1800" dirty="0">
              <a:latin typeface="思源宋体 CN" panose="02020400000000000000" charset="-122"/>
            </a:endParaRP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0402" name="标题 230401"/>
          <p:cNvSpPr>
            <a:spLocks noGrp="1"/>
          </p:cNvSpPr>
          <p:nvPr>
            <p:ph type="title"/>
          </p:nvPr>
        </p:nvSpPr>
        <p:spPr/>
        <p:txBody>
          <a:bodyPr anchor="ctr" anchorCtr="0"/>
          <a:p>
            <a:r>
              <a:rPr lang="zh-CN" altLang="en-US"/>
              <a:t>品牌</a:t>
            </a:r>
            <a:r>
              <a:rPr lang="zh-CN" altLang="en-US" dirty="0"/>
              <a:t>写真不是</a:t>
            </a:r>
            <a:r>
              <a:rPr lang="en-US" altLang="zh-CN">
                <a:latin typeface="华文细黑" panose="02010600040101010101" pitchFamily="2" charset="-122"/>
              </a:rPr>
              <a:t>……</a:t>
            </a:r>
            <a:endParaRPr lang="en-US" altLang="zh-CN"/>
          </a:p>
        </p:txBody>
      </p:sp>
      <p:sp>
        <p:nvSpPr>
          <p:cNvPr id="230403" name="文本占位符 230402"/>
          <p:cNvSpPr>
            <a:spLocks noGrp="1"/>
          </p:cNvSpPr>
          <p:nvPr>
            <p:ph type="body" idx="1"/>
          </p:nvPr>
        </p:nvSpPr>
        <p:spPr>
          <a:xfrm>
            <a:off x="2951276" y="790713"/>
            <a:ext cx="2374522" cy="2916351"/>
          </a:xfrm>
        </p:spPr>
        <p:txBody>
          <a:bodyPr/>
          <a:p>
            <a:r>
              <a:rPr lang="zh-CN" altLang="en-US" sz="1800"/>
              <a:t>品牌的</a:t>
            </a:r>
            <a:r>
              <a:rPr lang="zh-CN" altLang="en-US" sz="1800" dirty="0"/>
              <a:t>描述</a:t>
            </a:r>
            <a:endParaRPr lang="zh-CN" altLang="en-US" sz="1800" dirty="0"/>
          </a:p>
          <a:p>
            <a:r>
              <a:rPr lang="zh-CN" altLang="en-US" sz="1800" dirty="0"/>
              <a:t>广告的描述</a:t>
            </a:r>
            <a:endParaRPr lang="zh-CN" altLang="en-US" sz="1800" dirty="0"/>
          </a:p>
          <a:p>
            <a:r>
              <a:rPr lang="zh-CN" altLang="en-US" sz="1800" dirty="0"/>
              <a:t>行销目标</a:t>
            </a:r>
            <a:endParaRPr lang="zh-CN" altLang="en-US" sz="1800" dirty="0"/>
          </a:p>
          <a:p>
            <a:r>
              <a:rPr lang="zh-CN" altLang="en-US" sz="1800" dirty="0"/>
              <a:t>策略</a:t>
            </a:r>
            <a:endParaRPr lang="zh-CN" altLang="en-US" sz="1800" dirty="0"/>
          </a:p>
          <a:p>
            <a:r>
              <a:rPr lang="zh-CN" altLang="en-US" sz="1800" dirty="0"/>
              <a:t>简报</a:t>
            </a:r>
            <a:endParaRPr lang="zh-CN" altLang="en-US" sz="1800" dirty="0"/>
          </a:p>
          <a:p>
            <a:r>
              <a:rPr lang="zh-CN" altLang="en-US" sz="1800" dirty="0"/>
              <a:t>愿望清单</a:t>
            </a:r>
            <a:endParaRPr lang="zh-CN" altLang="en-US" sz="180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1426" name="标题 231425"/>
          <p:cNvSpPr>
            <a:spLocks noGrp="1"/>
          </p:cNvSpPr>
          <p:nvPr>
            <p:ph type="title"/>
          </p:nvPr>
        </p:nvSpPr>
        <p:spPr/>
        <p:txBody>
          <a:bodyPr anchor="ctr" anchorCtr="0"/>
          <a:p>
            <a:r>
              <a:rPr lang="zh-CN" altLang="en-US" dirty="0">
                <a:latin typeface="思源宋体 CN" panose="02020400000000000000" charset="-122"/>
              </a:rPr>
              <a:t>好的品牌写真：像诗，不是散文一改</a:t>
            </a:r>
            <a:r>
              <a:rPr lang="en-US" altLang="zh-CN">
                <a:latin typeface="思源宋体 CN" panose="02020400000000000000" charset="-122"/>
              </a:rPr>
              <a:t>27</a:t>
            </a:r>
            <a:r>
              <a:rPr lang="zh-CN" altLang="en-US">
                <a:latin typeface="思源宋体 CN" panose="02020400000000000000" charset="-122"/>
              </a:rPr>
              <a:t>次</a:t>
            </a:r>
            <a:endParaRPr lang="zh-CN" altLang="en-US">
              <a:latin typeface="思源宋体 CN" panose="02020400000000000000" charset="-122"/>
            </a:endParaRPr>
          </a:p>
        </p:txBody>
      </p:sp>
      <p:sp>
        <p:nvSpPr>
          <p:cNvPr id="231427" name="文本占位符 231426"/>
          <p:cNvSpPr>
            <a:spLocks noGrp="1"/>
          </p:cNvSpPr>
          <p:nvPr>
            <p:ph type="body" idx="1"/>
          </p:nvPr>
        </p:nvSpPr>
        <p:spPr>
          <a:xfrm>
            <a:off x="1655650" y="1168208"/>
            <a:ext cx="5993464" cy="1943440"/>
          </a:xfrm>
        </p:spPr>
        <p:txBody>
          <a:bodyPr/>
          <a:p>
            <a:r>
              <a:rPr lang="zh-CN" altLang="en-US" sz="1800" dirty="0"/>
              <a:t>每个人都可尝试，但必须有一个人（通常是创意人员）作最后的整理。</a:t>
            </a:r>
            <a:endParaRPr lang="zh-CN" altLang="en-US" sz="1800" dirty="0"/>
          </a:p>
          <a:p>
            <a:r>
              <a:rPr lang="zh-CN" altLang="en-US" sz="1800" dirty="0"/>
              <a:t>准备很重要，你可以先散个步、洗个澡、放松心情</a:t>
            </a:r>
            <a:r>
              <a:rPr lang="en-US" altLang="zh-CN" sz="1800">
                <a:latin typeface="Times New Roman" panose="02020603050405020304" pitchFamily="18" charset="0"/>
              </a:rPr>
              <a:t>……</a:t>
            </a:r>
            <a:endParaRPr lang="en-US" altLang="zh-CN" sz="1800"/>
          </a:p>
          <a:p>
            <a:r>
              <a:rPr lang="zh-CN" altLang="en-US" sz="1800" dirty="0"/>
              <a:t>心理状态是关键，把左脑关闭，释放右脑。</a:t>
            </a:r>
            <a:endParaRPr lang="zh-CN" altLang="en-US" sz="1800"/>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2450" name="标题 232449"/>
          <p:cNvSpPr>
            <a:spLocks noGrp="1"/>
          </p:cNvSpPr>
          <p:nvPr>
            <p:ph type="title"/>
          </p:nvPr>
        </p:nvSpPr>
        <p:spPr/>
        <p:txBody>
          <a:bodyPr anchor="ctr" anchorCtr="0"/>
          <a:p>
            <a:r>
              <a:rPr lang="zh-CN" altLang="en-US" dirty="0"/>
              <a:t>发展品牌写真</a:t>
            </a:r>
            <a:endParaRPr lang="zh-CN" altLang="en-US"/>
          </a:p>
        </p:txBody>
      </p:sp>
      <p:sp>
        <p:nvSpPr>
          <p:cNvPr id="232451" name="文本占位符 232450"/>
          <p:cNvSpPr>
            <a:spLocks noGrp="1"/>
          </p:cNvSpPr>
          <p:nvPr>
            <p:ph type="body" idx="1"/>
          </p:nvPr>
        </p:nvSpPr>
        <p:spPr>
          <a:xfrm>
            <a:off x="1817603" y="1059842"/>
            <a:ext cx="5830320" cy="3295036"/>
          </a:xfrm>
        </p:spPr>
        <p:txBody>
          <a:bodyPr/>
          <a:p>
            <a:pPr>
              <a:buFont typeface="Wingdings" panose="05000000000000000000" pitchFamily="2" charset="2"/>
              <a:buChar char="l"/>
            </a:pPr>
            <a:r>
              <a:rPr lang="zh-CN" altLang="en-US" sz="1800" dirty="0">
                <a:latin typeface="思源宋体 CN" panose="02020400000000000000" charset="-122"/>
              </a:rPr>
              <a:t>避免“但是”</a:t>
            </a:r>
            <a:endParaRPr lang="zh-CN" altLang="en-US" sz="1800" dirty="0">
              <a:latin typeface="思源宋体 CN" panose="02020400000000000000" charset="-122"/>
            </a:endParaRPr>
          </a:p>
          <a:p>
            <a:pPr>
              <a:buNone/>
            </a:pPr>
            <a:r>
              <a:rPr lang="en-US" altLang="zh-CN" sz="1800">
                <a:latin typeface="Times New Roman" panose="02020603050405020304" pitchFamily="18" charset="0"/>
              </a:rPr>
              <a:t>—</a:t>
            </a:r>
            <a:r>
              <a:rPr lang="zh-CN" altLang="en-US" sz="1800" dirty="0">
                <a:latin typeface="思源宋体 CN" panose="02020400000000000000" charset="-122"/>
              </a:rPr>
              <a:t>例：   但具有好奇的现代感</a:t>
            </a:r>
            <a:endParaRPr lang="zh-CN" altLang="en-US" sz="1800" dirty="0">
              <a:latin typeface="思源宋体 CN" panose="02020400000000000000" charset="-122"/>
            </a:endParaRPr>
          </a:p>
          <a:p>
            <a:pPr>
              <a:buNone/>
            </a:pPr>
            <a:r>
              <a:rPr lang="en-US" altLang="zh-CN" sz="1800">
                <a:latin typeface="Times New Roman" panose="02020603050405020304" pitchFamily="18" charset="0"/>
              </a:rPr>
              <a:t>—</a:t>
            </a:r>
            <a:r>
              <a:rPr lang="zh-CN" altLang="en-US" sz="1800" dirty="0">
                <a:latin typeface="思源宋体 CN" panose="02020400000000000000" charset="-122"/>
              </a:rPr>
              <a:t>内心年轻，但仍吸引各种年纪的人</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避免陈腔滥调</a:t>
            </a:r>
            <a:endParaRPr lang="zh-CN" altLang="en-US" sz="1800" dirty="0">
              <a:latin typeface="思源宋体 CN" panose="02020400000000000000" charset="-122"/>
            </a:endParaRPr>
          </a:p>
          <a:p>
            <a:pPr>
              <a:buNone/>
            </a:pPr>
            <a:r>
              <a:rPr lang="zh-CN" altLang="en-US" sz="1800" dirty="0">
                <a:latin typeface="思源宋体 CN" panose="02020400000000000000" charset="-122"/>
              </a:rPr>
              <a:t> 在这个追求速度的时代，很</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留意令人</a:t>
            </a:r>
            <a:endParaRPr lang="zh-CN" altLang="en-US" sz="1800" dirty="0">
              <a:latin typeface="思源宋体 CN" panose="02020400000000000000" charset="-122"/>
            </a:endParaRPr>
          </a:p>
          <a:p>
            <a:pPr>
              <a:buNone/>
            </a:pPr>
            <a:r>
              <a:rPr lang="zh-CN" altLang="en-US" sz="1800" dirty="0">
                <a:latin typeface="思源宋体 CN" panose="02020400000000000000" charset="-122"/>
              </a:rPr>
              <a:t> 有力的，或日常可以记忆的</a:t>
            </a:r>
            <a:endParaRPr lang="zh-CN" altLang="en-US" sz="1800">
              <a:latin typeface="思源宋体 CN" panose="02020400000000000000" charset="-122"/>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3474" name="标题 233473"/>
          <p:cNvSpPr>
            <a:spLocks noGrp="1"/>
          </p:cNvSpPr>
          <p:nvPr>
            <p:ph type="title"/>
          </p:nvPr>
        </p:nvSpPr>
        <p:spPr/>
        <p:txBody>
          <a:bodyPr anchor="ctr" anchorCtr="0"/>
          <a:p>
            <a:r>
              <a:rPr lang="zh-CN" altLang="en-US" dirty="0"/>
              <a:t>如何认出一个好的品牌写真</a:t>
            </a:r>
            <a:endParaRPr lang="zh-CN" altLang="en-US"/>
          </a:p>
        </p:txBody>
      </p:sp>
      <p:sp>
        <p:nvSpPr>
          <p:cNvPr id="233475" name="文本占位符 233474"/>
          <p:cNvSpPr>
            <a:spLocks noGrp="1"/>
          </p:cNvSpPr>
          <p:nvPr>
            <p:ph type="body" idx="1"/>
          </p:nvPr>
        </p:nvSpPr>
        <p:spPr>
          <a:xfrm>
            <a:off x="4518413" y="1168208"/>
            <a:ext cx="1567137" cy="2754397"/>
          </a:xfrm>
        </p:spPr>
        <p:txBody>
          <a:bodyPr/>
          <a:p>
            <a:pPr>
              <a:buNone/>
            </a:pPr>
            <a:r>
              <a:rPr lang="zh-CN" altLang="en-US" sz="2100" dirty="0">
                <a:latin typeface="思源宋体 CN" panose="02020400000000000000" charset="-122"/>
              </a:rPr>
              <a:t>独特的</a:t>
            </a:r>
            <a:endParaRPr lang="zh-CN" altLang="en-US" sz="2100" dirty="0">
              <a:latin typeface="思源宋体 CN" panose="02020400000000000000" charset="-122"/>
            </a:endParaRPr>
          </a:p>
          <a:p>
            <a:pPr>
              <a:buNone/>
            </a:pPr>
            <a:r>
              <a:rPr lang="zh-CN" altLang="en-US" sz="2100" dirty="0">
                <a:latin typeface="思源宋体 CN" panose="02020400000000000000" charset="-122"/>
              </a:rPr>
              <a:t>清晰的</a:t>
            </a:r>
            <a:endParaRPr lang="zh-CN" altLang="en-US" sz="2100" dirty="0">
              <a:latin typeface="思源宋体 CN" panose="02020400000000000000" charset="-122"/>
            </a:endParaRPr>
          </a:p>
          <a:p>
            <a:pPr>
              <a:buNone/>
            </a:pPr>
            <a:r>
              <a:rPr lang="zh-CN" altLang="en-US" sz="2100" dirty="0">
                <a:latin typeface="思源宋体 CN" panose="02020400000000000000" charset="-122"/>
              </a:rPr>
              <a:t>口语的</a:t>
            </a:r>
            <a:endParaRPr lang="zh-CN" altLang="en-US" sz="2100" dirty="0">
              <a:latin typeface="思源宋体 CN" panose="02020400000000000000" charset="-122"/>
            </a:endParaRPr>
          </a:p>
          <a:p>
            <a:pPr>
              <a:buNone/>
            </a:pPr>
            <a:r>
              <a:rPr lang="zh-CN" altLang="en-US" sz="2100" dirty="0">
                <a:latin typeface="思源宋体 CN" panose="02020400000000000000" charset="-122"/>
              </a:rPr>
              <a:t>正确的</a:t>
            </a:r>
            <a:endParaRPr lang="zh-CN" altLang="en-US" sz="2100" dirty="0">
              <a:latin typeface="思源宋体 CN" panose="02020400000000000000" charset="-122"/>
            </a:endParaRPr>
          </a:p>
          <a:p>
            <a:pPr>
              <a:buNone/>
            </a:pPr>
            <a:r>
              <a:rPr lang="zh-CN" altLang="en-US" sz="2100" dirty="0">
                <a:latin typeface="思源宋体 CN" panose="02020400000000000000" charset="-122"/>
              </a:rPr>
              <a:t>多彩多姿的</a:t>
            </a:r>
            <a:endParaRPr lang="zh-CN" altLang="en-US" sz="2100">
              <a:latin typeface="思源宋体 CN" panose="02020400000000000000" charset="-122"/>
            </a:endParaRPr>
          </a:p>
        </p:txBody>
      </p:sp>
      <p:sp>
        <p:nvSpPr>
          <p:cNvPr id="233476" name="文本框 233475"/>
          <p:cNvSpPr txBox="1"/>
          <p:nvPr/>
        </p:nvSpPr>
        <p:spPr>
          <a:xfrm>
            <a:off x="2573782" y="2248293"/>
            <a:ext cx="1026498" cy="553085"/>
          </a:xfrm>
          <a:prstGeom prst="rect">
            <a:avLst/>
          </a:prstGeom>
          <a:noFill/>
          <a:ln w="9525">
            <a:noFill/>
          </a:ln>
        </p:spPr>
        <p:txBody>
          <a:bodyPr>
            <a:spAutoFit/>
          </a:bodyPr>
          <a:p>
            <a:pPr algn="r" eaLnBrk="0" hangingPunct="0"/>
            <a:r>
              <a:rPr lang="zh-CN" altLang="en-US" sz="3000" dirty="0">
                <a:latin typeface="Times New Roman" panose="02020603050405020304" pitchFamily="18" charset="0"/>
                <a:ea typeface="思源宋体 CN" panose="02020400000000000000" charset="-122"/>
                <a:cs typeface="思源宋体 CN" panose="02020400000000000000" charset="-122"/>
              </a:rPr>
              <a:t>好！</a:t>
            </a:r>
            <a:endParaRPr lang="zh-CN" altLang="en-US" sz="3000">
              <a:latin typeface="Times New Roman" panose="02020603050405020304" pitchFamily="18" charset="0"/>
              <a:ea typeface="思源宋体 CN" panose="02020400000000000000" charset="-122"/>
              <a:cs typeface="思源宋体 CN" panose="02020400000000000000" charset="-122"/>
            </a:endParaRPr>
          </a:p>
        </p:txBody>
      </p:sp>
      <p:sp>
        <p:nvSpPr>
          <p:cNvPr id="233477" name="左大括号 233476"/>
          <p:cNvSpPr/>
          <p:nvPr/>
        </p:nvSpPr>
        <p:spPr>
          <a:xfrm>
            <a:off x="3762233" y="1383748"/>
            <a:ext cx="432273" cy="2430491"/>
          </a:xfrm>
          <a:prstGeom prst="leftBrace">
            <a:avLst>
              <a:gd name="adj1" fmla="val 26733"/>
              <a:gd name="adj2" fmla="val 50000"/>
            </a:avLst>
          </a:prstGeom>
          <a:noFill/>
          <a:ln w="9525" cap="flat" cmpd="sng">
            <a:solidFill>
              <a:schemeClr val="tx1"/>
            </a:solidFill>
            <a:prstDash val="solid"/>
            <a:miter/>
            <a:headEnd type="none" w="med" len="med"/>
            <a:tailEnd type="none" w="med" len="med"/>
          </a:ln>
        </p:spPr>
        <p:txBody>
          <a:bodyPr/>
          <a:p>
            <a:endParaRPr lang="zh-CN" altLang="en-US" sz="1800">
              <a:ea typeface="思源宋体 CN" panose="02020400000000000000" charset="-122"/>
              <a:cs typeface="思源宋体 CN" panose="02020400000000000000" charset="-122"/>
            </a:endParaRP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4498" name="标题 234497"/>
          <p:cNvSpPr>
            <a:spLocks noGrp="1"/>
          </p:cNvSpPr>
          <p:nvPr>
            <p:ph type="title"/>
          </p:nvPr>
        </p:nvSpPr>
        <p:spPr>
          <a:xfrm>
            <a:off x="3924187" y="141710"/>
            <a:ext cx="3668958" cy="377494"/>
          </a:xfrm>
        </p:spPr>
        <p:txBody>
          <a:bodyPr anchor="ctr" anchorCtr="0"/>
          <a:p>
            <a:r>
              <a:rPr lang="zh-CN" altLang="en-US"/>
              <a:t>品牌</a:t>
            </a:r>
            <a:r>
              <a:rPr lang="zh-CN" altLang="en-US" dirty="0"/>
              <a:t>管理法的优点</a:t>
            </a:r>
            <a:endParaRPr lang="zh-CN" altLang="en-US"/>
          </a:p>
        </p:txBody>
      </p:sp>
      <p:sp>
        <p:nvSpPr>
          <p:cNvPr id="234499" name="文本占位符 234498"/>
          <p:cNvSpPr>
            <a:spLocks noGrp="1"/>
          </p:cNvSpPr>
          <p:nvPr>
            <p:ph type="body" idx="1"/>
          </p:nvPr>
        </p:nvSpPr>
        <p:spPr>
          <a:xfrm>
            <a:off x="2519003" y="951476"/>
            <a:ext cx="3511768" cy="3086640"/>
          </a:xfrm>
        </p:spPr>
        <p:txBody>
          <a:bodyPr/>
          <a:p>
            <a:r>
              <a:rPr lang="zh-CN" altLang="en-US" sz="2100" dirty="0"/>
              <a:t>开放的想法</a:t>
            </a:r>
            <a:endParaRPr lang="zh-CN" altLang="en-US" sz="2100" dirty="0"/>
          </a:p>
          <a:p>
            <a:r>
              <a:rPr lang="zh-CN" altLang="en-US" sz="2100" dirty="0"/>
              <a:t>参与性强</a:t>
            </a:r>
            <a:endParaRPr lang="zh-CN" altLang="en-US" sz="2100" dirty="0"/>
          </a:p>
          <a:p>
            <a:r>
              <a:rPr lang="zh-CN" altLang="en-US" sz="2100" dirty="0"/>
              <a:t>想念直觉感受</a:t>
            </a:r>
            <a:endParaRPr lang="zh-CN" altLang="en-US" sz="2100" dirty="0"/>
          </a:p>
          <a:p>
            <a:r>
              <a:rPr lang="zh-CN" altLang="en-US" sz="2100" dirty="0"/>
              <a:t>相对不昴贵</a:t>
            </a:r>
            <a:endParaRPr lang="zh-CN" altLang="en-US" sz="2100" dirty="0"/>
          </a:p>
          <a:p>
            <a:r>
              <a:rPr lang="zh-CN" altLang="en-US" sz="2100" dirty="0"/>
              <a:t>与奥格威精的一脉相传</a:t>
            </a:r>
            <a:endParaRPr lang="zh-CN" altLang="en-US" sz="210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22" name="标题 235521"/>
          <p:cNvSpPr>
            <a:spLocks noGrp="1"/>
          </p:cNvSpPr>
          <p:nvPr>
            <p:ph type="title"/>
          </p:nvPr>
        </p:nvSpPr>
        <p:spPr>
          <a:xfrm>
            <a:off x="3924187" y="141710"/>
            <a:ext cx="3562973" cy="383448"/>
          </a:xfrm>
        </p:spPr>
        <p:txBody>
          <a:bodyPr anchor="ctr" anchorCtr="0"/>
          <a:p>
            <a:r>
              <a:rPr lang="zh-CN" altLang="en-US"/>
              <a:t>品牌</a:t>
            </a:r>
            <a:r>
              <a:rPr lang="zh-CN" altLang="en-US" dirty="0"/>
              <a:t>写真之后</a:t>
            </a:r>
            <a:endParaRPr lang="zh-CN" altLang="en-US"/>
          </a:p>
        </p:txBody>
      </p:sp>
      <p:sp>
        <p:nvSpPr>
          <p:cNvPr id="235523" name="文本占位符 235522"/>
          <p:cNvSpPr>
            <a:spLocks noGrp="1"/>
          </p:cNvSpPr>
          <p:nvPr>
            <p:ph type="body" idx="1"/>
          </p:nvPr>
        </p:nvSpPr>
        <p:spPr>
          <a:xfrm>
            <a:off x="1709237" y="1113429"/>
            <a:ext cx="5830320" cy="2052997"/>
          </a:xfrm>
        </p:spPr>
        <p:txBody>
          <a:bodyPr/>
          <a:p>
            <a:r>
              <a:rPr lang="zh-CN" altLang="en-US" sz="1800"/>
              <a:t>品牌</a:t>
            </a:r>
            <a:r>
              <a:rPr lang="zh-CN" altLang="en-US" sz="1800" dirty="0"/>
              <a:t>写真仅是开始</a:t>
            </a:r>
            <a:endParaRPr lang="zh-CN" altLang="en-US" sz="1800" dirty="0"/>
          </a:p>
          <a:p>
            <a:r>
              <a:rPr lang="zh-CN" altLang="en-US" sz="1800" dirty="0"/>
              <a:t>它将会影响到你对品牌做到的每一件事</a:t>
            </a:r>
            <a:endParaRPr lang="zh-CN" altLang="en-US" sz="1800" dirty="0"/>
          </a:p>
          <a:p>
            <a:r>
              <a:rPr lang="zh-CN" altLang="en-US" sz="1800" dirty="0"/>
              <a:t>它并不会经常被修改</a:t>
            </a:r>
            <a:endParaRPr lang="zh-CN" altLang="en-US" sz="1800" dirty="0"/>
          </a:p>
          <a:p>
            <a:r>
              <a:rPr lang="zh-CN" altLang="en-US" sz="1800" dirty="0"/>
              <a:t>与品牌挑战放在一起时，它可以引发出品牌点子。</a:t>
            </a:r>
            <a:endParaRPr lang="zh-CN" altLang="en-US" sz="180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6546" name="标题 236545"/>
          <p:cNvSpPr>
            <a:spLocks noGrp="1"/>
          </p:cNvSpPr>
          <p:nvPr>
            <p:ph type="title"/>
          </p:nvPr>
        </p:nvSpPr>
        <p:spPr>
          <a:xfrm>
            <a:off x="3869408" y="141710"/>
            <a:ext cx="3832102" cy="323907"/>
          </a:xfrm>
        </p:spPr>
        <p:txBody>
          <a:bodyPr anchor="ctr" anchorCtr="0"/>
          <a:p>
            <a:r>
              <a:rPr lang="en-US" altLang="zh-CN">
                <a:latin typeface="思源宋体 CN" panose="02020400000000000000" charset="-122"/>
              </a:rPr>
              <a:t>360</a:t>
            </a:r>
            <a:r>
              <a:rPr lang="zh-CN" altLang="en-US" dirty="0">
                <a:latin typeface="思源宋体 CN" panose="02020400000000000000" charset="-122"/>
              </a:rPr>
              <a:t>度世界中的点子</a:t>
            </a:r>
            <a:endParaRPr lang="zh-CN" altLang="en-US">
              <a:latin typeface="思源宋体 CN" panose="02020400000000000000" charset="-122"/>
            </a:endParaRPr>
          </a:p>
        </p:txBody>
      </p:sp>
      <p:pic>
        <p:nvPicPr>
          <p:cNvPr id="236549" name="图片 236548" descr="compass"/>
          <p:cNvPicPr>
            <a:picLocks noChangeAspect="1"/>
          </p:cNvPicPr>
          <p:nvPr/>
        </p:nvPicPr>
        <p:blipFill>
          <a:blip r:embed="rId1"/>
          <a:stretch>
            <a:fillRect/>
          </a:stretch>
        </p:blipFill>
        <p:spPr>
          <a:xfrm>
            <a:off x="1493696" y="1059842"/>
            <a:ext cx="1939867" cy="2214950"/>
          </a:xfrm>
          <a:prstGeom prst="rect">
            <a:avLst/>
          </a:prstGeom>
          <a:noFill/>
          <a:ln w="9525">
            <a:noFill/>
          </a:ln>
        </p:spPr>
      </p:pic>
      <p:sp>
        <p:nvSpPr>
          <p:cNvPr id="236550" name="文本框 236549"/>
          <p:cNvSpPr txBox="1"/>
          <p:nvPr/>
        </p:nvSpPr>
        <p:spPr>
          <a:xfrm>
            <a:off x="3491915" y="1006255"/>
            <a:ext cx="4321534" cy="2999740"/>
          </a:xfrm>
          <a:prstGeom prst="rect">
            <a:avLst/>
          </a:prstGeom>
          <a:noFill/>
          <a:ln w="9525">
            <a:noFill/>
          </a:ln>
        </p:spPr>
        <p:txBody>
          <a:bodyPr>
            <a:spAutoFit/>
          </a:bodyPr>
          <a:p>
            <a:r>
              <a:rPr lang="zh-CN" altLang="en-US" sz="1350" b="0" dirty="0">
                <a:latin typeface="思源宋体 CN" panose="02020400000000000000" charset="-122"/>
                <a:ea typeface="思源宋体 CN" panose="02020400000000000000" charset="-122"/>
                <a:cs typeface="思源宋体 CN" panose="02020400000000000000" charset="-122"/>
              </a:rPr>
              <a:t>奥美珍视客户的品牌，一如珍视自己的品牌。</a:t>
            </a:r>
            <a:br>
              <a:rPr lang="zh-CN" altLang="en-US" sz="1350" b="0" dirty="0">
                <a:latin typeface="思源宋体 CN" panose="02020400000000000000" charset="-122"/>
                <a:ea typeface="思源宋体 CN" panose="02020400000000000000" charset="-122"/>
                <a:cs typeface="思源宋体 CN" panose="02020400000000000000" charset="-122"/>
              </a:rPr>
            </a:br>
            <a:r>
              <a:rPr lang="zh-CN" altLang="en-US" sz="1350" b="0" dirty="0">
                <a:latin typeface="思源宋体 CN" panose="02020400000000000000" charset="-122"/>
                <a:ea typeface="思源宋体 CN" panose="02020400000000000000" charset="-122"/>
                <a:cs typeface="思源宋体 CN" panose="02020400000000000000" charset="-122"/>
              </a:rPr>
              <a:t>将</a:t>
            </a:r>
            <a:r>
              <a:rPr lang="en-US" altLang="zh-CN" sz="1350" b="0">
                <a:latin typeface="思源宋体 CN" panose="02020400000000000000" charset="-122"/>
                <a:ea typeface="思源宋体 CN" panose="02020400000000000000" charset="-122"/>
                <a:cs typeface="思源宋体 CN" panose="02020400000000000000" charset="-122"/>
              </a:rPr>
              <a:t>VI</a:t>
            </a:r>
            <a:r>
              <a:rPr lang="zh-CN" altLang="en-US" sz="1350" b="0" dirty="0">
                <a:latin typeface="思源宋体 CN" panose="02020400000000000000" charset="-122"/>
                <a:ea typeface="思源宋体 CN" panose="02020400000000000000" charset="-122"/>
                <a:cs typeface="思源宋体 CN" panose="02020400000000000000" charset="-122"/>
              </a:rPr>
              <a:t>规划、广告、公共关系、媒介、顾客关系、互动等等手段加以整合，运用专业方法打造及呵护品牌，并在品牌与消费者之间建立有效的沟通。</a:t>
            </a:r>
            <a:br>
              <a:rPr lang="zh-CN" altLang="en-US" sz="1350" b="0" dirty="0">
                <a:latin typeface="思源宋体 CN" panose="02020400000000000000" charset="-122"/>
                <a:ea typeface="思源宋体 CN" panose="02020400000000000000" charset="-122"/>
                <a:cs typeface="思源宋体 CN" panose="02020400000000000000" charset="-122"/>
              </a:rPr>
            </a:br>
            <a:r>
              <a:rPr lang="zh-CN" altLang="en-US" sz="1350" b="0" dirty="0">
                <a:latin typeface="思源宋体 CN" panose="02020400000000000000" charset="-122"/>
                <a:ea typeface="思源宋体 CN" panose="02020400000000000000" charset="-122"/>
                <a:cs typeface="思源宋体 CN" panose="02020400000000000000" charset="-122"/>
              </a:rPr>
              <a:t>奥美称之为</a:t>
            </a:r>
            <a:r>
              <a:rPr lang="en-US" altLang="zh-CN" sz="1350" b="0">
                <a:latin typeface="思源宋体 CN" panose="02020400000000000000" charset="-122"/>
                <a:ea typeface="思源宋体 CN" panose="02020400000000000000" charset="-122"/>
                <a:cs typeface="思源宋体 CN" panose="02020400000000000000" charset="-122"/>
              </a:rPr>
              <a:t>360</a:t>
            </a:r>
            <a:r>
              <a:rPr lang="zh-CN" altLang="en-US" sz="1350" b="0" dirty="0">
                <a:latin typeface="思源宋体 CN" panose="02020400000000000000" charset="-122"/>
                <a:ea typeface="思源宋体 CN" panose="02020400000000000000" charset="-122"/>
                <a:cs typeface="思源宋体 CN" panose="02020400000000000000" charset="-122"/>
              </a:rPr>
              <a:t>度品牌管理。</a:t>
            </a:r>
            <a:endParaRPr lang="zh-CN" altLang="en-US" sz="1350" b="0" dirty="0">
              <a:latin typeface="思源宋体 CN" panose="02020400000000000000" charset="-122"/>
              <a:ea typeface="思源宋体 CN" panose="02020400000000000000" charset="-122"/>
              <a:cs typeface="思源宋体 CN" panose="02020400000000000000" charset="-122"/>
            </a:endParaRPr>
          </a:p>
          <a:p>
            <a:r>
              <a:rPr lang="zh-CN" altLang="en-US" sz="1350" b="0" dirty="0">
                <a:latin typeface="思源宋体 CN" panose="02020400000000000000" charset="-122"/>
                <a:ea typeface="思源宋体 CN" panose="02020400000000000000" charset="-122"/>
                <a:cs typeface="思源宋体 CN" panose="02020400000000000000" charset="-122"/>
              </a:rPr>
              <a:t>奥美的品牌管家之道，是一个完整的作业过程以确保所有活动都能反映、建立并忠于品牌，以期积极主动地去管理产品与消费者的关系。</a:t>
            </a:r>
            <a:br>
              <a:rPr lang="zh-CN" altLang="en-US" sz="1350" b="0" dirty="0">
                <a:latin typeface="思源宋体 CN" panose="02020400000000000000" charset="-122"/>
                <a:ea typeface="思源宋体 CN" panose="02020400000000000000" charset="-122"/>
                <a:cs typeface="思源宋体 CN" panose="02020400000000000000" charset="-122"/>
              </a:rPr>
            </a:br>
            <a:r>
              <a:rPr lang="zh-CN" altLang="en-US" sz="1350" b="0" dirty="0">
                <a:latin typeface="思源宋体 CN" panose="02020400000000000000" charset="-122"/>
                <a:ea typeface="思源宋体 CN" panose="02020400000000000000" charset="-122"/>
                <a:cs typeface="思源宋体 CN" panose="02020400000000000000" charset="-122"/>
              </a:rPr>
              <a:t>我们深信，品牌只有在下列状况下，才会欣欣向荣：</a:t>
            </a:r>
            <a:br>
              <a:rPr lang="zh-CN" altLang="en-US" sz="1350" b="0" dirty="0">
                <a:latin typeface="思源宋体 CN" panose="02020400000000000000" charset="-122"/>
                <a:ea typeface="思源宋体 CN" panose="02020400000000000000" charset="-122"/>
                <a:cs typeface="思源宋体 CN" panose="02020400000000000000" charset="-122"/>
              </a:rPr>
            </a:br>
            <a:r>
              <a:rPr lang="zh-CN" altLang="en-US" sz="1350" b="0" dirty="0">
                <a:latin typeface="思源宋体 CN" panose="02020400000000000000" charset="-122"/>
                <a:ea typeface="思源宋体 CN" panose="02020400000000000000" charset="-122"/>
                <a:cs typeface="思源宋体 CN" panose="02020400000000000000" charset="-122"/>
              </a:rPr>
              <a:t>当有人对品牌付出爱心、情感、关怀时；</a:t>
            </a:r>
            <a:br>
              <a:rPr lang="zh-CN" altLang="en-US" sz="1350" b="0" dirty="0">
                <a:latin typeface="思源宋体 CN" panose="02020400000000000000" charset="-122"/>
                <a:ea typeface="思源宋体 CN" panose="02020400000000000000" charset="-122"/>
                <a:cs typeface="思源宋体 CN" panose="02020400000000000000" charset="-122"/>
              </a:rPr>
            </a:br>
            <a:r>
              <a:rPr lang="zh-CN" altLang="en-US" sz="1350" b="0" dirty="0">
                <a:latin typeface="思源宋体 CN" panose="02020400000000000000" charset="-122"/>
                <a:ea typeface="思源宋体 CN" panose="02020400000000000000" charset="-122"/>
                <a:cs typeface="思源宋体 CN" panose="02020400000000000000" charset="-122"/>
              </a:rPr>
              <a:t>当有人真正了解并重视目标对象的生活时；</a:t>
            </a:r>
            <a:br>
              <a:rPr lang="zh-CN" altLang="en-US" sz="1350" b="0" dirty="0">
                <a:latin typeface="思源宋体 CN" panose="02020400000000000000" charset="-122"/>
                <a:ea typeface="思源宋体 CN" panose="02020400000000000000" charset="-122"/>
                <a:cs typeface="思源宋体 CN" panose="02020400000000000000" charset="-122"/>
              </a:rPr>
            </a:br>
            <a:r>
              <a:rPr lang="zh-CN" altLang="en-US" sz="1350" b="0" dirty="0">
                <a:latin typeface="思源宋体 CN" panose="02020400000000000000" charset="-122"/>
                <a:ea typeface="思源宋体 CN" panose="02020400000000000000" charset="-122"/>
                <a:cs typeface="思源宋体 CN" panose="02020400000000000000" charset="-122"/>
              </a:rPr>
              <a:t>当有人与使用者或潜在对象保持亲密且定期的对话时。</a:t>
            </a:r>
            <a:endParaRPr lang="zh-CN" altLang="en-US" sz="1350" b="0" dirty="0">
              <a:latin typeface="思源宋体 CN" panose="02020400000000000000" charset="-122"/>
              <a:ea typeface="思源宋体 CN" panose="02020400000000000000" charset="-122"/>
              <a:cs typeface="思源宋体 CN" panose="02020400000000000000" charset="-122"/>
            </a:endParaRPr>
          </a:p>
          <a:p>
            <a:r>
              <a:rPr lang="zh-CN" altLang="en-US" sz="1350" b="0" dirty="0">
                <a:latin typeface="思源宋体 CN" panose="02020400000000000000" charset="-122"/>
                <a:ea typeface="思源宋体 CN" panose="02020400000000000000" charset="-122"/>
                <a:cs typeface="思源宋体 CN" panose="02020400000000000000" charset="-122"/>
              </a:rPr>
              <a:t>每一次与消费者的接触，都是在建立品牌。这就是奥美</a:t>
            </a:r>
            <a:r>
              <a:rPr lang="en-US" altLang="zh-CN" sz="1350" b="0">
                <a:latin typeface="思源宋体 CN" panose="02020400000000000000" charset="-122"/>
                <a:ea typeface="思源宋体 CN" panose="02020400000000000000" charset="-122"/>
                <a:cs typeface="思源宋体 CN" panose="02020400000000000000" charset="-122"/>
              </a:rPr>
              <a:t>360</a:t>
            </a:r>
            <a:r>
              <a:rPr lang="zh-CN" altLang="en-US" sz="1350" b="0" dirty="0">
                <a:latin typeface="思源宋体 CN" panose="02020400000000000000" charset="-122"/>
                <a:ea typeface="思源宋体 CN" panose="02020400000000000000" charset="-122"/>
                <a:cs typeface="思源宋体 CN" panose="02020400000000000000" charset="-122"/>
              </a:rPr>
              <a:t>度品牌管家的基本精神。</a:t>
            </a:r>
            <a:endParaRPr lang="zh-CN" altLang="en-US" sz="1350" b="0" dirty="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7570" name="标题 237569"/>
          <p:cNvSpPr>
            <a:spLocks noGrp="1"/>
          </p:cNvSpPr>
          <p:nvPr>
            <p:ph type="title"/>
          </p:nvPr>
        </p:nvSpPr>
        <p:spPr/>
        <p:txBody>
          <a:bodyPr anchor="ctr" anchorCtr="0"/>
          <a:p>
            <a:r>
              <a:rPr lang="en-US" altLang="zh-CN">
                <a:latin typeface="思源宋体 CN" panose="02020400000000000000" charset="-122"/>
              </a:rPr>
              <a:t>Big Idea</a:t>
            </a:r>
            <a:endParaRPr lang="en-US" altLang="zh-CN">
              <a:latin typeface="思源宋体 CN" panose="02020400000000000000" charset="-122"/>
            </a:endParaRPr>
          </a:p>
        </p:txBody>
      </p:sp>
      <p:sp>
        <p:nvSpPr>
          <p:cNvPr id="237571" name="文本占位符 237570"/>
          <p:cNvSpPr>
            <a:spLocks noGrp="1"/>
          </p:cNvSpPr>
          <p:nvPr>
            <p:ph type="body" idx="1"/>
          </p:nvPr>
        </p:nvSpPr>
        <p:spPr>
          <a:xfrm>
            <a:off x="1762825" y="1492114"/>
            <a:ext cx="5830320" cy="1337305"/>
          </a:xfrm>
        </p:spPr>
        <p:txBody>
          <a:bodyPr/>
          <a:p>
            <a:pPr>
              <a:buNone/>
            </a:pPr>
            <a:r>
              <a:rPr lang="zh-CN" altLang="en-US" dirty="0"/>
              <a:t>广告若非源自一个大创意</a:t>
            </a:r>
            <a:endParaRPr lang="zh-CN" altLang="en-US" dirty="0"/>
          </a:p>
          <a:p>
            <a:pPr>
              <a:buNone/>
            </a:pPr>
            <a:r>
              <a:rPr lang="zh-CN" altLang="en-US" dirty="0"/>
              <a:t>它将有如晚上航行的一样，无人知道</a:t>
            </a:r>
            <a:endParaRPr lang="zh-CN" alt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8594" name="标题 238593"/>
          <p:cNvSpPr>
            <a:spLocks noGrp="1"/>
          </p:cNvSpPr>
          <p:nvPr>
            <p:ph type="title"/>
          </p:nvPr>
        </p:nvSpPr>
        <p:spPr/>
        <p:txBody>
          <a:bodyPr anchor="ctr" anchorCtr="0"/>
          <a:p>
            <a:r>
              <a:rPr lang="en-US" altLang="zh-CN">
                <a:latin typeface="思源宋体 CN" panose="02020400000000000000" charset="-122"/>
              </a:rPr>
              <a:t>Big Idea</a:t>
            </a:r>
            <a:endParaRPr lang="en-US" altLang="zh-CN">
              <a:latin typeface="思源宋体 CN" panose="02020400000000000000" charset="-122"/>
            </a:endParaRPr>
          </a:p>
        </p:txBody>
      </p:sp>
      <p:sp>
        <p:nvSpPr>
          <p:cNvPr id="238595" name="文本占位符 238594"/>
          <p:cNvSpPr>
            <a:spLocks noGrp="1"/>
          </p:cNvSpPr>
          <p:nvPr>
            <p:ph type="body" idx="1"/>
          </p:nvPr>
        </p:nvSpPr>
        <p:spPr>
          <a:xfrm>
            <a:off x="1709237" y="1275383"/>
            <a:ext cx="5830320" cy="1935104"/>
          </a:xfrm>
        </p:spPr>
        <p:txBody>
          <a:bodyPr/>
          <a:p>
            <a:pPr algn="ctr">
              <a:buNone/>
            </a:pPr>
            <a:r>
              <a:rPr lang="zh-CN" altLang="en-US" dirty="0"/>
              <a:t>若没有大创意</a:t>
            </a:r>
            <a:endParaRPr lang="zh-CN" altLang="en-US" dirty="0"/>
          </a:p>
          <a:p>
            <a:pPr algn="ctr">
              <a:buNone/>
            </a:pPr>
            <a:r>
              <a:rPr lang="en-US" altLang="zh-CN"/>
              <a:t>360</a:t>
            </a:r>
            <a:r>
              <a:rPr lang="zh-CN" altLang="en-US" dirty="0"/>
              <a:t>度只是一个罗盘和</a:t>
            </a:r>
            <a:endParaRPr lang="zh-CN" altLang="en-US" dirty="0"/>
          </a:p>
          <a:p>
            <a:pPr algn="ctr">
              <a:buNone/>
            </a:pPr>
            <a:r>
              <a:rPr lang="zh-CN" altLang="en-US" dirty="0"/>
              <a:t>一片空旷无涯的大海</a:t>
            </a:r>
            <a:endParaRPr lang="zh-CN" altLang="en-US"/>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9618" name="标题 239617"/>
          <p:cNvSpPr>
            <a:spLocks noGrp="1"/>
          </p:cNvSpPr>
          <p:nvPr>
            <p:ph type="title"/>
          </p:nvPr>
        </p:nvSpPr>
        <p:spPr>
          <a:xfrm>
            <a:off x="3924187" y="195297"/>
            <a:ext cx="3505813" cy="322716"/>
          </a:xfrm>
        </p:spPr>
        <p:txBody>
          <a:bodyPr anchor="ctr" anchorCtr="0"/>
          <a:p>
            <a:r>
              <a:rPr lang="zh-CN" altLang="en-US" dirty="0"/>
              <a:t>为什么？</a:t>
            </a:r>
            <a:endParaRPr lang="zh-CN" altLang="en-US"/>
          </a:p>
        </p:txBody>
      </p:sp>
      <p:sp>
        <p:nvSpPr>
          <p:cNvPr id="239619" name="文本占位符 239618"/>
          <p:cNvSpPr>
            <a:spLocks noGrp="1"/>
          </p:cNvSpPr>
          <p:nvPr>
            <p:ph type="body" idx="1"/>
          </p:nvPr>
        </p:nvSpPr>
        <p:spPr>
          <a:xfrm>
            <a:off x="1655650" y="1545702"/>
            <a:ext cx="5830320" cy="1378985"/>
          </a:xfrm>
        </p:spPr>
        <p:txBody>
          <a:bodyPr/>
          <a:p>
            <a:r>
              <a:rPr lang="en-US" altLang="zh-CN"/>
              <a:t>360</a:t>
            </a:r>
            <a:r>
              <a:rPr lang="zh-CN" altLang="en-US" dirty="0"/>
              <a:t>度有力的点子发挥其作用</a:t>
            </a:r>
            <a:endParaRPr lang="zh-CN" altLang="en-US" dirty="0"/>
          </a:p>
          <a:p>
            <a:r>
              <a:rPr lang="zh-CN" altLang="en-US" dirty="0"/>
              <a:t>客户买的是我们的创意点子，不是进展</a:t>
            </a:r>
            <a:endParaRPr lang="zh-CN" alt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0642" name="标题 240641"/>
          <p:cNvSpPr>
            <a:spLocks noGrp="1"/>
          </p:cNvSpPr>
          <p:nvPr>
            <p:ph type="title"/>
          </p:nvPr>
        </p:nvSpPr>
        <p:spPr/>
        <p:txBody>
          <a:bodyPr anchor="ctr" anchorCtr="0"/>
          <a:p>
            <a:r>
              <a:rPr lang="zh-CN" altLang="en-US" dirty="0"/>
              <a:t>我们要判断</a:t>
            </a:r>
            <a:endParaRPr lang="zh-CN" altLang="en-US" dirty="0"/>
          </a:p>
        </p:txBody>
      </p:sp>
      <p:sp>
        <p:nvSpPr>
          <p:cNvPr id="240643" name="文本占位符 240642"/>
          <p:cNvSpPr>
            <a:spLocks noGrp="1"/>
          </p:cNvSpPr>
          <p:nvPr>
            <p:ph type="body" idx="1"/>
          </p:nvPr>
        </p:nvSpPr>
        <p:spPr>
          <a:xfrm>
            <a:off x="1709237" y="1492114"/>
            <a:ext cx="5830320" cy="1270619"/>
          </a:xfrm>
        </p:spPr>
        <p:txBody>
          <a:bodyPr/>
          <a:p>
            <a:r>
              <a:rPr lang="zh-CN" altLang="en-US" dirty="0"/>
              <a:t>除非我们知道什么为之点子，否则我们很难判断它的好坏。</a:t>
            </a:r>
            <a:endParaRPr lang="zh-CN" alt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1667" name="副标题 241666"/>
          <p:cNvSpPr>
            <a:spLocks noGrp="1"/>
          </p:cNvSpPr>
          <p:nvPr>
            <p:ph type="subTitle" idx="1"/>
          </p:nvPr>
        </p:nvSpPr>
        <p:spPr/>
        <p:txBody>
          <a:bodyPr anchor="t" anchorCtr="0"/>
          <a:p>
            <a:pPr defTabSz="914400">
              <a:buSzTx/>
            </a:pPr>
            <a:r>
              <a:rPr lang="zh-CN" altLang="en-US" sz="1800" kern="1200" baseline="0" dirty="0">
                <a:latin typeface="Times New Roman" panose="02020603050405020304" pitchFamily="18" charset="0"/>
              </a:rPr>
              <a:t>何谓点子？</a:t>
            </a:r>
            <a:endParaRPr lang="zh-CN" altLang="en-US" sz="1800" kern="1200" baseline="0">
              <a:latin typeface="Times New Roman" panose="02020603050405020304" pitchFamily="18" charset="0"/>
            </a:endParaRP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2690" name="标题 242689"/>
          <p:cNvSpPr>
            <a:spLocks noGrp="1"/>
          </p:cNvSpPr>
          <p:nvPr>
            <p:ph type="title"/>
          </p:nvPr>
        </p:nvSpPr>
        <p:spPr>
          <a:xfrm>
            <a:off x="4031362" y="141710"/>
            <a:ext cx="3508195" cy="323907"/>
          </a:xfrm>
        </p:spPr>
        <p:txBody>
          <a:bodyPr anchor="ctr" anchorCtr="0"/>
          <a:p>
            <a:r>
              <a:rPr lang="zh-CN" altLang="en-US" dirty="0"/>
              <a:t>经典定义</a:t>
            </a:r>
            <a:endParaRPr lang="zh-CN" altLang="en-US"/>
          </a:p>
        </p:txBody>
      </p:sp>
      <p:sp>
        <p:nvSpPr>
          <p:cNvPr id="242691" name="文本占位符 242690"/>
          <p:cNvSpPr>
            <a:spLocks noGrp="1"/>
          </p:cNvSpPr>
          <p:nvPr>
            <p:ph type="body" idx="1"/>
          </p:nvPr>
        </p:nvSpPr>
        <p:spPr>
          <a:xfrm>
            <a:off x="2465416" y="1762433"/>
            <a:ext cx="4214359" cy="743080"/>
          </a:xfrm>
        </p:spPr>
        <p:txBody>
          <a:bodyPr/>
          <a:p>
            <a:pPr>
              <a:buNone/>
            </a:pPr>
            <a:r>
              <a:rPr lang="zh-CN" altLang="en-US" sz="2100"/>
              <a:t>两个或</a:t>
            </a:r>
            <a:r>
              <a:rPr lang="zh-CN" altLang="en-US" sz="2100" dirty="0"/>
              <a:t>多个以前不相关想法的组合</a:t>
            </a:r>
            <a:endParaRPr lang="zh-CN" altLang="en-US" sz="210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3714" name="标题 243713"/>
          <p:cNvSpPr>
            <a:spLocks noGrp="1"/>
          </p:cNvSpPr>
          <p:nvPr>
            <p:ph type="title"/>
          </p:nvPr>
        </p:nvSpPr>
        <p:spPr>
          <a:xfrm>
            <a:off x="3221595" y="195297"/>
            <a:ext cx="4322725" cy="263175"/>
          </a:xfrm>
        </p:spPr>
        <p:txBody>
          <a:bodyPr anchor="ctr" anchorCtr="0"/>
          <a:p>
            <a:r>
              <a:rPr lang="en-US" altLang="zh-CN" sz="1350">
                <a:latin typeface="思源宋体 CN" panose="02020400000000000000" charset="-122"/>
              </a:rPr>
              <a:t>Pareto</a:t>
            </a:r>
            <a:r>
              <a:rPr lang="zh-CN" altLang="en-US" sz="1350" dirty="0">
                <a:latin typeface="思源宋体 CN" panose="02020400000000000000" charset="-122"/>
              </a:rPr>
              <a:t>不是只想到</a:t>
            </a:r>
            <a:r>
              <a:rPr lang="en-US" altLang="zh-CN" sz="1350">
                <a:latin typeface="思源宋体 CN" panose="02020400000000000000" charset="-122"/>
              </a:rPr>
              <a:t>80/20</a:t>
            </a:r>
            <a:r>
              <a:rPr lang="zh-CN" altLang="en-US" sz="1350" dirty="0">
                <a:latin typeface="思源宋体 CN" panose="02020400000000000000" charset="-122"/>
              </a:rPr>
              <a:t>定律，他的定义是</a:t>
            </a:r>
            <a:r>
              <a:rPr lang="en-US" altLang="zh-CN" sz="1350">
                <a:latin typeface="华文细黑" panose="02010600040101010101" pitchFamily="2" charset="-122"/>
              </a:rPr>
              <a:t>……</a:t>
            </a:r>
            <a:endParaRPr lang="en-US" altLang="zh-CN" sz="1350">
              <a:latin typeface="思源宋体 CN" panose="02020400000000000000" charset="-122"/>
            </a:endParaRPr>
          </a:p>
        </p:txBody>
      </p:sp>
      <p:sp>
        <p:nvSpPr>
          <p:cNvPr id="243715" name="文本占位符 243714"/>
          <p:cNvSpPr>
            <a:spLocks noGrp="1"/>
          </p:cNvSpPr>
          <p:nvPr>
            <p:ph type="body" idx="1"/>
          </p:nvPr>
        </p:nvSpPr>
        <p:spPr>
          <a:xfrm>
            <a:off x="2735735" y="1654068"/>
            <a:ext cx="3347433" cy="908605"/>
          </a:xfrm>
        </p:spPr>
        <p:txBody>
          <a:bodyPr/>
          <a:p>
            <a:pPr>
              <a:buFont typeface="Wingdings" panose="05000000000000000000" pitchFamily="2" charset="2"/>
              <a:buChar char="l"/>
            </a:pPr>
            <a:r>
              <a:rPr lang="zh-CN" altLang="en-US"/>
              <a:t>旧</a:t>
            </a:r>
            <a:r>
              <a:rPr lang="zh-CN" altLang="en-US" dirty="0"/>
              <a:t>元素的新组合。</a:t>
            </a:r>
            <a:endParaRPr lang="zh-CN" alt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4738" name="标题 244737"/>
          <p:cNvSpPr>
            <a:spLocks noGrp="1"/>
          </p:cNvSpPr>
          <p:nvPr>
            <p:ph type="title"/>
          </p:nvPr>
        </p:nvSpPr>
        <p:spPr>
          <a:xfrm>
            <a:off x="3924187" y="141710"/>
            <a:ext cx="3561783" cy="377494"/>
          </a:xfrm>
        </p:spPr>
        <p:txBody>
          <a:bodyPr anchor="ctr" anchorCtr="0"/>
          <a:p>
            <a:r>
              <a:rPr lang="en-US" altLang="zh-CN">
                <a:latin typeface="思源宋体 CN" panose="02020400000000000000" charset="-122"/>
              </a:rPr>
              <a:t>1920</a:t>
            </a:r>
            <a:r>
              <a:rPr lang="zh-CN" altLang="en-US" dirty="0">
                <a:latin typeface="思源宋体 CN" panose="02020400000000000000" charset="-122"/>
              </a:rPr>
              <a:t>年代，</a:t>
            </a:r>
            <a:r>
              <a:rPr lang="en-US" altLang="zh-CN">
                <a:latin typeface="思源宋体 CN" panose="02020400000000000000" charset="-122"/>
              </a:rPr>
              <a:t>JWT</a:t>
            </a:r>
            <a:r>
              <a:rPr lang="zh-CN" altLang="en-US" dirty="0">
                <a:latin typeface="思源宋体 CN" panose="02020400000000000000" charset="-122"/>
              </a:rPr>
              <a:t>的创意总监的定义</a:t>
            </a:r>
            <a:endParaRPr lang="zh-CN" altLang="en-US" dirty="0">
              <a:latin typeface="思源宋体 CN" panose="02020400000000000000" charset="-122"/>
            </a:endParaRPr>
          </a:p>
        </p:txBody>
      </p:sp>
      <p:sp>
        <p:nvSpPr>
          <p:cNvPr id="244739" name="文本占位符 244738"/>
          <p:cNvSpPr>
            <a:spLocks noGrp="1"/>
          </p:cNvSpPr>
          <p:nvPr>
            <p:ph type="body" idx="1"/>
          </p:nvPr>
        </p:nvSpPr>
        <p:spPr>
          <a:xfrm>
            <a:off x="1655650" y="1113429"/>
            <a:ext cx="5830320" cy="1729090"/>
          </a:xfrm>
        </p:spPr>
        <p:txBody>
          <a:bodyPr/>
          <a:p>
            <a:pPr>
              <a:buNone/>
            </a:pPr>
            <a:r>
              <a:rPr lang="zh-CN" altLang="en-US" sz="2100"/>
              <a:t>把</a:t>
            </a:r>
            <a:r>
              <a:rPr lang="zh-CN" altLang="en-US" sz="2100" u="sng">
                <a:solidFill>
                  <a:srgbClr val="FFFF00"/>
                </a:solidFill>
              </a:rPr>
              <a:t>对</a:t>
            </a:r>
            <a:r>
              <a:rPr lang="zh-CN" altLang="en-US" sz="2100" u="sng" dirty="0">
                <a:solidFill>
                  <a:srgbClr val="FFFF00"/>
                </a:solidFill>
              </a:rPr>
              <a:t>产品及人类已有的特定知识</a:t>
            </a:r>
            <a:r>
              <a:rPr lang="zh-CN" altLang="en-US" sz="2100" dirty="0">
                <a:solidFill>
                  <a:srgbClr val="FFFF00"/>
                </a:solidFill>
              </a:rPr>
              <a:t>和</a:t>
            </a:r>
            <a:r>
              <a:rPr lang="zh-CN" altLang="en-US" sz="2100" u="sng" dirty="0">
                <a:solidFill>
                  <a:srgbClr val="FFFF00"/>
                </a:solidFill>
              </a:rPr>
              <a:t>对生活及事件</a:t>
            </a:r>
            <a:endParaRPr lang="zh-CN" altLang="en-US" sz="2100" u="sng" dirty="0">
              <a:solidFill>
                <a:srgbClr val="FFFF00"/>
              </a:solidFill>
            </a:endParaRPr>
          </a:p>
          <a:p>
            <a:pPr>
              <a:buNone/>
            </a:pPr>
            <a:r>
              <a:rPr lang="zh-CN" altLang="en-US" sz="2100" u="sng" dirty="0">
                <a:solidFill>
                  <a:srgbClr val="FFFF00"/>
                </a:solidFill>
              </a:rPr>
              <a:t>一般常识</a:t>
            </a:r>
            <a:r>
              <a:rPr lang="zh-CN" altLang="en-US" sz="2100" dirty="0"/>
              <a:t>，以新的方式组合，即形成了广告中的</a:t>
            </a:r>
            <a:endParaRPr lang="zh-CN" altLang="en-US" sz="2100" dirty="0"/>
          </a:p>
          <a:p>
            <a:pPr>
              <a:buNone/>
            </a:pPr>
            <a:r>
              <a:rPr lang="zh-CN" altLang="en-US" sz="2100" dirty="0"/>
              <a:t>“点子”</a:t>
            </a:r>
            <a:endParaRPr lang="zh-CN" altLang="en-US" sz="210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62" name="标题 245761"/>
          <p:cNvSpPr>
            <a:spLocks noGrp="1"/>
          </p:cNvSpPr>
          <p:nvPr>
            <p:ph type="title"/>
          </p:nvPr>
        </p:nvSpPr>
        <p:spPr>
          <a:xfrm>
            <a:off x="3977775" y="141710"/>
            <a:ext cx="3509385" cy="367967"/>
          </a:xfrm>
        </p:spPr>
        <p:txBody>
          <a:bodyPr anchor="ctr" anchorCtr="0"/>
          <a:p>
            <a:r>
              <a:rPr lang="zh-CN" altLang="en-US" sz="1200" dirty="0"/>
              <a:t>我们的定义</a:t>
            </a:r>
            <a:endParaRPr lang="zh-CN" altLang="en-US" sz="1200"/>
          </a:p>
        </p:txBody>
      </p:sp>
      <p:sp>
        <p:nvSpPr>
          <p:cNvPr id="245763" name="文本占位符 245762"/>
          <p:cNvSpPr>
            <a:spLocks noGrp="1"/>
          </p:cNvSpPr>
          <p:nvPr>
            <p:ph type="body" idx="1"/>
          </p:nvPr>
        </p:nvSpPr>
        <p:spPr>
          <a:xfrm>
            <a:off x="1817603" y="1600480"/>
            <a:ext cx="5830320" cy="1162253"/>
          </a:xfrm>
        </p:spPr>
        <p:txBody>
          <a:bodyPr/>
          <a:p>
            <a:pPr>
              <a:buNone/>
            </a:pPr>
            <a:r>
              <a:rPr lang="zh-CN" altLang="en-US" sz="2100"/>
              <a:t>把</a:t>
            </a:r>
            <a:r>
              <a:rPr lang="zh-CN" altLang="en-US" sz="2100" dirty="0"/>
              <a:t>不同的想法以意想不到的方式组合，而使某一</a:t>
            </a:r>
            <a:endParaRPr lang="zh-CN" altLang="en-US" sz="2100" dirty="0"/>
          </a:p>
          <a:p>
            <a:pPr>
              <a:buNone/>
            </a:pPr>
            <a:r>
              <a:rPr lang="zh-CN" altLang="en-US" sz="2100" dirty="0"/>
              <a:t>件事让人觉得耳目一新并更有参与感。</a:t>
            </a:r>
            <a:endParaRPr lang="zh-CN" altLang="en-US" sz="210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6786" name="标题 246785"/>
          <p:cNvSpPr>
            <a:spLocks noGrp="1"/>
          </p:cNvSpPr>
          <p:nvPr>
            <p:ph type="title"/>
          </p:nvPr>
        </p:nvSpPr>
        <p:spPr/>
        <p:txBody>
          <a:bodyPr anchor="ctr" anchorCtr="0"/>
          <a:p>
            <a:r>
              <a:rPr lang="zh-CN" altLang="en-US" dirty="0"/>
              <a:t>或者从另一个角度看</a:t>
            </a:r>
            <a:endParaRPr lang="zh-CN" altLang="en-US"/>
          </a:p>
        </p:txBody>
      </p:sp>
      <p:sp>
        <p:nvSpPr>
          <p:cNvPr id="246787" name="文本占位符 246786"/>
          <p:cNvSpPr>
            <a:spLocks noGrp="1"/>
          </p:cNvSpPr>
          <p:nvPr>
            <p:ph type="body" idx="1"/>
          </p:nvPr>
        </p:nvSpPr>
        <p:spPr>
          <a:xfrm>
            <a:off x="1709237" y="1113429"/>
            <a:ext cx="5830320" cy="1864845"/>
          </a:xfrm>
        </p:spPr>
        <p:txBody>
          <a:bodyPr/>
          <a:p>
            <a:pPr>
              <a:buNone/>
            </a:pPr>
            <a:r>
              <a:rPr lang="zh-CN" altLang="en-US"/>
              <a:t>让</a:t>
            </a:r>
            <a:r>
              <a:rPr lang="zh-CN" altLang="en-US" dirty="0"/>
              <a:t>熟悉的事务变得陌生</a:t>
            </a:r>
            <a:r>
              <a:rPr lang="en-US" altLang="zh-CN">
                <a:latin typeface="Times New Roman" panose="02020603050405020304" pitchFamily="18" charset="0"/>
              </a:rPr>
              <a:t>……</a:t>
            </a:r>
            <a:endParaRPr lang="en-US" altLang="zh-CN"/>
          </a:p>
          <a:p>
            <a:pPr>
              <a:buNone/>
            </a:pPr>
            <a:endParaRPr lang="en-US" altLang="zh-CN"/>
          </a:p>
          <a:p>
            <a:pPr>
              <a:buNone/>
            </a:pPr>
            <a:r>
              <a:rPr lang="en-US" altLang="zh-CN"/>
              <a:t>                             </a:t>
            </a:r>
            <a:r>
              <a:rPr lang="en-US" altLang="zh-CN">
                <a:latin typeface="Times New Roman" panose="02020603050405020304" pitchFamily="18" charset="0"/>
              </a:rPr>
              <a:t>…</a:t>
            </a:r>
            <a:r>
              <a:rPr lang="zh-CN" altLang="en-US" dirty="0"/>
              <a:t>陌生的事物变得熟悉</a:t>
            </a:r>
            <a:endParaRPr lang="zh-CN" altLang="en-US"/>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7810" name="标题 247809"/>
          <p:cNvSpPr>
            <a:spLocks noGrp="1"/>
          </p:cNvSpPr>
          <p:nvPr>
            <p:ph type="title"/>
          </p:nvPr>
        </p:nvSpPr>
        <p:spPr>
          <a:xfrm>
            <a:off x="3977775" y="141710"/>
            <a:ext cx="3561782" cy="377494"/>
          </a:xfrm>
        </p:spPr>
        <p:txBody>
          <a:bodyPr anchor="ctr" anchorCtr="0"/>
          <a:p>
            <a:r>
              <a:rPr lang="zh-CN" altLang="en-US"/>
              <a:t>试</a:t>
            </a:r>
            <a:r>
              <a:rPr lang="zh-CN" altLang="en-US" dirty="0"/>
              <a:t>举例</a:t>
            </a:r>
            <a:endParaRPr lang="zh-CN" altLang="en-US"/>
          </a:p>
        </p:txBody>
      </p:sp>
      <p:sp>
        <p:nvSpPr>
          <p:cNvPr id="247811" name="文本占位符 247810"/>
          <p:cNvSpPr>
            <a:spLocks noGrp="1"/>
          </p:cNvSpPr>
          <p:nvPr>
            <p:ph type="body" idx="1"/>
          </p:nvPr>
        </p:nvSpPr>
        <p:spPr>
          <a:xfrm>
            <a:off x="2033143" y="1221795"/>
            <a:ext cx="4860981" cy="1674312"/>
          </a:xfrm>
        </p:spPr>
        <p:txBody>
          <a:bodyPr/>
          <a:p>
            <a:pPr>
              <a:buNone/>
            </a:pPr>
            <a:r>
              <a:rPr lang="zh-CN" altLang="en-US" sz="2100"/>
              <a:t>想想有</a:t>
            </a:r>
            <a:r>
              <a:rPr lang="zh-CN" altLang="en-US" sz="2100" dirty="0"/>
              <a:t>什么例子可表现</a:t>
            </a:r>
            <a:r>
              <a:rPr lang="en-US" altLang="zh-CN" sz="2100">
                <a:latin typeface="Times New Roman" panose="02020603050405020304" pitchFamily="18" charset="0"/>
              </a:rPr>
              <a:t>……</a:t>
            </a:r>
            <a:endParaRPr lang="en-US" altLang="zh-CN" sz="2100"/>
          </a:p>
          <a:p>
            <a:pPr>
              <a:buNone/>
            </a:pPr>
            <a:r>
              <a:rPr lang="en-US" altLang="zh-CN" sz="2100">
                <a:latin typeface="Times New Roman" panose="02020603050405020304" pitchFamily="18" charset="0"/>
              </a:rPr>
              <a:t>·</a:t>
            </a:r>
            <a:r>
              <a:rPr lang="zh-CN" altLang="en-US" sz="2100" dirty="0"/>
              <a:t>将熟悉的事物用不熟悉的方法组合起来</a:t>
            </a:r>
            <a:endParaRPr lang="zh-CN" altLang="en-US" sz="2100" dirty="0"/>
          </a:p>
          <a:p>
            <a:pPr>
              <a:buNone/>
            </a:pPr>
            <a:r>
              <a:rPr lang="en-US" altLang="zh-CN" sz="2100">
                <a:latin typeface="Times New Roman" panose="02020603050405020304" pitchFamily="18" charset="0"/>
              </a:rPr>
              <a:t>·</a:t>
            </a:r>
            <a:r>
              <a:rPr lang="zh-CN" altLang="en-US" sz="2100" dirty="0"/>
              <a:t>用不熟悉的方法看熟悉的事物</a:t>
            </a:r>
            <a:endParaRPr lang="zh-CN" altLang="en-US" sz="210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8834" name="标题 248833"/>
          <p:cNvSpPr>
            <a:spLocks noGrp="1"/>
          </p:cNvSpPr>
          <p:nvPr>
            <p:ph type="title"/>
          </p:nvPr>
        </p:nvSpPr>
        <p:spPr>
          <a:xfrm>
            <a:off x="3977775" y="141710"/>
            <a:ext cx="3508195" cy="377494"/>
          </a:xfrm>
        </p:spPr>
        <p:txBody>
          <a:bodyPr anchor="ctr" anchorCtr="0"/>
          <a:p>
            <a:r>
              <a:rPr lang="en-US" altLang="zh-CN">
                <a:latin typeface="思源宋体 CN" panose="02020400000000000000" charset="-122"/>
              </a:rPr>
              <a:t>IBM</a:t>
            </a:r>
            <a:r>
              <a:rPr lang="zh-CN" altLang="en-US" dirty="0">
                <a:latin typeface="思源宋体 CN" panose="02020400000000000000" charset="-122"/>
              </a:rPr>
              <a:t>上市：挑战</a:t>
            </a:r>
            <a:endParaRPr lang="zh-CN" altLang="en-US" dirty="0">
              <a:latin typeface="思源宋体 CN" panose="02020400000000000000" charset="-122"/>
            </a:endParaRPr>
          </a:p>
        </p:txBody>
      </p:sp>
      <p:sp>
        <p:nvSpPr>
          <p:cNvPr id="248835" name="文本占位符 248834"/>
          <p:cNvSpPr>
            <a:spLocks noGrp="1"/>
          </p:cNvSpPr>
          <p:nvPr>
            <p:ph type="body" idx="1"/>
          </p:nvPr>
        </p:nvSpPr>
        <p:spPr>
          <a:xfrm>
            <a:off x="4463635" y="1168208"/>
            <a:ext cx="2700810" cy="1188452"/>
          </a:xfrm>
        </p:spPr>
        <p:txBody>
          <a:bodyPr/>
          <a:p>
            <a:r>
              <a:rPr lang="zh-CN" altLang="en-US" sz="2100" dirty="0"/>
              <a:t>建立</a:t>
            </a:r>
            <a:r>
              <a:rPr lang="en-US" altLang="zh-CN" sz="2100"/>
              <a:t>IBM</a:t>
            </a:r>
            <a:r>
              <a:rPr lang="zh-CN" altLang="en-US" sz="2100" dirty="0"/>
              <a:t>作为住处时代的基础建构物</a:t>
            </a:r>
            <a:endParaRPr lang="zh-CN" altLang="en-US" sz="2100" dirty="0"/>
          </a:p>
        </p:txBody>
      </p:sp>
      <p:pic>
        <p:nvPicPr>
          <p:cNvPr id="248841" name="图片 248840" descr="bigbao04"/>
          <p:cNvPicPr>
            <a:picLocks noChangeAspect="1"/>
          </p:cNvPicPr>
          <p:nvPr/>
        </p:nvPicPr>
        <p:blipFill>
          <a:blip r:embed="rId1"/>
          <a:stretch>
            <a:fillRect/>
          </a:stretch>
        </p:blipFill>
        <p:spPr>
          <a:xfrm>
            <a:off x="1762825" y="844301"/>
            <a:ext cx="2465025" cy="3429600"/>
          </a:xfrm>
          <a:prstGeom prst="rect">
            <a:avLst/>
          </a:prstGeom>
          <a:noFill/>
          <a:ln w="9525">
            <a:noFill/>
          </a:ln>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9858" name="标题 249857"/>
          <p:cNvSpPr>
            <a:spLocks noGrp="1"/>
          </p:cNvSpPr>
          <p:nvPr>
            <p:ph type="title"/>
          </p:nvPr>
        </p:nvSpPr>
        <p:spPr/>
        <p:txBody>
          <a:bodyPr anchor="ctr" anchorCtr="0"/>
          <a:p>
            <a:r>
              <a:rPr lang="en-US" altLang="zh-CN">
                <a:latin typeface="思源宋体 CN" panose="02020400000000000000" charset="-122"/>
              </a:rPr>
              <a:t>IBM</a:t>
            </a:r>
            <a:r>
              <a:rPr lang="zh-CN" altLang="en-US" dirty="0">
                <a:latin typeface="思源宋体 CN" panose="02020400000000000000" charset="-122"/>
              </a:rPr>
              <a:t>上市：品检洞察</a:t>
            </a:r>
            <a:endParaRPr lang="zh-CN" altLang="en-US" dirty="0">
              <a:latin typeface="思源宋体 CN" panose="02020400000000000000" charset="-122"/>
            </a:endParaRPr>
          </a:p>
        </p:txBody>
      </p:sp>
      <p:sp>
        <p:nvSpPr>
          <p:cNvPr id="249859" name="文本占位符 249858"/>
          <p:cNvSpPr>
            <a:spLocks noGrp="1"/>
          </p:cNvSpPr>
          <p:nvPr>
            <p:ph type="body" idx="1"/>
          </p:nvPr>
        </p:nvSpPr>
        <p:spPr>
          <a:xfrm>
            <a:off x="1771160" y="1006255"/>
            <a:ext cx="5830320" cy="3452225"/>
          </a:xfrm>
        </p:spPr>
        <p:txBody>
          <a:bodyPr/>
          <a:p>
            <a:pPr>
              <a:lnSpc>
                <a:spcPct val="120000"/>
              </a:lnSpc>
              <a:buFont typeface="Wingdings" panose="05000000000000000000" pitchFamily="2" charset="2"/>
              <a:buChar char="l"/>
            </a:pPr>
            <a:r>
              <a:rPr lang="zh-CN" altLang="en-US" sz="1800">
                <a:latin typeface="思源宋体 CN" panose="02020400000000000000" charset="-122"/>
              </a:rPr>
              <a:t>品牌</a:t>
            </a:r>
            <a:r>
              <a:rPr lang="zh-CN" altLang="en-US" sz="1800" dirty="0">
                <a:latin typeface="思源宋体 CN" panose="02020400000000000000" charset="-122"/>
              </a:rPr>
              <a:t>检验得到的洞察</a:t>
            </a:r>
            <a:endParaRPr lang="zh-CN" altLang="en-US" sz="1800" dirty="0">
              <a:latin typeface="思源宋体 CN" panose="02020400000000000000" charset="-122"/>
            </a:endParaRPr>
          </a:p>
          <a:p>
            <a:pPr lvl="1">
              <a:lnSpc>
                <a:spcPct val="120000"/>
              </a:lnSpc>
              <a:buFont typeface="Wingdings" panose="05000000000000000000" pitchFamily="2" charset="2"/>
              <a:buChar char="l"/>
            </a:pPr>
            <a:r>
              <a:rPr lang="zh-CN" altLang="en-US" sz="1500" dirty="0">
                <a:latin typeface="思源宋体 CN" panose="02020400000000000000" charset="-122"/>
              </a:rPr>
              <a:t>世界一流等级公司的</a:t>
            </a:r>
            <a:endParaRPr lang="zh-CN" altLang="en-US" sz="1500" dirty="0">
              <a:latin typeface="思源宋体 CN" panose="02020400000000000000" charset="-122"/>
            </a:endParaRPr>
          </a:p>
          <a:p>
            <a:pPr lvl="1">
              <a:lnSpc>
                <a:spcPct val="120000"/>
              </a:lnSpc>
              <a:buFont typeface="Wingdings" panose="05000000000000000000" pitchFamily="2" charset="2"/>
              <a:buChar char="l"/>
            </a:pPr>
            <a:r>
              <a:rPr lang="zh-CN" altLang="en-US" sz="1500" dirty="0">
                <a:latin typeface="思源宋体 CN" panose="02020400000000000000" charset="-122"/>
              </a:rPr>
              <a:t>永不间断的全球科技领导者</a:t>
            </a:r>
            <a:endParaRPr lang="zh-CN" altLang="en-US" sz="1500" dirty="0">
              <a:latin typeface="思源宋体 CN" panose="02020400000000000000" charset="-122"/>
            </a:endParaRPr>
          </a:p>
          <a:p>
            <a:pPr lvl="1">
              <a:lnSpc>
                <a:spcPct val="120000"/>
              </a:lnSpc>
              <a:buFont typeface="Wingdings" panose="05000000000000000000" pitchFamily="2" charset="2"/>
              <a:buChar char="l"/>
            </a:pPr>
            <a:r>
              <a:rPr lang="zh-CN" altLang="en-US" sz="1500" dirty="0">
                <a:latin typeface="思源宋体 CN" panose="02020400000000000000" charset="-122"/>
              </a:rPr>
              <a:t>但是，也让不少人觉得被拒之门外</a:t>
            </a:r>
            <a:endParaRPr lang="zh-CN" altLang="en-US" sz="1500" dirty="0">
              <a:latin typeface="思源宋体 CN" panose="02020400000000000000" charset="-122"/>
            </a:endParaRPr>
          </a:p>
          <a:p>
            <a:pPr lvl="1">
              <a:lnSpc>
                <a:spcPct val="120000"/>
              </a:lnSpc>
              <a:buFont typeface="Wingdings" panose="05000000000000000000" pitchFamily="2" charset="2"/>
              <a:buChar char="l"/>
            </a:pPr>
            <a:r>
              <a:rPr lang="zh-CN" altLang="en-US" sz="1500" dirty="0">
                <a:latin typeface="思源宋体 CN" panose="02020400000000000000" charset="-122"/>
              </a:rPr>
              <a:t>缺少新品牌有的迷人魅力</a:t>
            </a:r>
            <a:endParaRPr lang="zh-CN" altLang="en-US" sz="1500" dirty="0">
              <a:latin typeface="思源宋体 CN" panose="02020400000000000000" charset="-122"/>
            </a:endParaRPr>
          </a:p>
          <a:p>
            <a:pPr lvl="1">
              <a:lnSpc>
                <a:spcPct val="120000"/>
              </a:lnSpc>
              <a:buFont typeface="Wingdings" panose="05000000000000000000" pitchFamily="2" charset="2"/>
              <a:buChar char="l"/>
            </a:pPr>
            <a:r>
              <a:rPr lang="zh-CN" altLang="en-US" sz="1500" dirty="0">
                <a:latin typeface="思源宋体 CN" panose="02020400000000000000" charset="-122"/>
              </a:rPr>
              <a:t>搞不清楚自己是谁</a:t>
            </a:r>
            <a:r>
              <a:rPr lang="en-US" altLang="zh-CN" sz="1500">
                <a:latin typeface="思源宋体 CN" panose="02020400000000000000" charset="-122"/>
              </a:rPr>
              <a:t>/</a:t>
            </a:r>
            <a:r>
              <a:rPr lang="zh-CN" altLang="en-US" sz="1500" dirty="0">
                <a:latin typeface="思源宋体 CN" panose="02020400000000000000" charset="-122"/>
              </a:rPr>
              <a:t>想要变成谁</a:t>
            </a:r>
            <a:endParaRPr lang="zh-CN" altLang="en-US" sz="1500" dirty="0">
              <a:latin typeface="思源宋体 CN" panose="02020400000000000000" charset="-122"/>
            </a:endParaRPr>
          </a:p>
          <a:p>
            <a:pPr>
              <a:lnSpc>
                <a:spcPct val="120000"/>
              </a:lnSpc>
              <a:buFont typeface="Wingdings" panose="05000000000000000000" pitchFamily="2" charset="2"/>
              <a:buChar char="l"/>
            </a:pPr>
            <a:r>
              <a:rPr lang="zh-CN" altLang="en-US" sz="1800">
                <a:latin typeface="思源宋体 CN" panose="02020400000000000000" charset="-122"/>
              </a:rPr>
              <a:t>“</a:t>
            </a:r>
            <a:r>
              <a:rPr lang="zh-CN" altLang="en-US" sz="1800" dirty="0">
                <a:latin typeface="思源宋体 CN" panose="02020400000000000000" charset="-122"/>
              </a:rPr>
              <a:t>你不会与</a:t>
            </a:r>
            <a:r>
              <a:rPr lang="en-US" altLang="zh-CN" sz="1800">
                <a:latin typeface="思源宋体 CN" panose="02020400000000000000" charset="-122"/>
              </a:rPr>
              <a:t>IBM</a:t>
            </a:r>
            <a:r>
              <a:rPr lang="zh-CN" altLang="en-US" sz="1800" dirty="0">
                <a:latin typeface="思源宋体 CN" panose="02020400000000000000" charset="-122"/>
              </a:rPr>
              <a:t>一起欢笑”</a:t>
            </a:r>
            <a:endParaRPr lang="zh-CN" altLang="en-US" sz="1800" dirty="0">
              <a:latin typeface="思源宋体 CN" panose="02020400000000000000" charset="-122"/>
            </a:endParaRPr>
          </a:p>
          <a:p>
            <a:pPr>
              <a:lnSpc>
                <a:spcPct val="120000"/>
              </a:lnSpc>
              <a:buFont typeface="Wingdings" panose="05000000000000000000" pitchFamily="2" charset="2"/>
              <a:buChar char="l"/>
            </a:pPr>
            <a:r>
              <a:rPr lang="zh-CN" altLang="en-US" sz="1800">
                <a:latin typeface="思源宋体 CN" panose="02020400000000000000" charset="-122"/>
              </a:rPr>
              <a:t>“</a:t>
            </a:r>
            <a:r>
              <a:rPr lang="en-US" altLang="zh-CN" sz="1800">
                <a:latin typeface="思源宋体 CN" panose="02020400000000000000" charset="-122"/>
              </a:rPr>
              <a:t>IBM</a:t>
            </a:r>
            <a:r>
              <a:rPr lang="zh-CN" altLang="en-US" sz="1800" dirty="0">
                <a:latin typeface="思源宋体 CN" panose="02020400000000000000" charset="-122"/>
              </a:rPr>
              <a:t>只会与你的老板交谈，其他人都不重要”</a:t>
            </a:r>
            <a:endParaRPr lang="zh-CN" altLang="en-US" sz="1800" dirty="0">
              <a:latin typeface="思源宋体 CN" panose="02020400000000000000" charset="-122"/>
            </a:endParaRPr>
          </a:p>
          <a:p>
            <a:pPr>
              <a:lnSpc>
                <a:spcPct val="120000"/>
              </a:lnSpc>
              <a:buFont typeface="Wingdings" panose="05000000000000000000" pitchFamily="2" charset="2"/>
              <a:buChar char="l"/>
            </a:pPr>
            <a:r>
              <a:rPr lang="zh-CN" altLang="en-US" sz="1800">
                <a:latin typeface="思源宋体 CN" panose="02020400000000000000" charset="-122"/>
              </a:rPr>
              <a:t>“</a:t>
            </a:r>
            <a:r>
              <a:rPr lang="en-US" altLang="zh-CN" sz="1800">
                <a:latin typeface="思源宋体 CN" panose="02020400000000000000" charset="-122"/>
              </a:rPr>
              <a:t>IBM</a:t>
            </a:r>
            <a:r>
              <a:rPr lang="zh-CN" altLang="en-US" sz="1800" dirty="0">
                <a:latin typeface="思源宋体 CN" panose="02020400000000000000" charset="-122"/>
              </a:rPr>
              <a:t>有资源，但是，他们有意愿吗？”</a:t>
            </a:r>
            <a:endParaRPr lang="zh-CN" altLang="en-US" sz="1800" dirty="0">
              <a:latin typeface="思源宋体 CN" panose="02020400000000000000" charset="-122"/>
            </a:endParaRP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0882" name="标题 250881"/>
          <p:cNvSpPr>
            <a:spLocks noGrp="1"/>
          </p:cNvSpPr>
          <p:nvPr>
            <p:ph type="title"/>
          </p:nvPr>
        </p:nvSpPr>
        <p:spPr/>
        <p:txBody>
          <a:bodyPr anchor="ctr" anchorCtr="0"/>
          <a:p>
            <a:r>
              <a:rPr lang="en-US" altLang="zh-CN">
                <a:latin typeface="思源宋体 CN" panose="02020400000000000000" charset="-122"/>
              </a:rPr>
              <a:t>IBM</a:t>
            </a:r>
            <a:r>
              <a:rPr lang="zh-CN" altLang="en-US" dirty="0">
                <a:latin typeface="思源宋体 CN" panose="02020400000000000000" charset="-122"/>
              </a:rPr>
              <a:t>上市：品检洞察（续）</a:t>
            </a:r>
            <a:endParaRPr lang="zh-CN" altLang="en-US" dirty="0">
              <a:latin typeface="思源宋体 CN" panose="02020400000000000000" charset="-122"/>
            </a:endParaRPr>
          </a:p>
        </p:txBody>
      </p:sp>
      <p:sp>
        <p:nvSpPr>
          <p:cNvPr id="250883" name="文本占位符 250882"/>
          <p:cNvSpPr>
            <a:spLocks noGrp="1"/>
          </p:cNvSpPr>
          <p:nvPr>
            <p:ph type="body" idx="1"/>
          </p:nvPr>
        </p:nvSpPr>
        <p:spPr>
          <a:xfrm>
            <a:off x="1709237" y="1275383"/>
            <a:ext cx="5993464" cy="1998218"/>
          </a:xfrm>
        </p:spPr>
        <p:txBody>
          <a:bodyPr/>
          <a:p>
            <a:pPr>
              <a:buNone/>
            </a:pPr>
            <a:r>
              <a:rPr lang="zh-CN" altLang="en-US" sz="1800" dirty="0">
                <a:latin typeface="思源宋体 CN" panose="02020400000000000000" charset="-122"/>
              </a:rPr>
              <a:t>真理一：</a:t>
            </a:r>
            <a:r>
              <a:rPr lang="en-US" altLang="zh-CN" sz="1800">
                <a:latin typeface="思源宋体 CN" panose="02020400000000000000" charset="-122"/>
              </a:rPr>
              <a:t>IBM</a:t>
            </a:r>
            <a:r>
              <a:rPr lang="zh-CN" altLang="en-US" sz="1800" dirty="0">
                <a:latin typeface="思源宋体 CN" panose="02020400000000000000" charset="-122"/>
              </a:rPr>
              <a:t>是值得信赖的</a:t>
            </a:r>
            <a:endParaRPr lang="zh-CN" altLang="en-US" sz="1800" dirty="0">
              <a:latin typeface="思源宋体 CN" panose="02020400000000000000" charset="-122"/>
            </a:endParaRPr>
          </a:p>
          <a:p>
            <a:pPr>
              <a:buNone/>
            </a:pPr>
            <a:r>
              <a:rPr lang="zh-CN" altLang="en-US" sz="1800" dirty="0">
                <a:latin typeface="思源宋体 CN" panose="02020400000000000000" charset="-122"/>
              </a:rPr>
              <a:t>真理二：</a:t>
            </a:r>
            <a:r>
              <a:rPr lang="en-US" altLang="zh-CN" sz="1800">
                <a:latin typeface="思源宋体 CN" panose="02020400000000000000" charset="-122"/>
              </a:rPr>
              <a:t>IBM</a:t>
            </a:r>
            <a:r>
              <a:rPr lang="zh-CN" altLang="en-US" sz="1800" dirty="0">
                <a:latin typeface="思源宋体 CN" panose="02020400000000000000" charset="-122"/>
              </a:rPr>
              <a:t>体认客户对他们的信心，远站在背后支持客户</a:t>
            </a:r>
            <a:endParaRPr lang="zh-CN" altLang="en-US" sz="1800" dirty="0">
              <a:latin typeface="思源宋体 CN" panose="02020400000000000000" charset="-122"/>
            </a:endParaRPr>
          </a:p>
          <a:p>
            <a:pPr>
              <a:buNone/>
            </a:pPr>
            <a:r>
              <a:rPr lang="zh-CN" altLang="en-US" sz="1800" dirty="0">
                <a:latin typeface="思源宋体 CN" panose="02020400000000000000" charset="-122"/>
              </a:rPr>
              <a:t>真理三：</a:t>
            </a:r>
            <a:r>
              <a:rPr lang="en-US" altLang="zh-CN" sz="1800">
                <a:latin typeface="思源宋体 CN" panose="02020400000000000000" charset="-122"/>
              </a:rPr>
              <a:t>IBM</a:t>
            </a:r>
            <a:r>
              <a:rPr lang="zh-CN" altLang="en-US" sz="1800" dirty="0">
                <a:latin typeface="思源宋体 CN" panose="02020400000000000000" charset="-122"/>
              </a:rPr>
              <a:t>提供解决资讯疑难杂症的经验与智慧。</a:t>
            </a:r>
            <a:endParaRPr lang="zh-CN" altLang="en-US" sz="1800" dirty="0">
              <a:latin typeface="思源宋体 CN" panose="02020400000000000000" charset="-122"/>
            </a:endParaRPr>
          </a:p>
          <a:p>
            <a:pPr>
              <a:buNone/>
            </a:pPr>
            <a:r>
              <a:rPr lang="zh-CN" altLang="en-US" sz="1800" dirty="0">
                <a:latin typeface="思源宋体 CN" panose="02020400000000000000" charset="-122"/>
              </a:rPr>
              <a:t>真理四：</a:t>
            </a:r>
            <a:r>
              <a:rPr lang="en-US" altLang="zh-CN" sz="1800">
                <a:latin typeface="思源宋体 CN" panose="02020400000000000000" charset="-122"/>
              </a:rPr>
              <a:t>IBM</a:t>
            </a:r>
            <a:r>
              <a:rPr lang="zh-CN" altLang="en-US" sz="1800" dirty="0">
                <a:latin typeface="思源宋体 CN" panose="02020400000000000000" charset="-122"/>
              </a:rPr>
              <a:t>是耀眼先进技术的无情推进者</a:t>
            </a:r>
            <a:endParaRPr lang="zh-CN" altLang="en-US" sz="1800" dirty="0">
              <a:latin typeface="思源宋体 CN" panose="02020400000000000000" charset="-122"/>
            </a:endParaRP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1906" name="标题 251905"/>
          <p:cNvSpPr>
            <a:spLocks noGrp="1"/>
          </p:cNvSpPr>
          <p:nvPr>
            <p:ph type="title"/>
          </p:nvPr>
        </p:nvSpPr>
        <p:spPr>
          <a:xfrm>
            <a:off x="4086140" y="195297"/>
            <a:ext cx="3453417" cy="323907"/>
          </a:xfrm>
        </p:spPr>
        <p:txBody>
          <a:bodyPr anchor="ctr" anchorCtr="0"/>
          <a:p>
            <a:r>
              <a:rPr lang="en-US" altLang="zh-CN">
                <a:latin typeface="思源宋体 CN" panose="02020400000000000000" charset="-122"/>
              </a:rPr>
              <a:t>IBM</a:t>
            </a:r>
            <a:endParaRPr lang="en-US" altLang="zh-CN">
              <a:latin typeface="思源宋体 CN" panose="02020400000000000000" charset="-122"/>
            </a:endParaRPr>
          </a:p>
        </p:txBody>
      </p:sp>
      <p:sp>
        <p:nvSpPr>
          <p:cNvPr id="251907" name="文本占位符 251906"/>
          <p:cNvSpPr>
            <a:spLocks noGrp="1"/>
          </p:cNvSpPr>
          <p:nvPr>
            <p:ph type="body" idx="1"/>
          </p:nvPr>
        </p:nvSpPr>
        <p:spPr>
          <a:xfrm>
            <a:off x="1871190" y="1168208"/>
            <a:ext cx="5450444" cy="1944630"/>
          </a:xfrm>
        </p:spPr>
        <p:txBody>
          <a:bodyPr/>
          <a:p>
            <a:pPr>
              <a:buFont typeface="Wingdings" panose="05000000000000000000" pitchFamily="2" charset="2"/>
              <a:buChar char="l"/>
            </a:pPr>
            <a:r>
              <a:rPr lang="zh-CN" altLang="en-US" sz="1800" dirty="0">
                <a:latin typeface="思源宋体 CN" panose="02020400000000000000" charset="-122"/>
              </a:rPr>
              <a:t>挑战</a:t>
            </a:r>
            <a:endParaRPr lang="zh-CN" altLang="en-US" sz="1800" dirty="0">
              <a:latin typeface="思源宋体 CN" panose="02020400000000000000" charset="-122"/>
            </a:endParaRPr>
          </a:p>
          <a:p>
            <a:pPr>
              <a:buNone/>
            </a:pPr>
            <a:r>
              <a:rPr lang="zh-CN" altLang="en-US" sz="1800" dirty="0">
                <a:latin typeface="思源宋体 CN" panose="02020400000000000000" charset="-122"/>
              </a:rPr>
              <a:t>    建立</a:t>
            </a:r>
            <a:r>
              <a:rPr lang="en-US" altLang="zh-CN" sz="1800">
                <a:latin typeface="思源宋体 CN" panose="02020400000000000000" charset="-122"/>
              </a:rPr>
              <a:t>IBM</a:t>
            </a:r>
            <a:r>
              <a:rPr lang="zh-CN" altLang="en-US" sz="1800" dirty="0">
                <a:latin typeface="思源宋体 CN" panose="02020400000000000000" charset="-122"/>
              </a:rPr>
              <a:t>作为信息时代的基础建构物</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品牌写真</a:t>
            </a:r>
            <a:endParaRPr lang="zh-CN" altLang="en-US" sz="1800" dirty="0">
              <a:latin typeface="思源宋体 CN" panose="02020400000000000000" charset="-122"/>
            </a:endParaRPr>
          </a:p>
          <a:p>
            <a:pPr>
              <a:buNone/>
            </a:pPr>
            <a:r>
              <a:rPr lang="zh-CN" altLang="en-US" sz="1800" dirty="0">
                <a:latin typeface="思源宋体 CN" panose="02020400000000000000" charset="-122"/>
              </a:rPr>
              <a:t>   我可以信赖的神奇力量</a:t>
            </a:r>
            <a:endParaRPr lang="zh-CN" altLang="en-US" sz="1800" dirty="0">
              <a:latin typeface="思源宋体 CN" panose="02020400000000000000" charset="-122"/>
            </a:endParaRP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2930" name="标题 252929"/>
          <p:cNvSpPr>
            <a:spLocks noGrp="1"/>
          </p:cNvSpPr>
          <p:nvPr>
            <p:ph type="title"/>
          </p:nvPr>
        </p:nvSpPr>
        <p:spPr/>
        <p:txBody>
          <a:bodyPr anchor="ctr" anchorCtr="0"/>
          <a:p>
            <a:r>
              <a:rPr lang="en-US" altLang="zh-CN">
                <a:latin typeface="思源宋体 CN" panose="02020400000000000000" charset="-122"/>
              </a:rPr>
              <a:t>IBM</a:t>
            </a:r>
            <a:endParaRPr lang="en-US" altLang="zh-CN">
              <a:latin typeface="思源宋体 CN" panose="02020400000000000000" charset="-122"/>
            </a:endParaRPr>
          </a:p>
        </p:txBody>
      </p:sp>
      <p:sp>
        <p:nvSpPr>
          <p:cNvPr id="252931" name="文本占位符 252930"/>
          <p:cNvSpPr>
            <a:spLocks noGrp="1"/>
          </p:cNvSpPr>
          <p:nvPr>
            <p:ph type="body" idx="1"/>
          </p:nvPr>
        </p:nvSpPr>
        <p:spPr>
          <a:xfrm>
            <a:off x="1656840" y="844301"/>
            <a:ext cx="5993464" cy="2699619"/>
          </a:xfrm>
        </p:spPr>
        <p:txBody>
          <a:bodyPr/>
          <a:p>
            <a:pPr>
              <a:buFont typeface="Wingdings" panose="05000000000000000000" pitchFamily="2" charset="2"/>
              <a:buChar char="l"/>
            </a:pPr>
            <a:r>
              <a:rPr lang="zh-CN" altLang="en-US" sz="1800" dirty="0">
                <a:latin typeface="思源宋体 CN" panose="02020400000000000000" charset="-122"/>
              </a:rPr>
              <a:t>点子</a:t>
            </a:r>
            <a:endParaRPr lang="zh-CN" altLang="en-US" sz="1800" dirty="0">
              <a:latin typeface="思源宋体 CN" panose="02020400000000000000" charset="-122"/>
            </a:endParaRPr>
          </a:p>
          <a:p>
            <a:pPr>
              <a:buNone/>
            </a:pPr>
            <a:r>
              <a:rPr lang="zh-CN" altLang="en-US" sz="1800" dirty="0">
                <a:latin typeface="思源宋体 CN" panose="02020400000000000000" charset="-122"/>
              </a:rPr>
              <a:t>    世界各地令人意想不到的使用者，都因科技获得如释重负的解放</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执行（广告）</a:t>
            </a:r>
            <a:endParaRPr lang="zh-CN" altLang="en-US" sz="1800" dirty="0">
              <a:latin typeface="思源宋体 CN" panose="02020400000000000000" charset="-122"/>
            </a:endParaRPr>
          </a:p>
          <a:p>
            <a:pPr>
              <a:buNone/>
            </a:pPr>
            <a:r>
              <a:rPr lang="zh-CN" altLang="en-US" sz="1800" dirty="0">
                <a:latin typeface="思源宋体 CN" panose="02020400000000000000" charset="-122"/>
              </a:rPr>
              <a:t>   是展现科技的人性面的方式</a:t>
            </a:r>
            <a:endParaRPr lang="zh-CN" altLang="en-US" sz="1800" dirty="0">
              <a:latin typeface="思源宋体 CN" panose="02020400000000000000" charset="-122"/>
            </a:endParaRP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3954" name="标题 253953"/>
          <p:cNvSpPr>
            <a:spLocks noGrp="1"/>
          </p:cNvSpPr>
          <p:nvPr>
            <p:ph type="title"/>
          </p:nvPr>
        </p:nvSpPr>
        <p:spPr>
          <a:xfrm>
            <a:off x="4031362" y="141710"/>
            <a:ext cx="3508195" cy="323907"/>
          </a:xfrm>
        </p:spPr>
        <p:txBody>
          <a:bodyPr anchor="ctr" anchorCtr="0"/>
          <a:p>
            <a:r>
              <a:rPr lang="en-US" altLang="zh-CN">
                <a:latin typeface="思源宋体 CN" panose="02020400000000000000" charset="-122"/>
              </a:rPr>
              <a:t>IBM</a:t>
            </a:r>
            <a:r>
              <a:rPr lang="zh-CN" altLang="en-US" dirty="0">
                <a:latin typeface="思源宋体 CN" panose="02020400000000000000" charset="-122"/>
              </a:rPr>
              <a:t>核心传播讯息</a:t>
            </a:r>
            <a:endParaRPr lang="zh-CN" altLang="en-US" dirty="0">
              <a:latin typeface="思源宋体 CN" panose="02020400000000000000" charset="-122"/>
            </a:endParaRPr>
          </a:p>
        </p:txBody>
      </p:sp>
      <p:sp>
        <p:nvSpPr>
          <p:cNvPr id="253955" name="文本占位符 253954"/>
          <p:cNvSpPr>
            <a:spLocks noGrp="1"/>
          </p:cNvSpPr>
          <p:nvPr>
            <p:ph type="body" idx="1"/>
          </p:nvPr>
        </p:nvSpPr>
        <p:spPr>
          <a:xfrm>
            <a:off x="1762825" y="1654068"/>
            <a:ext cx="5830320" cy="729980"/>
          </a:xfrm>
        </p:spPr>
        <p:txBody>
          <a:bodyPr/>
          <a:p>
            <a:pPr algn="ctr">
              <a:buNone/>
            </a:pPr>
            <a:r>
              <a:rPr lang="en-US" altLang="zh-CN"/>
              <a:t>“</a:t>
            </a:r>
            <a:r>
              <a:rPr lang="zh-CN" altLang="en-US" dirty="0"/>
              <a:t>四海一家的解决之道”</a:t>
            </a:r>
            <a:endParaRPr lang="zh-CN" altLang="en-US"/>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4978" name="标题 254977"/>
          <p:cNvSpPr>
            <a:spLocks noGrp="1"/>
          </p:cNvSpPr>
          <p:nvPr>
            <p:ph type="title"/>
          </p:nvPr>
        </p:nvSpPr>
        <p:spPr>
          <a:xfrm>
            <a:off x="3924187" y="141710"/>
            <a:ext cx="3561783" cy="323907"/>
          </a:xfrm>
        </p:spPr>
        <p:txBody>
          <a:bodyPr anchor="ctr" anchorCtr="0"/>
          <a:p>
            <a:r>
              <a:rPr lang="zh-CN" altLang="en-US"/>
              <a:t>在</a:t>
            </a:r>
            <a:r>
              <a:rPr lang="zh-CN" altLang="en-US" dirty="0"/>
              <a:t>不同的传播技能中把点子发挥</a:t>
            </a:r>
            <a:endParaRPr lang="zh-CN" altLang="en-US"/>
          </a:p>
        </p:txBody>
      </p:sp>
      <p:sp>
        <p:nvSpPr>
          <p:cNvPr id="254979" name="文本占位符 254978"/>
          <p:cNvSpPr>
            <a:spLocks noGrp="1"/>
          </p:cNvSpPr>
          <p:nvPr>
            <p:ph type="body" idx="1"/>
          </p:nvPr>
        </p:nvSpPr>
        <p:spPr>
          <a:xfrm>
            <a:off x="3707455" y="1869608"/>
            <a:ext cx="1402802" cy="729981"/>
          </a:xfrm>
        </p:spPr>
        <p:txBody>
          <a:bodyPr/>
          <a:p>
            <a:pPr>
              <a:buFont typeface="Wingdings" panose="05000000000000000000" pitchFamily="2" charset="2"/>
              <a:buChar char="l"/>
            </a:pPr>
            <a:r>
              <a:rPr lang="zh-CN" altLang="en-US" dirty="0"/>
              <a:t>转化</a:t>
            </a:r>
            <a:endParaRPr lang="zh-CN" altLang="en-US"/>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02" name="标题 256001"/>
          <p:cNvSpPr>
            <a:spLocks noGrp="1"/>
          </p:cNvSpPr>
          <p:nvPr>
            <p:ph type="title"/>
          </p:nvPr>
        </p:nvSpPr>
        <p:spPr/>
        <p:txBody>
          <a:bodyPr anchor="ctr" anchorCtr="0"/>
          <a:p>
            <a:r>
              <a:rPr lang="zh-CN" altLang="en-US" dirty="0"/>
              <a:t>结果</a:t>
            </a:r>
            <a:endParaRPr lang="zh-CN" altLang="en-US"/>
          </a:p>
        </p:txBody>
      </p:sp>
      <p:sp>
        <p:nvSpPr>
          <p:cNvPr id="256003" name="文本占位符 256002"/>
          <p:cNvSpPr>
            <a:spLocks noGrp="1"/>
          </p:cNvSpPr>
          <p:nvPr>
            <p:ph type="body" idx="1"/>
          </p:nvPr>
        </p:nvSpPr>
        <p:spPr>
          <a:xfrm>
            <a:off x="2195097" y="1006255"/>
            <a:ext cx="4913378" cy="2647222"/>
          </a:xfrm>
        </p:spPr>
        <p:txBody>
          <a:bodyPr/>
          <a:p>
            <a:pPr>
              <a:buFont typeface="Wingdings" panose="05000000000000000000" pitchFamily="2" charset="2"/>
              <a:buChar char="l"/>
            </a:pPr>
            <a:r>
              <a:rPr lang="zh-CN" altLang="en-US" sz="1800">
                <a:latin typeface="思源宋体 CN" panose="02020400000000000000" charset="-122"/>
              </a:rPr>
              <a:t>品牌</a:t>
            </a:r>
            <a:r>
              <a:rPr lang="zh-CN" altLang="en-US" sz="1800" dirty="0">
                <a:latin typeface="思源宋体 CN" panose="02020400000000000000" charset="-122"/>
              </a:rPr>
              <a:t>形象广告：四海一家的解决之道</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立竿见影，戏剧性的效果</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在全球都有明显的品牌形象改进</a:t>
            </a:r>
            <a:endParaRPr lang="zh-CN" altLang="en-US" sz="1800" dirty="0">
              <a:latin typeface="思源宋体 CN" panose="02020400000000000000" charset="-122"/>
            </a:endParaRPr>
          </a:p>
          <a:p>
            <a:pPr lvl="1">
              <a:buFont typeface="Wingdings" panose="05000000000000000000" pitchFamily="2" charset="2"/>
              <a:buChar char="l"/>
            </a:pPr>
            <a:r>
              <a:rPr lang="zh-CN" altLang="en-US" sz="1500" dirty="0">
                <a:latin typeface="思源宋体 CN" panose="02020400000000000000" charset="-122"/>
              </a:rPr>
              <a:t>重获优势</a:t>
            </a:r>
            <a:endParaRPr lang="zh-CN" altLang="en-US" sz="1500" dirty="0">
              <a:latin typeface="思源宋体 CN" panose="02020400000000000000" charset="-122"/>
            </a:endParaRPr>
          </a:p>
          <a:p>
            <a:pPr lvl="1">
              <a:buFont typeface="Wingdings" panose="05000000000000000000" pitchFamily="2" charset="2"/>
              <a:buChar char="l"/>
            </a:pPr>
            <a:r>
              <a:rPr lang="zh-CN" altLang="en-US" sz="1500" dirty="0">
                <a:latin typeface="思源宋体 CN" panose="02020400000000000000" charset="-122"/>
              </a:rPr>
              <a:t>增强了品牌情感面</a:t>
            </a:r>
            <a:endParaRPr lang="zh-CN" altLang="en-US" sz="1500" dirty="0">
              <a:latin typeface="思源宋体 CN" panose="02020400000000000000" charset="-122"/>
            </a:endParaRPr>
          </a:p>
          <a:p>
            <a:pPr lvl="1">
              <a:buFont typeface="Wingdings" panose="05000000000000000000" pitchFamily="2" charset="2"/>
              <a:buChar char="l"/>
            </a:pPr>
            <a:r>
              <a:rPr lang="zh-CN" altLang="en-US" sz="1500" dirty="0">
                <a:latin typeface="思源宋体 CN" panose="02020400000000000000" charset="-122"/>
              </a:rPr>
              <a:t>减少了傲慢的负面印象</a:t>
            </a:r>
            <a:endParaRPr lang="zh-CN" altLang="en-US" sz="1500">
              <a:latin typeface="思源宋体 CN" panose="02020400000000000000" charset="-122"/>
            </a:endParaRP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7026" name="标题 257025"/>
          <p:cNvSpPr>
            <a:spLocks noGrp="1"/>
          </p:cNvSpPr>
          <p:nvPr>
            <p:ph type="title"/>
          </p:nvPr>
        </p:nvSpPr>
        <p:spPr/>
        <p:txBody>
          <a:bodyPr anchor="ctr" anchorCtr="0"/>
          <a:p>
            <a:r>
              <a:rPr lang="zh-CN" altLang="en-US" dirty="0"/>
              <a:t>结果</a:t>
            </a:r>
            <a:endParaRPr lang="zh-CN" altLang="en-US"/>
          </a:p>
        </p:txBody>
      </p:sp>
      <p:sp>
        <p:nvSpPr>
          <p:cNvPr id="257027" name="文本占位符 257026"/>
          <p:cNvSpPr>
            <a:spLocks noGrp="1"/>
          </p:cNvSpPr>
          <p:nvPr>
            <p:ph type="body" idx="1"/>
          </p:nvPr>
        </p:nvSpPr>
        <p:spPr>
          <a:xfrm>
            <a:off x="1709237" y="1006255"/>
            <a:ext cx="5830320" cy="2268537"/>
          </a:xfrm>
        </p:spPr>
        <p:txBody>
          <a:bodyPr/>
          <a:p>
            <a:pPr>
              <a:buFont typeface="Wingdings" panose="05000000000000000000" pitchFamily="2" charset="2"/>
              <a:buChar char="l"/>
            </a:pPr>
            <a:r>
              <a:rPr lang="zh-CN" altLang="en-US" sz="1500" dirty="0">
                <a:latin typeface="思源宋体 CN" panose="02020400000000000000" charset="-122"/>
              </a:rPr>
              <a:t>接触过</a:t>
            </a:r>
            <a:r>
              <a:rPr lang="en-US" altLang="zh-CN" sz="1500">
                <a:latin typeface="思源宋体 CN" panose="02020400000000000000" charset="-122"/>
              </a:rPr>
              <a:t>IBM</a:t>
            </a:r>
            <a:r>
              <a:rPr lang="zh-CN" altLang="en-US" sz="1500" dirty="0">
                <a:latin typeface="思源宋体 CN" panose="02020400000000000000" charset="-122"/>
              </a:rPr>
              <a:t>广告的人对其评价明显好过于那些没有接触过广告的人。</a:t>
            </a:r>
            <a:endParaRPr lang="zh-CN" altLang="en-US" sz="1500" dirty="0">
              <a:latin typeface="思源宋体 CN" panose="02020400000000000000" charset="-122"/>
            </a:endParaRPr>
          </a:p>
          <a:p>
            <a:pPr>
              <a:buFont typeface="Wingdings" panose="05000000000000000000" pitchFamily="2" charset="2"/>
              <a:buChar char="l"/>
            </a:pPr>
            <a:r>
              <a:rPr lang="en-US" altLang="zh-CN" sz="1500">
                <a:latin typeface="思源宋体 CN" panose="02020400000000000000" charset="-122"/>
              </a:rPr>
              <a:t>IBM</a:t>
            </a:r>
            <a:r>
              <a:rPr lang="zh-CN" altLang="en-US" sz="1500" dirty="0">
                <a:latin typeface="思源宋体 CN" panose="02020400000000000000" charset="-122"/>
              </a:rPr>
              <a:t>顿时成了时代潮流</a:t>
            </a:r>
            <a:r>
              <a:rPr lang="en-US" altLang="zh-CN" sz="1500">
                <a:latin typeface="Times New Roman" panose="02020603050405020304" pitchFamily="18" charset="0"/>
              </a:rPr>
              <a:t>——</a:t>
            </a:r>
            <a:r>
              <a:rPr lang="zh-CN" altLang="en-US" sz="1500" dirty="0">
                <a:latin typeface="思源宋体 CN" panose="02020400000000000000" charset="-122"/>
              </a:rPr>
              <a:t>从财星杂志的“恐龙族”到连线杂志的“热门品牌”</a:t>
            </a:r>
            <a:endParaRPr lang="zh-CN" altLang="en-US" sz="1500" dirty="0">
              <a:latin typeface="思源宋体 CN" panose="02020400000000000000" charset="-122"/>
            </a:endParaRPr>
          </a:p>
          <a:p>
            <a:pPr>
              <a:buFont typeface="Wingdings" panose="05000000000000000000" pitchFamily="2" charset="2"/>
              <a:buChar char="l"/>
            </a:pPr>
            <a:r>
              <a:rPr lang="zh-CN" altLang="en-US" sz="1500" dirty="0">
                <a:latin typeface="思源宋体 CN" panose="02020400000000000000" charset="-122"/>
              </a:rPr>
              <a:t>“财务世界”最有价值的品牌</a:t>
            </a:r>
            <a:r>
              <a:rPr lang="en-US" altLang="zh-CN" sz="1500">
                <a:latin typeface="Times New Roman" panose="02020603050405020304" pitchFamily="18" charset="0"/>
              </a:rPr>
              <a:t>—</a:t>
            </a:r>
            <a:r>
              <a:rPr lang="zh-CN" altLang="en-US" sz="1500">
                <a:latin typeface="思源宋体 CN" panose="02020400000000000000" charset="-122"/>
              </a:rPr>
              <a:t>在</a:t>
            </a:r>
            <a:r>
              <a:rPr lang="en-US" altLang="zh-CN" sz="1500">
                <a:latin typeface="思源宋体 CN" panose="02020400000000000000" charset="-122"/>
              </a:rPr>
              <a:t>1999</a:t>
            </a:r>
            <a:r>
              <a:rPr lang="zh-CN" altLang="en-US" sz="1500" dirty="0">
                <a:latin typeface="思源宋体 CN" panose="02020400000000000000" charset="-122"/>
              </a:rPr>
              <a:t>年从第</a:t>
            </a:r>
            <a:r>
              <a:rPr lang="en-US" altLang="zh-CN" sz="1500">
                <a:latin typeface="思源宋体 CN" panose="02020400000000000000" charset="-122"/>
              </a:rPr>
              <a:t>293</a:t>
            </a:r>
            <a:r>
              <a:rPr lang="zh-CN" altLang="en-US" sz="1500" dirty="0">
                <a:latin typeface="思源宋体 CN" panose="02020400000000000000" charset="-122"/>
              </a:rPr>
              <a:t>位月至第二位。</a:t>
            </a:r>
            <a:endParaRPr lang="zh-CN" altLang="en-US" sz="1500" dirty="0">
              <a:latin typeface="思源宋体 CN" panose="02020400000000000000" charset="-122"/>
            </a:endParaRPr>
          </a:p>
          <a:p>
            <a:pPr>
              <a:buFont typeface="Wingdings" panose="05000000000000000000" pitchFamily="2" charset="2"/>
              <a:buChar char="l"/>
            </a:pPr>
            <a:r>
              <a:rPr lang="zh-CN" altLang="en-US" sz="1500" dirty="0">
                <a:latin typeface="思源宋体 CN" panose="02020400000000000000" charset="-122"/>
              </a:rPr>
              <a:t>股价一直持续最高</a:t>
            </a:r>
            <a:r>
              <a:rPr lang="en-US" altLang="zh-CN" sz="1500">
                <a:latin typeface="Times New Roman" panose="02020603050405020304" pitchFamily="18" charset="0"/>
              </a:rPr>
              <a:t>—</a:t>
            </a:r>
            <a:r>
              <a:rPr lang="zh-CN" altLang="en-US" sz="1500" dirty="0">
                <a:latin typeface="思源宋体 CN" panose="02020400000000000000" charset="-122"/>
              </a:rPr>
              <a:t>增加了数十亿美元的市场管理。</a:t>
            </a:r>
            <a:endParaRPr lang="zh-CN" altLang="en-US" sz="1500" dirty="0">
              <a:latin typeface="思源宋体 CN" panose="02020400000000000000" charset="-122"/>
            </a:endParaRPr>
          </a:p>
          <a:p>
            <a:pPr>
              <a:buFont typeface="Wingdings" panose="05000000000000000000" pitchFamily="2" charset="2"/>
              <a:buChar char="l"/>
            </a:pPr>
            <a:endParaRPr lang="zh-CN" altLang="en-US" sz="1500" dirty="0">
              <a:latin typeface="思源宋体 CN" panose="02020400000000000000" charset="-122"/>
            </a:endParaRP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8050" name="标题 258049"/>
          <p:cNvSpPr>
            <a:spLocks noGrp="1"/>
          </p:cNvSpPr>
          <p:nvPr>
            <p:ph type="title"/>
          </p:nvPr>
        </p:nvSpPr>
        <p:spPr/>
        <p:txBody>
          <a:bodyPr anchor="ctr" anchorCtr="0"/>
          <a:p>
            <a:r>
              <a:rPr lang="zh-CN" altLang="en-US" dirty="0"/>
              <a:t>结果</a:t>
            </a:r>
            <a:endParaRPr lang="zh-CN" altLang="en-US"/>
          </a:p>
        </p:txBody>
      </p:sp>
      <p:sp>
        <p:nvSpPr>
          <p:cNvPr id="258051" name="文本占位符 258050"/>
          <p:cNvSpPr>
            <a:spLocks noGrp="1"/>
          </p:cNvSpPr>
          <p:nvPr>
            <p:ph type="body" idx="1"/>
          </p:nvPr>
        </p:nvSpPr>
        <p:spPr>
          <a:xfrm>
            <a:off x="1709237" y="1275383"/>
            <a:ext cx="5830320" cy="1675502"/>
          </a:xfrm>
        </p:spPr>
        <p:txBody>
          <a:bodyPr/>
          <a:p>
            <a:pPr>
              <a:buFont typeface="Wingdings" panose="05000000000000000000" pitchFamily="2" charset="2"/>
              <a:buChar char="l"/>
            </a:pPr>
            <a:r>
              <a:rPr lang="zh-CN" altLang="en-US" sz="2100" dirty="0"/>
              <a:t>全球品牌追踪调查显示</a:t>
            </a:r>
            <a:endParaRPr lang="zh-CN" altLang="en-US" sz="2100" dirty="0"/>
          </a:p>
          <a:p>
            <a:pPr lvl="1">
              <a:buFont typeface="Wingdings" panose="05000000000000000000" pitchFamily="2" charset="2"/>
              <a:buChar char="l"/>
            </a:pPr>
            <a:r>
              <a:rPr lang="zh-CN" altLang="en-US" sz="1800" dirty="0"/>
              <a:t>在全球领导力、服务及信赖度上处于全球第一位</a:t>
            </a:r>
            <a:endParaRPr lang="zh-CN" altLang="en-US" sz="1800" dirty="0"/>
          </a:p>
          <a:p>
            <a:pPr lvl="1">
              <a:buFont typeface="Wingdings" panose="05000000000000000000" pitchFamily="2" charset="2"/>
              <a:buChar char="l"/>
            </a:pPr>
            <a:r>
              <a:rPr lang="zh-CN" altLang="en-US" sz="1800" dirty="0"/>
              <a:t>傲慢官僚的负面印象持续显著地降低</a:t>
            </a:r>
            <a:endParaRPr lang="zh-CN" altLang="en-US" sz="1800"/>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9074" name="标题 259073"/>
          <p:cNvSpPr>
            <a:spLocks noGrp="1"/>
          </p:cNvSpPr>
          <p:nvPr>
            <p:ph type="title"/>
          </p:nvPr>
        </p:nvSpPr>
        <p:spPr/>
        <p:txBody>
          <a:bodyPr anchor="ctr" anchorCtr="0"/>
          <a:p>
            <a:r>
              <a:rPr lang="zh-CN" altLang="en-US" dirty="0">
                <a:latin typeface="思源宋体 CN" panose="02020400000000000000" charset="-122"/>
              </a:rPr>
              <a:t>例子</a:t>
            </a:r>
            <a:r>
              <a:rPr lang="zh-CN" altLang="en-US" dirty="0">
                <a:latin typeface="思源宋体 CN" panose="02020400000000000000" charset="-122"/>
                <a:sym typeface="Wingdings" panose="05000000000000000000" pitchFamily="2" charset="2"/>
              </a:rPr>
              <a:t>： </a:t>
            </a:r>
            <a:r>
              <a:rPr lang="en-US" altLang="zh-CN">
                <a:latin typeface="思源宋体 CN" panose="02020400000000000000" charset="-122"/>
              </a:rPr>
              <a:t>Kotex</a:t>
            </a:r>
            <a:endParaRPr lang="en-US" altLang="zh-CN">
              <a:latin typeface="思源宋体 CN" panose="02020400000000000000" charset="-122"/>
            </a:endParaRPr>
          </a:p>
        </p:txBody>
      </p:sp>
      <p:sp>
        <p:nvSpPr>
          <p:cNvPr id="259075" name="文本占位符 259074"/>
          <p:cNvSpPr>
            <a:spLocks noGrp="1"/>
          </p:cNvSpPr>
          <p:nvPr>
            <p:ph type="body" idx="1"/>
          </p:nvPr>
        </p:nvSpPr>
        <p:spPr>
          <a:xfrm>
            <a:off x="1709237" y="1168208"/>
            <a:ext cx="5830320" cy="2430490"/>
          </a:xfrm>
        </p:spPr>
        <p:txBody>
          <a:bodyPr/>
          <a:p>
            <a:pPr>
              <a:buFont typeface="Wingdings" panose="05000000000000000000" pitchFamily="2" charset="2"/>
              <a:buChar char="l"/>
            </a:pPr>
            <a:r>
              <a:rPr lang="en-US" altLang="zh-CN" sz="1800">
                <a:latin typeface="思源宋体 CN" panose="02020400000000000000" charset="-122"/>
              </a:rPr>
              <a:t>1990</a:t>
            </a:r>
            <a:r>
              <a:rPr lang="zh-CN" altLang="en-US" sz="1800" dirty="0">
                <a:latin typeface="思源宋体 CN" panose="02020400000000000000" charset="-122"/>
              </a:rPr>
              <a:t>年代初期，金百利旗下的品牌“高洁丝”慢慢地失去市场给宝洁的“护舒宝”</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当时成功地把自己定位作时代女性的最佳选择</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自然而然，</a:t>
            </a:r>
            <a:r>
              <a:rPr lang="en-US" altLang="zh-CN" sz="1800">
                <a:latin typeface="思源宋体 CN" panose="02020400000000000000" charset="-122"/>
              </a:rPr>
              <a:t>Kotex</a:t>
            </a:r>
            <a:r>
              <a:rPr lang="zh-CN" altLang="en-US" sz="1800" dirty="0">
                <a:latin typeface="思源宋体 CN" panose="02020400000000000000" charset="-122"/>
              </a:rPr>
              <a:t>的定位就被逼成了邻家中年妇女的品牌</a:t>
            </a:r>
            <a:endParaRPr lang="zh-CN" altLang="en-US" sz="1800" dirty="0">
              <a:latin typeface="思源宋体 CN" panose="02020400000000000000" charset="-122"/>
            </a:endParaRP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0098" name="标题 260097"/>
          <p:cNvSpPr>
            <a:spLocks noGrp="1"/>
          </p:cNvSpPr>
          <p:nvPr>
            <p:ph type="title"/>
          </p:nvPr>
        </p:nvSpPr>
        <p:spPr/>
        <p:txBody>
          <a:bodyPr anchor="ctr" anchorCtr="0"/>
          <a:p>
            <a:r>
              <a:rPr lang="zh-CN" altLang="en-US" dirty="0"/>
              <a:t>例子</a:t>
            </a:r>
            <a:r>
              <a:rPr lang="zh-CN" altLang="en-US" dirty="0">
                <a:sym typeface="Wingdings" panose="05000000000000000000" pitchFamily="2" charset="2"/>
              </a:rPr>
              <a:t>：（续</a:t>
            </a:r>
            <a:r>
              <a:rPr lang="zh-CN" altLang="en-US">
                <a:sym typeface="Wingdings" panose="05000000000000000000" pitchFamily="2" charset="2"/>
              </a:rPr>
              <a:t>）</a:t>
            </a:r>
            <a:endParaRPr lang="zh-CN" altLang="en-US"/>
          </a:p>
        </p:txBody>
      </p:sp>
      <p:pic>
        <p:nvPicPr>
          <p:cNvPr id="260101" name="图片 260100" descr="KotexTamponCoupon">
            <a:hlinkClick r:id="rId1"/>
          </p:cNvPr>
          <p:cNvPicPr>
            <a:picLocks noChangeAspect="1"/>
          </p:cNvPicPr>
          <p:nvPr/>
        </p:nvPicPr>
        <p:blipFill>
          <a:blip r:embed="rId2"/>
          <a:stretch>
            <a:fillRect/>
          </a:stretch>
        </p:blipFill>
        <p:spPr>
          <a:xfrm>
            <a:off x="1817603" y="1654068"/>
            <a:ext cx="5131300" cy="987200"/>
          </a:xfrm>
          <a:prstGeom prst="rect">
            <a:avLst/>
          </a:prstGeom>
          <a:noFill/>
          <a:ln w="9525">
            <a:noFill/>
          </a:ln>
        </p:spPr>
      </p:pic>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1122" name="标题 261121"/>
          <p:cNvSpPr>
            <a:spLocks noGrp="1"/>
          </p:cNvSpPr>
          <p:nvPr>
            <p:ph type="title"/>
          </p:nvPr>
        </p:nvSpPr>
        <p:spPr/>
        <p:txBody>
          <a:bodyPr anchor="ctr" anchorCtr="0"/>
          <a:p>
            <a:r>
              <a:rPr lang="zh-CN" altLang="en-US" dirty="0"/>
              <a:t>例子：（</a:t>
            </a:r>
            <a:r>
              <a:rPr lang="zh-CN" altLang="en-US" dirty="0">
                <a:sym typeface="Wingdings" panose="05000000000000000000" pitchFamily="2" charset="2"/>
              </a:rPr>
              <a:t>续）</a:t>
            </a:r>
            <a:endParaRPr lang="zh-CN" altLang="en-US"/>
          </a:p>
        </p:txBody>
      </p:sp>
      <p:sp>
        <p:nvSpPr>
          <p:cNvPr id="261123" name="文本占位符 261122"/>
          <p:cNvSpPr>
            <a:spLocks noGrp="1"/>
          </p:cNvSpPr>
          <p:nvPr>
            <p:ph type="body" sz="half" idx="1"/>
          </p:nvPr>
        </p:nvSpPr>
        <p:spPr>
          <a:xfrm>
            <a:off x="1655650" y="1221795"/>
            <a:ext cx="2858000" cy="2106584"/>
          </a:xfrm>
        </p:spPr>
        <p:txBody>
          <a:bodyPr/>
          <a:p>
            <a:pPr>
              <a:buClrTx/>
              <a:buSzTx/>
              <a:buFontTx/>
              <a:buNone/>
            </a:pPr>
            <a:r>
              <a:rPr lang="zh-CN" altLang="en-US" sz="1800" dirty="0"/>
              <a:t>行销目标：</a:t>
            </a:r>
            <a:endParaRPr lang="zh-CN" altLang="en-US" sz="1800" dirty="0"/>
          </a:p>
          <a:p>
            <a:pPr>
              <a:buClrTx/>
              <a:buSzTx/>
              <a:buFont typeface="Wingdings" panose="05000000000000000000" pitchFamily="2" charset="2"/>
              <a:buChar char="l"/>
            </a:pPr>
            <a:r>
              <a:rPr lang="zh-CN" altLang="en-US" sz="1800" dirty="0"/>
              <a:t>替代“护舒宝”成为少女</a:t>
            </a:r>
            <a:endParaRPr lang="zh-CN" altLang="en-US" sz="1800" dirty="0"/>
          </a:p>
          <a:p>
            <a:pPr>
              <a:buClrTx/>
              <a:buSzTx/>
              <a:buFontTx/>
              <a:buNone/>
            </a:pPr>
            <a:r>
              <a:rPr lang="zh-CN" altLang="en-US" sz="1800" dirty="0"/>
              <a:t>和年轻妇女的选择。</a:t>
            </a:r>
            <a:endParaRPr lang="zh-CN" altLang="en-US" sz="1800"/>
          </a:p>
        </p:txBody>
      </p:sp>
      <p:sp>
        <p:nvSpPr>
          <p:cNvPr id="261124" name="文本占位符 261123"/>
          <p:cNvSpPr>
            <a:spLocks noGrp="1"/>
          </p:cNvSpPr>
          <p:nvPr>
            <p:ph type="body" sz="half" idx="2"/>
          </p:nvPr>
        </p:nvSpPr>
        <p:spPr>
          <a:xfrm>
            <a:off x="4627970" y="1221795"/>
            <a:ext cx="2858000" cy="2106584"/>
          </a:xfrm>
        </p:spPr>
        <p:txBody>
          <a:bodyPr/>
          <a:p>
            <a:pPr>
              <a:buClrTx/>
              <a:buSzTx/>
              <a:buFontTx/>
              <a:buNone/>
            </a:pPr>
            <a:r>
              <a:rPr lang="zh-CN" altLang="en-US" sz="1800" dirty="0"/>
              <a:t>挑战：</a:t>
            </a:r>
            <a:endParaRPr lang="zh-CN" altLang="en-US" sz="1800" dirty="0"/>
          </a:p>
          <a:p>
            <a:pPr>
              <a:buClrTx/>
              <a:buSzTx/>
              <a:buFont typeface="Wingdings" panose="05000000000000000000" pitchFamily="2" charset="2"/>
              <a:buChar char="l"/>
            </a:pPr>
            <a:r>
              <a:rPr lang="zh-CN" altLang="en-US" sz="1800" dirty="0"/>
              <a:t>在吸收力和侧漏保护</a:t>
            </a:r>
            <a:endParaRPr lang="zh-CN" altLang="en-US" sz="1800" dirty="0"/>
          </a:p>
          <a:p>
            <a:pPr>
              <a:buClrTx/>
              <a:buSzTx/>
              <a:buFontTx/>
              <a:buNone/>
            </a:pPr>
            <a:r>
              <a:rPr lang="zh-CN" altLang="en-US" sz="1800" dirty="0"/>
              <a:t>等品类利益点背后，寻</a:t>
            </a:r>
            <a:endParaRPr lang="zh-CN" altLang="en-US" sz="1800" dirty="0"/>
          </a:p>
          <a:p>
            <a:pPr>
              <a:buClrTx/>
              <a:buSzTx/>
              <a:buFontTx/>
              <a:buNone/>
            </a:pPr>
            <a:r>
              <a:rPr lang="zh-CN" altLang="en-US" sz="1800" dirty="0"/>
              <a:t>找新的消费者利益点</a:t>
            </a:r>
            <a:endParaRPr lang="zh-CN" altLang="en-US" sz="1800" dirty="0"/>
          </a:p>
          <a:p>
            <a:pPr>
              <a:buClrTx/>
              <a:buSzTx/>
              <a:buFontTx/>
              <a:buNone/>
            </a:pPr>
            <a:endParaRPr lang="zh-CN" altLang="en-US" sz="1800"/>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2146" name="标题 262145"/>
          <p:cNvSpPr>
            <a:spLocks noGrp="1"/>
          </p:cNvSpPr>
          <p:nvPr>
            <p:ph type="title"/>
          </p:nvPr>
        </p:nvSpPr>
        <p:spPr/>
        <p:txBody>
          <a:bodyPr anchor="ctr" anchorCtr="0"/>
          <a:p>
            <a:r>
              <a:rPr lang="zh-CN" altLang="en-US" dirty="0"/>
              <a:t>例子：（续）</a:t>
            </a:r>
            <a:endParaRPr lang="zh-CN" altLang="en-US"/>
          </a:p>
        </p:txBody>
      </p:sp>
      <p:sp>
        <p:nvSpPr>
          <p:cNvPr id="262147" name="文本占位符 262146"/>
          <p:cNvSpPr>
            <a:spLocks noGrp="1"/>
          </p:cNvSpPr>
          <p:nvPr>
            <p:ph type="body" idx="1"/>
          </p:nvPr>
        </p:nvSpPr>
        <p:spPr>
          <a:xfrm>
            <a:off x="1762825" y="951476"/>
            <a:ext cx="5830320" cy="3086640"/>
          </a:xfrm>
        </p:spPr>
        <p:txBody>
          <a:bodyPr/>
          <a:p>
            <a:pPr>
              <a:lnSpc>
                <a:spcPct val="90000"/>
              </a:lnSpc>
              <a:buFont typeface="Wingdings" panose="05000000000000000000" pitchFamily="2" charset="2"/>
              <a:buChar char="l"/>
            </a:pPr>
            <a:r>
              <a:rPr lang="zh-CN" altLang="en-US" sz="1800"/>
              <a:t>对</a:t>
            </a:r>
            <a:r>
              <a:rPr lang="zh-CN" altLang="en-US" sz="1800" dirty="0"/>
              <a:t>女性用品的主要需求</a:t>
            </a:r>
            <a:endParaRPr lang="zh-CN" altLang="en-US" sz="1800" dirty="0"/>
          </a:p>
          <a:p>
            <a:pPr lvl="1">
              <a:lnSpc>
                <a:spcPct val="90000"/>
              </a:lnSpc>
              <a:buFont typeface="Wingdings" panose="05000000000000000000" pitchFamily="2" charset="2"/>
              <a:buChar char="l"/>
            </a:pPr>
            <a:r>
              <a:rPr lang="zh-CN" altLang="en-US" sz="1500" dirty="0"/>
              <a:t>吸收力</a:t>
            </a:r>
            <a:endParaRPr lang="zh-CN" altLang="en-US" sz="1500" dirty="0"/>
          </a:p>
          <a:p>
            <a:pPr lvl="1">
              <a:lnSpc>
                <a:spcPct val="90000"/>
              </a:lnSpc>
              <a:buFont typeface="Wingdings" panose="05000000000000000000" pitchFamily="2" charset="2"/>
              <a:buChar char="l"/>
            </a:pPr>
            <a:r>
              <a:rPr lang="zh-CN" altLang="en-US" sz="1500" dirty="0"/>
              <a:t>防漏</a:t>
            </a:r>
            <a:endParaRPr lang="zh-CN" altLang="en-US" sz="1500" dirty="0"/>
          </a:p>
          <a:p>
            <a:pPr lvl="1">
              <a:lnSpc>
                <a:spcPct val="90000"/>
              </a:lnSpc>
              <a:buFont typeface="Wingdings" panose="05000000000000000000" pitchFamily="2" charset="2"/>
              <a:buChar char="l"/>
            </a:pPr>
            <a:r>
              <a:rPr lang="zh-CN" altLang="en-US" sz="1500" dirty="0"/>
              <a:t>干爽</a:t>
            </a:r>
            <a:endParaRPr lang="zh-CN" altLang="en-US" sz="1500" dirty="0"/>
          </a:p>
          <a:p>
            <a:pPr lvl="1">
              <a:lnSpc>
                <a:spcPct val="90000"/>
              </a:lnSpc>
              <a:buFont typeface="Wingdings" panose="05000000000000000000" pitchFamily="2" charset="2"/>
              <a:buChar char="l"/>
            </a:pPr>
            <a:r>
              <a:rPr lang="zh-CN" altLang="en-US" sz="1500" dirty="0"/>
              <a:t> 舒服</a:t>
            </a:r>
            <a:endParaRPr lang="zh-CN" altLang="en-US" sz="1500" dirty="0"/>
          </a:p>
          <a:p>
            <a:pPr lvl="1">
              <a:lnSpc>
                <a:spcPct val="90000"/>
              </a:lnSpc>
              <a:buFont typeface="Wingdings" panose="05000000000000000000" pitchFamily="2" charset="2"/>
              <a:buChar char="l"/>
            </a:pPr>
            <a:r>
              <a:rPr lang="zh-CN" altLang="en-US" sz="1500" dirty="0"/>
              <a:t> 保护</a:t>
            </a:r>
            <a:endParaRPr lang="zh-CN" altLang="en-US" sz="1500" dirty="0"/>
          </a:p>
          <a:p>
            <a:pPr>
              <a:lnSpc>
                <a:spcPct val="90000"/>
              </a:lnSpc>
              <a:buFont typeface="Wingdings" panose="05000000000000000000" pitchFamily="2" charset="2"/>
              <a:buChar char="l"/>
            </a:pPr>
            <a:r>
              <a:rPr lang="zh-CN" altLang="en-US" sz="1800" dirty="0"/>
              <a:t>现有的品牌只有一般性及模糊的感性诉求</a:t>
            </a:r>
            <a:endParaRPr lang="zh-CN" altLang="en-US" sz="1800" dirty="0"/>
          </a:p>
          <a:p>
            <a:pPr lvl="1">
              <a:lnSpc>
                <a:spcPct val="90000"/>
              </a:lnSpc>
              <a:buFont typeface="Wingdings" panose="05000000000000000000" pitchFamily="2" charset="2"/>
              <a:buChar char="l"/>
            </a:pPr>
            <a:r>
              <a:rPr lang="zh-CN" altLang="en-US" sz="1500" dirty="0"/>
              <a:t> 自由自在</a:t>
            </a:r>
            <a:endParaRPr lang="zh-CN" altLang="en-US" sz="1500" dirty="0"/>
          </a:p>
          <a:p>
            <a:pPr lvl="1">
              <a:lnSpc>
                <a:spcPct val="90000"/>
              </a:lnSpc>
              <a:buFont typeface="Wingdings" panose="05000000000000000000" pitchFamily="2" charset="2"/>
              <a:buChar char="l"/>
            </a:pPr>
            <a:r>
              <a:rPr lang="zh-CN" altLang="en-US" sz="1500" dirty="0"/>
              <a:t> 安全</a:t>
            </a:r>
            <a:endParaRPr lang="zh-CN" altLang="en-US" sz="1500" dirty="0"/>
          </a:p>
          <a:p>
            <a:pPr lvl="1">
              <a:lnSpc>
                <a:spcPct val="90000"/>
              </a:lnSpc>
              <a:buFont typeface="Wingdings" panose="05000000000000000000" pitchFamily="2" charset="2"/>
              <a:buChar char="l"/>
            </a:pPr>
            <a:r>
              <a:rPr lang="zh-CN" altLang="en-US" sz="1500" dirty="0"/>
              <a:t> 安心</a:t>
            </a:r>
            <a:endParaRPr lang="zh-CN" altLang="en-US" sz="1500" dirty="0"/>
          </a:p>
          <a:p>
            <a:pPr>
              <a:lnSpc>
                <a:spcPct val="90000"/>
              </a:lnSpc>
              <a:buFont typeface="Wingdings" panose="05000000000000000000" pitchFamily="2" charset="2"/>
              <a:buChar char="l"/>
            </a:pPr>
            <a:r>
              <a:rPr lang="zh-CN" altLang="en-US" sz="1800" dirty="0"/>
              <a:t>韩国女性传统上比较含蓄保守</a:t>
            </a:r>
            <a:endParaRPr lang="zh-CN" altLang="en-US" sz="1800"/>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3170" name="标题 263169"/>
          <p:cNvSpPr>
            <a:spLocks noGrp="1"/>
          </p:cNvSpPr>
          <p:nvPr>
            <p:ph type="title"/>
          </p:nvPr>
        </p:nvSpPr>
        <p:spPr/>
        <p:txBody>
          <a:bodyPr anchor="ctr" anchorCtr="0"/>
          <a:p>
            <a:r>
              <a:rPr lang="zh-CN" altLang="en-US"/>
              <a:t>品牌</a:t>
            </a:r>
            <a:r>
              <a:rPr lang="zh-CN" altLang="en-US" dirty="0"/>
              <a:t>写真</a:t>
            </a:r>
            <a:endParaRPr lang="zh-CN" altLang="en-US"/>
          </a:p>
        </p:txBody>
      </p:sp>
      <p:sp>
        <p:nvSpPr>
          <p:cNvPr id="263171" name="文本占位符 263170"/>
          <p:cNvSpPr>
            <a:spLocks noGrp="1"/>
          </p:cNvSpPr>
          <p:nvPr>
            <p:ph type="body" idx="1"/>
          </p:nvPr>
        </p:nvSpPr>
        <p:spPr>
          <a:xfrm>
            <a:off x="1655650" y="1113429"/>
            <a:ext cx="5830320" cy="2268537"/>
          </a:xfrm>
        </p:spPr>
        <p:txBody>
          <a:bodyPr/>
          <a:p>
            <a:pPr algn="ctr">
              <a:buNone/>
            </a:pPr>
            <a:r>
              <a:rPr lang="en-US" altLang="zh-CN" sz="2100" i="1"/>
              <a:t>White</a:t>
            </a:r>
            <a:r>
              <a:rPr lang="zh-CN" altLang="en-US" sz="2100" i="1" dirty="0"/>
              <a:t>是干净的象征</a:t>
            </a:r>
            <a:endParaRPr lang="zh-CN" altLang="en-US" sz="2100" i="1" dirty="0"/>
          </a:p>
          <a:p>
            <a:pPr algn="ctr">
              <a:buNone/>
            </a:pPr>
            <a:r>
              <a:rPr lang="en-US" altLang="zh-CN" sz="2100" i="1"/>
              <a:t>White</a:t>
            </a:r>
            <a:r>
              <a:rPr lang="zh-CN" altLang="en-US" sz="2100" i="1"/>
              <a:t>是</a:t>
            </a:r>
            <a:r>
              <a:rPr lang="zh-CN" altLang="en-US" sz="2100" i="1" dirty="0"/>
              <a:t>明亮，纯洁及自然的</a:t>
            </a:r>
            <a:endParaRPr lang="zh-CN" altLang="en-US" sz="2100" i="1" dirty="0"/>
          </a:p>
          <a:p>
            <a:pPr algn="ctr">
              <a:buNone/>
            </a:pPr>
            <a:r>
              <a:rPr lang="zh-CN" altLang="en-US" sz="2100" i="1" dirty="0"/>
              <a:t>就如我跟我的朋友喜欢的感觉一样</a:t>
            </a:r>
            <a:endParaRPr lang="zh-CN" altLang="en-US" sz="2100" i="1" dirty="0"/>
          </a:p>
          <a:p>
            <a:pPr algn="ctr">
              <a:buNone/>
            </a:pPr>
            <a:r>
              <a:rPr lang="zh-CN" altLang="en-US" sz="2100" i="1" dirty="0"/>
              <a:t>它是一个与别不同感受干净与清爽的方法</a:t>
            </a:r>
            <a:endParaRPr lang="zh-CN" altLang="en-US" sz="2100" i="1"/>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4194" name="矩形 264193"/>
          <p:cNvSpPr/>
          <p:nvPr/>
        </p:nvSpPr>
        <p:spPr>
          <a:xfrm>
            <a:off x="3538357" y="3736835"/>
            <a:ext cx="4058360" cy="285800"/>
          </a:xfrm>
          <a:prstGeom prst="rect">
            <a:avLst/>
          </a:prstGeom>
          <a:solidFill>
            <a:schemeClr val="hlink"/>
          </a:solidFill>
          <a:ln w="9525" cap="flat" cmpd="sng">
            <a:solidFill>
              <a:schemeClr val="tx1"/>
            </a:solidFill>
            <a:prstDash val="solid"/>
            <a:miter/>
            <a:headEnd type="none" w="med" len="med"/>
            <a:tailEnd type="none" w="med" len="med"/>
          </a:ln>
        </p:spPr>
        <p:txBody>
          <a:bodyPr anchor="ctr" anchorCtr="0"/>
          <a:p>
            <a:pPr algn="ctr" eaLnBrk="0" hangingPunct="0">
              <a:spcBef>
                <a:spcPct val="50000"/>
              </a:spcBef>
            </a:pPr>
            <a:r>
              <a:rPr lang="zh-CN" altLang="en-US" sz="1500" b="0" dirty="0">
                <a:latin typeface="思源宋体 CN" panose="02020400000000000000" charset="-122"/>
                <a:ea typeface="思源宋体 CN" panose="02020400000000000000" charset="-122"/>
                <a:cs typeface="思源宋体 CN" panose="02020400000000000000" charset="-122"/>
              </a:rPr>
              <a:t>在自然的环境里访问</a:t>
            </a:r>
            <a:endParaRPr lang="zh-CN" altLang="en-US" sz="1500" dirty="0">
              <a:latin typeface="思源宋体 CN" panose="02020400000000000000" charset="-122"/>
              <a:ea typeface="思源宋体 CN" panose="02020400000000000000" charset="-122"/>
              <a:cs typeface="思源宋体 CN" panose="02020400000000000000" charset="-122"/>
            </a:endParaRPr>
          </a:p>
        </p:txBody>
      </p:sp>
      <p:sp>
        <p:nvSpPr>
          <p:cNvPr id="264195" name="矩形 264194"/>
          <p:cNvSpPr/>
          <p:nvPr/>
        </p:nvSpPr>
        <p:spPr>
          <a:xfrm>
            <a:off x="3538357" y="3336715"/>
            <a:ext cx="4058360" cy="285800"/>
          </a:xfrm>
          <a:prstGeom prst="rect">
            <a:avLst/>
          </a:prstGeom>
          <a:solidFill>
            <a:schemeClr val="hlink"/>
          </a:solidFill>
          <a:ln w="9525" cap="flat" cmpd="sng">
            <a:solidFill>
              <a:schemeClr val="tx1"/>
            </a:solidFill>
            <a:prstDash val="solid"/>
            <a:miter/>
            <a:headEnd type="none" w="med" len="med"/>
            <a:tailEnd type="none" w="med" len="med"/>
          </a:ln>
        </p:spPr>
        <p:txBody>
          <a:bodyPr anchor="ctr" anchorCtr="0"/>
          <a:p>
            <a:pPr algn="ctr"/>
            <a:r>
              <a:rPr lang="zh-CN" altLang="en-US" sz="1500" b="0" dirty="0">
                <a:latin typeface="思源宋体 CN" panose="02020400000000000000" charset="-122"/>
                <a:ea typeface="思源宋体 CN" panose="02020400000000000000" charset="-122"/>
                <a:cs typeface="思源宋体 CN" panose="02020400000000000000" charset="-122"/>
              </a:rPr>
              <a:t>女生们也可大方谈论难于开口的事</a:t>
            </a:r>
            <a:endParaRPr lang="zh-CN" altLang="en-US" sz="1500" b="0" dirty="0">
              <a:latin typeface="思源宋体 CN" panose="02020400000000000000" charset="-122"/>
              <a:ea typeface="思源宋体 CN" panose="02020400000000000000" charset="-122"/>
              <a:cs typeface="思源宋体 CN" panose="02020400000000000000" charset="-122"/>
            </a:endParaRPr>
          </a:p>
        </p:txBody>
      </p:sp>
      <p:sp>
        <p:nvSpPr>
          <p:cNvPr id="264196" name="矩形 264195"/>
          <p:cNvSpPr/>
          <p:nvPr/>
        </p:nvSpPr>
        <p:spPr>
          <a:xfrm>
            <a:off x="3538357" y="1002682"/>
            <a:ext cx="4039307" cy="342960"/>
          </a:xfrm>
          <a:prstGeom prst="rect">
            <a:avLst/>
          </a:prstGeom>
          <a:solidFill>
            <a:schemeClr val="hlink"/>
          </a:solidFill>
          <a:ln w="9525" cap="flat" cmpd="sng">
            <a:solidFill>
              <a:schemeClr val="tx1"/>
            </a:solidFill>
            <a:prstDash val="solid"/>
            <a:miter/>
            <a:headEnd type="none" w="med" len="med"/>
            <a:tailEnd type="none" w="med" len="med"/>
          </a:ln>
        </p:spPr>
        <p:txBody>
          <a:bodyPr anchor="ctr" anchorCtr="0"/>
          <a:p>
            <a:pPr algn="ctr"/>
            <a:r>
              <a:rPr lang="zh-CN" altLang="en-US" sz="1500" b="0" dirty="0">
                <a:latin typeface="思源宋体 CN" panose="02020400000000000000" charset="-122"/>
                <a:ea typeface="思源宋体 CN" panose="02020400000000000000" charset="-122"/>
                <a:cs typeface="思源宋体 CN" panose="02020400000000000000" charset="-122"/>
              </a:rPr>
              <a:t>年轻女性</a:t>
            </a:r>
            <a:endParaRPr lang="zh-CN" altLang="en-US" sz="1500" b="0" dirty="0">
              <a:latin typeface="思源宋体 CN" panose="02020400000000000000" charset="-122"/>
              <a:ea typeface="思源宋体 CN" panose="02020400000000000000" charset="-122"/>
              <a:cs typeface="思源宋体 CN" panose="02020400000000000000" charset="-122"/>
            </a:endParaRPr>
          </a:p>
        </p:txBody>
      </p:sp>
      <p:sp>
        <p:nvSpPr>
          <p:cNvPr id="264197" name="矩形 264196"/>
          <p:cNvSpPr/>
          <p:nvPr/>
        </p:nvSpPr>
        <p:spPr>
          <a:xfrm>
            <a:off x="3538357" y="1507595"/>
            <a:ext cx="4058360" cy="628760"/>
          </a:xfrm>
          <a:prstGeom prst="rect">
            <a:avLst/>
          </a:prstGeom>
          <a:solidFill>
            <a:schemeClr val="hlink"/>
          </a:solidFill>
          <a:ln w="9525" cap="flat" cmpd="sng">
            <a:solidFill>
              <a:schemeClr val="tx1"/>
            </a:solidFill>
            <a:prstDash val="solid"/>
            <a:miter/>
            <a:headEnd type="none" w="med" len="med"/>
            <a:tailEnd type="none" w="med" len="med"/>
          </a:ln>
        </p:spPr>
        <p:txBody>
          <a:bodyPr anchor="ctr" anchorCtr="0"/>
          <a:p>
            <a:pPr algn="ctr" eaLnBrk="0" hangingPunct="0">
              <a:spcBef>
                <a:spcPct val="50000"/>
              </a:spcBef>
            </a:pPr>
            <a:r>
              <a:rPr lang="zh-CN" altLang="en-US" sz="1500" b="0" dirty="0">
                <a:latin typeface="思源宋体 CN" panose="02020400000000000000" charset="-122"/>
                <a:ea typeface="思源宋体 CN" panose="02020400000000000000" charset="-122"/>
                <a:cs typeface="思源宋体 CN" panose="02020400000000000000" charset="-122"/>
              </a:rPr>
              <a:t>在吸收力和侧面保护等品类利益点背后，寻找新的消费者利益点</a:t>
            </a:r>
            <a:endParaRPr lang="zh-CN" altLang="en-US" sz="1500" dirty="0">
              <a:latin typeface="思源宋体 CN" panose="02020400000000000000" charset="-122"/>
              <a:ea typeface="思源宋体 CN" panose="02020400000000000000" charset="-122"/>
              <a:cs typeface="思源宋体 CN" panose="02020400000000000000" charset="-122"/>
            </a:endParaRPr>
          </a:p>
        </p:txBody>
      </p:sp>
      <p:sp>
        <p:nvSpPr>
          <p:cNvPr id="264198" name="矩形 264197"/>
          <p:cNvSpPr/>
          <p:nvPr/>
        </p:nvSpPr>
        <p:spPr>
          <a:xfrm>
            <a:off x="3538357" y="2193515"/>
            <a:ext cx="4058360" cy="1086040"/>
          </a:xfrm>
          <a:prstGeom prst="rect">
            <a:avLst/>
          </a:prstGeom>
          <a:solidFill>
            <a:schemeClr val="hlink"/>
          </a:solidFill>
          <a:ln w="9525" cap="flat" cmpd="sng">
            <a:solidFill>
              <a:schemeClr val="tx1"/>
            </a:solidFill>
            <a:prstDash val="solid"/>
            <a:miter/>
            <a:headEnd type="none" w="med" len="med"/>
            <a:tailEnd type="none" w="med" len="med"/>
          </a:ln>
        </p:spPr>
        <p:txBody>
          <a:bodyPr anchor="ctr" anchorCtr="0"/>
          <a:p>
            <a:pPr algn="ctr"/>
            <a:r>
              <a:rPr lang="en-US" altLang="zh-CN" sz="1500" b="0">
                <a:latin typeface="思源宋体 CN" panose="02020400000000000000" charset="-122"/>
                <a:ea typeface="思源宋体 CN" panose="02020400000000000000" charset="-122"/>
                <a:cs typeface="思源宋体 CN" panose="02020400000000000000" charset="-122"/>
              </a:rPr>
              <a:t>White</a:t>
            </a:r>
            <a:r>
              <a:rPr lang="zh-CN" altLang="en-US" sz="1500" b="0" dirty="0">
                <a:latin typeface="思源宋体 CN" panose="02020400000000000000" charset="-122"/>
                <a:ea typeface="思源宋体 CN" panose="02020400000000000000" charset="-122"/>
                <a:cs typeface="思源宋体 CN" panose="02020400000000000000" charset="-122"/>
              </a:rPr>
              <a:t>是干净的象征</a:t>
            </a:r>
            <a:endParaRPr lang="zh-CN" altLang="en-US" sz="1500" b="0" dirty="0">
              <a:latin typeface="思源宋体 CN" panose="02020400000000000000" charset="-122"/>
              <a:ea typeface="思源宋体 CN" panose="02020400000000000000" charset="-122"/>
              <a:cs typeface="思源宋体 CN" panose="02020400000000000000" charset="-122"/>
            </a:endParaRPr>
          </a:p>
          <a:p>
            <a:pPr algn="ctr"/>
            <a:r>
              <a:rPr lang="en-US" altLang="zh-CN" sz="1500" b="0">
                <a:latin typeface="思源宋体 CN" panose="02020400000000000000" charset="-122"/>
                <a:ea typeface="思源宋体 CN" panose="02020400000000000000" charset="-122"/>
                <a:cs typeface="思源宋体 CN" panose="02020400000000000000" charset="-122"/>
              </a:rPr>
              <a:t>White</a:t>
            </a:r>
            <a:r>
              <a:rPr lang="zh-CN" altLang="en-US" sz="1500" b="0" dirty="0">
                <a:latin typeface="思源宋体 CN" panose="02020400000000000000" charset="-122"/>
                <a:ea typeface="思源宋体 CN" panose="02020400000000000000" charset="-122"/>
                <a:cs typeface="思源宋体 CN" panose="02020400000000000000" charset="-122"/>
              </a:rPr>
              <a:t>是明亮、纯洁及自然的。就如我跟我的朋友喜欢的感觉一样。它是一个与别不同感受干净与清爽的方法</a:t>
            </a:r>
            <a:endParaRPr lang="zh-CN" altLang="en-US" sz="1500" dirty="0">
              <a:latin typeface="思源宋体 CN" panose="02020400000000000000" charset="-122"/>
              <a:ea typeface="思源宋体 CN" panose="02020400000000000000" charset="-122"/>
              <a:cs typeface="思源宋体 CN" panose="02020400000000000000" charset="-122"/>
            </a:endParaRPr>
          </a:p>
        </p:txBody>
      </p:sp>
      <p:sp>
        <p:nvSpPr>
          <p:cNvPr id="264199" name="标题 264198"/>
          <p:cNvSpPr>
            <a:spLocks noGrp="1"/>
          </p:cNvSpPr>
          <p:nvPr>
            <p:ph type="title"/>
          </p:nvPr>
        </p:nvSpPr>
        <p:spPr/>
        <p:txBody>
          <a:bodyPr anchor="ctr" anchorCtr="0"/>
          <a:p>
            <a:r>
              <a:rPr lang="zh-CN" altLang="en-US" dirty="0"/>
              <a:t>品牌写真的延续</a:t>
            </a:r>
            <a:endParaRPr lang="zh-CN" altLang="en-US" dirty="0"/>
          </a:p>
        </p:txBody>
      </p:sp>
      <p:sp>
        <p:nvSpPr>
          <p:cNvPr id="264200" name="文本占位符 264199"/>
          <p:cNvSpPr>
            <a:spLocks noGrp="1"/>
          </p:cNvSpPr>
          <p:nvPr>
            <p:ph type="body" sz="half" idx="1"/>
          </p:nvPr>
        </p:nvSpPr>
        <p:spPr>
          <a:xfrm>
            <a:off x="1716382" y="913370"/>
            <a:ext cx="1667167" cy="3086640"/>
          </a:xfrm>
        </p:spPr>
        <p:txBody>
          <a:bodyPr/>
          <a:p>
            <a:pPr>
              <a:lnSpc>
                <a:spcPct val="130000"/>
              </a:lnSpc>
              <a:buClrTx/>
              <a:buSzTx/>
              <a:buFontTx/>
              <a:buNone/>
            </a:pPr>
            <a:r>
              <a:rPr lang="zh-CN" altLang="en-US" sz="1500" dirty="0"/>
              <a:t>目标对象</a:t>
            </a:r>
            <a:endParaRPr lang="zh-CN" altLang="en-US" sz="1500" dirty="0"/>
          </a:p>
          <a:p>
            <a:pPr>
              <a:lnSpc>
                <a:spcPct val="130000"/>
              </a:lnSpc>
              <a:buClrTx/>
              <a:buSzTx/>
              <a:buFontTx/>
              <a:buNone/>
            </a:pPr>
            <a:endParaRPr lang="zh-CN" altLang="en-US" sz="1500" dirty="0"/>
          </a:p>
          <a:p>
            <a:pPr>
              <a:lnSpc>
                <a:spcPct val="130000"/>
              </a:lnSpc>
              <a:buClrTx/>
              <a:buSzTx/>
              <a:buFontTx/>
              <a:buNone/>
            </a:pPr>
            <a:r>
              <a:rPr lang="zh-CN" altLang="en-US" sz="1500" dirty="0"/>
              <a:t>挑战</a:t>
            </a:r>
            <a:endParaRPr lang="zh-CN" altLang="en-US" sz="1500" dirty="0"/>
          </a:p>
          <a:p>
            <a:pPr>
              <a:lnSpc>
                <a:spcPct val="130000"/>
              </a:lnSpc>
              <a:buClrTx/>
              <a:buSzTx/>
              <a:buFontTx/>
              <a:buNone/>
            </a:pPr>
            <a:endParaRPr lang="zh-CN" altLang="en-US" sz="1500" dirty="0"/>
          </a:p>
          <a:p>
            <a:pPr>
              <a:lnSpc>
                <a:spcPct val="130000"/>
              </a:lnSpc>
              <a:buClrTx/>
              <a:buSzTx/>
              <a:buFontTx/>
              <a:buNone/>
            </a:pPr>
            <a:r>
              <a:rPr lang="zh-CN" altLang="en-US" sz="1500" dirty="0"/>
              <a:t>品牌写真</a:t>
            </a:r>
            <a:endParaRPr lang="zh-CN" altLang="en-US" sz="1500" dirty="0"/>
          </a:p>
          <a:p>
            <a:pPr>
              <a:lnSpc>
                <a:spcPct val="130000"/>
              </a:lnSpc>
              <a:buClrTx/>
              <a:buSzTx/>
              <a:buFontTx/>
              <a:buNone/>
            </a:pPr>
            <a:endParaRPr lang="zh-CN" altLang="en-US" sz="1500" dirty="0"/>
          </a:p>
          <a:p>
            <a:pPr>
              <a:lnSpc>
                <a:spcPct val="130000"/>
              </a:lnSpc>
              <a:buClrTx/>
              <a:buSzTx/>
              <a:buFontTx/>
              <a:buNone/>
            </a:pPr>
            <a:r>
              <a:rPr lang="zh-CN" altLang="en-US" sz="1500" dirty="0"/>
              <a:t>创意点子</a:t>
            </a:r>
            <a:endParaRPr lang="zh-CN" altLang="en-US" sz="1500" dirty="0"/>
          </a:p>
          <a:p>
            <a:pPr>
              <a:lnSpc>
                <a:spcPct val="130000"/>
              </a:lnSpc>
              <a:buClrTx/>
              <a:buSzTx/>
              <a:buFontTx/>
              <a:buNone/>
            </a:pPr>
            <a:endParaRPr lang="zh-CN" altLang="en-US" sz="1500" dirty="0"/>
          </a:p>
          <a:p>
            <a:pPr>
              <a:lnSpc>
                <a:spcPct val="130000"/>
              </a:lnSpc>
              <a:buClrTx/>
              <a:buSzTx/>
              <a:buFontTx/>
              <a:buNone/>
            </a:pPr>
            <a:r>
              <a:rPr lang="zh-CN" altLang="en-US" sz="1500" dirty="0"/>
              <a:t>执行手法（广告）</a:t>
            </a:r>
            <a:endParaRPr lang="zh-CN" altLang="en-US" sz="150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5218" name="标题 265217"/>
          <p:cNvSpPr>
            <a:spLocks noGrp="1"/>
          </p:cNvSpPr>
          <p:nvPr>
            <p:ph type="title"/>
          </p:nvPr>
        </p:nvSpPr>
        <p:spPr/>
        <p:txBody>
          <a:bodyPr anchor="ctr" anchorCtr="0"/>
          <a:p>
            <a:r>
              <a:rPr lang="zh-CN" altLang="en-US" dirty="0"/>
              <a:t>点子与执行</a:t>
            </a:r>
            <a:endParaRPr lang="zh-CN" altLang="en-US"/>
          </a:p>
        </p:txBody>
      </p:sp>
      <p:sp>
        <p:nvSpPr>
          <p:cNvPr id="265219" name="文本占位符 265218"/>
          <p:cNvSpPr>
            <a:spLocks noGrp="1"/>
          </p:cNvSpPr>
          <p:nvPr>
            <p:ph type="body" sz="half" idx="1"/>
          </p:nvPr>
        </p:nvSpPr>
        <p:spPr>
          <a:xfrm>
            <a:off x="4139728" y="1059842"/>
            <a:ext cx="916942" cy="377495"/>
          </a:xfrm>
        </p:spPr>
        <p:txBody>
          <a:bodyPr/>
          <a:p>
            <a:pPr algn="ctr">
              <a:lnSpc>
                <a:spcPct val="100000"/>
              </a:lnSpc>
              <a:buClrTx/>
              <a:buSzTx/>
              <a:buFontTx/>
              <a:buNone/>
            </a:pPr>
            <a:r>
              <a:rPr lang="zh-CN" altLang="en-US" sz="1800" dirty="0"/>
              <a:t>点子</a:t>
            </a:r>
            <a:endParaRPr lang="zh-CN" altLang="en-US" sz="1800"/>
          </a:p>
        </p:txBody>
      </p:sp>
      <p:sp>
        <p:nvSpPr>
          <p:cNvPr id="265222" name="文本框 265221"/>
          <p:cNvSpPr txBox="1"/>
          <p:nvPr/>
        </p:nvSpPr>
        <p:spPr>
          <a:xfrm>
            <a:off x="4114720" y="1943440"/>
            <a:ext cx="457280" cy="368300"/>
          </a:xfrm>
          <a:prstGeom prst="rect">
            <a:avLst/>
          </a:prstGeom>
          <a:noFill/>
          <a:ln w="9525">
            <a:noFill/>
          </a:ln>
        </p:spPr>
        <p:txBody>
          <a:bodyPr>
            <a:spAutoFit/>
          </a:bodyPr>
          <a:p>
            <a:pPr eaLnBrk="0" hangingPunct="0">
              <a:spcBef>
                <a:spcPct val="50000"/>
              </a:spcBef>
            </a:pPr>
            <a:r>
              <a:rPr lang="en-US" altLang="zh-CN" sz="1800" b="0" dirty="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265223" name="文本框 265222"/>
          <p:cNvSpPr txBox="1"/>
          <p:nvPr/>
        </p:nvSpPr>
        <p:spPr>
          <a:xfrm>
            <a:off x="4331452" y="1917242"/>
            <a:ext cx="1154430" cy="368300"/>
          </a:xfrm>
          <a:prstGeom prst="rect">
            <a:avLst/>
          </a:prstGeom>
          <a:noFill/>
          <a:ln w="9525">
            <a:noFill/>
          </a:ln>
        </p:spPr>
        <p:txBody>
          <a:bodyPr wrap="none" anchor="t" anchorCtr="0">
            <a:spAutoFit/>
          </a:bodyPr>
          <a:p>
            <a:pPr eaLnBrk="0" hangingPunct="0"/>
            <a:r>
              <a:rPr lang="en-US" altLang="zh-CN" sz="1800" b="0">
                <a:latin typeface="Times New Roman" panose="02020603050405020304" pitchFamily="18" charset="0"/>
                <a:ea typeface="思源宋体 CN" panose="02020400000000000000" charset="-122"/>
                <a:cs typeface="思源宋体 CN" panose="02020400000000000000" charset="-122"/>
              </a:rPr>
              <a:t> </a:t>
            </a:r>
            <a:r>
              <a:rPr lang="en-US" altLang="zh-CN" sz="1800" b="0" dirty="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265224" name="文本框 265223"/>
          <p:cNvSpPr txBox="1"/>
          <p:nvPr/>
        </p:nvSpPr>
        <p:spPr>
          <a:xfrm>
            <a:off x="2249875" y="2301881"/>
            <a:ext cx="640080" cy="368300"/>
          </a:xfrm>
          <a:prstGeom prst="rect">
            <a:avLst/>
          </a:prstGeom>
          <a:noFill/>
          <a:ln w="9525">
            <a:noFill/>
          </a:ln>
        </p:spPr>
        <p:txBody>
          <a:bodyPr wrap="none" anchor="t" anchorCtr="0">
            <a:spAutoFit/>
          </a:bodyPr>
          <a:p>
            <a:pPr eaLnBrk="0" hangingPunct="0"/>
            <a:r>
              <a:rPr lang="zh-CN" altLang="en-US" sz="1800" b="0" dirty="0">
                <a:latin typeface="Times New Roman" panose="02020603050405020304" pitchFamily="18" charset="0"/>
                <a:ea typeface="思源宋体 CN" panose="02020400000000000000" charset="-122"/>
                <a:cs typeface="思源宋体 CN" panose="02020400000000000000" charset="-122"/>
              </a:rPr>
              <a:t>执行</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graphicFrame>
        <p:nvGraphicFramePr>
          <p:cNvPr id="265258" name="内容占位符 265257"/>
          <p:cNvGraphicFramePr/>
          <p:nvPr>
            <p:ph sz="half" idx="2"/>
          </p:nvPr>
        </p:nvGraphicFramePr>
        <p:xfrm>
          <a:off x="3113230" y="1600480"/>
          <a:ext cx="2941320" cy="2194560"/>
        </p:xfrm>
        <a:graphic>
          <a:graphicData uri="http://schemas.openxmlformats.org/drawingml/2006/table">
            <a:tbl>
              <a:tblPr/>
              <a:tblGrid>
                <a:gridCol w="980440"/>
                <a:gridCol w="980440"/>
                <a:gridCol w="980440"/>
              </a:tblGrid>
              <a:tr h="731520">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endParaRPr lang="zh-CN" altLang="en-US" dirty="0">
                        <a:ea typeface="思源宋体 CN" panose="02020400000000000000" charset="-122"/>
                        <a:cs typeface="思源宋体 CN" panose="02020400000000000000" charset="-122"/>
                      </a:endParaRPr>
                    </a:p>
                  </a:txBody>
                  <a:tcPr>
                    <a:lnL w="28575"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28575"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zh-CN" altLang="en-US" dirty="0">
                          <a:ea typeface="思源宋体 CN" panose="02020400000000000000" charset="-122"/>
                          <a:cs typeface="思源宋体 CN" panose="02020400000000000000" charset="-122"/>
                        </a:rPr>
                        <a:t>弱</a:t>
                      </a:r>
                      <a:endParaRPr lang="zh-CN" altLang="en-US"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28575"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r>
                        <a:rPr lang="zh-CN" altLang="en-US" dirty="0">
                          <a:ea typeface="思源宋体 CN" panose="02020400000000000000" charset="-122"/>
                          <a:cs typeface="思源宋体 CN" panose="02020400000000000000" charset="-122"/>
                        </a:rPr>
                        <a:t>强</a:t>
                      </a:r>
                      <a:endParaRPr lang="zh-CN" altLang="en-US"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28575" cap="flat" cmpd="sng">
                      <a:solidFill>
                        <a:schemeClr val="tx1"/>
                      </a:solidFill>
                      <a:prstDash val="solid"/>
                      <a:miter/>
                      <a:headEnd type="none" w="med" len="med"/>
                      <a:tailEnd type="none" w="med" len="med"/>
                    </a:lnR>
                    <a:lnT w="28575"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r h="731520">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eaLnBrk="0" hangingPunct="0">
                        <a:lnSpc>
                          <a:spcPct val="100000"/>
                        </a:lnSpc>
                        <a:spcBef>
                          <a:spcPct val="0"/>
                        </a:spcBef>
                        <a:buNone/>
                      </a:pPr>
                      <a:r>
                        <a:rPr lang="zh-CN" altLang="en-US" dirty="0">
                          <a:ea typeface="思源宋体 CN" panose="02020400000000000000" charset="-122"/>
                          <a:cs typeface="思源宋体 CN" panose="02020400000000000000" charset="-122"/>
                        </a:rPr>
                        <a:t>杰出</a:t>
                      </a:r>
                      <a:endParaRPr lang="zh-CN" altLang="en-US" dirty="0">
                        <a:ea typeface="思源宋体 CN" panose="02020400000000000000" charset="-122"/>
                        <a:cs typeface="思源宋体 CN" panose="02020400000000000000" charset="-122"/>
                      </a:endParaRPr>
                    </a:p>
                  </a:txBody>
                  <a:tcPr>
                    <a:lnL w="28575"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endParaRPr lang="zh-CN" altLang="en-US"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endParaRPr lang="zh-CN" altLang="en-US"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28575"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12700" cap="flat" cmpd="sng">
                      <a:solidFill>
                        <a:schemeClr val="tx1"/>
                      </a:solidFill>
                      <a:prstDash val="solid"/>
                      <a:miter/>
                      <a:headEnd type="none" w="med" len="med"/>
                      <a:tailEnd type="none" w="med" len="med"/>
                    </a:lnB>
                    <a:lnTlToBr>
                      <a:noFill/>
                    </a:lnTlToBr>
                    <a:lnBlToTr>
                      <a:noFill/>
                    </a:lnBlToTr>
                    <a:noFill/>
                  </a:tcPr>
                </a:tc>
              </a:tr>
              <a:tr h="731520">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eaLnBrk="0" hangingPunct="0">
                        <a:lnSpc>
                          <a:spcPct val="100000"/>
                        </a:lnSpc>
                        <a:spcBef>
                          <a:spcPct val="50000"/>
                        </a:spcBef>
                        <a:buNone/>
                      </a:pPr>
                      <a:r>
                        <a:rPr lang="zh-CN" altLang="en-US" dirty="0">
                          <a:ea typeface="思源宋体 CN" panose="02020400000000000000" charset="-122"/>
                          <a:cs typeface="思源宋体 CN" panose="02020400000000000000" charset="-122"/>
                        </a:rPr>
                        <a:t>较差</a:t>
                      </a:r>
                      <a:endParaRPr lang="zh-CN" altLang="en-US" dirty="0">
                        <a:ea typeface="思源宋体 CN" panose="02020400000000000000" charset="-122"/>
                        <a:cs typeface="思源宋体 CN" panose="02020400000000000000" charset="-122"/>
                      </a:endParaRPr>
                    </a:p>
                  </a:txBody>
                  <a:tcPr>
                    <a:lnL w="28575"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28575"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endParaRPr lang="zh-CN" altLang="en-US"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12700"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28575" cap="flat" cmpd="sng">
                      <a:solidFill>
                        <a:schemeClr val="tx1"/>
                      </a:solidFill>
                      <a:prstDash val="solid"/>
                      <a:miter/>
                      <a:headEnd type="none" w="med" len="med"/>
                      <a:tailEnd type="none" w="med" len="med"/>
                    </a:lnB>
                    <a:lnTlToBr>
                      <a:noFill/>
                    </a:lnTlToBr>
                    <a:lnBlToTr>
                      <a:noFill/>
                    </a:lnBlToTr>
                    <a:noFill/>
                  </a:tcPr>
                </a:tc>
                <a:tc>
                  <a:txBody>
                    <a:bodyPr/>
                    <a:lstStyle>
                      <a:lvl1pPr marL="342900" lvl="0" indent="-342900" algn="l" defTabSz="914400" rtl="0" eaLnBrk="1" fontAlgn="base" latinLnBrk="0" hangingPunct="1">
                        <a:lnSpc>
                          <a:spcPct val="150000"/>
                        </a:lnSpc>
                        <a:spcBef>
                          <a:spcPct val="20000"/>
                        </a:spcBef>
                        <a:spcAft>
                          <a:spcPct val="0"/>
                        </a:spcAft>
                        <a:buClrTx/>
                        <a:buSzTx/>
                        <a:buFontTx/>
                        <a:buChar char="•"/>
                        <a:defRPr sz="2800" u="none" kern="1200" baseline="0">
                          <a:solidFill>
                            <a:schemeClr val="tx1"/>
                          </a:solidFill>
                          <a:latin typeface="Times New Roman" panose="02020603050405020304" pitchFamily="18" charset="0"/>
                          <a:ea typeface="仿宋_GB2312" pitchFamily="49" charset="-122"/>
                        </a:defRPr>
                      </a:lvl1pPr>
                      <a:lvl2pPr marL="742950" lvl="1" indent="-285750" algn="l" defTabSz="914400" rtl="0" eaLnBrk="1" fontAlgn="base" latinLnBrk="0" hangingPunct="1">
                        <a:lnSpc>
                          <a:spcPct val="150000"/>
                        </a:lnSpc>
                        <a:spcBef>
                          <a:spcPct val="20000"/>
                        </a:spcBef>
                        <a:spcAft>
                          <a:spcPct val="0"/>
                        </a:spcAft>
                        <a:buClrTx/>
                        <a:buSzTx/>
                        <a:buFontTx/>
                        <a:buChar char="–"/>
                        <a:defRPr sz="2400" b="0" i="0" u="none" kern="1200" baseline="0">
                          <a:solidFill>
                            <a:schemeClr val="tx1"/>
                          </a:solidFill>
                          <a:latin typeface="Times New Roman" panose="02020603050405020304" pitchFamily="18" charset="0"/>
                          <a:ea typeface="仿宋_GB2312" pitchFamily="49" charset="-122"/>
                        </a:defRPr>
                      </a:lvl2pPr>
                      <a:lvl3pPr marL="1143000" lvl="2" indent="-228600" algn="l" defTabSz="914400" rtl="0" eaLnBrk="1" fontAlgn="base" latinLnBrk="0" hangingPunct="1">
                        <a:lnSpc>
                          <a:spcPct val="150000"/>
                        </a:lnSpc>
                        <a:spcBef>
                          <a:spcPct val="20000"/>
                        </a:spcBef>
                        <a:spcAft>
                          <a:spcPct val="0"/>
                        </a:spcAft>
                        <a:buClrTx/>
                        <a:buSzTx/>
                        <a:buFontTx/>
                        <a:buChar char="•"/>
                        <a:defRPr sz="2000" b="0" i="0" u="none" kern="1200" baseline="0">
                          <a:solidFill>
                            <a:schemeClr val="tx1"/>
                          </a:solidFill>
                          <a:latin typeface="Times New Roman" panose="02020603050405020304" pitchFamily="18" charset="0"/>
                          <a:ea typeface="仿宋_GB2312" pitchFamily="49" charset="-122"/>
                        </a:defRPr>
                      </a:lvl3pPr>
                      <a:lvl4pPr marL="1600200" lvl="3"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4pPr>
                      <a:lvl5pPr marL="2057400" lvl="4" indent="-228600" algn="l" defTabSz="914400" rtl="0" eaLnBrk="1" fontAlgn="base" latinLnBrk="0" hangingPunct="1">
                        <a:lnSpc>
                          <a:spcPct val="150000"/>
                        </a:lnSpc>
                        <a:spcBef>
                          <a:spcPct val="20000"/>
                        </a:spcBef>
                        <a:spcAft>
                          <a:spcPct val="0"/>
                        </a:spcAft>
                        <a:buClrTx/>
                        <a:buSzTx/>
                        <a:buFontTx/>
                        <a:buChar char="»"/>
                        <a:defRPr sz="1800" b="0" i="0" u="none" kern="1200" baseline="0">
                          <a:solidFill>
                            <a:schemeClr val="tx1"/>
                          </a:solidFill>
                          <a:latin typeface="Times New Roman" panose="02020603050405020304" pitchFamily="18" charset="0"/>
                          <a:ea typeface="仿宋_GB2312" pitchFamily="49" charset="-122"/>
                        </a:defRPr>
                      </a:lvl5pPr>
                    </a:lstStyle>
                    <a:p>
                      <a:pPr marL="0" lvl="0" indent="0" algn="ctr">
                        <a:buNone/>
                      </a:pPr>
                      <a:endParaRPr lang="zh-CN" altLang="en-US" dirty="0">
                        <a:ea typeface="思源宋体 CN" panose="02020400000000000000" charset="-122"/>
                        <a:cs typeface="思源宋体 CN" panose="02020400000000000000" charset="-122"/>
                      </a:endParaRPr>
                    </a:p>
                  </a:txBody>
                  <a:tcPr>
                    <a:lnL w="12700" cap="flat" cmpd="sng">
                      <a:solidFill>
                        <a:schemeClr val="tx1"/>
                      </a:solidFill>
                      <a:prstDash val="solid"/>
                      <a:miter/>
                      <a:headEnd type="none" w="med" len="med"/>
                      <a:tailEnd type="none" w="med" len="med"/>
                    </a:lnL>
                    <a:lnR w="28575" cap="flat" cmpd="sng">
                      <a:solidFill>
                        <a:schemeClr val="tx1"/>
                      </a:solidFill>
                      <a:prstDash val="solid"/>
                      <a:miter/>
                      <a:headEnd type="none" w="med" len="med"/>
                      <a:tailEnd type="none" w="med" len="med"/>
                    </a:lnR>
                    <a:lnT w="12700" cap="flat" cmpd="sng">
                      <a:solidFill>
                        <a:schemeClr val="tx1"/>
                      </a:solidFill>
                      <a:prstDash val="solid"/>
                      <a:miter/>
                      <a:headEnd type="none" w="med" len="med"/>
                      <a:tailEnd type="none" w="med" len="med"/>
                    </a:lnT>
                    <a:lnB w="28575" cap="flat" cmpd="sng">
                      <a:solidFill>
                        <a:schemeClr val="tx1"/>
                      </a:solidFill>
                      <a:prstDash val="solid"/>
                      <a:miter/>
                      <a:headEnd type="none" w="med" len="med"/>
                      <a:tailEnd type="none" w="med" len="med"/>
                    </a:lnB>
                    <a:lnTlToBr>
                      <a:noFill/>
                    </a:lnTlToBr>
                    <a:lnBlToTr>
                      <a:noFill/>
                    </a:lnBlToTr>
                    <a:noFill/>
                  </a:tcPr>
                </a:tc>
              </a:tr>
            </a:tbl>
          </a:graphicData>
        </a:graphic>
      </p:graphicFrame>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42" name="标题 266241"/>
          <p:cNvSpPr>
            <a:spLocks noGrp="1"/>
          </p:cNvSpPr>
          <p:nvPr>
            <p:ph type="title"/>
          </p:nvPr>
        </p:nvSpPr>
        <p:spPr/>
        <p:txBody>
          <a:bodyPr anchor="ctr" anchorCtr="0"/>
          <a:p>
            <a:r>
              <a:rPr lang="zh-CN" altLang="en-US" dirty="0"/>
              <a:t>我们激发好创意</a:t>
            </a:r>
            <a:endParaRPr lang="zh-CN" altLang="en-US" dirty="0"/>
          </a:p>
        </p:txBody>
      </p:sp>
      <p:sp>
        <p:nvSpPr>
          <p:cNvPr id="266243" name="文本占位符 266242"/>
          <p:cNvSpPr>
            <a:spLocks noGrp="1"/>
          </p:cNvSpPr>
          <p:nvPr>
            <p:ph type="body" idx="1"/>
          </p:nvPr>
        </p:nvSpPr>
        <p:spPr>
          <a:xfrm>
            <a:off x="1655650" y="1330161"/>
            <a:ext cx="5830320" cy="1994645"/>
          </a:xfrm>
        </p:spPr>
        <p:txBody>
          <a:bodyPr/>
          <a:p>
            <a:pPr algn="ctr">
              <a:buNone/>
            </a:pPr>
            <a:r>
              <a:rPr lang="zh-CN" altLang="en-US"/>
              <a:t>当有</a:t>
            </a:r>
            <a:r>
              <a:rPr lang="zh-CN" altLang="en-US" dirty="0"/>
              <a:t>一个好创意时，</a:t>
            </a:r>
            <a:endParaRPr lang="zh-CN" altLang="en-US" dirty="0"/>
          </a:p>
          <a:p>
            <a:pPr algn="ctr">
              <a:buNone/>
            </a:pPr>
            <a:r>
              <a:rPr lang="en-US" altLang="zh-CN"/>
              <a:t>360</a:t>
            </a:r>
            <a:r>
              <a:rPr lang="zh-CN" altLang="en-US" dirty="0"/>
              <a:t>度的过程是我们工作更容易的仆人</a:t>
            </a:r>
            <a:endParaRPr lang="zh-CN" altLang="en-US" dirty="0"/>
          </a:p>
          <a:p>
            <a:pPr algn="ctr">
              <a:buNone/>
            </a:pPr>
            <a:r>
              <a:rPr lang="zh-CN" altLang="en-US" dirty="0"/>
              <a:t>否则它就变成了（麻烦的！）主人</a:t>
            </a:r>
            <a:endParaRPr lang="zh-CN" altLang="en-US"/>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7266" name="标题 267265"/>
          <p:cNvSpPr>
            <a:spLocks noGrp="1"/>
          </p:cNvSpPr>
          <p:nvPr>
            <p:ph type="title"/>
          </p:nvPr>
        </p:nvSpPr>
        <p:spPr/>
        <p:txBody>
          <a:bodyPr anchor="ctr" anchorCtr="0"/>
          <a:p>
            <a:r>
              <a:rPr lang="zh-CN" altLang="en-US" dirty="0"/>
              <a:t>创作杰出点子的七个秘诀</a:t>
            </a:r>
            <a:endParaRPr lang="zh-CN" altLang="en-US"/>
          </a:p>
        </p:txBody>
      </p:sp>
      <p:sp>
        <p:nvSpPr>
          <p:cNvPr id="267267" name="文本占位符 267266"/>
          <p:cNvSpPr>
            <a:spLocks noGrp="1"/>
          </p:cNvSpPr>
          <p:nvPr>
            <p:ph type="body" idx="1"/>
          </p:nvPr>
        </p:nvSpPr>
        <p:spPr>
          <a:xfrm>
            <a:off x="1709237" y="897888"/>
            <a:ext cx="5830320" cy="2430491"/>
          </a:xfrm>
        </p:spPr>
        <p:txBody>
          <a:bodyPr/>
          <a:p>
            <a:pPr marL="609600" indent="-609600">
              <a:buFontTx/>
              <a:buAutoNum type="arabicPeriod"/>
            </a:pPr>
            <a:r>
              <a:rPr lang="zh-CN" altLang="en-US" sz="1800" dirty="0">
                <a:latin typeface="思源宋体 CN" panose="02020400000000000000" charset="-122"/>
              </a:rPr>
              <a:t>不是浓度以抽象概念去定义杰出点子的特性，这不会帮助你的创作。</a:t>
            </a:r>
            <a:endParaRPr lang="zh-CN" altLang="en-US" sz="1800" dirty="0">
              <a:latin typeface="思源宋体 CN" panose="02020400000000000000" charset="-122"/>
            </a:endParaRPr>
          </a:p>
          <a:p>
            <a:pPr marL="609600" indent="-609600">
              <a:buFontTx/>
              <a:buAutoNum type="arabicPeriod"/>
            </a:pPr>
            <a:r>
              <a:rPr lang="zh-CN" altLang="en-US" sz="1800" dirty="0">
                <a:latin typeface="思源宋体 CN" panose="02020400000000000000" charset="-122"/>
              </a:rPr>
              <a:t>最好的点子来自创意小组的“感知放任”</a:t>
            </a:r>
            <a:endParaRPr lang="zh-CN" altLang="en-US" sz="1800" dirty="0">
              <a:latin typeface="思源宋体 CN" panose="02020400000000000000" charset="-122"/>
            </a:endParaRPr>
          </a:p>
          <a:p>
            <a:pPr marL="609600" indent="-609600">
              <a:buFontTx/>
              <a:buAutoNum type="arabicPeriod"/>
            </a:pPr>
            <a:r>
              <a:rPr lang="zh-CN" altLang="en-US" sz="1800" dirty="0">
                <a:latin typeface="思源宋体 CN" panose="02020400000000000000" charset="-122"/>
              </a:rPr>
              <a:t>杰出点子的创意者很多时候并不认同自己的点子是杰出的。</a:t>
            </a:r>
            <a:endParaRPr lang="zh-CN" altLang="en-US" sz="1800">
              <a:latin typeface="思源宋体 CN" panose="02020400000000000000" charset="-122"/>
            </a:endParaRP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8290" name="标题 268289"/>
          <p:cNvSpPr>
            <a:spLocks noGrp="1"/>
          </p:cNvSpPr>
          <p:nvPr>
            <p:ph type="title"/>
          </p:nvPr>
        </p:nvSpPr>
        <p:spPr/>
        <p:txBody>
          <a:bodyPr anchor="ctr" anchorCtr="0"/>
          <a:p>
            <a:r>
              <a:rPr lang="zh-CN" altLang="en-US" dirty="0"/>
              <a:t>创作杰出点子的七个秘诀</a:t>
            </a:r>
            <a:endParaRPr lang="zh-CN" altLang="en-US"/>
          </a:p>
        </p:txBody>
      </p:sp>
      <p:sp>
        <p:nvSpPr>
          <p:cNvPr id="268291" name="文本占位符 268290"/>
          <p:cNvSpPr>
            <a:spLocks noGrp="1"/>
          </p:cNvSpPr>
          <p:nvPr>
            <p:ph type="body" idx="1"/>
          </p:nvPr>
        </p:nvSpPr>
        <p:spPr>
          <a:xfrm>
            <a:off x="1493696" y="844301"/>
            <a:ext cx="6156608" cy="3186670"/>
          </a:xfrm>
        </p:spPr>
        <p:txBody>
          <a:bodyPr/>
          <a:p>
            <a:pPr marL="609600" indent="-609600">
              <a:buFontTx/>
              <a:buAutoNum type="arabicPeriod" startAt="4"/>
            </a:pPr>
            <a:r>
              <a:rPr lang="zh-CN" altLang="en-US" sz="1800" dirty="0">
                <a:latin typeface="思源宋体 CN" panose="02020400000000000000" charset="-122"/>
              </a:rPr>
              <a:t>在很多阶段，好的点子会找到我，而这大部分是在我们内部</a:t>
            </a:r>
            <a:endParaRPr lang="zh-CN" altLang="en-US" sz="1800" dirty="0">
              <a:latin typeface="思源宋体 CN" panose="02020400000000000000" charset="-122"/>
            </a:endParaRPr>
          </a:p>
          <a:p>
            <a:pPr marL="609600" indent="-609600">
              <a:buFontTx/>
              <a:buAutoNum type="arabicPeriod" startAt="4"/>
            </a:pPr>
            <a:r>
              <a:rPr lang="zh-CN" altLang="en-US" sz="1800" dirty="0">
                <a:latin typeface="思源宋体 CN" panose="02020400000000000000" charset="-122"/>
              </a:rPr>
              <a:t>客户会相对地、而且绝对地评估点子。</a:t>
            </a:r>
            <a:endParaRPr lang="zh-CN" altLang="en-US" sz="1800" dirty="0">
              <a:latin typeface="思源宋体 CN" panose="02020400000000000000" charset="-122"/>
            </a:endParaRPr>
          </a:p>
          <a:p>
            <a:pPr marL="609600" indent="-609600">
              <a:buFontTx/>
              <a:buAutoNum type="arabicPeriod" startAt="4"/>
            </a:pPr>
            <a:r>
              <a:rPr lang="zh-CN" altLang="en-US" sz="1800" dirty="0">
                <a:latin typeface="思源宋体 CN" panose="02020400000000000000" charset="-122"/>
              </a:rPr>
              <a:t>调研可以是好点子刽子手，但也可以是它们的救生圈。</a:t>
            </a:r>
            <a:endParaRPr lang="zh-CN" altLang="en-US" sz="1800" dirty="0">
              <a:latin typeface="思源宋体 CN" panose="02020400000000000000" charset="-122"/>
            </a:endParaRPr>
          </a:p>
          <a:p>
            <a:pPr marL="609600" indent="-609600">
              <a:buFontTx/>
              <a:buAutoNum type="arabicPeriod" startAt="4"/>
            </a:pPr>
            <a:r>
              <a:rPr lang="zh-CN" altLang="en-US" sz="1800" dirty="0">
                <a:latin typeface="思源宋体 CN" panose="02020400000000000000" charset="-122"/>
              </a:rPr>
              <a:t>一级棒的创意点子可以成为策略</a:t>
            </a:r>
            <a:r>
              <a:rPr lang="en-US" altLang="zh-CN" sz="1800">
                <a:latin typeface="思源宋体 CN" panose="02020400000000000000" charset="-122"/>
              </a:rPr>
              <a:t>IDEA</a:t>
            </a:r>
            <a:r>
              <a:rPr lang="zh-CN" altLang="en-US" sz="1800">
                <a:latin typeface="思源宋体 CN" panose="02020400000000000000" charset="-122"/>
              </a:rPr>
              <a:t>，</a:t>
            </a:r>
            <a:r>
              <a:rPr lang="zh-CN" altLang="en-US" sz="1800" dirty="0">
                <a:latin typeface="思源宋体 CN" panose="02020400000000000000" charset="-122"/>
              </a:rPr>
              <a:t>相反的情况则不多。</a:t>
            </a:r>
            <a:endParaRPr lang="zh-CN" altLang="en-US" sz="1800" dirty="0">
              <a:latin typeface="思源宋体 CN" panose="02020400000000000000" charset="-122"/>
            </a:endParaRP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9315" name="副标题 269314"/>
          <p:cNvSpPr>
            <a:spLocks noGrp="1"/>
          </p:cNvSpPr>
          <p:nvPr>
            <p:ph type="subTitle" idx="1"/>
          </p:nvPr>
        </p:nvSpPr>
        <p:spPr/>
        <p:txBody>
          <a:bodyPr anchor="t" anchorCtr="0"/>
          <a:p>
            <a:pPr defTabSz="914400">
              <a:buSzTx/>
            </a:pPr>
            <a:r>
              <a:rPr lang="zh-CN" altLang="en-US" sz="1800" kern="1200" baseline="0" dirty="0">
                <a:latin typeface="Times New Roman" panose="02020603050405020304" pitchFamily="18" charset="0"/>
              </a:rPr>
              <a:t>接触点与品牌世界</a:t>
            </a:r>
            <a:endParaRPr lang="zh-CN" altLang="en-US" sz="1800" kern="1200" baseline="0" dirty="0">
              <a:latin typeface="Times New Roman" panose="02020603050405020304" pitchFamily="18" charset="0"/>
            </a:endParaRP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0338" name="标题 270337"/>
          <p:cNvSpPr>
            <a:spLocks noGrp="1"/>
          </p:cNvSpPr>
          <p:nvPr>
            <p:ph type="title"/>
          </p:nvPr>
        </p:nvSpPr>
        <p:spPr/>
        <p:txBody>
          <a:bodyPr anchor="ctr" anchorCtr="0"/>
          <a:p>
            <a:r>
              <a:rPr lang="zh-CN" altLang="en-US" dirty="0"/>
              <a:t>接触点与品牌世界</a:t>
            </a:r>
            <a:endParaRPr lang="zh-CN" altLang="en-US"/>
          </a:p>
        </p:txBody>
      </p:sp>
      <p:sp>
        <p:nvSpPr>
          <p:cNvPr id="270339" name="副标题 270338"/>
          <p:cNvSpPr>
            <a:spLocks noGrp="1"/>
          </p:cNvSpPr>
          <p:nvPr>
            <p:ph type="subTitle"/>
          </p:nvPr>
        </p:nvSpPr>
        <p:spPr>
          <a:xfrm>
            <a:off x="2249875" y="1816021"/>
            <a:ext cx="4801440" cy="540638"/>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r>
              <a:rPr lang="en-US" altLang="zh-CN" sz="1800">
                <a:latin typeface="思源宋体 CN" panose="02020400000000000000" charset="-122"/>
              </a:rPr>
              <a:t> </a:t>
            </a:r>
            <a:r>
              <a:rPr lang="zh-CN" altLang="en-US" sz="1800" dirty="0">
                <a:latin typeface="思源宋体 CN" panose="02020400000000000000" charset="-122"/>
              </a:rPr>
              <a:t>我们已经从</a:t>
            </a:r>
            <a:r>
              <a:rPr lang="en-US" altLang="zh-CN" sz="1800">
                <a:latin typeface="思源宋体 CN" panose="02020400000000000000" charset="-122"/>
              </a:rPr>
              <a:t>360</a:t>
            </a:r>
            <a:r>
              <a:rPr lang="zh-CN" altLang="en-US" sz="1800" dirty="0">
                <a:latin typeface="思源宋体 CN" panose="02020400000000000000" charset="-122"/>
              </a:rPr>
              <a:t>度的</a:t>
            </a:r>
            <a:r>
              <a:rPr lang="en-US" altLang="zh-CN" sz="1800">
                <a:latin typeface="Times New Roman" panose="02020603050405020304" pitchFamily="18" charset="0"/>
              </a:rPr>
              <a:t>……</a:t>
            </a:r>
            <a:endParaRPr lang="en-US" altLang="zh-CN" sz="1800">
              <a:latin typeface="思源宋体 CN" panose="02020400000000000000" charset="-122"/>
            </a:endParaRP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1362" name="标题 271361"/>
          <p:cNvSpPr>
            <a:spLocks noGrp="1"/>
          </p:cNvSpPr>
          <p:nvPr>
            <p:ph type="title"/>
          </p:nvPr>
        </p:nvSpPr>
        <p:spPr/>
        <p:txBody>
          <a:bodyPr anchor="ctr" anchorCtr="0"/>
          <a:p>
            <a:r>
              <a:rPr lang="zh-CN" altLang="en-US" dirty="0"/>
              <a:t>创造一个品牌世界</a:t>
            </a:r>
            <a:endParaRPr lang="zh-CN" altLang="en-US"/>
          </a:p>
        </p:txBody>
      </p:sp>
      <p:sp>
        <p:nvSpPr>
          <p:cNvPr id="271363" name="副标题 271362"/>
          <p:cNvSpPr>
            <a:spLocks noGrp="1"/>
          </p:cNvSpPr>
          <p:nvPr>
            <p:ph type="subTitle"/>
          </p:nvPr>
        </p:nvSpPr>
        <p:spPr>
          <a:xfrm>
            <a:off x="2680957" y="1383748"/>
            <a:ext cx="2593635" cy="1889853"/>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r>
              <a:rPr lang="en-US" altLang="zh-CN" sz="1800">
                <a:latin typeface="思源宋体 CN" panose="02020400000000000000" charset="-122"/>
              </a:rPr>
              <a:t> </a:t>
            </a:r>
            <a:r>
              <a:rPr lang="zh-CN" altLang="en-US" sz="1800" dirty="0">
                <a:latin typeface="思源宋体 CN" panose="02020400000000000000" charset="-122"/>
              </a:rPr>
              <a:t>点子</a:t>
            </a:r>
            <a:endParaRPr lang="zh-CN" altLang="en-US" sz="1800" dirty="0">
              <a:latin typeface="思源宋体 CN" panose="02020400000000000000" charset="-122"/>
            </a:endParaRPr>
          </a:p>
          <a:p>
            <a:pPr lvl="0"/>
            <a:r>
              <a:rPr lang="zh-CN" altLang="en-US" sz="1800" dirty="0">
                <a:latin typeface="思源宋体 CN" panose="02020400000000000000" charset="-122"/>
              </a:rPr>
              <a:t>                                品牌世界</a:t>
            </a:r>
            <a:endParaRPr lang="zh-CN" altLang="en-US" sz="1800" dirty="0">
              <a:latin typeface="思源宋体 CN" panose="02020400000000000000" charset="-122"/>
            </a:endParaRPr>
          </a:p>
          <a:p>
            <a:pPr lvl="0"/>
            <a:endParaRPr lang="zh-CN" altLang="en-US" sz="1800" dirty="0">
              <a:latin typeface="思源宋体 CN" panose="02020400000000000000" charset="-122"/>
            </a:endParaRPr>
          </a:p>
          <a:p>
            <a:pPr lvl="0"/>
            <a:r>
              <a:rPr lang="zh-CN" altLang="en-US" sz="1800" dirty="0">
                <a:latin typeface="思源宋体 CN" panose="02020400000000000000" charset="-122"/>
              </a:rPr>
              <a:t>接触点</a:t>
            </a:r>
            <a:endParaRPr lang="zh-CN" altLang="en-US" sz="1800">
              <a:latin typeface="思源宋体 CN" panose="02020400000000000000" charset="-122"/>
            </a:endParaRP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2386" name="标题 272385"/>
          <p:cNvSpPr>
            <a:spLocks noGrp="1"/>
          </p:cNvSpPr>
          <p:nvPr>
            <p:ph type="title"/>
          </p:nvPr>
        </p:nvSpPr>
        <p:spPr/>
        <p:txBody>
          <a:bodyPr anchor="ctr" anchorCtr="0"/>
          <a:p>
            <a:r>
              <a:rPr lang="zh-CN" altLang="en-US" dirty="0"/>
              <a:t>我们试图有哪些不同的做法</a:t>
            </a:r>
            <a:endParaRPr lang="zh-CN" altLang="en-US"/>
          </a:p>
        </p:txBody>
      </p:sp>
      <p:sp>
        <p:nvSpPr>
          <p:cNvPr id="272387" name="文本占位符 272386"/>
          <p:cNvSpPr>
            <a:spLocks noGrp="1"/>
          </p:cNvSpPr>
          <p:nvPr>
            <p:ph type="body" sz="half" idx="1"/>
          </p:nvPr>
        </p:nvSpPr>
        <p:spPr>
          <a:xfrm>
            <a:off x="1656840" y="844301"/>
            <a:ext cx="2937786" cy="3728499"/>
          </a:xfrm>
        </p:spPr>
        <p:txBody>
          <a:bodyPr/>
          <a:p>
            <a:pPr>
              <a:buClrTx/>
              <a:buSzTx/>
              <a:buFontTx/>
              <a:buNone/>
            </a:pPr>
            <a:r>
              <a:rPr lang="zh-CN" altLang="en-US" sz="1800" dirty="0">
                <a:latin typeface="思源宋体 CN" panose="02020400000000000000" charset="-122"/>
              </a:rPr>
              <a:t>传统的传播</a:t>
            </a:r>
            <a:endParaRPr lang="zh-CN" altLang="en-US" sz="1800" dirty="0">
              <a:latin typeface="思源宋体 CN" panose="02020400000000000000" charset="-122"/>
            </a:endParaRPr>
          </a:p>
          <a:p>
            <a:pPr>
              <a:buClrTx/>
              <a:buSzTx/>
              <a:buFontTx/>
              <a:buNone/>
            </a:pPr>
            <a:endParaRPr lang="zh-CN" altLang="en-US" sz="1800" dirty="0">
              <a:latin typeface="思源宋体 CN" panose="02020400000000000000" charset="-122"/>
            </a:endParaRPr>
          </a:p>
          <a:p>
            <a:pPr>
              <a:buClrTx/>
              <a:buSzTx/>
              <a:buFontTx/>
              <a:buNone/>
            </a:pPr>
            <a:endParaRPr lang="zh-CN" altLang="en-US" sz="1800" dirty="0">
              <a:latin typeface="思源宋体 CN" panose="02020400000000000000" charset="-122"/>
            </a:endParaRPr>
          </a:p>
          <a:p>
            <a:pPr>
              <a:buClrTx/>
              <a:buSzTx/>
              <a:buFont typeface="Wingdings" panose="05000000000000000000" pitchFamily="2" charset="2"/>
              <a:buChar char="l"/>
            </a:pPr>
            <a:r>
              <a:rPr lang="zh-CN" altLang="en-US" sz="1800" dirty="0">
                <a:latin typeface="思源宋体 CN" panose="02020400000000000000" charset="-122"/>
              </a:rPr>
              <a:t>单件欠联系的活动</a:t>
            </a:r>
            <a:endParaRPr lang="zh-CN" altLang="en-US" sz="1800">
              <a:latin typeface="思源宋体 CN" panose="02020400000000000000" charset="-122"/>
            </a:endParaRPr>
          </a:p>
        </p:txBody>
      </p:sp>
      <p:sp>
        <p:nvSpPr>
          <p:cNvPr id="272388" name="文本占位符 272387"/>
          <p:cNvSpPr>
            <a:spLocks noGrp="1"/>
          </p:cNvSpPr>
          <p:nvPr>
            <p:ph type="body" sz="half" idx="2"/>
          </p:nvPr>
        </p:nvSpPr>
        <p:spPr>
          <a:xfrm>
            <a:off x="4712518" y="844301"/>
            <a:ext cx="2937786" cy="3728499"/>
          </a:xfrm>
        </p:spPr>
        <p:txBody>
          <a:bodyPr/>
          <a:p>
            <a:pPr>
              <a:buClrTx/>
              <a:buSzTx/>
              <a:buFontTx/>
              <a:buNone/>
            </a:pPr>
            <a:r>
              <a:rPr lang="en-US" altLang="zh-CN" sz="1800">
                <a:latin typeface="思源宋体 CN" panose="02020400000000000000" charset="-122"/>
              </a:rPr>
              <a:t>360</a:t>
            </a:r>
            <a:r>
              <a:rPr lang="zh-CN" altLang="en-US" sz="1800" dirty="0">
                <a:latin typeface="思源宋体 CN" panose="02020400000000000000" charset="-122"/>
              </a:rPr>
              <a:t>度的传播</a:t>
            </a:r>
            <a:endParaRPr lang="zh-CN" altLang="en-US" sz="1800" dirty="0">
              <a:latin typeface="思源宋体 CN" panose="02020400000000000000" charset="-122"/>
            </a:endParaRPr>
          </a:p>
          <a:p>
            <a:pPr>
              <a:buClrTx/>
              <a:buSzTx/>
              <a:buFontTx/>
              <a:buNone/>
            </a:pPr>
            <a:endParaRPr lang="zh-CN" altLang="en-US" sz="1800" dirty="0">
              <a:latin typeface="思源宋体 CN" panose="02020400000000000000" charset="-122"/>
            </a:endParaRPr>
          </a:p>
          <a:p>
            <a:pPr>
              <a:buClrTx/>
              <a:buSzTx/>
              <a:buFontTx/>
              <a:buNone/>
            </a:pPr>
            <a:endParaRPr lang="zh-CN" altLang="en-US" sz="1800" dirty="0">
              <a:latin typeface="思源宋体 CN" panose="02020400000000000000" charset="-122"/>
            </a:endParaRPr>
          </a:p>
          <a:p>
            <a:pPr>
              <a:buClrTx/>
              <a:buSzTx/>
              <a:buFont typeface="Wingdings" panose="05000000000000000000" pitchFamily="2" charset="2"/>
              <a:buChar char="l"/>
            </a:pPr>
            <a:r>
              <a:rPr lang="zh-CN" altLang="en-US" sz="1800" dirty="0">
                <a:latin typeface="思源宋体 CN" panose="02020400000000000000" charset="-122"/>
              </a:rPr>
              <a:t>创造一个可让消费者融入的品牌世界</a:t>
            </a:r>
            <a:endParaRPr lang="zh-CN" altLang="en-US" sz="1800" dirty="0">
              <a:latin typeface="思源宋体 CN" panose="02020400000000000000" charset="-122"/>
            </a:endParaRPr>
          </a:p>
          <a:p>
            <a:pPr>
              <a:buClrTx/>
              <a:buSzTx/>
              <a:buFont typeface="Wingdings" panose="05000000000000000000" pitchFamily="2" charset="2"/>
              <a:buChar char="l"/>
            </a:pPr>
            <a:r>
              <a:rPr lang="zh-CN" altLang="en-US" sz="1800" dirty="0">
                <a:latin typeface="思源宋体 CN" panose="02020400000000000000" charset="-122"/>
              </a:rPr>
              <a:t>一个品牌的体验，不仅仅讯息的传递</a:t>
            </a:r>
            <a:endParaRPr lang="zh-CN" altLang="en-US" sz="1800">
              <a:latin typeface="思源宋体 CN" panose="02020400000000000000" charset="-122"/>
            </a:endParaRP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3410" name="标题 273409"/>
          <p:cNvSpPr>
            <a:spLocks noGrp="1"/>
          </p:cNvSpPr>
          <p:nvPr>
            <p:ph type="title"/>
          </p:nvPr>
        </p:nvSpPr>
        <p:spPr/>
        <p:txBody>
          <a:bodyPr anchor="ctr" anchorCtr="0"/>
          <a:p>
            <a:r>
              <a:rPr lang="zh-CN" altLang="en-US" dirty="0"/>
              <a:t>我们试图有哪些不同的做法</a:t>
            </a:r>
            <a:endParaRPr lang="zh-CN" altLang="en-US"/>
          </a:p>
        </p:txBody>
      </p:sp>
      <p:sp>
        <p:nvSpPr>
          <p:cNvPr id="273411" name="文本占位符 273410"/>
          <p:cNvSpPr>
            <a:spLocks noGrp="1"/>
          </p:cNvSpPr>
          <p:nvPr>
            <p:ph type="body" sz="half" idx="1"/>
          </p:nvPr>
        </p:nvSpPr>
        <p:spPr>
          <a:xfrm>
            <a:off x="1655650" y="1275383"/>
            <a:ext cx="6049433" cy="1674312"/>
          </a:xfrm>
        </p:spPr>
        <p:txBody>
          <a:bodyPr/>
          <a:p>
            <a:pPr>
              <a:lnSpc>
                <a:spcPct val="120000"/>
              </a:lnSpc>
              <a:buClrTx/>
              <a:buSzTx/>
              <a:buFont typeface="Wingdings" panose="05000000000000000000" pitchFamily="2" charset="2"/>
              <a:buChar char="l"/>
            </a:pPr>
            <a:r>
              <a:rPr lang="zh-CN" altLang="en-US" sz="1800" dirty="0">
                <a:latin typeface="思源宋体 CN" panose="02020400000000000000" charset="-122"/>
              </a:rPr>
              <a:t>密集度</a:t>
            </a:r>
            <a:endParaRPr lang="zh-CN" altLang="en-US" sz="1800" dirty="0">
              <a:latin typeface="思源宋体 CN" panose="02020400000000000000" charset="-122"/>
            </a:endParaRPr>
          </a:p>
          <a:p>
            <a:pPr>
              <a:lnSpc>
                <a:spcPct val="120000"/>
              </a:lnSpc>
              <a:buClrTx/>
              <a:buSzTx/>
              <a:buFont typeface="Wingdings" panose="05000000000000000000" pitchFamily="2" charset="2"/>
              <a:buNone/>
            </a:pPr>
            <a:r>
              <a:rPr lang="zh-CN" altLang="en-US" sz="1800" dirty="0">
                <a:latin typeface="思源宋体 CN" panose="02020400000000000000" charset="-122"/>
              </a:rPr>
              <a:t>  可以让品牌点子发光的接触点，同时加深消费者融入度</a:t>
            </a:r>
            <a:endParaRPr lang="zh-CN" altLang="en-US" sz="1800" dirty="0">
              <a:latin typeface="思源宋体 CN" panose="02020400000000000000" charset="-122"/>
            </a:endParaRPr>
          </a:p>
          <a:p>
            <a:pPr>
              <a:lnSpc>
                <a:spcPct val="120000"/>
              </a:lnSpc>
              <a:buClrTx/>
              <a:buSzTx/>
              <a:buFont typeface="Wingdings" panose="05000000000000000000" pitchFamily="2" charset="2"/>
              <a:buChar char="l"/>
            </a:pPr>
            <a:r>
              <a:rPr lang="zh-CN" altLang="en-US" sz="1800" dirty="0">
                <a:latin typeface="思源宋体 CN" panose="02020400000000000000" charset="-122"/>
              </a:rPr>
              <a:t>相互影响</a:t>
            </a:r>
            <a:endParaRPr lang="zh-CN" altLang="en-US" sz="1800" dirty="0">
              <a:latin typeface="思源宋体 CN" panose="02020400000000000000" charset="-122"/>
            </a:endParaRPr>
          </a:p>
          <a:p>
            <a:pPr>
              <a:lnSpc>
                <a:spcPct val="120000"/>
              </a:lnSpc>
              <a:buClrTx/>
              <a:buSzTx/>
              <a:buFont typeface="Wingdings" panose="05000000000000000000" pitchFamily="2" charset="2"/>
              <a:buNone/>
            </a:pPr>
            <a:r>
              <a:rPr lang="zh-CN" altLang="en-US" sz="1800" dirty="0">
                <a:latin typeface="思源宋体 CN" panose="02020400000000000000" charset="-122"/>
              </a:rPr>
              <a:t>  不同接触点发挥其通作用，以达到最大的融入度</a:t>
            </a:r>
            <a:endParaRPr lang="zh-CN" altLang="en-US" sz="1800">
              <a:latin typeface="思源宋体 CN" panose="02020400000000000000" charset="-122"/>
            </a:endParaRP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4434" name="标题 274433"/>
          <p:cNvSpPr>
            <a:spLocks noGrp="1"/>
          </p:cNvSpPr>
          <p:nvPr>
            <p:ph type="title"/>
          </p:nvPr>
        </p:nvSpPr>
        <p:spPr/>
        <p:txBody>
          <a:bodyPr anchor="ctr" anchorCtr="0"/>
          <a:p>
            <a:r>
              <a:rPr lang="zh-CN" altLang="en-US" dirty="0"/>
              <a:t>多维联系</a:t>
            </a:r>
            <a:endParaRPr lang="zh-CN" altLang="en-US"/>
          </a:p>
        </p:txBody>
      </p:sp>
      <p:sp>
        <p:nvSpPr>
          <p:cNvPr id="274435" name="文本占位符 274434"/>
          <p:cNvSpPr>
            <a:spLocks noGrp="1"/>
          </p:cNvSpPr>
          <p:nvPr>
            <p:ph type="body" sz="half" idx="1"/>
          </p:nvPr>
        </p:nvSpPr>
        <p:spPr>
          <a:xfrm>
            <a:off x="1709237" y="1543320"/>
            <a:ext cx="5725526" cy="488242"/>
          </a:xfrm>
        </p:spPr>
        <p:txBody>
          <a:bodyPr/>
          <a:p>
            <a:pPr>
              <a:lnSpc>
                <a:spcPct val="120000"/>
              </a:lnSpc>
              <a:buClrTx/>
              <a:buSzTx/>
              <a:buFontTx/>
              <a:buNone/>
            </a:pPr>
            <a:r>
              <a:rPr lang="en-US" altLang="zh-CN" sz="1800" dirty="0"/>
              <a:t>    </a:t>
            </a:r>
            <a:r>
              <a:rPr lang="zh-CN" altLang="en-US" sz="1800" dirty="0"/>
              <a:t>点子会以多种方式与消费者相连接，创造整体感受</a:t>
            </a:r>
            <a:endParaRPr lang="zh-CN" altLang="en-US" sz="1800"/>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5458" name="标题 275457"/>
          <p:cNvSpPr>
            <a:spLocks noGrp="1"/>
          </p:cNvSpPr>
          <p:nvPr>
            <p:ph type="title"/>
          </p:nvPr>
        </p:nvSpPr>
        <p:spPr/>
        <p:txBody>
          <a:bodyPr anchor="ctr" anchorCtr="0"/>
          <a:p>
            <a:r>
              <a:rPr lang="zh-CN" altLang="en-US" sz="1200" dirty="0"/>
              <a:t>于不同的接触点，消费者与品牌有不同的接触状况</a:t>
            </a:r>
            <a:endParaRPr lang="zh-CN" altLang="en-US" sz="1200"/>
          </a:p>
        </p:txBody>
      </p:sp>
      <p:sp>
        <p:nvSpPr>
          <p:cNvPr id="275459" name="文本占位符 275458"/>
          <p:cNvSpPr>
            <a:spLocks noGrp="1"/>
          </p:cNvSpPr>
          <p:nvPr>
            <p:ph type="body" sz="half" idx="1"/>
          </p:nvPr>
        </p:nvSpPr>
        <p:spPr>
          <a:xfrm>
            <a:off x="1762825" y="1221795"/>
            <a:ext cx="5618351" cy="1785059"/>
          </a:xfrm>
        </p:spPr>
        <p:txBody>
          <a:bodyPr/>
          <a:p>
            <a:pPr>
              <a:lnSpc>
                <a:spcPct val="120000"/>
              </a:lnSpc>
              <a:buClrTx/>
              <a:buSzTx/>
              <a:buFontTx/>
              <a:buNone/>
            </a:pPr>
            <a:r>
              <a:rPr lang="zh-CN" altLang="en-US" sz="1800" dirty="0"/>
              <a:t>我们可以创造它们之间的相互影响</a:t>
            </a:r>
            <a:endParaRPr lang="zh-CN" altLang="en-US" sz="1800" dirty="0"/>
          </a:p>
          <a:p>
            <a:pPr>
              <a:lnSpc>
                <a:spcPct val="120000"/>
              </a:lnSpc>
              <a:buClrTx/>
              <a:buSzTx/>
              <a:buFontTx/>
              <a:buNone/>
            </a:pPr>
            <a:endParaRPr lang="zh-CN" altLang="en-US" sz="1800" dirty="0"/>
          </a:p>
          <a:p>
            <a:pPr>
              <a:lnSpc>
                <a:spcPct val="120000"/>
              </a:lnSpc>
              <a:buClrTx/>
              <a:buSzTx/>
              <a:buFontTx/>
              <a:buNone/>
            </a:pPr>
            <a:endParaRPr lang="zh-CN" altLang="en-US" sz="1800" dirty="0"/>
          </a:p>
          <a:p>
            <a:pPr>
              <a:lnSpc>
                <a:spcPct val="120000"/>
              </a:lnSpc>
              <a:buClrTx/>
              <a:buSzTx/>
              <a:buFontTx/>
              <a:buNone/>
            </a:pPr>
            <a:r>
              <a:rPr lang="zh-CN" altLang="en-US" sz="1800" dirty="0"/>
              <a:t>我们可以运用这些相互影响加强消费者的融入度</a:t>
            </a:r>
            <a:endParaRPr lang="zh-CN" altLang="en-US" sz="1800"/>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82" name="标题 276481"/>
          <p:cNvSpPr>
            <a:spLocks noGrp="1"/>
          </p:cNvSpPr>
          <p:nvPr>
            <p:ph type="title"/>
          </p:nvPr>
        </p:nvSpPr>
        <p:spPr/>
        <p:txBody>
          <a:bodyPr anchor="ctr" anchorCtr="0"/>
          <a:p>
            <a:r>
              <a:rPr lang="zh-CN" altLang="en-US" dirty="0"/>
              <a:t>集合所有品牌团队成员</a:t>
            </a:r>
            <a:endParaRPr lang="zh-CN" altLang="en-US"/>
          </a:p>
        </p:txBody>
      </p:sp>
      <p:sp>
        <p:nvSpPr>
          <p:cNvPr id="276483" name="副标题 276482"/>
          <p:cNvSpPr>
            <a:spLocks noGrp="1"/>
          </p:cNvSpPr>
          <p:nvPr>
            <p:ph type="subTitle"/>
          </p:nvPr>
        </p:nvSpPr>
        <p:spPr>
          <a:xfrm>
            <a:off x="2033143" y="1168208"/>
            <a:ext cx="5180125" cy="2106584"/>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60000"/>
              </a:lnSpc>
              <a:buFont typeface="Wingdings" panose="05000000000000000000" pitchFamily="2" charset="2"/>
              <a:buChar char="l"/>
            </a:pPr>
            <a:r>
              <a:rPr lang="en-US" altLang="zh-CN" sz="1800" dirty="0">
                <a:latin typeface="思源宋体 CN" panose="02020400000000000000" charset="-122"/>
              </a:rPr>
              <a:t> </a:t>
            </a:r>
            <a:r>
              <a:rPr lang="zh-CN" altLang="en-US" sz="1800" dirty="0">
                <a:latin typeface="思源宋体 CN" panose="02020400000000000000" charset="-122"/>
              </a:rPr>
              <a:t>第二次所有成员必须参加的会议，包括传立</a:t>
            </a:r>
            <a:endParaRPr lang="zh-CN" altLang="en-US" sz="1800" dirty="0">
              <a:latin typeface="思源宋体 CN" panose="02020400000000000000" charset="-122"/>
            </a:endParaRPr>
          </a:p>
          <a:p>
            <a:pPr lvl="0" algn="l">
              <a:lnSpc>
                <a:spcPct val="160000"/>
              </a:lnSpc>
              <a:buFont typeface="Wingdings" panose="05000000000000000000" pitchFamily="2" charset="2"/>
              <a:buChar char="l"/>
            </a:pPr>
            <a:r>
              <a:rPr lang="zh-CN" altLang="en-US" sz="1800" dirty="0">
                <a:latin typeface="思源宋体 CN" panose="02020400000000000000" charset="-122"/>
              </a:rPr>
              <a:t> 一个全情投入的过程</a:t>
            </a:r>
            <a:endParaRPr lang="zh-CN" altLang="en-US" sz="1800" dirty="0">
              <a:latin typeface="思源宋体 CN" panose="02020400000000000000" charset="-122"/>
            </a:endParaRPr>
          </a:p>
          <a:p>
            <a:pPr lvl="0" algn="l">
              <a:lnSpc>
                <a:spcPct val="160000"/>
              </a:lnSpc>
              <a:buFont typeface="Wingdings" panose="05000000000000000000" pitchFamily="2" charset="2"/>
              <a:buChar char="l"/>
            </a:pPr>
            <a:r>
              <a:rPr lang="zh-CN" altLang="en-US" sz="1800" dirty="0">
                <a:latin typeface="思源宋体 CN" panose="02020400000000000000" charset="-122"/>
              </a:rPr>
              <a:t> 让我们进入消费者的世界</a:t>
            </a:r>
            <a:endParaRPr lang="zh-CN" altLang="en-US" sz="1800" dirty="0">
              <a:latin typeface="思源宋体 CN" panose="02020400000000000000" charset="-122"/>
            </a:endParaRPr>
          </a:p>
          <a:p>
            <a:pPr lvl="0" algn="l">
              <a:lnSpc>
                <a:spcPct val="160000"/>
              </a:lnSpc>
              <a:buFont typeface="Wingdings" panose="05000000000000000000" pitchFamily="2" charset="2"/>
              <a:buChar char="l"/>
            </a:pPr>
            <a:r>
              <a:rPr lang="zh-CN" altLang="en-US" sz="1800" dirty="0">
                <a:latin typeface="思源宋体 CN" panose="02020400000000000000" charset="-122"/>
              </a:rPr>
              <a:t>  深究品牌如何更多影响进入消费者的生活</a:t>
            </a:r>
            <a:endParaRPr lang="zh-CN" altLang="en-US" sz="1800">
              <a:latin typeface="思源宋体 CN" panose="02020400000000000000" charset="-122"/>
            </a:endParaRP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7506" name="标题 277505"/>
          <p:cNvSpPr>
            <a:spLocks noGrp="1"/>
          </p:cNvSpPr>
          <p:nvPr>
            <p:ph type="title"/>
          </p:nvPr>
        </p:nvSpPr>
        <p:spPr/>
        <p:txBody>
          <a:bodyPr anchor="ctr" anchorCtr="0"/>
          <a:p>
            <a:r>
              <a:rPr lang="zh-CN" altLang="en-US" dirty="0"/>
              <a:t>闭上眼睛，想像你正看到一条鱼</a:t>
            </a:r>
            <a:endParaRPr lang="zh-CN" altLang="en-US"/>
          </a:p>
        </p:txBody>
      </p:sp>
      <p:sp>
        <p:nvSpPr>
          <p:cNvPr id="277507" name="副标题 277506"/>
          <p:cNvSpPr>
            <a:spLocks noGrp="1"/>
          </p:cNvSpPr>
          <p:nvPr>
            <p:ph type="subTitle"/>
          </p:nvPr>
        </p:nvSpPr>
        <p:spPr>
          <a:xfrm>
            <a:off x="2195097" y="1545702"/>
            <a:ext cx="4801440" cy="647813"/>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60000"/>
              </a:lnSpc>
              <a:buChar char="•"/>
            </a:pPr>
            <a:r>
              <a:rPr lang="en-US" altLang="zh-CN" sz="1800">
                <a:latin typeface="思源宋体 CN" panose="02020400000000000000" charset="-122"/>
              </a:rPr>
              <a:t> </a:t>
            </a:r>
            <a:r>
              <a:rPr lang="zh-CN" altLang="en-US" sz="1800" dirty="0">
                <a:latin typeface="思源宋体 CN" panose="02020400000000000000" charset="-122"/>
              </a:rPr>
              <a:t>现在再次闭上眼睛，想像你自己是一条鱼</a:t>
            </a:r>
            <a:endParaRPr lang="zh-CN" altLang="en-US" sz="1800">
              <a:latin typeface="思源宋体 CN" panose="02020400000000000000" charset="-122"/>
            </a:endParaRP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8530" name="标题 278529"/>
          <p:cNvSpPr>
            <a:spLocks noGrp="1"/>
          </p:cNvSpPr>
          <p:nvPr>
            <p:ph type="title"/>
          </p:nvPr>
        </p:nvSpPr>
        <p:spPr/>
        <p:txBody>
          <a:bodyPr anchor="ctr" anchorCtr="0"/>
          <a:p>
            <a:r>
              <a:rPr lang="zh-CN" altLang="en-US" dirty="0"/>
              <a:t>变成鱼</a:t>
            </a:r>
            <a:r>
              <a:rPr lang="en-US" altLang="zh-CN">
                <a:latin typeface="华文细黑" panose="02010600040101010101" pitchFamily="2" charset="-122"/>
              </a:rPr>
              <a:t>····</a:t>
            </a:r>
            <a:r>
              <a:rPr lang="zh-CN" altLang="en-US" dirty="0"/>
              <a:t>不是看着鱼</a:t>
            </a:r>
            <a:endParaRPr lang="zh-CN" altLang="en-US"/>
          </a:p>
        </p:txBody>
      </p:sp>
      <p:sp>
        <p:nvSpPr>
          <p:cNvPr id="278531" name="副标题 278530"/>
          <p:cNvSpPr>
            <a:spLocks noGrp="1"/>
          </p:cNvSpPr>
          <p:nvPr>
            <p:ph type="subTitle"/>
          </p:nvPr>
        </p:nvSpPr>
        <p:spPr>
          <a:xfrm>
            <a:off x="2195097" y="1654068"/>
            <a:ext cx="4801440" cy="594225"/>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60000"/>
              </a:lnSpc>
              <a:buChar char="•"/>
            </a:pPr>
            <a:r>
              <a:rPr lang="en-US" altLang="zh-CN" sz="1800">
                <a:latin typeface="思源宋体 CN" panose="02020400000000000000" charset="-122"/>
              </a:rPr>
              <a:t> </a:t>
            </a:r>
            <a:r>
              <a:rPr lang="zh-CN" altLang="en-US" sz="1800" dirty="0">
                <a:latin typeface="思源宋体 CN" panose="02020400000000000000" charset="-122"/>
              </a:rPr>
              <a:t>现在再次闭上眼睛，想像你自己是一条鱼</a:t>
            </a:r>
            <a:endParaRPr lang="zh-CN" altLang="en-US" sz="1800">
              <a:latin typeface="思源宋体 CN" panose="02020400000000000000" charset="-122"/>
            </a:endParaRP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9554" name="标题 279553"/>
          <p:cNvSpPr>
            <a:spLocks noGrp="1"/>
          </p:cNvSpPr>
          <p:nvPr>
            <p:ph type="title"/>
          </p:nvPr>
        </p:nvSpPr>
        <p:spPr/>
        <p:txBody>
          <a:bodyPr anchor="ctr" anchorCtr="0"/>
          <a:p>
            <a:r>
              <a:rPr lang="zh-CN" altLang="en-US" dirty="0"/>
              <a:t>接触点</a:t>
            </a:r>
            <a:endParaRPr lang="zh-CN" altLang="en-US"/>
          </a:p>
        </p:txBody>
      </p:sp>
      <p:sp>
        <p:nvSpPr>
          <p:cNvPr id="279555" name="副标题 279554"/>
          <p:cNvSpPr>
            <a:spLocks noGrp="1"/>
          </p:cNvSpPr>
          <p:nvPr>
            <p:ph type="subTitle"/>
          </p:nvPr>
        </p:nvSpPr>
        <p:spPr>
          <a:xfrm>
            <a:off x="1924778" y="1383748"/>
            <a:ext cx="5618351" cy="1565946"/>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60000"/>
              </a:lnSpc>
              <a:buChar char="•"/>
            </a:pPr>
            <a:r>
              <a:rPr lang="en-US" altLang="zh-CN" sz="1800">
                <a:latin typeface="思源宋体 CN" panose="02020400000000000000" charset="-122"/>
              </a:rPr>
              <a:t> </a:t>
            </a:r>
            <a:r>
              <a:rPr lang="zh-CN" altLang="en-US" sz="1800" dirty="0">
                <a:latin typeface="思源宋体 CN" panose="02020400000000000000" charset="-122"/>
              </a:rPr>
              <a:t>探究品牌与消费者之间的每一个可能接触点</a:t>
            </a:r>
            <a:endParaRPr lang="zh-CN" altLang="en-US" sz="1800" dirty="0">
              <a:latin typeface="思源宋体 CN" panose="02020400000000000000" charset="-122"/>
            </a:endParaRPr>
          </a:p>
          <a:p>
            <a:pPr lvl="0" algn="l">
              <a:lnSpc>
                <a:spcPct val="160000"/>
              </a:lnSpc>
              <a:buChar char="•"/>
            </a:pPr>
            <a:r>
              <a:rPr lang="zh-CN" altLang="en-US" sz="1800" dirty="0">
                <a:latin typeface="思源宋体 CN" panose="02020400000000000000" charset="-122"/>
              </a:rPr>
              <a:t> 思考在消费者日常生活中，哪里是他们经常想到或用到这个品牌的地方</a:t>
            </a:r>
            <a:endParaRPr lang="zh-CN" altLang="en-US" sz="1800">
              <a:latin typeface="思源宋体 CN" panose="02020400000000000000" charset="-122"/>
            </a:endParaRP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0578" name="标题 280577"/>
          <p:cNvSpPr>
            <a:spLocks noGrp="1"/>
          </p:cNvSpPr>
          <p:nvPr>
            <p:ph type="title"/>
          </p:nvPr>
        </p:nvSpPr>
        <p:spPr/>
        <p:txBody>
          <a:bodyPr anchor="ctr" anchorCtr="0"/>
          <a:p>
            <a:r>
              <a:rPr lang="zh-CN" altLang="en-US" dirty="0"/>
              <a:t>同时</a:t>
            </a:r>
            <a:endParaRPr lang="zh-CN" altLang="en-US"/>
          </a:p>
        </p:txBody>
      </p:sp>
      <p:sp>
        <p:nvSpPr>
          <p:cNvPr id="280579" name="副标题 280578"/>
          <p:cNvSpPr>
            <a:spLocks noGrp="1"/>
          </p:cNvSpPr>
          <p:nvPr>
            <p:ph type="subTitle"/>
          </p:nvPr>
        </p:nvSpPr>
        <p:spPr>
          <a:xfrm>
            <a:off x="1817603" y="1654068"/>
            <a:ext cx="5508795" cy="647813"/>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60000"/>
              </a:lnSpc>
              <a:buChar char="•"/>
            </a:pPr>
            <a:r>
              <a:rPr lang="en-US" altLang="zh-CN" sz="1800">
                <a:latin typeface="思源宋体 CN" panose="02020400000000000000" charset="-122"/>
              </a:rPr>
              <a:t> </a:t>
            </a:r>
            <a:r>
              <a:rPr lang="zh-CN" altLang="en-US" sz="1800" dirty="0">
                <a:latin typeface="思源宋体 CN" panose="02020400000000000000" charset="-122"/>
              </a:rPr>
              <a:t>运用你已定义的挑战及品牌写真找出“大点子”</a:t>
            </a:r>
            <a:endParaRPr lang="zh-CN" altLang="en-US" sz="1800">
              <a:latin typeface="思源宋体 CN" panose="02020400000000000000" charset="-122"/>
            </a:endParaRP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1602" name="标题 281601"/>
          <p:cNvSpPr>
            <a:spLocks noGrp="1"/>
          </p:cNvSpPr>
          <p:nvPr>
            <p:ph type="title"/>
          </p:nvPr>
        </p:nvSpPr>
        <p:spPr/>
        <p:txBody>
          <a:bodyPr anchor="ctr" anchorCtr="0"/>
          <a:p>
            <a:r>
              <a:rPr lang="zh-CN" altLang="en-US" dirty="0"/>
              <a:t>我们人创造的是</a:t>
            </a:r>
            <a:endParaRPr lang="zh-CN" altLang="en-US"/>
          </a:p>
        </p:txBody>
      </p:sp>
      <p:sp>
        <p:nvSpPr>
          <p:cNvPr id="281603" name="副标题 281602"/>
          <p:cNvSpPr>
            <a:spLocks noGrp="1"/>
          </p:cNvSpPr>
          <p:nvPr>
            <p:ph type="subTitle"/>
          </p:nvPr>
        </p:nvSpPr>
        <p:spPr>
          <a:xfrm>
            <a:off x="1547283" y="1492114"/>
            <a:ext cx="6049433" cy="594225"/>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60000"/>
              </a:lnSpc>
            </a:pPr>
            <a:r>
              <a:rPr lang="en-US" altLang="zh-CN" sz="1800">
                <a:latin typeface="思源宋体 CN" panose="02020400000000000000" charset="-122"/>
              </a:rPr>
              <a:t> </a:t>
            </a:r>
            <a:r>
              <a:rPr lang="zh-CN" altLang="en-US" sz="1800" dirty="0">
                <a:latin typeface="思源宋体 CN" panose="02020400000000000000" charset="-122"/>
              </a:rPr>
              <a:t>品牌参与在消费者生活的最佳时间、地点、行为和态度</a:t>
            </a:r>
            <a:endParaRPr lang="zh-CN" altLang="en-US" sz="1800">
              <a:latin typeface="思源宋体 CN" panose="02020400000000000000" charset="-122"/>
            </a:endParaRP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2626" name="标题 282625"/>
          <p:cNvSpPr>
            <a:spLocks noGrp="1"/>
          </p:cNvSpPr>
          <p:nvPr>
            <p:ph type="title"/>
          </p:nvPr>
        </p:nvSpPr>
        <p:spPr/>
        <p:txBody>
          <a:bodyPr anchor="ctr" anchorCtr="0"/>
          <a:p>
            <a:r>
              <a:rPr lang="en-US" altLang="zh-CN"/>
              <a:t>Milo</a:t>
            </a:r>
            <a:r>
              <a:rPr lang="zh-CN" altLang="en-US" dirty="0"/>
              <a:t>的品牌世界</a:t>
            </a:r>
            <a:r>
              <a:rPr lang="en-US" altLang="zh-CN"/>
              <a:t>:</a:t>
            </a:r>
            <a:r>
              <a:rPr lang="zh-CN" altLang="en-US" dirty="0"/>
              <a:t>泰国</a:t>
            </a:r>
            <a:endParaRPr lang="zh-CN" altLang="en-US"/>
          </a:p>
        </p:txBody>
      </p:sp>
      <p:sp>
        <p:nvSpPr>
          <p:cNvPr id="282627" name="副标题 282626"/>
          <p:cNvSpPr>
            <a:spLocks noGrp="1"/>
          </p:cNvSpPr>
          <p:nvPr>
            <p:ph type="subTitle"/>
          </p:nvPr>
        </p:nvSpPr>
        <p:spPr>
          <a:xfrm>
            <a:off x="1655650" y="735935"/>
            <a:ext cx="5942258" cy="3618943"/>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60000"/>
              </a:lnSpc>
            </a:pPr>
            <a:r>
              <a:rPr lang="en-US" altLang="zh-CN" sz="1800">
                <a:latin typeface="思源宋体 CN" panose="02020400000000000000" charset="-122"/>
              </a:rPr>
              <a:t> </a:t>
            </a:r>
            <a:r>
              <a:rPr lang="zh-CN" altLang="en-US" sz="1800" dirty="0">
                <a:latin typeface="思源宋体 CN" panose="02020400000000000000" charset="-122"/>
              </a:rPr>
              <a:t>无论何时何地，</a:t>
            </a:r>
            <a:r>
              <a:rPr lang="en-US" altLang="zh-CN" sz="1800">
                <a:latin typeface="思源宋体 CN" panose="02020400000000000000" charset="-122"/>
              </a:rPr>
              <a:t>Milo</a:t>
            </a:r>
            <a:r>
              <a:rPr lang="zh-CN" altLang="en-US" sz="1800" dirty="0">
                <a:latin typeface="思源宋体 CN" panose="02020400000000000000" charset="-122"/>
              </a:rPr>
              <a:t>都存在</a:t>
            </a:r>
            <a:endParaRPr lang="zh-CN" altLang="en-US" sz="1800" dirty="0">
              <a:latin typeface="思源宋体 CN" panose="02020400000000000000" charset="-122"/>
            </a:endParaRPr>
          </a:p>
          <a:p>
            <a:pPr lvl="1" algn="l">
              <a:lnSpc>
                <a:spcPct val="160000"/>
              </a:lnSpc>
              <a:buFont typeface="Wingdings" panose="05000000000000000000" pitchFamily="2" charset="2"/>
              <a:buChar char="l"/>
            </a:pPr>
            <a:r>
              <a:rPr lang="zh-CN" altLang="en-US" sz="1500" dirty="0">
                <a:latin typeface="思源宋体 CN" panose="02020400000000000000" charset="-122"/>
              </a:rPr>
              <a:t>在学校    </a:t>
            </a:r>
            <a:endParaRPr lang="zh-CN" altLang="en-US" sz="1500" dirty="0">
              <a:latin typeface="思源宋体 CN" panose="02020400000000000000" charset="-122"/>
            </a:endParaRPr>
          </a:p>
          <a:p>
            <a:pPr lvl="1" algn="l">
              <a:lnSpc>
                <a:spcPct val="160000"/>
              </a:lnSpc>
              <a:buFont typeface="Wingdings" panose="05000000000000000000" pitchFamily="2" charset="2"/>
              <a:buChar char="l"/>
            </a:pPr>
            <a:r>
              <a:rPr lang="zh-CN" altLang="en-US" sz="1500" dirty="0">
                <a:latin typeface="思源宋体 CN" panose="02020400000000000000" charset="-122"/>
              </a:rPr>
              <a:t>在家中</a:t>
            </a:r>
            <a:endParaRPr lang="zh-CN" altLang="en-US" sz="1500" dirty="0">
              <a:latin typeface="思源宋体 CN" panose="02020400000000000000" charset="-122"/>
            </a:endParaRPr>
          </a:p>
          <a:p>
            <a:pPr lvl="1" algn="l">
              <a:lnSpc>
                <a:spcPct val="160000"/>
              </a:lnSpc>
              <a:buFont typeface="Wingdings" panose="05000000000000000000" pitchFamily="2" charset="2"/>
              <a:buChar char="l"/>
            </a:pPr>
            <a:r>
              <a:rPr lang="zh-CN" altLang="en-US" sz="1500" dirty="0">
                <a:latin typeface="思源宋体 CN" panose="02020400000000000000" charset="-122"/>
              </a:rPr>
              <a:t>在乡村田野   </a:t>
            </a:r>
            <a:endParaRPr lang="zh-CN" altLang="en-US" sz="1500" dirty="0">
              <a:latin typeface="思源宋体 CN" panose="02020400000000000000" charset="-122"/>
            </a:endParaRPr>
          </a:p>
          <a:p>
            <a:pPr lvl="1" algn="l">
              <a:lnSpc>
                <a:spcPct val="160000"/>
              </a:lnSpc>
              <a:buFont typeface="Wingdings" panose="05000000000000000000" pitchFamily="2" charset="2"/>
              <a:buChar char="l"/>
            </a:pPr>
            <a:r>
              <a:rPr lang="zh-CN" altLang="en-US" sz="1500" dirty="0">
                <a:latin typeface="思源宋体 CN" panose="02020400000000000000" charset="-122"/>
              </a:rPr>
              <a:t>在当地体育活动</a:t>
            </a:r>
            <a:endParaRPr lang="zh-CN" altLang="en-US" sz="1500" dirty="0">
              <a:latin typeface="思源宋体 CN" panose="02020400000000000000" charset="-122"/>
            </a:endParaRPr>
          </a:p>
          <a:p>
            <a:pPr lvl="1" algn="l">
              <a:lnSpc>
                <a:spcPct val="160000"/>
              </a:lnSpc>
              <a:buFont typeface="Wingdings" panose="05000000000000000000" pitchFamily="2" charset="2"/>
              <a:buChar char="l"/>
            </a:pPr>
            <a:r>
              <a:rPr lang="zh-CN" altLang="en-US" sz="1500" dirty="0">
                <a:latin typeface="思源宋体 CN" panose="02020400000000000000" charset="-122"/>
              </a:rPr>
              <a:t>在咖啡店   </a:t>
            </a:r>
            <a:endParaRPr lang="zh-CN" altLang="en-US" sz="1500" dirty="0">
              <a:latin typeface="思源宋体 CN" panose="02020400000000000000" charset="-122"/>
            </a:endParaRPr>
          </a:p>
          <a:p>
            <a:pPr lvl="1" algn="l">
              <a:lnSpc>
                <a:spcPct val="160000"/>
              </a:lnSpc>
              <a:buFont typeface="Wingdings" panose="05000000000000000000" pitchFamily="2" charset="2"/>
              <a:buChar char="l"/>
            </a:pPr>
            <a:r>
              <a:rPr lang="zh-CN" altLang="en-US" sz="1500" dirty="0">
                <a:latin typeface="思源宋体 CN" panose="02020400000000000000" charset="-122"/>
              </a:rPr>
              <a:t>在</a:t>
            </a:r>
            <a:r>
              <a:rPr lang="en-US" altLang="zh-CN" sz="1500">
                <a:latin typeface="Times New Roman" panose="02020603050405020304" pitchFamily="18" charset="0"/>
              </a:rPr>
              <a:t>……</a:t>
            </a:r>
            <a:endParaRPr lang="en-US" altLang="zh-CN" sz="1500">
              <a:latin typeface="思源宋体 CN" panose="02020400000000000000" charset="-122"/>
            </a:endParaRPr>
          </a:p>
          <a:p>
            <a:pPr lvl="0" algn="l">
              <a:lnSpc>
                <a:spcPct val="160000"/>
              </a:lnSpc>
            </a:pPr>
            <a:r>
              <a:rPr lang="zh-CN" altLang="en-US" sz="1800" dirty="0">
                <a:latin typeface="思源宋体 CN" panose="02020400000000000000" charset="-122"/>
              </a:rPr>
              <a:t>有</a:t>
            </a:r>
            <a:r>
              <a:rPr lang="en-US" altLang="zh-CN" sz="1800">
                <a:latin typeface="思源宋体 CN" panose="02020400000000000000" charset="-122"/>
              </a:rPr>
              <a:t>Milo</a:t>
            </a:r>
            <a:r>
              <a:rPr lang="zh-CN" altLang="en-US" sz="1800" dirty="0">
                <a:latin typeface="思源宋体 CN" panose="02020400000000000000" charset="-122"/>
              </a:rPr>
              <a:t>在，便有可帮助他他在体育活动中赢得胜利的东西</a:t>
            </a:r>
            <a:endParaRPr lang="zh-CN" altLang="en-US" sz="1800">
              <a:latin typeface="思源宋体 CN" panose="02020400000000000000" charset="-122"/>
            </a:endParaRP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3652" name="标题 283651"/>
          <p:cNvSpPr>
            <a:spLocks noGrp="1"/>
          </p:cNvSpPr>
          <p:nvPr>
            <p:ph type="title"/>
          </p:nvPr>
        </p:nvSpPr>
        <p:spPr/>
        <p:txBody>
          <a:bodyPr anchor="ctr" anchorCtr="0"/>
          <a:p>
            <a:r>
              <a:rPr lang="zh-CN" altLang="en-US" dirty="0"/>
              <a:t>广告的目标</a:t>
            </a:r>
            <a:endParaRPr lang="zh-CN" altLang="en-US" dirty="0"/>
          </a:p>
        </p:txBody>
      </p:sp>
      <p:sp>
        <p:nvSpPr>
          <p:cNvPr id="283651" name="副标题 283650"/>
          <p:cNvSpPr>
            <a:spLocks noGrp="1"/>
          </p:cNvSpPr>
          <p:nvPr>
            <p:ph type="subTitle"/>
          </p:nvPr>
        </p:nvSpPr>
        <p:spPr>
          <a:xfrm>
            <a:off x="2141510" y="1545702"/>
            <a:ext cx="4801440" cy="594226"/>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60000"/>
              </a:lnSpc>
            </a:pPr>
            <a:r>
              <a:rPr lang="en-US" altLang="zh-CN" sz="1800">
                <a:latin typeface="思源宋体 CN" panose="02020400000000000000" charset="-122"/>
              </a:rPr>
              <a:t> </a:t>
            </a:r>
            <a:r>
              <a:rPr lang="zh-CN" altLang="en-US" sz="1800" dirty="0">
                <a:latin typeface="思源宋体 CN" panose="02020400000000000000" charset="-122"/>
              </a:rPr>
              <a:t>帮助泰国孩子完成当运动家的梦想</a:t>
            </a:r>
            <a:endParaRPr lang="zh-CN" altLang="en-US" sz="1800">
              <a:latin typeface="思源宋体 CN" panose="02020400000000000000" charset="-122"/>
            </a:endParaRP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4674" name="标题 284673"/>
          <p:cNvSpPr>
            <a:spLocks noGrp="1"/>
          </p:cNvSpPr>
          <p:nvPr>
            <p:ph type="title"/>
          </p:nvPr>
        </p:nvSpPr>
        <p:spPr/>
        <p:txBody>
          <a:bodyPr anchor="ctr" anchorCtr="0"/>
          <a:p>
            <a:r>
              <a:rPr lang="zh-CN" altLang="en-US" dirty="0"/>
              <a:t>几个帮助激发接触点的技巧</a:t>
            </a:r>
            <a:endParaRPr lang="zh-CN" altLang="en-US"/>
          </a:p>
        </p:txBody>
      </p:sp>
      <p:sp>
        <p:nvSpPr>
          <p:cNvPr id="284675" name="副标题 284674"/>
          <p:cNvSpPr>
            <a:spLocks noGrp="1"/>
          </p:cNvSpPr>
          <p:nvPr>
            <p:ph type="subTitle"/>
          </p:nvPr>
        </p:nvSpPr>
        <p:spPr>
          <a:xfrm>
            <a:off x="2033143" y="1275383"/>
            <a:ext cx="4801440" cy="1675502"/>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60000"/>
              </a:lnSpc>
            </a:pPr>
            <a:r>
              <a:rPr lang="en-US" altLang="zh-CN" sz="1800">
                <a:latin typeface="思源宋体 CN" panose="02020400000000000000" charset="-122"/>
              </a:rPr>
              <a:t> </a:t>
            </a:r>
            <a:r>
              <a:rPr lang="zh-CN" altLang="en-US" sz="1800" dirty="0">
                <a:latin typeface="思源宋体 CN" panose="02020400000000000000" charset="-122"/>
              </a:rPr>
              <a:t>生活中的一天</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提示卡</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罗盘</a:t>
            </a:r>
            <a:endParaRPr lang="zh-CN" altLang="en-US" sz="1800">
              <a:latin typeface="思源宋体 CN" panose="02020400000000000000" charset="-122"/>
            </a:endParaRP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5698" name="标题 285697"/>
          <p:cNvSpPr>
            <a:spLocks noGrp="1"/>
          </p:cNvSpPr>
          <p:nvPr>
            <p:ph type="title"/>
          </p:nvPr>
        </p:nvSpPr>
        <p:spPr/>
        <p:txBody>
          <a:bodyPr anchor="ctr" anchorCtr="0"/>
          <a:p>
            <a:r>
              <a:rPr lang="zh-CN" altLang="en-US" dirty="0"/>
              <a:t>生活中的一天</a:t>
            </a:r>
            <a:endParaRPr lang="zh-CN" altLang="en-US"/>
          </a:p>
        </p:txBody>
      </p:sp>
      <p:sp>
        <p:nvSpPr>
          <p:cNvPr id="285699" name="副标题 285698"/>
          <p:cNvSpPr>
            <a:spLocks noGrp="1"/>
          </p:cNvSpPr>
          <p:nvPr>
            <p:ph type="subTitle"/>
          </p:nvPr>
        </p:nvSpPr>
        <p:spPr>
          <a:xfrm>
            <a:off x="1655650" y="1437336"/>
            <a:ext cx="6001800" cy="2106584"/>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60000"/>
              </a:lnSpc>
              <a:buFont typeface="Wingdings" panose="05000000000000000000" pitchFamily="2" charset="2"/>
              <a:buChar char="l"/>
            </a:pPr>
            <a:r>
              <a:rPr lang="en-US" altLang="zh-CN" sz="1800">
                <a:latin typeface="思源宋体 CN" panose="02020400000000000000" charset="-122"/>
              </a:rPr>
              <a:t>  </a:t>
            </a:r>
            <a:r>
              <a:rPr lang="zh-CN" altLang="en-US" sz="1800" dirty="0">
                <a:latin typeface="思源宋体 CN" panose="02020400000000000000" charset="-122"/>
              </a:rPr>
              <a:t>一种人为的体验</a:t>
            </a:r>
            <a:endParaRPr lang="zh-CN" altLang="en-US" sz="1800" dirty="0">
              <a:latin typeface="思源宋体 CN" panose="02020400000000000000" charset="-122"/>
            </a:endParaRPr>
          </a:p>
          <a:p>
            <a:pPr lvl="0" algn="l">
              <a:lnSpc>
                <a:spcPct val="160000"/>
              </a:lnSpc>
              <a:buFont typeface="Wingdings" panose="05000000000000000000" pitchFamily="2" charset="2"/>
              <a:buChar char="l"/>
            </a:pPr>
            <a:r>
              <a:rPr lang="zh-CN" altLang="en-US" sz="1800" dirty="0">
                <a:latin typeface="思源宋体 CN" panose="02020400000000000000" charset="-122"/>
              </a:rPr>
              <a:t> 以品牌与消费者产生关系的环境，情感和表情等包围品牌团队</a:t>
            </a:r>
            <a:endParaRPr lang="zh-CN" altLang="en-US" sz="1800" dirty="0">
              <a:latin typeface="思源宋体 CN" panose="02020400000000000000" charset="-122"/>
            </a:endParaRPr>
          </a:p>
          <a:p>
            <a:pPr lvl="0" algn="l">
              <a:lnSpc>
                <a:spcPct val="160000"/>
              </a:lnSpc>
              <a:buFont typeface="Wingdings" panose="05000000000000000000" pitchFamily="2" charset="2"/>
              <a:buChar char="l"/>
            </a:pPr>
            <a:r>
              <a:rPr lang="zh-CN" altLang="en-US" sz="1800" dirty="0">
                <a:latin typeface="思源宋体 CN" panose="02020400000000000000" charset="-122"/>
              </a:rPr>
              <a:t> 刺激他们所有的感官</a:t>
            </a:r>
            <a:r>
              <a:rPr lang="en-US" altLang="zh-CN" sz="1800">
                <a:latin typeface="Times New Roman" panose="02020603050405020304" pitchFamily="18" charset="0"/>
              </a:rPr>
              <a:t>——</a:t>
            </a:r>
            <a:r>
              <a:rPr lang="zh-CN" altLang="en-US" sz="1800" dirty="0">
                <a:latin typeface="思源宋体 CN" panose="02020400000000000000" charset="-122"/>
              </a:rPr>
              <a:t>听觉、视觉、触觉、味觉等</a:t>
            </a:r>
            <a:endParaRPr lang="zh-CN" altLang="en-US" sz="1800">
              <a:latin typeface="思源宋体 CN" panose="02020400000000000000" charset="-122"/>
            </a:endParaRP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22" name="标题 286721"/>
          <p:cNvSpPr>
            <a:spLocks noGrp="1"/>
          </p:cNvSpPr>
          <p:nvPr>
            <p:ph type="title"/>
          </p:nvPr>
        </p:nvSpPr>
        <p:spPr/>
        <p:txBody>
          <a:bodyPr anchor="ctr" anchorCtr="0"/>
          <a:p>
            <a:r>
              <a:rPr lang="zh-CN" altLang="en-US" dirty="0"/>
              <a:t>生活中的一天：可能的刺激</a:t>
            </a:r>
            <a:endParaRPr lang="zh-CN" altLang="en-US"/>
          </a:p>
        </p:txBody>
      </p:sp>
      <p:sp>
        <p:nvSpPr>
          <p:cNvPr id="286723" name="副标题 286722"/>
          <p:cNvSpPr>
            <a:spLocks noGrp="1"/>
          </p:cNvSpPr>
          <p:nvPr>
            <p:ph type="subTitle"/>
          </p:nvPr>
        </p:nvSpPr>
        <p:spPr>
          <a:xfrm>
            <a:off x="1709237" y="1437336"/>
            <a:ext cx="5887480" cy="1134864"/>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60000"/>
              </a:lnSpc>
            </a:pPr>
            <a:r>
              <a:rPr lang="zh-CN" altLang="en-US" sz="1800" dirty="0">
                <a:latin typeface="思源宋体 CN" panose="02020400000000000000" charset="-122"/>
              </a:rPr>
              <a:t>竞争者的商标               工作环境的声音</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书柜        家庭相册     收集的</a:t>
            </a:r>
            <a:r>
              <a:rPr lang="en-US" altLang="zh-CN" sz="1800">
                <a:latin typeface="思源宋体 CN" panose="02020400000000000000" charset="-122"/>
              </a:rPr>
              <a:t>CD       </a:t>
            </a:r>
            <a:r>
              <a:rPr lang="zh-CN" altLang="en-US" sz="1800" dirty="0">
                <a:latin typeface="思源宋体 CN" panose="02020400000000000000" charset="-122"/>
              </a:rPr>
              <a:t>相片         </a:t>
            </a:r>
            <a:endParaRPr lang="zh-CN" altLang="en-US" sz="1800">
              <a:latin typeface="思源宋体 CN" panose="02020400000000000000" charset="-122"/>
            </a:endParaRP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7746" name="标题 287745"/>
          <p:cNvSpPr>
            <a:spLocks noGrp="1"/>
          </p:cNvSpPr>
          <p:nvPr>
            <p:ph type="title"/>
          </p:nvPr>
        </p:nvSpPr>
        <p:spPr/>
        <p:txBody>
          <a:bodyPr anchor="ctr" anchorCtr="0"/>
          <a:p>
            <a:r>
              <a:rPr lang="zh-CN" altLang="en-US" dirty="0"/>
              <a:t>我们需要知道有关消费者的事情</a:t>
            </a:r>
            <a:endParaRPr lang="zh-CN" altLang="en-US"/>
          </a:p>
        </p:txBody>
      </p:sp>
      <p:sp>
        <p:nvSpPr>
          <p:cNvPr id="287747" name="副标题 287746"/>
          <p:cNvSpPr>
            <a:spLocks noGrp="1"/>
          </p:cNvSpPr>
          <p:nvPr>
            <p:ph type="subTitle"/>
          </p:nvPr>
        </p:nvSpPr>
        <p:spPr>
          <a:xfrm>
            <a:off x="2195097" y="1654068"/>
            <a:ext cx="4801440" cy="1080085"/>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60000"/>
              </a:lnSpc>
            </a:pPr>
            <a:r>
              <a:rPr lang="en-US" altLang="zh-CN" sz="1800">
                <a:latin typeface="思源宋体 CN" panose="02020400000000000000" charset="-122"/>
              </a:rPr>
              <a:t> </a:t>
            </a:r>
            <a:r>
              <a:rPr lang="zh-CN" altLang="en-US" sz="1800" dirty="0">
                <a:latin typeface="思源宋体 CN" panose="02020400000000000000" charset="-122"/>
              </a:rPr>
              <a:t>他们生活中发生的事情</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现在的参与时机</a:t>
            </a:r>
            <a:endParaRPr lang="zh-CN" altLang="en-US" sz="1800">
              <a:latin typeface="思源宋体 CN" panose="02020400000000000000" charset="-122"/>
            </a:endParaRP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8770" name="标题 288769"/>
          <p:cNvSpPr>
            <a:spLocks noGrp="1"/>
          </p:cNvSpPr>
          <p:nvPr>
            <p:ph type="title"/>
          </p:nvPr>
        </p:nvSpPr>
        <p:spPr/>
        <p:txBody>
          <a:bodyPr anchor="ctr" anchorCtr="0"/>
          <a:p>
            <a:r>
              <a:rPr lang="zh-CN" altLang="en-US" dirty="0"/>
              <a:t>维多利亚的秘密：目的</a:t>
            </a:r>
            <a:endParaRPr lang="zh-CN" altLang="en-US"/>
          </a:p>
        </p:txBody>
      </p:sp>
      <p:sp>
        <p:nvSpPr>
          <p:cNvPr id="288771" name="副标题 288770"/>
          <p:cNvSpPr>
            <a:spLocks noGrp="1"/>
          </p:cNvSpPr>
          <p:nvPr>
            <p:ph type="subTitle"/>
          </p:nvPr>
        </p:nvSpPr>
        <p:spPr>
          <a:xfrm>
            <a:off x="2086731" y="1221795"/>
            <a:ext cx="4801440" cy="2268538"/>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60000"/>
              </a:lnSpc>
            </a:pPr>
            <a:r>
              <a:rPr lang="en-US" altLang="zh-CN" sz="1800">
                <a:latin typeface="思源宋体 CN" panose="02020400000000000000" charset="-122"/>
              </a:rPr>
              <a:t> </a:t>
            </a:r>
            <a:r>
              <a:rPr lang="zh-CN" altLang="en-US" sz="1800" dirty="0">
                <a:latin typeface="思源宋体 CN" panose="02020400000000000000" charset="-122"/>
              </a:rPr>
              <a:t>请男人去买女人的内衣</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作为给女人的礼物</a:t>
            </a:r>
            <a:endParaRPr lang="zh-CN" altLang="en-US" sz="1800" dirty="0">
              <a:latin typeface="思源宋体 CN" panose="02020400000000000000" charset="-122"/>
            </a:endParaRPr>
          </a:p>
          <a:p>
            <a:pPr lvl="0" algn="ctr">
              <a:lnSpc>
                <a:spcPct val="160000"/>
              </a:lnSpc>
            </a:pP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哪里可以找到贴心的男人？</a:t>
            </a:r>
            <a:endParaRPr lang="zh-CN" altLang="en-US" sz="1800">
              <a:latin typeface="思源宋体 CN" panose="02020400000000000000" charset="-122"/>
            </a:endParaRP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9796" name="标题 289795"/>
          <p:cNvSpPr>
            <a:spLocks noGrp="1"/>
          </p:cNvSpPr>
          <p:nvPr>
            <p:ph type="title"/>
          </p:nvPr>
        </p:nvSpPr>
        <p:spPr/>
        <p:txBody>
          <a:bodyPr anchor="ctr" anchorCtr="0"/>
          <a:p>
            <a:r>
              <a:rPr lang="zh-CN" altLang="en-US" dirty="0"/>
              <a:t>做一件前所未有的事情</a:t>
            </a:r>
            <a:endParaRPr lang="zh-CN" altLang="en-US" dirty="0"/>
          </a:p>
        </p:txBody>
      </p:sp>
      <p:sp>
        <p:nvSpPr>
          <p:cNvPr id="289795" name="副标题 289794"/>
          <p:cNvSpPr>
            <a:spLocks noGrp="1"/>
          </p:cNvSpPr>
          <p:nvPr>
            <p:ph type="subTitle"/>
          </p:nvPr>
        </p:nvSpPr>
        <p:spPr>
          <a:xfrm>
            <a:off x="1979556" y="1383748"/>
            <a:ext cx="4801440" cy="2160172"/>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60000"/>
              </a:lnSpc>
            </a:pPr>
            <a:r>
              <a:rPr lang="zh-CN" altLang="en-US" sz="1800" dirty="0">
                <a:latin typeface="思源宋体 CN" panose="02020400000000000000" charset="-122"/>
              </a:rPr>
              <a:t>做一件前所未有事，广做宣传</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内衣时装表演</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网上转播</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子超级链接比赛中投放广告</a:t>
            </a:r>
            <a:endParaRPr lang="zh-CN" altLang="en-US" sz="1800">
              <a:latin typeface="思源宋体 CN" panose="02020400000000000000" charset="-122"/>
            </a:endParaRP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0818" name="标题 290817"/>
          <p:cNvSpPr>
            <a:spLocks noGrp="1"/>
          </p:cNvSpPr>
          <p:nvPr>
            <p:ph type="title"/>
          </p:nvPr>
        </p:nvSpPr>
        <p:spPr/>
        <p:txBody>
          <a:bodyPr anchor="ctr" anchorCtr="0"/>
          <a:p>
            <a:r>
              <a:rPr lang="zh-CN" altLang="en-US" dirty="0"/>
              <a:t>将不同的点子组织在一起</a:t>
            </a:r>
            <a:endParaRPr lang="zh-CN" altLang="en-US"/>
          </a:p>
        </p:txBody>
      </p:sp>
      <p:sp>
        <p:nvSpPr>
          <p:cNvPr id="290819" name="副标题 290818"/>
          <p:cNvSpPr>
            <a:spLocks noGrp="1"/>
          </p:cNvSpPr>
          <p:nvPr>
            <p:ph type="subTitle"/>
          </p:nvPr>
        </p:nvSpPr>
        <p:spPr>
          <a:xfrm>
            <a:off x="1979556" y="1168208"/>
            <a:ext cx="4801440" cy="1998218"/>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60000"/>
              </a:lnSpc>
            </a:pPr>
            <a:r>
              <a:rPr lang="en-US" altLang="zh-CN" sz="1800">
                <a:latin typeface="思源宋体 CN" panose="02020400000000000000" charset="-122"/>
              </a:rPr>
              <a:t> </a:t>
            </a:r>
            <a:r>
              <a:rPr lang="zh-CN" altLang="en-US" sz="1800" dirty="0">
                <a:latin typeface="思源宋体 CN" panose="02020400000000000000" charset="-122"/>
              </a:rPr>
              <a:t>在超级碗比赛期间发布广告，宣传世界上第一个网上时装秀</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难题</a:t>
            </a:r>
            <a:endParaRPr lang="zh-CN" altLang="en-US" sz="1800" dirty="0">
              <a:latin typeface="思源宋体 CN" panose="02020400000000000000" charset="-122"/>
            </a:endParaRPr>
          </a:p>
          <a:p>
            <a:pPr lvl="0" algn="ctr">
              <a:lnSpc>
                <a:spcPct val="160000"/>
              </a:lnSpc>
            </a:pPr>
            <a:r>
              <a:rPr lang="zh-CN" altLang="en-US" sz="1800" dirty="0">
                <a:latin typeface="思源宋体 CN" panose="02020400000000000000" charset="-122"/>
              </a:rPr>
              <a:t>回应太多，拖跨系统</a:t>
            </a:r>
            <a:endParaRPr lang="zh-CN" altLang="en-US" sz="1800" dirty="0">
              <a:latin typeface="思源宋体 CN" panose="02020400000000000000" charset="-122"/>
            </a:endParaRP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1842" name="标题 291841"/>
          <p:cNvSpPr>
            <a:spLocks noGrp="1"/>
          </p:cNvSpPr>
          <p:nvPr>
            <p:ph type="title"/>
          </p:nvPr>
        </p:nvSpPr>
        <p:spPr/>
        <p:txBody>
          <a:bodyPr anchor="ctr" anchorCtr="0"/>
          <a:p>
            <a:r>
              <a:rPr lang="zh-CN" altLang="en-US" dirty="0"/>
              <a:t>提示卡</a:t>
            </a:r>
            <a:endParaRPr lang="zh-CN" altLang="en-US"/>
          </a:p>
        </p:txBody>
      </p:sp>
      <p:sp>
        <p:nvSpPr>
          <p:cNvPr id="291843" name="副标题 291842"/>
          <p:cNvSpPr>
            <a:spLocks noGrp="1"/>
          </p:cNvSpPr>
          <p:nvPr>
            <p:ph type="subTitle"/>
          </p:nvPr>
        </p:nvSpPr>
        <p:spPr>
          <a:xfrm>
            <a:off x="1924778" y="1275383"/>
            <a:ext cx="4801440" cy="1998218"/>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10000"/>
              </a:lnSpc>
            </a:pPr>
            <a:r>
              <a:rPr lang="en-US" altLang="zh-CN" sz="1800">
                <a:latin typeface="思源宋体 CN" panose="02020400000000000000" charset="-122"/>
              </a:rPr>
              <a:t> </a:t>
            </a:r>
            <a:r>
              <a:rPr lang="zh-CN" altLang="en-US" sz="1800" dirty="0">
                <a:latin typeface="思源宋体 CN" panose="02020400000000000000" charset="-122"/>
              </a:rPr>
              <a:t>消费者生活中                             潜在的</a:t>
            </a:r>
            <a:endParaRPr lang="zh-CN" altLang="en-US" sz="1800" dirty="0">
              <a:latin typeface="思源宋体 CN" panose="02020400000000000000" charset="-122"/>
            </a:endParaRPr>
          </a:p>
          <a:p>
            <a:pPr lvl="0" algn="ctr">
              <a:lnSpc>
                <a:spcPct val="110000"/>
              </a:lnSpc>
            </a:pPr>
            <a:r>
              <a:rPr lang="zh-CN" altLang="en-US" sz="1800" dirty="0">
                <a:latin typeface="思源宋体 CN" panose="02020400000000000000" charset="-122"/>
              </a:rPr>
              <a:t>正在发生的事    </a:t>
            </a:r>
            <a:r>
              <a:rPr lang="en-US" altLang="zh-CN" sz="3000">
                <a:latin typeface="思源宋体 CN" panose="02020400000000000000" charset="-122"/>
              </a:rPr>
              <a:t>+</a:t>
            </a:r>
            <a:r>
              <a:rPr lang="en-US" altLang="zh-CN" sz="1800">
                <a:latin typeface="思源宋体 CN" panose="02020400000000000000" charset="-122"/>
              </a:rPr>
              <a:t>        </a:t>
            </a:r>
            <a:r>
              <a:rPr lang="zh-CN" altLang="en-US" sz="1800" dirty="0">
                <a:latin typeface="思源宋体 CN" panose="02020400000000000000" charset="-122"/>
              </a:rPr>
              <a:t>参与时机</a:t>
            </a:r>
            <a:endParaRPr lang="zh-CN" altLang="en-US" sz="1800" dirty="0">
              <a:latin typeface="思源宋体 CN" panose="02020400000000000000" charset="-122"/>
            </a:endParaRPr>
          </a:p>
          <a:p>
            <a:pPr lvl="0" algn="ctr">
              <a:lnSpc>
                <a:spcPct val="110000"/>
              </a:lnSpc>
            </a:pPr>
            <a:endParaRPr lang="zh-CN" altLang="en-US" sz="1800" dirty="0">
              <a:latin typeface="思源宋体 CN" panose="02020400000000000000" charset="-122"/>
            </a:endParaRPr>
          </a:p>
          <a:p>
            <a:pPr lvl="0" algn="ctr">
              <a:lnSpc>
                <a:spcPct val="110000"/>
              </a:lnSpc>
            </a:pPr>
            <a:r>
              <a:rPr lang="zh-CN" altLang="en-US" sz="1800" dirty="0">
                <a:latin typeface="思源宋体 CN" panose="02020400000000000000" charset="-122"/>
              </a:rPr>
              <a:t>计算出可能的接触点</a:t>
            </a:r>
            <a:endParaRPr lang="zh-CN" altLang="en-US" sz="1800">
              <a:latin typeface="思源宋体 CN" panose="02020400000000000000" charset="-122"/>
            </a:endParaRP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2866" name="标题 292865"/>
          <p:cNvSpPr>
            <a:spLocks noGrp="1"/>
          </p:cNvSpPr>
          <p:nvPr>
            <p:ph type="title"/>
          </p:nvPr>
        </p:nvSpPr>
        <p:spPr/>
        <p:txBody>
          <a:bodyPr anchor="ctr" anchorCtr="0"/>
          <a:p>
            <a:r>
              <a:rPr lang="zh-CN" altLang="en-US" dirty="0"/>
              <a:t>运用你自己对身边发生的事的所知</a:t>
            </a:r>
            <a:endParaRPr lang="zh-CN" altLang="en-US"/>
          </a:p>
        </p:txBody>
      </p:sp>
      <p:sp>
        <p:nvSpPr>
          <p:cNvPr id="292867" name="副标题 292866"/>
          <p:cNvSpPr>
            <a:spLocks noGrp="1"/>
          </p:cNvSpPr>
          <p:nvPr>
            <p:ph type="subTitle"/>
          </p:nvPr>
        </p:nvSpPr>
        <p:spPr>
          <a:xfrm>
            <a:off x="999490" y="1132205"/>
            <a:ext cx="7240905" cy="183642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50000"/>
              </a:lnSpc>
              <a:buFont typeface="Wingdings" panose="05000000000000000000" pitchFamily="2" charset="2"/>
              <a:buChar char="l"/>
            </a:pPr>
            <a:r>
              <a:rPr lang="en-US" altLang="zh-CN">
                <a:latin typeface="思源宋体 CN" panose="02020400000000000000" charset="-122"/>
              </a:rPr>
              <a:t> </a:t>
            </a:r>
            <a:r>
              <a:rPr lang="zh-CN" altLang="en-US" dirty="0">
                <a:latin typeface="思源宋体 CN" panose="02020400000000000000" charset="-122"/>
              </a:rPr>
              <a:t>在消费者生活中发生的事，哪引起会影响到他们与本品牌的关系</a:t>
            </a:r>
            <a:endParaRPr lang="zh-CN" altLang="en-US" dirty="0">
              <a:latin typeface="思源宋体 CN" panose="02020400000000000000" charset="-122"/>
            </a:endParaRPr>
          </a:p>
          <a:p>
            <a:pPr lvl="0" algn="l">
              <a:lnSpc>
                <a:spcPct val="150000"/>
              </a:lnSpc>
              <a:buFont typeface="Wingdings" panose="05000000000000000000" pitchFamily="2" charset="2"/>
              <a:buChar char="l"/>
            </a:pPr>
            <a:r>
              <a:rPr lang="zh-CN" altLang="en-US" dirty="0">
                <a:latin typeface="思源宋体 CN" panose="02020400000000000000" charset="-122"/>
              </a:rPr>
              <a:t> 在哪些他们所认同的人、事、物，是本品牌可以利用的</a:t>
            </a:r>
            <a:endParaRPr lang="zh-CN" altLang="en-US" dirty="0">
              <a:latin typeface="思源宋体 CN" panose="02020400000000000000" charset="-122"/>
            </a:endParaRPr>
          </a:p>
          <a:p>
            <a:pPr lvl="0" algn="l">
              <a:lnSpc>
                <a:spcPct val="150000"/>
              </a:lnSpc>
              <a:buFont typeface="Wingdings" panose="05000000000000000000" pitchFamily="2" charset="2"/>
              <a:buChar char="l"/>
            </a:pPr>
            <a:r>
              <a:rPr lang="zh-CN" altLang="en-US" dirty="0">
                <a:latin typeface="思源宋体 CN" panose="02020400000000000000" charset="-122"/>
              </a:rPr>
              <a:t> 哪些新事物，新趋势可能会影响消费者对本品牌的感受</a:t>
            </a:r>
            <a:endParaRPr lang="zh-CN" altLang="en-US" dirty="0">
              <a:latin typeface="思源宋体 CN" panose="02020400000000000000" charset="-122"/>
            </a:endParaRPr>
          </a:p>
          <a:p>
            <a:pPr lvl="0" algn="l">
              <a:lnSpc>
                <a:spcPct val="150000"/>
              </a:lnSpc>
              <a:buFont typeface="Wingdings" panose="05000000000000000000" pitchFamily="2" charset="2"/>
              <a:buChar char="l"/>
            </a:pPr>
            <a:r>
              <a:rPr lang="zh-CN" altLang="en-US" dirty="0">
                <a:latin typeface="思源宋体 CN" panose="02020400000000000000" charset="-122"/>
              </a:rPr>
              <a:t> 竞争 品牌有可能做些什么，应是消费者与本品牌之间的关系</a:t>
            </a:r>
            <a:endParaRPr lang="zh-CN" altLang="en-US">
              <a:latin typeface="思源宋体 CN" panose="02020400000000000000" charset="-122"/>
            </a:endParaRP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3890" name="标题 293889"/>
          <p:cNvSpPr>
            <a:spLocks noGrp="1"/>
          </p:cNvSpPr>
          <p:nvPr>
            <p:ph type="title"/>
          </p:nvPr>
        </p:nvSpPr>
        <p:spPr/>
        <p:txBody>
          <a:bodyPr anchor="ctr" anchorCtr="0"/>
          <a:p>
            <a:r>
              <a:rPr lang="zh-CN" altLang="en-US" dirty="0"/>
              <a:t>思考品牌可能被消费者认同的时机</a:t>
            </a:r>
            <a:endParaRPr lang="zh-CN" altLang="en-US"/>
          </a:p>
        </p:txBody>
      </p:sp>
      <p:sp>
        <p:nvSpPr>
          <p:cNvPr id="293891" name="副标题 293890"/>
          <p:cNvSpPr>
            <a:spLocks noGrp="1"/>
          </p:cNvSpPr>
          <p:nvPr>
            <p:ph type="subTitle"/>
          </p:nvPr>
        </p:nvSpPr>
        <p:spPr>
          <a:xfrm>
            <a:off x="827405" y="916305"/>
            <a:ext cx="7451725" cy="248412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50000"/>
              </a:lnSpc>
              <a:buFont typeface="Wingdings" panose="05000000000000000000" pitchFamily="2" charset="2"/>
              <a:buChar char="l"/>
            </a:pPr>
            <a:r>
              <a:rPr lang="en-US" altLang="zh-CN">
                <a:latin typeface="思源宋体 CN" panose="02020400000000000000" charset="-122"/>
              </a:rPr>
              <a:t> </a:t>
            </a:r>
            <a:r>
              <a:rPr lang="zh-CN" altLang="en-US" dirty="0">
                <a:latin typeface="思源宋体 CN" panose="02020400000000000000" charset="-122"/>
              </a:rPr>
              <a:t>本品牌的晚客在媒体上的投入的时机为何？</a:t>
            </a:r>
            <a:endParaRPr lang="zh-CN" altLang="en-US" dirty="0">
              <a:latin typeface="思源宋体 CN" panose="02020400000000000000" charset="-122"/>
            </a:endParaRPr>
          </a:p>
          <a:p>
            <a:pPr lvl="0" algn="l">
              <a:lnSpc>
                <a:spcPct val="150000"/>
              </a:lnSpc>
              <a:buFont typeface="Wingdings" panose="05000000000000000000" pitchFamily="2" charset="2"/>
              <a:buChar char="l"/>
            </a:pPr>
            <a:r>
              <a:rPr lang="zh-CN" altLang="en-US" dirty="0">
                <a:latin typeface="思源宋体 CN" panose="02020400000000000000" charset="-122"/>
              </a:rPr>
              <a:t> 有哪种媒体是日常自然的品牌及晚客的生活形态</a:t>
            </a:r>
            <a:endParaRPr lang="zh-CN" altLang="en-US" dirty="0">
              <a:latin typeface="思源宋体 CN" panose="02020400000000000000" charset="-122"/>
            </a:endParaRPr>
          </a:p>
          <a:p>
            <a:pPr lvl="0" algn="l">
              <a:lnSpc>
                <a:spcPct val="150000"/>
              </a:lnSpc>
              <a:buFont typeface="Wingdings" panose="05000000000000000000" pitchFamily="2" charset="2"/>
              <a:buChar char="l"/>
            </a:pPr>
            <a:r>
              <a:rPr lang="zh-CN" altLang="en-US" dirty="0">
                <a:latin typeface="思源宋体 CN" panose="02020400000000000000" charset="-122"/>
              </a:rPr>
              <a:t> 本品牌晚客对媒体接触行为有何关系</a:t>
            </a:r>
            <a:endParaRPr lang="zh-CN" altLang="en-US" dirty="0">
              <a:latin typeface="思源宋体 CN" panose="02020400000000000000" charset="-122"/>
            </a:endParaRPr>
          </a:p>
          <a:p>
            <a:pPr lvl="0" algn="l">
              <a:lnSpc>
                <a:spcPct val="150000"/>
              </a:lnSpc>
              <a:buFont typeface="Wingdings" panose="05000000000000000000" pitchFamily="2" charset="2"/>
              <a:buChar char="l"/>
            </a:pPr>
            <a:r>
              <a:rPr lang="zh-CN" altLang="en-US" dirty="0">
                <a:latin typeface="思源宋体 CN" panose="02020400000000000000" charset="-122"/>
              </a:rPr>
              <a:t> 有何媒体运期方式可以量身订作：</a:t>
            </a:r>
            <a:endParaRPr lang="zh-CN" altLang="en-US" dirty="0">
              <a:latin typeface="思源宋体 CN" panose="02020400000000000000" charset="-122"/>
            </a:endParaRPr>
          </a:p>
          <a:p>
            <a:pPr lvl="0" algn="l">
              <a:lnSpc>
                <a:spcPct val="150000"/>
              </a:lnSpc>
              <a:buFont typeface="Wingdings" panose="05000000000000000000" pitchFamily="2" charset="2"/>
              <a:buChar char="l"/>
            </a:pPr>
            <a:r>
              <a:rPr lang="en-US" altLang="zh-CN">
                <a:latin typeface="思源宋体 CN" panose="02020400000000000000" charset="-122"/>
              </a:rPr>
              <a:t>A </a:t>
            </a:r>
            <a:r>
              <a:rPr lang="zh-CN" altLang="en-US" dirty="0">
                <a:latin typeface="思源宋体 CN" panose="02020400000000000000" charset="-122"/>
              </a:rPr>
              <a:t>强化不问讯息间的关系 </a:t>
            </a:r>
            <a:endParaRPr lang="zh-CN" altLang="en-US" dirty="0">
              <a:latin typeface="思源宋体 CN" panose="02020400000000000000" charset="-122"/>
            </a:endParaRPr>
          </a:p>
          <a:p>
            <a:pPr lvl="0" algn="l">
              <a:lnSpc>
                <a:spcPct val="150000"/>
              </a:lnSpc>
              <a:buFont typeface="Wingdings" panose="05000000000000000000" pitchFamily="2" charset="2"/>
              <a:buChar char="l"/>
            </a:pPr>
            <a:r>
              <a:rPr lang="zh-CN" altLang="en-US">
                <a:latin typeface="思源宋体 CN" panose="02020400000000000000" charset="-122"/>
              </a:rPr>
              <a:t> </a:t>
            </a:r>
            <a:r>
              <a:rPr lang="en-US" altLang="zh-CN">
                <a:latin typeface="思源宋体 CN" panose="02020400000000000000" charset="-122"/>
              </a:rPr>
              <a:t>B </a:t>
            </a:r>
            <a:r>
              <a:rPr lang="zh-CN" altLang="en-US" dirty="0">
                <a:latin typeface="思源宋体 CN" panose="02020400000000000000" charset="-122"/>
              </a:rPr>
              <a:t>针对不同的目标对象</a:t>
            </a:r>
            <a:endParaRPr lang="zh-CN" altLang="en-US" dirty="0">
              <a:latin typeface="思源宋体 CN" panose="02020400000000000000" charset="-122"/>
            </a:endParaRPr>
          </a:p>
          <a:p>
            <a:pPr lvl="0" algn="l">
              <a:lnSpc>
                <a:spcPct val="150000"/>
              </a:lnSpc>
              <a:buFont typeface="Wingdings" panose="05000000000000000000" pitchFamily="2" charset="2"/>
              <a:buChar char="l"/>
            </a:pPr>
            <a:r>
              <a:rPr lang="zh-CN" altLang="en-US" dirty="0">
                <a:latin typeface="思源宋体 CN" panose="02020400000000000000" charset="-122"/>
              </a:rPr>
              <a:t> 媒体的选择或使用的先后顺序，或者可以制造更大的参与感 ！</a:t>
            </a:r>
            <a:endParaRPr lang="zh-CN" altLang="en-US">
              <a:latin typeface="思源宋体 CN" panose="02020400000000000000" charset="-122"/>
            </a:endParaRP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4914" name="标题 294913"/>
          <p:cNvSpPr>
            <a:spLocks noGrp="1"/>
          </p:cNvSpPr>
          <p:nvPr>
            <p:ph type="title"/>
          </p:nvPr>
        </p:nvSpPr>
        <p:spPr/>
        <p:txBody>
          <a:bodyPr anchor="ctr" anchorCtr="0"/>
          <a:p>
            <a:r>
              <a:rPr lang="zh-CN" altLang="en-US" dirty="0"/>
              <a:t>较明显的接触点</a:t>
            </a:r>
            <a:endParaRPr lang="zh-CN" altLang="en-US"/>
          </a:p>
        </p:txBody>
      </p:sp>
      <p:sp>
        <p:nvSpPr>
          <p:cNvPr id="294915" name="副标题 294914"/>
          <p:cNvSpPr>
            <a:spLocks noGrp="1"/>
          </p:cNvSpPr>
          <p:nvPr>
            <p:ph type="subTitle"/>
          </p:nvPr>
        </p:nvSpPr>
        <p:spPr>
          <a:xfrm>
            <a:off x="2249875" y="1545702"/>
            <a:ext cx="4801440" cy="594226"/>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10000"/>
              </a:lnSpc>
            </a:pPr>
            <a:r>
              <a:rPr lang="en-US" altLang="zh-CN" sz="1800">
                <a:latin typeface="思源宋体 CN" panose="02020400000000000000" charset="-122"/>
              </a:rPr>
              <a:t> </a:t>
            </a:r>
            <a:r>
              <a:rPr lang="zh-CN" altLang="en-US" sz="1800" dirty="0">
                <a:latin typeface="思源宋体 CN" panose="02020400000000000000" charset="-122"/>
              </a:rPr>
              <a:t>罗盘的外圈</a:t>
            </a:r>
            <a:endParaRPr lang="zh-CN" altLang="en-US" sz="1800">
              <a:latin typeface="思源宋体 CN" panose="02020400000000000000" charset="-122"/>
            </a:endParaRP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5938" name="标题 295937"/>
          <p:cNvSpPr>
            <a:spLocks noGrp="1"/>
          </p:cNvSpPr>
          <p:nvPr>
            <p:ph type="title"/>
          </p:nvPr>
        </p:nvSpPr>
        <p:spPr/>
        <p:txBody>
          <a:bodyPr anchor="ctr" anchorCtr="0"/>
          <a:p>
            <a:r>
              <a:rPr lang="zh-CN" altLang="en-US" dirty="0"/>
              <a:t>不太明显的接触点</a:t>
            </a:r>
            <a:endParaRPr lang="zh-CN" altLang="en-US"/>
          </a:p>
        </p:txBody>
      </p:sp>
      <p:sp>
        <p:nvSpPr>
          <p:cNvPr id="295939" name="副标题 295938"/>
          <p:cNvSpPr>
            <a:spLocks noGrp="1"/>
          </p:cNvSpPr>
          <p:nvPr>
            <p:ph type="subTitle"/>
          </p:nvPr>
        </p:nvSpPr>
        <p:spPr>
          <a:xfrm>
            <a:off x="1661603" y="1816021"/>
            <a:ext cx="6097066" cy="431082"/>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10000"/>
              </a:lnSpc>
              <a:buFont typeface="Wingdings" panose="05000000000000000000" pitchFamily="2" charset="2"/>
              <a:buChar char="l"/>
            </a:pPr>
            <a:r>
              <a:rPr lang="en-US" altLang="zh-CN" sz="1800">
                <a:latin typeface="思源宋体 CN" panose="02020400000000000000" charset="-122"/>
              </a:rPr>
              <a:t> </a:t>
            </a:r>
            <a:r>
              <a:rPr lang="zh-CN" altLang="en-US" sz="1800" dirty="0">
                <a:latin typeface="思源宋体 CN" panose="02020400000000000000" charset="-122"/>
              </a:rPr>
              <a:t>任何让品牌与消费者品牌世界产生联系的东西都是媒体</a:t>
            </a:r>
            <a:endParaRPr lang="zh-CN" altLang="en-US" sz="1800">
              <a:latin typeface="思源宋体 CN" panose="02020400000000000000" charset="-122"/>
            </a:endParaRP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62" name="标题 296961"/>
          <p:cNvSpPr>
            <a:spLocks noGrp="1"/>
          </p:cNvSpPr>
          <p:nvPr>
            <p:ph type="title"/>
          </p:nvPr>
        </p:nvSpPr>
        <p:spPr/>
        <p:txBody>
          <a:bodyPr anchor="ctr" anchorCtr="0"/>
          <a:p>
            <a:r>
              <a:rPr lang="zh-CN" altLang="en-US" dirty="0"/>
              <a:t>葡萄酒软木塞</a:t>
            </a:r>
            <a:endParaRPr lang="zh-CN" altLang="en-US"/>
          </a:p>
        </p:txBody>
      </p:sp>
      <p:sp>
        <p:nvSpPr>
          <p:cNvPr id="296963" name="副标题 296962"/>
          <p:cNvSpPr>
            <a:spLocks noGrp="1"/>
          </p:cNvSpPr>
          <p:nvPr>
            <p:ph type="subTitle"/>
          </p:nvPr>
        </p:nvSpPr>
        <p:spPr>
          <a:xfrm>
            <a:off x="1600871" y="1059842"/>
            <a:ext cx="5887480" cy="1727899"/>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lnSpc>
                <a:spcPct val="140000"/>
              </a:lnSpc>
            </a:pPr>
            <a:r>
              <a:rPr lang="en-US" altLang="zh-CN" sz="1800">
                <a:latin typeface="思源宋体 CN" panose="02020400000000000000" charset="-122"/>
              </a:rPr>
              <a:t> </a:t>
            </a:r>
            <a:r>
              <a:rPr lang="zh-CN" altLang="en-US" sz="1800" dirty="0">
                <a:latin typeface="思源宋体 CN" panose="02020400000000000000" charset="-122"/>
              </a:rPr>
              <a:t>在一次宴会，我正拿起一个葡萄酒木塞嗅其气味，突然发现软木塞上有一段话：“欢迎造访我们的网站</a:t>
            </a:r>
            <a:r>
              <a:rPr lang="en-US" altLang="zh-CN" sz="1800">
                <a:latin typeface="Times New Roman" panose="02020603050405020304" pitchFamily="18" charset="0"/>
              </a:rPr>
              <a:t>·······</a:t>
            </a:r>
            <a:r>
              <a:rPr lang="en-US" altLang="zh-CN" sz="1800">
                <a:latin typeface="思源宋体 CN" panose="02020400000000000000" charset="-122"/>
              </a:rPr>
              <a:t>”</a:t>
            </a:r>
            <a:endParaRPr lang="en-US" altLang="zh-CN" sz="1800">
              <a:latin typeface="思源宋体 CN" panose="02020400000000000000" charset="-122"/>
            </a:endParaRPr>
          </a:p>
          <a:p>
            <a:pPr lvl="0" algn="ctr">
              <a:lnSpc>
                <a:spcPct val="140000"/>
              </a:lnSpc>
            </a:pPr>
            <a:r>
              <a:rPr lang="zh-CN" altLang="en-US" sz="1800" dirty="0">
                <a:latin typeface="思源宋体 CN" panose="02020400000000000000" charset="-122"/>
              </a:rPr>
              <a:t>从此软木塞已不只是封住瓶口的作用了，它也成为了一种讯息媒介，也成为了消费者经验品牌的另一选择</a:t>
            </a:r>
            <a:endParaRPr lang="zh-CN" altLang="en-US" sz="1800">
              <a:latin typeface="思源宋体 CN" panose="02020400000000000000" charset="-122"/>
            </a:endParaRP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7986" name="标题 297985"/>
          <p:cNvSpPr>
            <a:spLocks noGrp="1"/>
          </p:cNvSpPr>
          <p:nvPr>
            <p:ph type="title"/>
          </p:nvPr>
        </p:nvSpPr>
        <p:spPr/>
        <p:txBody>
          <a:bodyPr anchor="ctr" anchorCtr="0"/>
          <a:p>
            <a:r>
              <a:rPr lang="zh-CN" altLang="en-US" dirty="0"/>
              <a:t>下一步</a:t>
            </a:r>
            <a:endParaRPr lang="zh-CN" altLang="en-US"/>
          </a:p>
        </p:txBody>
      </p:sp>
      <p:sp>
        <p:nvSpPr>
          <p:cNvPr id="297987" name="副标题 297986"/>
          <p:cNvSpPr>
            <a:spLocks noGrp="1"/>
          </p:cNvSpPr>
          <p:nvPr>
            <p:ph type="subTitle"/>
          </p:nvPr>
        </p:nvSpPr>
        <p:spPr>
          <a:xfrm>
            <a:off x="1142400" y="1486160"/>
            <a:ext cx="1657640" cy="131468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nSpc>
                <a:spcPct val="140000"/>
              </a:lnSpc>
            </a:pPr>
            <a:r>
              <a:rPr lang="en-US" altLang="zh-CN" sz="1200"/>
              <a:t> </a:t>
            </a:r>
            <a:endParaRPr lang="en-US" altLang="zh-CN" sz="1200" dirty="0"/>
          </a:p>
          <a:p>
            <a:pPr lvl="0">
              <a:lnSpc>
                <a:spcPct val="140000"/>
              </a:lnSpc>
              <a:buChar char="•"/>
            </a:pPr>
            <a:endParaRPr lang="en-US" altLang="zh-CN" sz="1200" dirty="0"/>
          </a:p>
          <a:p>
            <a:pPr lvl="0">
              <a:lnSpc>
                <a:spcPct val="140000"/>
              </a:lnSpc>
            </a:pPr>
            <a:endParaRPr lang="en-US" altLang="zh-CN" sz="1200" dirty="0"/>
          </a:p>
        </p:txBody>
      </p:sp>
      <p:sp>
        <p:nvSpPr>
          <p:cNvPr id="297988" name="矩形 297987"/>
          <p:cNvSpPr/>
          <p:nvPr/>
        </p:nvSpPr>
        <p:spPr>
          <a:xfrm>
            <a:off x="49149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7989" name="矩形 297988"/>
          <p:cNvSpPr/>
          <p:nvPr/>
        </p:nvSpPr>
        <p:spPr>
          <a:xfrm>
            <a:off x="194264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7990" name="矩形 297989"/>
          <p:cNvSpPr/>
          <p:nvPr/>
        </p:nvSpPr>
        <p:spPr>
          <a:xfrm>
            <a:off x="491496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7991" name="矩形 297990"/>
          <p:cNvSpPr/>
          <p:nvPr/>
        </p:nvSpPr>
        <p:spPr>
          <a:xfrm>
            <a:off x="2457080" y="15433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7992" name="矩形 297991"/>
          <p:cNvSpPr/>
          <p:nvPr/>
        </p:nvSpPr>
        <p:spPr>
          <a:xfrm>
            <a:off x="48578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7993" name="矩形 297992"/>
          <p:cNvSpPr/>
          <p:nvPr/>
        </p:nvSpPr>
        <p:spPr>
          <a:xfrm>
            <a:off x="17140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7994" name="矩形 297993"/>
          <p:cNvSpPr/>
          <p:nvPr/>
        </p:nvSpPr>
        <p:spPr>
          <a:xfrm>
            <a:off x="3085840" y="160048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7995" name="矩形 297994"/>
          <p:cNvSpPr/>
          <p:nvPr/>
        </p:nvSpPr>
        <p:spPr>
          <a:xfrm>
            <a:off x="2195097" y="2193515"/>
            <a:ext cx="1657640" cy="1314680"/>
          </a:xfrm>
          <a:prstGeom prst="rect">
            <a:avLst/>
          </a:prstGeom>
          <a:noFill/>
          <a:ln w="9525">
            <a:noFill/>
          </a:ln>
        </p:spPr>
        <p:txBody>
          <a:bodyPr/>
          <a:p>
            <a:pPr eaLnBrk="0" hangingPunct="0">
              <a:lnSpc>
                <a:spcPct val="140000"/>
              </a:lnSpc>
            </a:pPr>
            <a:r>
              <a:rPr lang="en-US" altLang="zh-CN" sz="1800" b="0">
                <a:latin typeface="思源宋体 CN" panose="02020400000000000000" charset="-122"/>
                <a:ea typeface="思源宋体 CN" panose="02020400000000000000" charset="-122"/>
                <a:cs typeface="思源宋体 CN" panose="02020400000000000000" charset="-122"/>
              </a:rPr>
              <a:t> </a:t>
            </a:r>
            <a:r>
              <a:rPr lang="zh-CN" altLang="en-US" sz="1800" b="0" dirty="0">
                <a:latin typeface="思源宋体 CN" panose="02020400000000000000" charset="-122"/>
                <a:ea typeface="思源宋体 CN" panose="02020400000000000000" charset="-122"/>
                <a:cs typeface="思源宋体 CN" panose="02020400000000000000" charset="-122"/>
              </a:rPr>
              <a:t>此刻我们有一系列与点子有关的接触点</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eaLnBrk="0" hangingPunct="0">
              <a:lnSpc>
                <a:spcPct val="140000"/>
              </a:lnSpc>
            </a:pP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297996" name="矩形 297995"/>
          <p:cNvSpPr/>
          <p:nvPr/>
        </p:nvSpPr>
        <p:spPr>
          <a:xfrm>
            <a:off x="5029280" y="20577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7997" name="矩形 297996"/>
          <p:cNvSpPr/>
          <p:nvPr/>
        </p:nvSpPr>
        <p:spPr>
          <a:xfrm>
            <a:off x="5224577" y="1164635"/>
            <a:ext cx="1657640" cy="1314680"/>
          </a:xfrm>
          <a:prstGeom prst="rect">
            <a:avLst/>
          </a:prstGeom>
          <a:noFill/>
          <a:ln w="9525">
            <a:noFill/>
          </a:ln>
        </p:spPr>
        <p:txBody>
          <a:bodyPr/>
          <a:p>
            <a:pPr eaLnBrk="0" hangingPunct="0">
              <a:lnSpc>
                <a:spcPct val="140000"/>
              </a:lnSpc>
            </a:pPr>
            <a:r>
              <a:rPr lang="en-US" altLang="zh-CN" sz="1800" b="0">
                <a:latin typeface="思源宋体 CN" panose="02020400000000000000" charset="-122"/>
                <a:ea typeface="思源宋体 CN" panose="02020400000000000000" charset="-122"/>
                <a:cs typeface="思源宋体 CN" panose="02020400000000000000" charset="-122"/>
              </a:rPr>
              <a:t> </a:t>
            </a:r>
            <a:r>
              <a:rPr lang="zh-CN" altLang="en-US" sz="1800" b="0" dirty="0">
                <a:latin typeface="思源宋体 CN" panose="02020400000000000000" charset="-122"/>
                <a:ea typeface="思源宋体 CN" panose="02020400000000000000" charset="-122"/>
                <a:cs typeface="思源宋体 CN" panose="02020400000000000000" charset="-122"/>
              </a:rPr>
              <a:t>我们该如何选择接触点的最佳组合</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297998" name="矩形 297997"/>
          <p:cNvSpPr/>
          <p:nvPr/>
        </p:nvSpPr>
        <p:spPr>
          <a:xfrm>
            <a:off x="4800640" y="160048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7999" name="矩形 297998"/>
          <p:cNvSpPr/>
          <p:nvPr/>
        </p:nvSpPr>
        <p:spPr>
          <a:xfrm>
            <a:off x="26285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8000" name="矩形 297999"/>
          <p:cNvSpPr/>
          <p:nvPr/>
        </p:nvSpPr>
        <p:spPr>
          <a:xfrm>
            <a:off x="302868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8001" name="矩形 298000"/>
          <p:cNvSpPr/>
          <p:nvPr/>
        </p:nvSpPr>
        <p:spPr>
          <a:xfrm>
            <a:off x="1714000" y="1829120"/>
            <a:ext cx="1943440" cy="857400"/>
          </a:xfrm>
          <a:prstGeom prst="rect">
            <a:avLst/>
          </a:prstGeom>
          <a:noFill/>
          <a:ln w="9525">
            <a:noFill/>
          </a:ln>
        </p:spPr>
        <p:txBody>
          <a:bodyPr anchor="ctr" anchorCtr="0"/>
          <a:p>
            <a:pPr eaLnBrk="0" hangingPunct="0"/>
            <a:endParaRPr sz="2700" b="0"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9010" name="标题 299009"/>
          <p:cNvSpPr>
            <a:spLocks noGrp="1"/>
          </p:cNvSpPr>
          <p:nvPr>
            <p:ph type="ctrTitle"/>
          </p:nvPr>
        </p:nvSpPr>
        <p:spPr>
          <a:xfrm>
            <a:off x="3545502" y="2950885"/>
            <a:ext cx="4051215" cy="810958"/>
          </a:xfrm>
        </p:spPr>
        <p:txBody>
          <a:bodyPr anchor="ctr" anchorCtr="0"/>
          <a:p>
            <a:pPr algn="r" defTabSz="914400">
              <a:buSzTx/>
              <a:buFontTx/>
              <a:buNone/>
            </a:pPr>
            <a:r>
              <a:rPr lang="zh-CN" altLang="en-US" b="0" kern="1200" baseline="0" dirty="0">
                <a:solidFill>
                  <a:schemeClr val="tx1"/>
                </a:solidFill>
                <a:latin typeface="思源宋体 CN" panose="02020400000000000000" charset="-122"/>
              </a:rPr>
              <a:t>我们以有效的方法包围消费者的能力</a:t>
            </a:r>
            <a:br>
              <a:rPr lang="zh-CN" altLang="en-US" b="0" kern="1200" baseline="0" dirty="0">
                <a:solidFill>
                  <a:schemeClr val="tx1"/>
                </a:solidFill>
                <a:latin typeface="思源宋体 CN" panose="02020400000000000000" charset="-122"/>
              </a:rPr>
            </a:br>
            <a:r>
              <a:rPr lang="zh-CN" altLang="en-US" b="0" kern="1200" baseline="0" dirty="0">
                <a:solidFill>
                  <a:schemeClr val="tx1"/>
                </a:solidFill>
                <a:latin typeface="思源宋体 CN" panose="02020400000000000000" charset="-122"/>
              </a:rPr>
              <a:t>使我们的服务价值以倍数上升</a:t>
            </a:r>
            <a:endParaRPr lang="zh-CN" altLang="en-US" b="0" kern="1200" baseline="0">
              <a:solidFill>
                <a:schemeClr val="tx1"/>
              </a:solidFill>
              <a:latin typeface="思源宋体 CN" panose="02020400000000000000" charset="-122"/>
            </a:endParaRPr>
          </a:p>
        </p:txBody>
      </p:sp>
      <p:sp>
        <p:nvSpPr>
          <p:cNvPr id="299012" name="矩形 299011"/>
          <p:cNvSpPr/>
          <p:nvPr/>
        </p:nvSpPr>
        <p:spPr>
          <a:xfrm>
            <a:off x="49149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14" name="矩形 299013"/>
          <p:cNvSpPr/>
          <p:nvPr/>
        </p:nvSpPr>
        <p:spPr>
          <a:xfrm>
            <a:off x="491496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15" name="矩形 299014"/>
          <p:cNvSpPr/>
          <p:nvPr/>
        </p:nvSpPr>
        <p:spPr>
          <a:xfrm>
            <a:off x="2457080" y="15433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16" name="矩形 299015"/>
          <p:cNvSpPr/>
          <p:nvPr/>
        </p:nvSpPr>
        <p:spPr>
          <a:xfrm>
            <a:off x="48578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17" name="矩形 299016"/>
          <p:cNvSpPr/>
          <p:nvPr/>
        </p:nvSpPr>
        <p:spPr>
          <a:xfrm>
            <a:off x="17140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18" name="矩形 299017"/>
          <p:cNvSpPr/>
          <p:nvPr/>
        </p:nvSpPr>
        <p:spPr>
          <a:xfrm>
            <a:off x="3085840" y="160048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19" name="矩形 299018"/>
          <p:cNvSpPr/>
          <p:nvPr/>
        </p:nvSpPr>
        <p:spPr>
          <a:xfrm>
            <a:off x="2457080" y="26865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21" name="矩形 299020"/>
          <p:cNvSpPr/>
          <p:nvPr/>
        </p:nvSpPr>
        <p:spPr>
          <a:xfrm>
            <a:off x="548656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299022" name="矩形 299021"/>
          <p:cNvSpPr/>
          <p:nvPr/>
        </p:nvSpPr>
        <p:spPr>
          <a:xfrm>
            <a:off x="4800640" y="1600480"/>
            <a:ext cx="1657640" cy="1314680"/>
          </a:xfrm>
          <a:prstGeom prst="rect">
            <a:avLst/>
          </a:prstGeom>
          <a:noFill/>
          <a:ln w="9525">
            <a:noFill/>
          </a:ln>
        </p:spPr>
        <p:txBody>
          <a:bodyPr/>
          <a:p>
            <a:pPr eaLnBrk="0" hangingPunct="0">
              <a:lnSpc>
                <a:spcPct val="16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6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6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23" name="矩形 299022"/>
          <p:cNvSpPr/>
          <p:nvPr/>
        </p:nvSpPr>
        <p:spPr>
          <a:xfrm>
            <a:off x="26285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24" name="矩形 299023"/>
          <p:cNvSpPr/>
          <p:nvPr/>
        </p:nvSpPr>
        <p:spPr>
          <a:xfrm>
            <a:off x="302868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299025" name="矩形 299024"/>
          <p:cNvSpPr/>
          <p:nvPr/>
        </p:nvSpPr>
        <p:spPr>
          <a:xfrm>
            <a:off x="1714000" y="1829120"/>
            <a:ext cx="1943440" cy="857400"/>
          </a:xfrm>
          <a:prstGeom prst="rect">
            <a:avLst/>
          </a:prstGeom>
          <a:noFill/>
          <a:ln w="9525">
            <a:noFill/>
          </a:ln>
        </p:spPr>
        <p:txBody>
          <a:bodyPr anchor="ctr" anchorCtr="0"/>
          <a:p>
            <a:pPr eaLnBrk="0" hangingPunct="0">
              <a:lnSpc>
                <a:spcPct val="130000"/>
              </a:lnSpc>
            </a:pPr>
            <a:endParaRPr sz="2700" b="0"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0034" name="标题 300033"/>
          <p:cNvSpPr>
            <a:spLocks noGrp="1"/>
          </p:cNvSpPr>
          <p:nvPr>
            <p:ph type="title"/>
          </p:nvPr>
        </p:nvSpPr>
        <p:spPr/>
        <p:txBody>
          <a:bodyPr anchor="ctr" anchorCtr="0"/>
          <a:p>
            <a:pPr>
              <a:lnSpc>
                <a:spcPct val="170000"/>
              </a:lnSpc>
            </a:pPr>
            <a:r>
              <a:rPr lang="zh-CN" altLang="en-US" dirty="0"/>
              <a:t>运用于策略矩阵选择接触点</a:t>
            </a:r>
            <a:endParaRPr lang="zh-CN" altLang="en-US"/>
          </a:p>
        </p:txBody>
      </p:sp>
      <p:sp>
        <p:nvSpPr>
          <p:cNvPr id="300035" name="副标题 300034"/>
          <p:cNvSpPr>
            <a:spLocks noGrp="1"/>
          </p:cNvSpPr>
          <p:nvPr>
            <p:ph type="subTitle"/>
          </p:nvPr>
        </p:nvSpPr>
        <p:spPr>
          <a:xfrm>
            <a:off x="1142400" y="1486160"/>
            <a:ext cx="1657640" cy="131468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nSpc>
                <a:spcPct val="140000"/>
              </a:lnSpc>
            </a:pPr>
            <a:r>
              <a:rPr lang="en-US" altLang="zh-CN" sz="1200"/>
              <a:t> </a:t>
            </a:r>
            <a:endParaRPr lang="en-US" altLang="zh-CN" sz="1200" dirty="0"/>
          </a:p>
          <a:p>
            <a:pPr lvl="0">
              <a:lnSpc>
                <a:spcPct val="140000"/>
              </a:lnSpc>
              <a:buChar char="•"/>
            </a:pPr>
            <a:endParaRPr lang="en-US" altLang="zh-CN" sz="1200" dirty="0"/>
          </a:p>
          <a:p>
            <a:pPr lvl="0">
              <a:lnSpc>
                <a:spcPct val="140000"/>
              </a:lnSpc>
            </a:pPr>
            <a:endParaRPr lang="en-US" altLang="zh-CN" sz="1200" dirty="0"/>
          </a:p>
        </p:txBody>
      </p:sp>
      <p:sp>
        <p:nvSpPr>
          <p:cNvPr id="300036" name="矩形 300035"/>
          <p:cNvSpPr/>
          <p:nvPr/>
        </p:nvSpPr>
        <p:spPr>
          <a:xfrm>
            <a:off x="49149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37" name="矩形 300036"/>
          <p:cNvSpPr/>
          <p:nvPr/>
        </p:nvSpPr>
        <p:spPr>
          <a:xfrm>
            <a:off x="194264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38" name="矩形 300037"/>
          <p:cNvSpPr/>
          <p:nvPr/>
        </p:nvSpPr>
        <p:spPr>
          <a:xfrm>
            <a:off x="491496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39" name="矩形 300038"/>
          <p:cNvSpPr/>
          <p:nvPr/>
        </p:nvSpPr>
        <p:spPr>
          <a:xfrm>
            <a:off x="2457080" y="15433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40" name="矩形 300039"/>
          <p:cNvSpPr/>
          <p:nvPr/>
        </p:nvSpPr>
        <p:spPr>
          <a:xfrm>
            <a:off x="48578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41" name="矩形 300040"/>
          <p:cNvSpPr/>
          <p:nvPr/>
        </p:nvSpPr>
        <p:spPr>
          <a:xfrm>
            <a:off x="17140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42" name="矩形 300041"/>
          <p:cNvSpPr/>
          <p:nvPr/>
        </p:nvSpPr>
        <p:spPr>
          <a:xfrm>
            <a:off x="3491915" y="1977974"/>
            <a:ext cx="2400720" cy="540638"/>
          </a:xfrm>
          <a:prstGeom prst="rect">
            <a:avLst/>
          </a:prstGeom>
          <a:noFill/>
          <a:ln w="9525">
            <a:noFill/>
          </a:ln>
        </p:spPr>
        <p:txBody>
          <a:bodyPr/>
          <a:p>
            <a:pPr algn="ctr" eaLnBrk="0" hangingPunct="0">
              <a:lnSpc>
                <a:spcPct val="140000"/>
              </a:lnSpc>
            </a:pPr>
            <a:r>
              <a:rPr lang="zh-CN" altLang="en-US" sz="1800" b="0" dirty="0">
                <a:latin typeface="思源宋体 CN" panose="02020400000000000000" charset="-122"/>
                <a:ea typeface="思源宋体 CN" panose="02020400000000000000" charset="-122"/>
                <a:cs typeface="思源宋体 CN" panose="02020400000000000000" charset="-122"/>
              </a:rPr>
              <a:t>相互影响的潜力</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300043" name="矩形 300042"/>
          <p:cNvSpPr/>
          <p:nvPr/>
        </p:nvSpPr>
        <p:spPr>
          <a:xfrm>
            <a:off x="2457080" y="26865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44" name="矩形 300043"/>
          <p:cNvSpPr/>
          <p:nvPr/>
        </p:nvSpPr>
        <p:spPr>
          <a:xfrm>
            <a:off x="5029280" y="20577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45" name="矩形 300044"/>
          <p:cNvSpPr/>
          <p:nvPr/>
        </p:nvSpPr>
        <p:spPr>
          <a:xfrm>
            <a:off x="548656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300047" name="矩形 300046"/>
          <p:cNvSpPr/>
          <p:nvPr/>
        </p:nvSpPr>
        <p:spPr>
          <a:xfrm>
            <a:off x="26285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48" name="矩形 300047"/>
          <p:cNvSpPr/>
          <p:nvPr/>
        </p:nvSpPr>
        <p:spPr>
          <a:xfrm>
            <a:off x="2742880" y="19434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0049" name="矩形 300048"/>
          <p:cNvSpPr/>
          <p:nvPr/>
        </p:nvSpPr>
        <p:spPr>
          <a:xfrm>
            <a:off x="1714000" y="1829120"/>
            <a:ext cx="1943440" cy="857400"/>
          </a:xfrm>
          <a:prstGeom prst="rect">
            <a:avLst/>
          </a:prstGeom>
          <a:noFill/>
          <a:ln w="9525">
            <a:noFill/>
          </a:ln>
        </p:spPr>
        <p:txBody>
          <a:bodyPr anchor="ctr" anchorCtr="0"/>
          <a:p>
            <a:pPr eaLnBrk="0" hangingPunct="0">
              <a:lnSpc>
                <a:spcPct val="130000"/>
              </a:lnSpc>
            </a:pPr>
            <a:endParaRPr sz="2700" b="0"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1058" name="标题 301057"/>
          <p:cNvSpPr>
            <a:spLocks noGrp="1"/>
          </p:cNvSpPr>
          <p:nvPr>
            <p:ph type="title"/>
          </p:nvPr>
        </p:nvSpPr>
        <p:spPr/>
        <p:txBody>
          <a:bodyPr anchor="ctr" anchorCtr="0"/>
          <a:p>
            <a:pPr>
              <a:lnSpc>
                <a:spcPct val="170000"/>
              </a:lnSpc>
            </a:pPr>
            <a:r>
              <a:rPr lang="zh-CN" altLang="en-US" dirty="0"/>
              <a:t>上市的可能接触点</a:t>
            </a:r>
            <a:endParaRPr lang="zh-CN" altLang="en-US"/>
          </a:p>
        </p:txBody>
      </p:sp>
      <p:sp>
        <p:nvSpPr>
          <p:cNvPr id="301059" name="副标题 301058"/>
          <p:cNvSpPr>
            <a:spLocks noGrp="1"/>
          </p:cNvSpPr>
          <p:nvPr>
            <p:ph type="subTitle"/>
          </p:nvPr>
        </p:nvSpPr>
        <p:spPr>
          <a:xfrm>
            <a:off x="1142400" y="1486160"/>
            <a:ext cx="1657640" cy="131468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nSpc>
                <a:spcPct val="140000"/>
              </a:lnSpc>
            </a:pPr>
            <a:r>
              <a:rPr lang="en-US" altLang="zh-CN" sz="1200"/>
              <a:t> </a:t>
            </a:r>
            <a:endParaRPr lang="en-US" altLang="zh-CN" sz="1200" dirty="0"/>
          </a:p>
          <a:p>
            <a:pPr lvl="0">
              <a:lnSpc>
                <a:spcPct val="140000"/>
              </a:lnSpc>
              <a:buChar char="•"/>
            </a:pPr>
            <a:endParaRPr lang="en-US" altLang="zh-CN" sz="1200" dirty="0"/>
          </a:p>
          <a:p>
            <a:pPr lvl="0">
              <a:lnSpc>
                <a:spcPct val="140000"/>
              </a:lnSpc>
            </a:pPr>
            <a:endParaRPr lang="en-US" altLang="zh-CN" sz="1200" dirty="0"/>
          </a:p>
        </p:txBody>
      </p:sp>
      <p:sp>
        <p:nvSpPr>
          <p:cNvPr id="301060" name="矩形 301059"/>
          <p:cNvSpPr/>
          <p:nvPr/>
        </p:nvSpPr>
        <p:spPr>
          <a:xfrm>
            <a:off x="49149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61" name="矩形 301060"/>
          <p:cNvSpPr/>
          <p:nvPr/>
        </p:nvSpPr>
        <p:spPr>
          <a:xfrm>
            <a:off x="194264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62" name="矩形 301061"/>
          <p:cNvSpPr/>
          <p:nvPr/>
        </p:nvSpPr>
        <p:spPr>
          <a:xfrm>
            <a:off x="491496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63" name="矩形 301062"/>
          <p:cNvSpPr/>
          <p:nvPr/>
        </p:nvSpPr>
        <p:spPr>
          <a:xfrm>
            <a:off x="2457080" y="15433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64" name="矩形 301063"/>
          <p:cNvSpPr/>
          <p:nvPr/>
        </p:nvSpPr>
        <p:spPr>
          <a:xfrm>
            <a:off x="48578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65" name="矩形 301064"/>
          <p:cNvSpPr/>
          <p:nvPr/>
        </p:nvSpPr>
        <p:spPr>
          <a:xfrm>
            <a:off x="17140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66" name="矩形 301065"/>
          <p:cNvSpPr/>
          <p:nvPr/>
        </p:nvSpPr>
        <p:spPr>
          <a:xfrm>
            <a:off x="3275183" y="1221795"/>
            <a:ext cx="2400720" cy="2106584"/>
          </a:xfrm>
          <a:prstGeom prst="rect">
            <a:avLst/>
          </a:prstGeom>
          <a:noFill/>
          <a:ln w="9525">
            <a:noFill/>
          </a:ln>
        </p:spPr>
        <p:txBody>
          <a:bodyPr/>
          <a:p>
            <a:pPr marL="457200" indent="-457200" eaLnBrk="0" hangingPunct="0">
              <a:lnSpc>
                <a:spcPct val="140000"/>
              </a:lnSpc>
              <a:buAutoNum type="arabicPeriod"/>
            </a:pPr>
            <a:r>
              <a:rPr lang="zh-CN" altLang="en-US" sz="1800" b="0" dirty="0">
                <a:latin typeface="思源宋体 CN" panose="02020400000000000000" charset="-122"/>
                <a:ea typeface="思源宋体 CN" panose="02020400000000000000" charset="-122"/>
                <a:cs typeface="思源宋体 CN" panose="02020400000000000000" charset="-122"/>
              </a:rPr>
              <a:t>店头展示</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marL="457200" indent="-457200" eaLnBrk="0" hangingPunct="0">
              <a:lnSpc>
                <a:spcPct val="140000"/>
              </a:lnSpc>
              <a:buAutoNum type="arabicPeriod"/>
            </a:pPr>
            <a:r>
              <a:rPr lang="zh-CN" altLang="en-US" sz="1800" b="0" dirty="0">
                <a:latin typeface="思源宋体 CN" panose="02020400000000000000" charset="-122"/>
                <a:ea typeface="思源宋体 CN" panose="02020400000000000000" charset="-122"/>
                <a:cs typeface="思源宋体 CN" panose="02020400000000000000" charset="-122"/>
              </a:rPr>
              <a:t>杂志样本</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marL="457200" indent="-457200" eaLnBrk="0" hangingPunct="0">
              <a:lnSpc>
                <a:spcPct val="140000"/>
              </a:lnSpc>
              <a:buAutoNum type="arabicPeriod"/>
            </a:pPr>
            <a:r>
              <a:rPr lang="zh-CN" altLang="en-US" sz="1800" b="0" dirty="0">
                <a:latin typeface="思源宋体 CN" panose="02020400000000000000" charset="-122"/>
                <a:ea typeface="思源宋体 CN" panose="02020400000000000000" charset="-122"/>
                <a:cs typeface="思源宋体 CN" panose="02020400000000000000" charset="-122"/>
              </a:rPr>
              <a:t>购物商场活动</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marL="457200" indent="-457200" eaLnBrk="0" hangingPunct="0">
              <a:lnSpc>
                <a:spcPct val="140000"/>
              </a:lnSpc>
              <a:buAutoNum type="arabicPeriod"/>
            </a:pPr>
            <a:r>
              <a:rPr lang="zh-CN" altLang="en-US" sz="1800" b="0" dirty="0">
                <a:latin typeface="思源宋体 CN" panose="02020400000000000000" charset="-122"/>
                <a:ea typeface="思源宋体 CN" panose="02020400000000000000" charset="-122"/>
                <a:cs typeface="思源宋体 CN" panose="02020400000000000000" charset="-122"/>
              </a:rPr>
              <a:t>杂志特稿</a:t>
            </a:r>
            <a:endParaRPr lang="zh-CN" altLang="en-US" sz="1800" b="0" dirty="0">
              <a:latin typeface="思源宋体 CN" panose="02020400000000000000" charset="-122"/>
              <a:ea typeface="思源宋体 CN" panose="02020400000000000000" charset="-122"/>
              <a:cs typeface="思源宋体 CN" panose="02020400000000000000" charset="-122"/>
            </a:endParaRPr>
          </a:p>
          <a:p>
            <a:pPr marL="457200" indent="-457200" eaLnBrk="0" hangingPunct="0">
              <a:lnSpc>
                <a:spcPct val="140000"/>
              </a:lnSpc>
              <a:buAutoNum type="arabicPeriod"/>
            </a:pPr>
            <a:r>
              <a:rPr lang="zh-CN" altLang="en-US" sz="1800" b="0" dirty="0">
                <a:latin typeface="思源宋体 CN" panose="02020400000000000000" charset="-122"/>
                <a:ea typeface="思源宋体 CN" panose="02020400000000000000" charset="-122"/>
                <a:cs typeface="思源宋体 CN" panose="02020400000000000000" charset="-122"/>
              </a:rPr>
              <a:t>店头样品</a:t>
            </a:r>
            <a:endParaRPr lang="zh-CN" altLang="en-US" sz="1800" b="0" dirty="0">
              <a:latin typeface="思源宋体 CN" panose="02020400000000000000" charset="-122"/>
              <a:ea typeface="思源宋体 CN" panose="02020400000000000000" charset="-122"/>
              <a:cs typeface="思源宋体 CN" panose="02020400000000000000" charset="-122"/>
            </a:endParaRPr>
          </a:p>
        </p:txBody>
      </p:sp>
      <p:sp>
        <p:nvSpPr>
          <p:cNvPr id="301067" name="矩形 301066"/>
          <p:cNvSpPr/>
          <p:nvPr/>
        </p:nvSpPr>
        <p:spPr>
          <a:xfrm>
            <a:off x="2457080" y="26865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68" name="矩形 301067"/>
          <p:cNvSpPr/>
          <p:nvPr/>
        </p:nvSpPr>
        <p:spPr>
          <a:xfrm>
            <a:off x="5029280" y="20577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69" name="矩形 301068"/>
          <p:cNvSpPr/>
          <p:nvPr/>
        </p:nvSpPr>
        <p:spPr>
          <a:xfrm>
            <a:off x="548656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301071" name="矩形 301070"/>
          <p:cNvSpPr/>
          <p:nvPr/>
        </p:nvSpPr>
        <p:spPr>
          <a:xfrm>
            <a:off x="26285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72" name="矩形 301071"/>
          <p:cNvSpPr/>
          <p:nvPr/>
        </p:nvSpPr>
        <p:spPr>
          <a:xfrm>
            <a:off x="2742880" y="19434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1073" name="矩形 301072"/>
          <p:cNvSpPr/>
          <p:nvPr/>
        </p:nvSpPr>
        <p:spPr>
          <a:xfrm>
            <a:off x="1714000" y="1829120"/>
            <a:ext cx="1943440" cy="857400"/>
          </a:xfrm>
          <a:prstGeom prst="rect">
            <a:avLst/>
          </a:prstGeom>
          <a:noFill/>
          <a:ln w="9525">
            <a:noFill/>
          </a:ln>
        </p:spPr>
        <p:txBody>
          <a:bodyPr anchor="ctr" anchorCtr="0"/>
          <a:p>
            <a:pPr eaLnBrk="0" hangingPunct="0">
              <a:lnSpc>
                <a:spcPct val="130000"/>
              </a:lnSpc>
            </a:pPr>
            <a:endParaRPr sz="2700" b="0"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2082" name="标题 302081"/>
          <p:cNvSpPr>
            <a:spLocks noGrp="1"/>
          </p:cNvSpPr>
          <p:nvPr>
            <p:ph type="title"/>
          </p:nvPr>
        </p:nvSpPr>
        <p:spPr/>
        <p:txBody>
          <a:bodyPr anchor="ctr" anchorCtr="0"/>
          <a:p>
            <a:pPr>
              <a:lnSpc>
                <a:spcPct val="170000"/>
              </a:lnSpc>
            </a:pPr>
            <a:r>
              <a:rPr lang="zh-CN" altLang="en-US" dirty="0"/>
              <a:t>得分</a:t>
            </a:r>
            <a:endParaRPr lang="zh-CN" altLang="en-US"/>
          </a:p>
        </p:txBody>
      </p:sp>
      <p:sp>
        <p:nvSpPr>
          <p:cNvPr id="302083" name="副标题 302082"/>
          <p:cNvSpPr>
            <a:spLocks noGrp="1"/>
          </p:cNvSpPr>
          <p:nvPr>
            <p:ph type="subTitle"/>
          </p:nvPr>
        </p:nvSpPr>
        <p:spPr>
          <a:xfrm>
            <a:off x="1142400" y="1486160"/>
            <a:ext cx="1657640" cy="131468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nSpc>
                <a:spcPct val="140000"/>
              </a:lnSpc>
            </a:pPr>
            <a:r>
              <a:rPr lang="en-US" altLang="zh-CN" sz="1200"/>
              <a:t> </a:t>
            </a:r>
            <a:endParaRPr lang="en-US" altLang="zh-CN" sz="1200" dirty="0"/>
          </a:p>
          <a:p>
            <a:pPr lvl="0">
              <a:lnSpc>
                <a:spcPct val="140000"/>
              </a:lnSpc>
              <a:buChar char="•"/>
            </a:pPr>
            <a:endParaRPr lang="en-US" altLang="zh-CN" sz="1200" dirty="0"/>
          </a:p>
          <a:p>
            <a:pPr lvl="0">
              <a:lnSpc>
                <a:spcPct val="140000"/>
              </a:lnSpc>
            </a:pPr>
            <a:endParaRPr lang="en-US" altLang="zh-CN" sz="1200" dirty="0"/>
          </a:p>
        </p:txBody>
      </p:sp>
      <p:sp>
        <p:nvSpPr>
          <p:cNvPr id="302084" name="矩形 302083"/>
          <p:cNvSpPr/>
          <p:nvPr/>
        </p:nvSpPr>
        <p:spPr>
          <a:xfrm>
            <a:off x="49149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85" name="矩形 302084"/>
          <p:cNvSpPr/>
          <p:nvPr/>
        </p:nvSpPr>
        <p:spPr>
          <a:xfrm>
            <a:off x="194264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86" name="矩形 302085"/>
          <p:cNvSpPr/>
          <p:nvPr/>
        </p:nvSpPr>
        <p:spPr>
          <a:xfrm>
            <a:off x="491496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87" name="矩形 302086"/>
          <p:cNvSpPr/>
          <p:nvPr/>
        </p:nvSpPr>
        <p:spPr>
          <a:xfrm>
            <a:off x="2457080" y="15433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88" name="矩形 302087"/>
          <p:cNvSpPr/>
          <p:nvPr/>
        </p:nvSpPr>
        <p:spPr>
          <a:xfrm>
            <a:off x="48578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89" name="矩形 302088"/>
          <p:cNvSpPr/>
          <p:nvPr/>
        </p:nvSpPr>
        <p:spPr>
          <a:xfrm>
            <a:off x="17140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90" name="矩形 302089"/>
          <p:cNvSpPr/>
          <p:nvPr/>
        </p:nvSpPr>
        <p:spPr>
          <a:xfrm>
            <a:off x="3168008" y="1113429"/>
            <a:ext cx="2400720" cy="2106584"/>
          </a:xfrm>
          <a:prstGeom prst="rect">
            <a:avLst/>
          </a:prstGeom>
          <a:noFill/>
          <a:ln w="9525">
            <a:noFill/>
          </a:ln>
        </p:spPr>
        <p:txBody>
          <a:bodyPr/>
          <a:p>
            <a:pPr marL="457200" indent="-457200" eaLnBrk="0" hangingPunct="0">
              <a:lnSpc>
                <a:spcPct val="140000"/>
              </a:lnSpc>
              <a:buAutoNum type="arabicPeriod"/>
            </a:pPr>
            <a:r>
              <a:rPr lang="zh-CN" altLang="en-US" sz="1800" b="0" dirty="0">
                <a:latin typeface="Times New Roman" panose="02020603050405020304" pitchFamily="18" charset="0"/>
                <a:ea typeface="思源宋体 CN" panose="02020400000000000000" charset="-122"/>
                <a:cs typeface="思源宋体 CN" panose="02020400000000000000" charset="-122"/>
              </a:rPr>
              <a:t>店内示范</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marL="457200" indent="-457200" eaLnBrk="0" hangingPunct="0">
              <a:lnSpc>
                <a:spcPct val="140000"/>
              </a:lnSpc>
              <a:buAutoNum type="arabicPeriod"/>
            </a:pPr>
            <a:r>
              <a:rPr lang="zh-CN" altLang="en-US" sz="1800" b="0" dirty="0">
                <a:latin typeface="Times New Roman" panose="02020603050405020304" pitchFamily="18" charset="0"/>
                <a:ea typeface="思源宋体 CN" panose="02020400000000000000" charset="-122"/>
                <a:cs typeface="思源宋体 CN" panose="02020400000000000000" charset="-122"/>
              </a:rPr>
              <a:t>随杂志送样品</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marL="457200" indent="-457200" eaLnBrk="0" hangingPunct="0">
              <a:lnSpc>
                <a:spcPct val="140000"/>
              </a:lnSpc>
              <a:buAutoNum type="arabicPeriod"/>
            </a:pPr>
            <a:r>
              <a:rPr lang="zh-CN" altLang="en-US" sz="1800" b="0" dirty="0">
                <a:latin typeface="Times New Roman" panose="02020603050405020304" pitchFamily="18" charset="0"/>
                <a:ea typeface="思源宋体 CN" panose="02020400000000000000" charset="-122"/>
                <a:cs typeface="思源宋体 CN" panose="02020400000000000000" charset="-122"/>
              </a:rPr>
              <a:t>商场活动</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marL="457200" indent="-457200" eaLnBrk="0" hangingPunct="0">
              <a:lnSpc>
                <a:spcPct val="140000"/>
              </a:lnSpc>
              <a:buAutoNum type="arabicPeriod"/>
            </a:pPr>
            <a:r>
              <a:rPr lang="zh-CN" altLang="en-US" sz="1800" b="0" dirty="0">
                <a:latin typeface="Times New Roman" panose="02020603050405020304" pitchFamily="18" charset="0"/>
                <a:ea typeface="思源宋体 CN" panose="02020400000000000000" charset="-122"/>
                <a:cs typeface="思源宋体 CN" panose="02020400000000000000" charset="-122"/>
              </a:rPr>
              <a:t>杂志特征</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marL="457200" indent="-457200" eaLnBrk="0" hangingPunct="0">
              <a:lnSpc>
                <a:spcPct val="140000"/>
              </a:lnSpc>
              <a:buAutoNum type="arabicPeriod"/>
            </a:pPr>
            <a:r>
              <a:rPr lang="zh-CN" altLang="en-US" sz="1800" b="0" dirty="0">
                <a:latin typeface="Times New Roman" panose="02020603050405020304" pitchFamily="18" charset="0"/>
                <a:ea typeface="思源宋体 CN" panose="02020400000000000000" charset="-122"/>
                <a:cs typeface="思源宋体 CN" panose="02020400000000000000" charset="-122"/>
              </a:rPr>
              <a:t>店内宣传单张</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91" name="矩形 302090"/>
          <p:cNvSpPr/>
          <p:nvPr/>
        </p:nvSpPr>
        <p:spPr>
          <a:xfrm>
            <a:off x="2457080" y="26865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92" name="矩形 302091"/>
          <p:cNvSpPr/>
          <p:nvPr/>
        </p:nvSpPr>
        <p:spPr>
          <a:xfrm>
            <a:off x="5029280" y="20577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93" name="矩形 302092"/>
          <p:cNvSpPr/>
          <p:nvPr/>
        </p:nvSpPr>
        <p:spPr>
          <a:xfrm>
            <a:off x="548656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302094" name="矩形 302093"/>
          <p:cNvSpPr/>
          <p:nvPr/>
        </p:nvSpPr>
        <p:spPr>
          <a:xfrm>
            <a:off x="4800640" y="1600480"/>
            <a:ext cx="1657640" cy="1314680"/>
          </a:xfrm>
          <a:prstGeom prst="rect">
            <a:avLst/>
          </a:prstGeom>
          <a:noFill/>
          <a:ln w="9525">
            <a:noFill/>
          </a:ln>
        </p:spPr>
        <p:txBody>
          <a:bodyPr/>
          <a:p>
            <a:pPr eaLnBrk="0" hangingPunct="0">
              <a:lnSpc>
                <a:spcPct val="16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6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6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96" name="矩形 302095"/>
          <p:cNvSpPr/>
          <p:nvPr/>
        </p:nvSpPr>
        <p:spPr>
          <a:xfrm>
            <a:off x="2742880" y="19434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2097" name="矩形 302096"/>
          <p:cNvSpPr/>
          <p:nvPr/>
        </p:nvSpPr>
        <p:spPr>
          <a:xfrm>
            <a:off x="1714000" y="1829120"/>
            <a:ext cx="1943440" cy="857400"/>
          </a:xfrm>
          <a:prstGeom prst="rect">
            <a:avLst/>
          </a:prstGeom>
          <a:noFill/>
          <a:ln w="9525">
            <a:noFill/>
          </a:ln>
        </p:spPr>
        <p:txBody>
          <a:bodyPr anchor="ctr" anchorCtr="0"/>
          <a:p>
            <a:pPr eaLnBrk="0" hangingPunct="0">
              <a:lnSpc>
                <a:spcPct val="130000"/>
              </a:lnSpc>
            </a:pPr>
            <a:endParaRPr sz="2700" b="0"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3106" name="标题 303105"/>
          <p:cNvSpPr>
            <a:spLocks noGrp="1"/>
          </p:cNvSpPr>
          <p:nvPr>
            <p:ph type="title"/>
          </p:nvPr>
        </p:nvSpPr>
        <p:spPr/>
        <p:txBody>
          <a:bodyPr anchor="ctr" anchorCtr="0"/>
          <a:p>
            <a:pPr>
              <a:lnSpc>
                <a:spcPct val="170000"/>
              </a:lnSpc>
            </a:pPr>
            <a:r>
              <a:rPr lang="zh-CN" altLang="en-US" dirty="0"/>
              <a:t>强化点子</a:t>
            </a:r>
            <a:endParaRPr lang="zh-CN" altLang="en-US"/>
          </a:p>
        </p:txBody>
      </p:sp>
      <p:sp>
        <p:nvSpPr>
          <p:cNvPr id="303107" name="副标题 303106"/>
          <p:cNvSpPr>
            <a:spLocks noGrp="1"/>
          </p:cNvSpPr>
          <p:nvPr>
            <p:ph type="subTitle"/>
          </p:nvPr>
        </p:nvSpPr>
        <p:spPr>
          <a:xfrm>
            <a:off x="1142400" y="1486160"/>
            <a:ext cx="1657640" cy="131468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nSpc>
                <a:spcPct val="140000"/>
              </a:lnSpc>
            </a:pPr>
            <a:r>
              <a:rPr lang="en-US" altLang="zh-CN" sz="1200"/>
              <a:t> </a:t>
            </a:r>
            <a:endParaRPr lang="en-US" altLang="zh-CN" sz="1200" dirty="0"/>
          </a:p>
          <a:p>
            <a:pPr lvl="0">
              <a:lnSpc>
                <a:spcPct val="140000"/>
              </a:lnSpc>
              <a:buChar char="•"/>
            </a:pPr>
            <a:endParaRPr lang="en-US" altLang="zh-CN" sz="1200" dirty="0"/>
          </a:p>
          <a:p>
            <a:pPr lvl="0">
              <a:lnSpc>
                <a:spcPct val="140000"/>
              </a:lnSpc>
            </a:pPr>
            <a:endParaRPr lang="en-US" altLang="zh-CN" sz="1200" dirty="0"/>
          </a:p>
        </p:txBody>
      </p:sp>
      <p:sp>
        <p:nvSpPr>
          <p:cNvPr id="303108" name="矩形 303107"/>
          <p:cNvSpPr/>
          <p:nvPr/>
        </p:nvSpPr>
        <p:spPr>
          <a:xfrm>
            <a:off x="49149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3109" name="矩形 303108"/>
          <p:cNvSpPr/>
          <p:nvPr/>
        </p:nvSpPr>
        <p:spPr>
          <a:xfrm>
            <a:off x="194264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3110" name="矩形 303109"/>
          <p:cNvSpPr/>
          <p:nvPr/>
        </p:nvSpPr>
        <p:spPr>
          <a:xfrm>
            <a:off x="491496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3111" name="矩形 303110"/>
          <p:cNvSpPr/>
          <p:nvPr/>
        </p:nvSpPr>
        <p:spPr>
          <a:xfrm>
            <a:off x="2457080" y="15433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3112" name="矩形 303111"/>
          <p:cNvSpPr/>
          <p:nvPr/>
        </p:nvSpPr>
        <p:spPr>
          <a:xfrm>
            <a:off x="48578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3114" name="矩形 303113"/>
          <p:cNvSpPr/>
          <p:nvPr/>
        </p:nvSpPr>
        <p:spPr>
          <a:xfrm>
            <a:off x="2857200" y="1371840"/>
            <a:ext cx="240072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303115" name="矩形 303114"/>
          <p:cNvSpPr/>
          <p:nvPr/>
        </p:nvSpPr>
        <p:spPr>
          <a:xfrm>
            <a:off x="2457080" y="26865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3116" name="矩形 303115"/>
          <p:cNvSpPr/>
          <p:nvPr/>
        </p:nvSpPr>
        <p:spPr>
          <a:xfrm>
            <a:off x="5029280" y="20577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3117" name="矩形 303116"/>
          <p:cNvSpPr/>
          <p:nvPr/>
        </p:nvSpPr>
        <p:spPr>
          <a:xfrm>
            <a:off x="548656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303119" name="矩形 303118"/>
          <p:cNvSpPr/>
          <p:nvPr/>
        </p:nvSpPr>
        <p:spPr>
          <a:xfrm>
            <a:off x="26285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3120" name="矩形 303119"/>
          <p:cNvSpPr/>
          <p:nvPr/>
        </p:nvSpPr>
        <p:spPr>
          <a:xfrm>
            <a:off x="2742880" y="19434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3121" name="矩形 303120"/>
          <p:cNvSpPr/>
          <p:nvPr/>
        </p:nvSpPr>
        <p:spPr>
          <a:xfrm>
            <a:off x="1714000" y="1829120"/>
            <a:ext cx="1943440" cy="857400"/>
          </a:xfrm>
          <a:prstGeom prst="rect">
            <a:avLst/>
          </a:prstGeom>
          <a:noFill/>
          <a:ln w="9525">
            <a:noFill/>
          </a:ln>
        </p:spPr>
        <p:txBody>
          <a:bodyPr anchor="ctr" anchorCtr="0"/>
          <a:p>
            <a:pPr eaLnBrk="0" hangingPunct="0">
              <a:lnSpc>
                <a:spcPct val="130000"/>
              </a:lnSpc>
            </a:pPr>
            <a:endParaRPr sz="2700" b="0" dirty="0">
              <a:latin typeface="Times New Roman" panose="02020603050405020304" pitchFamily="18" charset="0"/>
              <a:ea typeface="思源宋体 CN" panose="02020400000000000000" charset="-122"/>
              <a:cs typeface="思源宋体 CN" panose="02020400000000000000" charset="-122"/>
            </a:endParaRPr>
          </a:p>
        </p:txBody>
      </p:sp>
      <p:pic>
        <p:nvPicPr>
          <p:cNvPr id="303123" name="图片 303122" descr="compass"/>
          <p:cNvPicPr>
            <a:picLocks noChangeAspect="1"/>
          </p:cNvPicPr>
          <p:nvPr/>
        </p:nvPicPr>
        <p:blipFill>
          <a:blip r:embed="rId1"/>
          <a:stretch>
            <a:fillRect/>
          </a:stretch>
        </p:blipFill>
        <p:spPr>
          <a:xfrm>
            <a:off x="3168008" y="1006255"/>
            <a:ext cx="2080385" cy="2375712"/>
          </a:xfrm>
          <a:prstGeom prst="rect">
            <a:avLst/>
          </a:prstGeom>
          <a:noFill/>
          <a:ln w="9525">
            <a:noFill/>
          </a:ln>
        </p:spPr>
      </p:pic>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4130" name="标题 304129"/>
          <p:cNvSpPr>
            <a:spLocks noGrp="1"/>
          </p:cNvSpPr>
          <p:nvPr>
            <p:ph type="title"/>
          </p:nvPr>
        </p:nvSpPr>
        <p:spPr/>
        <p:txBody>
          <a:bodyPr anchor="ctr" anchorCtr="0"/>
          <a:p>
            <a:pPr>
              <a:lnSpc>
                <a:spcPct val="170000"/>
              </a:lnSpc>
            </a:pPr>
            <a:r>
              <a:rPr lang="zh-CN" altLang="en-US" dirty="0"/>
              <a:t>小结</a:t>
            </a:r>
            <a:endParaRPr lang="zh-CN" altLang="en-US"/>
          </a:p>
        </p:txBody>
      </p:sp>
      <p:sp>
        <p:nvSpPr>
          <p:cNvPr id="304131" name="副标题 304130"/>
          <p:cNvSpPr>
            <a:spLocks noGrp="1"/>
          </p:cNvSpPr>
          <p:nvPr>
            <p:ph type="subTitle"/>
          </p:nvPr>
        </p:nvSpPr>
        <p:spPr>
          <a:xfrm>
            <a:off x="1762825" y="1168208"/>
            <a:ext cx="5780305" cy="2375712"/>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140000"/>
              </a:lnSpc>
              <a:buFont typeface="Wingdings" panose="05000000000000000000" pitchFamily="2" charset="2"/>
              <a:buChar char="l"/>
            </a:pPr>
            <a:r>
              <a:rPr lang="en-US" altLang="zh-CN" sz="1800">
                <a:latin typeface="思源宋体 CN" panose="02020400000000000000" charset="-122"/>
              </a:rPr>
              <a:t> </a:t>
            </a:r>
            <a:r>
              <a:rPr lang="zh-CN" altLang="en-US" sz="1800" dirty="0">
                <a:latin typeface="思源宋体 CN" panose="02020400000000000000" charset="-122"/>
              </a:rPr>
              <a:t>相互影响和点子强化，可提升最终结果</a:t>
            </a:r>
            <a:endParaRPr lang="zh-CN" altLang="en-US" sz="1800" dirty="0">
              <a:latin typeface="思源宋体 CN" panose="02020400000000000000" charset="-122"/>
            </a:endParaRPr>
          </a:p>
          <a:p>
            <a:pPr lvl="0" algn="l">
              <a:lnSpc>
                <a:spcPct val="140000"/>
              </a:lnSpc>
              <a:buFont typeface="Wingdings" panose="05000000000000000000" pitchFamily="2" charset="2"/>
              <a:buChar char="l"/>
            </a:pPr>
            <a:r>
              <a:rPr lang="zh-CN" altLang="en-US" sz="1800" dirty="0">
                <a:latin typeface="思源宋体 CN" panose="02020400000000000000" charset="-122"/>
              </a:rPr>
              <a:t> 品牌世界是一个感觉的世界，它通过选择不同有相互影响的接触点，加强消费者对品牌的投入度</a:t>
            </a:r>
            <a:endParaRPr lang="zh-CN" altLang="en-US" sz="1800" dirty="0">
              <a:latin typeface="思源宋体 CN" panose="02020400000000000000" charset="-122"/>
            </a:endParaRPr>
          </a:p>
          <a:p>
            <a:pPr lvl="0" algn="l">
              <a:lnSpc>
                <a:spcPct val="140000"/>
              </a:lnSpc>
              <a:buFont typeface="Wingdings" panose="05000000000000000000" pitchFamily="2" charset="2"/>
              <a:buChar char="l"/>
            </a:pPr>
            <a:r>
              <a:rPr lang="zh-CN" altLang="en-US" sz="1800" dirty="0">
                <a:latin typeface="思源宋体 CN" panose="02020400000000000000" charset="-122"/>
              </a:rPr>
              <a:t> 生活中的一天，扑克牌，接触点和策略矩阵，都是</a:t>
            </a:r>
            <a:r>
              <a:rPr lang="en-US" altLang="zh-CN" sz="1800">
                <a:latin typeface="思源宋体 CN" panose="02020400000000000000" charset="-122"/>
              </a:rPr>
              <a:t>360</a:t>
            </a:r>
            <a:r>
              <a:rPr lang="zh-CN" altLang="en-US" sz="1800" dirty="0">
                <a:latin typeface="思源宋体 CN" panose="02020400000000000000" charset="-122"/>
              </a:rPr>
              <a:t>度思考的工具</a:t>
            </a:r>
            <a:r>
              <a:rPr lang="zh-CN" altLang="en-US" sz="1800">
                <a:latin typeface="思源宋体 CN" panose="02020400000000000000" charset="-122"/>
              </a:rPr>
              <a:t> </a:t>
            </a:r>
            <a:endParaRPr lang="zh-CN" altLang="en-US" sz="1800">
              <a:latin typeface="思源宋体 CN" panose="02020400000000000000" charset="-122"/>
            </a:endParaRPr>
          </a:p>
          <a:p>
            <a:pPr lvl="0" algn="l">
              <a:lnSpc>
                <a:spcPct val="140000"/>
              </a:lnSpc>
              <a:buFont typeface="Wingdings" panose="05000000000000000000" pitchFamily="2" charset="2"/>
              <a:buChar char="l"/>
            </a:pPr>
            <a:endParaRPr lang="zh-CN" altLang="en-US" sz="1800">
              <a:latin typeface="思源宋体 CN" panose="02020400000000000000" charset="-122"/>
            </a:endParaRPr>
          </a:p>
          <a:p>
            <a:pPr lvl="0" algn="l">
              <a:lnSpc>
                <a:spcPct val="140000"/>
              </a:lnSpc>
              <a:buFont typeface="Wingdings" panose="05000000000000000000" pitchFamily="2" charset="2"/>
              <a:buChar char="l"/>
            </a:pPr>
            <a:endParaRPr lang="zh-CN" altLang="en-US" sz="1800">
              <a:latin typeface="思源宋体 CN" panose="02020400000000000000" charset="-122"/>
            </a:endParaRPr>
          </a:p>
        </p:txBody>
      </p:sp>
      <p:sp>
        <p:nvSpPr>
          <p:cNvPr id="304132" name="矩形 304131"/>
          <p:cNvSpPr/>
          <p:nvPr/>
        </p:nvSpPr>
        <p:spPr>
          <a:xfrm>
            <a:off x="49149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33" name="矩形 304132"/>
          <p:cNvSpPr/>
          <p:nvPr/>
        </p:nvSpPr>
        <p:spPr>
          <a:xfrm>
            <a:off x="194264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34" name="矩形 304133"/>
          <p:cNvSpPr/>
          <p:nvPr/>
        </p:nvSpPr>
        <p:spPr>
          <a:xfrm>
            <a:off x="491496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35" name="矩形 304134"/>
          <p:cNvSpPr/>
          <p:nvPr/>
        </p:nvSpPr>
        <p:spPr>
          <a:xfrm>
            <a:off x="2457080" y="1543320"/>
            <a:ext cx="42298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36" name="矩形 304135"/>
          <p:cNvSpPr/>
          <p:nvPr/>
        </p:nvSpPr>
        <p:spPr>
          <a:xfrm>
            <a:off x="48578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37" name="矩形 304136"/>
          <p:cNvSpPr/>
          <p:nvPr/>
        </p:nvSpPr>
        <p:spPr>
          <a:xfrm>
            <a:off x="17140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38" name="矩形 304137"/>
          <p:cNvSpPr/>
          <p:nvPr/>
        </p:nvSpPr>
        <p:spPr>
          <a:xfrm>
            <a:off x="2857200" y="1371840"/>
            <a:ext cx="240072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304139" name="矩形 304138"/>
          <p:cNvSpPr/>
          <p:nvPr/>
        </p:nvSpPr>
        <p:spPr>
          <a:xfrm>
            <a:off x="2457080" y="26865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40" name="矩形 304139"/>
          <p:cNvSpPr/>
          <p:nvPr/>
        </p:nvSpPr>
        <p:spPr>
          <a:xfrm>
            <a:off x="5029280" y="20577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41" name="矩形 304140"/>
          <p:cNvSpPr/>
          <p:nvPr/>
        </p:nvSpPr>
        <p:spPr>
          <a:xfrm>
            <a:off x="548656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304142" name="矩形 304141"/>
          <p:cNvSpPr/>
          <p:nvPr/>
        </p:nvSpPr>
        <p:spPr>
          <a:xfrm>
            <a:off x="4800640" y="1600480"/>
            <a:ext cx="1657640" cy="1314680"/>
          </a:xfrm>
          <a:prstGeom prst="rect">
            <a:avLst/>
          </a:prstGeom>
          <a:noFill/>
          <a:ln w="9525">
            <a:noFill/>
          </a:ln>
        </p:spPr>
        <p:txBody>
          <a:bodyPr/>
          <a:p>
            <a:pPr eaLnBrk="0" hangingPunct="0">
              <a:lnSpc>
                <a:spcPct val="16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6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6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43" name="矩形 304142"/>
          <p:cNvSpPr/>
          <p:nvPr/>
        </p:nvSpPr>
        <p:spPr>
          <a:xfrm>
            <a:off x="26285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44" name="矩形 304143"/>
          <p:cNvSpPr/>
          <p:nvPr/>
        </p:nvSpPr>
        <p:spPr>
          <a:xfrm>
            <a:off x="2742880" y="19434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4145" name="矩形 304144"/>
          <p:cNvSpPr/>
          <p:nvPr/>
        </p:nvSpPr>
        <p:spPr>
          <a:xfrm>
            <a:off x="1714000" y="1829120"/>
            <a:ext cx="1943440" cy="857400"/>
          </a:xfrm>
          <a:prstGeom prst="rect">
            <a:avLst/>
          </a:prstGeom>
          <a:noFill/>
          <a:ln w="9525">
            <a:noFill/>
          </a:ln>
        </p:spPr>
        <p:txBody>
          <a:bodyPr anchor="ctr" anchorCtr="0"/>
          <a:p>
            <a:pPr eaLnBrk="0" hangingPunct="0">
              <a:lnSpc>
                <a:spcPct val="130000"/>
              </a:lnSpc>
            </a:pPr>
            <a:endParaRPr sz="2700" b="0"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5154" name="标题 305153"/>
          <p:cNvSpPr>
            <a:spLocks noGrp="1"/>
          </p:cNvSpPr>
          <p:nvPr>
            <p:ph type="title"/>
          </p:nvPr>
        </p:nvSpPr>
        <p:spPr/>
        <p:txBody>
          <a:bodyPr anchor="ctr" anchorCtr="0"/>
          <a:p>
            <a:pPr>
              <a:lnSpc>
                <a:spcPct val="170000"/>
              </a:lnSpc>
            </a:pPr>
            <a:r>
              <a:rPr lang="zh-CN" altLang="en-US" sz="1350" dirty="0">
                <a:latin typeface="思源宋体 CN" panose="02020400000000000000" charset="-122"/>
              </a:rPr>
              <a:t>案例：美国运通信用卡</a:t>
            </a:r>
            <a:r>
              <a:rPr lang="en-US" altLang="zh-CN" sz="1350">
                <a:latin typeface="思源宋体 CN" panose="02020400000000000000" charset="-122"/>
              </a:rPr>
              <a:t>Blue</a:t>
            </a:r>
            <a:r>
              <a:rPr lang="zh-CN" altLang="en-US" sz="1350" dirty="0">
                <a:latin typeface="思源宋体 CN" panose="02020400000000000000" charset="-122"/>
              </a:rPr>
              <a:t>上市（新加坡）</a:t>
            </a:r>
            <a:endParaRPr lang="zh-CN" altLang="en-US" sz="1350">
              <a:latin typeface="思源宋体 CN" panose="02020400000000000000" charset="-122"/>
            </a:endParaRPr>
          </a:p>
        </p:txBody>
      </p:sp>
      <p:sp>
        <p:nvSpPr>
          <p:cNvPr id="305155" name="副标题 305154"/>
          <p:cNvSpPr>
            <a:spLocks noGrp="1"/>
          </p:cNvSpPr>
          <p:nvPr>
            <p:ph type="subTitle"/>
          </p:nvPr>
        </p:nvSpPr>
        <p:spPr>
          <a:xfrm>
            <a:off x="1142400" y="1486160"/>
            <a:ext cx="4401320" cy="131468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nSpc>
                <a:spcPct val="140000"/>
              </a:lnSpc>
            </a:pPr>
            <a:r>
              <a:rPr lang="en-US" altLang="zh-CN" sz="1200"/>
              <a:t> </a:t>
            </a:r>
            <a:endParaRPr lang="en-US" altLang="zh-CN" sz="1200"/>
          </a:p>
        </p:txBody>
      </p:sp>
      <p:sp>
        <p:nvSpPr>
          <p:cNvPr id="305156" name="矩形 305155"/>
          <p:cNvSpPr/>
          <p:nvPr/>
        </p:nvSpPr>
        <p:spPr>
          <a:xfrm>
            <a:off x="49149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57" name="矩形 305156"/>
          <p:cNvSpPr/>
          <p:nvPr/>
        </p:nvSpPr>
        <p:spPr>
          <a:xfrm>
            <a:off x="194264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58" name="矩形 305157"/>
          <p:cNvSpPr/>
          <p:nvPr/>
        </p:nvSpPr>
        <p:spPr>
          <a:xfrm>
            <a:off x="4914960" y="171480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59" name="矩形 305158"/>
          <p:cNvSpPr/>
          <p:nvPr/>
        </p:nvSpPr>
        <p:spPr>
          <a:xfrm>
            <a:off x="48578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60" name="矩形 305159"/>
          <p:cNvSpPr/>
          <p:nvPr/>
        </p:nvSpPr>
        <p:spPr>
          <a:xfrm>
            <a:off x="171400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61" name="矩形 305160"/>
          <p:cNvSpPr/>
          <p:nvPr/>
        </p:nvSpPr>
        <p:spPr>
          <a:xfrm>
            <a:off x="2857200" y="4058360"/>
            <a:ext cx="240072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305162" name="矩形 305161"/>
          <p:cNvSpPr/>
          <p:nvPr/>
        </p:nvSpPr>
        <p:spPr>
          <a:xfrm>
            <a:off x="2457080" y="268652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63" name="矩形 305162"/>
          <p:cNvSpPr/>
          <p:nvPr/>
        </p:nvSpPr>
        <p:spPr>
          <a:xfrm>
            <a:off x="5029280" y="20577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64" name="矩形 305163"/>
          <p:cNvSpPr/>
          <p:nvPr/>
        </p:nvSpPr>
        <p:spPr>
          <a:xfrm>
            <a:off x="5486560" y="16576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a:latin typeface="Times New Roman" panose="02020603050405020304" pitchFamily="18" charset="0"/>
              <a:ea typeface="思源宋体 CN" panose="02020400000000000000" charset="-122"/>
              <a:cs typeface="思源宋体 CN" panose="02020400000000000000" charset="-122"/>
            </a:endParaRPr>
          </a:p>
        </p:txBody>
      </p:sp>
      <p:sp>
        <p:nvSpPr>
          <p:cNvPr id="305165" name="矩形 305164"/>
          <p:cNvSpPr/>
          <p:nvPr/>
        </p:nvSpPr>
        <p:spPr>
          <a:xfrm>
            <a:off x="4800640" y="1600480"/>
            <a:ext cx="1657640" cy="1314680"/>
          </a:xfrm>
          <a:prstGeom prst="rect">
            <a:avLst/>
          </a:prstGeom>
          <a:noFill/>
          <a:ln w="9525">
            <a:noFill/>
          </a:ln>
        </p:spPr>
        <p:txBody>
          <a:bodyPr/>
          <a:p>
            <a:pPr eaLnBrk="0" hangingPunct="0">
              <a:lnSpc>
                <a:spcPct val="16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6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6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66" name="矩形 305165"/>
          <p:cNvSpPr/>
          <p:nvPr/>
        </p:nvSpPr>
        <p:spPr>
          <a:xfrm>
            <a:off x="2628560" y="148616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67" name="矩形 305166"/>
          <p:cNvSpPr/>
          <p:nvPr/>
        </p:nvSpPr>
        <p:spPr>
          <a:xfrm>
            <a:off x="2742880" y="1943440"/>
            <a:ext cx="1657640" cy="1314680"/>
          </a:xfrm>
          <a:prstGeom prst="rect">
            <a:avLst/>
          </a:prstGeom>
          <a:noFill/>
          <a:ln w="9525">
            <a:noFill/>
          </a:ln>
        </p:spPr>
        <p:txBody>
          <a:bodyPr/>
          <a:p>
            <a:pPr eaLnBrk="0" hangingPunct="0">
              <a:lnSpc>
                <a:spcPct val="140000"/>
              </a:lnSpc>
            </a:pPr>
            <a:r>
              <a:rPr lang="en-US" altLang="zh-CN" sz="1800" b="0">
                <a:latin typeface="Times New Roman" panose="02020603050405020304" pitchFamily="18" charset="0"/>
                <a:ea typeface="思源宋体 CN" panose="02020400000000000000" charset="-122"/>
                <a:cs typeface="思源宋体 CN" panose="02020400000000000000" charset="-122"/>
              </a:rPr>
              <a:t> </a:t>
            </a: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buChar char="•"/>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a:p>
            <a:pPr eaLnBrk="0" hangingPunct="0">
              <a:lnSpc>
                <a:spcPct val="140000"/>
              </a:lnSpc>
            </a:pPr>
            <a:endParaRPr lang="en-US" altLang="zh-CN" sz="1800" b="0" dirty="0">
              <a:latin typeface="Times New Roman" panose="02020603050405020304" pitchFamily="18" charset="0"/>
              <a:ea typeface="思源宋体 CN" panose="02020400000000000000" charset="-122"/>
              <a:cs typeface="思源宋体 CN" panose="02020400000000000000" charset="-122"/>
            </a:endParaRPr>
          </a:p>
        </p:txBody>
      </p:sp>
      <p:sp>
        <p:nvSpPr>
          <p:cNvPr id="305168" name="矩形 305167"/>
          <p:cNvSpPr/>
          <p:nvPr/>
        </p:nvSpPr>
        <p:spPr>
          <a:xfrm>
            <a:off x="1714000" y="1829120"/>
            <a:ext cx="1943440" cy="857400"/>
          </a:xfrm>
          <a:prstGeom prst="rect">
            <a:avLst/>
          </a:prstGeom>
          <a:noFill/>
          <a:ln w="9525">
            <a:noFill/>
          </a:ln>
        </p:spPr>
        <p:txBody>
          <a:bodyPr anchor="ctr" anchorCtr="0"/>
          <a:p>
            <a:pPr eaLnBrk="0" hangingPunct="0">
              <a:lnSpc>
                <a:spcPct val="130000"/>
              </a:lnSpc>
            </a:pPr>
            <a:endParaRPr sz="2700" b="0" dirty="0">
              <a:latin typeface="Times New Roman" panose="02020603050405020304" pitchFamily="18" charset="0"/>
              <a:ea typeface="思源宋体 CN" panose="02020400000000000000" charset="-122"/>
              <a:cs typeface="思源宋体 CN" panose="02020400000000000000" charset="-122"/>
            </a:endParaRPr>
          </a:p>
        </p:txBody>
      </p:sp>
      <p:pic>
        <p:nvPicPr>
          <p:cNvPr id="305169" name="图片 305168" descr="mew_card02">
            <a:hlinkClick r:id="rId1"/>
          </p:cNvPr>
          <p:cNvPicPr>
            <a:picLocks noChangeAspect="1"/>
          </p:cNvPicPr>
          <p:nvPr/>
        </p:nvPicPr>
        <p:blipFill>
          <a:blip r:embed="rId2"/>
          <a:stretch>
            <a:fillRect/>
          </a:stretch>
        </p:blipFill>
        <p:spPr>
          <a:xfrm>
            <a:off x="3006055" y="897888"/>
            <a:ext cx="2538857" cy="2448353"/>
          </a:xfrm>
          <a:prstGeom prst="rect">
            <a:avLst/>
          </a:prstGeom>
          <a:noFill/>
          <a:ln w="9525">
            <a:noFill/>
          </a:ln>
        </p:spPr>
      </p:pic>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6178" name="标题 306177"/>
          <p:cNvSpPr>
            <a:spLocks noGrp="1"/>
          </p:cNvSpPr>
          <p:nvPr>
            <p:ph type="title"/>
          </p:nvPr>
        </p:nvSpPr>
        <p:spPr/>
        <p:txBody>
          <a:bodyPr anchor="ctr" anchorCtr="0"/>
          <a:p>
            <a:pPr>
              <a:lnSpc>
                <a:spcPct val="170000"/>
              </a:lnSpc>
            </a:pPr>
            <a:r>
              <a:rPr lang="zh-CN" altLang="en-US" dirty="0"/>
              <a:t>策略性思考模式</a:t>
            </a:r>
            <a:endParaRPr lang="zh-CN" altLang="en-US"/>
          </a:p>
        </p:txBody>
      </p:sp>
      <p:sp>
        <p:nvSpPr>
          <p:cNvPr id="306179" name="副标题 306178"/>
          <p:cNvSpPr>
            <a:spLocks noGrp="1"/>
          </p:cNvSpPr>
          <p:nvPr>
            <p:ph type="subTitle"/>
          </p:nvPr>
        </p:nvSpPr>
        <p:spPr>
          <a:xfrm>
            <a:off x="2195195" y="1059815"/>
            <a:ext cx="5335270" cy="2592705"/>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marL="381000" lvl="0" indent="-381000" algn="l">
              <a:buFontTx/>
              <a:buAutoNum type="arabicPeriod"/>
            </a:pPr>
            <a:r>
              <a:rPr lang="zh-CN" altLang="en-US" dirty="0">
                <a:latin typeface="思源宋体 CN" panose="02020400000000000000" charset="-122"/>
              </a:rPr>
              <a:t>整地</a:t>
            </a:r>
            <a:endParaRPr lang="zh-CN" altLang="en-US" dirty="0">
              <a:latin typeface="思源宋体 CN" panose="02020400000000000000" charset="-122"/>
            </a:endParaRPr>
          </a:p>
          <a:p>
            <a:pPr marL="381000" lvl="0" indent="-381000" algn="l">
              <a:buFontTx/>
              <a:buNone/>
            </a:pPr>
            <a:r>
              <a:rPr lang="zh-CN" altLang="en-US" dirty="0">
                <a:latin typeface="思源宋体 CN" panose="02020400000000000000" charset="-122"/>
              </a:rPr>
              <a:t>   提高大众对主要问题的兴趣及敏感性</a:t>
            </a:r>
            <a:endParaRPr lang="zh-CN" altLang="en-US" dirty="0">
              <a:latin typeface="思源宋体 CN" panose="02020400000000000000" charset="-122"/>
            </a:endParaRPr>
          </a:p>
          <a:p>
            <a:pPr marL="381000" lvl="0" indent="-381000" algn="l">
              <a:buFontTx/>
              <a:buAutoNum type="arabicPeriod" startAt="2"/>
            </a:pPr>
            <a:r>
              <a:rPr lang="zh-CN" altLang="en-US" dirty="0">
                <a:latin typeface="思源宋体 CN" panose="02020400000000000000" charset="-122"/>
              </a:rPr>
              <a:t>播种</a:t>
            </a:r>
            <a:endParaRPr lang="zh-CN" altLang="en-US" dirty="0">
              <a:latin typeface="思源宋体 CN" panose="02020400000000000000" charset="-122"/>
            </a:endParaRPr>
          </a:p>
          <a:p>
            <a:pPr marL="381000" lvl="0" indent="-381000" algn="l">
              <a:buFontTx/>
              <a:buNone/>
            </a:pPr>
            <a:r>
              <a:rPr lang="zh-CN" altLang="en-US" dirty="0">
                <a:latin typeface="思源宋体 CN" panose="02020400000000000000" charset="-122"/>
              </a:rPr>
              <a:t>   把品牌定位成问题的解决者</a:t>
            </a:r>
            <a:endParaRPr lang="zh-CN" altLang="en-US" dirty="0">
              <a:latin typeface="思源宋体 CN" panose="02020400000000000000" charset="-122"/>
            </a:endParaRPr>
          </a:p>
          <a:p>
            <a:pPr marL="381000" lvl="0" indent="-381000" algn="l">
              <a:buFontTx/>
              <a:buAutoNum type="arabicPeriod" startAt="3"/>
            </a:pPr>
            <a:r>
              <a:rPr lang="zh-CN" altLang="en-US" dirty="0">
                <a:latin typeface="思源宋体 CN" panose="02020400000000000000" charset="-122"/>
              </a:rPr>
              <a:t>种植</a:t>
            </a:r>
            <a:endParaRPr lang="zh-CN" altLang="en-US" dirty="0">
              <a:latin typeface="思源宋体 CN" panose="02020400000000000000" charset="-122"/>
            </a:endParaRPr>
          </a:p>
          <a:p>
            <a:pPr marL="381000" lvl="0" indent="-381000" algn="l">
              <a:buFontTx/>
              <a:buNone/>
            </a:pPr>
            <a:r>
              <a:rPr lang="zh-CN" altLang="en-US" dirty="0">
                <a:latin typeface="思源宋体 CN" panose="02020400000000000000" charset="-122"/>
              </a:rPr>
              <a:t>   再把其他利益</a:t>
            </a:r>
            <a:r>
              <a:rPr lang="zh-CN" altLang="en-US" dirty="0">
                <a:latin typeface="思源宋体 CN" panose="02020400000000000000" charset="-122"/>
                <a:sym typeface="+mn-ea"/>
              </a:rPr>
              <a:t>保护</a:t>
            </a:r>
            <a:endParaRPr lang="zh-CN" altLang="en-US" dirty="0">
              <a:latin typeface="思源宋体 CN" panose="02020400000000000000" charset="-122"/>
            </a:endParaRPr>
          </a:p>
          <a:p>
            <a:pPr marL="381000" lvl="0" indent="-381000" algn="l">
              <a:buFontTx/>
              <a:buAutoNum type="arabicPeriod" startAt="4"/>
            </a:pPr>
            <a:r>
              <a:rPr lang="zh-CN" altLang="en-US" dirty="0">
                <a:latin typeface="思源宋体 CN" panose="02020400000000000000" charset="-122"/>
              </a:rPr>
              <a:t>收成</a:t>
            </a:r>
            <a:endParaRPr lang="zh-CN" altLang="en-US" dirty="0">
              <a:latin typeface="思源宋体 CN" panose="02020400000000000000" charset="-122"/>
            </a:endParaRPr>
          </a:p>
          <a:p>
            <a:pPr marL="381000" lvl="0" indent="-381000" algn="l">
              <a:buFontTx/>
              <a:buNone/>
            </a:pPr>
            <a:r>
              <a:rPr lang="zh-CN" altLang="en-US" dirty="0">
                <a:latin typeface="思源宋体 CN" panose="02020400000000000000" charset="-122"/>
              </a:rPr>
              <a:t>   通过共享的利益在消费者心中建立一个角落</a:t>
            </a:r>
            <a:endParaRPr lang="zh-CN" altLang="en-US" dirty="0">
              <a:latin typeface="思源宋体 CN" panose="02020400000000000000" charset="-122"/>
            </a:endParaRPr>
          </a:p>
          <a:p>
            <a:pPr marL="381000" lvl="0" indent="-381000" algn="l">
              <a:buFontTx/>
              <a:buAutoNum type="arabicPeriod" startAt="5"/>
            </a:pPr>
            <a:r>
              <a:rPr lang="zh-CN" altLang="en-US" dirty="0">
                <a:latin typeface="思源宋体 CN" panose="02020400000000000000" charset="-122"/>
              </a:rPr>
              <a:t>提高效益</a:t>
            </a:r>
            <a:endParaRPr lang="zh-CN" altLang="en-US" dirty="0">
              <a:latin typeface="思源宋体 CN" panose="02020400000000000000" charset="-122"/>
            </a:endParaRPr>
          </a:p>
          <a:p>
            <a:pPr marL="381000" lvl="0" indent="-381000" algn="l">
              <a:buFontTx/>
              <a:buAutoNum type="arabicPeriod" startAt="5"/>
            </a:pPr>
            <a:endParaRPr lang="zh-CN" altLang="en-US">
              <a:latin typeface="思源宋体 CN" panose="02020400000000000000" charset="-122"/>
            </a:endParaRP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02" name="标题 307201"/>
          <p:cNvSpPr>
            <a:spLocks noGrp="1"/>
          </p:cNvSpPr>
          <p:nvPr>
            <p:ph type="title"/>
          </p:nvPr>
        </p:nvSpPr>
        <p:spPr/>
        <p:txBody>
          <a:bodyPr anchor="ctr" anchorCtr="0"/>
          <a:p>
            <a:pPr>
              <a:lnSpc>
                <a:spcPct val="170000"/>
              </a:lnSpc>
            </a:pPr>
            <a:r>
              <a:rPr lang="zh-CN" altLang="en-US" dirty="0"/>
              <a:t>把过程连贯起来</a:t>
            </a:r>
            <a:endParaRPr lang="zh-CN" altLang="en-US"/>
          </a:p>
        </p:txBody>
      </p:sp>
      <p:sp>
        <p:nvSpPr>
          <p:cNvPr id="307203" name="副标题 307202"/>
          <p:cNvSpPr>
            <a:spLocks noGrp="1"/>
          </p:cNvSpPr>
          <p:nvPr>
            <p:ph type="subTitle"/>
          </p:nvPr>
        </p:nvSpPr>
        <p:spPr>
          <a:xfrm>
            <a:off x="3004863" y="1221795"/>
            <a:ext cx="1257520" cy="2538857"/>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r>
              <a:rPr lang="zh-CN" altLang="en-US" dirty="0"/>
              <a:t>整地</a:t>
            </a:r>
            <a:endParaRPr lang="zh-CN" altLang="en-US" dirty="0"/>
          </a:p>
          <a:p>
            <a:pPr lvl="0"/>
            <a:endParaRPr lang="zh-CN" altLang="en-US" dirty="0"/>
          </a:p>
          <a:p>
            <a:pPr lvl="0"/>
            <a:r>
              <a:rPr lang="zh-CN" altLang="en-US" dirty="0"/>
              <a:t>播种</a:t>
            </a:r>
            <a:endParaRPr lang="zh-CN" altLang="en-US" dirty="0"/>
          </a:p>
          <a:p>
            <a:pPr lvl="0"/>
            <a:endParaRPr lang="zh-CN" altLang="en-US" dirty="0"/>
          </a:p>
          <a:p>
            <a:pPr lvl="0"/>
            <a:r>
              <a:rPr lang="zh-CN" altLang="en-US" dirty="0"/>
              <a:t>种植</a:t>
            </a:r>
            <a:endParaRPr lang="zh-CN" altLang="en-US" dirty="0"/>
          </a:p>
          <a:p>
            <a:pPr lvl="0"/>
            <a:endParaRPr lang="zh-CN" altLang="en-US" dirty="0"/>
          </a:p>
          <a:p>
            <a:pPr lvl="0"/>
            <a:r>
              <a:rPr lang="zh-CN" altLang="en-US" dirty="0"/>
              <a:t>保护收成</a:t>
            </a:r>
            <a:endParaRPr lang="zh-CN" altLang="en-US" dirty="0"/>
          </a:p>
          <a:p>
            <a:pPr lvl="0"/>
            <a:endParaRPr lang="zh-CN" altLang="en-US" dirty="0"/>
          </a:p>
          <a:p>
            <a:pPr lvl="0"/>
            <a:r>
              <a:rPr lang="zh-CN" altLang="en-US" dirty="0"/>
              <a:t>提高效益</a:t>
            </a:r>
            <a:endParaRPr lang="zh-CN" altLang="en-US" dirty="0"/>
          </a:p>
          <a:p>
            <a:pPr lvl="0"/>
            <a:endParaRPr lang="zh-CN" altLang="en-US"/>
          </a:p>
        </p:txBody>
      </p:sp>
      <p:sp>
        <p:nvSpPr>
          <p:cNvPr id="307204" name="矩形 307203"/>
          <p:cNvSpPr/>
          <p:nvPr/>
        </p:nvSpPr>
        <p:spPr>
          <a:xfrm>
            <a:off x="5004273" y="1221795"/>
            <a:ext cx="1257520" cy="2538857"/>
          </a:xfrm>
          <a:prstGeom prst="rect">
            <a:avLst/>
          </a:prstGeom>
          <a:noFill/>
          <a:ln w="9525">
            <a:noFill/>
          </a:ln>
        </p:spPr>
        <p:txBody>
          <a:bodyPr/>
          <a:p>
            <a:pPr eaLnBrk="0" hangingPunct="0"/>
            <a:r>
              <a:rPr lang="zh-CN" altLang="en-US" sz="1800" b="0" dirty="0">
                <a:latin typeface="Times New Roman" panose="02020603050405020304" pitchFamily="18" charset="0"/>
                <a:ea typeface="思源宋体 CN" panose="02020400000000000000" charset="-122"/>
                <a:cs typeface="思源宋体 CN" panose="02020400000000000000" charset="-122"/>
              </a:rPr>
              <a:t>相关性</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r>
              <a:rPr lang="zh-CN" altLang="en-US" sz="1800" b="0" dirty="0">
                <a:latin typeface="Times New Roman" panose="02020603050405020304" pitchFamily="18" charset="0"/>
                <a:ea typeface="思源宋体 CN" panose="02020400000000000000" charset="-122"/>
                <a:cs typeface="思源宋体 CN" panose="02020400000000000000" charset="-122"/>
              </a:rPr>
              <a:t>可信性</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r>
              <a:rPr lang="zh-CN" altLang="en-US" sz="1800" b="0" dirty="0">
                <a:latin typeface="Times New Roman" panose="02020603050405020304" pitchFamily="18" charset="0"/>
                <a:ea typeface="思源宋体 CN" panose="02020400000000000000" charset="-122"/>
                <a:cs typeface="思源宋体 CN" panose="02020400000000000000" charset="-122"/>
              </a:rPr>
              <a:t>行动性</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r>
              <a:rPr lang="zh-CN" altLang="en-US" sz="1800" b="0" dirty="0">
                <a:latin typeface="Times New Roman" panose="02020603050405020304" pitchFamily="18" charset="0"/>
                <a:ea typeface="思源宋体 CN" panose="02020400000000000000" charset="-122"/>
                <a:cs typeface="思源宋体 CN" panose="02020400000000000000" charset="-122"/>
              </a:rPr>
              <a:t>确认性</a:t>
            </a:r>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endParaRPr lang="zh-CN" altLang="en-US" sz="1800" b="0" dirty="0">
              <a:latin typeface="Times New Roman" panose="02020603050405020304" pitchFamily="18" charset="0"/>
              <a:ea typeface="思源宋体 CN" panose="02020400000000000000" charset="-122"/>
              <a:cs typeface="思源宋体 CN" panose="02020400000000000000" charset="-122"/>
            </a:endParaRPr>
          </a:p>
          <a:p>
            <a:pPr eaLnBrk="0" hangingPunct="0"/>
            <a:r>
              <a:rPr lang="zh-CN" altLang="en-US" sz="1800" b="0" dirty="0">
                <a:latin typeface="Times New Roman" panose="02020603050405020304" pitchFamily="18" charset="0"/>
                <a:ea typeface="思源宋体 CN" panose="02020400000000000000" charset="-122"/>
                <a:cs typeface="思源宋体 CN" panose="02020400000000000000" charset="-122"/>
              </a:rPr>
              <a:t>主动性</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9250" name="标题 309249"/>
          <p:cNvSpPr>
            <a:spLocks noGrp="1"/>
          </p:cNvSpPr>
          <p:nvPr>
            <p:ph type="title"/>
          </p:nvPr>
        </p:nvSpPr>
        <p:spPr/>
        <p:txBody>
          <a:bodyPr anchor="ctr" anchorCtr="0"/>
          <a:p>
            <a:pPr>
              <a:lnSpc>
                <a:spcPct val="170000"/>
              </a:lnSpc>
            </a:pPr>
            <a:r>
              <a:rPr lang="zh-CN" altLang="en-US" dirty="0"/>
              <a:t>引起公众对信用卡高息问题的认知</a:t>
            </a:r>
            <a:endParaRPr lang="zh-CN" altLang="en-US"/>
          </a:p>
        </p:txBody>
      </p:sp>
      <p:pic>
        <p:nvPicPr>
          <p:cNvPr id="309252" name="图片 309251" descr="mew_card02">
            <a:hlinkClick r:id="rId1"/>
          </p:cNvPr>
          <p:cNvPicPr>
            <a:picLocks noChangeAspect="1"/>
          </p:cNvPicPr>
          <p:nvPr/>
        </p:nvPicPr>
        <p:blipFill>
          <a:blip r:embed="rId2"/>
          <a:stretch>
            <a:fillRect/>
          </a:stretch>
        </p:blipFill>
        <p:spPr>
          <a:xfrm>
            <a:off x="3006055" y="897888"/>
            <a:ext cx="2538857" cy="2448353"/>
          </a:xfrm>
          <a:prstGeom prst="rect">
            <a:avLst/>
          </a:prstGeom>
          <a:noFill/>
          <a:ln w="9525">
            <a:noFill/>
          </a:ln>
        </p:spPr>
      </p:pic>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0274" name="标题 310273"/>
          <p:cNvSpPr>
            <a:spLocks noGrp="1"/>
          </p:cNvSpPr>
          <p:nvPr>
            <p:ph type="title"/>
          </p:nvPr>
        </p:nvSpPr>
        <p:spPr/>
        <p:txBody>
          <a:bodyPr anchor="ctr" anchorCtr="0"/>
          <a:p>
            <a:pPr>
              <a:lnSpc>
                <a:spcPct val="170000"/>
              </a:lnSpc>
            </a:pPr>
            <a:r>
              <a:rPr lang="zh-CN" altLang="en-US" dirty="0"/>
              <a:t>整地</a:t>
            </a:r>
            <a:endParaRPr lang="zh-CN" altLang="en-US"/>
          </a:p>
        </p:txBody>
      </p:sp>
      <p:sp>
        <p:nvSpPr>
          <p:cNvPr id="310276" name="矩形 310275"/>
          <p:cNvSpPr/>
          <p:nvPr/>
        </p:nvSpPr>
        <p:spPr>
          <a:xfrm>
            <a:off x="3869408" y="1762433"/>
            <a:ext cx="1028880" cy="857400"/>
          </a:xfrm>
          <a:prstGeom prst="rect">
            <a:avLst/>
          </a:prstGeom>
          <a:noFill/>
          <a:ln w="9525">
            <a:noFill/>
          </a:ln>
        </p:spPr>
        <p:txBody>
          <a:bodyPr anchor="ctr" anchorCtr="0"/>
          <a:p>
            <a:pPr eaLnBrk="0" hangingPunct="0">
              <a:lnSpc>
                <a:spcPct val="170000"/>
              </a:lnSpc>
            </a:pPr>
            <a:r>
              <a:rPr lang="zh-CN" altLang="en-US" b="0" dirty="0">
                <a:latin typeface="Times New Roman" panose="02020603050405020304" pitchFamily="18" charset="0"/>
                <a:ea typeface="思源宋体 CN" panose="02020400000000000000" charset="-122"/>
                <a:cs typeface="思源宋体 CN" panose="02020400000000000000" charset="-122"/>
              </a:rPr>
              <a:t>播种</a:t>
            </a:r>
            <a:endParaRPr lang="zh-CN" altLang="en-US" b="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1298" name="标题 311297"/>
          <p:cNvSpPr>
            <a:spLocks noGrp="1"/>
          </p:cNvSpPr>
          <p:nvPr>
            <p:ph type="title"/>
          </p:nvPr>
        </p:nvSpPr>
        <p:spPr/>
        <p:txBody>
          <a:bodyPr anchor="ctr" anchorCtr="0"/>
          <a:p>
            <a:r>
              <a:rPr lang="zh-CN" altLang="en-US" dirty="0">
                <a:latin typeface="思源宋体 CN" panose="02020400000000000000" charset="-122"/>
              </a:rPr>
              <a:t>低息的</a:t>
            </a:r>
            <a:r>
              <a:rPr lang="en-US" altLang="zh-CN">
                <a:latin typeface="思源宋体 CN" panose="02020400000000000000" charset="-122"/>
              </a:rPr>
              <a:t>Blue</a:t>
            </a:r>
            <a:r>
              <a:rPr lang="zh-CN" altLang="en-US" dirty="0">
                <a:latin typeface="思源宋体 CN" panose="02020400000000000000" charset="-122"/>
              </a:rPr>
              <a:t>卡就是解决问题的方法</a:t>
            </a:r>
            <a:endParaRPr lang="zh-CN" altLang="en-US">
              <a:latin typeface="思源宋体 CN" panose="02020400000000000000" charset="-122"/>
            </a:endParaRPr>
          </a:p>
        </p:txBody>
      </p:sp>
      <p:pic>
        <p:nvPicPr>
          <p:cNvPr id="311300" name="图片 311299" descr="Personal Financial Services"/>
          <p:cNvPicPr>
            <a:picLocks noChangeAspect="1"/>
          </p:cNvPicPr>
          <p:nvPr/>
        </p:nvPicPr>
        <p:blipFill>
          <a:blip r:embed="rId1"/>
          <a:stretch>
            <a:fillRect/>
          </a:stretch>
        </p:blipFill>
        <p:spPr>
          <a:xfrm>
            <a:off x="1871190" y="1492114"/>
            <a:ext cx="5509986" cy="1244420"/>
          </a:xfrm>
          <a:prstGeom prst="rect">
            <a:avLst/>
          </a:prstGeom>
          <a:noFill/>
          <a:ln w="9525">
            <a:noFill/>
          </a:ln>
        </p:spPr>
      </p:pic>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2322" name="标题 312321"/>
          <p:cNvSpPr>
            <a:spLocks noGrp="1"/>
          </p:cNvSpPr>
          <p:nvPr>
            <p:ph type="title"/>
          </p:nvPr>
        </p:nvSpPr>
        <p:spPr/>
        <p:txBody>
          <a:bodyPr anchor="ctr" anchorCtr="0"/>
          <a:p>
            <a:r>
              <a:rPr lang="zh-CN" altLang="en-US" sz="1800" dirty="0"/>
              <a:t>杂志里面加放早请表格</a:t>
            </a:r>
            <a:endParaRPr lang="zh-CN" altLang="en-US" sz="1800"/>
          </a:p>
        </p:txBody>
      </p:sp>
      <p:pic>
        <p:nvPicPr>
          <p:cNvPr id="312323" name="图片 312322"/>
          <p:cNvPicPr>
            <a:picLocks noChangeAspect="1"/>
          </p:cNvPicPr>
          <p:nvPr/>
        </p:nvPicPr>
        <p:blipFill>
          <a:blip r:embed="rId1"/>
          <a:stretch>
            <a:fillRect/>
          </a:stretch>
        </p:blipFill>
        <p:spPr>
          <a:xfrm>
            <a:off x="1493696" y="789523"/>
            <a:ext cx="6049433" cy="3330760"/>
          </a:xfrm>
          <a:prstGeom prst="rect">
            <a:avLst/>
          </a:prstGeom>
          <a:noFill/>
          <a:ln w="9525">
            <a:noFill/>
          </a:ln>
        </p:spPr>
      </p:pic>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3346" name="标题 313345"/>
          <p:cNvSpPr>
            <a:spLocks noGrp="1"/>
          </p:cNvSpPr>
          <p:nvPr>
            <p:ph type="title"/>
          </p:nvPr>
        </p:nvSpPr>
        <p:spPr/>
        <p:txBody>
          <a:bodyPr anchor="ctr" anchorCtr="0"/>
          <a:p>
            <a:r>
              <a:rPr lang="zh-CN" altLang="en-US" dirty="0"/>
              <a:t>还有邀请加入的直效邮件</a:t>
            </a:r>
            <a:endParaRPr lang="zh-CN" altLang="en-US"/>
          </a:p>
        </p:txBody>
      </p:sp>
      <p:pic>
        <p:nvPicPr>
          <p:cNvPr id="313348" name="图片 313347" descr="Get news and offers">
            <a:hlinkClick r:id="rId1"/>
          </p:cNvPr>
          <p:cNvPicPr>
            <a:picLocks noChangeAspect="1"/>
          </p:cNvPicPr>
          <p:nvPr/>
        </p:nvPicPr>
        <p:blipFill>
          <a:blip r:embed="rId2"/>
          <a:stretch>
            <a:fillRect/>
          </a:stretch>
        </p:blipFill>
        <p:spPr>
          <a:xfrm>
            <a:off x="5219813" y="1492114"/>
            <a:ext cx="2323316" cy="1892234"/>
          </a:xfrm>
          <a:prstGeom prst="rect">
            <a:avLst/>
          </a:prstGeom>
          <a:noFill/>
          <a:ln w="9525">
            <a:noFill/>
          </a:ln>
        </p:spPr>
      </p:pic>
      <p:pic>
        <p:nvPicPr>
          <p:cNvPr id="313350" name="图片 313349" descr="Cards"/>
          <p:cNvPicPr>
            <a:picLocks noChangeAspect="1"/>
          </p:cNvPicPr>
          <p:nvPr/>
        </p:nvPicPr>
        <p:blipFill>
          <a:blip r:embed="rId3"/>
          <a:stretch>
            <a:fillRect/>
          </a:stretch>
        </p:blipFill>
        <p:spPr>
          <a:xfrm>
            <a:off x="1762825" y="1492114"/>
            <a:ext cx="3456989" cy="869308"/>
          </a:xfrm>
          <a:prstGeom prst="rect">
            <a:avLst/>
          </a:prstGeom>
          <a:noFill/>
          <a:ln w="9525">
            <a:noFill/>
          </a:ln>
        </p:spPr>
      </p:pic>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4370" name="标题 314369"/>
          <p:cNvSpPr>
            <a:spLocks noGrp="1"/>
          </p:cNvSpPr>
          <p:nvPr>
            <p:ph type="title"/>
          </p:nvPr>
        </p:nvSpPr>
        <p:spPr/>
        <p:txBody>
          <a:bodyPr anchor="ctr" anchorCtr="0"/>
          <a:p>
            <a:r>
              <a:rPr lang="zh-CN" altLang="en-US" dirty="0"/>
              <a:t>直效电话推广带来很好的反应</a:t>
            </a:r>
            <a:endParaRPr lang="zh-CN" altLang="en-US"/>
          </a:p>
        </p:txBody>
      </p:sp>
      <p:pic>
        <p:nvPicPr>
          <p:cNvPr id="314372" name="图片 314371" descr="Merchant Customer Service image"/>
          <p:cNvPicPr>
            <a:picLocks noChangeAspect="1"/>
          </p:cNvPicPr>
          <p:nvPr/>
        </p:nvPicPr>
        <p:blipFill>
          <a:blip r:embed="rId1"/>
          <a:stretch>
            <a:fillRect/>
          </a:stretch>
        </p:blipFill>
        <p:spPr>
          <a:xfrm>
            <a:off x="2086731" y="1492114"/>
            <a:ext cx="5024125" cy="1458770"/>
          </a:xfrm>
          <a:prstGeom prst="rect">
            <a:avLst/>
          </a:prstGeom>
          <a:noFill/>
          <a:ln w="9525">
            <a:noFill/>
          </a:ln>
        </p:spPr>
      </p:pic>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5394" name="标题 315393"/>
          <p:cNvSpPr>
            <a:spLocks noGrp="1"/>
          </p:cNvSpPr>
          <p:nvPr>
            <p:ph type="title"/>
          </p:nvPr>
        </p:nvSpPr>
        <p:spPr/>
        <p:txBody>
          <a:bodyPr anchor="ctr" anchorCtr="0"/>
          <a:p>
            <a:pPr>
              <a:lnSpc>
                <a:spcPct val="140000"/>
              </a:lnSpc>
            </a:pPr>
            <a:r>
              <a:rPr lang="zh-CN" altLang="en-US" dirty="0">
                <a:latin typeface="思源宋体 CN" panose="02020400000000000000" charset="-122"/>
              </a:rPr>
              <a:t>保护收成   种植   播种    整地</a:t>
            </a:r>
            <a:endParaRPr lang="zh-CN" altLang="en-US">
              <a:latin typeface="思源宋体 CN" panose="02020400000000000000" charset="-122"/>
            </a:endParaRPr>
          </a:p>
        </p:txBody>
      </p:sp>
      <p:grpSp>
        <p:nvGrpSpPr>
          <p:cNvPr id="315399" name="组合 315398"/>
          <p:cNvGrpSpPr/>
          <p:nvPr/>
        </p:nvGrpSpPr>
        <p:grpSpPr>
          <a:xfrm>
            <a:off x="2358241" y="1545702"/>
            <a:ext cx="4483487" cy="1278955"/>
            <a:chOff x="1021" y="1298"/>
            <a:chExt cx="3765" cy="1074"/>
          </a:xfrm>
        </p:grpSpPr>
        <p:pic>
          <p:nvPicPr>
            <p:cNvPr id="315396" name="图片 315395" descr="hdr_welcometoamex_ch"/>
            <p:cNvPicPr>
              <a:picLocks noChangeAspect="1"/>
            </p:cNvPicPr>
            <p:nvPr/>
          </p:nvPicPr>
          <p:blipFill>
            <a:blip r:embed="rId1"/>
            <a:srcRect l="31940" r="31036"/>
            <a:stretch>
              <a:fillRect/>
            </a:stretch>
          </p:blipFill>
          <p:spPr>
            <a:xfrm>
              <a:off x="2245" y="1298"/>
              <a:ext cx="2541" cy="1043"/>
            </a:xfrm>
            <a:prstGeom prst="rect">
              <a:avLst/>
            </a:prstGeom>
            <a:noFill/>
            <a:ln w="9525">
              <a:noFill/>
            </a:ln>
          </p:spPr>
        </p:pic>
        <p:pic>
          <p:nvPicPr>
            <p:cNvPr id="315398" name="图片 315397" descr="img_blueboxsegment"/>
            <p:cNvPicPr>
              <a:picLocks noChangeAspect="1"/>
            </p:cNvPicPr>
            <p:nvPr/>
          </p:nvPicPr>
          <p:blipFill>
            <a:blip r:embed="rId2"/>
            <a:srcRect l="34341"/>
            <a:stretch>
              <a:fillRect/>
            </a:stretch>
          </p:blipFill>
          <p:spPr>
            <a:xfrm>
              <a:off x="1021" y="1298"/>
              <a:ext cx="1042" cy="1074"/>
            </a:xfrm>
            <a:prstGeom prst="rect">
              <a:avLst/>
            </a:prstGeom>
            <a:noFill/>
            <a:ln w="9525">
              <a:noFill/>
            </a:ln>
          </p:spPr>
        </p:pic>
      </p:gr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6418" name="标题 316417"/>
          <p:cNvSpPr>
            <a:spLocks noGrp="1"/>
          </p:cNvSpPr>
          <p:nvPr>
            <p:ph type="title"/>
          </p:nvPr>
        </p:nvSpPr>
        <p:spPr/>
        <p:txBody>
          <a:bodyPr anchor="ctr" anchorCtr="0"/>
          <a:p>
            <a:pPr>
              <a:lnSpc>
                <a:spcPct val="140000"/>
              </a:lnSpc>
            </a:pPr>
            <a:r>
              <a:rPr lang="zh-CN" altLang="en-US" dirty="0"/>
              <a:t>提高效益</a:t>
            </a:r>
            <a:endParaRPr lang="zh-CN" altLang="en-US"/>
          </a:p>
        </p:txBody>
      </p:sp>
      <p:sp>
        <p:nvSpPr>
          <p:cNvPr id="316419" name="矩形 316418"/>
          <p:cNvSpPr/>
          <p:nvPr/>
        </p:nvSpPr>
        <p:spPr>
          <a:xfrm>
            <a:off x="4783968" y="874072"/>
            <a:ext cx="1429000" cy="571600"/>
          </a:xfrm>
          <a:prstGeom prst="rect">
            <a:avLst/>
          </a:prstGeom>
          <a:noFill/>
          <a:ln w="9525">
            <a:noFill/>
          </a:ln>
        </p:spPr>
        <p:txBody>
          <a:bodyPr anchor="ctr" anchorCtr="0"/>
          <a:p>
            <a:pPr eaLnBrk="0" hangingPunct="0">
              <a:lnSpc>
                <a:spcPct val="14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保护收成</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
        <p:nvSpPr>
          <p:cNvPr id="316420" name="矩形 316419"/>
          <p:cNvSpPr/>
          <p:nvPr/>
        </p:nvSpPr>
        <p:spPr>
          <a:xfrm>
            <a:off x="4326688" y="1617152"/>
            <a:ext cx="1429000" cy="571600"/>
          </a:xfrm>
          <a:prstGeom prst="rect">
            <a:avLst/>
          </a:prstGeom>
          <a:noFill/>
          <a:ln w="9525">
            <a:noFill/>
          </a:ln>
        </p:spPr>
        <p:txBody>
          <a:bodyPr anchor="ctr" anchorCtr="0"/>
          <a:p>
            <a:pPr eaLnBrk="0" hangingPunct="0">
              <a:lnSpc>
                <a:spcPct val="14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种植</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
        <p:nvSpPr>
          <p:cNvPr id="316421" name="矩形 316420"/>
          <p:cNvSpPr/>
          <p:nvPr/>
        </p:nvSpPr>
        <p:spPr>
          <a:xfrm>
            <a:off x="3017963" y="2994946"/>
            <a:ext cx="1429000" cy="571600"/>
          </a:xfrm>
          <a:prstGeom prst="rect">
            <a:avLst/>
          </a:prstGeom>
          <a:noFill/>
          <a:ln w="9525">
            <a:noFill/>
          </a:ln>
        </p:spPr>
        <p:txBody>
          <a:bodyPr anchor="ctr" anchorCtr="0"/>
          <a:p>
            <a:pPr eaLnBrk="0" hangingPunct="0">
              <a:lnSpc>
                <a:spcPct val="14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整地</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
        <p:nvSpPr>
          <p:cNvPr id="316422" name="矩形 316421"/>
          <p:cNvSpPr/>
          <p:nvPr/>
        </p:nvSpPr>
        <p:spPr>
          <a:xfrm>
            <a:off x="3707455" y="2356659"/>
            <a:ext cx="1429000" cy="571600"/>
          </a:xfrm>
          <a:prstGeom prst="rect">
            <a:avLst/>
          </a:prstGeom>
          <a:noFill/>
          <a:ln w="9525">
            <a:noFill/>
          </a:ln>
        </p:spPr>
        <p:txBody>
          <a:bodyPr anchor="ctr" anchorCtr="0"/>
          <a:p>
            <a:pPr eaLnBrk="0" hangingPunct="0">
              <a:lnSpc>
                <a:spcPct val="14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播种</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42" name="标题 317441"/>
          <p:cNvSpPr>
            <a:spLocks noGrp="1"/>
          </p:cNvSpPr>
          <p:nvPr>
            <p:ph type="title"/>
          </p:nvPr>
        </p:nvSpPr>
        <p:spPr/>
        <p:txBody>
          <a:bodyPr anchor="ctr" anchorCtr="0"/>
          <a:p>
            <a:pPr>
              <a:lnSpc>
                <a:spcPct val="140000"/>
              </a:lnSpc>
            </a:pPr>
            <a:r>
              <a:rPr lang="zh-CN" altLang="en-US" dirty="0"/>
              <a:t>直效邮件继续鼓励卡的使用</a:t>
            </a:r>
            <a:endParaRPr lang="zh-CN" altLang="en-US"/>
          </a:p>
        </p:txBody>
      </p:sp>
      <p:pic>
        <p:nvPicPr>
          <p:cNvPr id="317443" name="图片 317442" descr="Get news and offers">
            <a:hlinkClick r:id="rId1"/>
          </p:cNvPr>
          <p:cNvPicPr>
            <a:picLocks noChangeAspect="1"/>
          </p:cNvPicPr>
          <p:nvPr/>
        </p:nvPicPr>
        <p:blipFill>
          <a:blip r:embed="rId2"/>
          <a:stretch>
            <a:fillRect/>
          </a:stretch>
        </p:blipFill>
        <p:spPr>
          <a:xfrm>
            <a:off x="5219813" y="1492114"/>
            <a:ext cx="2323316" cy="1892234"/>
          </a:xfrm>
          <a:prstGeom prst="rect">
            <a:avLst/>
          </a:prstGeom>
          <a:noFill/>
          <a:ln w="9525">
            <a:noFill/>
          </a:ln>
        </p:spPr>
      </p:pic>
      <p:pic>
        <p:nvPicPr>
          <p:cNvPr id="317444" name="图片 317443" descr="Cards"/>
          <p:cNvPicPr>
            <a:picLocks noChangeAspect="1"/>
          </p:cNvPicPr>
          <p:nvPr/>
        </p:nvPicPr>
        <p:blipFill>
          <a:blip r:embed="rId3"/>
          <a:stretch>
            <a:fillRect/>
          </a:stretch>
        </p:blipFill>
        <p:spPr>
          <a:xfrm>
            <a:off x="1762825" y="1492114"/>
            <a:ext cx="3456989" cy="869308"/>
          </a:xfrm>
          <a:prstGeom prst="rect">
            <a:avLst/>
          </a:prstGeom>
          <a:noFill/>
          <a:ln w="9525">
            <a:noFill/>
          </a:ln>
        </p:spPr>
      </p:pic>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8466" name="标题 318465"/>
          <p:cNvSpPr>
            <a:spLocks noGrp="1"/>
          </p:cNvSpPr>
          <p:nvPr>
            <p:ph type="title"/>
          </p:nvPr>
        </p:nvSpPr>
        <p:spPr/>
        <p:txBody>
          <a:bodyPr anchor="ctr" anchorCtr="0"/>
          <a:p>
            <a:pPr>
              <a:lnSpc>
                <a:spcPct val="140000"/>
              </a:lnSpc>
            </a:pPr>
            <a:r>
              <a:rPr lang="zh-CN" altLang="en-US" dirty="0"/>
              <a:t>最后公关为品牌的成功作总结</a:t>
            </a:r>
            <a:endParaRPr lang="zh-CN" altLang="en-US"/>
          </a:p>
        </p:txBody>
      </p:sp>
      <p:pic>
        <p:nvPicPr>
          <p:cNvPr id="318468" name="图片 318467" descr="E1_MR_new">
            <a:hlinkClick r:id="rId1"/>
          </p:cNvPr>
          <p:cNvPicPr>
            <a:picLocks noChangeAspect="1"/>
          </p:cNvPicPr>
          <p:nvPr/>
        </p:nvPicPr>
        <p:blipFill>
          <a:blip r:embed="rId2"/>
          <a:stretch>
            <a:fillRect/>
          </a:stretch>
        </p:blipFill>
        <p:spPr>
          <a:xfrm>
            <a:off x="2951276" y="951476"/>
            <a:ext cx="2971129" cy="2419773"/>
          </a:xfrm>
          <a:prstGeom prst="rect">
            <a:avLst/>
          </a:prstGeom>
          <a:noFill/>
          <a:ln w="9525">
            <a:noFill/>
          </a:ln>
        </p:spPr>
      </p:pic>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9490" name="标题 319489"/>
          <p:cNvSpPr>
            <a:spLocks noGrp="1"/>
          </p:cNvSpPr>
          <p:nvPr>
            <p:ph type="title"/>
          </p:nvPr>
        </p:nvSpPr>
        <p:spPr/>
        <p:txBody>
          <a:bodyPr anchor="ctr" anchorCtr="0"/>
          <a:p>
            <a:pPr>
              <a:lnSpc>
                <a:spcPct val="140000"/>
              </a:lnSpc>
            </a:pPr>
            <a:r>
              <a:rPr lang="zh-CN" altLang="en-US" dirty="0"/>
              <a:t>低费用信用卡上市：旧方式</a:t>
            </a:r>
            <a:endParaRPr lang="zh-CN" altLang="en-US"/>
          </a:p>
        </p:txBody>
      </p:sp>
      <p:sp>
        <p:nvSpPr>
          <p:cNvPr id="319491" name="矩形 319490"/>
          <p:cNvSpPr/>
          <p:nvPr/>
        </p:nvSpPr>
        <p:spPr>
          <a:xfrm>
            <a:off x="2465416" y="1006255"/>
            <a:ext cx="4744280" cy="2322125"/>
          </a:xfrm>
          <a:prstGeom prst="rect">
            <a:avLst/>
          </a:prstGeom>
          <a:noFill/>
          <a:ln w="9525">
            <a:noFill/>
          </a:ln>
        </p:spPr>
        <p:txBody>
          <a:bodyPr anchor="ctr" anchorCtr="0"/>
          <a:p>
            <a:pPr eaLnBrk="0" hangingPunct="0">
              <a:lnSpc>
                <a:spcPct val="140000"/>
              </a:lnSpc>
            </a:pPr>
            <a:r>
              <a:rPr lang="zh-CN" altLang="en-US" sz="1800" b="0" dirty="0">
                <a:latin typeface="思源宋体 CN" panose="02020400000000000000" charset="-122"/>
                <a:ea typeface="思源宋体 CN" panose="02020400000000000000" charset="-122"/>
                <a:cs typeface="思源宋体 CN" panose="02020400000000000000" charset="-122"/>
              </a:rPr>
              <a:t>上市电视广告</a:t>
            </a:r>
            <a:br>
              <a:rPr lang="zh-CN" altLang="en-US" sz="1800" b="0" dirty="0">
                <a:latin typeface="思源宋体 CN" panose="02020400000000000000" charset="-122"/>
                <a:ea typeface="思源宋体 CN" panose="02020400000000000000" charset="-122"/>
                <a:cs typeface="思源宋体 CN" panose="02020400000000000000" charset="-122"/>
              </a:rPr>
            </a:br>
            <a:r>
              <a:rPr lang="zh-CN" altLang="en-US" sz="1800" b="0" dirty="0">
                <a:latin typeface="思源宋体 CN" panose="02020400000000000000" charset="-122"/>
                <a:ea typeface="思源宋体 CN" panose="02020400000000000000" charset="-122"/>
                <a:cs typeface="思源宋体 CN" panose="02020400000000000000" charset="-122"/>
              </a:rPr>
              <a:t>同时举办新闻发布会</a:t>
            </a:r>
            <a:br>
              <a:rPr lang="zh-CN" altLang="en-US" sz="1800" b="0" dirty="0">
                <a:latin typeface="思源宋体 CN" panose="02020400000000000000" charset="-122"/>
                <a:ea typeface="思源宋体 CN" panose="02020400000000000000" charset="-122"/>
                <a:cs typeface="思源宋体 CN" panose="02020400000000000000" charset="-122"/>
              </a:rPr>
            </a:br>
            <a:r>
              <a:rPr lang="zh-CN" altLang="en-US" sz="1800" b="0" dirty="0">
                <a:latin typeface="思源宋体 CN" panose="02020400000000000000" charset="-122"/>
                <a:ea typeface="思源宋体 CN" panose="02020400000000000000" charset="-122"/>
                <a:cs typeface="思源宋体 CN" panose="02020400000000000000" charset="-122"/>
              </a:rPr>
              <a:t>外表来自电视广告的链接</a:t>
            </a:r>
            <a:br>
              <a:rPr lang="zh-CN" altLang="en-US" sz="1800" b="0" dirty="0">
                <a:latin typeface="思源宋体 CN" panose="02020400000000000000" charset="-122"/>
                <a:ea typeface="思源宋体 CN" panose="02020400000000000000" charset="-122"/>
                <a:cs typeface="思源宋体 CN" panose="02020400000000000000" charset="-122"/>
              </a:rPr>
            </a:br>
            <a:br>
              <a:rPr lang="zh-CN" altLang="en-US" sz="1800" b="0" dirty="0">
                <a:latin typeface="思源宋体 CN" panose="02020400000000000000" charset="-122"/>
                <a:ea typeface="思源宋体 CN" panose="02020400000000000000" charset="-122"/>
                <a:cs typeface="思源宋体 CN" panose="02020400000000000000" charset="-122"/>
              </a:rPr>
            </a:br>
            <a:r>
              <a:rPr lang="zh-CN" altLang="en-US" sz="1800" b="0" dirty="0">
                <a:latin typeface="思源宋体 CN" panose="02020400000000000000" charset="-122"/>
                <a:ea typeface="思源宋体 CN" panose="02020400000000000000" charset="-122"/>
                <a:cs typeface="思源宋体 CN" panose="02020400000000000000" charset="-122"/>
              </a:rPr>
              <a:t>这可能市 整合的思考</a:t>
            </a:r>
            <a:br>
              <a:rPr lang="zh-CN" altLang="en-US" sz="1800" b="0" dirty="0">
                <a:latin typeface="思源宋体 CN" panose="02020400000000000000" charset="-122"/>
                <a:ea typeface="思源宋体 CN" panose="02020400000000000000" charset="-122"/>
                <a:cs typeface="思源宋体 CN" panose="02020400000000000000" charset="-122"/>
              </a:rPr>
            </a:br>
            <a:r>
              <a:rPr lang="zh-CN" altLang="en-US" sz="1800" b="0" dirty="0">
                <a:latin typeface="思源宋体 CN" panose="02020400000000000000" charset="-122"/>
                <a:ea typeface="思源宋体 CN" panose="02020400000000000000" charset="-122"/>
                <a:cs typeface="思源宋体 CN" panose="02020400000000000000" charset="-122"/>
              </a:rPr>
              <a:t>但不是</a:t>
            </a:r>
            <a:r>
              <a:rPr lang="en-US" altLang="zh-CN" sz="1800" b="0">
                <a:latin typeface="思源宋体 CN" panose="02020400000000000000" charset="-122"/>
                <a:ea typeface="思源宋体 CN" panose="02020400000000000000" charset="-122"/>
                <a:cs typeface="思源宋体 CN" panose="02020400000000000000" charset="-122"/>
              </a:rPr>
              <a:t>360</a:t>
            </a:r>
            <a:r>
              <a:rPr lang="zh-CN" altLang="en-US" sz="1800" b="0" dirty="0">
                <a:latin typeface="思源宋体 CN" panose="02020400000000000000" charset="-122"/>
                <a:ea typeface="思源宋体 CN" panose="02020400000000000000" charset="-122"/>
                <a:cs typeface="思源宋体 CN" panose="02020400000000000000" charset="-122"/>
              </a:rPr>
              <a:t>度的思考</a:t>
            </a:r>
            <a:br>
              <a:rPr lang="zh-CN" altLang="en-US" sz="1800" b="0" dirty="0">
                <a:latin typeface="思源宋体 CN" panose="02020400000000000000" charset="-122"/>
                <a:ea typeface="思源宋体 CN" panose="02020400000000000000" charset="-122"/>
                <a:cs typeface="思源宋体 CN" panose="02020400000000000000" charset="-122"/>
              </a:rPr>
            </a:br>
            <a:r>
              <a:rPr lang="zh-CN" altLang="en-US" sz="1800" b="0" dirty="0">
                <a:latin typeface="思源宋体 CN" panose="02020400000000000000" charset="-122"/>
                <a:ea typeface="思源宋体 CN" panose="02020400000000000000" charset="-122"/>
                <a:cs typeface="思源宋体 CN" panose="02020400000000000000" charset="-122"/>
              </a:rPr>
              <a:t>  </a:t>
            </a:r>
            <a:endParaRPr lang="zh-CN" altLang="en-US" sz="1800" b="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0514" name="标题 320513"/>
          <p:cNvSpPr>
            <a:spLocks noGrp="1"/>
          </p:cNvSpPr>
          <p:nvPr>
            <p:ph type="title"/>
          </p:nvPr>
        </p:nvSpPr>
        <p:spPr/>
        <p:txBody>
          <a:bodyPr anchor="ctr" anchorCtr="0"/>
          <a:p>
            <a:pPr>
              <a:lnSpc>
                <a:spcPct val="140000"/>
              </a:lnSpc>
            </a:pPr>
            <a:r>
              <a:rPr lang="zh-CN" altLang="en-US" dirty="0"/>
              <a:t>低费用信用卡上市：新方式</a:t>
            </a:r>
            <a:endParaRPr lang="zh-CN" altLang="en-US"/>
          </a:p>
        </p:txBody>
      </p:sp>
      <p:sp>
        <p:nvSpPr>
          <p:cNvPr id="320515" name="文本占位符 320514"/>
          <p:cNvSpPr>
            <a:spLocks noGrp="1"/>
          </p:cNvSpPr>
          <p:nvPr>
            <p:ph type="body"/>
          </p:nvPr>
        </p:nvSpPr>
        <p:spPr>
          <a:xfrm>
            <a:off x="1655650" y="1168208"/>
            <a:ext cx="5830320" cy="2213759"/>
          </a:xfrm>
        </p:spPr>
        <p:txBody>
          <a:bodyPr/>
          <a:p>
            <a:pPr>
              <a:lnSpc>
                <a:spcPct val="140000"/>
              </a:lnSpc>
              <a:buFont typeface="Wingdings" panose="05000000000000000000" pitchFamily="2" charset="2"/>
              <a:buChar char="l"/>
            </a:pPr>
            <a:r>
              <a:rPr lang="zh-CN" altLang="en-US" sz="1800" dirty="0"/>
              <a:t>委托第三者对高息货款作专题报告，创造城市话题</a:t>
            </a:r>
            <a:endParaRPr lang="zh-CN" altLang="en-US" sz="1800" dirty="0"/>
          </a:p>
          <a:p>
            <a:pPr>
              <a:lnSpc>
                <a:spcPct val="140000"/>
              </a:lnSpc>
              <a:buFont typeface="Wingdings" panose="05000000000000000000" pitchFamily="2" charset="2"/>
              <a:buChar char="l"/>
            </a:pPr>
            <a:r>
              <a:rPr lang="zh-CN" altLang="en-US" sz="1800" dirty="0"/>
              <a:t>承着大众对话题的关注，推出有关新的低息信用卡电视广告</a:t>
            </a:r>
            <a:endParaRPr lang="zh-CN" altLang="en-US" sz="1800" dirty="0"/>
          </a:p>
          <a:p>
            <a:pPr>
              <a:lnSpc>
                <a:spcPct val="140000"/>
              </a:lnSpc>
              <a:buFont typeface="Wingdings" panose="05000000000000000000" pitchFamily="2" charset="2"/>
              <a:buChar char="l"/>
            </a:pPr>
            <a:r>
              <a:rPr lang="zh-CN" altLang="en-US" sz="1800" dirty="0"/>
              <a:t>直效邮件提供提前申请优惠，详细的产品比较，及使用优惠</a:t>
            </a:r>
            <a:endParaRPr lang="zh-CN" altLang="en-US" sz="1800"/>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1538" name="标题 321537"/>
          <p:cNvSpPr>
            <a:spLocks noGrp="1"/>
          </p:cNvSpPr>
          <p:nvPr>
            <p:ph type="title"/>
          </p:nvPr>
        </p:nvSpPr>
        <p:spPr/>
        <p:txBody>
          <a:bodyPr anchor="ctr" anchorCtr="0"/>
          <a:p>
            <a:pPr>
              <a:lnSpc>
                <a:spcPct val="140000"/>
              </a:lnSpc>
            </a:pPr>
            <a:r>
              <a:rPr lang="zh-CN" altLang="en-US" sz="1800" dirty="0"/>
              <a:t>相互影响</a:t>
            </a:r>
            <a:endParaRPr lang="zh-CN" altLang="en-US" sz="1800"/>
          </a:p>
        </p:txBody>
      </p:sp>
      <p:sp>
        <p:nvSpPr>
          <p:cNvPr id="321539" name="文本占位符 321538"/>
          <p:cNvSpPr>
            <a:spLocks noGrp="1"/>
          </p:cNvSpPr>
          <p:nvPr>
            <p:ph type="body"/>
          </p:nvPr>
        </p:nvSpPr>
        <p:spPr>
          <a:xfrm>
            <a:off x="2086731" y="1371840"/>
            <a:ext cx="1409947" cy="540638"/>
          </a:xfrm>
        </p:spPr>
        <p:txBody>
          <a:bodyPr/>
          <a:p>
            <a:pPr algn="ctr">
              <a:lnSpc>
                <a:spcPct val="140000"/>
              </a:lnSpc>
              <a:buNone/>
            </a:pPr>
            <a:r>
              <a:rPr lang="zh-CN" altLang="en-US" sz="1800" dirty="0"/>
              <a:t>创造话题</a:t>
            </a:r>
            <a:endParaRPr lang="zh-CN" altLang="en-US" sz="1800"/>
          </a:p>
        </p:txBody>
      </p:sp>
      <p:sp>
        <p:nvSpPr>
          <p:cNvPr id="321540" name="矩形 321539"/>
          <p:cNvSpPr/>
          <p:nvPr/>
        </p:nvSpPr>
        <p:spPr>
          <a:xfrm>
            <a:off x="5143600" y="1371840"/>
            <a:ext cx="1371840" cy="800240"/>
          </a:xfrm>
          <a:prstGeom prst="rect">
            <a:avLst/>
          </a:prstGeom>
          <a:noFill/>
          <a:ln w="9525">
            <a:noFill/>
          </a:ln>
        </p:spPr>
        <p:txBody>
          <a:bodyPr/>
          <a:p>
            <a:pPr algn="ctr" eaLnBrk="0" hangingPunct="0">
              <a:lnSpc>
                <a:spcPct val="14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给预优惠</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
        <p:nvSpPr>
          <p:cNvPr id="321541" name="矩形 321540"/>
          <p:cNvSpPr/>
          <p:nvPr/>
        </p:nvSpPr>
        <p:spPr>
          <a:xfrm>
            <a:off x="3606235" y="2229240"/>
            <a:ext cx="1371840" cy="800240"/>
          </a:xfrm>
          <a:prstGeom prst="rect">
            <a:avLst/>
          </a:prstGeom>
          <a:noFill/>
          <a:ln w="9525">
            <a:noFill/>
          </a:ln>
        </p:spPr>
        <p:txBody>
          <a:bodyPr/>
          <a:p>
            <a:pPr algn="ctr" eaLnBrk="0" hangingPunct="0">
              <a:lnSpc>
                <a:spcPct val="14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低利率</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
        <p:nvSpPr>
          <p:cNvPr id="321542" name="矩形 321541"/>
          <p:cNvSpPr/>
          <p:nvPr/>
        </p:nvSpPr>
        <p:spPr>
          <a:xfrm>
            <a:off x="3491915" y="3004473"/>
            <a:ext cx="1600480" cy="800240"/>
          </a:xfrm>
          <a:prstGeom prst="rect">
            <a:avLst/>
          </a:prstGeom>
          <a:noFill/>
          <a:ln w="9525">
            <a:noFill/>
          </a:ln>
        </p:spPr>
        <p:txBody>
          <a:bodyPr/>
          <a:p>
            <a:pPr algn="ctr" eaLnBrk="0" hangingPunct="0">
              <a:lnSpc>
                <a:spcPct val="14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提供解决方案</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2562" name="标题 322561"/>
          <p:cNvSpPr>
            <a:spLocks noGrp="1"/>
          </p:cNvSpPr>
          <p:nvPr>
            <p:ph type="title"/>
          </p:nvPr>
        </p:nvSpPr>
        <p:spPr/>
        <p:txBody>
          <a:bodyPr anchor="ctr" anchorCtr="0"/>
          <a:p>
            <a:pPr>
              <a:lnSpc>
                <a:spcPct val="140000"/>
              </a:lnSpc>
            </a:pPr>
            <a:r>
              <a:rPr lang="zh-CN" altLang="en-US" sz="1800" dirty="0"/>
              <a:t>总结</a:t>
            </a:r>
            <a:endParaRPr lang="zh-CN" altLang="en-US" sz="1800"/>
          </a:p>
        </p:txBody>
      </p:sp>
      <p:pic>
        <p:nvPicPr>
          <p:cNvPr id="322565" name="图片 322564" descr="Travel"/>
          <p:cNvPicPr>
            <a:picLocks noChangeAspect="1"/>
          </p:cNvPicPr>
          <p:nvPr/>
        </p:nvPicPr>
        <p:blipFill>
          <a:blip r:embed="rId1"/>
          <a:stretch>
            <a:fillRect/>
          </a:stretch>
        </p:blipFill>
        <p:spPr>
          <a:xfrm>
            <a:off x="2411828" y="2031562"/>
            <a:ext cx="1350405" cy="1350405"/>
          </a:xfrm>
          <a:prstGeom prst="rect">
            <a:avLst/>
          </a:prstGeom>
          <a:noFill/>
          <a:ln w="9525">
            <a:noFill/>
          </a:ln>
        </p:spPr>
      </p:pic>
      <p:pic>
        <p:nvPicPr>
          <p:cNvPr id="322567" name="图片 322566" descr="Dining"/>
          <p:cNvPicPr>
            <a:picLocks noChangeAspect="1"/>
          </p:cNvPicPr>
          <p:nvPr/>
        </p:nvPicPr>
        <p:blipFill>
          <a:blip r:embed="rId2"/>
          <a:stretch>
            <a:fillRect/>
          </a:stretch>
        </p:blipFill>
        <p:spPr>
          <a:xfrm>
            <a:off x="3815821" y="2031562"/>
            <a:ext cx="1350405" cy="1350405"/>
          </a:xfrm>
          <a:prstGeom prst="rect">
            <a:avLst/>
          </a:prstGeom>
          <a:noFill/>
          <a:ln w="9525">
            <a:noFill/>
          </a:ln>
        </p:spPr>
      </p:pic>
      <p:pic>
        <p:nvPicPr>
          <p:cNvPr id="322569" name="图片 322568" descr="Shopping"/>
          <p:cNvPicPr>
            <a:picLocks noChangeAspect="1"/>
          </p:cNvPicPr>
          <p:nvPr/>
        </p:nvPicPr>
        <p:blipFill>
          <a:blip r:embed="rId3"/>
          <a:stretch>
            <a:fillRect/>
          </a:stretch>
        </p:blipFill>
        <p:spPr>
          <a:xfrm>
            <a:off x="5219813" y="2031562"/>
            <a:ext cx="1350405" cy="1350405"/>
          </a:xfrm>
          <a:prstGeom prst="rect">
            <a:avLst/>
          </a:prstGeom>
          <a:noFill/>
          <a:ln w="9525">
            <a:noFill/>
          </a:ln>
        </p:spPr>
      </p:pic>
      <p:pic>
        <p:nvPicPr>
          <p:cNvPr id="322571" name="图片 322570" descr="Cards"/>
          <p:cNvPicPr>
            <a:picLocks noChangeAspect="1"/>
          </p:cNvPicPr>
          <p:nvPr/>
        </p:nvPicPr>
        <p:blipFill>
          <a:blip r:embed="rId4"/>
          <a:stretch>
            <a:fillRect/>
          </a:stretch>
        </p:blipFill>
        <p:spPr>
          <a:xfrm>
            <a:off x="2411828" y="947903"/>
            <a:ext cx="4158390" cy="1046743"/>
          </a:xfrm>
          <a:prstGeom prst="rect">
            <a:avLst/>
          </a:prstGeom>
          <a:noFill/>
          <a:ln w="9525">
            <a:noFill/>
          </a:ln>
        </p:spPr>
      </p:pic>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3586" name="标题 323585"/>
          <p:cNvSpPr>
            <a:spLocks noGrp="1"/>
          </p:cNvSpPr>
          <p:nvPr>
            <p:ph type="title"/>
          </p:nvPr>
        </p:nvSpPr>
        <p:spPr/>
        <p:txBody>
          <a:bodyPr anchor="ctr" anchorCtr="0"/>
          <a:p>
            <a:pPr>
              <a:lnSpc>
                <a:spcPct val="140000"/>
              </a:lnSpc>
            </a:pPr>
            <a:r>
              <a:rPr lang="zh-CN" altLang="en-US" dirty="0"/>
              <a:t>我们学习了什么</a:t>
            </a:r>
            <a:endParaRPr lang="zh-CN" altLang="en-US"/>
          </a:p>
        </p:txBody>
      </p:sp>
      <p:sp>
        <p:nvSpPr>
          <p:cNvPr id="323587" name="副标题 323586"/>
          <p:cNvSpPr>
            <a:spLocks noGrp="1"/>
          </p:cNvSpPr>
          <p:nvPr>
            <p:ph type="subTitle"/>
          </p:nvPr>
        </p:nvSpPr>
        <p:spPr>
          <a:xfrm>
            <a:off x="2411828" y="2193515"/>
            <a:ext cx="4267946" cy="325098"/>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r>
              <a:rPr lang="zh-CN" altLang="en-US" dirty="0"/>
              <a:t>挑战                            点子                          品牌写真</a:t>
            </a:r>
            <a:endParaRPr lang="zh-CN" altLang="en-US"/>
          </a:p>
        </p:txBody>
      </p:sp>
      <p:sp>
        <p:nvSpPr>
          <p:cNvPr id="323588" name="矩形 323587"/>
          <p:cNvSpPr/>
          <p:nvPr/>
        </p:nvSpPr>
        <p:spPr>
          <a:xfrm>
            <a:off x="2357050" y="1275383"/>
            <a:ext cx="2548383" cy="540638"/>
          </a:xfrm>
          <a:prstGeom prst="rect">
            <a:avLst/>
          </a:prstGeom>
          <a:noFill/>
          <a:ln w="9525">
            <a:noFill/>
          </a:ln>
        </p:spPr>
        <p:txBody>
          <a:bodyPr/>
          <a:p>
            <a:pPr eaLnBrk="0" hangingPunct="0"/>
            <a:r>
              <a:rPr lang="zh-CN" altLang="en-US" sz="1500" b="0">
                <a:latin typeface="思源宋体 CN" panose="02020400000000000000" charset="-122"/>
                <a:ea typeface="思源宋体 CN" panose="02020400000000000000" charset="-122"/>
                <a:cs typeface="思源宋体 CN" panose="02020400000000000000" charset="-122"/>
              </a:rPr>
              <a:t>从</a:t>
            </a:r>
            <a:r>
              <a:rPr lang="en-US" altLang="zh-CN" sz="1500" b="0">
                <a:latin typeface="思源宋体 CN" panose="02020400000000000000" charset="-122"/>
                <a:ea typeface="思源宋体 CN" panose="02020400000000000000" charset="-122"/>
                <a:cs typeface="思源宋体 CN" panose="02020400000000000000" charset="-122"/>
              </a:rPr>
              <a:t>160</a:t>
            </a:r>
            <a:r>
              <a:rPr lang="zh-CN" altLang="en-US" sz="1500" b="0" dirty="0">
                <a:latin typeface="思源宋体 CN" panose="02020400000000000000" charset="-122"/>
                <a:ea typeface="思源宋体 CN" panose="02020400000000000000" charset="-122"/>
                <a:cs typeface="思源宋体 CN" panose="02020400000000000000" charset="-122"/>
              </a:rPr>
              <a:t>度的角度，发掘了品牌面临的挑战</a:t>
            </a:r>
            <a:endParaRPr lang="zh-CN" altLang="en-US" sz="1500" b="0">
              <a:latin typeface="思源宋体 CN" panose="02020400000000000000" charset="-122"/>
              <a:ea typeface="思源宋体 CN" panose="02020400000000000000" charset="-122"/>
              <a:cs typeface="思源宋体 CN" panose="02020400000000000000" charset="-122"/>
            </a:endParaRPr>
          </a:p>
        </p:txBody>
      </p:sp>
      <p:sp>
        <p:nvSpPr>
          <p:cNvPr id="323590" name="矩形 323589"/>
          <p:cNvSpPr/>
          <p:nvPr/>
        </p:nvSpPr>
        <p:spPr>
          <a:xfrm>
            <a:off x="5043570" y="1275383"/>
            <a:ext cx="1557610" cy="270319"/>
          </a:xfrm>
          <a:prstGeom prst="rect">
            <a:avLst/>
          </a:prstGeom>
          <a:noFill/>
          <a:ln w="9525">
            <a:noFill/>
          </a:ln>
        </p:spPr>
        <p:txBody>
          <a:bodyPr/>
          <a:p>
            <a:pPr algn="r" eaLnBrk="0" hangingPunct="0"/>
            <a:r>
              <a:rPr lang="zh-CN" altLang="en-US" sz="1500" b="0" dirty="0">
                <a:latin typeface="思源宋体 CN" panose="02020400000000000000" charset="-122"/>
                <a:ea typeface="思源宋体 CN" panose="02020400000000000000" charset="-122"/>
                <a:cs typeface="思源宋体 CN" panose="02020400000000000000" charset="-122"/>
              </a:rPr>
              <a:t>描述了品牌的</a:t>
            </a:r>
            <a:endParaRPr lang="zh-CN" altLang="en-US" sz="1500" b="0" dirty="0">
              <a:latin typeface="思源宋体 CN" panose="02020400000000000000" charset="-122"/>
              <a:ea typeface="思源宋体 CN" panose="02020400000000000000" charset="-122"/>
              <a:cs typeface="思源宋体 CN" panose="02020400000000000000" charset="-122"/>
            </a:endParaRPr>
          </a:p>
        </p:txBody>
      </p:sp>
      <p:sp>
        <p:nvSpPr>
          <p:cNvPr id="323592" name="矩形 323591"/>
          <p:cNvSpPr/>
          <p:nvPr/>
        </p:nvSpPr>
        <p:spPr>
          <a:xfrm>
            <a:off x="2411828" y="2842519"/>
            <a:ext cx="4213168" cy="647813"/>
          </a:xfrm>
          <a:prstGeom prst="rect">
            <a:avLst/>
          </a:prstGeom>
          <a:noFill/>
          <a:ln w="9525">
            <a:noFill/>
          </a:ln>
        </p:spPr>
        <p:txBody>
          <a:bodyPr/>
          <a:p>
            <a:pPr eaLnBrk="0" hangingPunct="0"/>
            <a:r>
              <a:rPr lang="zh-CN" altLang="en-US" sz="1500" b="0" dirty="0">
                <a:latin typeface="Times New Roman" panose="02020603050405020304" pitchFamily="18" charset="0"/>
                <a:ea typeface="思源宋体 CN" panose="02020400000000000000" charset="-122"/>
                <a:cs typeface="思源宋体 CN" panose="02020400000000000000" charset="-122"/>
              </a:rPr>
              <a:t>创造了一个品牌的消费者之间，在各个不同兴趣点的相互影响达到人化世界</a:t>
            </a:r>
            <a:endParaRPr lang="zh-CN" altLang="en-US" sz="1500" b="0" dirty="0">
              <a:latin typeface="Times New Roman" panose="02020603050405020304" pitchFamily="18" charset="0"/>
              <a:ea typeface="思源宋体 CN" panose="02020400000000000000" charset="-122"/>
              <a:cs typeface="思源宋体 CN" panose="02020400000000000000" charset="-122"/>
            </a:endParaRP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4610" name="标题 324609"/>
          <p:cNvSpPr>
            <a:spLocks noGrp="1"/>
          </p:cNvSpPr>
          <p:nvPr>
            <p:ph type="title"/>
          </p:nvPr>
        </p:nvSpPr>
        <p:spPr/>
        <p:txBody>
          <a:bodyPr anchor="ctr" anchorCtr="0"/>
          <a:p>
            <a:pPr>
              <a:lnSpc>
                <a:spcPct val="140000"/>
              </a:lnSpc>
            </a:pPr>
            <a:r>
              <a:rPr lang="zh-CN" altLang="en-US" dirty="0"/>
              <a:t>如何达到了</a:t>
            </a:r>
            <a:endParaRPr lang="zh-CN" altLang="en-US"/>
          </a:p>
        </p:txBody>
      </p:sp>
      <p:sp>
        <p:nvSpPr>
          <p:cNvPr id="324611" name="副标题 324610"/>
          <p:cNvSpPr>
            <a:spLocks noGrp="1"/>
          </p:cNvSpPr>
          <p:nvPr>
            <p:ph type="subTitle"/>
          </p:nvPr>
        </p:nvSpPr>
        <p:spPr>
          <a:xfrm>
            <a:off x="2357050" y="2301881"/>
            <a:ext cx="4428709" cy="323907"/>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r>
              <a:rPr lang="zh-CN" altLang="en-US" dirty="0">
                <a:latin typeface="思源宋体 CN" panose="02020400000000000000" charset="-122"/>
              </a:rPr>
              <a:t>品牌扫描           </a:t>
            </a:r>
            <a:r>
              <a:rPr lang="zh-CN" altLang="en-US" dirty="0"/>
              <a:t>品牌写真                      接触点</a:t>
            </a:r>
            <a:endParaRPr lang="zh-CN" altLang="en-US">
              <a:latin typeface="思源宋体 CN" panose="02020400000000000000" charset="-122"/>
            </a:endParaRPr>
          </a:p>
        </p:txBody>
      </p:sp>
      <p:sp>
        <p:nvSpPr>
          <p:cNvPr id="324612" name="矩形 324611"/>
          <p:cNvSpPr/>
          <p:nvPr/>
        </p:nvSpPr>
        <p:spPr>
          <a:xfrm>
            <a:off x="2357050" y="1486160"/>
            <a:ext cx="2813939" cy="685920"/>
          </a:xfrm>
          <a:prstGeom prst="rect">
            <a:avLst/>
          </a:prstGeom>
          <a:noFill/>
          <a:ln w="9525">
            <a:noFill/>
          </a:ln>
        </p:spPr>
        <p:txBody>
          <a:bodyPr/>
          <a:p>
            <a:pPr eaLnBrk="0" hangingPunct="0"/>
            <a:r>
              <a:rPr lang="zh-CN" altLang="en-US" sz="1500" b="0">
                <a:latin typeface="思源宋体 CN" panose="02020400000000000000" charset="-122"/>
                <a:ea typeface="思源宋体 CN" panose="02020400000000000000" charset="-122"/>
                <a:cs typeface="思源宋体 CN" panose="02020400000000000000" charset="-122"/>
              </a:rPr>
              <a:t>从</a:t>
            </a:r>
            <a:r>
              <a:rPr lang="en-US" altLang="zh-CN" sz="1500" b="0">
                <a:latin typeface="思源宋体 CN" panose="02020400000000000000" charset="-122"/>
                <a:ea typeface="思源宋体 CN" panose="02020400000000000000" charset="-122"/>
                <a:cs typeface="思源宋体 CN" panose="02020400000000000000" charset="-122"/>
              </a:rPr>
              <a:t>160</a:t>
            </a:r>
            <a:r>
              <a:rPr lang="zh-CN" altLang="en-US" sz="1500" b="0" dirty="0">
                <a:latin typeface="思源宋体 CN" panose="02020400000000000000" charset="-122"/>
                <a:ea typeface="思源宋体 CN" panose="02020400000000000000" charset="-122"/>
                <a:cs typeface="思源宋体 CN" panose="02020400000000000000" charset="-122"/>
              </a:rPr>
              <a:t>度的角度，发掘了品牌面临的挑战</a:t>
            </a:r>
            <a:endParaRPr lang="zh-CN" altLang="en-US" sz="1500" b="0">
              <a:latin typeface="思源宋体 CN" panose="02020400000000000000" charset="-122"/>
              <a:ea typeface="思源宋体 CN" panose="02020400000000000000" charset="-122"/>
              <a:cs typeface="思源宋体 CN" panose="02020400000000000000" charset="-122"/>
            </a:endParaRPr>
          </a:p>
        </p:txBody>
      </p:sp>
      <p:sp>
        <p:nvSpPr>
          <p:cNvPr id="324614" name="矩形 324613"/>
          <p:cNvSpPr/>
          <p:nvPr/>
        </p:nvSpPr>
        <p:spPr>
          <a:xfrm>
            <a:off x="5043570" y="1486160"/>
            <a:ext cx="1719563" cy="685920"/>
          </a:xfrm>
          <a:prstGeom prst="rect">
            <a:avLst/>
          </a:prstGeom>
          <a:noFill/>
          <a:ln w="9525">
            <a:noFill/>
          </a:ln>
        </p:spPr>
        <p:txBody>
          <a:bodyPr/>
          <a:p>
            <a:pPr algn="r" eaLnBrk="0" hangingPunct="0"/>
            <a:r>
              <a:rPr lang="zh-CN" altLang="en-US" sz="1500" b="0" dirty="0">
                <a:latin typeface="思源宋体 CN" panose="02020400000000000000" charset="-122"/>
                <a:ea typeface="思源宋体 CN" panose="02020400000000000000" charset="-122"/>
                <a:cs typeface="思源宋体 CN" panose="02020400000000000000" charset="-122"/>
              </a:rPr>
              <a:t>描述了品牌的</a:t>
            </a:r>
            <a:endParaRPr lang="zh-CN" altLang="en-US" sz="1500" b="0" dirty="0">
              <a:latin typeface="思源宋体 CN" panose="02020400000000000000" charset="-122"/>
              <a:ea typeface="思源宋体 CN" panose="02020400000000000000" charset="-122"/>
              <a:cs typeface="思源宋体 CN" panose="02020400000000000000" charset="-122"/>
            </a:endParaRPr>
          </a:p>
        </p:txBody>
      </p:sp>
      <p:sp>
        <p:nvSpPr>
          <p:cNvPr id="324616" name="矩形 324615"/>
          <p:cNvSpPr/>
          <p:nvPr/>
        </p:nvSpPr>
        <p:spPr>
          <a:xfrm>
            <a:off x="2357050" y="2950885"/>
            <a:ext cx="4459671" cy="701401"/>
          </a:xfrm>
          <a:prstGeom prst="rect">
            <a:avLst/>
          </a:prstGeom>
          <a:noFill/>
          <a:ln w="9525">
            <a:noFill/>
          </a:ln>
        </p:spPr>
        <p:txBody>
          <a:bodyPr/>
          <a:p>
            <a:pPr eaLnBrk="0" hangingPunct="0"/>
            <a:r>
              <a:rPr lang="zh-CN" altLang="en-US" sz="1500" b="0" dirty="0">
                <a:latin typeface="思源宋体 CN" panose="02020400000000000000" charset="-122"/>
                <a:ea typeface="思源宋体 CN" panose="02020400000000000000" charset="-122"/>
                <a:cs typeface="思源宋体 CN" panose="02020400000000000000" charset="-122"/>
              </a:rPr>
              <a:t>创造了一个品牌的消费者之间，在各个不同兴趣点的相互影响达到人化世界</a:t>
            </a:r>
            <a:endParaRPr lang="zh-CN" altLang="en-US" sz="1500" b="0" dirty="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5634" name="标题 325633"/>
          <p:cNvSpPr>
            <a:spLocks noGrp="1"/>
          </p:cNvSpPr>
          <p:nvPr>
            <p:ph type="title"/>
          </p:nvPr>
        </p:nvSpPr>
        <p:spPr/>
        <p:txBody>
          <a:bodyPr anchor="ctr" anchorCtr="0"/>
          <a:p>
            <a:pPr>
              <a:lnSpc>
                <a:spcPct val="140000"/>
              </a:lnSpc>
            </a:pPr>
            <a:r>
              <a:rPr lang="zh-CN" altLang="en-US" dirty="0"/>
              <a:t>顺序</a:t>
            </a:r>
            <a:endParaRPr lang="zh-CN" altLang="en-US"/>
          </a:p>
        </p:txBody>
      </p:sp>
      <p:sp>
        <p:nvSpPr>
          <p:cNvPr id="325635" name="副标题 325634"/>
          <p:cNvSpPr>
            <a:spLocks noGrp="1"/>
          </p:cNvSpPr>
          <p:nvPr>
            <p:ph type="subTitle"/>
          </p:nvPr>
        </p:nvSpPr>
        <p:spPr>
          <a:xfrm>
            <a:off x="2303463" y="2086340"/>
            <a:ext cx="3834483" cy="269128"/>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l">
              <a:lnSpc>
                <a:spcPct val="80000"/>
              </a:lnSpc>
            </a:pPr>
            <a:r>
              <a:rPr lang="zh-CN" altLang="en-US" sz="1800" dirty="0">
                <a:latin typeface="思源宋体 CN" panose="02020400000000000000" charset="-122"/>
              </a:rPr>
              <a:t>点子        </a:t>
            </a:r>
            <a:r>
              <a:rPr lang="zh-CN" altLang="en-US" sz="1800" dirty="0"/>
              <a:t>挑战               品牌写真</a:t>
            </a:r>
            <a:endParaRPr lang="zh-CN" altLang="en-US" sz="1800"/>
          </a:p>
        </p:txBody>
      </p:sp>
      <p:sp>
        <p:nvSpPr>
          <p:cNvPr id="325636" name="矩形 325635"/>
          <p:cNvSpPr/>
          <p:nvPr/>
        </p:nvSpPr>
        <p:spPr>
          <a:xfrm>
            <a:off x="2303463" y="1275383"/>
            <a:ext cx="3780895" cy="378685"/>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品牌扫描               品牌检验</a:t>
            </a:r>
            <a:endParaRPr lang="zh-CN" altLang="en-US" sz="1800" b="0">
              <a:latin typeface="思源宋体 CN" panose="02020400000000000000" charset="-122"/>
              <a:ea typeface="思源宋体 CN" panose="02020400000000000000" charset="-122"/>
              <a:cs typeface="思源宋体 CN" panose="02020400000000000000" charset="-122"/>
            </a:endParaRPr>
          </a:p>
        </p:txBody>
      </p:sp>
      <p:sp>
        <p:nvSpPr>
          <p:cNvPr id="325637" name="矩形 325636"/>
          <p:cNvSpPr/>
          <p:nvPr/>
        </p:nvSpPr>
        <p:spPr>
          <a:xfrm>
            <a:off x="2303463" y="2800840"/>
            <a:ext cx="3907124" cy="419173"/>
          </a:xfrm>
          <a:prstGeom prst="rect">
            <a:avLst/>
          </a:prstGeom>
          <a:noFill/>
          <a:ln w="9525">
            <a:noFill/>
          </a:ln>
        </p:spPr>
        <p:txBody>
          <a:bodyPr/>
          <a:p>
            <a:pPr eaLnBrk="0" hangingPunct="0"/>
            <a:r>
              <a:rPr lang="zh-CN" altLang="en-US" sz="1800" b="0" dirty="0">
                <a:latin typeface="思源宋体 CN" panose="02020400000000000000" charset="-122"/>
                <a:ea typeface="思源宋体 CN" panose="02020400000000000000" charset="-122"/>
                <a:cs typeface="思源宋体 CN" panose="02020400000000000000" charset="-122"/>
              </a:rPr>
              <a:t>接触点      </a:t>
            </a:r>
            <a:r>
              <a:rPr lang="zh-CN" altLang="en-US" sz="1800" b="0" dirty="0">
                <a:latin typeface="Times New Roman" panose="02020603050405020304" pitchFamily="18" charset="0"/>
                <a:ea typeface="思源宋体 CN" panose="02020400000000000000" charset="-122"/>
                <a:cs typeface="思源宋体 CN" panose="02020400000000000000" charset="-122"/>
              </a:rPr>
              <a:t>品牌世界              执行</a:t>
            </a:r>
            <a:endParaRPr lang="zh-CN" altLang="en-US" sz="1800" b="0">
              <a:latin typeface="思源宋体 CN" panose="02020400000000000000" charset="-122"/>
              <a:ea typeface="思源宋体 CN" panose="02020400000000000000" charset="-122"/>
              <a:cs typeface="思源宋体 CN" panose="02020400000000000000" charset="-122"/>
            </a:endParaRP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6658" name="标题 326657"/>
          <p:cNvSpPr>
            <a:spLocks noGrp="1"/>
          </p:cNvSpPr>
          <p:nvPr>
            <p:ph type="title"/>
          </p:nvPr>
        </p:nvSpPr>
        <p:spPr/>
        <p:txBody>
          <a:bodyPr anchor="ctr" anchorCtr="0"/>
          <a:p>
            <a:pPr>
              <a:lnSpc>
                <a:spcPct val="140000"/>
              </a:lnSpc>
            </a:pPr>
            <a:r>
              <a:rPr lang="zh-CN" altLang="en-US" dirty="0"/>
              <a:t>为什么我们这样做</a:t>
            </a:r>
            <a:endParaRPr lang="zh-CN" altLang="en-US"/>
          </a:p>
        </p:txBody>
      </p:sp>
      <p:sp>
        <p:nvSpPr>
          <p:cNvPr id="326659" name="文本占位符 326658"/>
          <p:cNvSpPr>
            <a:spLocks noGrp="1"/>
          </p:cNvSpPr>
          <p:nvPr>
            <p:ph type="body"/>
          </p:nvPr>
        </p:nvSpPr>
        <p:spPr>
          <a:xfrm>
            <a:off x="1547283" y="1275383"/>
            <a:ext cx="5993464" cy="1836265"/>
          </a:xfrm>
        </p:spPr>
        <p:txBody>
          <a:bodyPr/>
          <a:p>
            <a:pPr>
              <a:buFont typeface="Wingdings" panose="05000000000000000000" pitchFamily="2" charset="2"/>
              <a:buChar char="l"/>
            </a:pPr>
            <a:r>
              <a:rPr lang="zh-CN" altLang="en-US" sz="1800" dirty="0"/>
              <a:t>在品牌和消费者的每个接触点，创造了可以让品牌前进的杰出点子，</a:t>
            </a:r>
            <a:endParaRPr lang="zh-CN" altLang="en-US" sz="1800" dirty="0"/>
          </a:p>
          <a:p>
            <a:pPr>
              <a:buFont typeface="Wingdings" panose="05000000000000000000" pitchFamily="2" charset="2"/>
              <a:buChar char="l"/>
            </a:pPr>
            <a:r>
              <a:rPr lang="zh-CN" altLang="en-US" sz="1800" dirty="0"/>
              <a:t>选择了消费者投入度最高的接触点，让我们将力集中在那里</a:t>
            </a:r>
            <a:endParaRPr lang="zh-CN" altLang="en-US" sz="1800"/>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82" name="标题 327681"/>
          <p:cNvSpPr>
            <a:spLocks noGrp="1"/>
          </p:cNvSpPr>
          <p:nvPr>
            <p:ph type="title"/>
          </p:nvPr>
        </p:nvSpPr>
        <p:spPr/>
        <p:txBody>
          <a:bodyPr anchor="ctr" anchorCtr="0"/>
          <a:p>
            <a:pPr>
              <a:lnSpc>
                <a:spcPct val="140000"/>
              </a:lnSpc>
            </a:pPr>
            <a:r>
              <a:rPr lang="zh-CN" altLang="en-US" dirty="0"/>
              <a:t>电视广告确立品牌形象，推动申请</a:t>
            </a:r>
            <a:endParaRPr lang="zh-CN" altLang="en-US"/>
          </a:p>
        </p:txBody>
      </p:sp>
      <p:pic>
        <p:nvPicPr>
          <p:cNvPr id="327689" name="图片 327688" descr="img_thematic"/>
          <p:cNvPicPr>
            <a:picLocks noChangeAspect="1"/>
          </p:cNvPicPr>
          <p:nvPr/>
        </p:nvPicPr>
        <p:blipFill>
          <a:blip r:embed="rId1"/>
          <a:stretch>
            <a:fillRect/>
          </a:stretch>
        </p:blipFill>
        <p:spPr>
          <a:xfrm>
            <a:off x="3059642" y="951476"/>
            <a:ext cx="2430491" cy="2430490"/>
          </a:xfrm>
          <a:prstGeom prst="rect">
            <a:avLst/>
          </a:prstGeom>
          <a:noFill/>
          <a:ln w="9525">
            <a:noFill/>
          </a:ln>
        </p:spPr>
      </p:pic>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8710" name="标题 328709"/>
          <p:cNvSpPr>
            <a:spLocks noGrp="1"/>
          </p:cNvSpPr>
          <p:nvPr>
            <p:ph type="title"/>
          </p:nvPr>
        </p:nvSpPr>
        <p:spPr/>
        <p:txBody>
          <a:bodyPr anchor="ctr" anchorCtr="0"/>
          <a:p>
            <a:r>
              <a:rPr lang="zh-CN" altLang="en-US" dirty="0"/>
              <a:t>三角关系</a:t>
            </a:r>
            <a:endParaRPr lang="zh-CN" altLang="en-US" dirty="0"/>
          </a:p>
        </p:txBody>
      </p:sp>
      <p:sp>
        <p:nvSpPr>
          <p:cNvPr id="328707" name="副标题 328706"/>
          <p:cNvSpPr>
            <a:spLocks noGrp="1"/>
          </p:cNvSpPr>
          <p:nvPr>
            <p:ph type="subTitle"/>
          </p:nvPr>
        </p:nvSpPr>
        <p:spPr>
          <a:xfrm>
            <a:off x="6190343" y="1811258"/>
            <a:ext cx="857400" cy="571600"/>
          </a:xfrm>
        </p:spPr>
        <p:txBody>
          <a:bodyPr/>
          <a:lstStyle>
            <a:lvl1pPr marL="0" lvl="0" indent="0" algn="r">
              <a:lnSpc>
                <a:spcPct val="100000"/>
              </a:lnSpc>
              <a:buClrTx/>
              <a:buSzTx/>
              <a:buFontTx/>
              <a:buNone/>
              <a:defRPr sz="2000"/>
            </a:lvl1pPr>
            <a:lvl2pPr marL="457200" lvl="1" indent="0" algn="ctr">
              <a:lnSpc>
                <a:spcPct val="100000"/>
              </a:lnSpc>
              <a:buClrTx/>
              <a:buSzTx/>
              <a:buFontTx/>
              <a:buNone/>
              <a:defRPr sz="2000"/>
            </a:lvl2pPr>
            <a:lvl3pPr marL="914400" lvl="2" indent="0" algn="ctr">
              <a:lnSpc>
                <a:spcPct val="100000"/>
              </a:lnSpc>
              <a:buClrTx/>
              <a:buSzTx/>
              <a:buFontTx/>
              <a:buNone/>
              <a:defRPr sz="2000"/>
            </a:lvl3pPr>
            <a:lvl4pPr marL="1371600" lvl="3" indent="0" algn="ctr">
              <a:lnSpc>
                <a:spcPct val="100000"/>
              </a:lnSpc>
              <a:buClrTx/>
              <a:buSzTx/>
              <a:buFontTx/>
              <a:buNone/>
              <a:defRPr sz="2000"/>
            </a:lvl4pPr>
            <a:lvl5pPr marL="1828800" lvl="4" indent="0" algn="ctr">
              <a:lnSpc>
                <a:spcPct val="100000"/>
              </a:lnSpc>
              <a:buClrTx/>
              <a:buSzTx/>
              <a:buFontTx/>
              <a:buNone/>
              <a:defRPr sz="2000"/>
            </a:lvl5pPr>
          </a:lstStyle>
          <a:p>
            <a:pPr lvl="0" algn="ctr"/>
            <a:r>
              <a:rPr lang="zh-CN" altLang="en-US" sz="1800" dirty="0"/>
              <a:t>播种</a:t>
            </a:r>
            <a:endParaRPr lang="zh-CN" altLang="en-US" sz="1800"/>
          </a:p>
        </p:txBody>
      </p:sp>
      <p:sp>
        <p:nvSpPr>
          <p:cNvPr id="328708" name="矩形 328707"/>
          <p:cNvSpPr/>
          <p:nvPr/>
        </p:nvSpPr>
        <p:spPr>
          <a:xfrm>
            <a:off x="3977775" y="897888"/>
            <a:ext cx="857400" cy="571600"/>
          </a:xfrm>
          <a:prstGeom prst="rect">
            <a:avLst/>
          </a:prstGeom>
          <a:noFill/>
          <a:ln w="9525">
            <a:noFill/>
          </a:ln>
        </p:spPr>
        <p:txBody>
          <a:bodyPr/>
          <a:p>
            <a:pPr algn="ctr" eaLnBrk="0" hangingPunct="0">
              <a:lnSpc>
                <a:spcPct val="15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种植</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
        <p:nvSpPr>
          <p:cNvPr id="328709" name="矩形 328708"/>
          <p:cNvSpPr/>
          <p:nvPr/>
        </p:nvSpPr>
        <p:spPr>
          <a:xfrm>
            <a:off x="2734545" y="3543920"/>
            <a:ext cx="857400" cy="571600"/>
          </a:xfrm>
          <a:prstGeom prst="rect">
            <a:avLst/>
          </a:prstGeom>
          <a:noFill/>
          <a:ln w="9525">
            <a:noFill/>
          </a:ln>
        </p:spPr>
        <p:txBody>
          <a:bodyPr/>
          <a:p>
            <a:pPr algn="ctr" eaLnBrk="0" hangingPunct="0">
              <a:lnSpc>
                <a:spcPct val="150000"/>
              </a:lnSpc>
            </a:pPr>
            <a:r>
              <a:rPr lang="zh-CN" altLang="en-US" sz="1800" b="0" dirty="0">
                <a:latin typeface="Times New Roman" panose="02020603050405020304" pitchFamily="18" charset="0"/>
                <a:ea typeface="思源宋体 CN" panose="02020400000000000000" charset="-122"/>
                <a:cs typeface="思源宋体 CN" panose="02020400000000000000" charset="-122"/>
              </a:rPr>
              <a:t>整地</a:t>
            </a:r>
            <a:endParaRPr lang="zh-CN" altLang="en-US" sz="1800" b="0">
              <a:latin typeface="Times New Roman" panose="02020603050405020304" pitchFamily="18" charset="0"/>
              <a:ea typeface="思源宋体 CN" panose="02020400000000000000" charset="-122"/>
              <a:cs typeface="思源宋体 CN" panose="02020400000000000000" charset="-122"/>
            </a:endParaRPr>
          </a:p>
        </p:txBody>
      </p:sp>
      <p:sp>
        <p:nvSpPr>
          <p:cNvPr id="328711" name="等腰三角形 328710"/>
          <p:cNvSpPr/>
          <p:nvPr/>
        </p:nvSpPr>
        <p:spPr>
          <a:xfrm rot="-1114685">
            <a:off x="3059642" y="1437336"/>
            <a:ext cx="3187861" cy="1457580"/>
          </a:xfrm>
          <a:prstGeom prst="triangle">
            <a:avLst>
              <a:gd name="adj" fmla="val 50000"/>
            </a:avLst>
          </a:prstGeom>
          <a:noFill/>
          <a:ln w="9525" cap="flat" cmpd="sng">
            <a:solidFill>
              <a:schemeClr val="tx1"/>
            </a:solidFill>
            <a:prstDash val="solid"/>
            <a:miter/>
            <a:headEnd type="none" w="med" len="med"/>
            <a:tailEnd type="none" w="med" len="med"/>
          </a:ln>
        </p:spPr>
        <p:txBody>
          <a:bodyPr/>
          <a:p>
            <a:endParaRPr lang="zh-CN" altLang="en-US" sz="1800">
              <a:ea typeface="思源宋体 CN" panose="02020400000000000000" charset="-122"/>
              <a:cs typeface="思源宋体 CN" panose="02020400000000000000" charset="-122"/>
            </a:endParaRP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9730" name="标题 329729"/>
          <p:cNvSpPr>
            <a:spLocks noGrp="1"/>
          </p:cNvSpPr>
          <p:nvPr>
            <p:ph type="title"/>
          </p:nvPr>
        </p:nvSpPr>
        <p:spPr/>
        <p:txBody>
          <a:bodyPr anchor="ctr" anchorCtr="0"/>
          <a:p>
            <a:pPr>
              <a:lnSpc>
                <a:spcPct val="140000"/>
              </a:lnSpc>
            </a:pPr>
            <a:r>
              <a:rPr lang="zh-CN" altLang="en-US" dirty="0"/>
              <a:t>通过互联网作产品比较</a:t>
            </a:r>
            <a:endParaRPr lang="zh-CN" altLang="en-US"/>
          </a:p>
        </p:txBody>
      </p:sp>
      <p:pic>
        <p:nvPicPr>
          <p:cNvPr id="329733" name="图片 329732" descr="Online Services"/>
          <p:cNvPicPr>
            <a:picLocks noChangeAspect="1"/>
          </p:cNvPicPr>
          <p:nvPr/>
        </p:nvPicPr>
        <p:blipFill>
          <a:blip r:embed="rId1"/>
          <a:stretch>
            <a:fillRect/>
          </a:stretch>
        </p:blipFill>
        <p:spPr>
          <a:xfrm>
            <a:off x="1924778" y="1383748"/>
            <a:ext cx="5132491" cy="1489733"/>
          </a:xfrm>
          <a:prstGeom prst="rect">
            <a:avLst/>
          </a:prstGeom>
          <a:noFill/>
          <a:ln w="9525">
            <a:noFill/>
          </a:ln>
        </p:spPr>
      </p:pic>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0754" name="标题 330753"/>
          <p:cNvSpPr>
            <a:spLocks noGrp="1"/>
          </p:cNvSpPr>
          <p:nvPr>
            <p:ph type="title"/>
          </p:nvPr>
        </p:nvSpPr>
        <p:spPr/>
        <p:txBody>
          <a:bodyPr anchor="ctr" anchorCtr="0"/>
          <a:p>
            <a:pPr>
              <a:lnSpc>
                <a:spcPct val="140000"/>
              </a:lnSpc>
            </a:pPr>
            <a:r>
              <a:rPr lang="zh-CN" altLang="en-US" dirty="0"/>
              <a:t>地铁票上宣传免费优惠</a:t>
            </a:r>
            <a:endParaRPr lang="zh-CN" altLang="en-US"/>
          </a:p>
        </p:txBody>
      </p:sp>
      <p:grpSp>
        <p:nvGrpSpPr>
          <p:cNvPr id="330775" name="组合 330774"/>
          <p:cNvGrpSpPr/>
          <p:nvPr/>
        </p:nvGrpSpPr>
        <p:grpSpPr>
          <a:xfrm>
            <a:off x="3221595" y="951476"/>
            <a:ext cx="2647223" cy="2407865"/>
            <a:chOff x="1746" y="799"/>
            <a:chExt cx="2223" cy="2022"/>
          </a:xfrm>
        </p:grpSpPr>
        <p:pic>
          <p:nvPicPr>
            <p:cNvPr id="330757" name="图片 330756" descr="3倍積分換算表"/>
            <p:cNvPicPr>
              <a:picLocks noChangeAspect="1"/>
            </p:cNvPicPr>
            <p:nvPr/>
          </p:nvPicPr>
          <p:blipFill>
            <a:blip r:embed="rId1"/>
            <a:stretch>
              <a:fillRect/>
            </a:stretch>
          </p:blipFill>
          <p:spPr>
            <a:xfrm>
              <a:off x="1746" y="799"/>
              <a:ext cx="2223" cy="313"/>
            </a:xfrm>
            <a:prstGeom prst="rect">
              <a:avLst/>
            </a:prstGeom>
            <a:noFill/>
            <a:ln w="9525">
              <a:noFill/>
            </a:ln>
          </p:spPr>
        </p:pic>
        <p:pic>
          <p:nvPicPr>
            <p:cNvPr id="330759" name="图片 330758" descr="Triple Points Program"/>
            <p:cNvPicPr>
              <a:picLocks noChangeAspect="1"/>
            </p:cNvPicPr>
            <p:nvPr/>
          </p:nvPicPr>
          <p:blipFill>
            <a:blip r:embed="rId2"/>
            <a:stretch>
              <a:fillRect/>
            </a:stretch>
          </p:blipFill>
          <p:spPr>
            <a:xfrm>
              <a:off x="2998" y="1166"/>
              <a:ext cx="833" cy="1418"/>
            </a:xfrm>
            <a:prstGeom prst="rect">
              <a:avLst/>
            </a:prstGeom>
            <a:noFill/>
            <a:ln w="9525">
              <a:noFill/>
            </a:ln>
          </p:spPr>
        </p:pic>
        <p:pic>
          <p:nvPicPr>
            <p:cNvPr id="330761" name="图片 330760" descr="Triple Points Program"/>
            <p:cNvPicPr>
              <a:picLocks noChangeAspect="1"/>
            </p:cNvPicPr>
            <p:nvPr/>
          </p:nvPicPr>
          <p:blipFill>
            <a:blip r:embed="rId3"/>
            <a:stretch>
              <a:fillRect/>
            </a:stretch>
          </p:blipFill>
          <p:spPr>
            <a:xfrm>
              <a:off x="1851" y="1166"/>
              <a:ext cx="1147" cy="1418"/>
            </a:xfrm>
            <a:prstGeom prst="rect">
              <a:avLst/>
            </a:prstGeom>
            <a:noFill/>
            <a:ln w="9525">
              <a:noFill/>
            </a:ln>
          </p:spPr>
        </p:pic>
        <p:pic>
          <p:nvPicPr>
            <p:cNvPr id="330765" name="图片 330764" descr="img_howmuch5_chi"/>
            <p:cNvPicPr>
              <a:picLocks noChangeAspect="1"/>
            </p:cNvPicPr>
            <p:nvPr/>
          </p:nvPicPr>
          <p:blipFill>
            <a:blip r:embed="rId4"/>
            <a:stretch>
              <a:fillRect/>
            </a:stretch>
          </p:blipFill>
          <p:spPr>
            <a:xfrm>
              <a:off x="1746" y="2585"/>
              <a:ext cx="2223" cy="236"/>
            </a:xfrm>
            <a:prstGeom prst="rect">
              <a:avLst/>
            </a:prstGeom>
            <a:noFill/>
            <a:ln w="9525">
              <a:noFill/>
            </a:ln>
          </p:spPr>
        </p:pic>
        <p:pic>
          <p:nvPicPr>
            <p:cNvPr id="330767" name="图片 330766" descr="img_howmuch2"/>
            <p:cNvPicPr>
              <a:picLocks noChangeAspect="1"/>
            </p:cNvPicPr>
            <p:nvPr/>
          </p:nvPicPr>
          <p:blipFill>
            <a:blip r:embed="rId5"/>
            <a:stretch>
              <a:fillRect/>
            </a:stretch>
          </p:blipFill>
          <p:spPr>
            <a:xfrm>
              <a:off x="1746" y="1167"/>
              <a:ext cx="136" cy="1418"/>
            </a:xfrm>
            <a:prstGeom prst="rect">
              <a:avLst/>
            </a:prstGeom>
            <a:noFill/>
            <a:ln w="9525">
              <a:noFill/>
            </a:ln>
          </p:spPr>
        </p:pic>
        <p:pic>
          <p:nvPicPr>
            <p:cNvPr id="330769" name="图片 330768" descr="img_howmuch4"/>
            <p:cNvPicPr>
              <a:picLocks noChangeAspect="1"/>
            </p:cNvPicPr>
            <p:nvPr/>
          </p:nvPicPr>
          <p:blipFill>
            <a:blip r:embed="rId6"/>
            <a:stretch>
              <a:fillRect/>
            </a:stretch>
          </p:blipFill>
          <p:spPr>
            <a:xfrm>
              <a:off x="3830" y="1166"/>
              <a:ext cx="139" cy="1418"/>
            </a:xfrm>
            <a:prstGeom prst="rect">
              <a:avLst/>
            </a:prstGeom>
            <a:noFill/>
            <a:ln w="9525">
              <a:noFill/>
            </a:ln>
          </p:spPr>
        </p:pic>
        <p:pic>
          <p:nvPicPr>
            <p:cNvPr id="330771" name="图片 330770" descr="img_howmuch1"/>
            <p:cNvPicPr>
              <a:picLocks noChangeAspect="1"/>
            </p:cNvPicPr>
            <p:nvPr/>
          </p:nvPicPr>
          <p:blipFill>
            <a:blip r:embed="rId7"/>
            <a:stretch>
              <a:fillRect/>
            </a:stretch>
          </p:blipFill>
          <p:spPr>
            <a:xfrm>
              <a:off x="1746" y="1114"/>
              <a:ext cx="2223" cy="69"/>
            </a:xfrm>
            <a:prstGeom prst="rect">
              <a:avLst/>
            </a:prstGeom>
            <a:noFill/>
            <a:ln w="9525">
              <a:noFill/>
            </a:ln>
          </p:spPr>
        </p:pic>
      </p:gr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1778" name="标题 331777"/>
          <p:cNvSpPr>
            <a:spLocks noGrp="1"/>
          </p:cNvSpPr>
          <p:nvPr>
            <p:ph type="title"/>
          </p:nvPr>
        </p:nvSpPr>
        <p:spPr/>
        <p:txBody>
          <a:bodyPr anchor="ctr" anchorCtr="0"/>
          <a:p>
            <a:pPr>
              <a:lnSpc>
                <a:spcPct val="140000"/>
              </a:lnSpc>
            </a:pPr>
            <a:r>
              <a:rPr lang="zh-CN" altLang="en-US" dirty="0"/>
              <a:t>于高流量商场及饭店摆放早请表格</a:t>
            </a:r>
            <a:endParaRPr lang="zh-CN" altLang="en-US"/>
          </a:p>
        </p:txBody>
      </p:sp>
      <p:pic>
        <p:nvPicPr>
          <p:cNvPr id="331780" name="图片 331779"/>
          <p:cNvPicPr>
            <a:picLocks noChangeAspect="1"/>
          </p:cNvPicPr>
          <p:nvPr/>
        </p:nvPicPr>
        <p:blipFill>
          <a:blip r:embed="rId1"/>
          <a:srcRect l="1044" b="3725"/>
          <a:stretch>
            <a:fillRect/>
          </a:stretch>
        </p:blipFill>
        <p:spPr>
          <a:xfrm>
            <a:off x="2086731" y="789523"/>
            <a:ext cx="5077713" cy="2862763"/>
          </a:xfrm>
          <a:prstGeom prst="rect">
            <a:avLst/>
          </a:prstGeom>
          <a:noFill/>
          <a:ln w="9525">
            <a:noFill/>
          </a:ln>
        </p:spPr>
      </p:pic>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2802" name="标题 332801"/>
          <p:cNvSpPr>
            <a:spLocks noGrp="1"/>
          </p:cNvSpPr>
          <p:nvPr>
            <p:ph type="title"/>
          </p:nvPr>
        </p:nvSpPr>
        <p:spPr/>
        <p:txBody>
          <a:bodyPr anchor="ctr" anchorCtr="0"/>
          <a:p>
            <a:pPr>
              <a:lnSpc>
                <a:spcPct val="140000"/>
              </a:lnSpc>
            </a:pPr>
            <a:r>
              <a:rPr lang="zh-CN" altLang="en-US" dirty="0"/>
              <a:t>公关把利益再深化</a:t>
            </a:r>
            <a:endParaRPr lang="zh-CN" altLang="en-US"/>
          </a:p>
        </p:txBody>
      </p:sp>
      <p:pic>
        <p:nvPicPr>
          <p:cNvPr id="332804" name="图片 332803" descr="E1_MR_new">
            <a:hlinkClick r:id="rId1"/>
          </p:cNvPr>
          <p:cNvPicPr>
            <a:picLocks noChangeAspect="1"/>
          </p:cNvPicPr>
          <p:nvPr/>
        </p:nvPicPr>
        <p:blipFill>
          <a:blip r:embed="rId2"/>
          <a:stretch>
            <a:fillRect/>
          </a:stretch>
        </p:blipFill>
        <p:spPr>
          <a:xfrm>
            <a:off x="2951276" y="951476"/>
            <a:ext cx="2971129" cy="2419773"/>
          </a:xfrm>
          <a:prstGeom prst="rect">
            <a:avLst/>
          </a:prstGeom>
          <a:noFill/>
          <a:ln w="9525">
            <a:noFill/>
          </a:ln>
        </p:spPr>
      </p:pic>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3826" name="标题 333825"/>
          <p:cNvSpPr>
            <a:spLocks noGrp="1"/>
          </p:cNvSpPr>
          <p:nvPr>
            <p:ph type="title"/>
          </p:nvPr>
        </p:nvSpPr>
        <p:spPr/>
        <p:txBody>
          <a:bodyPr anchor="ctr" anchorCtr="0"/>
          <a:p>
            <a:r>
              <a:rPr lang="zh-CN" altLang="en-US" b="0" dirty="0"/>
              <a:t>因此</a:t>
            </a:r>
            <a:endParaRPr lang="zh-CN" altLang="en-US" dirty="0"/>
          </a:p>
        </p:txBody>
      </p:sp>
      <p:sp>
        <p:nvSpPr>
          <p:cNvPr id="333827" name="文本占位符 333826"/>
          <p:cNvSpPr>
            <a:spLocks noGrp="1"/>
          </p:cNvSpPr>
          <p:nvPr>
            <p:ph type="body" idx="1"/>
          </p:nvPr>
        </p:nvSpPr>
        <p:spPr>
          <a:xfrm>
            <a:off x="1709237" y="1383748"/>
            <a:ext cx="5993464" cy="2051806"/>
          </a:xfrm>
        </p:spPr>
        <p:txBody>
          <a:bodyPr/>
          <a:p>
            <a:r>
              <a:rPr lang="zh-CN" altLang="en-US" sz="1800" dirty="0"/>
              <a:t>提升了客户和他们消费者之间的关系</a:t>
            </a:r>
            <a:endParaRPr lang="zh-CN" altLang="en-US" sz="1800" dirty="0"/>
          </a:p>
          <a:p>
            <a:r>
              <a:rPr lang="zh-CN" altLang="en-US" sz="1800" dirty="0"/>
              <a:t>提高了客户的价值，反映在市场份额，利润和股价上</a:t>
            </a:r>
            <a:endParaRPr lang="zh-CN" altLang="en-US" sz="1800" dirty="0"/>
          </a:p>
          <a:p>
            <a:r>
              <a:rPr lang="zh-CN" altLang="en-US" sz="1800" dirty="0"/>
              <a:t>通过开发新机会，增加了客户未来的价值</a:t>
            </a:r>
            <a:endParaRPr lang="zh-CN" altLang="en-US" sz="1800" dirty="0"/>
          </a:p>
          <a:p>
            <a:r>
              <a:rPr lang="zh-CN" altLang="en-US" sz="1800" dirty="0"/>
              <a:t>使得我们的创意更好的报</a:t>
            </a:r>
            <a:endParaRPr lang="zh-CN" altLang="en-US" sz="1800"/>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4850" name="标题 334849"/>
          <p:cNvSpPr>
            <a:spLocks noGrp="1"/>
          </p:cNvSpPr>
          <p:nvPr>
            <p:ph type="title"/>
          </p:nvPr>
        </p:nvSpPr>
        <p:spPr>
          <a:xfrm>
            <a:off x="3977775" y="195297"/>
            <a:ext cx="3672530" cy="332243"/>
          </a:xfrm>
        </p:spPr>
        <p:txBody>
          <a:bodyPr anchor="ctr" anchorCtr="0"/>
          <a:p>
            <a:r>
              <a:rPr lang="zh-CN" altLang="en-US" sz="1350" dirty="0">
                <a:latin typeface="思源宋体 CN" panose="02020400000000000000" charset="-122"/>
              </a:rPr>
              <a:t>要成功运用</a:t>
            </a:r>
            <a:r>
              <a:rPr lang="en-US" altLang="zh-CN" sz="1350">
                <a:latin typeface="思源宋体 CN" panose="02020400000000000000" charset="-122"/>
              </a:rPr>
              <a:t>360</a:t>
            </a:r>
            <a:r>
              <a:rPr lang="zh-CN" altLang="en-US" sz="1350" dirty="0">
                <a:latin typeface="思源宋体 CN" panose="02020400000000000000" charset="-122"/>
              </a:rPr>
              <a:t>度品牌思考，你必须清楚知道</a:t>
            </a:r>
            <a:endParaRPr lang="zh-CN" altLang="en-US" sz="1350" dirty="0">
              <a:latin typeface="思源宋体 CN" panose="02020400000000000000" charset="-122"/>
            </a:endParaRPr>
          </a:p>
        </p:txBody>
      </p:sp>
      <p:sp>
        <p:nvSpPr>
          <p:cNvPr id="334851" name="文本占位符 334850"/>
          <p:cNvSpPr>
            <a:spLocks noGrp="1"/>
          </p:cNvSpPr>
          <p:nvPr>
            <p:ph type="body" idx="1"/>
          </p:nvPr>
        </p:nvSpPr>
        <p:spPr>
          <a:xfrm>
            <a:off x="1656840" y="844301"/>
            <a:ext cx="5993464" cy="3293845"/>
          </a:xfrm>
        </p:spPr>
        <p:txBody>
          <a:bodyPr/>
          <a:p>
            <a:pPr>
              <a:buFont typeface="Wingdings" panose="05000000000000000000" pitchFamily="2" charset="2"/>
              <a:buChar char="l"/>
            </a:pPr>
            <a:r>
              <a:rPr lang="zh-CN" altLang="en-US" sz="1800" dirty="0">
                <a:latin typeface="思源宋体 CN" panose="02020400000000000000" charset="-122"/>
              </a:rPr>
              <a:t>从一开始就从</a:t>
            </a:r>
            <a:r>
              <a:rPr lang="en-US" altLang="zh-CN" sz="1800">
                <a:latin typeface="思源宋体 CN" panose="02020400000000000000" charset="-122"/>
              </a:rPr>
              <a:t>360</a:t>
            </a:r>
            <a:r>
              <a:rPr lang="zh-CN" altLang="en-US" sz="1800" dirty="0">
                <a:latin typeface="思源宋体 CN" panose="02020400000000000000" charset="-122"/>
              </a:rPr>
              <a:t>度角度思考问题</a:t>
            </a:r>
            <a:endParaRPr lang="zh-CN" altLang="en-US" sz="1800" dirty="0">
              <a:latin typeface="思源宋体 CN" panose="02020400000000000000" charset="-122"/>
            </a:endParaRPr>
          </a:p>
          <a:p>
            <a:pPr>
              <a:buFont typeface="Wingdings" panose="05000000000000000000" pitchFamily="2" charset="2"/>
              <a:buChar char="l"/>
            </a:pPr>
            <a:r>
              <a:rPr lang="en-US" altLang="zh-CN" sz="1800">
                <a:latin typeface="思源宋体 CN" panose="02020400000000000000" charset="-122"/>
              </a:rPr>
              <a:t>360</a:t>
            </a:r>
            <a:r>
              <a:rPr lang="zh-CN" altLang="en-US" sz="1800" dirty="0">
                <a:latin typeface="思源宋体 CN" panose="02020400000000000000" charset="-122"/>
              </a:rPr>
              <a:t>度思考不是线性的</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重点在结果，不是过程</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不是把它当成</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每件事情之间都有联系</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最终传播活动只须选择最合适的方法，可能不会用到所有的方法。</a:t>
            </a:r>
            <a:endParaRPr lang="zh-CN" altLang="en-US" sz="1800">
              <a:latin typeface="思源宋体 CN" panose="02020400000000000000" charset="-122"/>
            </a:endParaRP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5874" name="标题 335873"/>
          <p:cNvSpPr>
            <a:spLocks noGrp="1"/>
          </p:cNvSpPr>
          <p:nvPr>
            <p:ph type="title"/>
          </p:nvPr>
        </p:nvSpPr>
        <p:spPr/>
        <p:txBody>
          <a:bodyPr anchor="ctr" anchorCtr="0"/>
          <a:p>
            <a:r>
              <a:rPr lang="zh-CN" altLang="en-US" dirty="0"/>
              <a:t>导致灾难的最大因素</a:t>
            </a:r>
            <a:endParaRPr lang="zh-CN" altLang="en-US" dirty="0"/>
          </a:p>
        </p:txBody>
      </p:sp>
      <p:sp>
        <p:nvSpPr>
          <p:cNvPr id="335875" name="文本占位符 335874"/>
          <p:cNvSpPr>
            <a:spLocks noGrp="1"/>
          </p:cNvSpPr>
          <p:nvPr>
            <p:ph type="body" idx="1"/>
          </p:nvPr>
        </p:nvSpPr>
        <p:spPr>
          <a:xfrm>
            <a:off x="2951276" y="1762433"/>
            <a:ext cx="3130700" cy="647813"/>
          </a:xfrm>
        </p:spPr>
        <p:txBody>
          <a:bodyPr/>
          <a:p>
            <a:pPr>
              <a:buFont typeface="Wingdings" panose="05000000000000000000" pitchFamily="2" charset="2"/>
              <a:buChar char="l"/>
            </a:pPr>
            <a:r>
              <a:rPr lang="zh-CN" altLang="en-US" sz="2100" dirty="0"/>
              <a:t>以为过程就是一切</a:t>
            </a:r>
            <a:endParaRPr lang="zh-CN" altLang="en-US" sz="2100"/>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6898" name="标题 336897"/>
          <p:cNvSpPr>
            <a:spLocks noGrp="1"/>
          </p:cNvSpPr>
          <p:nvPr>
            <p:ph type="title"/>
          </p:nvPr>
        </p:nvSpPr>
        <p:spPr/>
        <p:txBody>
          <a:bodyPr anchor="ctr" anchorCtr="0"/>
          <a:p>
            <a:r>
              <a:rPr lang="zh-CN" altLang="en-US" dirty="0"/>
              <a:t>导致灾难的最大因素</a:t>
            </a:r>
            <a:endParaRPr lang="zh-CN" altLang="en-US" dirty="0"/>
          </a:p>
        </p:txBody>
      </p:sp>
      <p:sp>
        <p:nvSpPr>
          <p:cNvPr id="336899" name="文本占位符 336898"/>
          <p:cNvSpPr>
            <a:spLocks noGrp="1"/>
          </p:cNvSpPr>
          <p:nvPr>
            <p:ph type="body" idx="1"/>
          </p:nvPr>
        </p:nvSpPr>
        <p:spPr>
          <a:xfrm>
            <a:off x="1871190" y="1330161"/>
            <a:ext cx="5455208" cy="2051805"/>
          </a:xfrm>
        </p:spPr>
        <p:txBody>
          <a:bodyPr/>
          <a:p>
            <a:pPr>
              <a:buFont typeface="Wingdings" panose="05000000000000000000" pitchFamily="2" charset="2"/>
              <a:buChar char="l"/>
            </a:pPr>
            <a:r>
              <a:rPr lang="zh-CN" altLang="en-US" sz="1800" dirty="0">
                <a:latin typeface="思源宋体 CN" panose="02020400000000000000" charset="-122"/>
              </a:rPr>
              <a:t>认为自己进行比整个团队作业更快</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罗列每件可能的事情，想不从品牌融入消费者生活的角度来考虑优先顺序</a:t>
            </a:r>
            <a:endParaRPr lang="zh-CN" altLang="en-US" sz="1800" dirty="0">
              <a:latin typeface="思源宋体 CN" panose="02020400000000000000" charset="-122"/>
            </a:endParaRPr>
          </a:p>
          <a:p>
            <a:pPr>
              <a:buFont typeface="Wingdings" panose="05000000000000000000" pitchFamily="2" charset="2"/>
              <a:buChar char="l"/>
            </a:pPr>
            <a:r>
              <a:rPr lang="zh-CN" altLang="en-US" sz="1800" dirty="0">
                <a:latin typeface="思源宋体 CN" panose="02020400000000000000" charset="-122"/>
              </a:rPr>
              <a:t>将</a:t>
            </a:r>
            <a:r>
              <a:rPr lang="en-US" altLang="zh-CN" sz="1800">
                <a:latin typeface="思源宋体 CN" panose="02020400000000000000" charset="-122"/>
              </a:rPr>
              <a:t>360</a:t>
            </a:r>
            <a:r>
              <a:rPr lang="zh-CN" altLang="en-US" sz="1800" dirty="0">
                <a:latin typeface="思源宋体 CN" panose="02020400000000000000" charset="-122"/>
              </a:rPr>
              <a:t>度作跨专业销售或作为瓜分预算的方法</a:t>
            </a:r>
            <a:endParaRPr lang="zh-CN" altLang="en-US" sz="1800">
              <a:latin typeface="思源宋体 CN" panose="02020400000000000000" charset="-122"/>
            </a:endParaRP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22" name="标题 337921"/>
          <p:cNvSpPr>
            <a:spLocks noGrp="1"/>
          </p:cNvSpPr>
          <p:nvPr>
            <p:ph type="title"/>
          </p:nvPr>
        </p:nvSpPr>
        <p:spPr/>
        <p:txBody>
          <a:bodyPr anchor="ctr" anchorCtr="0"/>
          <a:p>
            <a:r>
              <a:rPr lang="zh-CN" altLang="en-US" dirty="0"/>
              <a:t>它值得吗？有否增值？</a:t>
            </a:r>
            <a:endParaRPr lang="zh-CN" altLang="en-US"/>
          </a:p>
        </p:txBody>
      </p:sp>
      <p:sp>
        <p:nvSpPr>
          <p:cNvPr id="337923" name="文本占位符 337922"/>
          <p:cNvSpPr>
            <a:spLocks noGrp="1"/>
          </p:cNvSpPr>
          <p:nvPr>
            <p:ph type="body" idx="1"/>
          </p:nvPr>
        </p:nvSpPr>
        <p:spPr>
          <a:xfrm>
            <a:off x="1762825" y="1113429"/>
            <a:ext cx="5830320" cy="2809175"/>
          </a:xfrm>
        </p:spPr>
        <p:txBody>
          <a:bodyPr/>
          <a:p>
            <a:pPr>
              <a:buFont typeface="Wingdings" panose="05000000000000000000" pitchFamily="2" charset="2"/>
              <a:buChar char="l"/>
            </a:pPr>
            <a:r>
              <a:rPr lang="zh-CN" altLang="en-US" sz="1800" dirty="0"/>
              <a:t>主要元素间是否有相互影响？</a:t>
            </a:r>
            <a:endParaRPr lang="zh-CN" altLang="en-US" sz="1800" dirty="0"/>
          </a:p>
          <a:p>
            <a:pPr>
              <a:buFont typeface="Wingdings" panose="05000000000000000000" pitchFamily="2" charset="2"/>
              <a:buChar char="l"/>
            </a:pPr>
            <a:r>
              <a:rPr lang="zh-CN" altLang="en-US" sz="1800" dirty="0"/>
              <a:t>点子有增强吗？</a:t>
            </a:r>
            <a:endParaRPr lang="zh-CN" altLang="en-US" sz="1800" dirty="0"/>
          </a:p>
          <a:p>
            <a:pPr>
              <a:buFont typeface="Wingdings" panose="05000000000000000000" pitchFamily="2" charset="2"/>
              <a:buChar char="l"/>
            </a:pPr>
            <a:r>
              <a:rPr lang="zh-CN" altLang="en-US" sz="1800" dirty="0"/>
              <a:t>它实际吗？负担得起吗？</a:t>
            </a:r>
            <a:endParaRPr lang="zh-CN" altLang="en-US" sz="1800" dirty="0"/>
          </a:p>
          <a:p>
            <a:pPr>
              <a:buFont typeface="Wingdings" panose="05000000000000000000" pitchFamily="2" charset="2"/>
              <a:buChar char="l"/>
            </a:pPr>
            <a:r>
              <a:rPr lang="zh-CN" altLang="en-US" sz="1800" dirty="0"/>
              <a:t>它是否会建立品牌</a:t>
            </a:r>
            <a:endParaRPr lang="zh-CN" altLang="en-US" sz="1800" dirty="0"/>
          </a:p>
          <a:p>
            <a:pPr>
              <a:buFont typeface="Wingdings" panose="05000000000000000000" pitchFamily="2" charset="2"/>
              <a:buChar char="l"/>
            </a:pPr>
            <a:endParaRPr lang="zh-CN" altLang="en-US" sz="1800" dirty="0"/>
          </a:p>
          <a:p>
            <a:pPr algn="ctr">
              <a:buFont typeface="Wingdings" panose="05000000000000000000" pitchFamily="2" charset="2"/>
              <a:buNone/>
            </a:pPr>
            <a:r>
              <a:rPr lang="zh-CN" altLang="en-US" sz="1800" dirty="0"/>
              <a:t>如不，从新开始！</a:t>
            </a:r>
            <a:endParaRPr lang="zh-CN" altLang="en-US" sz="1800"/>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8946" name="标题 338945"/>
          <p:cNvSpPr>
            <a:spLocks noGrp="1"/>
          </p:cNvSpPr>
          <p:nvPr>
            <p:ph type="title"/>
          </p:nvPr>
        </p:nvSpPr>
        <p:spPr/>
        <p:txBody>
          <a:bodyPr anchor="ctr" anchorCtr="0"/>
          <a:p>
            <a:r>
              <a:rPr lang="zh-CN" altLang="en-US" dirty="0"/>
              <a:t>将所有的东西放在一起</a:t>
            </a:r>
            <a:endParaRPr lang="zh-CN" altLang="en-US"/>
          </a:p>
        </p:txBody>
      </p:sp>
      <p:sp>
        <p:nvSpPr>
          <p:cNvPr id="338947" name="文本占位符 338946"/>
          <p:cNvSpPr>
            <a:spLocks noGrp="1"/>
          </p:cNvSpPr>
          <p:nvPr>
            <p:ph type="body" idx="1"/>
          </p:nvPr>
        </p:nvSpPr>
        <p:spPr>
          <a:xfrm>
            <a:off x="2411828" y="1383748"/>
            <a:ext cx="4320343" cy="1512358"/>
          </a:xfrm>
        </p:spPr>
        <p:txBody>
          <a:bodyPr/>
          <a:p>
            <a:pPr>
              <a:buFont typeface="Wingdings" panose="05000000000000000000" pitchFamily="2" charset="2"/>
              <a:buChar char="l"/>
            </a:pPr>
            <a:r>
              <a:rPr lang="zh-CN" altLang="en-US" sz="1800" dirty="0"/>
              <a:t>每件事情如何相互配合</a:t>
            </a:r>
            <a:endParaRPr lang="zh-CN" altLang="en-US" sz="1800" dirty="0"/>
          </a:p>
          <a:p>
            <a:pPr>
              <a:buFont typeface="Wingdings" panose="05000000000000000000" pitchFamily="2" charset="2"/>
              <a:buChar char="l"/>
            </a:pPr>
            <a:r>
              <a:rPr lang="zh-CN" altLang="en-US" sz="1800" dirty="0"/>
              <a:t>写出品牌策略，及详细简报</a:t>
            </a:r>
            <a:endParaRPr lang="zh-CN" altLang="en-US" sz="1800" dirty="0"/>
          </a:p>
          <a:p>
            <a:pPr>
              <a:buFont typeface="Wingdings" panose="05000000000000000000" pitchFamily="2" charset="2"/>
              <a:buChar char="l"/>
            </a:pPr>
            <a:r>
              <a:rPr lang="zh-CN" altLang="en-US" sz="1800" dirty="0"/>
              <a:t>想一下，如何与你的客户清楚地沟通</a:t>
            </a:r>
            <a:endParaRPr lang="zh-CN" altLang="en-US" sz="1800"/>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9970" name="标题 339969"/>
          <p:cNvSpPr>
            <a:spLocks noGrp="1"/>
          </p:cNvSpPr>
          <p:nvPr>
            <p:ph type="title"/>
          </p:nvPr>
        </p:nvSpPr>
        <p:spPr/>
        <p:txBody>
          <a:bodyPr anchor="ctr" anchorCtr="0"/>
          <a:p>
            <a:r>
              <a:rPr lang="zh-CN" altLang="en-US" dirty="0"/>
              <a:t>要把我们的各种工具送给客户吗？</a:t>
            </a:r>
            <a:endParaRPr lang="zh-CN" altLang="en-US"/>
          </a:p>
        </p:txBody>
      </p:sp>
      <p:sp>
        <p:nvSpPr>
          <p:cNvPr id="339971" name="文本占位符 339970"/>
          <p:cNvSpPr>
            <a:spLocks noGrp="1"/>
          </p:cNvSpPr>
          <p:nvPr>
            <p:ph type="body" idx="1"/>
          </p:nvPr>
        </p:nvSpPr>
        <p:spPr>
          <a:xfrm>
            <a:off x="1547283" y="1330161"/>
            <a:ext cx="6156608" cy="1565945"/>
          </a:xfrm>
        </p:spPr>
        <p:txBody>
          <a:bodyPr/>
          <a:p>
            <a:pPr>
              <a:buFont typeface="Wingdings" panose="05000000000000000000" pitchFamily="2" charset="2"/>
              <a:buNone/>
            </a:pPr>
            <a:r>
              <a:rPr lang="zh-CN" altLang="en-US" sz="1800" dirty="0"/>
              <a:t>思考一下：</a:t>
            </a:r>
            <a:endParaRPr lang="zh-CN" altLang="en-US" sz="1800" dirty="0"/>
          </a:p>
          <a:p>
            <a:pPr>
              <a:buFont typeface="Wingdings" panose="05000000000000000000" pitchFamily="2" charset="2"/>
              <a:buChar char="l"/>
            </a:pPr>
            <a:r>
              <a:rPr lang="zh-CN" altLang="en-US" sz="1800" dirty="0"/>
              <a:t>你希望进去掌握品牌建立的具体技巧？你自己还是客户？</a:t>
            </a:r>
            <a:endParaRPr lang="zh-CN" altLang="en-US" sz="1800" dirty="0"/>
          </a:p>
          <a:p>
            <a:pPr>
              <a:buFont typeface="Wingdings" panose="05000000000000000000" pitchFamily="2" charset="2"/>
              <a:buChar char="l"/>
            </a:pPr>
            <a:r>
              <a:rPr lang="zh-CN" altLang="en-US" sz="1800" dirty="0"/>
              <a:t>建议分享结果跟发现但保留实质工具</a:t>
            </a:r>
            <a:endParaRPr lang="zh-CN" altLang="en-US" sz="1800"/>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0994" name="标题 340993"/>
          <p:cNvSpPr>
            <a:spLocks noGrp="1"/>
          </p:cNvSpPr>
          <p:nvPr>
            <p:ph type="title"/>
          </p:nvPr>
        </p:nvSpPr>
        <p:spPr/>
        <p:txBody>
          <a:bodyPr anchor="ctr" anchorCtr="0"/>
          <a:p>
            <a:r>
              <a:rPr lang="zh-CN" altLang="en-US" dirty="0"/>
              <a:t>最后的总结</a:t>
            </a:r>
            <a:endParaRPr lang="zh-CN" altLang="en-US" dirty="0"/>
          </a:p>
        </p:txBody>
      </p:sp>
      <p:sp>
        <p:nvSpPr>
          <p:cNvPr id="340995" name="文本占位符 340994"/>
          <p:cNvSpPr>
            <a:spLocks noGrp="1"/>
          </p:cNvSpPr>
          <p:nvPr>
            <p:ph type="body" idx="1"/>
          </p:nvPr>
        </p:nvSpPr>
        <p:spPr>
          <a:xfrm>
            <a:off x="1709237" y="1330161"/>
            <a:ext cx="5993464" cy="1781487"/>
          </a:xfrm>
        </p:spPr>
        <p:txBody>
          <a:bodyPr/>
          <a:p>
            <a:pPr>
              <a:buNone/>
            </a:pPr>
            <a:r>
              <a:rPr lang="zh-CN" altLang="en-US" sz="1500" dirty="0">
                <a:latin typeface="思源宋体 CN" panose="02020400000000000000" charset="-122"/>
              </a:rPr>
              <a:t>对比交谈         足够了解                       重点是结果</a:t>
            </a:r>
            <a:endParaRPr lang="zh-CN" altLang="en-US" sz="1500" dirty="0">
              <a:latin typeface="思源宋体 CN" panose="02020400000000000000" charset="-122"/>
            </a:endParaRPr>
          </a:p>
          <a:p>
            <a:pPr>
              <a:buNone/>
            </a:pPr>
            <a:r>
              <a:rPr lang="zh-CN" altLang="en-US" sz="1500" dirty="0">
                <a:latin typeface="思源宋体 CN" panose="02020400000000000000" charset="-122"/>
              </a:rPr>
              <a:t>                                                  不是过程</a:t>
            </a:r>
            <a:endParaRPr lang="zh-CN" altLang="en-US" sz="1500" dirty="0">
              <a:latin typeface="思源宋体 CN" panose="02020400000000000000" charset="-122"/>
            </a:endParaRPr>
          </a:p>
          <a:p>
            <a:pPr>
              <a:buNone/>
            </a:pPr>
            <a:r>
              <a:rPr lang="zh-CN" altLang="en-US" sz="1500" dirty="0">
                <a:latin typeface="思源宋体 CN" panose="02020400000000000000" charset="-122"/>
              </a:rPr>
              <a:t>态度            本次课程的主要讯息        这些不一样的事情</a:t>
            </a:r>
            <a:endParaRPr lang="zh-CN" altLang="en-US" sz="1500" dirty="0">
              <a:latin typeface="思源宋体 CN" panose="02020400000000000000" charset="-122"/>
            </a:endParaRPr>
          </a:p>
          <a:p>
            <a:pPr>
              <a:buNone/>
            </a:pPr>
            <a:r>
              <a:rPr lang="zh-CN" altLang="en-US" sz="1500" dirty="0">
                <a:latin typeface="思源宋体 CN" panose="02020400000000000000" charset="-122"/>
              </a:rPr>
              <a:t>                放胆去做吧                      边做边改善</a:t>
            </a:r>
            <a:endParaRPr lang="zh-CN" altLang="en-US" sz="1500">
              <a:latin typeface="思源宋体 CN" panose="02020400000000000000" charset="-122"/>
            </a:endParaRP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2018" name="标题 342017"/>
          <p:cNvSpPr>
            <a:spLocks noGrp="1"/>
          </p:cNvSpPr>
          <p:nvPr>
            <p:ph type="title"/>
          </p:nvPr>
        </p:nvSpPr>
        <p:spPr/>
        <p:txBody>
          <a:bodyPr anchor="ctr" anchorCtr="0"/>
          <a:p>
            <a:r>
              <a:rPr lang="zh-CN" altLang="en-US" dirty="0"/>
              <a:t>结束语</a:t>
            </a:r>
            <a:endParaRPr lang="zh-CN" altLang="en-US"/>
          </a:p>
        </p:txBody>
      </p:sp>
      <p:sp>
        <p:nvSpPr>
          <p:cNvPr id="342019" name="文本占位符 342018"/>
          <p:cNvSpPr>
            <a:spLocks noGrp="1"/>
          </p:cNvSpPr>
          <p:nvPr>
            <p:ph type="body" idx="1"/>
          </p:nvPr>
        </p:nvSpPr>
        <p:spPr>
          <a:xfrm>
            <a:off x="2465416" y="1059842"/>
            <a:ext cx="4427518" cy="2754398"/>
          </a:xfrm>
        </p:spPr>
        <p:txBody>
          <a:bodyPr/>
          <a:p>
            <a:pPr>
              <a:buFont typeface="Wingdings" panose="05000000000000000000" pitchFamily="2" charset="2"/>
              <a:buChar char="l"/>
            </a:pPr>
            <a:r>
              <a:rPr lang="en-US" altLang="zh-CN" sz="1500">
                <a:latin typeface="思源宋体 CN" panose="02020400000000000000" charset="-122"/>
              </a:rPr>
              <a:t>360</a:t>
            </a:r>
            <a:r>
              <a:rPr lang="zh-CN" altLang="en-US" sz="1500" dirty="0">
                <a:latin typeface="思源宋体 CN" panose="02020400000000000000" charset="-122"/>
              </a:rPr>
              <a:t>度比较复杂，但并非很复杂</a:t>
            </a:r>
            <a:endParaRPr lang="zh-CN" altLang="en-US" sz="1500" dirty="0">
              <a:latin typeface="思源宋体 CN" panose="02020400000000000000" charset="-122"/>
            </a:endParaRPr>
          </a:p>
          <a:p>
            <a:pPr>
              <a:buFont typeface="Wingdings" panose="05000000000000000000" pitchFamily="2" charset="2"/>
              <a:buChar char="l"/>
            </a:pPr>
            <a:r>
              <a:rPr lang="zh-CN" altLang="en-US" sz="1500" dirty="0">
                <a:latin typeface="思源宋体 CN" panose="02020400000000000000" charset="-122"/>
              </a:rPr>
              <a:t>基础是两次团队的会议</a:t>
            </a:r>
            <a:endParaRPr lang="zh-CN" altLang="en-US" sz="1500" dirty="0">
              <a:latin typeface="思源宋体 CN" panose="02020400000000000000" charset="-122"/>
            </a:endParaRPr>
          </a:p>
          <a:p>
            <a:pPr>
              <a:buFont typeface="Wingdings" panose="05000000000000000000" pitchFamily="2" charset="2"/>
              <a:buChar char="l"/>
            </a:pPr>
            <a:r>
              <a:rPr lang="zh-CN" altLang="en-US" sz="1500" dirty="0">
                <a:latin typeface="思源宋体 CN" panose="02020400000000000000" charset="-122"/>
              </a:rPr>
              <a:t>它不会自然地发生</a:t>
            </a:r>
            <a:endParaRPr lang="zh-CN" altLang="en-US" sz="1500" dirty="0">
              <a:latin typeface="思源宋体 CN" panose="02020400000000000000" charset="-122"/>
            </a:endParaRPr>
          </a:p>
          <a:p>
            <a:pPr>
              <a:buFont typeface="Wingdings" panose="05000000000000000000" pitchFamily="2" charset="2"/>
              <a:buChar char="l"/>
            </a:pPr>
            <a:r>
              <a:rPr lang="zh-CN" altLang="en-US" sz="1500" dirty="0">
                <a:latin typeface="思源宋体 CN" panose="02020400000000000000" charset="-122"/>
              </a:rPr>
              <a:t>最大的敌人是传统的整合想法</a:t>
            </a:r>
            <a:endParaRPr lang="zh-CN" altLang="en-US" sz="1500" dirty="0">
              <a:latin typeface="思源宋体 CN" panose="02020400000000000000" charset="-122"/>
            </a:endParaRPr>
          </a:p>
          <a:p>
            <a:pPr>
              <a:buFont typeface="Wingdings" panose="05000000000000000000" pitchFamily="2" charset="2"/>
              <a:buChar char="l"/>
            </a:pPr>
            <a:r>
              <a:rPr lang="zh-CN" altLang="en-US" sz="1500" dirty="0">
                <a:latin typeface="思源宋体 CN" panose="02020400000000000000" charset="-122"/>
              </a:rPr>
              <a:t>红色火焰是牵动我们的势情</a:t>
            </a:r>
            <a:endParaRPr lang="zh-CN" altLang="en-US" sz="1500" dirty="0">
              <a:latin typeface="思源宋体 CN" panose="02020400000000000000" charset="-122"/>
            </a:endParaRPr>
          </a:p>
          <a:p>
            <a:pPr>
              <a:buFont typeface="Wingdings" panose="05000000000000000000" pitchFamily="2" charset="2"/>
              <a:buChar char="l"/>
            </a:pPr>
            <a:r>
              <a:rPr lang="zh-CN" altLang="en-US" sz="1500" dirty="0">
                <a:latin typeface="思源宋体 CN" panose="02020400000000000000" charset="-122"/>
              </a:rPr>
              <a:t>最好的大量</a:t>
            </a:r>
            <a:endParaRPr lang="zh-CN" altLang="en-US" sz="1500" dirty="0">
              <a:latin typeface="思源宋体 CN" panose="02020400000000000000" charset="-122"/>
            </a:endParaRPr>
          </a:p>
          <a:p>
            <a:pPr>
              <a:buFont typeface="Wingdings" panose="05000000000000000000" pitchFamily="2" charset="2"/>
              <a:buChar char="l"/>
            </a:pPr>
            <a:r>
              <a:rPr lang="zh-CN" altLang="en-US" sz="1500" dirty="0">
                <a:latin typeface="思源宋体 CN" panose="02020400000000000000" charset="-122"/>
              </a:rPr>
              <a:t>没有红色火焰的</a:t>
            </a:r>
            <a:r>
              <a:rPr lang="en-US" altLang="zh-CN" sz="1500">
                <a:latin typeface="思源宋体 CN" panose="02020400000000000000" charset="-122"/>
              </a:rPr>
              <a:t>360</a:t>
            </a:r>
            <a:r>
              <a:rPr lang="zh-CN" altLang="en-US" sz="1500" dirty="0">
                <a:latin typeface="思源宋体 CN" panose="02020400000000000000" charset="-122"/>
              </a:rPr>
              <a:t>度将会对传统整合的阶段</a:t>
            </a:r>
            <a:endParaRPr lang="zh-CN" altLang="en-US" sz="1500">
              <a:latin typeface="思源宋体 CN" panose="02020400000000000000" charset="-122"/>
            </a:endParaRP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3044" name="副标题 343043"/>
          <p:cNvSpPr>
            <a:spLocks noGrp="1"/>
          </p:cNvSpPr>
          <p:nvPr>
            <p:ph type="subTitle" idx="1"/>
          </p:nvPr>
        </p:nvSpPr>
        <p:spPr/>
        <p:txBody>
          <a:bodyPr anchor="t" anchorCtr="0"/>
          <a:p>
            <a:pPr defTabSz="914400">
              <a:buSzTx/>
            </a:pPr>
            <a:r>
              <a:rPr lang="zh-CN" altLang="en-US" sz="1800" kern="1200" baseline="0" dirty="0">
                <a:latin typeface="Times New Roman" panose="02020603050405020304" pitchFamily="18" charset="0"/>
              </a:rPr>
              <a:t>鸣谢讲师及工作人员</a:t>
            </a:r>
            <a:endParaRPr lang="zh-CN" altLang="en-US" sz="1800" kern="1200" baseline="0" dirty="0">
              <a:latin typeface="Times New Roman" panose="02020603050405020304" pitchFamily="18" charset="0"/>
            </a:endParaRPr>
          </a:p>
        </p:txBody>
      </p:sp>
    </p:spTree>
  </p:cSld>
  <p:clrMapOvr>
    <a:masterClrMapping/>
  </p:clrMapOvr>
</p:sld>
</file>

<file path=ppt/tags/tag1.xml><?xml version="1.0" encoding="utf-8"?>
<p:tagLst xmlns:p="http://schemas.openxmlformats.org/presentationml/2006/main">
  <p:tag name="KSO_WPP_MARK_KEY" val="6db92c31-3ff5-43b8-92a9-e4ce48b9b701"/>
  <p:tag name="COMMONDATA" val="eyJoZGlkIjoiZDJhMjY1OWJkODBmNTI4OWYzNDRkYTQzZTNlNzkwNTIifQ=="/>
</p:tagLst>
</file>

<file path=ppt/theme/theme1.xml><?xml version="1.0" encoding="utf-8"?>
<a:theme xmlns:a="http://schemas.openxmlformats.org/drawingml/2006/main" name="Ribbons">
  <a:themeElements>
    <a:clrScheme name="">
      <a:dk1>
        <a:srgbClr val="FFFFCC"/>
      </a:dk1>
      <a:lt1>
        <a:srgbClr val="660033"/>
      </a:lt1>
      <a:dk2>
        <a:srgbClr val="FFCC00"/>
      </a:dk2>
      <a:lt2>
        <a:srgbClr val="220011"/>
      </a:lt2>
      <a:accent1>
        <a:srgbClr val="CC0099"/>
      </a:accent1>
      <a:accent2>
        <a:srgbClr val="56002B"/>
      </a:accent2>
      <a:accent3>
        <a:srgbClr val="B9AAAD"/>
      </a:accent3>
      <a:accent4>
        <a:srgbClr val="DCDCAF"/>
      </a:accent4>
      <a:accent5>
        <a:srgbClr val="E2AACA"/>
      </a:accent5>
      <a:accent6>
        <a:srgbClr val="4C0026"/>
      </a:accent6>
      <a:hlink>
        <a:srgbClr val="9C004E"/>
      </a:hlink>
      <a:folHlink>
        <a:srgbClr val="FF6600"/>
      </a:folHlink>
    </a:clrScheme>
    <a:fontScheme name="">
      <a:majorFont>
        <a:latin typeface="Times New Roman"/>
        <a:ea typeface="思源宋体 CN"/>
        <a:cs typeface=""/>
      </a:majorFont>
      <a:minorFont>
        <a:latin typeface="Times New Roman"/>
        <a:ea typeface="思源宋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CC"/>
        </a:dk1>
        <a:lt1>
          <a:srgbClr val="660033"/>
        </a:lt1>
        <a:dk2>
          <a:srgbClr val="FFCC00"/>
        </a:dk2>
        <a:lt2>
          <a:srgbClr val="220011"/>
        </a:lt2>
        <a:accent1>
          <a:srgbClr val="CC0099"/>
        </a:accent1>
        <a:accent2>
          <a:srgbClr val="56002B"/>
        </a:accent2>
        <a:accent3>
          <a:srgbClr val="B9AAAD"/>
        </a:accent3>
        <a:accent4>
          <a:srgbClr val="DCDCAF"/>
        </a:accent4>
        <a:accent5>
          <a:srgbClr val="E2AACA"/>
        </a:accent5>
        <a:accent6>
          <a:srgbClr val="4C0026"/>
        </a:accent6>
        <a:hlink>
          <a:srgbClr val="9C004E"/>
        </a:hlink>
        <a:folHlink>
          <a:srgbClr val="FF6600"/>
        </a:folHlink>
      </a:clrScheme>
      <a:clrMap bg1="lt1" tx1="dk1" bg2="lt2" tx2="dk2" accent1="accent1" accent2="accent2" accent3="accent3" accent4="accent4" accent5="accent5" accent6="accent6" hlink="hlink" folHlink="folHlink"/>
    </a:extraClrScheme>
    <a:extraClrScheme>
      <a:clrScheme name="">
        <a:dk1>
          <a:srgbClr val="001600"/>
        </a:dk1>
        <a:lt1>
          <a:srgbClr val="669900"/>
        </a:lt1>
        <a:dk2>
          <a:srgbClr val="000000"/>
        </a:dk2>
        <a:lt2>
          <a:srgbClr val="006600"/>
        </a:lt2>
        <a:accent1>
          <a:srgbClr val="336600"/>
        </a:accent1>
        <a:accent2>
          <a:srgbClr val="89BA00"/>
        </a:accent2>
        <a:accent3>
          <a:srgbClr val="B9CAAA"/>
        </a:accent3>
        <a:accent4>
          <a:srgbClr val="001100"/>
        </a:accent4>
        <a:accent5>
          <a:srgbClr val="ADB9AA"/>
        </a:accent5>
        <a:accent6>
          <a:srgbClr val="7AA600"/>
        </a:accent6>
        <a:hlink>
          <a:srgbClr val="FFCC00"/>
        </a:hlink>
        <a:folHlink>
          <a:srgbClr val="FF7C80"/>
        </a:folHlink>
      </a:clrScheme>
      <a:clrMap bg1="lt1" tx1="dk1" bg2="lt2" tx2="dk2" accent1="accent1" accent2="accent2" accent3="accent3" accent4="accent4" accent5="accent5" accent6="accent6" hlink="hlink" folHlink="folHlink"/>
    </a:extraClrScheme>
    <a:extraClrScheme>
      <a:clrScheme name="">
        <a:dk1>
          <a:srgbClr val="000000"/>
        </a:dk1>
        <a:lt1>
          <a:srgbClr val="B2B2B2"/>
        </a:lt1>
        <a:dk2>
          <a:srgbClr val="000000"/>
        </a:dk2>
        <a:lt2>
          <a:srgbClr val="777777"/>
        </a:lt2>
        <a:accent1>
          <a:srgbClr val="CBCBCB"/>
        </a:accent1>
        <a:accent2>
          <a:srgbClr val="969696"/>
        </a:accent2>
        <a:accent3>
          <a:srgbClr val="D5D5D5"/>
        </a:accent3>
        <a:accent4>
          <a:srgbClr val="000000"/>
        </a:accent4>
        <a:accent5>
          <a:srgbClr val="E1E1E1"/>
        </a:accent5>
        <a:accent6>
          <a:srgbClr val="868686"/>
        </a:accent6>
        <a:hlink>
          <a:srgbClr val="333333"/>
        </a:hlink>
        <a:folHlink>
          <a:srgbClr val="777777"/>
        </a:folHlink>
      </a:clrScheme>
      <a:clrMap bg1="lt1" tx1="dk1" bg2="lt2" tx2="dk2" accent1="accent1" accent2="accent2" accent3="accent3" accent4="accent4" accent5="accent5" accent6="accent6" hlink="hlink" folHlink="folHlink"/>
    </a:extraClrScheme>
    <a:extraClrScheme>
      <a:clrScheme name="">
        <a:dk1>
          <a:srgbClr val="FFFFFF"/>
        </a:dk1>
        <a:lt1>
          <a:srgbClr val="003366"/>
        </a:lt1>
        <a:dk2>
          <a:srgbClr val="33CCCC"/>
        </a:dk2>
        <a:lt2>
          <a:srgbClr val="000F1E"/>
        </a:lt2>
        <a:accent1>
          <a:srgbClr val="006699"/>
        </a:accent1>
        <a:accent2>
          <a:srgbClr val="003366"/>
        </a:accent2>
        <a:accent3>
          <a:srgbClr val="AAADB9"/>
        </a:accent3>
        <a:accent4>
          <a:srgbClr val="DCDCDC"/>
        </a:accent4>
        <a:accent5>
          <a:srgbClr val="AAB9CA"/>
        </a:accent5>
        <a:accent6>
          <a:srgbClr val="002D5B"/>
        </a:accent6>
        <a:hlink>
          <a:srgbClr val="0099CC"/>
        </a:hlink>
        <a:folHlink>
          <a:srgbClr val="009999"/>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66FFCC"/>
        </a:dk2>
        <a:lt2>
          <a:srgbClr val="002F2E"/>
        </a:lt2>
        <a:accent1>
          <a:srgbClr val="0099CC"/>
        </a:accent1>
        <a:accent2>
          <a:srgbClr val="005250"/>
        </a:accent2>
        <a:accent3>
          <a:srgbClr val="AAC1C1"/>
        </a:accent3>
        <a:accent4>
          <a:srgbClr val="DCDCDC"/>
        </a:accent4>
        <a:accent5>
          <a:srgbClr val="AACAE2"/>
        </a:accent5>
        <a:accent6>
          <a:srgbClr val="004947"/>
        </a:accent6>
        <a:hlink>
          <a:srgbClr val="00CC99"/>
        </a:hlink>
        <a:folHlink>
          <a:srgbClr val="009999"/>
        </a:folHlink>
      </a:clrScheme>
      <a:clrMap bg1="lt1" tx1="dk1" bg2="lt2" tx2="dk2" accent1="accent1" accent2="accent2" accent3="accent3" accent4="accent4" accent5="accent5" accent6="accent6" hlink="hlink" folHlink="folHlink"/>
    </a:extraClrScheme>
    <a:extraClrScheme>
      <a:clrScheme name="">
        <a:dk1>
          <a:srgbClr val="FFFFFF"/>
        </a:dk1>
        <a:lt1>
          <a:srgbClr val="000066"/>
        </a:lt1>
        <a:dk2>
          <a:srgbClr val="FFCC00"/>
        </a:dk2>
        <a:lt2>
          <a:srgbClr val="000022"/>
        </a:lt2>
        <a:accent1>
          <a:srgbClr val="666699"/>
        </a:accent1>
        <a:accent2>
          <a:srgbClr val="000048"/>
        </a:accent2>
        <a:accent3>
          <a:srgbClr val="AAAAB9"/>
        </a:accent3>
        <a:accent4>
          <a:srgbClr val="DCDCDC"/>
        </a:accent4>
        <a:accent5>
          <a:srgbClr val="B9B9CA"/>
        </a:accent5>
        <a:accent6>
          <a:srgbClr val="000040"/>
        </a:accent6>
        <a:hlink>
          <a:srgbClr val="9999FF"/>
        </a:hlink>
        <a:folHlink>
          <a:srgbClr val="0000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red&amp;black">
  <a:themeElements>
    <a:clrScheme name="">
      <a:dk1>
        <a:srgbClr val="FF0000"/>
      </a:dk1>
      <a:lt1>
        <a:srgbClr val="FFFFFF"/>
      </a:lt1>
      <a:dk2>
        <a:srgbClr val="FF0000"/>
      </a:dk2>
      <a:lt2>
        <a:srgbClr val="808080"/>
      </a:lt2>
      <a:accent1>
        <a:srgbClr val="FFFFFF"/>
      </a:accent1>
      <a:accent2>
        <a:srgbClr val="FF0000"/>
      </a:accent2>
      <a:accent3>
        <a:srgbClr val="FFFFFF"/>
      </a:accent3>
      <a:accent4>
        <a:srgbClr val="DC0000"/>
      </a:accent4>
      <a:accent5>
        <a:srgbClr val="FFFFFF"/>
      </a:accent5>
      <a:accent6>
        <a:srgbClr val="E50000"/>
      </a:accent6>
      <a:hlink>
        <a:srgbClr val="FF0000"/>
      </a:hlink>
      <a:folHlink>
        <a:srgbClr val="FF0000"/>
      </a:folHlink>
    </a:clrScheme>
    <a:fontScheme name="">
      <a:majorFont>
        <a:latin typeface="Stone Sans"/>
        <a:ea typeface="思源宋体 CN"/>
        <a:cs typeface=""/>
      </a:majorFont>
      <a:minorFont>
        <a:latin typeface="Stone Sans"/>
        <a:ea typeface="思源宋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思源宋体 C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思源宋体 CN"/>
        <a:font script="Hant" typeface="新細明體"/>
        <a:font script="Arab" typeface="思源宋体 CN"/>
        <a:font script="Hebr" typeface="思源宋体 CN"/>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宋体 CN"/>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思源宋体 C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思源宋体 CN"/>
        <a:font script="Hant" typeface="新細明體"/>
        <a:font script="Arab" typeface="思源宋体 CN"/>
        <a:font script="Hebr" typeface="思源宋体 CN"/>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宋体 CN"/>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Designs\Ribbons.pot</Template>
  <TotalTime>0</TotalTime>
  <Words>17589</Words>
  <Application>WPS 演示</Application>
  <PresentationFormat>在屏幕上显示</PresentationFormat>
  <Paragraphs>2467</Paragraphs>
  <Slides>305</Slides>
  <Notes>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305</vt:i4>
      </vt:variant>
    </vt:vector>
  </HeadingPairs>
  <TitlesOfParts>
    <vt:vector size="326" baseType="lpstr">
      <vt:lpstr>Arial</vt:lpstr>
      <vt:lpstr>宋体</vt:lpstr>
      <vt:lpstr>Wingdings</vt:lpstr>
      <vt:lpstr>Times New Roman</vt:lpstr>
      <vt:lpstr>华文细黑</vt:lpstr>
      <vt:lpstr>Heiti SC Medium</vt:lpstr>
      <vt:lpstr>仿宋_GB2312</vt:lpstr>
      <vt:lpstr>仿宋</vt:lpstr>
      <vt:lpstr>微软雅黑</vt:lpstr>
      <vt:lpstr>Arial Unicode MS</vt:lpstr>
      <vt:lpstr>Arial Black</vt:lpstr>
      <vt:lpstr>仿宋_GB2312</vt:lpstr>
      <vt:lpstr>Stone Sans</vt:lpstr>
      <vt:lpstr>Tiger Turn Winter Font</vt:lpstr>
      <vt:lpstr>Heiti SC Medium</vt:lpstr>
      <vt:lpstr>Wingdings</vt:lpstr>
      <vt:lpstr>思源黑体 CN Light</vt:lpstr>
      <vt:lpstr>方正仿宋_GB2312</vt:lpstr>
      <vt:lpstr>思源宋体 CN</vt:lpstr>
      <vt:lpstr>Ribbons</vt:lpstr>
      <vt:lpstr>2_red&amp;black</vt:lpstr>
      <vt:lpstr>PowerPoint 演示文稿</vt:lpstr>
      <vt:lpstr>PowerPoint 演示文稿</vt:lpstr>
      <vt:lpstr>有关品牌的独特看法</vt:lpstr>
      <vt:lpstr>什么是产品，什么是品牌？</vt:lpstr>
      <vt:lpstr>定义产品和品牌</vt:lpstr>
      <vt:lpstr>创建一个品牌</vt:lpstr>
      <vt:lpstr>品牌</vt:lpstr>
      <vt:lpstr>产品＝品牌</vt:lpstr>
      <vt:lpstr>品牌的真谛</vt:lpstr>
      <vt:lpstr>强势品牌的好处</vt:lpstr>
      <vt:lpstr>未来竞争的差距</vt:lpstr>
      <vt:lpstr>拥有强势品牌</vt:lpstr>
      <vt:lpstr>为何如此？</vt:lpstr>
      <vt:lpstr>品牌管家</vt:lpstr>
      <vt:lpstr>奥美360度品牌管理</vt:lpstr>
      <vt:lpstr>360度品牌管理是一套工具</vt:lpstr>
      <vt:lpstr>PowerPoint 演示文稿</vt:lpstr>
      <vt:lpstr>两年前的国际工作小组报告</vt:lpstr>
      <vt:lpstr>为什么需要360度品牌管理</vt:lpstr>
      <vt:lpstr>我们的建议</vt:lpstr>
      <vt:lpstr>所谓无限</vt:lpstr>
      <vt:lpstr>试想……</vt:lpstr>
      <vt:lpstr>自两年前的国际工作小组后，我们</vt:lpstr>
      <vt:lpstr>品牌团队</vt:lpstr>
      <vt:lpstr>品牌损益</vt:lpstr>
      <vt:lpstr>PowerPoint 演示文稿</vt:lpstr>
      <vt:lpstr>品牌的领域在哪里？</vt:lpstr>
      <vt:lpstr>品牌如何建成</vt:lpstr>
      <vt:lpstr>一个品牌是消费者所经历的总和</vt:lpstr>
      <vt:lpstr>在360度过程中</vt:lpstr>
      <vt:lpstr>360度发挥的最好时机</vt:lpstr>
      <vt:lpstr>为了配合我们的新头脑，我们需要</vt:lpstr>
      <vt:lpstr>为了配合我们的新头脑，我们需要</vt:lpstr>
      <vt:lpstr>导致灾难的最大因素</vt:lpstr>
      <vt:lpstr>其他导致灾难的因素</vt:lpstr>
      <vt:lpstr>工作方法的差异性</vt:lpstr>
      <vt:lpstr>传统整合概念与360度品牌思考的差异性</vt:lpstr>
      <vt:lpstr>360度品牌思考的顺序</vt:lpstr>
      <vt:lpstr>主要元素</vt:lpstr>
      <vt:lpstr>我们需要做什么</vt:lpstr>
      <vt:lpstr>如何做到？</vt:lpstr>
      <vt:lpstr>我们的机会来源</vt:lpstr>
      <vt:lpstr>智慧是……</vt:lpstr>
      <vt:lpstr>智慧是</vt:lpstr>
      <vt:lpstr>形成逻辑</vt:lpstr>
      <vt:lpstr>认真做功课－获得独到的发现</vt:lpstr>
      <vt:lpstr>发现是……</vt:lpstr>
      <vt:lpstr>准备工具</vt:lpstr>
      <vt:lpstr>问卷设计的方式</vt:lpstr>
      <vt:lpstr>问卷设计的方式（续）</vt:lpstr>
      <vt:lpstr>细心观察，保持好奇</vt:lpstr>
      <vt:lpstr>细心观察，保持好奇</vt:lpstr>
      <vt:lpstr>收集身边事物，刨根竭底</vt:lpstr>
      <vt:lpstr>Tip启示1</vt:lpstr>
      <vt:lpstr>阅读地图</vt:lpstr>
      <vt:lpstr>阅读地图</vt:lpstr>
      <vt:lpstr>讲故事！</vt:lpstr>
      <vt:lpstr>讲故事！</vt:lpstr>
      <vt:lpstr>故事的作用</vt:lpstr>
      <vt:lpstr>测验……</vt:lpstr>
      <vt:lpstr>统计图表可以提供资讯</vt:lpstr>
      <vt:lpstr>让事情尽可能简单</vt:lpstr>
      <vt:lpstr>或者用图象表现</vt:lpstr>
      <vt:lpstr>经典－1880年的列车时刻表：组织、比较</vt:lpstr>
      <vt:lpstr>Tip启示2</vt:lpstr>
      <vt:lpstr>侦察地形</vt:lpstr>
      <vt:lpstr>STEP分析</vt:lpstr>
      <vt:lpstr>需要考虑的问题</vt:lpstr>
      <vt:lpstr>过去30年发生的突出变化</vt:lpstr>
      <vt:lpstr>过去30年发生的突出变化</vt:lpstr>
      <vt:lpstr>Tip启示3</vt:lpstr>
      <vt:lpstr>规划线路</vt:lpstr>
      <vt:lpstr>“定位“是什么</vt:lpstr>
      <vt:lpstr>竞争品牌分析</vt:lpstr>
      <vt:lpstr>例：钟表</vt:lpstr>
      <vt:lpstr>例：劳力士</vt:lpstr>
      <vt:lpstr>例：TAG钟表</vt:lpstr>
      <vt:lpstr>定位的作用点</vt:lpstr>
      <vt:lpstr>Tip启示4</vt:lpstr>
      <vt:lpstr>鸟瞰全局</vt:lpstr>
      <vt:lpstr>鸟瞰全局</vt:lpstr>
      <vt:lpstr>鸟瞰全局</vt:lpstr>
      <vt:lpstr>鸟瞰全局</vt:lpstr>
      <vt:lpstr>例：果珍的销售上升了40％······但真正发生了什么事？</vt:lpstr>
      <vt:lpstr>例：果珍的销售上升了40％······但真正发生了什么事？</vt:lpstr>
      <vt:lpstr>从哪儿入手界定目标群体</vt:lpstr>
      <vt:lpstr>需要回答的问题</vt:lpstr>
      <vt:lpstr>到处都是潜在的新用户</vt:lpstr>
      <vt:lpstr>吸引更多购买</vt:lpstr>
      <vt:lpstr>不同用途</vt:lpstr>
      <vt:lpstr>时刻铭记·······</vt:lpstr>
      <vt:lpstr>Tip启示5</vt:lpstr>
      <vt:lpstr>选择合途径</vt:lpstr>
      <vt:lpstr>想一想</vt:lpstr>
      <vt:lpstr>去了解你的品牌</vt:lpstr>
      <vt:lpstr>区别两种竞争者</vt:lpstr>
      <vt:lpstr>钻石是什么？</vt:lpstr>
      <vt:lpstr>钻石就是钻石</vt:lpstr>
      <vt:lpstr>可乐    可以拓宽市场</vt:lpstr>
      <vt:lpstr>缩小   目前的   拓宽  保持</vt:lpstr>
      <vt:lpstr>缩小   目前的   拓宽  保持</vt:lpstr>
      <vt:lpstr>这些品牌的生意是什么？</vt:lpstr>
      <vt:lpstr>发展定位</vt:lpstr>
      <vt:lpstr>用简单的语言表达策略</vt:lpstr>
      <vt:lpstr>用简单的语言表达策略</vt:lpstr>
      <vt:lpstr>奥美获得发现的途径</vt:lpstr>
      <vt:lpstr>时刻铭记</vt:lpstr>
      <vt:lpstr>问自己</vt:lpstr>
      <vt:lpstr>提高您的智慧</vt:lpstr>
      <vt:lpstr>最后……</vt:lpstr>
      <vt:lpstr>PowerPoint 演示文稿</vt:lpstr>
      <vt:lpstr>品牌的问题何在？</vt:lpstr>
      <vt:lpstr>品牌资产</vt:lpstr>
      <vt:lpstr>品牌的6个资产组合</vt:lpstr>
      <vt:lpstr>品牌资产</vt:lpstr>
      <vt:lpstr>我们必须</vt:lpstr>
      <vt:lpstr>品牌小组需要知道</vt:lpstr>
      <vt:lpstr>品牌小组需要知道</vt:lpstr>
      <vt:lpstr>认得出这个品牌吗</vt:lpstr>
      <vt:lpstr>它的资产是什么？</vt:lpstr>
      <vt:lpstr>健康检查</vt:lpstr>
      <vt:lpstr>香港美国运通和大米品牌健康检查</vt:lpstr>
      <vt:lpstr>香港美国运通和汇丰Visa牌健康检查</vt:lpstr>
      <vt:lpstr>例子：审视长虹品牌</vt:lpstr>
      <vt:lpstr>当我们了解品牌在6个资产方面的强弱时</vt:lpstr>
      <vt:lpstr>帮助我们发掘品牌资产的工具</vt:lpstr>
      <vt:lpstr>刺激品牌资产讨论的问题</vt:lpstr>
      <vt:lpstr>有关产品的问题（1）</vt:lpstr>
      <vt:lpstr>有关产品的问题（2）</vt:lpstr>
      <vt:lpstr>有关形象的问题（1）</vt:lpstr>
      <vt:lpstr>有关形象的问题（2）</vt:lpstr>
      <vt:lpstr>例子：日本旁氏美白霜</vt:lpstr>
      <vt:lpstr>有关顾客的问题（1）</vt:lpstr>
      <vt:lpstr>有关顾客的问题（2）</vt:lpstr>
      <vt:lpstr>雀巢的产品线，让它在各地享有独特的顾客资产优势</vt:lpstr>
      <vt:lpstr>  有关通路的问题（1）</vt:lpstr>
      <vt:lpstr>  有关通路的问题（2）</vt:lpstr>
      <vt:lpstr>例子：美国运通</vt:lpstr>
      <vt:lpstr>有关视觉识别的问题（1）</vt:lpstr>
      <vt:lpstr>有关视觉识别的问题（2）</vt:lpstr>
      <vt:lpstr>为香港邮政发展视觉识系统前，他们的名片都不一致</vt:lpstr>
      <vt:lpstr>相反地，美国运通卡有较强的视觉资产</vt:lpstr>
      <vt:lpstr>有关商誉的问题（1）</vt:lpstr>
      <vt:lpstr>有关商誉的问题（2）</vt:lpstr>
      <vt:lpstr>为新品牌作品牌扫描</vt:lpstr>
      <vt:lpstr>PowerPoint 演示文稿</vt:lpstr>
      <vt:lpstr>品牌罗盘（1）</vt:lpstr>
      <vt:lpstr>品牌罗盘（2）</vt:lpstr>
      <vt:lpstr>品牌罗盘（3）</vt:lpstr>
      <vt:lpstr>如何运用品牌罗盘</vt:lpstr>
      <vt:lpstr>如何运用品牌罗盘（2）</vt:lpstr>
      <vt:lpstr>品牌扫描帮助我们诊断品牌的弱点</vt:lpstr>
      <vt:lpstr>所有的发现必须蒸漏出精华</vt:lpstr>
      <vt:lpstr>PowerPoint 演示文稿</vt:lpstr>
      <vt:lpstr>品牌扫描作用</vt:lpstr>
      <vt:lpstr>品牌扫描小结：健力士（新加坡）</vt:lpstr>
      <vt:lpstr>产品的功能是否足够支持品牌</vt:lpstr>
      <vt:lpstr>品牌形象是否够强，并且能与消费者引起共鸣</vt:lpstr>
      <vt:lpstr>品牌是否有一群忠诚的顾客</vt:lpstr>
      <vt:lpstr>品牌与通路是否有最佳优势的配合</vt:lpstr>
      <vt:lpstr>品牌是否拥有清晰，一致且有差异化的呈现方式</vt:lpstr>
      <vt:lpstr>品牌是否被具影响力者背书，并被社群接受</vt:lpstr>
      <vt:lpstr>品牌面临的挑战</vt:lpstr>
      <vt:lpstr>主要挑战</vt:lpstr>
      <vt:lpstr>例子：台湾麒麟啤酒</vt:lpstr>
      <vt:lpstr>记住：挑战不是目标</vt:lpstr>
      <vt:lpstr>例子：美国运通信用卡（新加坡）</vt:lpstr>
      <vt:lpstr>例子：左岸咖啡（台湾）</vt:lpstr>
      <vt:lpstr>例子：美禄（泰国）   小结</vt:lpstr>
      <vt:lpstr>PowerPoint 演示文稿</vt:lpstr>
      <vt:lpstr>品牌与消费者关注是怎样的</vt:lpstr>
      <vt:lpstr>品牌检验</vt:lpstr>
      <vt:lpstr>品牌检验（续）</vt:lpstr>
      <vt:lpstr>品牌检验问题</vt:lpstr>
      <vt:lpstr>当你听到这个牌子的名字，那些东西会立刻出现在你的脑海中？</vt:lpstr>
      <vt:lpstr>品牌检验问题（1）</vt:lpstr>
      <vt:lpstr>品牌检验问题（1）</vt:lpstr>
      <vt:lpstr>品牌检验问题（2）</vt:lpstr>
      <vt:lpstr>品牌检验问题（2）</vt:lpstr>
      <vt:lpstr>品牌检验帮助我们确立消费者与品牌之间的独特关系</vt:lpstr>
      <vt:lpstr>当你开始写品牌写真时，你几乎一定会运用过多词句进行描述</vt:lpstr>
      <vt:lpstr>当你细看及评估品牌写真时</vt:lpstr>
      <vt:lpstr>当你细看及评估品牌写真时</vt:lpstr>
      <vt:lpstr>精悍的品牌写真例子</vt:lpstr>
      <vt:lpstr>捷豹轿车（美国）</vt:lpstr>
      <vt:lpstr>中国银行（新加坡）</vt:lpstr>
      <vt:lpstr>止痛翘楚——必理通（台湾）</vt:lpstr>
      <vt:lpstr>金贝贝</vt:lpstr>
      <vt:lpstr>Dove （台湾）</vt:lpstr>
      <vt:lpstr>其他形成品牌写真的方法</vt:lpstr>
      <vt:lpstr>词汇银行</vt:lpstr>
      <vt:lpstr>如何操作</vt:lpstr>
      <vt:lpstr>图片集锦——视觉银行</vt:lpstr>
      <vt:lpstr>如何操作</vt:lpstr>
      <vt:lpstr>什么是品牌写真</vt:lpstr>
      <vt:lpstr>品牌写真不是……</vt:lpstr>
      <vt:lpstr>好的品牌写真：像诗，不是散文一改27次</vt:lpstr>
      <vt:lpstr>发展品牌写真</vt:lpstr>
      <vt:lpstr>如何认出一个好的品牌写真</vt:lpstr>
      <vt:lpstr>品牌管理法的优点</vt:lpstr>
      <vt:lpstr>品牌写真之后</vt:lpstr>
      <vt:lpstr>360度世界中的点子</vt:lpstr>
      <vt:lpstr>Big Idea</vt:lpstr>
      <vt:lpstr>Big Idea</vt:lpstr>
      <vt:lpstr>为什么？</vt:lpstr>
      <vt:lpstr>我们要判断</vt:lpstr>
      <vt:lpstr>PowerPoint 演示文稿</vt:lpstr>
      <vt:lpstr>经典定义</vt:lpstr>
      <vt:lpstr>Pareto不是只想到80/20定律，他的定义是……</vt:lpstr>
      <vt:lpstr>1920年代，JWT的创意总监的定义</vt:lpstr>
      <vt:lpstr>我们的定义</vt:lpstr>
      <vt:lpstr>或者从另一个角度看</vt:lpstr>
      <vt:lpstr>试举例</vt:lpstr>
      <vt:lpstr>IBM上市：挑战</vt:lpstr>
      <vt:lpstr>IBM上市：品检洞察</vt:lpstr>
      <vt:lpstr>IBM上市：品检洞察（续）</vt:lpstr>
      <vt:lpstr>IBM</vt:lpstr>
      <vt:lpstr>IBM</vt:lpstr>
      <vt:lpstr>IBM核心传播讯息</vt:lpstr>
      <vt:lpstr>在不同的传播技能中把点子发挥</vt:lpstr>
      <vt:lpstr>结果</vt:lpstr>
      <vt:lpstr>结果</vt:lpstr>
      <vt:lpstr>结果</vt:lpstr>
      <vt:lpstr>例子： Kotex</vt:lpstr>
      <vt:lpstr>例子：（续）</vt:lpstr>
      <vt:lpstr>例子：（续）</vt:lpstr>
      <vt:lpstr>例子：（续）</vt:lpstr>
      <vt:lpstr>品牌写真</vt:lpstr>
      <vt:lpstr>品牌写真的延续</vt:lpstr>
      <vt:lpstr>点子与执行</vt:lpstr>
      <vt:lpstr>我们激发好创意</vt:lpstr>
      <vt:lpstr>创作杰出点子的七个秘诀</vt:lpstr>
      <vt:lpstr>创作杰出点子的七个秘诀</vt:lpstr>
      <vt:lpstr>PowerPoint 演示文稿</vt:lpstr>
      <vt:lpstr>接触点与品牌世界</vt:lpstr>
      <vt:lpstr>创造一个品牌世界</vt:lpstr>
      <vt:lpstr>我们试图有哪些不同的做法</vt:lpstr>
      <vt:lpstr>我们试图有哪些不同的做法</vt:lpstr>
      <vt:lpstr>多维联系</vt:lpstr>
      <vt:lpstr>于不同的接触点，消费者与品牌有不同的接触状况</vt:lpstr>
      <vt:lpstr>集合所有品牌团队成员</vt:lpstr>
      <vt:lpstr>闭上眼睛，想像你正看到一条鱼</vt:lpstr>
      <vt:lpstr>变成鱼····不是看着鱼</vt:lpstr>
      <vt:lpstr>接触点</vt:lpstr>
      <vt:lpstr>同时</vt:lpstr>
      <vt:lpstr>我们人创造的是</vt:lpstr>
      <vt:lpstr>Milo的品牌世界:泰国</vt:lpstr>
      <vt:lpstr>广告的目标</vt:lpstr>
      <vt:lpstr>几个帮助激发接触点的技巧</vt:lpstr>
      <vt:lpstr>生活中的一天</vt:lpstr>
      <vt:lpstr>生活中的一天：可能的刺激</vt:lpstr>
      <vt:lpstr>我们需要知道有关消费者的事情</vt:lpstr>
      <vt:lpstr>维多利亚的秘密：目的</vt:lpstr>
      <vt:lpstr>做一件前所未有的事情</vt:lpstr>
      <vt:lpstr>将不同的点子组织在一起</vt:lpstr>
      <vt:lpstr>提示卡</vt:lpstr>
      <vt:lpstr>运用你自己对身边发生的事的所知</vt:lpstr>
      <vt:lpstr>思考品牌可能被消费者认同的时机</vt:lpstr>
      <vt:lpstr>较明显的接触点</vt:lpstr>
      <vt:lpstr>不太明显的接触点</vt:lpstr>
      <vt:lpstr>葡萄酒软木塞</vt:lpstr>
      <vt:lpstr>下一步</vt:lpstr>
      <vt:lpstr>我们以有效的方法包围消费者的能力 使我们的服务价值以倍数上升</vt:lpstr>
      <vt:lpstr>运用于策略矩阵选择接触点</vt:lpstr>
      <vt:lpstr>上市的可能接触点</vt:lpstr>
      <vt:lpstr>得分</vt:lpstr>
      <vt:lpstr>强化点子</vt:lpstr>
      <vt:lpstr>小结</vt:lpstr>
      <vt:lpstr>案例：美国运通信用卡Blue上市（新加坡）</vt:lpstr>
      <vt:lpstr>策略性思考模式</vt:lpstr>
      <vt:lpstr>把过程连贯起来</vt:lpstr>
      <vt:lpstr>引起公众对信用卡高息问题的认知</vt:lpstr>
      <vt:lpstr>整地</vt:lpstr>
      <vt:lpstr>低息的Blue卡就是解决问题的方法</vt:lpstr>
      <vt:lpstr>杂志里面加放早请表格</vt:lpstr>
      <vt:lpstr>还有邀请加入的直效邮件</vt:lpstr>
      <vt:lpstr>直效电话推广带来很好的反应</vt:lpstr>
      <vt:lpstr>保护收成   种植   播种    整地</vt:lpstr>
      <vt:lpstr>提高效益</vt:lpstr>
      <vt:lpstr>直效邮件继续鼓励卡的使用</vt:lpstr>
      <vt:lpstr>最后公关为品牌的成功作总结</vt:lpstr>
      <vt:lpstr>低费用信用卡上市：旧方式</vt:lpstr>
      <vt:lpstr>低费用信用卡上市：新方式</vt:lpstr>
      <vt:lpstr>相互影响</vt:lpstr>
      <vt:lpstr>总结</vt:lpstr>
      <vt:lpstr>我们学习了什么</vt:lpstr>
      <vt:lpstr>如何达到了</vt:lpstr>
      <vt:lpstr>顺序</vt:lpstr>
      <vt:lpstr>为什么我们这样做</vt:lpstr>
      <vt:lpstr>电视广告确立品牌形象，推动申请</vt:lpstr>
      <vt:lpstr>三角关系</vt:lpstr>
      <vt:lpstr>通过互联网作产品比较</vt:lpstr>
      <vt:lpstr>地铁票上宣传免费优惠</vt:lpstr>
      <vt:lpstr>于高流量商场及饭店摆放早请表格</vt:lpstr>
      <vt:lpstr>公关把利益再深化</vt:lpstr>
      <vt:lpstr>因此</vt:lpstr>
      <vt:lpstr>要成功运用360度品牌思考，你必须清楚知道</vt:lpstr>
      <vt:lpstr>导致灾难的最大因素</vt:lpstr>
      <vt:lpstr>导致灾难的最大因素</vt:lpstr>
      <vt:lpstr>它值得吗？有否增值？</vt:lpstr>
      <vt:lpstr>将所有的东西放在一起</vt:lpstr>
      <vt:lpstr>要把我们的各种工具送给客户吗？</vt:lpstr>
      <vt:lpstr>最后的总结</vt:lpstr>
      <vt:lpstr>结束语</vt:lpstr>
      <vt:lpstr>PowerPoint 演示文稿</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奥美360度品牌管理基础</dc:title>
  <dc:creator>mido</dc:creator>
  <cp:lastModifiedBy>灵感严选团队</cp:lastModifiedBy>
  <cp:revision>95</cp:revision>
  <dcterms:created xsi:type="dcterms:W3CDTF">2022-09-27T07:48:00Z</dcterms:created>
  <dcterms:modified xsi:type="dcterms:W3CDTF">2023-09-03T05:27:26Z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7A51845F2F4542248C339532BDB4168B_13</vt:lpwstr>
  </property>
  <property fmtid="{D5CDD505-2E9C-101B-9397-08002B2CF9AE}" pid="3" name="KSOProductBuildVer">
    <vt:lpwstr>2052-11.1.0.14309</vt:lpwstr>
  </property>
</Properties>
</file>