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Java 21.8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60" r:id="rId7"/>
    <p:sldId id="262" r:id="rId8"/>
    <p:sldId id="263" r:id="rId9"/>
    <p:sldId id="26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265" r:id="rId21"/>
    <p:sldId id="267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81" r:id="rId30"/>
    <p:sldId id="282" r:id="rId31"/>
    <p:sldId id="346" r:id="rId32"/>
    <p:sldId id="347" r:id="rId33"/>
    <p:sldId id="348" r:id="rId34"/>
    <p:sldId id="349" r:id="rId35"/>
    <p:sldId id="350" r:id="rId36"/>
    <p:sldId id="351" r:id="rId37"/>
    <p:sldId id="288" r:id="rId38"/>
    <p:sldId id="292" r:id="rId39"/>
    <p:sldId id="293" r:id="rId40"/>
    <p:sldId id="294" r:id="rId41"/>
    <p:sldId id="295" r:id="rId42"/>
    <p:sldId id="379" r:id="rId43"/>
    <p:sldId id="380" r:id="rId44"/>
    <p:sldId id="393" r:id="rId45"/>
    <p:sldId id="296" r:id="rId46"/>
    <p:sldId id="298" r:id="rId47"/>
    <p:sldId id="299" r:id="rId48"/>
    <p:sldId id="300" r:id="rId49"/>
    <p:sldId id="381" r:id="rId50"/>
    <p:sldId id="382" r:id="rId51"/>
    <p:sldId id="383" r:id="rId52"/>
    <p:sldId id="384" r:id="rId53"/>
    <p:sldId id="302" r:id="rId54"/>
    <p:sldId id="303" r:id="rId55"/>
    <p:sldId id="304" r:id="rId56"/>
    <p:sldId id="305" r:id="rId57"/>
    <p:sldId id="306" r:id="rId58"/>
    <p:sldId id="307" r:id="rId59"/>
    <p:sldId id="385" r:id="rId60"/>
    <p:sldId id="386" r:id="rId61"/>
    <p:sldId id="387" r:id="rId62"/>
    <p:sldId id="308" r:id="rId63"/>
    <p:sldId id="388" r:id="rId64"/>
    <p:sldId id="309" r:id="rId65"/>
    <p:sldId id="310" r:id="rId66"/>
    <p:sldId id="389" r:id="rId67"/>
    <p:sldId id="311" r:id="rId68"/>
    <p:sldId id="312" r:id="rId69"/>
    <p:sldId id="313" r:id="rId70"/>
    <p:sldId id="392" r:id="rId71"/>
    <p:sldId id="314" r:id="rId72"/>
    <p:sldId id="367" r:id="rId73"/>
    <p:sldId id="370" r:id="rId74"/>
    <p:sldId id="374" r:id="rId75"/>
    <p:sldId id="378" r:id="rId76"/>
    <p:sldId id="394" r:id="rId77"/>
    <p:sldId id="396" r:id="rId78"/>
    <p:sldId id="397" r:id="rId79"/>
    <p:sldId id="395" r:id="rId80"/>
    <p:sldId id="390" r:id="rId81"/>
    <p:sldId id="391" r:id="rId82"/>
    <p:sldId id="319" r:id="rId83"/>
    <p:sldId id="320" r:id="rId84"/>
    <p:sldId id="321" r:id="rId85"/>
    <p:sldId id="353" r:id="rId86"/>
    <p:sldId id="354" r:id="rId87"/>
    <p:sldId id="355" r:id="rId88"/>
    <p:sldId id="356" r:id="rId89"/>
    <p:sldId id="357" r:id="rId90"/>
    <p:sldId id="358" r:id="rId91"/>
    <p:sldId id="359" r:id="rId92"/>
    <p:sldId id="360" r:id="rId93"/>
    <p:sldId id="361" r:id="rId94"/>
    <p:sldId id="362" r:id="rId95"/>
    <p:sldId id="363" r:id="rId96"/>
    <p:sldId id="364" r:id="rId97"/>
    <p:sldId id="322" r:id="rId98"/>
    <p:sldId id="323" r:id="rId99"/>
    <p:sldId id="324" r:id="rId100"/>
    <p:sldId id="325" r:id="rId101"/>
    <p:sldId id="326" r:id="rId102"/>
    <p:sldId id="327" r:id="rId103"/>
    <p:sldId id="328" r:id="rId104"/>
    <p:sldId id="329" r:id="rId105"/>
    <p:sldId id="330" r:id="rId106"/>
    <p:sldId id="331" r:id="rId107"/>
    <p:sldId id="332" r:id="rId108"/>
    <p:sldId id="333" r:id="rId109"/>
  </p:sldIdLst>
  <p:sldSz cx="10439400" cy="6858000"/>
  <p:notesSz cx="6729412" cy="9926638"/>
  <p:custDataLst>
    <p:tags r:id="rId11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2400" b="0" i="0" u="none" baseline="0">
        <a:solidFill>
          <a:schemeClr val="tx1"/>
        </a:solidFill>
        <a:effectLst/>
        <a:latin typeface="Times New Roman" pitchFamily="18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2400" b="0" i="0" u="none" baseline="0">
        <a:solidFill>
          <a:schemeClr val="tx1"/>
        </a:solidFill>
        <a:effectLst/>
        <a:latin typeface="Times New Roman" pitchFamily="18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2400" b="0" i="0" u="none" baseline="0">
        <a:solidFill>
          <a:schemeClr val="tx1"/>
        </a:solidFill>
        <a:effectLst/>
        <a:latin typeface="Times New Roman" pitchFamily="18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2400" b="0" i="0" u="none" baseline="0">
        <a:solidFill>
          <a:schemeClr val="tx1"/>
        </a:solidFill>
        <a:effectLst/>
        <a:latin typeface="Times New Roman" pitchFamily="18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1" sz="2400" b="0" i="0" u="none" baseline="0">
        <a:solidFill>
          <a:schemeClr val="tx1"/>
        </a:solidFill>
        <a:effectLst/>
        <a:latin typeface="Times New Roman" pitchFamily="18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24" autoAdjust="0"/>
  </p:normalViewPr>
  <p:slideViewPr>
    <p:cSldViewPr>
      <p:cViewPr>
        <p:scale>
          <a:sx n="75" d="100"/>
          <a:sy n="75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00" Type="http://schemas.openxmlformats.org/officeDocument/2006/relationships/slide" Target="slides/slide97.xml" /><Relationship Id="rId101" Type="http://schemas.openxmlformats.org/officeDocument/2006/relationships/slide" Target="slides/slide98.xml" /><Relationship Id="rId102" Type="http://schemas.openxmlformats.org/officeDocument/2006/relationships/slide" Target="slides/slide99.xml" /><Relationship Id="rId103" Type="http://schemas.openxmlformats.org/officeDocument/2006/relationships/slide" Target="slides/slide100.xml" /><Relationship Id="rId104" Type="http://schemas.openxmlformats.org/officeDocument/2006/relationships/slide" Target="slides/slide101.xml" /><Relationship Id="rId105" Type="http://schemas.openxmlformats.org/officeDocument/2006/relationships/slide" Target="slides/slide102.xml" /><Relationship Id="rId106" Type="http://schemas.openxmlformats.org/officeDocument/2006/relationships/slide" Target="slides/slide103.xml" /><Relationship Id="rId107" Type="http://schemas.openxmlformats.org/officeDocument/2006/relationships/slide" Target="slides/slide104.xml" /><Relationship Id="rId108" Type="http://schemas.openxmlformats.org/officeDocument/2006/relationships/slide" Target="slides/slide105.xml" /><Relationship Id="rId109" Type="http://schemas.openxmlformats.org/officeDocument/2006/relationships/slide" Target="slides/slide106.xml" /><Relationship Id="rId11" Type="http://schemas.openxmlformats.org/officeDocument/2006/relationships/slide" Target="slides/slide8.xml" /><Relationship Id="rId110" Type="http://schemas.openxmlformats.org/officeDocument/2006/relationships/tags" Target="tags/tag1.xml" /><Relationship Id="rId111" Type="http://schemas.openxmlformats.org/officeDocument/2006/relationships/presProps" Target="presProps.xml" /><Relationship Id="rId112" Type="http://schemas.openxmlformats.org/officeDocument/2006/relationships/viewProps" Target="viewProps.xml" /><Relationship Id="rId113" Type="http://schemas.openxmlformats.org/officeDocument/2006/relationships/theme" Target="theme/theme1.xml" /><Relationship Id="rId114" Type="http://schemas.openxmlformats.org/officeDocument/2006/relationships/tableStyles" Target="tableStyles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slide" Target="slides/slide50.xml" /><Relationship Id="rId54" Type="http://schemas.openxmlformats.org/officeDocument/2006/relationships/slide" Target="slides/slide51.xml" /><Relationship Id="rId55" Type="http://schemas.openxmlformats.org/officeDocument/2006/relationships/slide" Target="slides/slide52.xml" /><Relationship Id="rId56" Type="http://schemas.openxmlformats.org/officeDocument/2006/relationships/slide" Target="slides/slide53.xml" /><Relationship Id="rId57" Type="http://schemas.openxmlformats.org/officeDocument/2006/relationships/slide" Target="slides/slide54.xml" /><Relationship Id="rId58" Type="http://schemas.openxmlformats.org/officeDocument/2006/relationships/slide" Target="slides/slide55.xml" /><Relationship Id="rId59" Type="http://schemas.openxmlformats.org/officeDocument/2006/relationships/slide" Target="slides/slide56.xml" /><Relationship Id="rId6" Type="http://schemas.openxmlformats.org/officeDocument/2006/relationships/slide" Target="slides/slide3.xml" /><Relationship Id="rId60" Type="http://schemas.openxmlformats.org/officeDocument/2006/relationships/slide" Target="slides/slide57.xml" /><Relationship Id="rId61" Type="http://schemas.openxmlformats.org/officeDocument/2006/relationships/slide" Target="slides/slide58.xml" /><Relationship Id="rId62" Type="http://schemas.openxmlformats.org/officeDocument/2006/relationships/slide" Target="slides/slide59.xml" /><Relationship Id="rId63" Type="http://schemas.openxmlformats.org/officeDocument/2006/relationships/slide" Target="slides/slide60.xml" /><Relationship Id="rId64" Type="http://schemas.openxmlformats.org/officeDocument/2006/relationships/slide" Target="slides/slide61.xml" /><Relationship Id="rId65" Type="http://schemas.openxmlformats.org/officeDocument/2006/relationships/slide" Target="slides/slide62.xml" /><Relationship Id="rId66" Type="http://schemas.openxmlformats.org/officeDocument/2006/relationships/slide" Target="slides/slide63.xml" /><Relationship Id="rId67" Type="http://schemas.openxmlformats.org/officeDocument/2006/relationships/slide" Target="slides/slide64.xml" /><Relationship Id="rId68" Type="http://schemas.openxmlformats.org/officeDocument/2006/relationships/slide" Target="slides/slide65.xml" /><Relationship Id="rId69" Type="http://schemas.openxmlformats.org/officeDocument/2006/relationships/slide" Target="slides/slide66.xml" /><Relationship Id="rId7" Type="http://schemas.openxmlformats.org/officeDocument/2006/relationships/slide" Target="slides/slide4.xml" /><Relationship Id="rId70" Type="http://schemas.openxmlformats.org/officeDocument/2006/relationships/slide" Target="slides/slide67.xml" /><Relationship Id="rId71" Type="http://schemas.openxmlformats.org/officeDocument/2006/relationships/slide" Target="slides/slide68.xml" /><Relationship Id="rId72" Type="http://schemas.openxmlformats.org/officeDocument/2006/relationships/slide" Target="slides/slide69.xml" /><Relationship Id="rId73" Type="http://schemas.openxmlformats.org/officeDocument/2006/relationships/slide" Target="slides/slide70.xml" /><Relationship Id="rId74" Type="http://schemas.openxmlformats.org/officeDocument/2006/relationships/slide" Target="slides/slide71.xml" /><Relationship Id="rId75" Type="http://schemas.openxmlformats.org/officeDocument/2006/relationships/slide" Target="slides/slide72.xml" /><Relationship Id="rId76" Type="http://schemas.openxmlformats.org/officeDocument/2006/relationships/slide" Target="slides/slide73.xml" /><Relationship Id="rId77" Type="http://schemas.openxmlformats.org/officeDocument/2006/relationships/slide" Target="slides/slide74.xml" /><Relationship Id="rId78" Type="http://schemas.openxmlformats.org/officeDocument/2006/relationships/slide" Target="slides/slide75.xml" /><Relationship Id="rId79" Type="http://schemas.openxmlformats.org/officeDocument/2006/relationships/slide" Target="slides/slide76.xml" /><Relationship Id="rId8" Type="http://schemas.openxmlformats.org/officeDocument/2006/relationships/slide" Target="slides/slide5.xml" /><Relationship Id="rId80" Type="http://schemas.openxmlformats.org/officeDocument/2006/relationships/slide" Target="slides/slide77.xml" /><Relationship Id="rId81" Type="http://schemas.openxmlformats.org/officeDocument/2006/relationships/slide" Target="slides/slide78.xml" /><Relationship Id="rId82" Type="http://schemas.openxmlformats.org/officeDocument/2006/relationships/slide" Target="slides/slide79.xml" /><Relationship Id="rId83" Type="http://schemas.openxmlformats.org/officeDocument/2006/relationships/slide" Target="slides/slide80.xml" /><Relationship Id="rId84" Type="http://schemas.openxmlformats.org/officeDocument/2006/relationships/slide" Target="slides/slide81.xml" /><Relationship Id="rId85" Type="http://schemas.openxmlformats.org/officeDocument/2006/relationships/slide" Target="slides/slide82.xml" /><Relationship Id="rId86" Type="http://schemas.openxmlformats.org/officeDocument/2006/relationships/slide" Target="slides/slide83.xml" /><Relationship Id="rId87" Type="http://schemas.openxmlformats.org/officeDocument/2006/relationships/slide" Target="slides/slide84.xml" /><Relationship Id="rId88" Type="http://schemas.openxmlformats.org/officeDocument/2006/relationships/slide" Target="slides/slide85.xml" /><Relationship Id="rId89" Type="http://schemas.openxmlformats.org/officeDocument/2006/relationships/slide" Target="slides/slide86.xml" /><Relationship Id="rId9" Type="http://schemas.openxmlformats.org/officeDocument/2006/relationships/slide" Target="slides/slide6.xml" /><Relationship Id="rId90" Type="http://schemas.openxmlformats.org/officeDocument/2006/relationships/slide" Target="slides/slide87.xml" /><Relationship Id="rId91" Type="http://schemas.openxmlformats.org/officeDocument/2006/relationships/slide" Target="slides/slide88.xml" /><Relationship Id="rId92" Type="http://schemas.openxmlformats.org/officeDocument/2006/relationships/slide" Target="slides/slide89.xml" /><Relationship Id="rId93" Type="http://schemas.openxmlformats.org/officeDocument/2006/relationships/slide" Target="slides/slide90.xml" /><Relationship Id="rId94" Type="http://schemas.openxmlformats.org/officeDocument/2006/relationships/slide" Target="slides/slide91.xml" /><Relationship Id="rId95" Type="http://schemas.openxmlformats.org/officeDocument/2006/relationships/slide" Target="slides/slide92.xml" /><Relationship Id="rId96" Type="http://schemas.openxmlformats.org/officeDocument/2006/relationships/slide" Target="slides/slide93.xml" /><Relationship Id="rId97" Type="http://schemas.openxmlformats.org/officeDocument/2006/relationships/slide" Target="slides/slide94.xml" /><Relationship Id="rId98" Type="http://schemas.openxmlformats.org/officeDocument/2006/relationships/slide" Target="slides/slide95.xml" /><Relationship Id="rId99" Type="http://schemas.openxmlformats.org/officeDocument/2006/relationships/slide" Target="slides/slide9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TextEdit="1"/>
          </p:cNvSpPr>
          <p:nvPr>
            <p:ph type="sldImg" idx="2"/>
          </p:nvPr>
        </p:nvSpPr>
        <p:spPr>
          <a:xfrm>
            <a:off x="533400" y="746125"/>
            <a:ext cx="5662613" cy="37195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714875"/>
            <a:ext cx="4932363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29" tIns="44912" rIns="91429" bIns="4491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Click to edit Master notes styles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Second Level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Third Level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Fourth Level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Fifth Level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8263" y="100013"/>
            <a:ext cx="1851025" cy="3270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29" tIns="44912" rIns="91429" bIns="44912" anchor="ctr">
            <a:spAutoFit/>
          </a:bodyPr>
          <a:lstStyle>
            <a:lvl1pPr defTabSz="923925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61963" defTabSz="923925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23925" defTabSz="923925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85888" defTabSz="923925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47850" defTabSz="923925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305050" defTabSz="923925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762250" defTabSz="923925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219450" defTabSz="923925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676650" defTabSz="923925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algn="l" defTabSz="9239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Ogilvy &amp; Mather China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280150" y="9499600"/>
            <a:ext cx="381000" cy="3270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1429" tIns="44912" rIns="91429" bIns="44912" anchor="ctr" anchorCtr="0">
            <a:spAutoFit/>
          </a:bodyPr>
          <a:lstStyle>
            <a:defPPr>
              <a:defRPr lang="zh-CN"/>
            </a:defPPr>
            <a:lvl1pPr marL="0" indent="0" algn="l" defTabSz="92392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61963" indent="0" algn="l" defTabSz="92392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23925" indent="0" algn="l" defTabSz="92392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85888" indent="0" algn="l" defTabSz="92392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47850" indent="0" algn="l" defTabSz="92392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  <a:lvl6pPr marL="2305050" defTabSz="923925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762250" defTabSz="923925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219450" defTabSz="923925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676650" defTabSz="923925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lvl="0" indent="0" algn="r" defTabSz="923925"/>
            <a:fld id="{48C86150-8042-4369-A78C-0D8040A94561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body" idx="3"/>
          </p:nvPr>
        </p:nvSpPr>
        <p:spPr>
          <a:xfrm>
            <a:off x="898525" y="4714875"/>
            <a:ext cx="4932363" cy="44672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099" name="Rectangle 3"/>
          <p:cNvSpPr>
            <a:spLocks noTextEdit="1"/>
          </p:cNvSpPr>
          <p:nvPr>
            <p:ph type="sldImg" idx="2"/>
          </p:nvPr>
        </p:nvSpPr>
        <p:spPr>
          <a:xfrm>
            <a:off x="533400" y="746125"/>
            <a:ext cx="5662613" cy="3719513"/>
          </a:xfrm>
          <a:noFill/>
          <a:ln w="12700" cap="flat">
            <a:miter lim="800000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90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89091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16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89092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89093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89094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89095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8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1139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17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91140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1141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1142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91143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6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3187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18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93188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3189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3190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93191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4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5235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19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95236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5237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5238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95239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2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7283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20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97284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7285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7286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97287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9330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9331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21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99332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9333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99334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99335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8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1379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22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01380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1381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1382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01383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3426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3427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23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03428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3429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3430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03431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5474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5475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24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05476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5477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5478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05479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7522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7523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25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07524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7525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7526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07527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9570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9571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26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09572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9573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09574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09575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1618" name="Rectangle 2"/>
          <p:cNvSpPr/>
          <p:nvPr/>
        </p:nvSpPr>
        <p:spPr>
          <a:xfrm>
            <a:off x="3811588" y="9525"/>
            <a:ext cx="2917825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11619" name="Rectangle 3"/>
          <p:cNvSpPr/>
          <p:nvPr/>
        </p:nvSpPr>
        <p:spPr>
          <a:xfrm>
            <a:off x="3811588" y="9451975"/>
            <a:ext cx="2917825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19248" tIns="0" rIns="19248" bIns="0"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r" defTabSz="769938" eaLnBrk="1" hangingPunct="1"/>
            <a:r>
              <a:rPr lang="en-US" altLang="zh-CN" sz="1000" i="1">
                <a:latin typeface="穝灿砰" charset="-120"/>
                <a:ea typeface="穝灿砰" charset="-120"/>
              </a:rPr>
              <a:t>27</a:t>
            </a:r>
            <a:endParaRPr lang="en-US" altLang="zh-CN" sz="1000" i="1">
              <a:latin typeface="穝灿砰" charset="-120"/>
              <a:ea typeface="穝灿砰" charset="-120"/>
            </a:endParaRPr>
          </a:p>
        </p:txBody>
      </p:sp>
      <p:sp>
        <p:nvSpPr>
          <p:cNvPr id="111620" name="Rectangle 4"/>
          <p:cNvSpPr/>
          <p:nvPr/>
        </p:nvSpPr>
        <p:spPr>
          <a:xfrm>
            <a:off x="-1587" y="9451975"/>
            <a:ext cx="2916237" cy="4619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11621" name="Rectangle 5"/>
          <p:cNvSpPr/>
          <p:nvPr/>
        </p:nvSpPr>
        <p:spPr>
          <a:xfrm>
            <a:off x="-1587" y="9525"/>
            <a:ext cx="2916237" cy="4635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111622" name="Rectangle 6"/>
          <p:cNvSpPr>
            <a:spLocks noTextEdit="1"/>
          </p:cNvSpPr>
          <p:nvPr>
            <p:ph type="sldImg" idx="2"/>
          </p:nvPr>
        </p:nvSpPr>
        <p:spPr>
          <a:xfrm>
            <a:off x="725488" y="869950"/>
            <a:ext cx="5280025" cy="3468688"/>
          </a:xfrm>
          <a:noFill/>
          <a:ln w="12700" cap="flat">
            <a:miter lim="800000"/>
          </a:ln>
        </p:spPr>
      </p:sp>
      <p:sp>
        <p:nvSpPr>
          <p:cNvPr id="111623" name="Rectangle 7"/>
          <p:cNvSpPr>
            <a:spLocks noGrp="1"/>
          </p:cNvSpPr>
          <p:nvPr>
            <p:ph type="body" idx="3"/>
          </p:nvPr>
        </p:nvSpPr>
        <p:spPr>
          <a:xfrm>
            <a:off x="896938" y="4721225"/>
            <a:ext cx="4932362" cy="3908425"/>
          </a:xfrm>
          <a:noFill/>
          <a:ln w="12700">
            <a:noFill/>
            <a:miter lim="800000"/>
          </a:ln>
          <a:effectLst/>
        </p:spPr>
        <p:txBody>
          <a:bodyPr wrap="square" lIns="91429" tIns="44912" rIns="91429" bIns="44912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12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indent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04925" y="1122363"/>
            <a:ext cx="78295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04925" y="3602038"/>
            <a:ext cx="782955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2788" y="1709738"/>
            <a:ext cx="900271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2788" y="4589463"/>
            <a:ext cx="9002712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3335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959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138" y="365125"/>
            <a:ext cx="90043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9138" y="1681163"/>
            <a:ext cx="441642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19138" y="2505075"/>
            <a:ext cx="4416425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84788" y="1681163"/>
            <a:ext cx="44386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84788" y="2505075"/>
            <a:ext cx="443865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138" y="457200"/>
            <a:ext cx="3367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38650" y="987425"/>
            <a:ext cx="528478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19138" y="2057400"/>
            <a:ext cx="3367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138" y="457200"/>
            <a:ext cx="3367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38650" y="987425"/>
            <a:ext cx="5284788" cy="4873625"/>
          </a:xfr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19138" y="2057400"/>
            <a:ext cx="3367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628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3335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0000CC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3335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335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28" name="文本框 1"/>
          <p:cNvSpPr txBox="1"/>
          <p:nvPr/>
        </p:nvSpPr>
        <p:spPr>
          <a:xfrm>
            <a:off x="539750" y="7029450"/>
            <a:ext cx="9072563" cy="4603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algn="dist">
              <a:lnSpc>
                <a:spcPct val="150000"/>
              </a:lnSpc>
            </a:pPr>
            <a:r>
              <a:rPr lang="zh-CN" altLang="en-US" sz="1800">
                <a:solidFill>
                  <a:srgbClr val="00007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方案库 </a:t>
            </a:r>
            <a:r>
              <a:rPr lang="en-US" altLang="zh-CN" sz="1800">
                <a:solidFill>
                  <a:srgbClr val="00007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fanganku.cn </a:t>
            </a:r>
            <a:r>
              <a:rPr lang="zh-CN" altLang="en-US" sz="1800">
                <a:solidFill>
                  <a:srgbClr val="00007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（方案库全拼</a:t>
            </a:r>
            <a:r>
              <a:rPr lang="en-US" altLang="zh-CN" sz="1800">
                <a:solidFill>
                  <a:srgbClr val="00007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.cn</a:t>
            </a:r>
            <a:r>
              <a:rPr lang="zh-CN" altLang="en-US" sz="1800">
                <a:solidFill>
                  <a:srgbClr val="00007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），每天收录全网方案，让天下没有难写的方案！</a:t>
            </a:r>
            <a:endParaRPr lang="en-US" altLang="zh-CN" sz="1800">
              <a:solidFill>
                <a:srgbClr val="00007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3200" b="0" i="0" u="none" kern="1200" baseline="0">
          <a:solidFill>
            <a:schemeClr val="tx2"/>
          </a:solidFill>
          <a:effectLst/>
          <a:latin typeface="中黑体" charset="-122"/>
          <a:ea typeface="中黑体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5000"/>
        </a:lnSpc>
        <a:spcBef>
          <a:spcPct val="25000"/>
        </a:spcBef>
        <a:spcAft>
          <a:spcPct val="25000"/>
        </a:spcAft>
        <a:buClr>
          <a:schemeClr val="accent2"/>
        </a:buClr>
        <a:buSzPct val="50000"/>
        <a:buFont typeface="Monotype Sorts" pitchFamily="2" charset="2"/>
        <a:buChar char="l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5000"/>
        </a:lnSpc>
        <a:spcBef>
          <a:spcPct val="25000"/>
        </a:spcBef>
        <a:spcAft>
          <a:spcPct val="25000"/>
        </a:spcAft>
        <a:buClr>
          <a:schemeClr val="tx2"/>
        </a:buClr>
        <a:buSzTx/>
        <a:buFontTx/>
        <a:buChar char="-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5000"/>
        </a:lnSpc>
        <a:spcBef>
          <a:spcPct val="25000"/>
        </a:spcBef>
        <a:spcAft>
          <a:spcPct val="25000"/>
        </a:spcAft>
        <a:buClr>
          <a:schemeClr val="accent1"/>
        </a:buClr>
        <a:buSzPct val="65000"/>
        <a:buFont typeface="Monotype Sorts" pitchFamily="2" charset="2"/>
        <a:buChar char="l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5000"/>
        </a:lnSpc>
        <a:spcBef>
          <a:spcPct val="25000"/>
        </a:spcBef>
        <a:spcAft>
          <a:spcPct val="25000"/>
        </a:spcAft>
        <a:buClr>
          <a:schemeClr val="tx1"/>
        </a:buClr>
        <a:buSzTx/>
        <a:buFontTx/>
        <a:buChar char="–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5000"/>
        </a:lnSpc>
        <a:spcBef>
          <a:spcPct val="25000"/>
        </a:spcBef>
        <a:spcAft>
          <a:spcPct val="25000"/>
        </a:spcAft>
        <a:buClr>
          <a:schemeClr val="accent1"/>
        </a:buClr>
        <a:buSzTx/>
        <a:buFontTx/>
        <a:buChar char="•"/>
        <a:defRPr kumimoji="1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wmf" /><Relationship Id="rId4" Type="http://schemas.openxmlformats.org/officeDocument/2006/relationships/image" Target="../media/image5.wmf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/Relationships>
</file>

<file path=ppt/slides/_rels/slide8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/Relationships>
</file>

<file path=ppt/slides/_rels/slide8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/Relationships>
</file>

<file path=ppt/slides/_rels/slide8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/Relationships>
</file>

<file path=ppt/slides/_rels/slide9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/Relationships>
</file>

<file path=ppt/slides/_rels/slide9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6.wmf" /></Relationships>
</file>

<file path=ppt/slides/_rels/slide9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9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/Relationships>
</file>

<file path=ppt/slides/_rels/slide9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7.wmf" /></Relationships>
</file>

<file path=ppt/slides/_rels/slide9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8.png" /></Relationships>
</file>

<file path=ppt/slides/_rels/slide9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3500" y="22860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How to Brief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16002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我们这个行业到底在贩卖什么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16002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Great Ideas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7170" name="Group 7"/>
          <p:cNvGrpSpPr/>
          <p:nvPr/>
        </p:nvGrpSpPr>
        <p:grpSpPr>
          <a:xfrm>
            <a:off x="2571750" y="2368550"/>
            <a:ext cx="5600700" cy="1974850"/>
            <a:chOff x="1620" y="1492"/>
            <a:chExt cx="3528" cy="1244"/>
          </a:xfrm>
        </p:grpSpPr>
        <p:sp>
          <p:nvSpPr>
            <p:cNvPr id="7172" name="Rectangle 4"/>
            <p:cNvSpPr>
              <a:spLocks noChangeArrowheads="1"/>
            </p:cNvSpPr>
            <p:nvPr/>
          </p:nvSpPr>
          <p:spPr bwMode="auto">
            <a:xfrm>
              <a:off x="1620" y="2160"/>
              <a:ext cx="3528" cy="57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lIns="90488" tIns="44450" rIns="90488" bIns="44450" anchor="ctr" anchorCtr="0">
              <a:no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lang="en-US" altLang="zh-CN" sz="3200" b="1" spc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Book Antiqua" pitchFamily="18" charset="0"/>
                </a:rPr>
                <a:t>Great Brief</a:t>
              </a:r>
              <a:endParaRPr lang="en-US" altLang="zh-CN" sz="3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endParaRPr>
            </a:p>
          </p:txBody>
        </p:sp>
        <p:sp>
          <p:nvSpPr>
            <p:cNvPr id="7173" name="AutoShape 5"/>
            <p:cNvSpPr/>
            <p:nvPr/>
          </p:nvSpPr>
          <p:spPr>
            <a:xfrm rot="16200000" flipH="1">
              <a:off x="3076" y="1576"/>
              <a:ext cx="616" cy="448"/>
            </a:xfrm>
            <a:prstGeom prst="rightArrow">
              <a:avLst>
                <a:gd name="adj1" fmla="val 50000"/>
                <a:gd name="adj2" fmla="val 68756"/>
              </a:avLst>
            </a:prstGeom>
            <a:gradFill rotWithShape="0">
              <a:gsLst>
                <a:gs pos="0">
                  <a:srgbClr val="00FFFF"/>
                </a:gs>
                <a:gs pos="100000">
                  <a:srgbClr val="004C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2362200" y="1295400"/>
            <a:ext cx="60198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</a:pPr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形成 </a:t>
            </a:r>
            <a:r>
              <a:rPr lang="en-US" altLang="zh-CN" sz="32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Great Idea </a:t>
            </a:r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的第一步</a:t>
            </a:r>
            <a:endParaRPr lang="zh-CN" altLang="en-US" sz="32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2266950" y="1325563"/>
            <a:ext cx="5657850" cy="10668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en-US" altLang="zh-CN" sz="32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Great Brief </a:t>
            </a:r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需要什么</a:t>
            </a:r>
            <a:r>
              <a:rPr lang="en-US" altLang="zh-CN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??</a:t>
            </a:r>
            <a:endParaRPr lang="en-US" altLang="zh-CN" sz="32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grpSp>
        <p:nvGrpSpPr>
          <p:cNvPr id="8195" name="Group 7"/>
          <p:cNvGrpSpPr/>
          <p:nvPr/>
        </p:nvGrpSpPr>
        <p:grpSpPr>
          <a:xfrm>
            <a:off x="2352675" y="2474913"/>
            <a:ext cx="5486400" cy="1944687"/>
            <a:chOff x="1482" y="1559"/>
            <a:chExt cx="3456" cy="1225"/>
          </a:xfrm>
        </p:grpSpPr>
        <p:sp>
          <p:nvSpPr>
            <p:cNvPr id="8196" name="AutoShape 5"/>
            <p:cNvSpPr/>
            <p:nvPr/>
          </p:nvSpPr>
          <p:spPr>
            <a:xfrm rot="16200000" flipH="1">
              <a:off x="2902" y="1643"/>
              <a:ext cx="616" cy="448"/>
            </a:xfrm>
            <a:prstGeom prst="rightArrow">
              <a:avLst>
                <a:gd name="adj1" fmla="val 50000"/>
                <a:gd name="adj2" fmla="val 68756"/>
              </a:avLst>
            </a:prstGeom>
            <a:gradFill rotWithShape="0">
              <a:gsLst>
                <a:gs pos="0">
                  <a:srgbClr val="00FFFF"/>
                </a:gs>
                <a:gs pos="100000">
                  <a:srgbClr val="004C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8197" name="Text Box 6"/>
            <p:cNvSpPr txBox="1">
              <a:spLocks noChangeArrowheads="1"/>
            </p:cNvSpPr>
            <p:nvPr/>
          </p:nvSpPr>
          <p:spPr bwMode="auto">
            <a:xfrm>
              <a:off x="1482" y="2419"/>
              <a:ext cx="3456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lang="en-US" altLang="zh-CN" sz="3200" b="1" spc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Book Antiqua" pitchFamily="18" charset="0"/>
                </a:rPr>
                <a:t>Great Strategy</a:t>
              </a:r>
              <a:endParaRPr lang="en-US" altLang="zh-CN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Great Strategy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需要什么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0" y="2057400"/>
            <a:ext cx="5410200" cy="2590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有深刻的了解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有逻辑的整理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有创意的启发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charRg st="14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策略是一切思考的中心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是路标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是指标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指引方向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spcBef>
                <a:spcPct val="65000"/>
              </a:spcBef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没有策略，我们会掉入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随兴所至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的陷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细宋体" charset="-122"/>
                <a:ea typeface="细宋体" charset="-122"/>
              </a:rPr>
              <a:t>阱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  <a:latin typeface="细宋体" charset="-122"/>
              <a:ea typeface="细宋体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charRg st="4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charRg st="8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charRg st="1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一些你该知道的名词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定位			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Positioning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目标对象群		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Target Audience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消费者利益点		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Consumer Benefit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			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Support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什么是定位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一产品或服务在消费者心中的位置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位置站得越好，对该产品的发展越有利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为什么叫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Position .....ing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进行式，变量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寻找平衡点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从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A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点到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B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点的过程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P&amp;G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的定位方式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对某种人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来说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某品牌</a:t>
            </a: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是最能提供某好处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的品牌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因为</a:t>
            </a: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某种原因</a:t>
            </a:r>
            <a:r>
              <a:rPr lang="en-US" altLang="zh-CN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/</a:t>
            </a: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产品的特质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WHO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WHAT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WHY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目标对象群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为什么要锁定目标对象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More is less, less is more.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你没法子讨好所有人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消费者利益点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这只电钻钻洞很快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利益点是什么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很快地为你钻洞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6764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这辆车加速换档很容易		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原因，产品的特性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Clr>
                <a:schemeClr val="hlink"/>
              </a:buClr>
              <a:buSzPct val="150000"/>
              <a:buFont typeface="Monotype Sorts" pitchFamily="2" charset="2"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让你自在的享受驾驶兴趣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这家公司很大，名声很响		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原因，产品的特性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Clr>
                <a:schemeClr val="hlink"/>
              </a:buClr>
              <a:buSzPct val="150000"/>
              <a:buFont typeface="Monotype Sorts" pitchFamily="2" charset="2"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它能提供质量令人信赖的产品 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一块尿布不会漏			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产品的特性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Clr>
                <a:schemeClr val="hlink"/>
              </a:buClr>
              <a:buSzPct val="150000"/>
              <a:buFont typeface="Monotype Sorts" pitchFamily="2" charset="2"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能让宝宝更快乐	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这瓶洗发水含有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Pro-V</a:t>
            </a: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因子		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产品的特性</a:t>
            </a:r>
            <a:r>
              <a:rPr lang="en-US" altLang="zh-CN" sz="2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Clr>
                <a:schemeClr val="hlink"/>
              </a:buClr>
              <a:buSzPct val="150000"/>
              <a:buFont typeface="Monotype Sorts" pitchFamily="2" charset="2"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能让我的头发更有光泽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590800"/>
            <a:ext cx="101981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baseline="0">
                <a:solidFill>
                  <a:schemeClr val="tx2"/>
                </a:solidFill>
                <a:effectLst/>
                <a:latin typeface="中黑体" charset="-122"/>
                <a:ea typeface="中黑体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找到正确的利益点，</a:t>
            </a:r>
            <a:b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就像为你的策略找到了最佳的利器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 name=""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7750" y="0"/>
            <a:ext cx="8637588" cy="6096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定位陈述练习		姓名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6638" y="685800"/>
            <a:ext cx="8680450" cy="69469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片子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(1)	      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 ________________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 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而言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因为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片子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(2)	      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 ________________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 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而言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因为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片子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(3)	       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 ________________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 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而言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因为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endParaRPr lang="en-US" altLang="zh-CN" sz="9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片子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(4)		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 ________________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 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 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而言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牌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产品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00200" marR="0" lvl="3" indent="-228600">
              <a:lnSpc>
                <a:spcPct val="85000"/>
              </a:lnSpc>
              <a:buNone/>
            </a:pP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因为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____________________________(</a:t>
            </a:r>
            <a:r>
              <a:rPr lang="zh-CN" altLang="en-US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r>
              <a:rPr lang="en-US" altLang="zh-CN" sz="1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6213" y="2438400"/>
            <a:ext cx="883285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baseline="0">
                <a:solidFill>
                  <a:schemeClr val="tx2"/>
                </a:solidFill>
                <a:effectLst/>
                <a:latin typeface="中黑体" charset="-122"/>
                <a:ea typeface="中黑体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广告的目的，在创造一产品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/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服务在消费者心中的好位子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所有的策略都在寻找下列四样东西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7630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对谁讲 →他是谁，喜欢什么，厌恶什么，有何偏见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说什么 →传送什么讯息，可以让他相信或感动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如何说 →用什么方式说？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温柔地说、诚恳地说、权威地说还是自信地说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什么时候说 →什么时候传送这个讯息给他最好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charRg st="24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charRg st="46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charRg st="59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charRg st="80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1485900" y="762000"/>
            <a:ext cx="77724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策略是什么</a:t>
            </a:r>
            <a:endParaRPr lang="zh-CN" altLang="en-US" sz="32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grpSp>
        <p:nvGrpSpPr>
          <p:cNvPr id="22531" name="Group 9"/>
          <p:cNvGrpSpPr/>
          <p:nvPr/>
        </p:nvGrpSpPr>
        <p:grpSpPr>
          <a:xfrm>
            <a:off x="1485900" y="2133600"/>
            <a:ext cx="7772400" cy="3429000"/>
            <a:chOff x="936" y="1344"/>
            <a:chExt cx="4896" cy="2160"/>
          </a:xfrm>
        </p:grpSpPr>
        <p:sp>
          <p:nvSpPr>
            <p:cNvPr id="22532" name="Rectangle 5"/>
            <p:cNvSpPr/>
            <p:nvPr/>
          </p:nvSpPr>
          <p:spPr>
            <a:xfrm>
              <a:off x="936" y="1344"/>
              <a:ext cx="4896" cy="48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lIns="90488" tIns="44450" rIns="90488" bIns="4445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algn="ctr">
                <a:buClrTx/>
                <a:buSzTx/>
                <a:buFontTx/>
                <a:buNone/>
              </a:pPr>
              <a:r>
                <a:rPr lang="zh-CN" altLang="en-US"/>
                <a:t>打动消费者，使他们能</a:t>
              </a:r>
              <a:endParaRPr lang="zh-CN" altLang="en-US"/>
            </a:p>
          </p:txBody>
        </p:sp>
        <p:pic>
          <p:nvPicPr>
            <p:cNvPr id="22533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044" y="2271"/>
              <a:ext cx="1116" cy="1163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</p:pic>
        <p:pic>
          <p:nvPicPr>
            <p:cNvPr id="22534" name="Picture 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1608" y="2271"/>
              <a:ext cx="1248" cy="1233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</p:pic>
        <p:sp>
          <p:nvSpPr>
            <p:cNvPr id="22535" name="AutoShape 8"/>
            <p:cNvSpPr/>
            <p:nvPr/>
          </p:nvSpPr>
          <p:spPr>
            <a:xfrm>
              <a:off x="3148" y="2692"/>
              <a:ext cx="616" cy="280"/>
            </a:xfrm>
            <a:prstGeom prst="rightArrow">
              <a:avLst>
                <a:gd name="adj1" fmla="val 50000"/>
                <a:gd name="adj2" fmla="val 110010"/>
              </a:avLst>
            </a:prstGeom>
            <a:gradFill rotWithShape="0">
              <a:gsLst>
                <a:gs pos="0">
                  <a:srgbClr val="00FFFF"/>
                </a:gs>
                <a:gs pos="100000">
                  <a:srgbClr val="004C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1485900" y="762000"/>
            <a:ext cx="77724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策略是什么</a:t>
            </a:r>
            <a:endParaRPr lang="zh-CN" altLang="en-US" sz="32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grpSp>
        <p:nvGrpSpPr>
          <p:cNvPr id="23555" name="Group 7"/>
          <p:cNvGrpSpPr/>
          <p:nvPr/>
        </p:nvGrpSpPr>
        <p:grpSpPr>
          <a:xfrm>
            <a:off x="2857500" y="2209800"/>
            <a:ext cx="5181600" cy="3467100"/>
            <a:chOff x="1800" y="1392"/>
            <a:chExt cx="3264" cy="2184"/>
          </a:xfrm>
        </p:grpSpPr>
        <p:sp>
          <p:nvSpPr>
            <p:cNvPr id="23556" name="Rectangle 5"/>
            <p:cNvSpPr/>
            <p:nvPr/>
          </p:nvSpPr>
          <p:spPr>
            <a:xfrm>
              <a:off x="1800" y="1392"/>
              <a:ext cx="3264" cy="57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lIns="90488" tIns="44450" rIns="90488" bIns="4445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>
                <a:buClrTx/>
                <a:buSzTx/>
                <a:buFontTx/>
                <a:buNone/>
              </a:pPr>
              <a:r>
                <a:rPr lang="zh-CN" altLang="en-US"/>
                <a:t>打中消费者脑海中的那个红心</a:t>
              </a:r>
              <a:endParaRPr lang="zh-CN" altLang="en-US"/>
            </a:p>
          </p:txBody>
        </p:sp>
        <p:pic>
          <p:nvPicPr>
            <p:cNvPr id="23557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376" y="2052"/>
              <a:ext cx="1908" cy="1524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策略是什么？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6900" y="1981200"/>
            <a:ext cx="7772400" cy="1066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帮助你在成千上万个广告讯息中脱颖而出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1752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我们的作品够不够好？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作品不够好的原因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05100" y="1981200"/>
            <a:ext cx="60960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创意人员太差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给的时间太短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策略简报没有内容，没有方向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客户没有</a:t>
            </a:r>
            <a:r>
              <a:rPr lang="zh-CN" altLang="en-US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Sense</a:t>
            </a:r>
            <a:endParaRPr lang="en-US" altLang="zh-CN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627">
                                            <p:txEl>
                                              <p:charRg st="28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为什么简报会没有方向，没有内容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0" y="1981200"/>
            <a:ext cx="64008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客户部人员太笨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创意人员不会发问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客户部人员不用功，没有做功课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客户不给简报，要我们自己想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charRg st="8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651">
                                            <p:txEl>
                                              <p:charRg st="32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好的策略与简报一定要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7630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单纯 	→ 也许很罗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细宋体" charset="-122"/>
                <a:ea typeface="细宋体" charset="-122"/>
              </a:rPr>
              <a:t>嗦，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但是有个单一的意念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  <a:latin typeface="细宋体" charset="-122"/>
              <a:ea typeface="细宋体" charset="-122"/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清楚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细宋体" charset="-122"/>
                <a:ea typeface="细宋体" charset="-122"/>
              </a:rPr>
              <a:t>	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→ 到底要什么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激发力 	→ 为什么创意人员会有蠢蠢欲动的感觉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charRg st="22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5">
                                            <p:txEl>
                                              <p:charRg st="34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Rectangle 3"/>
          <p:cNvSpPr>
            <a:spLocks noGrp="1" noChangeArrowheads="1"/>
          </p:cNvSpPr>
          <p:nvPr>
            <p:ph type="title"/>
          </p:nvPr>
        </p:nvSpPr>
        <p:spPr>
          <a:xfrm>
            <a:off x="1333500" y="15240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奥美的策略     蓝图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</a:t>
            </a:r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Blueprint)</a:t>
            </a:r>
            <a:endParaRPr lang="en-US" altLang="zh-CN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</p:txBody>
      </p:sp>
      <p:cxnSp>
        <p:nvCxnSpPr>
          <p:cNvPr id="29699" name="Line 4"/>
          <p:cNvCxnSpPr/>
          <p:nvPr/>
        </p:nvCxnSpPr>
        <p:spPr>
          <a:xfrm>
            <a:off x="4268788" y="2133600"/>
            <a:ext cx="696912" cy="0"/>
          </a:xfrm>
          <a:prstGeom prst="line">
            <a:avLst/>
          </a:prstGeom>
          <a:noFill/>
          <a:ln w="25400">
            <a:solidFill>
              <a:schemeClr val="tx2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63650" y="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思考的过程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5450" y="914400"/>
            <a:ext cx="7772400" cy="685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行销环境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pSp>
        <p:nvGrpSpPr>
          <p:cNvPr id="30724" name="Group 27"/>
          <p:cNvGrpSpPr/>
          <p:nvPr/>
        </p:nvGrpSpPr>
        <p:grpSpPr>
          <a:xfrm>
            <a:off x="9194800" y="1663700"/>
            <a:ext cx="1154113" cy="2630488"/>
            <a:chOff x="5792" y="1048"/>
            <a:chExt cx="727" cy="1657"/>
          </a:xfrm>
        </p:grpSpPr>
        <p:sp>
          <p:nvSpPr>
            <p:cNvPr id="30740" name="Rectangle 11"/>
            <p:cNvSpPr/>
            <p:nvPr/>
          </p:nvSpPr>
          <p:spPr>
            <a:xfrm>
              <a:off x="6045" y="1048"/>
              <a:ext cx="474" cy="361"/>
            </a:xfrm>
            <a:prstGeom prst="rect">
              <a:avLst/>
            </a:prstGeom>
            <a:noFill/>
            <a:ln w="57150" cmpd="thinThick">
              <a:solidFill>
                <a:schemeClr val="tx1"/>
              </a:solidFill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latin typeface="Times New Roman" pitchFamily="18" charset="0"/>
                  <a:ea typeface="宋体" pitchFamily="2" charset="-122"/>
                </a:rPr>
                <a:t>AD</a:t>
              </a:r>
              <a:endParaRPr lang="en-US" altLang="zh-CN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41" name="Rectangle 12"/>
            <p:cNvSpPr/>
            <p:nvPr/>
          </p:nvSpPr>
          <p:spPr>
            <a:xfrm>
              <a:off x="6045" y="1480"/>
              <a:ext cx="474" cy="361"/>
            </a:xfrm>
            <a:prstGeom prst="rect">
              <a:avLst/>
            </a:prstGeom>
            <a:noFill/>
            <a:ln w="57150" cmpd="thinThick">
              <a:solidFill>
                <a:schemeClr val="tx1"/>
              </a:solidFill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latin typeface="Times New Roman" pitchFamily="18" charset="0"/>
                  <a:ea typeface="宋体" pitchFamily="2" charset="-122"/>
                </a:rPr>
                <a:t>DR</a:t>
              </a:r>
              <a:endParaRPr lang="en-US" altLang="zh-CN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42" name="Rectangle 13"/>
            <p:cNvSpPr/>
            <p:nvPr/>
          </p:nvSpPr>
          <p:spPr>
            <a:xfrm>
              <a:off x="6052" y="1912"/>
              <a:ext cx="467" cy="361"/>
            </a:xfrm>
            <a:prstGeom prst="rect">
              <a:avLst/>
            </a:prstGeom>
            <a:noFill/>
            <a:ln w="57150" cmpd="thinThick">
              <a:solidFill>
                <a:schemeClr val="tx1"/>
              </a:solidFill>
              <a:miter lim="800000"/>
            </a:ln>
            <a:effectLst/>
          </p:spPr>
          <p:txBody>
            <a:bodyPr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latin typeface="Times New Roman" pitchFamily="18" charset="0"/>
                  <a:ea typeface="宋体" pitchFamily="2" charset="-122"/>
                </a:rPr>
                <a:t>PR</a:t>
              </a:r>
              <a:endParaRPr lang="en-US" altLang="zh-CN" b="1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43" name="Rectangle 14"/>
            <p:cNvSpPr/>
            <p:nvPr/>
          </p:nvSpPr>
          <p:spPr>
            <a:xfrm>
              <a:off x="6052" y="2344"/>
              <a:ext cx="467" cy="361"/>
            </a:xfrm>
            <a:prstGeom prst="rect">
              <a:avLst/>
            </a:prstGeom>
            <a:noFill/>
            <a:ln w="57150" cmpd="thinThick">
              <a:solidFill>
                <a:schemeClr val="tx1"/>
              </a:solidFill>
              <a:miter lim="800000"/>
            </a:ln>
            <a:effectLst/>
          </p:spPr>
          <p:txBody>
            <a:bodyPr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latin typeface="Times New Roman" pitchFamily="18" charset="0"/>
                  <a:ea typeface="宋体" pitchFamily="2" charset="-122"/>
                </a:rPr>
                <a:t>SP</a:t>
              </a:r>
              <a:endParaRPr lang="en-US" altLang="zh-CN" b="1">
                <a:latin typeface="Times New Roman" pitchFamily="18" charset="0"/>
                <a:ea typeface="宋体" pitchFamily="2" charset="-122"/>
              </a:endParaRPr>
            </a:p>
          </p:txBody>
        </p:sp>
        <p:cxnSp>
          <p:nvCxnSpPr>
            <p:cNvPr id="30744" name="Line 15"/>
            <p:cNvCxnSpPr/>
            <p:nvPr/>
          </p:nvCxnSpPr>
          <p:spPr>
            <a:xfrm>
              <a:off x="5936" y="1200"/>
              <a:ext cx="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30745" name="Line 16"/>
            <p:cNvCxnSpPr/>
            <p:nvPr/>
          </p:nvCxnSpPr>
          <p:spPr>
            <a:xfrm flipH="1">
              <a:off x="5932" y="1204"/>
              <a:ext cx="0" cy="13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30746" name="Line 17"/>
            <p:cNvCxnSpPr/>
            <p:nvPr/>
          </p:nvCxnSpPr>
          <p:spPr>
            <a:xfrm>
              <a:off x="5936" y="2592"/>
              <a:ext cx="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30747" name="Line 18"/>
            <p:cNvCxnSpPr/>
            <p:nvPr/>
          </p:nvCxnSpPr>
          <p:spPr>
            <a:xfrm>
              <a:off x="5792" y="1824"/>
              <a:ext cx="1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</p:grpSp>
      <p:grpSp>
        <p:nvGrpSpPr>
          <p:cNvPr id="30725" name="Group 23"/>
          <p:cNvGrpSpPr/>
          <p:nvPr/>
        </p:nvGrpSpPr>
        <p:grpSpPr>
          <a:xfrm>
            <a:off x="6350" y="2133600"/>
            <a:ext cx="2168525" cy="3913188"/>
            <a:chOff x="4" y="1344"/>
            <a:chExt cx="1366" cy="2465"/>
          </a:xfrm>
        </p:grpSpPr>
        <p:sp>
          <p:nvSpPr>
            <p:cNvPr id="30738" name="Rectangle 4"/>
            <p:cNvSpPr/>
            <p:nvPr/>
          </p:nvSpPr>
          <p:spPr>
            <a:xfrm>
              <a:off x="4" y="1344"/>
              <a:ext cx="1366" cy="1440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00004C"/>
                </a:gs>
              </a:gsLst>
              <a:lin ang="2700000" scaled="1"/>
            </a:gradFill>
            <a:ln w="12700"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solidFill>
                    <a:srgbClr val="C8FEC8"/>
                  </a:solidFill>
                  <a:latin typeface="Book Antiqua" pitchFamily="18" charset="0"/>
                  <a:ea typeface="宋体" pitchFamily="2" charset="-122"/>
                </a:rPr>
                <a:t>4P/</a:t>
              </a:r>
              <a:r>
                <a:rPr lang="zh-CN" altLang="en-US">
                  <a:solidFill>
                    <a:srgbClr val="C8FEC8"/>
                  </a:solidFill>
                </a:rPr>
                <a:t>消费者</a:t>
              </a:r>
              <a:endParaRPr lang="zh-CN" altLang="en-US">
                <a:solidFill>
                  <a:srgbClr val="C8FEC8"/>
                </a:solidFill>
                <a:latin typeface="Times New Roman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b="1">
                  <a:solidFill>
                    <a:srgbClr val="C8FEC8"/>
                  </a:solidFill>
                  <a:latin typeface="Book Antiqua" pitchFamily="18" charset="0"/>
                  <a:ea typeface="宋体" pitchFamily="2" charset="-122"/>
                </a:rPr>
                <a:t>Competition</a:t>
              </a:r>
              <a:endParaRPr lang="en-US" altLang="zh-CN">
                <a:solidFill>
                  <a:srgbClr val="C8FEC8"/>
                </a:solidFill>
                <a:latin typeface="Times New Roman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问题</a:t>
              </a:r>
              <a:r>
                <a:rPr lang="en-US" altLang="zh-CN">
                  <a:solidFill>
                    <a:srgbClr val="C8FEC8"/>
                  </a:solidFill>
                </a:rPr>
                <a:t>/</a:t>
              </a:r>
              <a:r>
                <a:rPr lang="zh-CN" altLang="en-US">
                  <a:solidFill>
                    <a:srgbClr val="C8FEC8"/>
                  </a:solidFill>
                </a:rPr>
                <a:t>机会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优势</a:t>
              </a:r>
              <a:r>
                <a:rPr lang="en-US" altLang="zh-CN">
                  <a:solidFill>
                    <a:srgbClr val="C8FEC8"/>
                  </a:solidFill>
                </a:rPr>
                <a:t>/</a:t>
              </a:r>
              <a:r>
                <a:rPr lang="zh-CN" altLang="en-US">
                  <a:solidFill>
                    <a:srgbClr val="C8FEC8"/>
                  </a:solidFill>
                </a:rPr>
                <a:t>弱势</a:t>
              </a:r>
              <a:endParaRPr lang="zh-CN" altLang="en-US">
                <a:solidFill>
                  <a:srgbClr val="C8FEC8"/>
                </a:solidFill>
              </a:endParaRPr>
            </a:p>
          </p:txBody>
        </p:sp>
        <p:sp>
          <p:nvSpPr>
            <p:cNvPr id="30739" name="Rectangle 19"/>
            <p:cNvSpPr/>
            <p:nvPr/>
          </p:nvSpPr>
          <p:spPr>
            <a:xfrm>
              <a:off x="33" y="3063"/>
              <a:ext cx="1202" cy="74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Environment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&amp;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SWOT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</p:txBody>
        </p:sp>
      </p:grpSp>
      <p:grpSp>
        <p:nvGrpSpPr>
          <p:cNvPr id="30726" name="Group 24"/>
          <p:cNvGrpSpPr/>
          <p:nvPr/>
        </p:nvGrpSpPr>
        <p:grpSpPr>
          <a:xfrm>
            <a:off x="2025650" y="2057400"/>
            <a:ext cx="2409825" cy="3989388"/>
            <a:chOff x="1276" y="1296"/>
            <a:chExt cx="1518" cy="2513"/>
          </a:xfrm>
        </p:grpSpPr>
        <p:sp>
          <p:nvSpPr>
            <p:cNvPr id="30735" name="Rectangle 5"/>
            <p:cNvSpPr/>
            <p:nvPr/>
          </p:nvSpPr>
          <p:spPr>
            <a:xfrm>
              <a:off x="1479" y="1296"/>
              <a:ext cx="1315" cy="1440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00004C"/>
                </a:gs>
              </a:gsLst>
              <a:lin ang="2700000" scaled="1"/>
            </a:gradFill>
            <a:ln w="12700"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行销决策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大方向</a:t>
              </a:r>
              <a:endParaRPr lang="zh-CN" altLang="en-US">
                <a:solidFill>
                  <a:srgbClr val="C8FEC8"/>
                </a:solidFill>
              </a:endParaRPr>
            </a:p>
          </p:txBody>
        </p:sp>
        <p:sp>
          <p:nvSpPr>
            <p:cNvPr id="30736" name="AutoShape 6"/>
            <p:cNvSpPr/>
            <p:nvPr/>
          </p:nvSpPr>
          <p:spPr>
            <a:xfrm>
              <a:off x="1276" y="2016"/>
              <a:ext cx="304" cy="336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FC0128"/>
                </a:gs>
                <a:gs pos="100000">
                  <a:srgbClr val="FEB2BE"/>
                </a:gs>
              </a:gsLst>
              <a:lin ang="5400000" scaled="1"/>
            </a:gradFill>
            <a:ln w="12700"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37" name="Rectangle 20"/>
            <p:cNvSpPr/>
            <p:nvPr/>
          </p:nvSpPr>
          <p:spPr>
            <a:xfrm>
              <a:off x="1579" y="3063"/>
              <a:ext cx="988" cy="74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Marketing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decisions/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Directions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</p:txBody>
        </p:sp>
      </p:grpSp>
      <p:grpSp>
        <p:nvGrpSpPr>
          <p:cNvPr id="30727" name="Group 25"/>
          <p:cNvGrpSpPr/>
          <p:nvPr/>
        </p:nvGrpSpPr>
        <p:grpSpPr>
          <a:xfrm>
            <a:off x="4286250" y="1981200"/>
            <a:ext cx="2660650" cy="4065588"/>
            <a:chOff x="2700" y="1248"/>
            <a:chExt cx="1676" cy="2561"/>
          </a:xfrm>
        </p:grpSpPr>
        <p:sp>
          <p:nvSpPr>
            <p:cNvPr id="30732" name="Rectangle 7"/>
            <p:cNvSpPr/>
            <p:nvPr/>
          </p:nvSpPr>
          <p:spPr>
            <a:xfrm>
              <a:off x="2903" y="1248"/>
              <a:ext cx="1366" cy="1440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00004C"/>
                </a:gs>
              </a:gsLst>
              <a:lin ang="2700000" scaled="1"/>
            </a:gradFill>
            <a:ln w="12700"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行销传播技能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做什么</a:t>
              </a:r>
              <a:r>
                <a:rPr lang="en-US" altLang="zh-CN">
                  <a:solidFill>
                    <a:srgbClr val="C8FEC8"/>
                  </a:solidFill>
                </a:rPr>
                <a:t>/</a:t>
              </a:r>
              <a:endParaRPr lang="en-US" altLang="zh-CN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任务</a:t>
              </a:r>
              <a:endParaRPr lang="zh-CN" altLang="en-US">
                <a:solidFill>
                  <a:srgbClr val="C8FEC8"/>
                </a:solidFill>
              </a:endParaRPr>
            </a:p>
          </p:txBody>
        </p:sp>
        <p:sp>
          <p:nvSpPr>
            <p:cNvPr id="30733" name="AutoShape 9"/>
            <p:cNvSpPr/>
            <p:nvPr/>
          </p:nvSpPr>
          <p:spPr>
            <a:xfrm>
              <a:off x="2700" y="1920"/>
              <a:ext cx="304" cy="336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FC0128"/>
                </a:gs>
                <a:gs pos="100000">
                  <a:srgbClr val="FEB2BE"/>
                </a:gs>
              </a:gsLst>
              <a:lin ang="5400000" scaled="1"/>
            </a:gradFill>
            <a:ln w="12700"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34" name="Rectangle 21"/>
            <p:cNvSpPr/>
            <p:nvPr/>
          </p:nvSpPr>
          <p:spPr>
            <a:xfrm>
              <a:off x="2939" y="3063"/>
              <a:ext cx="1437" cy="74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Tasks for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Marketing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Communication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</p:txBody>
        </p:sp>
      </p:grpSp>
      <p:grpSp>
        <p:nvGrpSpPr>
          <p:cNvPr id="30728" name="Group 26"/>
          <p:cNvGrpSpPr/>
          <p:nvPr/>
        </p:nvGrpSpPr>
        <p:grpSpPr>
          <a:xfrm>
            <a:off x="6704013" y="1905000"/>
            <a:ext cx="2409825" cy="4141788"/>
            <a:chOff x="4223" y="1200"/>
            <a:chExt cx="1518" cy="2609"/>
          </a:xfrm>
        </p:grpSpPr>
        <p:sp>
          <p:nvSpPr>
            <p:cNvPr id="30729" name="Rectangle 8"/>
            <p:cNvSpPr/>
            <p:nvPr/>
          </p:nvSpPr>
          <p:spPr>
            <a:xfrm>
              <a:off x="4426" y="1200"/>
              <a:ext cx="1315" cy="1440"/>
            </a:xfrm>
            <a:prstGeom prst="rect">
              <a:avLst/>
            </a:prstGeom>
            <a:gradFill rotWithShape="0">
              <a:gsLst>
                <a:gs pos="0">
                  <a:srgbClr val="0000FF"/>
                </a:gs>
                <a:gs pos="100000">
                  <a:srgbClr val="00004C"/>
                </a:gs>
              </a:gsLst>
              <a:lin ang="2700000" scaled="1"/>
            </a:gradFill>
            <a:ln w="12700"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各种不同的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行销技能能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扮演什么</a:t>
              </a:r>
              <a:endParaRPr lang="zh-CN" altLang="en-US">
                <a:solidFill>
                  <a:srgbClr val="C8FEC8"/>
                </a:solidFill>
              </a:endParaRPr>
            </a:p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rgbClr val="C8FEC8"/>
                  </a:solidFill>
                </a:rPr>
                <a:t>角色</a:t>
              </a:r>
              <a:endParaRPr lang="zh-CN" altLang="en-US">
                <a:solidFill>
                  <a:srgbClr val="C8FEC8"/>
                </a:solidFill>
              </a:endParaRPr>
            </a:p>
          </p:txBody>
        </p:sp>
        <p:sp>
          <p:nvSpPr>
            <p:cNvPr id="30730" name="AutoShape 10"/>
            <p:cNvSpPr/>
            <p:nvPr/>
          </p:nvSpPr>
          <p:spPr>
            <a:xfrm>
              <a:off x="4223" y="1824"/>
              <a:ext cx="304" cy="336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FC0128"/>
                </a:gs>
                <a:gs pos="100000">
                  <a:srgbClr val="FEB2BE"/>
                </a:gs>
              </a:gsLst>
              <a:lin ang="5400000" scaled="1"/>
            </a:gradFill>
            <a:ln w="12700"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30731" name="Rectangle 22"/>
            <p:cNvSpPr/>
            <p:nvPr/>
          </p:nvSpPr>
          <p:spPr>
            <a:xfrm>
              <a:off x="4614" y="3063"/>
              <a:ext cx="967" cy="74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Roles for 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different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 b="1">
                  <a:latin typeface="Book Antiqua" pitchFamily="18" charset="0"/>
                  <a:ea typeface="宋体" pitchFamily="2" charset="-122"/>
                </a:rPr>
                <a:t>disciplines</a:t>
              </a:r>
              <a:endParaRPr lang="en-US" altLang="zh-CN" sz="2400" b="1">
                <a:latin typeface="Book Antiqua" pitchFamily="18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1752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没有这份思考过程就跳入蓝图</a:t>
            </a:r>
            <a:b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绝对会有盲目的危险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广告好比求婚的过程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277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  <a:tabLst>
                <a:tab pos="2276475"/>
              </a:tabLst>
            </a:pP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tabLst>
                <a:tab pos="2276475"/>
              </a:tabLst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行销目的	和目标消费者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群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结婚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  <a:tabLst>
                <a:tab pos="2276475"/>
              </a:tabLst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tabLst>
                <a:tab pos="2276475"/>
              </a:tabLst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广告目的	让目标消费者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群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考虑和本人结婚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品牌定义	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5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阿超是一个有为的年轻人，憨厚实在，脚踏实地，虽不是貌似潘安，但心地善良，学识丰富，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5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 平时也有些小幽默，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5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有别於时下浮华的男性。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28600"/>
            <a:ext cx="8678863" cy="6248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目标消费者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 sz="2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她是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25--30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岁居住在上海的女性，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大专以上教育程度，收入每月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800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元人民币。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高挑，会做家事，娴淑，爱读张爱玲的小说，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并爱好运动及旅行，静若处子，动如脱兔。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她叫美美。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她对婚姻的看法还是非常罗曼蒂克的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事实上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她一直在寻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找自己的另一半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读爱情小说的时候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她时常流泪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--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是为了故事还是自己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她也弄不懂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她相信世界上会有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真爱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她也不停的在寻找那个能用心打动她的白马王子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80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一个她可以信任的终身伴侣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 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914400"/>
            <a:ext cx="7772400" cy="51816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	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143000" marR="0" lvl="2" indent="-2286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阿强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他认识美美已有三年，住在她家隔壁，每周会遇见美美二次，善於拍拖，美美对他印象不错。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143000" marR="0" lvl="2" indent="-2286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143000" marR="0" lvl="2" indent="-2286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小力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是美美的新同学，风度翩翩的纯情小生，虽然初相识，但美美对他印象很好而且天天见面，值得注意。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38275" y="990600"/>
            <a:ext cx="8680450" cy="4876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0000"/>
              </a:lnSpc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消费者对我的看法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	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我知道，憨憨傻傻，很老实的，好像对我不错，见了我就  脸红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广告後希望消费对我的看法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啊，我不知道阿超是这样爱我，好幸福的感觉，真的该考虑嫁给他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19238" y="1219200"/>
            <a:ext cx="8678862" cy="5084763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0000"/>
              </a:lnSpc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消费者利益点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 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阿超的爱，会让美美幸福一生。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	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100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阿超已为美美买了一幢房子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100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阿超现在每天都替美美买早餐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100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阿超每天写一封信给美美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100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阿超每天在美美窗下徘徊，不见她面睡不著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>
              <a:lnSpc>
                <a:spcPct val="100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阿超在众人心中的形象，是一名好青年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76200"/>
            <a:ext cx="7772400" cy="8382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现行</a:t>
            </a:r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Briefing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的格式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九阴真经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)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8915" name="AutoShape 3"/>
          <p:cNvSpPr/>
          <p:nvPr/>
        </p:nvSpPr>
        <p:spPr>
          <a:xfrm>
            <a:off x="1933575" y="1095375"/>
            <a:ext cx="6343650" cy="552450"/>
          </a:xfrm>
          <a:prstGeom prst="roundRect">
            <a:avLst>
              <a:gd name="adj" fmla="val 12495"/>
            </a:avLst>
          </a:prstGeom>
          <a:noFill/>
          <a:ln w="57150" cmpd="thinThick">
            <a:solidFill>
              <a:srgbClr val="E3BEFF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>
                <a:latin typeface="Book Antiqua" pitchFamily="18" charset="0"/>
                <a:ea typeface="宋体" pitchFamily="2" charset="-122"/>
              </a:rPr>
              <a:t>Marketing Aim </a:t>
            </a:r>
            <a:r>
              <a:rPr lang="zh-CN" altLang="en-US"/>
              <a:t>行销目的</a:t>
            </a:r>
            <a:endParaRPr lang="zh-CN" altLang="en-US"/>
          </a:p>
        </p:txBody>
      </p:sp>
      <p:grpSp>
        <p:nvGrpSpPr>
          <p:cNvPr id="38916" name="Group 12"/>
          <p:cNvGrpSpPr/>
          <p:nvPr/>
        </p:nvGrpSpPr>
        <p:grpSpPr>
          <a:xfrm>
            <a:off x="1933575" y="1682750"/>
            <a:ext cx="6343650" cy="955675"/>
            <a:chOff x="1218" y="1060"/>
            <a:chExt cx="3996" cy="602"/>
          </a:xfrm>
        </p:grpSpPr>
        <p:sp>
          <p:nvSpPr>
            <p:cNvPr id="38926" name="AutoShape 4"/>
            <p:cNvSpPr/>
            <p:nvPr/>
          </p:nvSpPr>
          <p:spPr>
            <a:xfrm>
              <a:off x="1218" y="1314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Role of Advertising </a:t>
              </a:r>
              <a:r>
                <a:rPr lang="zh-CN" altLang="en-US"/>
                <a:t>广告扮演的角色</a:t>
              </a:r>
              <a:endParaRPr lang="zh-CN" altLang="en-US"/>
            </a:p>
          </p:txBody>
        </p:sp>
        <p:sp>
          <p:nvSpPr>
            <p:cNvPr id="38927" name="AutoShape 8"/>
            <p:cNvSpPr/>
            <p:nvPr/>
          </p:nvSpPr>
          <p:spPr>
            <a:xfrm rot="16200000" flipH="1">
              <a:off x="3100" y="1036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8917" name="Group 13"/>
          <p:cNvGrpSpPr/>
          <p:nvPr/>
        </p:nvGrpSpPr>
        <p:grpSpPr>
          <a:xfrm>
            <a:off x="1933575" y="2673350"/>
            <a:ext cx="6343650" cy="955675"/>
            <a:chOff x="1218" y="1684"/>
            <a:chExt cx="3996" cy="602"/>
          </a:xfrm>
        </p:grpSpPr>
        <p:sp>
          <p:nvSpPr>
            <p:cNvPr id="38924" name="AutoShape 5"/>
            <p:cNvSpPr/>
            <p:nvPr/>
          </p:nvSpPr>
          <p:spPr>
            <a:xfrm>
              <a:off x="1218" y="1938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Brand Definition </a:t>
              </a:r>
              <a:r>
                <a:rPr lang="zh-CN" altLang="en-US"/>
                <a:t>品牌定义</a:t>
              </a:r>
              <a:endParaRPr lang="zh-CN" altLang="en-US"/>
            </a:p>
          </p:txBody>
        </p:sp>
        <p:sp>
          <p:nvSpPr>
            <p:cNvPr id="38925" name="AutoShape 9"/>
            <p:cNvSpPr/>
            <p:nvPr/>
          </p:nvSpPr>
          <p:spPr>
            <a:xfrm rot="16200000" flipH="1">
              <a:off x="3100" y="1660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8918" name="Group 14"/>
          <p:cNvGrpSpPr/>
          <p:nvPr/>
        </p:nvGrpSpPr>
        <p:grpSpPr>
          <a:xfrm>
            <a:off x="1933575" y="3663950"/>
            <a:ext cx="6343650" cy="955675"/>
            <a:chOff x="1218" y="2308"/>
            <a:chExt cx="3996" cy="602"/>
          </a:xfrm>
        </p:grpSpPr>
        <p:sp>
          <p:nvSpPr>
            <p:cNvPr id="38922" name="AutoShape 6"/>
            <p:cNvSpPr/>
            <p:nvPr/>
          </p:nvSpPr>
          <p:spPr>
            <a:xfrm>
              <a:off x="1218" y="2562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Target Marketing </a:t>
              </a:r>
              <a:r>
                <a:rPr lang="zh-CN" altLang="en-US"/>
                <a:t>目标市场</a:t>
              </a:r>
              <a:endParaRPr lang="zh-CN" altLang="en-US"/>
            </a:p>
          </p:txBody>
        </p:sp>
        <p:sp>
          <p:nvSpPr>
            <p:cNvPr id="38923" name="AutoShape 10"/>
            <p:cNvSpPr/>
            <p:nvPr/>
          </p:nvSpPr>
          <p:spPr>
            <a:xfrm rot="16200000" flipH="1">
              <a:off x="3100" y="2284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8919" name="Group 15"/>
          <p:cNvGrpSpPr/>
          <p:nvPr/>
        </p:nvGrpSpPr>
        <p:grpSpPr>
          <a:xfrm>
            <a:off x="1933575" y="4654550"/>
            <a:ext cx="6343650" cy="955675"/>
            <a:chOff x="1218" y="2932"/>
            <a:chExt cx="3996" cy="602"/>
          </a:xfrm>
        </p:grpSpPr>
        <p:sp>
          <p:nvSpPr>
            <p:cNvPr id="38920" name="AutoShape 7"/>
            <p:cNvSpPr/>
            <p:nvPr/>
          </p:nvSpPr>
          <p:spPr>
            <a:xfrm>
              <a:off x="1218" y="3186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Competition </a:t>
              </a:r>
              <a:r>
                <a:rPr lang="zh-CN" altLang="en-US"/>
                <a:t>竞争范畴</a:t>
              </a:r>
              <a:endParaRPr lang="zh-CN" altLang="en-US"/>
            </a:p>
          </p:txBody>
        </p:sp>
        <p:sp>
          <p:nvSpPr>
            <p:cNvPr id="38921" name="AutoShape 11"/>
            <p:cNvSpPr/>
            <p:nvPr/>
          </p:nvSpPr>
          <p:spPr>
            <a:xfrm rot="16200000" flipH="1">
              <a:off x="3100" y="2908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9938" name="Group 12"/>
          <p:cNvGrpSpPr/>
          <p:nvPr/>
        </p:nvGrpSpPr>
        <p:grpSpPr>
          <a:xfrm>
            <a:off x="2085975" y="2901950"/>
            <a:ext cx="6343650" cy="955675"/>
            <a:chOff x="1314" y="1828"/>
            <a:chExt cx="3996" cy="602"/>
          </a:xfrm>
        </p:grpSpPr>
        <p:sp>
          <p:nvSpPr>
            <p:cNvPr id="39949" name="AutoShape 3"/>
            <p:cNvSpPr/>
            <p:nvPr/>
          </p:nvSpPr>
          <p:spPr>
            <a:xfrm>
              <a:off x="1314" y="2082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Where are we going </a:t>
              </a:r>
              <a:r>
                <a:rPr lang="zh-CN" altLang="en-US"/>
                <a:t>我们将往何处</a:t>
              </a:r>
              <a:endParaRPr lang="zh-CN" altLang="en-US"/>
            </a:p>
          </p:txBody>
        </p:sp>
        <p:sp>
          <p:nvSpPr>
            <p:cNvPr id="39950" name="AutoShape 6"/>
            <p:cNvSpPr/>
            <p:nvPr/>
          </p:nvSpPr>
          <p:spPr>
            <a:xfrm rot="16200000" flipH="1">
              <a:off x="3196" y="1804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9939" name="Group 13"/>
          <p:cNvGrpSpPr/>
          <p:nvPr/>
        </p:nvGrpSpPr>
        <p:grpSpPr>
          <a:xfrm>
            <a:off x="2085975" y="3892550"/>
            <a:ext cx="6343650" cy="955675"/>
            <a:chOff x="1314" y="2452"/>
            <a:chExt cx="3996" cy="602"/>
          </a:xfrm>
        </p:grpSpPr>
        <p:sp>
          <p:nvSpPr>
            <p:cNvPr id="39947" name="AutoShape 4"/>
            <p:cNvSpPr/>
            <p:nvPr/>
          </p:nvSpPr>
          <p:spPr>
            <a:xfrm>
              <a:off x="1314" y="2706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Button </a:t>
              </a:r>
              <a:r>
                <a:rPr lang="zh-CN" altLang="en-US"/>
                <a:t>按钮</a:t>
              </a:r>
              <a:endParaRPr lang="zh-CN" altLang="en-US"/>
            </a:p>
          </p:txBody>
        </p:sp>
        <p:sp>
          <p:nvSpPr>
            <p:cNvPr id="39948" name="AutoShape 7"/>
            <p:cNvSpPr/>
            <p:nvPr/>
          </p:nvSpPr>
          <p:spPr>
            <a:xfrm rot="16200000" flipH="1">
              <a:off x="3196" y="2428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9940" name="Group 14"/>
          <p:cNvGrpSpPr/>
          <p:nvPr/>
        </p:nvGrpSpPr>
        <p:grpSpPr>
          <a:xfrm>
            <a:off x="2085975" y="4883150"/>
            <a:ext cx="6343650" cy="955675"/>
            <a:chOff x="1314" y="3076"/>
            <a:chExt cx="3996" cy="602"/>
          </a:xfrm>
        </p:grpSpPr>
        <p:sp>
          <p:nvSpPr>
            <p:cNvPr id="39945" name="AutoShape 5"/>
            <p:cNvSpPr/>
            <p:nvPr/>
          </p:nvSpPr>
          <p:spPr>
            <a:xfrm>
              <a:off x="1314" y="3330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Support </a:t>
              </a:r>
              <a:r>
                <a:rPr lang="zh-CN" altLang="en-US"/>
                <a:t>支持点</a:t>
              </a:r>
              <a:endParaRPr lang="zh-CN" altLang="en-US"/>
            </a:p>
          </p:txBody>
        </p:sp>
        <p:sp>
          <p:nvSpPr>
            <p:cNvPr id="39946" name="AutoShape 8"/>
            <p:cNvSpPr/>
            <p:nvPr/>
          </p:nvSpPr>
          <p:spPr>
            <a:xfrm rot="16200000" flipH="1">
              <a:off x="3196" y="3052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9941" name="Group 11"/>
          <p:cNvGrpSpPr/>
          <p:nvPr/>
        </p:nvGrpSpPr>
        <p:grpSpPr>
          <a:xfrm>
            <a:off x="2085975" y="1911350"/>
            <a:ext cx="6343650" cy="955675"/>
            <a:chOff x="1314" y="1204"/>
            <a:chExt cx="3996" cy="602"/>
          </a:xfrm>
        </p:grpSpPr>
        <p:sp>
          <p:nvSpPr>
            <p:cNvPr id="39943" name="AutoShape 2"/>
            <p:cNvSpPr/>
            <p:nvPr/>
          </p:nvSpPr>
          <p:spPr>
            <a:xfrm>
              <a:off x="1314" y="1458"/>
              <a:ext cx="3996" cy="348"/>
            </a:xfrm>
            <a:prstGeom prst="roundRect">
              <a:avLst>
                <a:gd name="adj" fmla="val 12495"/>
              </a:avLst>
            </a:prstGeom>
            <a:noFill/>
            <a:ln w="57150" cmpd="thinThick">
              <a:solidFill>
                <a:srgbClr val="E3BEFF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>
                  <a:latin typeface="Book Antiqua" pitchFamily="18" charset="0"/>
                  <a:ea typeface="宋体" pitchFamily="2" charset="-122"/>
                </a:rPr>
                <a:t>Where are we now </a:t>
              </a:r>
              <a:r>
                <a:rPr lang="zh-CN" altLang="en-US"/>
                <a:t>我们现在何处</a:t>
              </a:r>
              <a:endParaRPr lang="zh-CN" altLang="en-US"/>
            </a:p>
          </p:txBody>
        </p:sp>
        <p:sp>
          <p:nvSpPr>
            <p:cNvPr id="39944" name="AutoShape 9"/>
            <p:cNvSpPr/>
            <p:nvPr/>
          </p:nvSpPr>
          <p:spPr>
            <a:xfrm rot="16200000" flipH="1">
              <a:off x="3196" y="1180"/>
              <a:ext cx="232" cy="280"/>
            </a:xfrm>
            <a:prstGeom prst="rightArrow">
              <a:avLst>
                <a:gd name="adj1" fmla="val 50000"/>
                <a:gd name="adj2" fmla="val 50005"/>
              </a:avLst>
            </a:prstGeom>
            <a:gradFill rotWithShape="0">
              <a:gsLst>
                <a:gs pos="0">
                  <a:srgbClr val="E3BEFF"/>
                </a:gs>
                <a:gs pos="100000">
                  <a:srgbClr val="44394C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39942" name="Rectangle 10"/>
          <p:cNvSpPr>
            <a:spLocks noChangeArrowheads="1"/>
          </p:cNvSpPr>
          <p:nvPr/>
        </p:nvSpPr>
        <p:spPr bwMode="auto">
          <a:xfrm>
            <a:off x="1333500" y="76200"/>
            <a:ext cx="7772400" cy="8382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现行</a:t>
            </a:r>
            <a:r>
              <a:rPr lang="en-US" altLang="zh-CN" sz="32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Briefing</a:t>
            </a:r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的格式</a:t>
            </a:r>
            <a:r>
              <a:rPr lang="en-US" altLang="zh-CN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(</a:t>
            </a:r>
            <a:r>
              <a:rPr lang="zh-CN" altLang="en-US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九阴真经</a:t>
            </a:r>
            <a:r>
              <a:rPr lang="en-US" altLang="zh-CN" sz="3200" spc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)</a:t>
            </a:r>
            <a:endParaRPr lang="en-US" altLang="zh-CN" sz="32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Marketing Aims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行销目标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现在的问题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很少有人写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不是基于事实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不可计量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spcBef>
                <a:spcPct val="60000"/>
              </a:spcBef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坏例子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客户打算轰轰烈烈的上市 </a:t>
            </a:r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Fruit Magix</a:t>
            </a:r>
            <a:endParaRPr lang="en-US" altLang="zh-CN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12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24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63">
                                            <p:txEl>
                                              <p:charRg st="29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Marketing Aims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我们懂得问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好问题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行销到底有什么问题？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和别人有什么不同？为什么更好？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到底要达成什么目标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98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987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987">
                                            <p:txEl>
                                              <p:charRg st="22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987">
                                            <p:txEl>
                                              <p:charRg st="3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Role of Advertising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0772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我们想达成什么目标？实际点，单凭广告不可能造成销售（除非是直销广告）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我们要消费者看完本广告后如何想，如何感受？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11">
                                            <p:txEl>
                                              <p:charRg st="35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4572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Role of Advertising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19238" y="1587500"/>
            <a:ext cx="7243762" cy="4564063"/>
          </a:xfrm>
          <a:prstGeom prst="rect">
            <a:avLst/>
          </a:prstGeom>
        </p:spPr>
        <p:txBody>
          <a:bodyPr vert="horz" wrap="square" lIns="96838" tIns="49212" rIns="96838" bIns="49212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marR="0" lvl="0" indent="-363538" defTabSz="808038">
              <a:lnSpc>
                <a:spcPct val="85000"/>
              </a:lnSpc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现在的问题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∶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没有想清楚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不够实际，不够特定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没有定义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广告的机会点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只说了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显而易见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的事实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坏例子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∶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为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Fruit Magix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创造知名度和偏好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Role of Advertising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71575" y="1600200"/>
            <a:ext cx="8680450" cy="4724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95000"/>
              </a:lnSpc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较好的例子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  <a:buNone/>
            </a:pPr>
            <a:endParaRPr lang="en-US" altLang="zh-CN" sz="9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推出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Fruit Magix -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中国第一个专为孩子推出的纯果汁。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建立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Fruit Magix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的个性的定位 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--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一个为孩子建造的液体马戏团，在每一包中都有水果先生及水果历险记。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广告的机会在於如何突破现行泛滥的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母爱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表现法，用孩子的语言和他沟通 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--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明快、欢乐、情绪分明。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zh-CN" altLang="en-US" sz="2800" b="1" spc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例：美国运通特约商店</a:t>
            </a:r>
            <a:r>
              <a:rPr lang="zh-CN" altLang="en-US" sz="2800" b="1" spc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b="1" spc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(Amex SE)</a:t>
            </a:r>
            <a:endParaRPr lang="en-US" altLang="zh-CN" sz="2800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26670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将美国运通卡尊贵的品牌个性，借由特价商店的广告再次呈现。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借由访谈各式不同的特价商店，和商店主人来显现美国运通特约商店的国际性和多样性。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6083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6083">
                                            <p:txEl>
                                              <p:charRg st="2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8077200" cy="3200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借由呈现消费者在学习英文中遇到的问题，劝服消费者选择空中英语教室。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8496300" cy="762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zh-CN" altLang="en-US" sz="3200" b="1" spc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例：空中英语教室</a:t>
            </a:r>
            <a:endParaRPr lang="zh-CN" altLang="en-US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10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106">
                                            <p:txEl>
                                              <p:charRg st="8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001000" cy="16002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利用产品测试来使消费者更清楚知道易利信手机的产品特点。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zh-CN" altLang="en-US" sz="2800" b="1" spc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例：易利信（爱立信）</a:t>
            </a:r>
            <a:endParaRPr lang="zh-CN" altLang="en-US" b="1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130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Role of Advertising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广告扮演的角色绝不只在强调</a:t>
            </a:r>
            <a:r>
              <a:rPr lang="zh-CN" altLang="en-US" sz="2800" spc="0">
                <a:solidFill>
                  <a:srgbClr val="DBFFB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偏好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或</a:t>
            </a:r>
            <a:r>
              <a:rPr lang="zh-CN" altLang="en-US" sz="2800" spc="0">
                <a:solidFill>
                  <a:srgbClr val="DBFFB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知名度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所有广告都要达成两个目的。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ROA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是我们</a:t>
            </a:r>
            <a:r>
              <a:rPr lang="zh-CN" altLang="en-US" sz="2800" spc="0">
                <a:solidFill>
                  <a:srgbClr val="DBFFB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清楚定义沟通目标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的机会。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155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155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155">
                                            <p:txEl>
                                              <p:charRg st="3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Brand Definition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品牌定义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基本品牌已存在，可能会有个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个性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是否有一个简单独特的方式来描述它？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如果没有现存的个性，我们期望本品牌成为什么样子？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179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179">
                                            <p:txEl>
                                              <p:charRg st="18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179">
                                            <p:txEl>
                                              <p:charRg st="36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Brand Definition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品牌定义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6838" tIns="49212" rIns="96838" bIns="49212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marR="0" lvl="0" indent="-363538" defTabSz="808038">
              <a:lnSpc>
                <a:spcPct val="95000"/>
              </a:lnSpc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现在的问题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平凡的产品叙述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vs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生动的表达出品牌的精髓和个性 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95000"/>
              </a:lnSpc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95000"/>
              </a:lnSpc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请不要写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百事∶清凉、有趣、好味道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95000"/>
              </a:lnSpc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Altantis∶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清澈、清凉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Brand Definition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品牌定义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19238" y="1968500"/>
            <a:ext cx="8678862" cy="4564063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较好的例子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∶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可口可乐：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欢乐、温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细宋体" charset="-122"/>
                <a:ea typeface="细宋体" charset="-122"/>
              </a:rPr>
              <a:t>馨、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正统、稳重、健康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百事∶年轻、叛逆、永不止息的挑战者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Altantis∶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无邪、纯净、简单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-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被人类破坏之前的伊甸园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8382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秘诀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676400"/>
            <a:ext cx="7772400" cy="4114800"/>
          </a:xfrm>
          <a:prstGeom prst="rect">
            <a:avLst/>
          </a:prstGeom>
        </p:spPr>
        <p:txBody>
          <a:bodyPr vert="horz" wrap="square" lIns="96838" tIns="49212" rIns="96838" bIns="49212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marR="0" lvl="0" indent="-363538" defTabSz="808038">
              <a:buNone/>
            </a:pPr>
            <a:r>
              <a:rPr lang="zh-CN" altLang="en-US" sz="2800" i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问自己∶这个品牌是</a:t>
            </a:r>
            <a:r>
              <a:rPr lang="en-US" altLang="zh-CN" sz="2800" i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... (The Brand is...?)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Nike∶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力量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(empowerment) --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它督促你不断的鞭策自己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Amex∶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机长的双翼 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--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让你在想花钱的时机、想花钱的地方，享有自由和自信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47800" y="990600"/>
            <a:ext cx="7772400" cy="4856163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Just Gold∶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今日”真女人”的象徵，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	它了解她们的希望，梦想、恐惧、和美丽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.</a:t>
            </a:r>
            <a:endParaRPr lang="en-US" altLang="zh-CN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Altantis∶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对生命和纯净水源的庆贺及赞叹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.</a:t>
            </a:r>
            <a:endParaRPr lang="en-US" altLang="zh-CN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Sinpha∶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独特的泰国传统，尽在一瓶中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.</a:t>
            </a:r>
            <a:endParaRPr lang="en-US" altLang="zh-CN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Pepsi∶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一声顽固的呐喊∶”我自己对我的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  <a:buNone/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	未来，做自己的决定”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.</a:t>
            </a:r>
            <a:endParaRPr lang="en-US" altLang="zh-CN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Ricola∶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一粒小小的欢乐 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-- 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没有它今天会多悲惨！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  <a:p>
            <a:pPr marL="342900" marR="0" lvl="0" indent="-342900">
              <a:lnSpc>
                <a:spcPct val="100000"/>
              </a:lnSpc>
            </a:pP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Babi Mild∶</a:t>
            </a: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母亲们对宝宝的爱</a:t>
            </a:r>
            <a:r>
              <a:rPr lang="en-US" altLang="zh-CN" sz="26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.</a:t>
            </a:r>
            <a:endParaRPr lang="en-US" altLang="zh-CN" sz="26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Target Market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534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我们的讯息究竟要影响谁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他们是有血有肉，活生生的人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不是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 algn="ctr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25~45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岁，居住在北京市的男女，受过大学以上教育月收入在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1,</a:t>
            </a:r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500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人民币以上。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299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299">
                                            <p:txEl>
                                              <p:charRg st="13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299">
                                            <p:txEl>
                                              <p:charRg st="27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299">
                                            <p:txEl>
                                              <p:charRg st="30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Target Market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清单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是谁（人口统计／心理）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有什么需求要被满足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与本品类的关系，为什么要使用这个品类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与本品牌的关系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742950" marR="0" lvl="1" indent="-28575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如何看广告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3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1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2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4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323">
                                            <p:txEl>
                                              <p:charRg st="52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Target Market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95700" y="1981200"/>
            <a:ext cx="2819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Who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What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How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Why</a:t>
            </a:r>
          </a:p>
        </p:txBody>
      </p:sp>
    </p:spTree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Target Market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目标消费群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2362200"/>
            <a:ext cx="7772400" cy="1066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问自己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机会在哪里？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Competition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4196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从消费者观点来看，到底有哪些产品／品类／品牌在互相竞争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以远到近详细分类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它们在说些什么？在消费者脑海中占有什么？写出来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我们从他们身上学到什麽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有没有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机会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"?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如果你晚进一个市场，千万不要采取与竞争品牌相同的论点和作法。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5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5">
                                            <p:txEl>
                                              <p:charRg st="28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5">
                                            <p:txEl>
                                              <p:charRg st="37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5">
                                            <p:txEl>
                                              <p:charRg st="61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5">
                                            <p:txEl>
                                              <p:charRg st="7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uiExpand="1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Competition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不是购物清单，不要列下所有的品牌／品类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不要只寻找最明显的答案，再寻找一下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是定义真正战场的机会，竞争战场的选择影响你的定位、利益点和一切。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charRg st="2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419">
                                            <p:txEl>
                                              <p:charRg st="3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772400" cy="4572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Competition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762000"/>
            <a:ext cx="8839200" cy="6096000"/>
          </a:xfrm>
          <a:prstGeom prst="rect">
            <a:avLst/>
          </a:prstGeom>
        </p:spPr>
        <p:txBody>
          <a:bodyPr vert="horz" wrap="square" lIns="96838" tIns="49212" rIns="96838" bIns="49212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marR="0" lvl="0" indent="-363538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Neil French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倡导的两步分析法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63538" marR="0" lvl="0" indent="-363538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第一步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(1) </a:t>
            </a: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		目标市场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广告诉求</a:t>
            </a:r>
            <a:endParaRPr lang="zh-CN" altLang="en-US" sz="2400" u="sng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Hennessy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追求成就		性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权力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金钱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XO	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的人			成功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欢宴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Martell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追求成就		性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权力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金钱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XO	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的人			成功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欢宴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endParaRPr lang="zh-CN" altLang="en-US" sz="8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211263" marR="0" lvl="2" indent="-241300" defTabSz="808038">
              <a:lnSpc>
                <a:spcPct val="85000"/>
              </a:lnSpc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(2) </a:t>
            </a: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诉求		品牌			注记</a:t>
            </a:r>
            <a:endParaRPr lang="zh-CN" altLang="en-US" sz="2400" u="sng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性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Hennessy XO	Martell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和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Hennessy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宴会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Martell,..etc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是头对头的竞争 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权力					没有现存的差异性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成败			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Hennessy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先拥有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1695450" marR="0" lvl="3" indent="-241300" defTabSz="808038">
              <a:lnSpc>
                <a:spcPct val="85000"/>
              </a:lnSpc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					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性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381000"/>
            <a:ext cx="7772400" cy="762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Competition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295400"/>
            <a:ext cx="8382000" cy="5105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30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学到的事情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 sz="3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全部的广告都操作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使用者形象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"(User imagery)--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性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权力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车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美人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全部的广告都想占领本品类的共同利益点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没有任何品牌尝试沟通清晰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/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有意义的品牌识别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3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en-US" altLang="zh-CN" sz="1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我们的机会</a:t>
            </a:r>
            <a:endParaRPr lang="zh-CN" altLang="en-US" sz="30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谈品质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有机会把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干邑的基本价值浪漫化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", 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使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Martell</a:t>
            </a:r>
            <a:r>
              <a:rPr lang="zh-CN" altLang="en-US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能占领这种价值</a:t>
            </a:r>
            <a:r>
              <a:rPr lang="en-US" altLang="zh-CN" sz="30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3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533400"/>
            <a:ext cx="7772400" cy="762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Competition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587500"/>
            <a:ext cx="8678863" cy="4564063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例子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4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Atlantis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竞争者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=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瓶装水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大家都诉求相同的利益点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/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方式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健康、婴儿、运动、科学性的纯净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侧重在功能性的利益点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我们的机会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运用水的情感性价值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,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及呈现我们对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纯水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"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的感觉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Where are we now?(Point A)</a:t>
            </a:r>
            <a:b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我们现在何处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2286000"/>
            <a:ext cx="7772400" cy="25146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我们的消费者在此刻如何看待本品牌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如何看待竞争品牌和他们的广告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用第一人称，生动的日常语言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515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515">
                                            <p:txEl>
                                              <p:charRg st="18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515">
                                            <p:txEl>
                                              <p:charRg st="34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Where are we now?(Point A)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现有的问题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: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写太多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不是消费者诚实的观点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无意识的加入客户想听的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Where are we now?(Point A)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0" y="1981200"/>
            <a:ext cx="3962400" cy="3352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真实点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醒醒吧！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说些人话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说些相关的话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Where are we going?(Point B)</a:t>
            </a:r>
            <a:b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我们将往何处去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43100" y="2133600"/>
            <a:ext cx="6629400" cy="2819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看完广告后，期待消费者有什么反应？（不是待他买过产品后）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实际，别许实现不了的愿望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7587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7587">
                                            <p:txEl>
                                              <p:charRg st="2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uiExpand="1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98500"/>
            <a:ext cx="8637588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0" i="0" u="sng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+mj-cs"/>
              </a:rPr>
              <a:t>Where are we now</a:t>
            </a:r>
            <a:r>
              <a:rPr kumimoji="1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+mj-cs"/>
              </a:rPr>
              <a:t>	                  </a:t>
            </a:r>
            <a:r>
              <a:rPr kumimoji="1" lang="en-US" altLang="zh-CN" sz="2800" b="0" i="0" u="sng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+mj-cs"/>
              </a:rPr>
              <a:t>Where are we going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6270625" y="2292350"/>
            <a:ext cx="3921125" cy="39497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海峡时报好像变了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--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蛮有勇气的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我会把我爸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的那份拿来读读看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看看它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是不是真的变了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.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1452563" y="2292350"/>
            <a:ext cx="4186237" cy="39497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New Strait Times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我不常读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如果偶然看见它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也许我会翻一翻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 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/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它是属於我老爹看的报纸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 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</a:pP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反正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报纸还不就是政府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</a:pP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的工器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?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不会写什麽我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</a:pP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这类年青人想看的事情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.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</a:pP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报纸上写的事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,</a:t>
            </a: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我也都是</a:t>
            </a:r>
            <a:endParaRPr lang="zh-CN" altLang="en-US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  <a:p>
            <a:pPr marL="0" marR="0" lvl="0" indent="0" algn="ctr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</a:pPr>
            <a:r>
              <a:rPr lang="zh-CN" altLang="en-US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半信半疑</a:t>
            </a:r>
            <a:r>
              <a:rPr lang="en-US" altLang="zh-CN" sz="2000" spc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中黑体" charset="-122"/>
                <a:ea typeface="中黑体"/>
              </a:rPr>
              <a:t>?</a:t>
            </a:r>
            <a:endParaRPr lang="en-US" altLang="zh-CN" sz="200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中黑体" charset="-122"/>
              <a:ea typeface="中黑体"/>
            </a:endParaRPr>
          </a:p>
        </p:txBody>
      </p:sp>
      <p:sp>
        <p:nvSpPr>
          <p:cNvPr id="68613" name="AutoShape 6"/>
          <p:cNvSpPr/>
          <p:nvPr/>
        </p:nvSpPr>
        <p:spPr>
          <a:xfrm>
            <a:off x="5548313" y="3968750"/>
            <a:ext cx="628650" cy="520700"/>
          </a:xfrm>
          <a:prstGeom prst="rightArrow">
            <a:avLst>
              <a:gd name="adj1" fmla="val 75000"/>
              <a:gd name="adj2" fmla="val 60371"/>
            </a:avLst>
          </a:prstGeom>
          <a:solidFill>
            <a:srgbClr val="FC0128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8614" name="Rectangle 7"/>
          <p:cNvSpPr>
            <a:spLocks noChangeArrowheads="1"/>
          </p:cNvSpPr>
          <p:nvPr/>
        </p:nvSpPr>
        <p:spPr bwMode="auto">
          <a:xfrm>
            <a:off x="-342900" y="1717675"/>
            <a:ext cx="6630988" cy="4857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0488" tIns="44450" rIns="90488" bIns="4445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New Strait Times:</a:t>
            </a:r>
          </a:p>
        </p:txBody>
      </p:sp>
    </p:spTree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9634" name="Oval 2"/>
          <p:cNvSpPr/>
          <p:nvPr/>
        </p:nvSpPr>
        <p:spPr>
          <a:xfrm>
            <a:off x="2025650" y="1606550"/>
            <a:ext cx="2120900" cy="1054100"/>
          </a:xfrm>
          <a:prstGeom prst="ellips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latin typeface="Book Antiqua" pitchFamily="18" charset="0"/>
                <a:ea typeface="宋体" pitchFamily="2" charset="-122"/>
              </a:rPr>
              <a:t>Point A</a:t>
            </a:r>
            <a:endParaRPr lang="en-US" altLang="zh-CN" b="1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69635" name="Oval 3"/>
          <p:cNvSpPr/>
          <p:nvPr/>
        </p:nvSpPr>
        <p:spPr>
          <a:xfrm>
            <a:off x="6292850" y="1606550"/>
            <a:ext cx="2120900" cy="1054100"/>
          </a:xfrm>
          <a:prstGeom prst="ellipse">
            <a:avLst/>
          </a:prstGeom>
          <a:noFill/>
          <a:ln w="12700">
            <a:solidFill>
              <a:schemeClr val="hlink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solidFill>
                  <a:schemeClr val="hlink"/>
                </a:solidFill>
                <a:latin typeface="Book Antiqua" pitchFamily="18" charset="0"/>
                <a:ea typeface="宋体" pitchFamily="2" charset="-122"/>
              </a:rPr>
              <a:t>Point B</a:t>
            </a:r>
            <a:endParaRPr lang="en-US" altLang="zh-CN" b="1">
              <a:solidFill>
                <a:schemeClr val="hlink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69636" name="AutoShape 4"/>
          <p:cNvSpPr/>
          <p:nvPr/>
        </p:nvSpPr>
        <p:spPr>
          <a:xfrm>
            <a:off x="4305300" y="2057400"/>
            <a:ext cx="1828800" cy="228600"/>
          </a:xfrm>
          <a:prstGeom prst="rightArrow">
            <a:avLst>
              <a:gd name="adj1" fmla="val 50000"/>
              <a:gd name="adj2" fmla="val 400037"/>
            </a:avLst>
          </a:prstGeom>
          <a:gradFill rotWithShape="0">
            <a:gsLst>
              <a:gs pos="0">
                <a:srgbClr val="FFFFFF"/>
              </a:gs>
              <a:gs pos="50000">
                <a:srgbClr val="FC0128"/>
              </a:gs>
              <a:gs pos="100000">
                <a:srgbClr val="FFFFFF"/>
              </a:gs>
            </a:gsLst>
            <a:lin ang="0" scaled="1"/>
          </a:grad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9637" name="Rectangle 5"/>
          <p:cNvSpPr/>
          <p:nvPr/>
        </p:nvSpPr>
        <p:spPr>
          <a:xfrm>
            <a:off x="4953000" y="2209800"/>
            <a:ext cx="76200" cy="1066800"/>
          </a:xfrm>
          <a:prstGeom prst="rect">
            <a:avLst/>
          </a:prstGeom>
          <a:gradFill rotWithShape="0">
            <a:gsLst>
              <a:gs pos="0">
                <a:srgbClr val="FC0128"/>
              </a:gs>
              <a:gs pos="100000">
                <a:srgbClr val="FFFFFF"/>
              </a:gs>
            </a:gsLst>
            <a:path path="rect">
              <a:fillToRect r="100000" b="100000"/>
            </a:path>
          </a:grad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9638" name="Rectangle 6"/>
          <p:cNvSpPr/>
          <p:nvPr/>
        </p:nvSpPr>
        <p:spPr>
          <a:xfrm>
            <a:off x="3549650" y="3282950"/>
            <a:ext cx="2806700" cy="749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solidFill>
                  <a:srgbClr val="FDA4B5"/>
                </a:solidFill>
                <a:latin typeface="Book Antiqua" pitchFamily="18" charset="0"/>
                <a:ea typeface="宋体" pitchFamily="2" charset="-122"/>
              </a:rPr>
              <a:t>The Button</a:t>
            </a:r>
            <a:endParaRPr lang="en-US" altLang="zh-CN" b="1">
              <a:solidFill>
                <a:srgbClr val="FDA4B5"/>
              </a:solidFill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69639" name="Rectangle 7"/>
          <p:cNvSpPr/>
          <p:nvPr/>
        </p:nvSpPr>
        <p:spPr>
          <a:xfrm>
            <a:off x="4953000" y="4038600"/>
            <a:ext cx="76200" cy="1066800"/>
          </a:xfrm>
          <a:prstGeom prst="rect">
            <a:avLst/>
          </a:prstGeom>
          <a:gradFill rotWithShape="0">
            <a:gsLst>
              <a:gs pos="0">
                <a:srgbClr val="FC0128"/>
              </a:gs>
              <a:gs pos="100000">
                <a:srgbClr val="FFFFFF"/>
              </a:gs>
            </a:gsLst>
            <a:path path="rect">
              <a:fillToRect r="100000" b="100000"/>
            </a:path>
          </a:grad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9640" name="Rectangle 8"/>
          <p:cNvSpPr/>
          <p:nvPr/>
        </p:nvSpPr>
        <p:spPr>
          <a:xfrm>
            <a:off x="3549650" y="5111750"/>
            <a:ext cx="2806700" cy="749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solidFill>
                  <a:srgbClr val="F39FD1"/>
                </a:solidFill>
                <a:latin typeface="Book Antiqua" pitchFamily="18" charset="0"/>
                <a:ea typeface="宋体" pitchFamily="2" charset="-122"/>
              </a:rPr>
              <a:t>Support</a:t>
            </a:r>
            <a:endParaRPr lang="en-US" altLang="zh-CN" b="1">
              <a:solidFill>
                <a:srgbClr val="F39FD1"/>
              </a:solidFill>
              <a:latin typeface="Book Antiqua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最单纯，最精简，最有效的一件事，说出来，就能造成改变。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3352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当你有比别人好的地方，快说出来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可能是该品类的类别共通利益点，但你的对手忽略或没有提及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可能纯是感性的原因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单纯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charRg st="16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charRg st="4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charRg st="54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uiExpand="1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609600"/>
            <a:ext cx="7772400" cy="6858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aphicFrame>
        <p:nvGraphicFramePr>
          <p:cNvPr id="72707" name="Group 71"/>
          <p:cNvGraphicFramePr>
            <a:graphicFrameLocks noGrp="1"/>
          </p:cNvGraphicFramePr>
          <p:nvPr/>
        </p:nvGraphicFramePr>
        <p:xfrm>
          <a:off x="609600" y="1779588"/>
          <a:ext cx="9296400" cy="3478212"/>
        </p:xfrm>
        <a:graphic>
          <a:graphicData uri="http://schemas.openxmlformats.org/drawingml/2006/table">
            <a:tbl>
              <a:tblPr/>
              <a:tblGrid>
                <a:gridCol w="2362200"/>
                <a:gridCol w="2819400"/>
                <a:gridCol w="2209800"/>
                <a:gridCol w="1905000"/>
              </a:tblGrid>
              <a:tr h="533400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消费者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我们的产品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方式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06412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最重要的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竞争者没有的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我们有的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大声说出来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09600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最重要的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竞争者有但没说的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我们也有的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重点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09600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重要性弱一点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竞争者没有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我们有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重点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09600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重要性弱一点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竞争者没有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我们也有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次重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609600"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重要的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竞争者有也说了的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我们也有的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1" lang="zh-CN" altLang="en-US" sz="2400" b="0" i="0" u="none" baseline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05000"/>
                        </a:lnSpc>
                        <a:spcBef>
                          <a:spcPct val="2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Pct val="50000"/>
                        <a:buFont typeface="Monotype Sorts" pitchFamily="2" charset="2"/>
                      </a:pPr>
                      <a:r>
                        <a:rPr lang="zh-CN" altLang="en-US">
                          <a:effectLst>
                            <a:outerShdw blurRad="38100" dist="38100" dir="2700000" algn="tl">
                              <a:schemeClr val="bg2"/>
                            </a:outerShdw>
                          </a:effectLst>
                          <a:latin typeface="中黑体" charset="-122"/>
                          <a:ea typeface="中黑体"/>
                        </a:rPr>
                        <a:t>说的更大声</a:t>
                      </a:r>
                      <a:endParaRPr lang="zh-CN" altLang="en-US">
                        <a:effectLst>
                          <a:outerShdw blurRad="38100" dist="38100" dir="2700000" algn="tl">
                            <a:schemeClr val="bg2"/>
                          </a:outerShdw>
                        </a:effectLst>
                        <a:latin typeface="中黑体" charset="-122"/>
                        <a:ea typeface="中黑体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257300" y="0"/>
            <a:ext cx="7772400" cy="8382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066800"/>
            <a:ext cx="7772400" cy="5486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理性			感性			感官</a:t>
            </a:r>
            <a:endParaRPr lang="zh-CN" altLang="en-US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快速			信赖／安心		清凉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			安全			味道强劲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			社会地位		柔软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好吃			自我实现		悦耳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抓地力强		个人风格		香味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服务好		受人注意		听得清晰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班次多		爱、照顾		冷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遍布全球		美丽			硬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			尊贵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00000"/>
              </a:lnSpc>
              <a:spcBef>
                <a:spcPct val="10000"/>
              </a:spcBef>
              <a:spcAft>
                <a:spcPct val="10000"/>
              </a:spcAft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			放纵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4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7475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685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利益点可以像爬楼梯般一阶阶演进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pSp>
        <p:nvGrpSpPr>
          <p:cNvPr id="74756" name="Group 28"/>
          <p:cNvGrpSpPr/>
          <p:nvPr/>
        </p:nvGrpSpPr>
        <p:grpSpPr>
          <a:xfrm>
            <a:off x="3924300" y="3352800"/>
            <a:ext cx="1651000" cy="1057275"/>
            <a:chOff x="2472" y="2112"/>
            <a:chExt cx="1040" cy="666"/>
          </a:xfrm>
        </p:grpSpPr>
        <p:cxnSp>
          <p:nvCxnSpPr>
            <p:cNvPr id="74769" name="Line 8"/>
            <p:cNvCxnSpPr/>
            <p:nvPr/>
          </p:nvCxnSpPr>
          <p:spPr>
            <a:xfrm>
              <a:off x="2488" y="2448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4770" name="Rectangle 9"/>
            <p:cNvSpPr/>
            <p:nvPr/>
          </p:nvSpPr>
          <p:spPr>
            <a:xfrm>
              <a:off x="2783" y="2472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感官</a:t>
              </a:r>
              <a:endParaRPr lang="zh-CN" altLang="en-US" sz="2600"/>
            </a:p>
          </p:txBody>
        </p:sp>
        <p:sp>
          <p:nvSpPr>
            <p:cNvPr id="74771" name="Rectangle 11"/>
            <p:cNvSpPr/>
            <p:nvPr/>
          </p:nvSpPr>
          <p:spPr>
            <a:xfrm>
              <a:off x="2679" y="2112"/>
              <a:ext cx="738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利益点</a:t>
              </a:r>
              <a:endParaRPr lang="zh-CN" altLang="en-US" sz="2600"/>
            </a:p>
          </p:txBody>
        </p:sp>
        <p:cxnSp>
          <p:nvCxnSpPr>
            <p:cNvPr id="74772" name="Line 17"/>
            <p:cNvCxnSpPr/>
            <p:nvPr/>
          </p:nvCxnSpPr>
          <p:spPr>
            <a:xfrm flipH="1">
              <a:off x="2472" y="2464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</p:grpSp>
      <p:grpSp>
        <p:nvGrpSpPr>
          <p:cNvPr id="74757" name="Group 27"/>
          <p:cNvGrpSpPr/>
          <p:nvPr/>
        </p:nvGrpSpPr>
        <p:grpSpPr>
          <a:xfrm>
            <a:off x="2247900" y="3924300"/>
            <a:ext cx="1651000" cy="1019175"/>
            <a:chOff x="1416" y="2472"/>
            <a:chExt cx="1040" cy="642"/>
          </a:xfrm>
        </p:grpSpPr>
        <p:cxnSp>
          <p:nvCxnSpPr>
            <p:cNvPr id="74765" name="Line 15"/>
            <p:cNvCxnSpPr/>
            <p:nvPr/>
          </p:nvCxnSpPr>
          <p:spPr>
            <a:xfrm>
              <a:off x="1432" y="2784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4766" name="Rectangle 16"/>
            <p:cNvSpPr/>
            <p:nvPr/>
          </p:nvSpPr>
          <p:spPr>
            <a:xfrm>
              <a:off x="1623" y="2808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理性</a:t>
              </a:r>
              <a:endParaRPr lang="zh-CN" altLang="en-US" sz="2600"/>
            </a:p>
          </p:txBody>
        </p:sp>
        <p:sp>
          <p:nvSpPr>
            <p:cNvPr id="74767" name="Rectangle 18"/>
            <p:cNvSpPr/>
            <p:nvPr/>
          </p:nvSpPr>
          <p:spPr>
            <a:xfrm>
              <a:off x="1623" y="2472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特性</a:t>
              </a:r>
              <a:endParaRPr lang="zh-CN" altLang="en-US" sz="2600"/>
            </a:p>
          </p:txBody>
        </p:sp>
        <p:cxnSp>
          <p:nvCxnSpPr>
            <p:cNvPr id="74768" name="Line 14"/>
            <p:cNvCxnSpPr/>
            <p:nvPr/>
          </p:nvCxnSpPr>
          <p:spPr>
            <a:xfrm flipH="1">
              <a:off x="1416" y="2800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</p:grpSp>
      <p:grpSp>
        <p:nvGrpSpPr>
          <p:cNvPr id="74758" name="Group 26"/>
          <p:cNvGrpSpPr/>
          <p:nvPr/>
        </p:nvGrpSpPr>
        <p:grpSpPr>
          <a:xfrm>
            <a:off x="1358900" y="4457700"/>
            <a:ext cx="877888" cy="495300"/>
            <a:chOff x="856" y="2808"/>
            <a:chExt cx="553" cy="312"/>
          </a:xfrm>
        </p:grpSpPr>
        <p:cxnSp>
          <p:nvCxnSpPr>
            <p:cNvPr id="74763" name="Line 20"/>
            <p:cNvCxnSpPr/>
            <p:nvPr/>
          </p:nvCxnSpPr>
          <p:spPr>
            <a:xfrm>
              <a:off x="856" y="3120"/>
              <a:ext cx="54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4764" name="Rectangle 21"/>
            <p:cNvSpPr/>
            <p:nvPr/>
          </p:nvSpPr>
          <p:spPr>
            <a:xfrm>
              <a:off x="879" y="2808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特点</a:t>
              </a:r>
              <a:endParaRPr lang="zh-CN" altLang="en-US" sz="2600"/>
            </a:p>
          </p:txBody>
        </p:sp>
      </p:grpSp>
      <p:grpSp>
        <p:nvGrpSpPr>
          <p:cNvPr id="74759" name="Group 29"/>
          <p:cNvGrpSpPr/>
          <p:nvPr/>
        </p:nvGrpSpPr>
        <p:grpSpPr>
          <a:xfrm>
            <a:off x="5600700" y="3352800"/>
            <a:ext cx="1651000" cy="508000"/>
            <a:chOff x="3528" y="2112"/>
            <a:chExt cx="1040" cy="320"/>
          </a:xfrm>
        </p:grpSpPr>
        <p:cxnSp>
          <p:nvCxnSpPr>
            <p:cNvPr id="74760" name="Line 10"/>
            <p:cNvCxnSpPr/>
            <p:nvPr/>
          </p:nvCxnSpPr>
          <p:spPr>
            <a:xfrm flipH="1">
              <a:off x="3528" y="2128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4761" name="Line 23"/>
            <p:cNvCxnSpPr/>
            <p:nvPr/>
          </p:nvCxnSpPr>
          <p:spPr>
            <a:xfrm>
              <a:off x="3544" y="2112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4762" name="Rectangle 24"/>
            <p:cNvSpPr/>
            <p:nvPr/>
          </p:nvSpPr>
          <p:spPr>
            <a:xfrm>
              <a:off x="3759" y="2112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感性</a:t>
              </a:r>
              <a:endParaRPr lang="zh-CN" altLang="en-US" sz="26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533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举例	</a:t>
            </a:r>
            <a:r>
              <a:rPr lang="zh-CN" altLang="en-US" sz="2800" spc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锁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5779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grpSp>
        <p:nvGrpSpPr>
          <p:cNvPr id="75780" name="Group 25"/>
          <p:cNvGrpSpPr/>
          <p:nvPr/>
        </p:nvGrpSpPr>
        <p:grpSpPr>
          <a:xfrm>
            <a:off x="1358900" y="4419600"/>
            <a:ext cx="2540000" cy="533400"/>
            <a:chOff x="856" y="2784"/>
            <a:chExt cx="1600" cy="336"/>
          </a:xfrm>
        </p:grpSpPr>
        <p:cxnSp>
          <p:nvCxnSpPr>
            <p:cNvPr id="75793" name="Line 10"/>
            <p:cNvCxnSpPr/>
            <p:nvPr/>
          </p:nvCxnSpPr>
          <p:spPr>
            <a:xfrm>
              <a:off x="1432" y="2784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grpSp>
          <p:nvGrpSpPr>
            <p:cNvPr id="75794" name="Group 21"/>
            <p:cNvGrpSpPr/>
            <p:nvPr/>
          </p:nvGrpSpPr>
          <p:grpSpPr>
            <a:xfrm>
              <a:off x="856" y="2800"/>
              <a:ext cx="1545" cy="320"/>
              <a:chOff x="856" y="2800"/>
              <a:chExt cx="1545" cy="320"/>
            </a:xfrm>
          </p:grpSpPr>
          <p:cxnSp>
            <p:nvCxnSpPr>
              <p:cNvPr id="75795" name="Line 8"/>
              <p:cNvCxnSpPr/>
              <p:nvPr/>
            </p:nvCxnSpPr>
            <p:spPr>
              <a:xfrm>
                <a:off x="856" y="3120"/>
                <a:ext cx="544" cy="0"/>
              </a:xfrm>
              <a:prstGeom prst="line">
                <a:avLst/>
              </a:prstGeom>
              <a:noFill/>
              <a:ln w="50800">
                <a:solidFill>
                  <a:schemeClr val="tx2"/>
                </a:solidFill>
                <a:miter lim="800000"/>
              </a:ln>
              <a:effectLst/>
            </p:spPr>
          </p:cxnSp>
          <p:cxnSp>
            <p:nvCxnSpPr>
              <p:cNvPr id="75796" name="Line 9"/>
              <p:cNvCxnSpPr/>
              <p:nvPr/>
            </p:nvCxnSpPr>
            <p:spPr>
              <a:xfrm flipH="1">
                <a:off x="1416" y="2800"/>
                <a:ext cx="0" cy="304"/>
              </a:xfrm>
              <a:prstGeom prst="line">
                <a:avLst/>
              </a:prstGeom>
              <a:noFill/>
              <a:ln w="50800">
                <a:solidFill>
                  <a:schemeClr val="tx2"/>
                </a:solidFill>
                <a:miter lim="800000"/>
              </a:ln>
              <a:effectLst/>
            </p:spPr>
          </p:cxnSp>
          <p:sp>
            <p:nvSpPr>
              <p:cNvPr id="75797" name="Rectangle 11"/>
              <p:cNvSpPr/>
              <p:nvPr/>
            </p:nvSpPr>
            <p:spPr>
              <a:xfrm>
                <a:off x="1455" y="2808"/>
                <a:ext cx="946" cy="306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lIns="90488" tIns="44450" rIns="90488" bIns="4445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5000"/>
                  </a:lnSpc>
                  <a:spcBef>
                    <a:spcPct val="25000"/>
                  </a:spcBef>
                  <a:spcAft>
                    <a:spcPct val="25000"/>
                  </a:spcAft>
                  <a:buClr>
                    <a:schemeClr val="accent2"/>
                  </a:buClr>
                  <a:buSzPct val="50000"/>
                  <a:buFont typeface="Monotype Sorts" pitchFamily="2" charset="2"/>
                  <a:buChar char="l"/>
                  <a:defRPr kumimoji="1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5000"/>
                  </a:lnSpc>
                  <a:spcBef>
                    <a:spcPct val="25000"/>
                  </a:spcBef>
                  <a:spcAft>
                    <a:spcPct val="25000"/>
                  </a:spcAft>
                  <a:buClr>
                    <a:schemeClr val="tx2"/>
                  </a:buClr>
                  <a:buSzTx/>
                  <a:buFontTx/>
                  <a:buChar char="-"/>
                  <a:defRPr kumimoji="1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5000"/>
                  </a:lnSpc>
                  <a:spcBef>
                    <a:spcPct val="25000"/>
                  </a:spcBef>
                  <a:spcAft>
                    <a:spcPct val="25000"/>
                  </a:spcAft>
                  <a:buClr>
                    <a:schemeClr val="accent1"/>
                  </a:buClr>
                  <a:buSzPct val="65000"/>
                  <a:buFont typeface="Monotype Sorts" pitchFamily="2" charset="2"/>
                  <a:buChar char="l"/>
                  <a:defRPr kumimoji="1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5000"/>
                  </a:lnSpc>
                  <a:spcBef>
                    <a:spcPct val="25000"/>
                  </a:spcBef>
                  <a:spcAft>
                    <a:spcPct val="25000"/>
                  </a:spcAft>
                  <a:buClr>
                    <a:schemeClr val="tx1"/>
                  </a:buClr>
                  <a:buSzTx/>
                  <a:buFontTx/>
                  <a:buChar char="–"/>
                  <a:defRPr kumimoji="1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5000"/>
                  </a:lnSpc>
                  <a:spcBef>
                    <a:spcPct val="25000"/>
                  </a:spcBef>
                  <a:spcAft>
                    <a:spcPct val="25000"/>
                  </a:spcAft>
                  <a:buClr>
                    <a:schemeClr val="accent1"/>
                  </a:buClr>
                  <a:buSzTx/>
                  <a:buFontTx/>
                  <a:buChar char="•"/>
                  <a:defRPr kumimoji="1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itchFamily="34" charset="0"/>
                  <a:buChar char="•"/>
                  <a:defRPr lang="zh-CN" alt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zh-CN" altLang="en-US" sz="2600"/>
                  <a:t>坚固的锁</a:t>
                </a:r>
                <a:endParaRPr lang="zh-CN" altLang="en-US" sz="2600"/>
              </a:p>
            </p:txBody>
          </p:sp>
        </p:grpSp>
      </p:grpSp>
      <p:grpSp>
        <p:nvGrpSpPr>
          <p:cNvPr id="75781" name="Group 22"/>
          <p:cNvGrpSpPr/>
          <p:nvPr/>
        </p:nvGrpSpPr>
        <p:grpSpPr>
          <a:xfrm>
            <a:off x="3910013" y="3886200"/>
            <a:ext cx="1831975" cy="523875"/>
            <a:chOff x="2463" y="2448"/>
            <a:chExt cx="1154" cy="330"/>
          </a:xfrm>
        </p:grpSpPr>
        <p:cxnSp>
          <p:nvCxnSpPr>
            <p:cNvPr id="75790" name="Line 12"/>
            <p:cNvCxnSpPr/>
            <p:nvPr/>
          </p:nvCxnSpPr>
          <p:spPr>
            <a:xfrm flipH="1">
              <a:off x="2472" y="2464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5791" name="Line 13"/>
            <p:cNvCxnSpPr/>
            <p:nvPr/>
          </p:nvCxnSpPr>
          <p:spPr>
            <a:xfrm>
              <a:off x="2488" y="2448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5792" name="Rectangle 14"/>
            <p:cNvSpPr/>
            <p:nvPr/>
          </p:nvSpPr>
          <p:spPr>
            <a:xfrm>
              <a:off x="2463" y="2472"/>
              <a:ext cx="1154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小偷撬不开</a:t>
              </a:r>
              <a:endParaRPr lang="zh-CN" altLang="en-US" sz="2600"/>
            </a:p>
          </p:txBody>
        </p:sp>
      </p:grpSp>
      <p:grpSp>
        <p:nvGrpSpPr>
          <p:cNvPr id="75782" name="Group 23"/>
          <p:cNvGrpSpPr/>
          <p:nvPr/>
        </p:nvGrpSpPr>
        <p:grpSpPr>
          <a:xfrm>
            <a:off x="5586413" y="3352800"/>
            <a:ext cx="1831975" cy="523875"/>
            <a:chOff x="3519" y="2112"/>
            <a:chExt cx="1154" cy="330"/>
          </a:xfrm>
        </p:grpSpPr>
        <p:cxnSp>
          <p:nvCxnSpPr>
            <p:cNvPr id="75787" name="Line 15"/>
            <p:cNvCxnSpPr/>
            <p:nvPr/>
          </p:nvCxnSpPr>
          <p:spPr>
            <a:xfrm flipH="1">
              <a:off x="3528" y="2128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5788" name="Line 16"/>
            <p:cNvCxnSpPr/>
            <p:nvPr/>
          </p:nvCxnSpPr>
          <p:spPr>
            <a:xfrm>
              <a:off x="3544" y="2112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5789" name="Rectangle 17"/>
            <p:cNvSpPr/>
            <p:nvPr/>
          </p:nvSpPr>
          <p:spPr>
            <a:xfrm>
              <a:off x="3519" y="2136"/>
              <a:ext cx="1154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家里很安全</a:t>
              </a:r>
              <a:endParaRPr lang="zh-CN" altLang="en-US" sz="2600"/>
            </a:p>
          </p:txBody>
        </p:sp>
      </p:grpSp>
      <p:grpSp>
        <p:nvGrpSpPr>
          <p:cNvPr id="75783" name="Group 24"/>
          <p:cNvGrpSpPr/>
          <p:nvPr/>
        </p:nvGrpSpPr>
        <p:grpSpPr>
          <a:xfrm>
            <a:off x="7262813" y="2819400"/>
            <a:ext cx="2162175" cy="523875"/>
            <a:chOff x="4575" y="1776"/>
            <a:chExt cx="1362" cy="330"/>
          </a:xfrm>
        </p:grpSpPr>
        <p:cxnSp>
          <p:nvCxnSpPr>
            <p:cNvPr id="75784" name="Line 18"/>
            <p:cNvCxnSpPr/>
            <p:nvPr/>
          </p:nvCxnSpPr>
          <p:spPr>
            <a:xfrm flipH="1">
              <a:off x="4584" y="1792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5785" name="Line 19"/>
            <p:cNvCxnSpPr/>
            <p:nvPr/>
          </p:nvCxnSpPr>
          <p:spPr>
            <a:xfrm>
              <a:off x="4600" y="1776"/>
              <a:ext cx="1168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5786" name="Rectangle 20"/>
            <p:cNvSpPr/>
            <p:nvPr/>
          </p:nvSpPr>
          <p:spPr>
            <a:xfrm>
              <a:off x="4575" y="1800"/>
              <a:ext cx="1362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用了它很安心</a:t>
              </a:r>
              <a:endParaRPr lang="zh-CN" altLang="en-US" sz="26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举例	</a:t>
            </a:r>
            <a:r>
              <a:rPr lang="zh-CN" altLang="en-US" sz="2800" spc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桔子</a:t>
            </a:r>
            <a:endParaRPr lang="zh-CN" altLang="en-US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marR="0" lvl="0" indent="-342900">
              <a:buNone/>
            </a:pP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pSp>
        <p:nvGrpSpPr>
          <p:cNvPr id="76803" name="Group 25"/>
          <p:cNvGrpSpPr/>
          <p:nvPr/>
        </p:nvGrpSpPr>
        <p:grpSpPr>
          <a:xfrm>
            <a:off x="368300" y="4419600"/>
            <a:ext cx="2540000" cy="920750"/>
            <a:chOff x="232" y="2784"/>
            <a:chExt cx="1600" cy="580"/>
          </a:xfrm>
        </p:grpSpPr>
        <p:cxnSp>
          <p:nvCxnSpPr>
            <p:cNvPr id="76821" name="Line 8"/>
            <p:cNvCxnSpPr/>
            <p:nvPr/>
          </p:nvCxnSpPr>
          <p:spPr>
            <a:xfrm>
              <a:off x="232" y="3120"/>
              <a:ext cx="54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22" name="Line 9"/>
            <p:cNvCxnSpPr/>
            <p:nvPr/>
          </p:nvCxnSpPr>
          <p:spPr>
            <a:xfrm flipH="1">
              <a:off x="792" y="2800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23" name="Line 10"/>
            <p:cNvCxnSpPr/>
            <p:nvPr/>
          </p:nvCxnSpPr>
          <p:spPr>
            <a:xfrm>
              <a:off x="808" y="2784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6824" name="Rectangle 11"/>
            <p:cNvSpPr/>
            <p:nvPr/>
          </p:nvSpPr>
          <p:spPr>
            <a:xfrm>
              <a:off x="808" y="2808"/>
              <a:ext cx="888" cy="55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含有</a:t>
              </a:r>
              <a:endParaRPr lang="zh-CN" altLang="en-US" sz="2600"/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维生素</a:t>
              </a:r>
              <a:r>
                <a:rPr lang="en-US" altLang="zh-CN" sz="2600" b="1">
                  <a:latin typeface="Book Antiqua" pitchFamily="18" charset="0"/>
                  <a:ea typeface="宋体" pitchFamily="2" charset="-122"/>
                </a:rPr>
                <a:t>C</a:t>
              </a:r>
              <a:endParaRPr lang="en-US" altLang="zh-CN" sz="2600" b="1">
                <a:latin typeface="Book Antiqua" pitchFamily="18" charset="0"/>
                <a:ea typeface="宋体" pitchFamily="2" charset="-122"/>
              </a:endParaRPr>
            </a:p>
          </p:txBody>
        </p:sp>
      </p:grpSp>
      <p:grpSp>
        <p:nvGrpSpPr>
          <p:cNvPr id="76804" name="Group 26"/>
          <p:cNvGrpSpPr/>
          <p:nvPr/>
        </p:nvGrpSpPr>
        <p:grpSpPr>
          <a:xfrm>
            <a:off x="2933700" y="3886200"/>
            <a:ext cx="1651000" cy="920750"/>
            <a:chOff x="1848" y="2448"/>
            <a:chExt cx="1040" cy="580"/>
          </a:xfrm>
        </p:grpSpPr>
        <p:cxnSp>
          <p:nvCxnSpPr>
            <p:cNvPr id="76818" name="Line 12"/>
            <p:cNvCxnSpPr/>
            <p:nvPr/>
          </p:nvCxnSpPr>
          <p:spPr>
            <a:xfrm flipH="1">
              <a:off x="1848" y="2464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19" name="Line 13"/>
            <p:cNvCxnSpPr/>
            <p:nvPr/>
          </p:nvCxnSpPr>
          <p:spPr>
            <a:xfrm>
              <a:off x="1864" y="2448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6820" name="Rectangle 14"/>
            <p:cNvSpPr/>
            <p:nvPr/>
          </p:nvSpPr>
          <p:spPr>
            <a:xfrm>
              <a:off x="1935" y="2472"/>
              <a:ext cx="946" cy="55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吃了不易</a:t>
              </a:r>
              <a:endParaRPr lang="zh-CN" altLang="en-US" sz="2600"/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感冒</a:t>
              </a:r>
              <a:endParaRPr lang="zh-CN" altLang="en-US" sz="2600"/>
            </a:p>
          </p:txBody>
        </p:sp>
      </p:grpSp>
      <p:grpSp>
        <p:nvGrpSpPr>
          <p:cNvPr id="76805" name="Group 27"/>
          <p:cNvGrpSpPr/>
          <p:nvPr/>
        </p:nvGrpSpPr>
        <p:grpSpPr>
          <a:xfrm>
            <a:off x="4595813" y="3352800"/>
            <a:ext cx="1665287" cy="523875"/>
            <a:chOff x="2895" y="2112"/>
            <a:chExt cx="1049" cy="330"/>
          </a:xfrm>
        </p:grpSpPr>
        <p:cxnSp>
          <p:nvCxnSpPr>
            <p:cNvPr id="76815" name="Line 15"/>
            <p:cNvCxnSpPr/>
            <p:nvPr/>
          </p:nvCxnSpPr>
          <p:spPr>
            <a:xfrm flipH="1">
              <a:off x="2904" y="2128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16" name="Line 16"/>
            <p:cNvCxnSpPr/>
            <p:nvPr/>
          </p:nvCxnSpPr>
          <p:spPr>
            <a:xfrm>
              <a:off x="2920" y="2112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6817" name="Rectangle 17"/>
            <p:cNvSpPr/>
            <p:nvPr/>
          </p:nvSpPr>
          <p:spPr>
            <a:xfrm>
              <a:off x="2895" y="2136"/>
              <a:ext cx="946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有益健康</a:t>
              </a:r>
              <a:endParaRPr lang="zh-CN" altLang="en-US" sz="2600"/>
            </a:p>
          </p:txBody>
        </p:sp>
      </p:grpSp>
      <p:grpSp>
        <p:nvGrpSpPr>
          <p:cNvPr id="76806" name="Group 28"/>
          <p:cNvGrpSpPr/>
          <p:nvPr/>
        </p:nvGrpSpPr>
        <p:grpSpPr>
          <a:xfrm>
            <a:off x="6272213" y="2819400"/>
            <a:ext cx="1893887" cy="920750"/>
            <a:chOff x="3951" y="1776"/>
            <a:chExt cx="1193" cy="580"/>
          </a:xfrm>
        </p:grpSpPr>
        <p:cxnSp>
          <p:nvCxnSpPr>
            <p:cNvPr id="76812" name="Line 18"/>
            <p:cNvCxnSpPr/>
            <p:nvPr/>
          </p:nvCxnSpPr>
          <p:spPr>
            <a:xfrm flipH="1">
              <a:off x="3960" y="1792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13" name="Line 19"/>
            <p:cNvCxnSpPr/>
            <p:nvPr/>
          </p:nvCxnSpPr>
          <p:spPr>
            <a:xfrm>
              <a:off x="3976" y="1776"/>
              <a:ext cx="1168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6814" name="Rectangle 20"/>
            <p:cNvSpPr/>
            <p:nvPr/>
          </p:nvSpPr>
          <p:spPr>
            <a:xfrm>
              <a:off x="3951" y="1800"/>
              <a:ext cx="1154" cy="55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家里人多吃</a:t>
              </a:r>
              <a:endParaRPr lang="zh-CN" altLang="en-US" sz="2600"/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都健康</a:t>
              </a:r>
              <a:endParaRPr lang="zh-CN" altLang="en-US" sz="2600"/>
            </a:p>
          </p:txBody>
        </p:sp>
      </p:grpSp>
      <p:grpSp>
        <p:nvGrpSpPr>
          <p:cNvPr id="76807" name="Group 29"/>
          <p:cNvGrpSpPr/>
          <p:nvPr/>
        </p:nvGrpSpPr>
        <p:grpSpPr>
          <a:xfrm>
            <a:off x="8191500" y="2286000"/>
            <a:ext cx="1651000" cy="523875"/>
            <a:chOff x="5160" y="1440"/>
            <a:chExt cx="1040" cy="330"/>
          </a:xfrm>
        </p:grpSpPr>
        <p:cxnSp>
          <p:nvCxnSpPr>
            <p:cNvPr id="76809" name="Line 21"/>
            <p:cNvCxnSpPr/>
            <p:nvPr/>
          </p:nvCxnSpPr>
          <p:spPr>
            <a:xfrm flipH="1">
              <a:off x="5160" y="1456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6810" name="Line 22"/>
            <p:cNvCxnSpPr/>
            <p:nvPr/>
          </p:nvCxnSpPr>
          <p:spPr>
            <a:xfrm>
              <a:off x="5176" y="1440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6811" name="Rectangle 23"/>
            <p:cNvSpPr/>
            <p:nvPr/>
          </p:nvSpPr>
          <p:spPr>
            <a:xfrm>
              <a:off x="5215" y="1464"/>
              <a:ext cx="738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好妈妈</a:t>
              </a:r>
              <a:endParaRPr lang="zh-CN" altLang="en-US" sz="2600"/>
            </a:p>
          </p:txBody>
        </p:sp>
      </p:grpSp>
      <p:sp>
        <p:nvSpPr>
          <p:cNvPr id="76808" name="Rectangle 2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533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95000"/>
              </a:lnSpc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举例	彩色隐形眼镜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7827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The Button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 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grpSp>
        <p:nvGrpSpPr>
          <p:cNvPr id="77828" name="Group 24"/>
          <p:cNvGrpSpPr/>
          <p:nvPr/>
        </p:nvGrpSpPr>
        <p:grpSpPr>
          <a:xfrm>
            <a:off x="292100" y="5029200"/>
            <a:ext cx="2540000" cy="533400"/>
            <a:chOff x="184" y="3168"/>
            <a:chExt cx="1600" cy="336"/>
          </a:xfrm>
        </p:grpSpPr>
        <p:cxnSp>
          <p:nvCxnSpPr>
            <p:cNvPr id="77846" name="Line 8"/>
            <p:cNvCxnSpPr/>
            <p:nvPr/>
          </p:nvCxnSpPr>
          <p:spPr>
            <a:xfrm>
              <a:off x="184" y="3504"/>
              <a:ext cx="54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47" name="Line 9"/>
            <p:cNvCxnSpPr/>
            <p:nvPr/>
          </p:nvCxnSpPr>
          <p:spPr>
            <a:xfrm flipH="1">
              <a:off x="744" y="3184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48" name="Line 10"/>
            <p:cNvCxnSpPr/>
            <p:nvPr/>
          </p:nvCxnSpPr>
          <p:spPr>
            <a:xfrm>
              <a:off x="760" y="3168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7849" name="Rectangle 11"/>
            <p:cNvSpPr/>
            <p:nvPr/>
          </p:nvSpPr>
          <p:spPr>
            <a:xfrm>
              <a:off x="939" y="3192"/>
              <a:ext cx="530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彩色</a:t>
              </a:r>
              <a:endParaRPr lang="zh-CN" altLang="en-US" sz="2600"/>
            </a:p>
          </p:txBody>
        </p:sp>
      </p:grpSp>
      <p:grpSp>
        <p:nvGrpSpPr>
          <p:cNvPr id="77829" name="Group 25"/>
          <p:cNvGrpSpPr/>
          <p:nvPr/>
        </p:nvGrpSpPr>
        <p:grpSpPr>
          <a:xfrm>
            <a:off x="2830513" y="4495800"/>
            <a:ext cx="1831975" cy="920750"/>
            <a:chOff x="1783" y="2832"/>
            <a:chExt cx="1154" cy="580"/>
          </a:xfrm>
        </p:grpSpPr>
        <p:cxnSp>
          <p:nvCxnSpPr>
            <p:cNvPr id="77843" name="Line 12"/>
            <p:cNvCxnSpPr/>
            <p:nvPr/>
          </p:nvCxnSpPr>
          <p:spPr>
            <a:xfrm flipH="1">
              <a:off x="1800" y="2848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44" name="Line 13"/>
            <p:cNvCxnSpPr/>
            <p:nvPr/>
          </p:nvCxnSpPr>
          <p:spPr>
            <a:xfrm>
              <a:off x="1816" y="2832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7845" name="Rectangle 14"/>
            <p:cNvSpPr/>
            <p:nvPr/>
          </p:nvSpPr>
          <p:spPr>
            <a:xfrm>
              <a:off x="1783" y="2856"/>
              <a:ext cx="1154" cy="55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可以改变</a:t>
              </a:r>
              <a:endParaRPr lang="zh-CN" altLang="en-US" sz="2600"/>
            </a:p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眼珠的颜色</a:t>
              </a:r>
              <a:endParaRPr lang="zh-CN" altLang="en-US" sz="2600"/>
            </a:p>
          </p:txBody>
        </p:sp>
      </p:grpSp>
      <p:grpSp>
        <p:nvGrpSpPr>
          <p:cNvPr id="77830" name="Group 26"/>
          <p:cNvGrpSpPr/>
          <p:nvPr/>
        </p:nvGrpSpPr>
        <p:grpSpPr>
          <a:xfrm>
            <a:off x="4519613" y="3962400"/>
            <a:ext cx="2162175" cy="920750"/>
            <a:chOff x="2847" y="2496"/>
            <a:chExt cx="1362" cy="580"/>
          </a:xfrm>
        </p:grpSpPr>
        <p:cxnSp>
          <p:nvCxnSpPr>
            <p:cNvPr id="77840" name="Line 15"/>
            <p:cNvCxnSpPr/>
            <p:nvPr/>
          </p:nvCxnSpPr>
          <p:spPr>
            <a:xfrm flipH="1">
              <a:off x="2856" y="2512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41" name="Line 16"/>
            <p:cNvCxnSpPr/>
            <p:nvPr/>
          </p:nvCxnSpPr>
          <p:spPr>
            <a:xfrm>
              <a:off x="2872" y="2496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7842" name="Rectangle 17"/>
            <p:cNvSpPr/>
            <p:nvPr/>
          </p:nvSpPr>
          <p:spPr>
            <a:xfrm>
              <a:off x="2847" y="2520"/>
              <a:ext cx="1362" cy="55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当你想改变时</a:t>
              </a:r>
              <a:endParaRPr lang="zh-CN" altLang="en-US" sz="2600"/>
            </a:p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就可以改变</a:t>
              </a:r>
              <a:endParaRPr lang="zh-CN" altLang="en-US" sz="2600"/>
            </a:p>
          </p:txBody>
        </p:sp>
      </p:grpSp>
      <p:grpSp>
        <p:nvGrpSpPr>
          <p:cNvPr id="77831" name="Group 27"/>
          <p:cNvGrpSpPr/>
          <p:nvPr/>
        </p:nvGrpSpPr>
        <p:grpSpPr>
          <a:xfrm>
            <a:off x="6210300" y="3429000"/>
            <a:ext cx="1879600" cy="523875"/>
            <a:chOff x="3912" y="2160"/>
            <a:chExt cx="1184" cy="330"/>
          </a:xfrm>
        </p:grpSpPr>
        <p:cxnSp>
          <p:nvCxnSpPr>
            <p:cNvPr id="77837" name="Line 18"/>
            <p:cNvCxnSpPr/>
            <p:nvPr/>
          </p:nvCxnSpPr>
          <p:spPr>
            <a:xfrm flipH="1">
              <a:off x="3912" y="2176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38" name="Line 19"/>
            <p:cNvCxnSpPr/>
            <p:nvPr/>
          </p:nvCxnSpPr>
          <p:spPr>
            <a:xfrm>
              <a:off x="3928" y="2160"/>
              <a:ext cx="1168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7839" name="Rectangle 20"/>
            <p:cNvSpPr/>
            <p:nvPr/>
          </p:nvSpPr>
          <p:spPr>
            <a:xfrm>
              <a:off x="4111" y="2184"/>
              <a:ext cx="738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更美丽</a:t>
              </a:r>
              <a:endParaRPr lang="zh-CN" altLang="en-US" sz="2600"/>
            </a:p>
          </p:txBody>
        </p:sp>
      </p:grpSp>
      <p:grpSp>
        <p:nvGrpSpPr>
          <p:cNvPr id="77832" name="Group 28"/>
          <p:cNvGrpSpPr/>
          <p:nvPr/>
        </p:nvGrpSpPr>
        <p:grpSpPr>
          <a:xfrm>
            <a:off x="8115300" y="2895600"/>
            <a:ext cx="1893888" cy="523875"/>
            <a:chOff x="5112" y="1824"/>
            <a:chExt cx="1193" cy="330"/>
          </a:xfrm>
        </p:grpSpPr>
        <p:cxnSp>
          <p:nvCxnSpPr>
            <p:cNvPr id="77834" name="Line 21"/>
            <p:cNvCxnSpPr/>
            <p:nvPr/>
          </p:nvCxnSpPr>
          <p:spPr>
            <a:xfrm flipH="1">
              <a:off x="5112" y="1840"/>
              <a:ext cx="0" cy="304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cxnSp>
          <p:nvCxnSpPr>
            <p:cNvPr id="77835" name="Line 22"/>
            <p:cNvCxnSpPr/>
            <p:nvPr/>
          </p:nvCxnSpPr>
          <p:spPr>
            <a:xfrm>
              <a:off x="5128" y="1824"/>
              <a:ext cx="1024" cy="0"/>
            </a:xfrm>
            <a:prstGeom prst="line">
              <a:avLst/>
            </a:prstGeom>
            <a:noFill/>
            <a:ln w="50800">
              <a:solidFill>
                <a:schemeClr val="tx2"/>
              </a:solidFill>
              <a:miter lim="800000"/>
            </a:ln>
            <a:effectLst/>
          </p:spPr>
        </p:cxnSp>
        <p:sp>
          <p:nvSpPr>
            <p:cNvPr id="77836" name="Rectangle 23"/>
            <p:cNvSpPr/>
            <p:nvPr/>
          </p:nvSpPr>
          <p:spPr>
            <a:xfrm>
              <a:off x="5151" y="1848"/>
              <a:ext cx="1154" cy="30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600"/>
                <a:t>选择的自由</a:t>
              </a:r>
              <a:endParaRPr lang="zh-CN" altLang="en-US" sz="26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50" name="Rectangle 3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好的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Button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可以让创意人员蠢蠢欲动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8851" name="Text Box 5"/>
          <p:cNvSpPr/>
          <p:nvPr/>
        </p:nvSpPr>
        <p:spPr>
          <a:xfrm>
            <a:off x="2743200" y="3200400"/>
            <a:ext cx="4572000" cy="762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400">
                <a:latin typeface="Times New Roman" pitchFamily="18" charset="0"/>
                <a:ea typeface="宋体" pitchFamily="2" charset="-122"/>
              </a:rPr>
              <a:t>春天的故事</a:t>
            </a:r>
            <a:endParaRPr lang="zh-CN" altLang="en-US" sz="440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4" name="Text Box 2"/>
          <p:cNvSpPr/>
          <p:nvPr/>
        </p:nvSpPr>
        <p:spPr>
          <a:xfrm>
            <a:off x="2438400" y="2895600"/>
            <a:ext cx="5307013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3600" b="1">
                <a:solidFill>
                  <a:srgbClr val="EF9100"/>
                </a:solidFill>
                <a:latin typeface="Times New Roman" pitchFamily="18" charset="0"/>
                <a:ea typeface="宋体" pitchFamily="2" charset="-122"/>
              </a:rPr>
              <a:t>我是瞎子</a:t>
            </a:r>
            <a:r>
              <a:rPr lang="zh-CN" altLang="en-US" sz="3600" b="1">
                <a:latin typeface="Tahoma" pitchFamily="34" charset="0"/>
                <a:ea typeface="宋体" pitchFamily="2" charset="-122"/>
              </a:rPr>
              <a:t> </a:t>
            </a:r>
            <a:endParaRPr lang="zh-CN" altLang="en-US" sz="3600" b="1">
              <a:latin typeface="Tahoma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Text Box 4"/>
          <p:cNvSpPr txBox="1">
            <a:spLocks noChangeArrowheads="1"/>
          </p:cNvSpPr>
          <p:nvPr/>
        </p:nvSpPr>
        <p:spPr bwMode="auto">
          <a:xfrm>
            <a:off x="1905000" y="2743200"/>
            <a:ext cx="6524625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3600" b="1" spc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现在是春天，而我是个瞎子</a:t>
            </a:r>
            <a:endParaRPr lang="zh-CN" altLang="en-US" sz="3600" b="1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22" name="Text Box 3"/>
          <p:cNvSpPr/>
          <p:nvPr/>
        </p:nvSpPr>
        <p:spPr>
          <a:xfrm>
            <a:off x="2209800" y="1524000"/>
            <a:ext cx="6400800" cy="3444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</a:rPr>
              <a:t>春光明媚，繁花似锦的春天</a:t>
            </a:r>
            <a:endParaRPr lang="zh-CN" altLang="en-US" sz="4000" b="1">
              <a:solidFill>
                <a:srgbClr val="FFFF00"/>
              </a:solidFill>
              <a:latin typeface="Times New Roman" pitchFamily="18" charset="0"/>
              <a:ea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</a:rPr>
              <a:t>我只能闻到春天的气味</a:t>
            </a:r>
            <a:endParaRPr lang="zh-CN" altLang="en-US" sz="4000" b="1">
              <a:solidFill>
                <a:srgbClr val="FFFF00"/>
              </a:solidFill>
              <a:latin typeface="Times New Roman" pitchFamily="18" charset="0"/>
              <a:ea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</a:rPr>
              <a:t>却看不到春天</a:t>
            </a:r>
            <a:endParaRPr lang="zh-CN" altLang="en-US" sz="4000" b="1">
              <a:solidFill>
                <a:srgbClr val="FFFF00"/>
              </a:solidFill>
              <a:latin typeface="Times New Roman" pitchFamily="18" charset="0"/>
              <a:ea typeface="宋体" pitchFamily="2" charset="-122"/>
            </a:endParaRPr>
          </a:p>
          <a:p>
            <a:pPr marL="0" lvl="0" indent="0"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>
                <a:solidFill>
                  <a:srgbClr val="FFFF00"/>
                </a:solidFill>
                <a:latin typeface="Times New Roman" pitchFamily="18" charset="0"/>
                <a:ea typeface="宋体" pitchFamily="2" charset="-122"/>
              </a:rPr>
              <a:t>因为我是个瞎子</a:t>
            </a:r>
            <a:endParaRPr lang="zh-CN" altLang="en-US" sz="4000" b="1">
              <a:solidFill>
                <a:srgbClr val="FFFF00"/>
              </a:solidFill>
              <a:latin typeface="Tahoma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好的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Button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可以让创意人员蠢蠢欲动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2947" name="Text Box 5"/>
          <p:cNvSpPr txBox="1">
            <a:spLocks noChangeArrowheads="1"/>
          </p:cNvSpPr>
          <p:nvPr/>
        </p:nvSpPr>
        <p:spPr bwMode="auto">
          <a:xfrm>
            <a:off x="1295400" y="1828800"/>
            <a:ext cx="3657600" cy="5302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90000"/>
              </a:lnSpc>
              <a:spcBef>
                <a:spcPct val="20000"/>
              </a:spcBef>
              <a:buClr>
                <a:srgbClr val="FF0600"/>
              </a:buClr>
              <a:buSzPct val="65000"/>
              <a:buFont typeface="Monotype Sorts" pitchFamily="2" charset="2"/>
            </a:pPr>
            <a:r>
              <a:rPr lang="en-US" altLang="zh-CN" sz="3200" spc="0"/>
              <a:t>New Strait Times</a:t>
            </a:r>
            <a:endParaRPr lang="en-US" altLang="zh-CN"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grpSp>
        <p:nvGrpSpPr>
          <p:cNvPr id="82948" name="Group 9"/>
          <p:cNvGrpSpPr/>
          <p:nvPr/>
        </p:nvGrpSpPr>
        <p:grpSpPr>
          <a:xfrm>
            <a:off x="1752600" y="3429000"/>
            <a:ext cx="7010400" cy="1828800"/>
            <a:chOff x="1104" y="2160"/>
            <a:chExt cx="4416" cy="1152"/>
          </a:xfrm>
        </p:grpSpPr>
        <p:sp>
          <p:nvSpPr>
            <p:cNvPr id="82950" name="Text Box 6"/>
            <p:cNvSpPr txBox="1">
              <a:spLocks noChangeArrowheads="1"/>
            </p:cNvSpPr>
            <p:nvPr/>
          </p:nvSpPr>
          <p:spPr bwMode="auto">
            <a:xfrm>
              <a:off x="1104" y="2908"/>
              <a:ext cx="4416" cy="4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 algn="ctr">
                <a:spcBef>
                  <a:spcPct val="50000"/>
                </a:spcBef>
              </a:pPr>
              <a:r>
                <a:rPr lang="en-US" altLang="zh-CN" sz="3600" b="1" spc="0">
                  <a:solidFill>
                    <a:schemeClr val="bg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NST</a:t>
              </a:r>
              <a:r>
                <a:rPr lang="zh-CN" altLang="en-US" sz="3600" b="1" spc="0">
                  <a:solidFill>
                    <a:schemeClr val="bg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不怕面对棘手的议题</a:t>
              </a:r>
              <a:endParaRPr lang="zh-CN" altLang="en-US" sz="3600" b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2951" name="AutoShape 7"/>
            <p:cNvSpPr/>
            <p:nvPr/>
          </p:nvSpPr>
          <p:spPr>
            <a:xfrm>
              <a:off x="3000" y="2160"/>
              <a:ext cx="624" cy="576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vert="eaVert"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1676400" y="2593975"/>
            <a:ext cx="7162800" cy="530225"/>
          </a:xfrm>
          <a:prstGeom prst="rect">
            <a:avLst/>
          </a:prstGeom>
          <a:solidFill>
            <a:srgbClr val="EF9100"/>
          </a:solidFill>
          <a:ln>
            <a:noFill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>
              <a:lnSpc>
                <a:spcPct val="90000"/>
              </a:lnSpc>
              <a:spcBef>
                <a:spcPct val="20000"/>
              </a:spcBef>
              <a:buClr>
                <a:srgbClr val="FF0600"/>
              </a:buClr>
              <a:buSzPct val="65000"/>
              <a:buFont typeface="Monotype Sorts" pitchFamily="2" charset="2"/>
            </a:pPr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NST</a:t>
            </a: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是最具有正义感和编辑力的报纸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好的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Button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可以让创意人员蠢蠢欲动</a:t>
            </a:r>
            <a:r>
              <a:rPr lang="en-US" altLang="zh-CN" sz="24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zh-CN" altLang="en-US" sz="24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续）</a:t>
            </a:r>
            <a:endParaRPr lang="zh-CN" altLang="en-US" sz="24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3971" name="Text Box 3"/>
          <p:cNvSpPr/>
          <p:nvPr/>
        </p:nvSpPr>
        <p:spPr>
          <a:xfrm>
            <a:off x="1905000" y="1828800"/>
            <a:ext cx="3124200" cy="5302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600"/>
              </a:buClr>
              <a:buSzPct val="65000"/>
              <a:buNone/>
            </a:pPr>
            <a:r>
              <a:rPr lang="zh-CN" altLang="en-US" sz="3200" b="1">
                <a:latin typeface="Times New Roman" pitchFamily="18" charset="0"/>
                <a:ea typeface="宋体" pitchFamily="2" charset="-122"/>
              </a:rPr>
              <a:t>桃子</a:t>
            </a:r>
            <a:endParaRPr lang="zh-CN" altLang="en-US" sz="3200" b="1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83972" name="Group 7"/>
          <p:cNvGrpSpPr/>
          <p:nvPr/>
        </p:nvGrpSpPr>
        <p:grpSpPr>
          <a:xfrm>
            <a:off x="3276600" y="3505200"/>
            <a:ext cx="3886200" cy="1860550"/>
            <a:chOff x="1728" y="2208"/>
            <a:chExt cx="2448" cy="1172"/>
          </a:xfrm>
        </p:grpSpPr>
        <p:sp>
          <p:nvSpPr>
            <p:cNvPr id="83974" name="Text Box 4"/>
            <p:cNvSpPr txBox="1">
              <a:spLocks noChangeArrowheads="1"/>
            </p:cNvSpPr>
            <p:nvPr/>
          </p:nvSpPr>
          <p:spPr bwMode="auto">
            <a:xfrm>
              <a:off x="1728" y="2976"/>
              <a:ext cx="2448" cy="4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1" lang="zh-CN" altLang="en-US" sz="2400" b="0" i="0" u="none" baseline="0">
                  <a:solidFill>
                    <a:schemeClr val="tx1"/>
                  </a:solidFill>
                  <a:effectLst/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 algn="ctr">
                <a:spcBef>
                  <a:spcPct val="50000"/>
                </a:spcBef>
              </a:pPr>
              <a:r>
                <a:rPr lang="zh-CN" altLang="en-US" sz="3600" b="1" spc="0">
                  <a:solidFill>
                    <a:schemeClr val="bg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多汁</a:t>
              </a:r>
              <a:endParaRPr lang="zh-CN" altLang="en-US" sz="3600" b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3975" name="AutoShape 5"/>
            <p:cNvSpPr/>
            <p:nvPr/>
          </p:nvSpPr>
          <p:spPr>
            <a:xfrm>
              <a:off x="2640" y="2208"/>
              <a:ext cx="624" cy="576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vert="eaVert"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</p:grpSp>
      <p:sp>
        <p:nvSpPr>
          <p:cNvPr id="83973" name="Text Box 6"/>
          <p:cNvSpPr txBox="1">
            <a:spLocks noChangeArrowheads="1"/>
          </p:cNvSpPr>
          <p:nvPr/>
        </p:nvSpPr>
        <p:spPr bwMode="auto">
          <a:xfrm>
            <a:off x="3771900" y="2743200"/>
            <a:ext cx="2895600" cy="530225"/>
          </a:xfrm>
          <a:prstGeom prst="rect">
            <a:avLst/>
          </a:prstGeom>
          <a:solidFill>
            <a:srgbClr val="EF9100"/>
          </a:solidFill>
          <a:ln>
            <a:noFill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>
              <a:lnSpc>
                <a:spcPct val="90000"/>
              </a:lnSpc>
              <a:spcBef>
                <a:spcPct val="20000"/>
              </a:spcBef>
              <a:buClr>
                <a:srgbClr val="FF0600"/>
              </a:buClr>
              <a:buSzPct val="65000"/>
              <a:buFont typeface="Monotype Sorts" pitchFamily="2" charset="2"/>
            </a:pPr>
            <a:r>
              <a:rPr lang="zh-CN" altLang="en-US" sz="3200" b="1" spc="0">
                <a:effectLst>
                  <a:outerShdw blurRad="38100" dist="38100" dir="2700000" algn="tl">
                    <a:schemeClr val="bg2"/>
                  </a:outerShdw>
                </a:effectLst>
              </a:rPr>
              <a:t>好吃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让按钮好上加好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86100" y="1981200"/>
            <a:ext cx="55626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知道去哪儿找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修饰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和它一起流血流汗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找人测试看看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弄不出来，就寻求帮助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5">
                                            <p:txEl>
                                              <p:charRg st="7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5">
                                            <p:txEl>
                                              <p:charRg st="1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5">
                                            <p:txEl>
                                              <p:charRg st="19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995">
                                            <p:txEl>
                                              <p:charRg st="26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uiExpand="1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Support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0772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使读者相信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的真实性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同一种按钮，可因选不同的支持点而有截然不同的创意走向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列下与按钮相关的事实，形象及感受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1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19">
                                            <p:txEl>
                                              <p:charRg st="14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19">
                                            <p:txEl>
                                              <p:charRg st="41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uiExpand="1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Support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81300" y="1981200"/>
            <a:ext cx="5562600" cy="20574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理性最容易操作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感性和感官相对的困难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04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043">
                                            <p:txEl>
                                              <p:charRg st="8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uiExpand="1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8066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8067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6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儿童百服宁（中国版）</a:t>
            </a:r>
            <a:endParaRPr lang="zh-CN" altLang="en-US" sz="36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33400" y="1966913"/>
            <a:ext cx="9296400" cy="1538287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None/>
              <a:defRPr/>
            </a:pPr>
            <a:r>
              <a:rPr kumimoji="1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OMBaskerville" charset="0"/>
                <a:ea typeface="+mn-ea"/>
                <a:cs typeface="+mn-cs"/>
              </a:rPr>
              <a:t>Children's Bufferin (Liquid) China</a:t>
            </a:r>
          </a:p>
        </p:txBody>
      </p:sp>
      <p:pic>
        <p:nvPicPr>
          <p:cNvPr id="88070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899150" y="3657600"/>
            <a:ext cx="1487488" cy="18669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pic>
        <p:nvPicPr>
          <p:cNvPr id="88071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2957513" y="3124200"/>
            <a:ext cx="3479800" cy="326231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</p:spTree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0114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0115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8874125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en-US" altLang="zh-CN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Brand Definition</a:t>
            </a:r>
            <a:r>
              <a:rPr lang="en-US" altLang="zh-CN" sz="28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zh-CN" altLang="en-US" sz="28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品牌定义</a:t>
            </a:r>
            <a:endParaRPr lang="zh-CN" altLang="en-US" sz="24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990600"/>
            <a:ext cx="8872538" cy="45720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85000"/>
              </a:lnSpc>
              <a:spcBef>
                <a:spcPct val="15000"/>
              </a:spcBef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Bufferin is "a shoulder you can lean on".  He understands what you 're dealing with in order to take better care of your family.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	He understands the complexity of your every day life.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	He understands your anxiety, when your family is not well.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	He is a friend in need.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	You know he's not gonna let you down.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OMBaskerville" charset="0"/>
              </a:rPr>
              <a:t>	Bufferin will always protect you.</a:t>
            </a:r>
            <a:endParaRPr lang="en-US" altLang="zh-CN" sz="2400">
              <a:effectLst>
                <a:outerShdw blurRad="38100" dist="38100" dir="2700000" algn="tl">
                  <a:schemeClr val="bg2"/>
                </a:outerShdw>
              </a:effectLst>
              <a:latin typeface="OMBaskerville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ct val="15000"/>
              </a:spcBef>
              <a:buNone/>
            </a:pP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	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  <a:ea typeface="黑体" panose="02010609060101010101" pitchFamily="49" charset="-122"/>
              </a:rPr>
              <a:t>百服宁象一双你可以倚靠的坚实臂膀；他了解你照顾家人健康所付出的辛劳，他了解你日日生活的艰辛和复杂，他了解你的焦虑不安，在你需要的时候，他是个可靠的朋友，你知道他永远不会背弃你，百服宁，永远保护你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  <a:ea typeface="黑体" panose="02010609060101010101" pitchFamily="49" charset="-122"/>
            </a:endParaRPr>
          </a:p>
          <a:p>
            <a:pPr marL="342900" marR="0" lvl="0" indent="-342900">
              <a:lnSpc>
                <a:spcPct val="100000"/>
              </a:lnSpc>
              <a:spcBef>
                <a:spcPct val="15000"/>
              </a:spcBef>
              <a:buNone/>
            </a:pP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	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62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2163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en-US" altLang="zh-CN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Role of Advertising </a:t>
            </a:r>
            <a:r>
              <a:rPr lang="zh-CN" altLang="en-US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广告扮演的角色</a:t>
            </a:r>
            <a:endParaRPr lang="zh-CN" altLang="en-US" sz="24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To make the target market aware of the launch of children's Bufferin and feel that children's Bufferin.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使目标消费群知道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儿童百服宁上市了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 并感觉儿童百服宁是个他可以信赖的  品牌。</a:t>
            </a:r>
            <a:endParaRPr lang="zh-CN" altLang="en-US" sz="32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4210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4211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en-US" altLang="zh-CN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Competition </a:t>
            </a:r>
            <a:r>
              <a:rPr lang="zh-CN" altLang="en-US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竞争范畴</a:t>
            </a:r>
            <a:endParaRPr lang="zh-CN" altLang="en-US" sz="24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42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8191500" cy="2971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Panadol (Children) and children's Tylenol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儿童必理通和儿童泰诺</a:t>
            </a:r>
            <a:endParaRPr lang="zh-CN" altLang="en-US" sz="32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Brand Audit shows that Panodol, Tylenol, and Bufferin evoke different association.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品牌检验显示，必理通，泰诺和百服宁有截然不同的品牌联想。</a:t>
            </a:r>
            <a:endParaRPr lang="zh-CN" altLang="en-US" sz="32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6258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6259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96260" name="Group 4"/>
          <p:cNvGrpSpPr/>
          <p:nvPr/>
        </p:nvGrpSpPr>
        <p:grpSpPr>
          <a:xfrm>
            <a:off x="1066800" y="1143000"/>
            <a:ext cx="7696200" cy="673100"/>
            <a:chOff x="820" y="724"/>
            <a:chExt cx="4696" cy="424"/>
          </a:xfrm>
        </p:grpSpPr>
        <p:sp>
          <p:nvSpPr>
            <p:cNvPr id="96264" name="Rectangle 5"/>
            <p:cNvSpPr/>
            <p:nvPr/>
          </p:nvSpPr>
          <p:spPr>
            <a:xfrm>
              <a:off x="820" y="724"/>
              <a:ext cx="1054" cy="42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Times New Roman" pitchFamily="18" charset="0"/>
                  <a:ea typeface="而-虏╭Ш砰" charset="-120"/>
                </a:rPr>
                <a:t>Panadol</a:t>
              </a:r>
              <a:endParaRPr lang="en-US" altLang="zh-CN" sz="2400">
                <a:latin typeface="Times New Roman" pitchFamily="18" charset="0"/>
                <a:ea typeface="而-虏╭Ш砰" charset="-120"/>
              </a:endParaRPr>
            </a:p>
          </p:txBody>
        </p:sp>
        <p:sp>
          <p:nvSpPr>
            <p:cNvPr id="96265" name="Rectangle 6"/>
            <p:cNvSpPr/>
            <p:nvPr/>
          </p:nvSpPr>
          <p:spPr>
            <a:xfrm>
              <a:off x="2540" y="724"/>
              <a:ext cx="1054" cy="42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Times New Roman" pitchFamily="18" charset="0"/>
                  <a:ea typeface="而-虏╭Ш砰" charset="-120"/>
                </a:rPr>
                <a:t>Tylenol</a:t>
              </a:r>
              <a:endParaRPr lang="en-US" altLang="zh-CN" sz="2400">
                <a:latin typeface="Times New Roman" pitchFamily="18" charset="0"/>
                <a:ea typeface="而-虏╭Ш砰" charset="-120"/>
              </a:endParaRPr>
            </a:p>
          </p:txBody>
        </p:sp>
        <p:sp>
          <p:nvSpPr>
            <p:cNvPr id="96266" name="Rectangle 7"/>
            <p:cNvSpPr/>
            <p:nvPr/>
          </p:nvSpPr>
          <p:spPr>
            <a:xfrm>
              <a:off x="4462" y="724"/>
              <a:ext cx="1054" cy="42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</a:ln>
            <a:effectLst/>
          </p:spPr>
          <p:txBody>
            <a:bodyPr wrap="none" lIns="90488" tIns="44450" rIns="90488" bIns="4445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Times New Roman" pitchFamily="18" charset="0"/>
                  <a:ea typeface="而-虏╭Ш砰" charset="-120"/>
                </a:rPr>
                <a:t>Bufferin</a:t>
              </a:r>
              <a:endParaRPr lang="en-US" altLang="zh-CN" sz="2400">
                <a:latin typeface="Times New Roman" pitchFamily="18" charset="0"/>
                <a:ea typeface="而-虏╭Ш砰" charset="-120"/>
              </a:endParaRPr>
            </a:p>
          </p:txBody>
        </p:sp>
        <p:sp>
          <p:nvSpPr>
            <p:cNvPr id="96267" name="Rectangle 8"/>
            <p:cNvSpPr/>
            <p:nvPr/>
          </p:nvSpPr>
          <p:spPr>
            <a:xfrm>
              <a:off x="3946" y="819"/>
              <a:ext cx="349" cy="28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Times New Roman" pitchFamily="18" charset="0"/>
                  <a:ea typeface="而-虏╭Ш砰" charset="-120"/>
                </a:rPr>
                <a:t>VS</a:t>
              </a:r>
              <a:endParaRPr lang="en-US" altLang="zh-CN" sz="2400">
                <a:latin typeface="Times New Roman" pitchFamily="18" charset="0"/>
                <a:ea typeface="而-虏╭Ш砰" charset="-120"/>
              </a:endParaRPr>
            </a:p>
          </p:txBody>
        </p:sp>
      </p:grpSp>
      <p:sp>
        <p:nvSpPr>
          <p:cNvPr id="96261" name="Rectangle 9"/>
          <p:cNvSpPr/>
          <p:nvPr/>
        </p:nvSpPr>
        <p:spPr>
          <a:xfrm>
            <a:off x="1308100" y="2133600"/>
            <a:ext cx="9131300" cy="2011363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Authoristatve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权感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Passionate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激情的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Rational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理性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Confident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自信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Tender &amp; Sweet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温柔甜美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Gentleman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绅士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Arrogant &amp; distant	Soft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柔软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Stable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平稳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傲慢和距离感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Caring mother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关爱的母亲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Dull/Boring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乏味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无趣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No human touch	Talkative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唠叨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A Family Man</a:t>
            </a:r>
            <a:endParaRPr lang="en-US" altLang="zh-CN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没有人味		以家庭为中心的男人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86025"/>
                <a:tab pos="5715000"/>
              </a:tabLst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		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Sympathetic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同情心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96262" name="Rectangle 10"/>
          <p:cNvSpPr/>
          <p:nvPr/>
        </p:nvSpPr>
        <p:spPr>
          <a:xfrm>
            <a:off x="1066800" y="4419600"/>
            <a:ext cx="8869363" cy="11874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1475"/>
              </a:tabLst>
            </a:pP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泰诺的品牌联想，因为强生（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J&amp;J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）的公司形象的辅助，已经占据了消费者心目中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母性的光辉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的光明面，相较于必理通，百服宁的优势是多一些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人味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，且没有必理通的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傲慢和距离感</a:t>
            </a:r>
            <a:r>
              <a:rPr lang="zh-CN" altLang="en-US" sz="1800">
                <a:latin typeface="Times New Roman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，尝试去除掉百服宁的乏味面，增强人味（</a:t>
            </a:r>
            <a:r>
              <a:rPr lang="en-US" altLang="zh-CN" sz="1800">
                <a:latin typeface="黑体" pitchFamily="49" charset="-122"/>
                <a:ea typeface="黑体" panose="02010609060101010101" pitchFamily="49" charset="-122"/>
              </a:rPr>
              <a:t>Human Touch)</a:t>
            </a:r>
            <a:r>
              <a:rPr lang="zh-CN" altLang="en-US" sz="1800">
                <a:latin typeface="黑体" pitchFamily="49" charset="-122"/>
                <a:ea typeface="黑体" panose="02010609060101010101" pitchFamily="49" charset="-122"/>
              </a:rPr>
              <a:t>是在竞争者中突出的重点，因为大家都还在品牌建立的初期，占夺先机，机会无穷。</a:t>
            </a:r>
            <a:endParaRPr lang="zh-CN" altLang="en-US" sz="18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96263" name="Rectangle 11"/>
          <p:cNvSpPr/>
          <p:nvPr/>
        </p:nvSpPr>
        <p:spPr>
          <a:xfrm>
            <a:off x="1481138" y="442913"/>
            <a:ext cx="3824287" cy="515937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 u="sng">
                <a:solidFill>
                  <a:schemeClr val="accent1"/>
                </a:solidFill>
                <a:latin typeface="Times New Roman" pitchFamily="18" charset="0"/>
                <a:ea typeface="而-虏╭Ш砰" charset="-120"/>
              </a:rPr>
              <a:t>Competition</a:t>
            </a:r>
            <a:r>
              <a:rPr lang="en-US" altLang="zh-CN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(</a:t>
            </a:r>
            <a:r>
              <a:rPr lang="zh-CN" altLang="en-US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续</a:t>
            </a:r>
            <a:r>
              <a:rPr lang="en-US" altLang="zh-CN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)</a:t>
            </a:r>
            <a:endParaRPr lang="en-US" altLang="zh-CN" b="1" u="sng">
              <a:solidFill>
                <a:schemeClr val="accent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8306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8307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98308" name="Rectangle 4"/>
          <p:cNvSpPr>
            <a:spLocks noGrp="1" noChangeArrowheads="1"/>
          </p:cNvSpPr>
          <p:nvPr>
            <p:ph type="title"/>
          </p:nvPr>
        </p:nvSpPr>
        <p:spPr>
          <a:xfrm>
            <a:off x="782638" y="228600"/>
            <a:ext cx="8874125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en-US" altLang="zh-CN" sz="32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Target Market</a:t>
            </a:r>
            <a:r>
              <a:rPr lang="zh-CN" altLang="en-US" sz="24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目标市场</a:t>
            </a:r>
            <a:endParaRPr lang="zh-CN" altLang="en-US" sz="24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830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827213" y="1219200"/>
            <a:ext cx="8351837" cy="53340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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她是母亲，全心全意都放在她珍贵的独养儿身上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人口上</a:t>
            </a:r>
            <a:endParaRPr lang="zh-CN" altLang="en-US" u="sng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25-39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岁，工作的母亲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城市中，高中上教育程度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1,500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元人民币以上的家庭收入。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400" u="sng" spc="0">
                <a:effectLst>
                  <a:outerShdw blurRad="38100" dist="38100" dir="2700000" algn="tl">
                    <a:schemeClr val="bg2"/>
                  </a:outerShdw>
                </a:effectLst>
              </a:rPr>
              <a:t>心理上</a:t>
            </a:r>
            <a:endParaRPr lang="zh-CN" altLang="en-US" u="sng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积极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愿为了孩子多付些钱，只要对他们好。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8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0354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0355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035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827213" y="1282700"/>
            <a:ext cx="8351837" cy="4564063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为孩子生病</a:t>
            </a:r>
            <a:r>
              <a:rPr lang="en-US" altLang="zh-CN" sz="2800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2800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发烧相关的行为</a:t>
            </a:r>
            <a:endParaRPr lang="zh-CN" altLang="en-US" u="sng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岁以下的儿童，一发烧，父母亲会马上送医院看医生。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岁以上的小孩，父母亲可能会先给予退烧药并观察  病情，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38.5-39</a:t>
            </a:r>
            <a:r>
              <a:rPr lang="zh-CN" altLang="en-US" sz="2400" spc="0" baseline="3000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以上的体温仍会送院看医。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医院在过去是单一的取药途径，但随各地医疗报销制度的改变，越来越多的母亲会去药店买药，以便在家中备上感冒，退烧药供不时之需。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孩子发烧时，只愿吃下药马上退烧，否则心中的焦虑无以伦比，因为烧太久头脑会烧坏，恨不能代替孩子发烧。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0357" name="Rectangle 5"/>
          <p:cNvSpPr/>
          <p:nvPr/>
        </p:nvSpPr>
        <p:spPr>
          <a:xfrm>
            <a:off x="260350" y="381000"/>
            <a:ext cx="8874125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600" b="1" u="sng">
                <a:solidFill>
                  <a:schemeClr val="accent1"/>
                </a:solidFill>
                <a:latin typeface="而-虏╭Ш砰" charset="-120"/>
                <a:ea typeface="而-虏╭Ш砰" charset="-120"/>
              </a:rPr>
              <a:t>Target Market </a:t>
            </a:r>
            <a:r>
              <a:rPr lang="zh-CN" altLang="en-US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目标市场（续）</a:t>
            </a:r>
            <a:endParaRPr lang="zh-CN" altLang="en-US" b="1" u="sng">
              <a:solidFill>
                <a:schemeClr val="accent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02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03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65275" y="1066800"/>
            <a:ext cx="8786813" cy="46482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zh-CN" altLang="en-US" sz="3200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她最担心的事</a:t>
            </a:r>
            <a:endParaRPr lang="zh-CN" altLang="en-US" sz="3200" u="sng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孩子的现在和未来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他</a:t>
            </a:r>
            <a:r>
              <a:rPr lang="en-US" altLang="zh-CN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她快乐吗？健康吗？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为了使孩子更愉快的成长，母亲应该多做些什么？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如果因为疏忽，而使孩子受到什么无可弥补的伤害，她绝不会原谅自己。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比如说：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发烧太久没有处理，而导致烧坏脑子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这种事。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但小孩又常为了莫名其妙的原因发烧，她一定得找个安全可靠的药放在家里。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/>
            <a:r>
              <a:rPr lang="zh-CN" altLang="en-US" sz="24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孩子一发烧，她就心跳，焦虑，觉得自己快昏过去。</a:t>
            </a:r>
            <a:endParaRPr lang="zh-CN" altLang="en-US" sz="24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02405" name="Rectangle 5"/>
          <p:cNvSpPr/>
          <p:nvPr/>
        </p:nvSpPr>
        <p:spPr>
          <a:xfrm>
            <a:off x="869950" y="76200"/>
            <a:ext cx="8874125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600" b="1">
                <a:solidFill>
                  <a:schemeClr val="tx2"/>
                </a:solidFill>
                <a:latin typeface="而-虏╭Ш砰" charset="-120"/>
                <a:ea typeface="而-虏╭Ш砰" charset="-120"/>
              </a:rPr>
              <a:t>	</a:t>
            </a:r>
            <a:r>
              <a:rPr lang="en-US" altLang="zh-CN" sz="3600" b="1" u="sng">
                <a:solidFill>
                  <a:schemeClr val="accent1"/>
                </a:solidFill>
                <a:latin typeface="而-虏╭Ш砰" charset="-120"/>
                <a:ea typeface="而-虏╭Ш砰" charset="-120"/>
              </a:rPr>
              <a:t>Target Market</a:t>
            </a:r>
            <a:r>
              <a:rPr lang="zh-CN" altLang="en-US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目标市场（续）</a:t>
            </a:r>
            <a:endParaRPr lang="zh-CN" altLang="en-US" b="1" u="sng">
              <a:solidFill>
                <a:schemeClr val="accent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4450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4451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buNone/>
            </a:pPr>
            <a:r>
              <a:rPr lang="en-US" altLang="zh-CN" sz="3200" i="1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	</a:t>
            </a:r>
            <a:r>
              <a:rPr lang="zh-CN" altLang="en-US" sz="3200" i="1" u="sng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她的需求</a:t>
            </a:r>
            <a:endParaRPr lang="zh-CN" altLang="en-US" sz="3200" u="sng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342900" marR="0" lvl="0" indent="-342900"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buNone/>
            </a:pP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一个安全，简单的解决方法，能在孩子发烧的那一刻，解决孩子发烧的痛苦，减轻她的焦虑避免发烧引起的后遗症。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  <p:pic>
        <p:nvPicPr>
          <p:cNvPr id="104453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7219950" y="4114800"/>
            <a:ext cx="3044825" cy="2286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sp>
        <p:nvSpPr>
          <p:cNvPr id="104454" name="Rectangle 6"/>
          <p:cNvSpPr/>
          <p:nvPr/>
        </p:nvSpPr>
        <p:spPr>
          <a:xfrm>
            <a:off x="782638" y="381000"/>
            <a:ext cx="8874125" cy="11430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600" b="1">
                <a:solidFill>
                  <a:schemeClr val="tx2"/>
                </a:solidFill>
                <a:latin typeface="而-虏╭Ш砰" charset="-120"/>
                <a:ea typeface="而-虏╭Ш砰" charset="-120"/>
              </a:rPr>
              <a:t>	</a:t>
            </a:r>
            <a:r>
              <a:rPr lang="en-US" altLang="zh-CN" sz="3600" b="1" u="sng">
                <a:solidFill>
                  <a:schemeClr val="accent1"/>
                </a:solidFill>
                <a:latin typeface="而-虏╭Ш砰" charset="-120"/>
                <a:ea typeface="而-虏╭Ш砰" charset="-120"/>
              </a:rPr>
              <a:t>Target Market</a:t>
            </a:r>
            <a:r>
              <a:rPr lang="zh-CN" altLang="en-US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目标市场（续）</a:t>
            </a:r>
            <a:endParaRPr lang="zh-CN" altLang="en-US" b="1" u="sng">
              <a:solidFill>
                <a:schemeClr val="accent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6498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6499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cxnSp>
        <p:nvCxnSpPr>
          <p:cNvPr id="106500" name="Line 4"/>
          <p:cNvCxnSpPr/>
          <p:nvPr/>
        </p:nvCxnSpPr>
        <p:spPr>
          <a:xfrm>
            <a:off x="4291013" y="2514600"/>
            <a:ext cx="2397125" cy="1588"/>
          </a:xfrm>
          <a:prstGeom prst="line">
            <a:avLst/>
          </a:prstGeom>
          <a:noFill/>
          <a:ln w="50800">
            <a:solidFill>
              <a:schemeClr val="tx1"/>
            </a:solidFill>
            <a:miter lim="800000"/>
            <a:tailEnd type="triangle"/>
          </a:ln>
          <a:effectLst/>
        </p:spPr>
      </p:cxnSp>
      <p:sp>
        <p:nvSpPr>
          <p:cNvPr id="106501" name="Rectangle 5"/>
          <p:cNvSpPr/>
          <p:nvPr/>
        </p:nvSpPr>
        <p:spPr>
          <a:xfrm>
            <a:off x="1549400" y="800100"/>
            <a:ext cx="89852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b="1" u="sng">
                <a:solidFill>
                  <a:schemeClr val="accent1"/>
                </a:solidFill>
                <a:latin typeface="地眃い发砰" charset="-120"/>
                <a:ea typeface="地眃い发砰" charset="-120"/>
              </a:rPr>
              <a:t>现在</a:t>
            </a:r>
            <a:endParaRPr lang="zh-CN" altLang="en-US" b="1" u="sng">
              <a:solidFill>
                <a:schemeClr val="accent1"/>
              </a:solidFill>
              <a:latin typeface="地眃い发砰" charset="-120"/>
              <a:ea typeface="地眃い发砰" charset="-120"/>
            </a:endParaRPr>
          </a:p>
        </p:txBody>
      </p:sp>
      <p:sp>
        <p:nvSpPr>
          <p:cNvPr id="106502" name="Rectangle 6"/>
          <p:cNvSpPr/>
          <p:nvPr/>
        </p:nvSpPr>
        <p:spPr>
          <a:xfrm>
            <a:off x="6856413" y="800100"/>
            <a:ext cx="2692400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b="1" u="sng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rPr>
              <a:t>将来（广告后）</a:t>
            </a:r>
            <a:endParaRPr lang="zh-CN" altLang="en-US" b="1" u="sng">
              <a:solidFill>
                <a:schemeClr val="accent1"/>
              </a:solidFill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06503" name="Rectangle 7"/>
          <p:cNvSpPr>
            <a:spLocks noChangeArrowheads="1"/>
          </p:cNvSpPr>
          <p:nvPr/>
        </p:nvSpPr>
        <p:spPr bwMode="auto">
          <a:xfrm>
            <a:off x="228600" y="1524000"/>
            <a:ext cx="4114800" cy="46609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>
            <a:spAutoFit/>
          </a:bodyPr>
          <a:lstStyle>
            <a:defPPr>
              <a:defRPr lang="zh-CN"/>
            </a:defPPr>
            <a:lvl1pPr marL="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5715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7145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2860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defTabSz="762000" eaLnBrk="1" hangingPunct="1">
              <a:lnSpc>
                <a:spcPct val="150000"/>
              </a:lnSpc>
            </a:pP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我最怕孩子发烧，看他脸红，呼吸也不对了，病恹恹的，心真急啊！听说发烧太久会烧坏孩子，这怎么行？！我恨不得帮他烧，只要有办法能退下来就好！有时候没法子马上看医生，更是急得我满头大汗，小孩的退烧药有很多，不过都叫不出名字，也不知道可不可靠，百服宁？我听过，好象是大人用的止痛药。</a:t>
            </a:r>
            <a:endParaRPr lang="zh-CN" altLang="en-US" sz="20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06504" name="AutoShape 9"/>
          <p:cNvSpPr/>
          <p:nvPr/>
        </p:nvSpPr>
        <p:spPr>
          <a:xfrm>
            <a:off x="4270375" y="2514600"/>
            <a:ext cx="2359025" cy="2051050"/>
          </a:xfrm>
          <a:prstGeom prst="triangle">
            <a:avLst>
              <a:gd name="adj" fmla="val 49995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6505" name="Rectangle 10"/>
          <p:cNvSpPr/>
          <p:nvPr/>
        </p:nvSpPr>
        <p:spPr>
          <a:xfrm>
            <a:off x="4699000" y="4633913"/>
            <a:ext cx="2084388" cy="4540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76200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b="1" i="1">
                <a:latin typeface="Times New Roman" pitchFamily="18" charset="0"/>
                <a:ea typeface="而-虏╭Ш砰" charset="-120"/>
              </a:rPr>
              <a:t>Button </a:t>
            </a:r>
            <a:r>
              <a:rPr lang="en-US" altLang="zh-CN" sz="2400" b="1" i="1">
                <a:latin typeface="黑体" pitchFamily="49" charset="-122"/>
                <a:ea typeface="黑体" panose="02010609060101010101" pitchFamily="49" charset="-122"/>
              </a:rPr>
              <a:t></a:t>
            </a:r>
            <a:r>
              <a:rPr lang="zh-CN" altLang="en-US" sz="2400" b="1" i="1">
                <a:latin typeface="黑体" pitchFamily="49" charset="-122"/>
                <a:ea typeface="黑体" panose="02010609060101010101" pitchFamily="49" charset="-122"/>
              </a:rPr>
              <a:t>按钮</a:t>
            </a:r>
            <a:endParaRPr lang="zh-CN" altLang="en-US" sz="2400" b="1" i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106506" name="Rectangle 11"/>
          <p:cNvSpPr>
            <a:spLocks noChangeArrowheads="1"/>
          </p:cNvSpPr>
          <p:nvPr/>
        </p:nvSpPr>
        <p:spPr bwMode="auto">
          <a:xfrm>
            <a:off x="6705600" y="1600200"/>
            <a:ext cx="3733800" cy="37465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>
            <a:spAutoFit/>
          </a:bodyPr>
          <a:lstStyle>
            <a:defPPr>
              <a:defRPr lang="zh-CN"/>
            </a:defPPr>
            <a:lvl1pPr marL="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5715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11430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7145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2286000" indent="0" algn="l" defTabSz="7620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defTabSz="762000" eaLnBrk="1" hangingPunct="1">
              <a:lnSpc>
                <a:spcPct val="150000"/>
              </a:lnSpc>
            </a:pP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儿童百服宁是大药厂出的，退烧很快，又很可靠，买一些放在家里，小孩发烧的时候就不会这么急了。</a:t>
            </a:r>
            <a:endParaRPr lang="zh-CN" altLang="en-US" sz="20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0" marR="0" lvl="0" indent="0" defTabSz="762000" eaLnBrk="1" hangingPunct="1">
              <a:lnSpc>
                <a:spcPct val="150000"/>
              </a:lnSpc>
            </a:pPr>
            <a:endParaRPr lang="zh-CN" altLang="en-US" sz="20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  <a:p>
            <a:pPr marL="0" marR="0" lvl="0" indent="0" defTabSz="762000" eaLnBrk="1" hangingPunct="1">
              <a:lnSpc>
                <a:spcPct val="150000"/>
              </a:lnSpc>
            </a:pPr>
            <a:r>
              <a:rPr lang="zh-CN" altLang="en-US" sz="2000" spc="0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anose="02010609060101010101" pitchFamily="49" charset="-122"/>
              </a:rPr>
              <a:t>广告片的那个母亲的焦急，  真是太真实了，让我想起上次  大毛发烧的时候。</a:t>
            </a:r>
            <a:endParaRPr lang="zh-CN" altLang="en-US" sz="2000"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9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8546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8547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108548" name="Group 4"/>
          <p:cNvGrpSpPr/>
          <p:nvPr/>
        </p:nvGrpSpPr>
        <p:grpSpPr>
          <a:xfrm>
            <a:off x="1951038" y="546100"/>
            <a:ext cx="7800975" cy="6005513"/>
            <a:chOff x="1077" y="344"/>
            <a:chExt cx="4303" cy="3783"/>
          </a:xfrm>
        </p:grpSpPr>
        <p:sp>
          <p:nvSpPr>
            <p:cNvPr id="108550" name="AutoShape 5"/>
            <p:cNvSpPr/>
            <p:nvPr/>
          </p:nvSpPr>
          <p:spPr>
            <a:xfrm>
              <a:off x="2220" y="344"/>
              <a:ext cx="1909" cy="1184"/>
            </a:xfrm>
            <a:prstGeom prst="triangle">
              <a:avLst>
                <a:gd name="adj" fmla="val 49995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</a:ln>
            <a:effectLst>
              <a:outerShdw dist="107763" dir="2700000" algn="ctr">
                <a:schemeClr val="bg1"/>
              </a:outerShdw>
            </a:effectLst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108551" name="Rectangle 6"/>
            <p:cNvSpPr/>
            <p:nvPr/>
          </p:nvSpPr>
          <p:spPr>
            <a:xfrm>
              <a:off x="1077" y="1272"/>
              <a:ext cx="4303" cy="2855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lIns="90488" tIns="44450" rIns="90488" bIns="4445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2"/>
                </a:buClr>
                <a:buSzPct val="50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2"/>
                </a:buClr>
                <a:buSzTx/>
                <a:buFontTx/>
                <a:buChar char="-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Pct val="65000"/>
                <a:buFont typeface="Monotype Sorts" pitchFamily="2" charset="2"/>
                <a:buChar char="l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tx1"/>
                </a:buClr>
                <a:buSzTx/>
                <a:buFontTx/>
                <a:buChar char="–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5000"/>
                </a:lnSpc>
                <a:spcBef>
                  <a:spcPct val="25000"/>
                </a:spcBef>
                <a:spcAft>
                  <a:spcPct val="25000"/>
                </a:spcAft>
                <a:buClr>
                  <a:schemeClr val="accent1"/>
                </a:buClr>
                <a:buSzTx/>
                <a:buFontTx/>
                <a:buChar char="•"/>
                <a:defRPr kumimoji="1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lang="zh-CN" alt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>
                  <a:solidFill>
                    <a:schemeClr val="accent1"/>
                  </a:solidFill>
                  <a:latin typeface="黑体" pitchFamily="49" charset="-122"/>
                  <a:ea typeface="黑体" panose="02010609060101010101" pitchFamily="49" charset="-122"/>
                </a:rPr>
                <a:t>利益点</a:t>
              </a:r>
              <a:r>
                <a:rPr lang="en-US" altLang="zh-CN">
                  <a:solidFill>
                    <a:schemeClr val="accent1"/>
                  </a:solidFill>
                  <a:latin typeface="黑体" pitchFamily="49" charset="-122"/>
                  <a:ea typeface="黑体" panose="02010609060101010101" pitchFamily="49" charset="-122"/>
                </a:rPr>
                <a:t>Benefit</a:t>
              </a:r>
              <a:endParaRPr lang="en-US" altLang="zh-CN">
                <a:solidFill>
                  <a:schemeClr val="accent1"/>
                </a:solidFill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zh-CN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在你最需要的时候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儿童百服宁帮你减轻孩子发烧的痛苦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减轻母亲的焦虑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操作的按钮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黑体" pitchFamily="49" charset="-122"/>
                  <a:ea typeface="黑体" panose="02010609060101010101" pitchFamily="49" charset="-122"/>
                </a:rPr>
                <a:t>Mother's Anxiety.  When her child is in high fever</a:t>
              </a:r>
              <a:endParaRPr lang="en-US" altLang="zh-CN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zh-CN" sz="2400">
                  <a:latin typeface="黑体" pitchFamily="49" charset="-122"/>
                  <a:ea typeface="黑体" panose="02010609060101010101" pitchFamily="49" charset="-122"/>
                </a:rPr>
                <a:t></a:t>
              </a: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孩子发高烧时，母亲无以伦比的焦虑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藉由呈现这种焦虑，及焦虑的解除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  <a:p>
              <a:pPr marL="0" lvl="0" indent="0" algn="ctr" defTabSz="762000"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zh-CN" altLang="en-US" sz="2400">
                  <a:latin typeface="黑体" pitchFamily="49" charset="-122"/>
                  <a:ea typeface="黑体" panose="02010609060101010101" pitchFamily="49" charset="-122"/>
                </a:rPr>
                <a:t>来呈现儿童百服宁的有效性</a:t>
              </a:r>
              <a:endParaRPr lang="zh-CN" altLang="en-US" sz="2400">
                <a:latin typeface="黑体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9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0594" name="Rectangle 2"/>
          <p:cNvSpPr/>
          <p:nvPr/>
        </p:nvSpPr>
        <p:spPr>
          <a:xfrm>
            <a:off x="782638" y="6248400"/>
            <a:ext cx="21748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10595" name="Rectangle 3"/>
          <p:cNvSpPr/>
          <p:nvPr/>
        </p:nvSpPr>
        <p:spPr>
          <a:xfrm>
            <a:off x="3567113" y="6248400"/>
            <a:ext cx="3305175" cy="4572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 algn="l"/>
            <a:r>
              <a:rPr lang="en-US" altLang="zh-CN" sz="28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Support</a:t>
            </a:r>
            <a:r>
              <a:rPr lang="zh-CN" altLang="en-US" sz="2800" spc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支持点</a:t>
            </a:r>
            <a:endParaRPr lang="zh-CN" altLang="en-US" sz="280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33500" y="2198688"/>
            <a:ext cx="7772400" cy="3228975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最安全的对乙氨基酚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退热迅速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出自施贵宝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110598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394325" y="2590800"/>
            <a:ext cx="4175125" cy="365760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</p:spTree>
  </p:cSld>
  <p:clrMapOvr>
    <a:masterClrMapping/>
  </p:clrMapOvr>
  <p:transition/>
  <p:timing/>
</p:sld>
</file>

<file path=ppt/slides/slide9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762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策略的视觉化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112643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5921375" y="1624013"/>
            <a:ext cx="1736725" cy="1576387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pic>
        <p:nvPicPr>
          <p:cNvPr id="112644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943100" y="1624013"/>
            <a:ext cx="1752600" cy="1576387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sp>
        <p:nvSpPr>
          <p:cNvPr id="112645" name="AutoShape 5"/>
          <p:cNvSpPr/>
          <p:nvPr/>
        </p:nvSpPr>
        <p:spPr>
          <a:xfrm>
            <a:off x="4305300" y="2286000"/>
            <a:ext cx="1066800" cy="228600"/>
          </a:xfrm>
          <a:prstGeom prst="rightArrow">
            <a:avLst>
              <a:gd name="adj1" fmla="val 50000"/>
              <a:gd name="adj2" fmla="val 233355"/>
            </a:avLst>
          </a:prstGeom>
          <a:blipFill rotWithShape="0">
            <a:blip r:embed="rId4"/>
            <a:tile tx="0" ty="0" sx="100000" sy="100000" flip="none" algn="tl"/>
          </a:blip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12646" name="AutoShape 6"/>
          <p:cNvSpPr/>
          <p:nvPr/>
        </p:nvSpPr>
        <p:spPr>
          <a:xfrm>
            <a:off x="1949450" y="3359150"/>
            <a:ext cx="1739900" cy="596900"/>
          </a:xfrm>
          <a:prstGeom prst="octagon">
            <a:avLst>
              <a:gd name="adj" fmla="val 29282"/>
            </a:avLst>
          </a:prstGeom>
          <a:noFill/>
          <a:ln w="12700">
            <a:solidFill>
              <a:schemeClr val="accent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latin typeface="Book Antiqua" pitchFamily="18" charset="0"/>
                <a:ea typeface="宋体" pitchFamily="2" charset="-122"/>
              </a:rPr>
              <a:t>A ????</a:t>
            </a:r>
            <a:endParaRPr lang="en-US" altLang="zh-CN" b="1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112647" name="Oval 7"/>
          <p:cNvSpPr/>
          <p:nvPr/>
        </p:nvSpPr>
        <p:spPr>
          <a:xfrm>
            <a:off x="3321050" y="4121150"/>
            <a:ext cx="2959100" cy="673100"/>
          </a:xfrm>
          <a:prstGeom prst="ellipse">
            <a:avLst/>
          </a:prstGeom>
          <a:noFill/>
          <a:ln w="12700">
            <a:solidFill>
              <a:schemeClr val="accent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>
                <a:latin typeface="Book Antiqua" pitchFamily="18" charset="0"/>
                <a:ea typeface="宋体" pitchFamily="2" charset="-122"/>
              </a:rPr>
              <a:t>Wow!!</a:t>
            </a:r>
            <a:endParaRPr lang="en-US" altLang="zh-CN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112648" name="AutoShape 8"/>
          <p:cNvSpPr/>
          <p:nvPr/>
        </p:nvSpPr>
        <p:spPr>
          <a:xfrm>
            <a:off x="5911850" y="3359150"/>
            <a:ext cx="1739900" cy="596900"/>
          </a:xfrm>
          <a:prstGeom prst="octagon">
            <a:avLst>
              <a:gd name="adj" fmla="val 29282"/>
            </a:avLst>
          </a:prstGeom>
          <a:noFill/>
          <a:ln w="12700">
            <a:solidFill>
              <a:schemeClr val="accent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b="1">
                <a:latin typeface="Book Antiqua" pitchFamily="18" charset="0"/>
                <a:ea typeface="宋体" pitchFamily="2" charset="-122"/>
              </a:rPr>
              <a:t>B ????</a:t>
            </a:r>
            <a:endParaRPr lang="en-US" altLang="zh-CN" b="1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112649" name="Oval 9"/>
          <p:cNvSpPr/>
          <p:nvPr/>
        </p:nvSpPr>
        <p:spPr>
          <a:xfrm>
            <a:off x="3321050" y="5111750"/>
            <a:ext cx="2959100" cy="673100"/>
          </a:xfrm>
          <a:prstGeom prst="ellipse">
            <a:avLst/>
          </a:prstGeom>
          <a:noFill/>
          <a:ln w="12700">
            <a:solidFill>
              <a:schemeClr val="accent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>
                <a:latin typeface="Book Antiqua" pitchFamily="18" charset="0"/>
                <a:ea typeface="宋体" pitchFamily="2" charset="-122"/>
              </a:rPr>
              <a:t>Why!!</a:t>
            </a:r>
            <a:endParaRPr lang="en-US" altLang="zh-CN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112650" name="Oval 10"/>
          <p:cNvSpPr/>
          <p:nvPr/>
        </p:nvSpPr>
        <p:spPr>
          <a:xfrm>
            <a:off x="3321050" y="6102350"/>
            <a:ext cx="2959100" cy="673100"/>
          </a:xfrm>
          <a:prstGeom prst="ellipse">
            <a:avLst/>
          </a:prstGeom>
          <a:noFill/>
          <a:ln w="12700">
            <a:solidFill>
              <a:schemeClr val="accent1"/>
            </a:solidFill>
            <a:miter lim="800000"/>
          </a:ln>
          <a:effectLst/>
        </p:spPr>
        <p:txBody>
          <a:bodyPr wrap="none" lIns="90488" tIns="44450" rIns="90488" bIns="4445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>
                <a:latin typeface="Book Antiqua" pitchFamily="18" charset="0"/>
                <a:ea typeface="宋体" pitchFamily="2" charset="-122"/>
              </a:rPr>
              <a:t>Feelings &amp; Tone</a:t>
            </a:r>
            <a:endParaRPr lang="en-US" altLang="zh-CN">
              <a:latin typeface="Book Antiqua" pitchFamily="18" charset="0"/>
              <a:ea typeface="宋体" pitchFamily="2" charset="-122"/>
            </a:endParaRPr>
          </a:p>
        </p:txBody>
      </p:sp>
      <p:sp>
        <p:nvSpPr>
          <p:cNvPr id="112651" name="AutoShape 11"/>
          <p:cNvSpPr/>
          <p:nvPr/>
        </p:nvSpPr>
        <p:spPr>
          <a:xfrm>
            <a:off x="4305300" y="3429000"/>
            <a:ext cx="1066800" cy="228600"/>
          </a:xfrm>
          <a:prstGeom prst="rightArrow">
            <a:avLst>
              <a:gd name="adj1" fmla="val 50000"/>
              <a:gd name="adj2" fmla="val 233355"/>
            </a:avLst>
          </a:prstGeom>
          <a:blipFill rotWithShape="0">
            <a:blip r:embed="rId4"/>
            <a:tile tx="0" ty="0" sx="100000" sy="100000" flip="none" algn="tl"/>
          </a:blip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cxnSp>
        <p:nvCxnSpPr>
          <p:cNvPr id="112652" name="Line 12"/>
          <p:cNvCxnSpPr/>
          <p:nvPr/>
        </p:nvCxnSpPr>
        <p:spPr>
          <a:xfrm flipH="1">
            <a:off x="4762500" y="3759200"/>
            <a:ext cx="0" cy="330200"/>
          </a:xfrm>
          <a:prstGeom prst="line">
            <a:avLst/>
          </a:prstGeom>
          <a:noFill/>
          <a:ln w="50800">
            <a:solidFill>
              <a:schemeClr val="accent1"/>
            </a:solidFill>
            <a:miter lim="800000"/>
          </a:ln>
          <a:effectLst/>
        </p:spPr>
      </p:cxnSp>
      <p:cxnSp>
        <p:nvCxnSpPr>
          <p:cNvPr id="112653" name="Line 13"/>
          <p:cNvCxnSpPr/>
          <p:nvPr/>
        </p:nvCxnSpPr>
        <p:spPr>
          <a:xfrm flipH="1">
            <a:off x="4762500" y="4826000"/>
            <a:ext cx="0" cy="254000"/>
          </a:xfrm>
          <a:prstGeom prst="line">
            <a:avLst/>
          </a:prstGeom>
          <a:noFill/>
          <a:ln w="50800">
            <a:solidFill>
              <a:schemeClr val="accent1"/>
            </a:solidFill>
            <a:miter lim="800000"/>
          </a:ln>
          <a:effectLst/>
        </p:spPr>
      </p:cxnSp>
      <p:cxnSp>
        <p:nvCxnSpPr>
          <p:cNvPr id="112654" name="Line 14"/>
          <p:cNvCxnSpPr/>
          <p:nvPr/>
        </p:nvCxnSpPr>
        <p:spPr>
          <a:xfrm flipH="1">
            <a:off x="4762500" y="5816600"/>
            <a:ext cx="0" cy="254000"/>
          </a:xfrm>
          <a:prstGeom prst="line">
            <a:avLst/>
          </a:prstGeom>
          <a:noFill/>
          <a:ln w="50800">
            <a:solidFill>
              <a:schemeClr val="accent1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9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策略中常见的现象和谬误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2700" y="1905000"/>
            <a:ext cx="64770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广告扮演的角色不明确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太多角色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品牌定义只是形容词的堆砌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目标对象只是你的梦中情人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目标对象只是一群统计数字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目标对象描述看来与产品无关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11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16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29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42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667">
                                            <p:txEl>
                                              <p:charRg st="55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 uiExpand="1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策略中常见的现象和谬误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竞争范畴购物清单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看完竞争范畴，不知竞争者到底在做什么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竞争范畴太理所当然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Point A/B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听起来都不像消费者的真实反应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Point B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是一个永远无法实现的梦想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达成 </a:t>
            </a:r>
            <a:r>
              <a:rPr lang="en-US" altLang="zh-CN" sz="28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Point B 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可能需要十年，你的客户知不 知道？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9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2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38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63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691">
                                            <p:txEl>
                                              <p:charRg st="84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uiExpand="1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策略中常见的现象和谬误</a:t>
            </a:r>
            <a:r>
              <a:rPr lang="en-US" altLang="zh-CN" sz="2800" spc="0">
                <a:solidFill>
                  <a:schemeClr val="hlink"/>
                </a:solidFill>
              </a:rPr>
              <a:t>(</a:t>
            </a:r>
            <a:r>
              <a:rPr lang="zh-CN" altLang="en-US" sz="2800" spc="0">
                <a:solidFill>
                  <a:schemeClr val="hlink"/>
                </a:solidFill>
              </a:rPr>
              <a:t>续</a:t>
            </a:r>
            <a:r>
              <a:rPr lang="en-US" altLang="zh-CN" sz="2800" spc="0">
                <a:solidFill>
                  <a:schemeClr val="hlink"/>
                </a:solidFill>
              </a:rPr>
              <a:t>)</a:t>
            </a:r>
            <a:endParaRPr lang="en-US" altLang="zh-CN" sz="2800">
              <a:solidFill>
                <a:schemeClr val="hlink"/>
              </a:solidFill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en-US" altLang="zh-CN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按钮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（消费者利益点）生在一个复杂的仪表板上，按哪一个？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不是个利益点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支持点罗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细宋体" charset="-122"/>
                <a:ea typeface="细宋体" charset="-122"/>
              </a:rPr>
              <a:t>嗦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而不相关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支持点太理所当然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限制条件已限定了创意的方向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715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715">
                                            <p:txEl>
                                              <p:charRg st="3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715">
                                            <p:txEl>
                                              <p:charRg st="3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715">
                                            <p:txEl>
                                              <p:charRg st="47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715">
                                            <p:txEl>
                                              <p:charRg st="56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uiExpand="1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76200"/>
            <a:ext cx="7772400" cy="762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你是否能回答下列的问题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62100" y="990600"/>
            <a:ext cx="7772400" cy="53340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本品牌代表什么意义？它的价值何在？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本品牌想往何处去？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做什么事，可以帮助达成目标？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广告能有效地扮演什么角色？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谁是广告沟通的主要对象？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这些消费者和本品本牌有何关系？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哪些事对消费者是重要有意义的？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实际点：你到底期望消费者做什么？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你期望消费者有什么感受？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>
              <a:lnSpc>
                <a:spcPct val="120000"/>
              </a:lnSpc>
              <a:spcBef>
                <a:spcPct val="5000"/>
              </a:spcBef>
              <a:spcAft>
                <a:spcPct val="5000"/>
              </a:spcAft>
            </a:pPr>
            <a:r>
              <a:rPr lang="zh-CN" altLang="en-US" sz="2600" spc="0">
                <a:effectLst>
                  <a:outerShdw blurRad="38100" dist="38100" dir="2700000" algn="tl">
                    <a:schemeClr val="bg2"/>
                  </a:outerShdw>
                </a:effectLst>
              </a:rPr>
              <a:t>为什么消费者要听你的？</a:t>
            </a:r>
            <a:endParaRPr lang="zh-CN" altLang="en-US" sz="26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1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2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43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57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70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86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102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119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739">
                                            <p:txEl>
                                              <p:charRg st="132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uiExpand="1" build="p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38100" y="381000"/>
            <a:ext cx="3886200" cy="1066800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000000">
                  <a:gamma/>
                  <a:tint val="50196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107763" dir="2700000" algn="ctr" rotWithShape="0">
              <a:srgbClr val="DADADA"/>
            </a:outerShdw>
          </a:effectLst>
        </p:spPr>
        <p:txBody>
          <a:bodyPr wrap="none"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en-US" altLang="zh-CN" sz="2800" b="1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Brand Audit Summary</a:t>
            </a:r>
            <a:endParaRPr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  <a:p>
            <a:pPr marL="0" marR="0" lvl="0" indent="0" algn="ctr"/>
            <a:r>
              <a:rPr lang="zh-CN" altLang="en-US" sz="28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品牌检验摘要</a:t>
            </a:r>
            <a:endParaRPr lang="zh-CN" altLang="en-US" sz="28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sp>
        <p:nvSpPr>
          <p:cNvPr id="117763" name="Rectangle 3"/>
          <p:cNvSpPr>
            <a:spLocks noChangeArrowheads="1"/>
          </p:cNvSpPr>
          <p:nvPr/>
        </p:nvSpPr>
        <p:spPr bwMode="auto">
          <a:xfrm>
            <a:off x="38100" y="2667000"/>
            <a:ext cx="3886200" cy="1066800"/>
          </a:xfrm>
          <a:prstGeom prst="rect">
            <a:avLst/>
          </a:prstGeom>
          <a:gradFill rotWithShape="0">
            <a:gsLst>
              <a:gs pos="0">
                <a:srgbClr val="000000"/>
              </a:gs>
              <a:gs pos="100000">
                <a:srgbClr val="000000">
                  <a:gamma/>
                  <a:tint val="50196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107763" dir="2700000" algn="ctr" rotWithShape="0">
              <a:srgbClr val="DADADA"/>
            </a:outerShdw>
          </a:effectLst>
        </p:spPr>
        <p:txBody>
          <a:bodyPr wrap="none"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en-US" altLang="zh-CN" sz="2800" b="1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Brand Print</a:t>
            </a:r>
            <a:endParaRPr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  <a:p>
            <a:pPr marL="0" marR="0" lvl="0" indent="0" algn="ctr"/>
            <a:r>
              <a:rPr lang="zh-CN" altLang="en-US" sz="28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品牌写真</a:t>
            </a:r>
            <a:endParaRPr lang="zh-CN" altLang="en-US" sz="28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sp>
        <p:nvSpPr>
          <p:cNvPr id="117764" name="Oval 4"/>
          <p:cNvSpPr>
            <a:spLocks noChangeArrowheads="1"/>
          </p:cNvSpPr>
          <p:nvPr/>
        </p:nvSpPr>
        <p:spPr bwMode="auto">
          <a:xfrm>
            <a:off x="723900" y="4191000"/>
            <a:ext cx="2514600" cy="914400"/>
          </a:xfrm>
          <a:prstGeom prst="ellipse">
            <a:avLst/>
          </a:prstGeom>
          <a:gradFill rotWithShape="0">
            <a:gsLst>
              <a:gs pos="0">
                <a:srgbClr val="CECECE">
                  <a:gamma/>
                  <a:tint val="0"/>
                  <a:invGamma/>
                </a:srgbClr>
              </a:gs>
              <a:gs pos="50000">
                <a:srgbClr val="CECECE"/>
              </a:gs>
              <a:gs pos="100000">
                <a:srgbClr val="CECECE">
                  <a:gamma/>
                  <a:tint val="0"/>
                  <a:invGamma/>
                </a:srgbClr>
              </a:gs>
            </a:gsLst>
            <a:lin ang="18900000" scaled="1"/>
          </a:gradFill>
          <a:ln>
            <a:noFill/>
          </a:ln>
          <a:effectLst>
            <a:outerShdw dist="143684" dir="2700000" algn="ctr" rotWithShape="0">
              <a:schemeClr val="bg2"/>
            </a:outerShdw>
          </a:effectLst>
        </p:spPr>
        <p:txBody>
          <a:bodyPr wrap="none"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品牌摘要</a:t>
            </a:r>
            <a:endParaRPr lang="zh-CN" altLang="en-US" sz="28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sp>
        <p:nvSpPr>
          <p:cNvPr id="117765" name="Oval 5"/>
          <p:cNvSpPr>
            <a:spLocks noChangeArrowheads="1"/>
          </p:cNvSpPr>
          <p:nvPr/>
        </p:nvSpPr>
        <p:spPr bwMode="auto">
          <a:xfrm>
            <a:off x="723900" y="5486400"/>
            <a:ext cx="2514600" cy="914400"/>
          </a:xfrm>
          <a:prstGeom prst="ellipse">
            <a:avLst/>
          </a:prstGeom>
          <a:gradFill rotWithShape="0">
            <a:gsLst>
              <a:gs pos="0">
                <a:srgbClr val="CECECE">
                  <a:gamma/>
                  <a:tint val="0"/>
                  <a:invGamma/>
                </a:srgbClr>
              </a:gs>
              <a:gs pos="50000">
                <a:srgbClr val="CECECE"/>
              </a:gs>
              <a:gs pos="100000">
                <a:srgbClr val="CECECE">
                  <a:gamma/>
                  <a:tint val="0"/>
                  <a:invGamma/>
                </a:srgbClr>
              </a:gs>
            </a:gsLst>
            <a:lin ang="18900000" scaled="1"/>
          </a:gradFill>
          <a:ln>
            <a:noFill/>
          </a:ln>
          <a:effectLst>
            <a:outerShdw dist="143684" dir="2700000" algn="ctr" rotWithShape="0">
              <a:schemeClr val="bg2"/>
            </a:outerShdw>
          </a:effectLst>
        </p:spPr>
        <p:txBody>
          <a:bodyPr wrap="none"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品牌策略</a:t>
            </a:r>
            <a:endParaRPr lang="zh-CN" altLang="en-US" sz="28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cxnSp>
        <p:nvCxnSpPr>
          <p:cNvPr id="117766" name="Line 6"/>
          <p:cNvCxnSpPr/>
          <p:nvPr/>
        </p:nvCxnSpPr>
        <p:spPr>
          <a:xfrm>
            <a:off x="4006850" y="9906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17767" name="Line 7"/>
          <p:cNvCxnSpPr/>
          <p:nvPr/>
        </p:nvCxnSpPr>
        <p:spPr>
          <a:xfrm flipH="1">
            <a:off x="4305300" y="234950"/>
            <a:ext cx="0" cy="181610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cxnSp>
        <p:nvCxnSpPr>
          <p:cNvPr id="117768" name="Line 8"/>
          <p:cNvCxnSpPr/>
          <p:nvPr/>
        </p:nvCxnSpPr>
        <p:spPr>
          <a:xfrm>
            <a:off x="4311650" y="2286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117769" name="Rectangle 9"/>
          <p:cNvSpPr/>
          <p:nvPr/>
        </p:nvSpPr>
        <p:spPr>
          <a:xfrm>
            <a:off x="4748213" y="15875"/>
            <a:ext cx="338137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主要的品牌趋动元素</a:t>
            </a:r>
            <a:endParaRPr lang="zh-CN" altLang="en-US"/>
          </a:p>
        </p:txBody>
      </p:sp>
      <p:cxnSp>
        <p:nvCxnSpPr>
          <p:cNvPr id="117770" name="Line 10"/>
          <p:cNvCxnSpPr/>
          <p:nvPr/>
        </p:nvCxnSpPr>
        <p:spPr>
          <a:xfrm>
            <a:off x="4311650" y="6858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117771" name="Rectangle 11"/>
          <p:cNvSpPr/>
          <p:nvPr/>
        </p:nvSpPr>
        <p:spPr>
          <a:xfrm>
            <a:off x="4748213" y="473075"/>
            <a:ext cx="373697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主要的感受和感性元素</a:t>
            </a:r>
            <a:endParaRPr lang="zh-CN" altLang="en-US"/>
          </a:p>
        </p:txBody>
      </p:sp>
      <p:cxnSp>
        <p:nvCxnSpPr>
          <p:cNvPr id="117772" name="Line 12"/>
          <p:cNvCxnSpPr/>
          <p:nvPr/>
        </p:nvCxnSpPr>
        <p:spPr>
          <a:xfrm>
            <a:off x="4311650" y="11430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117773" name="Rectangle 13"/>
          <p:cNvSpPr/>
          <p:nvPr/>
        </p:nvSpPr>
        <p:spPr>
          <a:xfrm>
            <a:off x="4748213" y="930275"/>
            <a:ext cx="302577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主要的记忆和联想</a:t>
            </a:r>
            <a:endParaRPr lang="zh-CN" altLang="en-US"/>
          </a:p>
        </p:txBody>
      </p:sp>
      <p:cxnSp>
        <p:nvCxnSpPr>
          <p:cNvPr id="117774" name="Line 14"/>
          <p:cNvCxnSpPr/>
          <p:nvPr/>
        </p:nvCxnSpPr>
        <p:spPr>
          <a:xfrm>
            <a:off x="4311650" y="16002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117775" name="Rectangle 15"/>
          <p:cNvSpPr/>
          <p:nvPr/>
        </p:nvSpPr>
        <p:spPr>
          <a:xfrm>
            <a:off x="4748213" y="1387475"/>
            <a:ext cx="444817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品牌在消费者生活中的角色</a:t>
            </a:r>
            <a:endParaRPr lang="zh-CN" altLang="en-US"/>
          </a:p>
        </p:txBody>
      </p:sp>
      <p:cxnSp>
        <p:nvCxnSpPr>
          <p:cNvPr id="117776" name="Line 16"/>
          <p:cNvCxnSpPr/>
          <p:nvPr/>
        </p:nvCxnSpPr>
        <p:spPr>
          <a:xfrm>
            <a:off x="4311650" y="2057400"/>
            <a:ext cx="292100" cy="0"/>
          </a:xfrm>
          <a:prstGeom prst="line">
            <a:avLst/>
          </a:prstGeom>
          <a:noFill/>
          <a:ln w="12700">
            <a:solidFill>
              <a:schemeClr val="tx1"/>
            </a:solidFill>
            <a:miter lim="800000"/>
          </a:ln>
          <a:effectLst/>
        </p:spPr>
      </p:cxnSp>
      <p:sp>
        <p:nvSpPr>
          <p:cNvPr id="117777" name="Rectangle 17"/>
          <p:cNvSpPr/>
          <p:nvPr/>
        </p:nvSpPr>
        <p:spPr>
          <a:xfrm>
            <a:off x="4748213" y="1844675"/>
            <a:ext cx="5159375" cy="5159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本品牌是否需要改变</a:t>
            </a:r>
            <a:r>
              <a:rPr lang="en-US" altLang="zh-CN"/>
              <a:t>?</a:t>
            </a:r>
            <a:r>
              <a:rPr lang="zh-CN" altLang="en-US"/>
              <a:t>如何改变</a:t>
            </a:r>
            <a:r>
              <a:rPr lang="en-US" altLang="zh-CN"/>
              <a:t>?</a:t>
            </a:r>
            <a:endParaRPr lang="en-US" altLang="zh-CN"/>
          </a:p>
        </p:txBody>
      </p:sp>
      <p:cxnSp>
        <p:nvCxnSpPr>
          <p:cNvPr id="117778" name="Line 18"/>
          <p:cNvCxnSpPr/>
          <p:nvPr/>
        </p:nvCxnSpPr>
        <p:spPr>
          <a:xfrm>
            <a:off x="4025900" y="3276600"/>
            <a:ext cx="635000" cy="0"/>
          </a:xfrm>
          <a:prstGeom prst="line">
            <a:avLst/>
          </a:prstGeom>
          <a:noFill/>
          <a:ln w="50800">
            <a:solidFill>
              <a:schemeClr val="tx1"/>
            </a:solidFill>
            <a:miter lim="800000"/>
            <a:tailEnd type="triangle"/>
          </a:ln>
          <a:effectLst/>
        </p:spPr>
      </p:cxnSp>
      <p:sp>
        <p:nvSpPr>
          <p:cNvPr id="117779" name="Rectangle 19"/>
          <p:cNvSpPr/>
          <p:nvPr/>
        </p:nvSpPr>
        <p:spPr>
          <a:xfrm>
            <a:off x="4748213" y="2911475"/>
            <a:ext cx="4448175" cy="9429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lIns="90488" tIns="44450" rIns="90488" bIns="44450">
            <a:sp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具激发性地写出</a:t>
            </a:r>
            <a:endParaRPr lang="zh-CN" altLang="en-US"/>
          </a:p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/>
              <a:t>本品牌与消费者之间的关系</a:t>
            </a:r>
            <a:endParaRPr lang="zh-CN" altLang="en-US"/>
          </a:p>
        </p:txBody>
      </p:sp>
      <p:sp>
        <p:nvSpPr>
          <p:cNvPr id="117780" name="AutoShape 20"/>
          <p:cNvSpPr/>
          <p:nvPr/>
        </p:nvSpPr>
        <p:spPr>
          <a:xfrm>
            <a:off x="3390900" y="5943600"/>
            <a:ext cx="1752600" cy="76200"/>
          </a:xfrm>
          <a:prstGeom prst="roundRect">
            <a:avLst>
              <a:gd name="adj" fmla="val 12495"/>
            </a:avLst>
          </a:prstGeom>
          <a:gradFill rotWithShape="0">
            <a:gsLst>
              <a:gs pos="0">
                <a:srgbClr val="919191"/>
              </a:gs>
              <a:gs pos="50000">
                <a:srgbClr val="FFFFFF"/>
              </a:gs>
              <a:gs pos="100000">
                <a:srgbClr val="919191"/>
              </a:gs>
            </a:gsLst>
            <a:lin ang="5400000" scaled="1"/>
          </a:gradFill>
          <a:ln w="12700"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17781" name="Oval 21"/>
          <p:cNvSpPr>
            <a:spLocks noChangeArrowheads="1"/>
          </p:cNvSpPr>
          <p:nvPr/>
        </p:nvSpPr>
        <p:spPr bwMode="auto">
          <a:xfrm>
            <a:off x="5295900" y="5486400"/>
            <a:ext cx="2514600" cy="914400"/>
          </a:xfrm>
          <a:prstGeom prst="ellipse">
            <a:avLst/>
          </a:prstGeom>
          <a:gradFill rotWithShape="0">
            <a:gsLst>
              <a:gs pos="0">
                <a:srgbClr val="CECECE">
                  <a:gamma/>
                  <a:tint val="0"/>
                  <a:invGamma/>
                </a:srgbClr>
              </a:gs>
              <a:gs pos="50000">
                <a:srgbClr val="CECECE"/>
              </a:gs>
              <a:gs pos="100000">
                <a:srgbClr val="CECECE">
                  <a:gamma/>
                  <a:tint val="0"/>
                  <a:invGamma/>
                </a:srgbClr>
              </a:gs>
            </a:gsLst>
            <a:lin ang="18900000" scaled="1"/>
          </a:gradFill>
          <a:ln>
            <a:noFill/>
          </a:ln>
          <a:effectLst>
            <a:outerShdw dist="161645" dir="2700000" algn="ctr" rotWithShape="0">
              <a:srgbClr val="B50069"/>
            </a:outerShdw>
          </a:effectLst>
        </p:spPr>
        <p:txBody>
          <a:bodyPr wrap="none" lIns="90488" tIns="44450" rIns="90488" bIns="44450" anchor="ctr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800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中黑体" charset="-122"/>
                <a:ea typeface="中黑体"/>
              </a:rPr>
              <a:t>创意、策略</a:t>
            </a:r>
            <a:endParaRPr lang="zh-CN" altLang="en-US" sz="280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中黑体" charset="-122"/>
              <a:ea typeface="中黑体"/>
            </a:endParaRPr>
          </a:p>
        </p:txBody>
      </p:sp>
      <p:cxnSp>
        <p:nvCxnSpPr>
          <p:cNvPr id="117782" name="Line 22"/>
          <p:cNvCxnSpPr/>
          <p:nvPr/>
        </p:nvCxnSpPr>
        <p:spPr>
          <a:xfrm flipH="1">
            <a:off x="1905000" y="1536700"/>
            <a:ext cx="0" cy="10414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tailEnd type="triangle"/>
          </a:ln>
          <a:effectLst/>
        </p:spPr>
      </p:cxnSp>
      <p:cxnSp>
        <p:nvCxnSpPr>
          <p:cNvPr id="117783" name="Line 23"/>
          <p:cNvCxnSpPr/>
          <p:nvPr/>
        </p:nvCxnSpPr>
        <p:spPr>
          <a:xfrm flipH="1">
            <a:off x="1981200" y="3822700"/>
            <a:ext cx="0" cy="3556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</a:ln>
          <a:effectLst/>
        </p:spPr>
      </p:cxnSp>
      <p:cxnSp>
        <p:nvCxnSpPr>
          <p:cNvPr id="117784" name="Line 24"/>
          <p:cNvCxnSpPr/>
          <p:nvPr/>
        </p:nvCxnSpPr>
        <p:spPr>
          <a:xfrm flipH="1">
            <a:off x="1981200" y="5118100"/>
            <a:ext cx="0" cy="3556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10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2476500" y="2743200"/>
            <a:ext cx="5486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Garbage in</a:t>
            </a:r>
          </a:p>
        </p:txBody>
      </p:sp>
    </p:spTree>
  </p:cSld>
  <p:clrMapOvr>
    <a:masterClrMapping/>
  </p:clrMapOvr>
  <p:transition/>
  <p:timing/>
</p:sld>
</file>

<file path=ppt/slides/slide10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9810" name="Rectangle 4"/>
          <p:cNvSpPr>
            <a:spLocks noChangeArrowheads="1"/>
          </p:cNvSpPr>
          <p:nvPr/>
        </p:nvSpPr>
        <p:spPr bwMode="auto">
          <a:xfrm>
            <a:off x="5067300" y="2743200"/>
            <a:ext cx="2857500" cy="8382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宋体" pitchFamily="2" charset="-122"/>
                <a:cs typeface="+mn-cs"/>
              </a:rPr>
              <a:t>= Garbage out</a:t>
            </a:r>
          </a:p>
        </p:txBody>
      </p:sp>
      <p:sp>
        <p:nvSpPr>
          <p:cNvPr id="119811" name="Text Box 5"/>
          <p:cNvSpPr txBox="1">
            <a:spLocks noChangeArrowheads="1"/>
          </p:cNvSpPr>
          <p:nvPr/>
        </p:nvSpPr>
        <p:spPr bwMode="auto">
          <a:xfrm>
            <a:off x="2819400" y="2873375"/>
            <a:ext cx="25146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宋体" pitchFamily="2" charset="-122"/>
                <a:cs typeface="+mn-cs"/>
              </a:rPr>
              <a:t>Garbage 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0" grpId="0"/>
      <p:bldP spid="119811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7300" y="2057400"/>
            <a:ext cx="7772400" cy="25146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>
              <a:lnSpc>
                <a:spcPct val="125000"/>
              </a:lnSpc>
            </a:pP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具体</a:t>
            </a:r>
            <a:b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相关</a:t>
            </a:r>
            <a:b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清楚你要什么</a:t>
            </a:r>
            <a:b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</a:br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机会在哪里</a:t>
            </a:r>
            <a:r>
              <a:rPr lang="en-US" altLang="zh-CN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?</a:t>
            </a:r>
            <a:endParaRPr lang="en-US" altLang="zh-CN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10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总结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3500" y="1981200"/>
            <a:ext cx="7772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简报是给创意人员看的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我们的简报不够好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只要识字就会填，重要是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“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精髓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”</a:t>
            </a:r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是什么？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342900" marR="0" lvl="0" indent="-342900"/>
            <a:r>
              <a:rPr lang="zh-CN" altLang="en-US" sz="28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做功课才会成功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859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1C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859">
                                            <p:txEl>
                                              <p:charRg st="11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1C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859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1C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859">
                                            <p:txEl>
                                              <p:charRg st="4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1C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 uiExpand="1" build="p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如何在广告行业中成功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86100" y="1981200"/>
            <a:ext cx="20574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/>
            </a:pPr>
            <a:r>
              <a:rPr kumimoji="1" lang="en-US" altLang="zh-CN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/>
            </a:pPr>
            <a:r>
              <a:rPr kumimoji="1" lang="en-US" altLang="zh-CN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L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/>
            </a:pPr>
            <a:r>
              <a:rPr kumimoji="1" lang="en-US" altLang="zh-CN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I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/>
            </a:pPr>
            <a:r>
              <a:rPr kumimoji="1" lang="en-US" altLang="zh-CN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C</a:t>
            </a:r>
          </a:p>
          <a:p>
            <a:pPr marL="342900" marR="0" lvl="0" indent="-342900" algn="l" defTabSz="914400" rtl="0" eaLnBrk="0" fontAlgn="base" latinLnBrk="0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/>
            </a:pPr>
            <a:r>
              <a:rPr kumimoji="1" lang="en-US" altLang="zh-CN" sz="3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n-ea"/>
                <a:cs typeface="+mn-cs"/>
              </a:rPr>
              <a:t>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charRg st="2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charRg st="4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charRg st="6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883">
                                            <p:txEl>
                                              <p:charRg st="8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3BE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uiExpand="1" build="p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33500" y="609600"/>
            <a:ext cx="7772400" cy="1143000"/>
          </a:xfrm>
          <a:prstGeom prst="rect">
            <a:avLst/>
          </a:prstGeo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3200" b="0" i="0" u="none" kern="1200" baseline="0">
                <a:solidFill>
                  <a:schemeClr val="tx2"/>
                </a:solidFill>
                <a:latin typeface="中黑体" charset="-122"/>
                <a:ea typeface="中黑体"/>
                <a:cs typeface="+mj-cs"/>
              </a:defRPr>
            </a:lvl1pPr>
          </a:lstStyle>
          <a:p>
            <a:pPr marL="0" marR="0" lvl="0" indent="0"/>
            <a:r>
              <a:rPr lang="zh-CN" altLang="en-US" sz="3200" spc="0">
                <a:effectLst>
                  <a:outerShdw blurRad="38100" dist="38100" dir="2700000" algn="tl">
                    <a:schemeClr val="bg2"/>
                  </a:outerShdw>
                </a:effectLst>
              </a:rPr>
              <a:t>如何在广告行业中成功</a:t>
            </a: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86100" y="1981200"/>
            <a:ext cx="4838700" cy="4114800"/>
          </a:xfrm>
          <a:prstGeom prst="rect">
            <a:avLst/>
          </a:prstGeom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2"/>
              </a:buClr>
              <a:buSzPct val="50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2"/>
              </a:buClr>
              <a:buSzTx/>
              <a:buFontTx/>
              <a:buChar char="-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Pct val="65000"/>
              <a:buFont typeface="Monotype Sorts" pitchFamily="2" charset="2"/>
              <a:buChar char="l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tx1"/>
              </a:buClr>
              <a:buSzTx/>
              <a:buFontTx/>
              <a:buChar char="–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5000"/>
              </a:lnSpc>
              <a:spcBef>
                <a:spcPct val="25000"/>
              </a:spcBef>
              <a:spcAft>
                <a:spcPct val="25000"/>
              </a:spcAft>
              <a:buClr>
                <a:schemeClr val="accent1"/>
              </a:buClr>
              <a:buSzTx/>
              <a:buFontTx/>
              <a:buChar char="•"/>
              <a:defRPr kumimoji="1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/>
            <a:r>
              <a:rPr lang="en-US" altLang="zh-CN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Courage</a:t>
            </a:r>
            <a:r>
              <a:rPr lang="zh-CN" altLang="en-US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（勇气）</a:t>
            </a:r>
            <a:endParaRPr lang="zh-CN" altLang="en-US" sz="3000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  <a:p>
            <a:pPr marL="342900" marR="0" lvl="0" indent="-342900"/>
            <a:r>
              <a:rPr lang="en-US" altLang="zh-CN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Letting go</a:t>
            </a:r>
            <a:r>
              <a:rPr lang="zh-CN" altLang="en-US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（释放热情）</a:t>
            </a:r>
            <a:endParaRPr lang="zh-CN" altLang="en-US" sz="3000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  <a:p>
            <a:pPr marL="342900" marR="0" lvl="0" indent="-342900"/>
            <a:r>
              <a:rPr lang="en-US" altLang="zh-CN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Insight</a:t>
            </a:r>
            <a:r>
              <a:rPr lang="zh-CN" altLang="en-US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（洞察力）</a:t>
            </a:r>
            <a:endParaRPr lang="zh-CN" altLang="en-US" sz="3000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  <a:p>
            <a:pPr marL="342900" marR="0" lvl="0" indent="-342900"/>
            <a:r>
              <a:rPr lang="en-US" altLang="zh-CN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Commitment</a:t>
            </a:r>
            <a:r>
              <a:rPr lang="zh-CN" altLang="en-US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（承诺）</a:t>
            </a:r>
            <a:endParaRPr lang="zh-CN" altLang="en-US" sz="3000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  <a:p>
            <a:pPr marL="342900" marR="0" lvl="0" indent="-342900"/>
            <a:r>
              <a:rPr lang="en-US" altLang="zh-CN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Know</a:t>
            </a:r>
            <a:r>
              <a:rPr lang="zh-CN" altLang="en-US" sz="3000" b="1" spc="0">
                <a:effectLst>
                  <a:outerShdw blurRad="38100" dist="38100" dir="2700000" algn="tl">
                    <a:schemeClr val="bg2"/>
                  </a:outerShdw>
                </a:effectLst>
                <a:latin typeface="Book Antiqua" pitchFamily="18" charset="0"/>
              </a:rPr>
              <a:t>（了解）</a:t>
            </a:r>
            <a:endParaRPr lang="zh-CN" altLang="en-US" sz="3000" b="1">
              <a:effectLst>
                <a:outerShdw blurRad="38100" dist="38100" dir="2700000" algn="tl">
                  <a:schemeClr val="bg2"/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1.08.31"/>
  <p:tag name="AS_TITLE" val="Aspose.Slides for Java"/>
  <p:tag name="AS_VERSION" val="21.8"/>
</p:tagLst>
</file>

<file path=ppt/theme/theme1.xml><?xml version="1.0" encoding="utf-8"?>
<a:theme xmlns:r="http://schemas.openxmlformats.org/officeDocument/2006/relationships" xmlns:a="http://schemas.openxmlformats.org/drawingml/2006/main" name="soarings">
  <a:themeElements>
    <a:clrScheme name="">
      <a:dk1>
        <a:srgbClr val="000000"/>
      </a:dk1>
      <a:lt1>
        <a:srgbClr val="FFFFFF"/>
      </a:lt1>
      <a:dk2>
        <a:srgbClr val="0000FF"/>
      </a:dk2>
      <a:lt2>
        <a:srgbClr val="F6BF69"/>
      </a:lt2>
      <a:accent1>
        <a:srgbClr val="00FFFF"/>
      </a:accent1>
      <a:accent2>
        <a:srgbClr val="FAFD00"/>
      </a:accent2>
      <a:accent3>
        <a:srgbClr val="AAAAFF"/>
      </a:accent3>
      <a:accent4>
        <a:srgbClr val="DADADA"/>
      </a:accent4>
      <a:accent5>
        <a:srgbClr val="AAFFFF"/>
      </a:accent5>
      <a:accent6>
        <a:srgbClr val="E3E500"/>
      </a:accent6>
      <a:hlink>
        <a:srgbClr val="FC0128"/>
      </a:hlink>
      <a:folHlink>
        <a:srgbClr val="3365FB"/>
      </a:folHlink>
    </a:clrScheme>
    <a:fontScheme name="soarings">
      <a:majorFont>
        <a:latin typeface="中黑体" charset="-122"/>
        <a:ea typeface="中黑体"/>
        <a:cs typeface="Arial"/>
      </a:majorFont>
      <a:minorFont>
        <a:latin typeface="中黑体" charset="-122"/>
        <a:ea typeface="中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oaring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等线 Light" panose="020f0302020204030204"/>
        <a:ea typeface="等线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等线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等线 Light" panose="020f0302020204030204"/>
        <a:ea typeface="等线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等线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c:\msoffice\powerpnt\template\sldshow\soarings.ppt</Template>
  <Company/>
  <PresentationFormat>自定义</PresentationFormat>
  <Paragraphs>565</Paragraphs>
  <Slides>106</Slides>
  <Notes>13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106</vt:i4>
      </vt:variant>
    </vt:vector>
  </HeadingPairs>
  <TitlesOfParts>
    <vt:vector baseType="lpstr" size="125">
      <vt:lpstr>Arial</vt:lpstr>
      <vt:lpstr>Times New Roman</vt:lpstr>
      <vt:lpstr>宋体</vt:lpstr>
      <vt:lpstr>中黑体</vt:lpstr>
      <vt:lpstr>Monotype Sorts</vt:lpstr>
      <vt:lpstr>微软雅黑 Light</vt:lpstr>
      <vt:lpstr>Dubai Light</vt:lpstr>
      <vt:lpstr>Book Antiqua</vt:lpstr>
      <vt:lpstr>细宋体</vt:lpstr>
      <vt:lpstr>Tahoma</vt:lpstr>
      <vt:lpstr>OMBaskerville</vt:lpstr>
      <vt:lpstr>黑体</vt:lpstr>
      <vt:lpstr>而-虏╭Ш砰</vt:lpstr>
      <vt:lpstr>地眃い发砰</vt:lpstr>
      <vt:lpstr>穝灿砰</vt:lpstr>
      <vt:lpstr>Calibri</vt:lpstr>
      <vt:lpstr>等线 Light</vt:lpstr>
      <vt:lpstr>等线</vt:lpstr>
      <vt:lpstr>soarings</vt:lpstr>
      <vt:lpstr>How to Brief</vt:lpstr>
      <vt:lpstr>我们这个行业到底在贩卖什么?</vt:lpstr>
      <vt:lpstr>Great Ideas</vt:lpstr>
      <vt:lpstr>PowerPoint Presentation</vt:lpstr>
      <vt:lpstr>PowerPoint Presentation</vt:lpstr>
      <vt:lpstr>Great Strategy 需要什么?</vt:lpstr>
      <vt:lpstr>策略是一切思考的中心</vt:lpstr>
      <vt:lpstr>一些你该知道的名词</vt:lpstr>
      <vt:lpstr>什么是定位</vt:lpstr>
      <vt:lpstr>为什么叫Position .....ing</vt:lpstr>
      <vt:lpstr>P&amp;G的定位方式</vt:lpstr>
      <vt:lpstr>目标对象群</vt:lpstr>
      <vt:lpstr>消费者利益点</vt:lpstr>
      <vt:lpstr> </vt:lpstr>
      <vt:lpstr>找到正确的利益点，就像为你的策略找到了最佳的利器</vt:lpstr>
      <vt:lpstr>定位陈述练习		姓名_________________</vt:lpstr>
      <vt:lpstr>广告的目的，在创造一产品/服务在消费者心中的好位子</vt:lpstr>
      <vt:lpstr>所有的策略都在寻找下列四样东西</vt:lpstr>
      <vt:lpstr>PowerPoint Presentation</vt:lpstr>
      <vt:lpstr>PowerPoint Presentation</vt:lpstr>
      <vt:lpstr>策略是什么？</vt:lpstr>
      <vt:lpstr>我们的作品够不够好？</vt:lpstr>
      <vt:lpstr>作品不够好的原因</vt:lpstr>
      <vt:lpstr>为什么简报会没有方向，没有内容?</vt:lpstr>
      <vt:lpstr>好的策略与简报一定要</vt:lpstr>
      <vt:lpstr>奥美的策略     蓝图（Blueprint)</vt:lpstr>
      <vt:lpstr>思考的过程</vt:lpstr>
      <vt:lpstr>没有这份思考过程就跳入蓝图绝对会有盲目的危险</vt:lpstr>
      <vt:lpstr> 广告好比求婚的过程</vt:lpstr>
      <vt:lpstr>PowerPoint Presentation</vt:lpstr>
      <vt:lpstr> </vt:lpstr>
      <vt:lpstr> </vt:lpstr>
      <vt:lpstr>PowerPoint Presentation</vt:lpstr>
      <vt:lpstr>PowerPoint Presentation</vt:lpstr>
      <vt:lpstr>现行Briefing的格式(九阴真经)</vt:lpstr>
      <vt:lpstr>PowerPoint Presentation</vt:lpstr>
      <vt:lpstr>Marketing Aims 行销目标</vt:lpstr>
      <vt:lpstr>Marketing Aims(续)</vt:lpstr>
      <vt:lpstr>Role of Advertising 广告扮演的角色</vt:lpstr>
      <vt:lpstr>Role of Advertising 广告扮演的角色(续)</vt:lpstr>
      <vt:lpstr>Role of Advertising 广告扮演的角色(续)</vt:lpstr>
      <vt:lpstr>例：美国运通特约商店 (Amex SE)</vt:lpstr>
      <vt:lpstr>例：空中英语教室</vt:lpstr>
      <vt:lpstr>例：易利信（爱立信）</vt:lpstr>
      <vt:lpstr>Role of Advertising 广告扮演的角色(续)</vt:lpstr>
      <vt:lpstr>Brand Definition 品牌定义</vt:lpstr>
      <vt:lpstr>Brand Definition 品牌定义(续)</vt:lpstr>
      <vt:lpstr>Brand Definition 品牌定义(续)</vt:lpstr>
      <vt:lpstr>秘诀</vt:lpstr>
      <vt:lpstr>PowerPoint Presentation</vt:lpstr>
      <vt:lpstr>Target Market 目标消费群</vt:lpstr>
      <vt:lpstr>Target Market 目标消费群(续)</vt:lpstr>
      <vt:lpstr>Target Market 目标消费群(续)</vt:lpstr>
      <vt:lpstr>Target Market 目标消费群(续)</vt:lpstr>
      <vt:lpstr>Competition 竞争范畴</vt:lpstr>
      <vt:lpstr>Competition 竞争范畴(续)</vt:lpstr>
      <vt:lpstr>Competition 竞争范畴(续)</vt:lpstr>
      <vt:lpstr>Competition 竞争范畴(续)</vt:lpstr>
      <vt:lpstr>Competition 竞争范畴(续)</vt:lpstr>
      <vt:lpstr>Where are we now?(Point A)我们现在何处</vt:lpstr>
      <vt:lpstr>Where are we now?(Point A) (续)</vt:lpstr>
      <vt:lpstr>Where are we now?(Point A) (续)</vt:lpstr>
      <vt:lpstr>Where are we going?(Point B)我们将往何处去</vt:lpstr>
      <vt:lpstr>Where are we now	                  Where are we going</vt:lpstr>
      <vt:lpstr>PowerPoint Presentation</vt:lpstr>
      <vt:lpstr>The Button 按钮</vt:lpstr>
      <vt:lpstr>The Button 按钮 (续)</vt:lpstr>
      <vt:lpstr>The Button 按钮 (续)</vt:lpstr>
      <vt:lpstr>The Button 按钮 (续)</vt:lpstr>
      <vt:lpstr>The Button 按钮 (续)</vt:lpstr>
      <vt:lpstr>The Button 按钮 (续)</vt:lpstr>
      <vt:lpstr>The Button 按钮 (续)</vt:lpstr>
      <vt:lpstr>The Button 按钮 (续)</vt:lpstr>
      <vt:lpstr>好的Button可以让创意人员蠢蠢欲动</vt:lpstr>
      <vt:lpstr>PowerPoint Presentation</vt:lpstr>
      <vt:lpstr>PowerPoint Presentation</vt:lpstr>
      <vt:lpstr>PowerPoint Presentation</vt:lpstr>
      <vt:lpstr>好的Button可以让创意人员蠢蠢欲动</vt:lpstr>
      <vt:lpstr>好的Button可以让创意人员蠢蠢欲动(续）</vt:lpstr>
      <vt:lpstr>让按钮好上加好</vt:lpstr>
      <vt:lpstr>Support 支持点</vt:lpstr>
      <vt:lpstr>Support(续)</vt:lpstr>
      <vt:lpstr>儿童百服宁（中国版）</vt:lpstr>
      <vt:lpstr>Brand Definition 品牌定义</vt:lpstr>
      <vt:lpstr>Role of Advertising 广告扮演的角色</vt:lpstr>
      <vt:lpstr>Competition 竞争范畴</vt:lpstr>
      <vt:lpstr>PowerPoint Presentation</vt:lpstr>
      <vt:lpstr>	Target Market目标市场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Support支持点</vt:lpstr>
      <vt:lpstr>策略的视觉化</vt:lpstr>
      <vt:lpstr>策略中常见的现象和谬误</vt:lpstr>
      <vt:lpstr>策略中常见的现象和谬误(续)</vt:lpstr>
      <vt:lpstr>策略中常见的现象和谬误(续)</vt:lpstr>
      <vt:lpstr>你是否能回答下列的问题</vt:lpstr>
      <vt:lpstr>PowerPoint Presentation</vt:lpstr>
      <vt:lpstr>Garbage in</vt:lpstr>
      <vt:lpstr>PowerPoint Presentation</vt:lpstr>
      <vt:lpstr>具体相关清楚你要什么机会在哪里?</vt:lpstr>
      <vt:lpstr>总结</vt:lpstr>
      <vt:lpstr>如何在广告行业中成功</vt:lpstr>
      <vt:lpstr>如何在广告行业中成功</vt:lpstr>
    </vt:vector>
  </TitlesOfParts>
  <LinksUpToDate>0</LinksUpToDate>
  <SharedDoc>0</SharedDoc>
  <HyperlinksChanged>0</HyperlinksChanged>
  <Application>Aspose.Slides for Java</Application>
  <AppVersion>21.0800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How to Brief (1)</dc:title>
  <dc:creator>Kenny</dc:creator>
  <cp:lastModifiedBy>xiao yu</cp:lastModifiedBy>
  <cp:revision>46</cp:revision>
  <cp:lastPrinted>1998-10-27T09:49:34.720</cp:lastPrinted>
  <dcterms:created xsi:type="dcterms:W3CDTF">1997-10-15T19:54:46Z</dcterms:created>
  <dcterms:modified xsi:type="dcterms:W3CDTF">2022-09-15T18:39:36Z</dcterms:modified>
  <dc:subject>How to Brief</dc:subject>
</cp:coreProperties>
</file>