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tags/tag18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1.xml" ContentType="application/vnd.openxmlformats-officedocument.drawingml.chart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9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50" r:id="rId1"/>
  </p:sldMasterIdLst>
  <p:notesMasterIdLst>
    <p:notesMasterId r:id="rId40"/>
  </p:notesMasterIdLst>
  <p:sldIdLst>
    <p:sldId id="286" r:id="rId2"/>
    <p:sldId id="263" r:id="rId3"/>
    <p:sldId id="279" r:id="rId4"/>
    <p:sldId id="280" r:id="rId5"/>
    <p:sldId id="288" r:id="rId6"/>
    <p:sldId id="266" r:id="rId7"/>
    <p:sldId id="277" r:id="rId8"/>
    <p:sldId id="289" r:id="rId9"/>
    <p:sldId id="295" r:id="rId10"/>
    <p:sldId id="284" r:id="rId11"/>
    <p:sldId id="268" r:id="rId12"/>
    <p:sldId id="262" r:id="rId13"/>
    <p:sldId id="269" r:id="rId14"/>
    <p:sldId id="292" r:id="rId15"/>
    <p:sldId id="265" r:id="rId16"/>
    <p:sldId id="294" r:id="rId17"/>
    <p:sldId id="291" r:id="rId18"/>
    <p:sldId id="290" r:id="rId19"/>
    <p:sldId id="297" r:id="rId20"/>
    <p:sldId id="298" r:id="rId21"/>
    <p:sldId id="293" r:id="rId22"/>
    <p:sldId id="296" r:id="rId23"/>
    <p:sldId id="273" r:id="rId24"/>
    <p:sldId id="283" r:id="rId25"/>
    <p:sldId id="276" r:id="rId26"/>
    <p:sldId id="271" r:id="rId27"/>
    <p:sldId id="261" r:id="rId28"/>
    <p:sldId id="301" r:id="rId29"/>
    <p:sldId id="302" r:id="rId30"/>
    <p:sldId id="303" r:id="rId31"/>
    <p:sldId id="282" r:id="rId32"/>
    <p:sldId id="270" r:id="rId33"/>
    <p:sldId id="299" r:id="rId34"/>
    <p:sldId id="264" r:id="rId35"/>
    <p:sldId id="272" r:id="rId36"/>
    <p:sldId id="260" r:id="rId37"/>
    <p:sldId id="275" r:id="rId38"/>
    <p:sldId id="285" r:id="rId39"/>
  </p:sldIdLst>
  <p:sldSz cx="12192000" cy="6858000"/>
  <p:notesSz cx="6858000" cy="9144000"/>
  <p:custDataLst>
    <p:tags r:id="rId41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19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直播1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销售额</c:v>
                      </c:pt>
                      <c:pt idx="1">
                        <c:v>订单数</c:v>
                      </c:pt>
                      <c:pt idx="2">
                        <c:v>观看人数</c:v>
                      </c:pt>
                      <c:pt idx="3">
                        <c:v>退货数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0-BAE1-4D99-8C2A-8C8C0844479E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直播2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销售额</c:v>
                      </c:pt>
                      <c:pt idx="1">
                        <c:v>订单数</c:v>
                      </c:pt>
                      <c:pt idx="2">
                        <c:v>观看人数</c:v>
                      </c:pt>
                      <c:pt idx="3">
                        <c:v>退货数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1-BAE1-4D99-8C2A-8C8C0844479E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直播3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销售额</c:v>
                      </c:pt>
                      <c:pt idx="1">
                        <c:v>订单数</c:v>
                      </c:pt>
                      <c:pt idx="2">
                        <c:v>观看人数</c:v>
                      </c:pt>
                      <c:pt idx="3">
                        <c:v>退货数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2-BAE1-4D99-8C2A-8C8C08444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7178112"/>
        <c:axId val="157200384"/>
      </c:barChart>
      <c:catAx>
        <c:axId val="15717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200384"/>
        <c:crosses val="autoZero"/>
        <c:auto val="1"/>
        <c:lblAlgn val="ctr"/>
        <c:lblOffset val="100"/>
        <c:noMultiLvlLbl val="0"/>
      </c:catAx>
      <c:valAx>
        <c:axId val="15720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5717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2024/6/6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998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9409-DB53-4385-842B-71105F4B944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315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2975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4517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C9409-DB53-4385-842B-71105F4B944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315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0826B-D42A-9844-8E6E-DB15A56B180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877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B6A55-1CF7-4A50-848D-774538E647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582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2529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4861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514C77-7963-42F6-9AC0-15E9499862A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841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A742B8BD-2DF1-4114-9775-958CEF11CBEF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407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17885159-FE26-4D3B-AC82-394FFD4ADC34}" type="slidenum">
              <a:rPr lang="zh-CN" altLang="en-US" smtClean="0">
                <a:latin typeface="Calibri" panose="020F0502020204030204" pitchFamily="34" charset="0"/>
              </a:rPr>
              <a:pPr/>
              <a:t>15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28713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51080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32529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258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B6A55-1CF7-4A50-848D-774538E6479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7059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1049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9029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9029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9029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9029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8885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6176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AC0059-71F0-4354-824B-2FFE6EC8EA2C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9029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906096-3A33-4C69-8792-D6E1DFB7B2B2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0159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5349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E33503-B4A9-4273-8D5C-F1CAFA6293E2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14298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8CAE9-6D11-4527-ADF3-3D5099E025E8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3742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000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1"/>
          </p:nvPr>
        </p:nvSpPr>
        <p:spPr>
          <a:xfrm>
            <a:off x="1600201" y="2085976"/>
            <a:ext cx="3971925" cy="2162175"/>
          </a:xfrm>
          <a:custGeom>
            <a:avLst/>
            <a:gdLst>
              <a:gd name="connsiteX0" fmla="*/ 0 w 3971925"/>
              <a:gd name="connsiteY0" fmla="*/ 0 h 2162175"/>
              <a:gd name="connsiteX1" fmla="*/ 3971925 w 3971925"/>
              <a:gd name="connsiteY1" fmla="*/ 0 h 2162175"/>
              <a:gd name="connsiteX2" fmla="*/ 3971925 w 3971925"/>
              <a:gd name="connsiteY2" fmla="*/ 2162175 h 2162175"/>
              <a:gd name="connsiteX3" fmla="*/ 0 w 3971925"/>
              <a:gd name="connsiteY3" fmla="*/ 2162175 h 2162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1925" h="2162175">
                <a:moveTo>
                  <a:pt x="0" y="0"/>
                </a:moveTo>
                <a:lnTo>
                  <a:pt x="3971925" y="0"/>
                </a:lnTo>
                <a:lnTo>
                  <a:pt x="3971925" y="2162175"/>
                </a:lnTo>
                <a:lnTo>
                  <a:pt x="0" y="216217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57BEC6-7C2B-4B03-B4DD-37A8D3CA46A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588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4862286" y="2555649"/>
            <a:ext cx="2467428" cy="2467428"/>
          </a:xfrm>
          <a:custGeom>
            <a:avLst/>
            <a:gdLst>
              <a:gd name="connsiteX0" fmla="*/ 1233714 w 2467428"/>
              <a:gd name="connsiteY0" fmla="*/ 0 h 2467428"/>
              <a:gd name="connsiteX1" fmla="*/ 2467428 w 2467428"/>
              <a:gd name="connsiteY1" fmla="*/ 1233714 h 2467428"/>
              <a:gd name="connsiteX2" fmla="*/ 1233714 w 2467428"/>
              <a:gd name="connsiteY2" fmla="*/ 2467428 h 2467428"/>
              <a:gd name="connsiteX3" fmla="*/ 0 w 2467428"/>
              <a:gd name="connsiteY3" fmla="*/ 1233714 h 2467428"/>
              <a:gd name="connsiteX4" fmla="*/ 1233714 w 2467428"/>
              <a:gd name="connsiteY4" fmla="*/ 0 h 2467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67428" h="2467428">
                <a:moveTo>
                  <a:pt x="1233714" y="0"/>
                </a:moveTo>
                <a:cubicBezTo>
                  <a:pt x="1915075" y="0"/>
                  <a:pt x="2467428" y="552353"/>
                  <a:pt x="2467428" y="1233714"/>
                </a:cubicBezTo>
                <a:cubicBezTo>
                  <a:pt x="2467428" y="1915075"/>
                  <a:pt x="1915075" y="2467428"/>
                  <a:pt x="1233714" y="2467428"/>
                </a:cubicBezTo>
                <a:cubicBezTo>
                  <a:pt x="552353" y="2467428"/>
                  <a:pt x="0" y="1915075"/>
                  <a:pt x="0" y="1233714"/>
                </a:cubicBezTo>
                <a:cubicBezTo>
                  <a:pt x="0" y="552353"/>
                  <a:pt x="552353" y="0"/>
                  <a:pt x="123371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5284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4353645" y="2037965"/>
            <a:ext cx="3484710" cy="3484710"/>
          </a:xfrm>
          <a:custGeom>
            <a:avLst/>
            <a:gdLst>
              <a:gd name="connsiteX0" fmla="*/ 1735361 w 3484710"/>
              <a:gd name="connsiteY0" fmla="*/ 1839018 h 3484710"/>
              <a:gd name="connsiteX1" fmla="*/ 2558207 w 3484710"/>
              <a:gd name="connsiteY1" fmla="*/ 2661864 h 3484710"/>
              <a:gd name="connsiteX2" fmla="*/ 1735361 w 3484710"/>
              <a:gd name="connsiteY2" fmla="*/ 3484710 h 3484710"/>
              <a:gd name="connsiteX3" fmla="*/ 912515 w 3484710"/>
              <a:gd name="connsiteY3" fmla="*/ 2661864 h 3484710"/>
              <a:gd name="connsiteX4" fmla="*/ 2661864 w 3484710"/>
              <a:gd name="connsiteY4" fmla="*/ 919509 h 3484710"/>
              <a:gd name="connsiteX5" fmla="*/ 3484710 w 3484710"/>
              <a:gd name="connsiteY5" fmla="*/ 1742355 h 3484710"/>
              <a:gd name="connsiteX6" fmla="*/ 2661864 w 3484710"/>
              <a:gd name="connsiteY6" fmla="*/ 2565201 h 3484710"/>
              <a:gd name="connsiteX7" fmla="*/ 1839018 w 3484710"/>
              <a:gd name="connsiteY7" fmla="*/ 1742355 h 3484710"/>
              <a:gd name="connsiteX8" fmla="*/ 822846 w 3484710"/>
              <a:gd name="connsiteY8" fmla="*/ 919509 h 3484710"/>
              <a:gd name="connsiteX9" fmla="*/ 1645692 w 3484710"/>
              <a:gd name="connsiteY9" fmla="*/ 1742355 h 3484710"/>
              <a:gd name="connsiteX10" fmla="*/ 822846 w 3484710"/>
              <a:gd name="connsiteY10" fmla="*/ 2565201 h 3484710"/>
              <a:gd name="connsiteX11" fmla="*/ 0 w 3484710"/>
              <a:gd name="connsiteY11" fmla="*/ 1742355 h 3484710"/>
              <a:gd name="connsiteX12" fmla="*/ 1742355 w 3484710"/>
              <a:gd name="connsiteY12" fmla="*/ 0 h 3484710"/>
              <a:gd name="connsiteX13" fmla="*/ 2565201 w 3484710"/>
              <a:gd name="connsiteY13" fmla="*/ 822846 h 3484710"/>
              <a:gd name="connsiteX14" fmla="*/ 1742355 w 3484710"/>
              <a:gd name="connsiteY14" fmla="*/ 1645692 h 3484710"/>
              <a:gd name="connsiteX15" fmla="*/ 919509 w 3484710"/>
              <a:gd name="connsiteY15" fmla="*/ 822846 h 348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84710" h="3484710">
                <a:moveTo>
                  <a:pt x="1735361" y="1839018"/>
                </a:moveTo>
                <a:lnTo>
                  <a:pt x="2558207" y="2661864"/>
                </a:lnTo>
                <a:lnTo>
                  <a:pt x="1735361" y="3484710"/>
                </a:lnTo>
                <a:lnTo>
                  <a:pt x="912515" y="2661864"/>
                </a:lnTo>
                <a:close/>
                <a:moveTo>
                  <a:pt x="2661864" y="919509"/>
                </a:moveTo>
                <a:lnTo>
                  <a:pt x="3484710" y="1742355"/>
                </a:lnTo>
                <a:lnTo>
                  <a:pt x="2661864" y="2565201"/>
                </a:lnTo>
                <a:lnTo>
                  <a:pt x="1839018" y="1742355"/>
                </a:lnTo>
                <a:close/>
                <a:moveTo>
                  <a:pt x="822846" y="919509"/>
                </a:moveTo>
                <a:lnTo>
                  <a:pt x="1645692" y="1742355"/>
                </a:lnTo>
                <a:lnTo>
                  <a:pt x="822846" y="2565201"/>
                </a:lnTo>
                <a:lnTo>
                  <a:pt x="0" y="1742355"/>
                </a:lnTo>
                <a:close/>
                <a:moveTo>
                  <a:pt x="1742355" y="0"/>
                </a:moveTo>
                <a:lnTo>
                  <a:pt x="2565201" y="822846"/>
                </a:lnTo>
                <a:lnTo>
                  <a:pt x="1742355" y="1645692"/>
                </a:lnTo>
                <a:lnTo>
                  <a:pt x="919509" y="822846"/>
                </a:lnTo>
                <a:close/>
              </a:path>
            </a:pathLst>
          </a:custGeom>
          <a:ln w="190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973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096000" y="1987945"/>
            <a:ext cx="2324100" cy="3602835"/>
          </a:xfrm>
          <a:custGeom>
            <a:avLst/>
            <a:gdLst>
              <a:gd name="connsiteX0" fmla="*/ 0 w 2324100"/>
              <a:gd name="connsiteY0" fmla="*/ 0 h 3602835"/>
              <a:gd name="connsiteX1" fmla="*/ 2324100 w 2324100"/>
              <a:gd name="connsiteY1" fmla="*/ 0 h 3602835"/>
              <a:gd name="connsiteX2" fmla="*/ 2324100 w 2324100"/>
              <a:gd name="connsiteY2" fmla="*/ 3602835 h 3602835"/>
              <a:gd name="connsiteX3" fmla="*/ 0 w 2324100"/>
              <a:gd name="connsiteY3" fmla="*/ 3602835 h 360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4100" h="3602835">
                <a:moveTo>
                  <a:pt x="0" y="0"/>
                </a:moveTo>
                <a:lnTo>
                  <a:pt x="2324100" y="0"/>
                </a:lnTo>
                <a:lnTo>
                  <a:pt x="2324100" y="3602835"/>
                </a:lnTo>
                <a:lnTo>
                  <a:pt x="0" y="36028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8743950" y="1987945"/>
            <a:ext cx="2324100" cy="3602835"/>
          </a:xfrm>
          <a:custGeom>
            <a:avLst/>
            <a:gdLst>
              <a:gd name="connsiteX0" fmla="*/ 0 w 2324100"/>
              <a:gd name="connsiteY0" fmla="*/ 0 h 3602835"/>
              <a:gd name="connsiteX1" fmla="*/ 2324100 w 2324100"/>
              <a:gd name="connsiteY1" fmla="*/ 0 h 3602835"/>
              <a:gd name="connsiteX2" fmla="*/ 2324100 w 2324100"/>
              <a:gd name="connsiteY2" fmla="*/ 3602835 h 3602835"/>
              <a:gd name="connsiteX3" fmla="*/ 0 w 2324100"/>
              <a:gd name="connsiteY3" fmla="*/ 3602835 h 3602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4100" h="3602835">
                <a:moveTo>
                  <a:pt x="0" y="0"/>
                </a:moveTo>
                <a:lnTo>
                  <a:pt x="2324100" y="0"/>
                </a:lnTo>
                <a:lnTo>
                  <a:pt x="2324100" y="3602835"/>
                </a:lnTo>
                <a:lnTo>
                  <a:pt x="0" y="360283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642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69080" y="1781724"/>
            <a:ext cx="2143551" cy="2145757"/>
          </a:xfrm>
          <a:custGeom>
            <a:avLst/>
            <a:gdLst>
              <a:gd name="connsiteX0" fmla="*/ 0 w 2143551"/>
              <a:gd name="connsiteY0" fmla="*/ 0 h 2145757"/>
              <a:gd name="connsiteX1" fmla="*/ 2143551 w 2143551"/>
              <a:gd name="connsiteY1" fmla="*/ 0 h 2145757"/>
              <a:gd name="connsiteX2" fmla="*/ 2143551 w 2143551"/>
              <a:gd name="connsiteY2" fmla="*/ 2145757 h 2145757"/>
              <a:gd name="connsiteX3" fmla="*/ 0 w 2143551"/>
              <a:gd name="connsiteY3" fmla="*/ 2145757 h 21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551" h="2145757">
                <a:moveTo>
                  <a:pt x="0" y="0"/>
                </a:moveTo>
                <a:lnTo>
                  <a:pt x="2143551" y="0"/>
                </a:lnTo>
                <a:lnTo>
                  <a:pt x="2143551" y="2145757"/>
                </a:lnTo>
                <a:lnTo>
                  <a:pt x="0" y="21457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2899254" y="3915325"/>
            <a:ext cx="2145187" cy="2135033"/>
          </a:xfrm>
          <a:custGeom>
            <a:avLst/>
            <a:gdLst>
              <a:gd name="connsiteX0" fmla="*/ 0 w 2145187"/>
              <a:gd name="connsiteY0" fmla="*/ 0 h 2135033"/>
              <a:gd name="connsiteX1" fmla="*/ 2145187 w 2145187"/>
              <a:gd name="connsiteY1" fmla="*/ 0 h 2135033"/>
              <a:gd name="connsiteX2" fmla="*/ 2145187 w 2145187"/>
              <a:gd name="connsiteY2" fmla="*/ 2135033 h 2135033"/>
              <a:gd name="connsiteX3" fmla="*/ 0 w 2145187"/>
              <a:gd name="connsiteY3" fmla="*/ 2135033 h 2135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187" h="2135033">
                <a:moveTo>
                  <a:pt x="0" y="0"/>
                </a:moveTo>
                <a:lnTo>
                  <a:pt x="2145187" y="0"/>
                </a:lnTo>
                <a:lnTo>
                  <a:pt x="2145187" y="2135033"/>
                </a:lnTo>
                <a:lnTo>
                  <a:pt x="0" y="21350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5034490" y="1781725"/>
            <a:ext cx="2133600" cy="2133600"/>
          </a:xfrm>
          <a:custGeom>
            <a:avLst/>
            <a:gdLst>
              <a:gd name="connsiteX0" fmla="*/ 0 w 2133600"/>
              <a:gd name="connsiteY0" fmla="*/ 0 h 2133600"/>
              <a:gd name="connsiteX1" fmla="*/ 2133600 w 2133600"/>
              <a:gd name="connsiteY1" fmla="*/ 0 h 2133600"/>
              <a:gd name="connsiteX2" fmla="*/ 2133600 w 2133600"/>
              <a:gd name="connsiteY2" fmla="*/ 2133600 h 2133600"/>
              <a:gd name="connsiteX3" fmla="*/ 0 w 2133600"/>
              <a:gd name="connsiteY3" fmla="*/ 213360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3600" h="2133600">
                <a:moveTo>
                  <a:pt x="0" y="0"/>
                </a:moveTo>
                <a:lnTo>
                  <a:pt x="2133600" y="0"/>
                </a:lnTo>
                <a:lnTo>
                  <a:pt x="2133600" y="2133600"/>
                </a:lnTo>
                <a:lnTo>
                  <a:pt x="0" y="213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300795" y="1781725"/>
            <a:ext cx="2123649" cy="2133600"/>
          </a:xfrm>
          <a:custGeom>
            <a:avLst/>
            <a:gdLst>
              <a:gd name="connsiteX0" fmla="*/ 0 w 2123649"/>
              <a:gd name="connsiteY0" fmla="*/ 0 h 2133600"/>
              <a:gd name="connsiteX1" fmla="*/ 2123649 w 2123649"/>
              <a:gd name="connsiteY1" fmla="*/ 0 h 2133600"/>
              <a:gd name="connsiteX2" fmla="*/ 2123649 w 2123649"/>
              <a:gd name="connsiteY2" fmla="*/ 2133600 h 2133600"/>
              <a:gd name="connsiteX3" fmla="*/ 0 w 2123649"/>
              <a:gd name="connsiteY3" fmla="*/ 213360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3649" h="2133600">
                <a:moveTo>
                  <a:pt x="0" y="0"/>
                </a:moveTo>
                <a:lnTo>
                  <a:pt x="2123649" y="0"/>
                </a:lnTo>
                <a:lnTo>
                  <a:pt x="2123649" y="2133600"/>
                </a:lnTo>
                <a:lnTo>
                  <a:pt x="0" y="213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11025188" y="490538"/>
            <a:ext cx="58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34FFDC9D-D022-4C4F-9F36-3FAD1C14D3E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16123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769080" y="1781724"/>
            <a:ext cx="2143551" cy="2145757"/>
          </a:xfrm>
          <a:custGeom>
            <a:avLst/>
            <a:gdLst>
              <a:gd name="connsiteX0" fmla="*/ 0 w 2143551"/>
              <a:gd name="connsiteY0" fmla="*/ 0 h 2145757"/>
              <a:gd name="connsiteX1" fmla="*/ 2143551 w 2143551"/>
              <a:gd name="connsiteY1" fmla="*/ 0 h 2145757"/>
              <a:gd name="connsiteX2" fmla="*/ 2143551 w 2143551"/>
              <a:gd name="connsiteY2" fmla="*/ 2145757 h 2145757"/>
              <a:gd name="connsiteX3" fmla="*/ 0 w 2143551"/>
              <a:gd name="connsiteY3" fmla="*/ 2145757 h 21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3551" h="2145757">
                <a:moveTo>
                  <a:pt x="0" y="0"/>
                </a:moveTo>
                <a:lnTo>
                  <a:pt x="2143551" y="0"/>
                </a:lnTo>
                <a:lnTo>
                  <a:pt x="2143551" y="2145757"/>
                </a:lnTo>
                <a:lnTo>
                  <a:pt x="0" y="21457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2899254" y="3915325"/>
            <a:ext cx="2145187" cy="2135033"/>
          </a:xfrm>
          <a:custGeom>
            <a:avLst/>
            <a:gdLst>
              <a:gd name="connsiteX0" fmla="*/ 0 w 2145187"/>
              <a:gd name="connsiteY0" fmla="*/ 0 h 2135033"/>
              <a:gd name="connsiteX1" fmla="*/ 2145187 w 2145187"/>
              <a:gd name="connsiteY1" fmla="*/ 0 h 2135033"/>
              <a:gd name="connsiteX2" fmla="*/ 2145187 w 2145187"/>
              <a:gd name="connsiteY2" fmla="*/ 2135033 h 2135033"/>
              <a:gd name="connsiteX3" fmla="*/ 0 w 2145187"/>
              <a:gd name="connsiteY3" fmla="*/ 2135033 h 2135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45187" h="2135033">
                <a:moveTo>
                  <a:pt x="0" y="0"/>
                </a:moveTo>
                <a:lnTo>
                  <a:pt x="2145187" y="0"/>
                </a:lnTo>
                <a:lnTo>
                  <a:pt x="2145187" y="2135033"/>
                </a:lnTo>
                <a:lnTo>
                  <a:pt x="0" y="213503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5034490" y="1781725"/>
            <a:ext cx="2133600" cy="2133600"/>
          </a:xfrm>
          <a:custGeom>
            <a:avLst/>
            <a:gdLst>
              <a:gd name="connsiteX0" fmla="*/ 0 w 2133600"/>
              <a:gd name="connsiteY0" fmla="*/ 0 h 2133600"/>
              <a:gd name="connsiteX1" fmla="*/ 2133600 w 2133600"/>
              <a:gd name="connsiteY1" fmla="*/ 0 h 2133600"/>
              <a:gd name="connsiteX2" fmla="*/ 2133600 w 2133600"/>
              <a:gd name="connsiteY2" fmla="*/ 2133600 h 2133600"/>
              <a:gd name="connsiteX3" fmla="*/ 0 w 2133600"/>
              <a:gd name="connsiteY3" fmla="*/ 213360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33600" h="2133600">
                <a:moveTo>
                  <a:pt x="0" y="0"/>
                </a:moveTo>
                <a:lnTo>
                  <a:pt x="2133600" y="0"/>
                </a:lnTo>
                <a:lnTo>
                  <a:pt x="2133600" y="2133600"/>
                </a:lnTo>
                <a:lnTo>
                  <a:pt x="0" y="213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300795" y="1781725"/>
            <a:ext cx="2123649" cy="2133600"/>
          </a:xfrm>
          <a:custGeom>
            <a:avLst/>
            <a:gdLst>
              <a:gd name="connsiteX0" fmla="*/ 0 w 2123649"/>
              <a:gd name="connsiteY0" fmla="*/ 0 h 2133600"/>
              <a:gd name="connsiteX1" fmla="*/ 2123649 w 2123649"/>
              <a:gd name="connsiteY1" fmla="*/ 0 h 2133600"/>
              <a:gd name="connsiteX2" fmla="*/ 2123649 w 2123649"/>
              <a:gd name="connsiteY2" fmla="*/ 2133600 h 2133600"/>
              <a:gd name="connsiteX3" fmla="*/ 0 w 2123649"/>
              <a:gd name="connsiteY3" fmla="*/ 2133600 h 213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23649" h="2133600">
                <a:moveTo>
                  <a:pt x="0" y="0"/>
                </a:moveTo>
                <a:lnTo>
                  <a:pt x="2123649" y="0"/>
                </a:lnTo>
                <a:lnTo>
                  <a:pt x="2123649" y="2133600"/>
                </a:lnTo>
                <a:lnTo>
                  <a:pt x="0" y="2133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灯片编号占位符 2"/>
          <p:cNvSpPr>
            <a:spLocks noGrp="1"/>
          </p:cNvSpPr>
          <p:nvPr>
            <p:ph type="sldNum" sz="quarter" idx="4"/>
          </p:nvPr>
        </p:nvSpPr>
        <p:spPr>
          <a:xfrm>
            <a:off x="11025188" y="490538"/>
            <a:ext cx="584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fld id="{34FFDC9D-D022-4C4F-9F36-3FAD1C14D3E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1307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874714" y="2133601"/>
            <a:ext cx="2496935" cy="1855309"/>
          </a:xfrm>
          <a:custGeom>
            <a:avLst/>
            <a:gdLst>
              <a:gd name="connsiteX0" fmla="*/ 0 w 2496935"/>
              <a:gd name="connsiteY0" fmla="*/ 0 h 1855309"/>
              <a:gd name="connsiteX1" fmla="*/ 2496935 w 2496935"/>
              <a:gd name="connsiteY1" fmla="*/ 0 h 1855309"/>
              <a:gd name="connsiteX2" fmla="*/ 2496935 w 2496935"/>
              <a:gd name="connsiteY2" fmla="*/ 1855309 h 1855309"/>
              <a:gd name="connsiteX3" fmla="*/ 0 w 2496935"/>
              <a:gd name="connsiteY3" fmla="*/ 1855309 h 185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6935" h="1855309">
                <a:moveTo>
                  <a:pt x="0" y="0"/>
                </a:moveTo>
                <a:lnTo>
                  <a:pt x="2496935" y="0"/>
                </a:lnTo>
                <a:lnTo>
                  <a:pt x="2496935" y="1855309"/>
                </a:lnTo>
                <a:lnTo>
                  <a:pt x="0" y="1855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523261" y="2133601"/>
            <a:ext cx="2496935" cy="1855309"/>
          </a:xfrm>
          <a:custGeom>
            <a:avLst/>
            <a:gdLst>
              <a:gd name="connsiteX0" fmla="*/ 0 w 2496935"/>
              <a:gd name="connsiteY0" fmla="*/ 0 h 1855309"/>
              <a:gd name="connsiteX1" fmla="*/ 2496935 w 2496935"/>
              <a:gd name="connsiteY1" fmla="*/ 0 h 1855309"/>
              <a:gd name="connsiteX2" fmla="*/ 2496935 w 2496935"/>
              <a:gd name="connsiteY2" fmla="*/ 1855309 h 1855309"/>
              <a:gd name="connsiteX3" fmla="*/ 0 w 2496935"/>
              <a:gd name="connsiteY3" fmla="*/ 1855309 h 185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6935" h="1855309">
                <a:moveTo>
                  <a:pt x="0" y="0"/>
                </a:moveTo>
                <a:lnTo>
                  <a:pt x="2496935" y="0"/>
                </a:lnTo>
                <a:lnTo>
                  <a:pt x="2496935" y="1855309"/>
                </a:lnTo>
                <a:lnTo>
                  <a:pt x="0" y="1855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171809" y="2133601"/>
            <a:ext cx="2496935" cy="1855309"/>
          </a:xfrm>
          <a:custGeom>
            <a:avLst/>
            <a:gdLst>
              <a:gd name="connsiteX0" fmla="*/ 0 w 2496935"/>
              <a:gd name="connsiteY0" fmla="*/ 0 h 1855309"/>
              <a:gd name="connsiteX1" fmla="*/ 2496935 w 2496935"/>
              <a:gd name="connsiteY1" fmla="*/ 0 h 1855309"/>
              <a:gd name="connsiteX2" fmla="*/ 2496935 w 2496935"/>
              <a:gd name="connsiteY2" fmla="*/ 1855309 h 1855309"/>
              <a:gd name="connsiteX3" fmla="*/ 0 w 2496935"/>
              <a:gd name="connsiteY3" fmla="*/ 1855309 h 185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6935" h="1855309">
                <a:moveTo>
                  <a:pt x="0" y="0"/>
                </a:moveTo>
                <a:lnTo>
                  <a:pt x="2496935" y="0"/>
                </a:lnTo>
                <a:lnTo>
                  <a:pt x="2496935" y="1855309"/>
                </a:lnTo>
                <a:lnTo>
                  <a:pt x="0" y="1855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820355" y="2133601"/>
            <a:ext cx="2496935" cy="1855309"/>
          </a:xfrm>
          <a:custGeom>
            <a:avLst/>
            <a:gdLst>
              <a:gd name="connsiteX0" fmla="*/ 0 w 2496935"/>
              <a:gd name="connsiteY0" fmla="*/ 0 h 1855309"/>
              <a:gd name="connsiteX1" fmla="*/ 2496935 w 2496935"/>
              <a:gd name="connsiteY1" fmla="*/ 0 h 1855309"/>
              <a:gd name="connsiteX2" fmla="*/ 2496935 w 2496935"/>
              <a:gd name="connsiteY2" fmla="*/ 1855309 h 1855309"/>
              <a:gd name="connsiteX3" fmla="*/ 0 w 2496935"/>
              <a:gd name="connsiteY3" fmla="*/ 1855309 h 185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96935" h="1855309">
                <a:moveTo>
                  <a:pt x="0" y="0"/>
                </a:moveTo>
                <a:lnTo>
                  <a:pt x="2496935" y="0"/>
                </a:lnTo>
                <a:lnTo>
                  <a:pt x="2496935" y="1855309"/>
                </a:lnTo>
                <a:lnTo>
                  <a:pt x="0" y="185530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93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1" r:id="rId9"/>
    <p:sldLayoutId id="214748366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6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image" Target="../media/image32.jpeg"/><Relationship Id="rId5" Type="http://schemas.openxmlformats.org/officeDocument/2006/relationships/tags" Target="../tags/tag14.xml"/><Relationship Id="rId10" Type="http://schemas.openxmlformats.org/officeDocument/2006/relationships/image" Target="../media/image31.jpeg"/><Relationship Id="rId4" Type="http://schemas.openxmlformats.org/officeDocument/2006/relationships/tags" Target="../tags/tag13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timgsa.baidu.com/timg?image&amp;quality=80&amp;size=b9999_10000&amp;sec=1596007185273&amp;di=fc713087fa35d5ff13540ea94337791a&amp;imgtype=0&amp;src=http%3A%2F%2Fcrawl.ws.126.net%2Ff19752b881a47a0c26f331564479c4f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0844"/>
            <a:ext cx="12192001" cy="687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7" name="组合 36"/>
          <p:cNvGrpSpPr/>
          <p:nvPr/>
        </p:nvGrpSpPr>
        <p:grpSpPr>
          <a:xfrm>
            <a:off x="3597601" y="5816599"/>
            <a:ext cx="6060089" cy="508000"/>
            <a:chOff x="3676510" y="5308599"/>
            <a:chExt cx="6060089" cy="508000"/>
          </a:xfrm>
        </p:grpSpPr>
        <p:sp>
          <p:nvSpPr>
            <p:cNvPr id="38" name="椭圆 2"/>
            <p:cNvSpPr/>
            <p:nvPr/>
          </p:nvSpPr>
          <p:spPr>
            <a:xfrm>
              <a:off x="3676510" y="5308599"/>
              <a:ext cx="463293" cy="50800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40" name="椭圆 32"/>
            <p:cNvSpPr/>
            <p:nvPr/>
          </p:nvSpPr>
          <p:spPr>
            <a:xfrm>
              <a:off x="7144146" y="5357009"/>
              <a:ext cx="508000" cy="411179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TextBox 11"/>
            <p:cNvSpPr txBox="1"/>
            <p:nvPr/>
          </p:nvSpPr>
          <p:spPr>
            <a:xfrm>
              <a:off x="4139803" y="5448755"/>
              <a:ext cx="18922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某某网络科技</a:t>
              </a:r>
            </a:p>
          </p:txBody>
        </p:sp>
        <p:sp>
          <p:nvSpPr>
            <p:cNvPr id="43" name="TextBox 11"/>
            <p:cNvSpPr txBox="1"/>
            <p:nvPr/>
          </p:nvSpPr>
          <p:spPr>
            <a:xfrm>
              <a:off x="7844364" y="5454877"/>
              <a:ext cx="18922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汇报人：妖娆哥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863600" y="1149881"/>
            <a:ext cx="10464800" cy="3691467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85333" y="1437748"/>
            <a:ext cx="9821334" cy="3115733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185333" y="1875626"/>
            <a:ext cx="9821334" cy="11049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000" b="1" dirty="0">
                <a:solidFill>
                  <a:schemeClr val="bg1"/>
                </a:solidFill>
              </a:rPr>
              <a:t>实体门店直播带货策划方案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196351" y="3461943"/>
            <a:ext cx="786205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in a wider field</a:t>
            </a:r>
          </a:p>
        </p:txBody>
      </p:sp>
      <p:sp>
        <p:nvSpPr>
          <p:cNvPr id="44" name="椭圆 14"/>
          <p:cNvSpPr/>
          <p:nvPr/>
        </p:nvSpPr>
        <p:spPr>
          <a:xfrm rot="16200000">
            <a:off x="5986438" y="5072593"/>
            <a:ext cx="219126" cy="285744"/>
          </a:xfrm>
          <a:custGeom>
            <a:avLst/>
            <a:gdLst>
              <a:gd name="T0" fmla="*/ 5482 w 5667"/>
              <a:gd name="T1" fmla="*/ 363 h 7402"/>
              <a:gd name="T2" fmla="*/ 4635 w 5667"/>
              <a:gd name="T3" fmla="*/ 185 h 7402"/>
              <a:gd name="T4" fmla="*/ 570 w 5667"/>
              <a:gd name="T5" fmla="*/ 2838 h 7402"/>
              <a:gd name="T6" fmla="*/ 0 w 5667"/>
              <a:gd name="T7" fmla="*/ 3744 h 7402"/>
              <a:gd name="T8" fmla="*/ 570 w 5667"/>
              <a:gd name="T9" fmla="*/ 4649 h 7402"/>
              <a:gd name="T10" fmla="*/ 4635 w 5667"/>
              <a:gd name="T11" fmla="*/ 7303 h 7402"/>
              <a:gd name="T12" fmla="*/ 4969 w 5667"/>
              <a:gd name="T13" fmla="*/ 7402 h 7402"/>
              <a:gd name="T14" fmla="*/ 5482 w 5667"/>
              <a:gd name="T15" fmla="*/ 7125 h 7402"/>
              <a:gd name="T16" fmla="*/ 5304 w 5667"/>
              <a:gd name="T17" fmla="*/ 6278 h 7402"/>
              <a:gd name="T18" fmla="*/ 1421 w 5667"/>
              <a:gd name="T19" fmla="*/ 3744 h 7402"/>
              <a:gd name="T20" fmla="*/ 5304 w 5667"/>
              <a:gd name="T21" fmla="*/ 1210 h 7402"/>
              <a:gd name="T22" fmla="*/ 5482 w 5667"/>
              <a:gd name="T23" fmla="*/ 363 h 7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67" h="7402">
                <a:moveTo>
                  <a:pt x="5482" y="363"/>
                </a:moveTo>
                <a:cubicBezTo>
                  <a:pt x="5297" y="80"/>
                  <a:pt x="4918" y="0"/>
                  <a:pt x="4635" y="185"/>
                </a:cubicBezTo>
                <a:lnTo>
                  <a:pt x="570" y="2838"/>
                </a:lnTo>
                <a:cubicBezTo>
                  <a:pt x="207" y="3051"/>
                  <a:pt x="0" y="3381"/>
                  <a:pt x="0" y="3744"/>
                </a:cubicBezTo>
                <a:cubicBezTo>
                  <a:pt x="0" y="4107"/>
                  <a:pt x="207" y="4436"/>
                  <a:pt x="570" y="4649"/>
                </a:cubicBezTo>
                <a:lnTo>
                  <a:pt x="4635" y="7303"/>
                </a:lnTo>
                <a:cubicBezTo>
                  <a:pt x="4738" y="7370"/>
                  <a:pt x="4854" y="7402"/>
                  <a:pt x="4969" y="7402"/>
                </a:cubicBezTo>
                <a:cubicBezTo>
                  <a:pt x="5169" y="7402"/>
                  <a:pt x="5365" y="7305"/>
                  <a:pt x="5482" y="7125"/>
                </a:cubicBezTo>
                <a:cubicBezTo>
                  <a:pt x="5667" y="6842"/>
                  <a:pt x="5587" y="6463"/>
                  <a:pt x="5304" y="6278"/>
                </a:cubicBezTo>
                <a:lnTo>
                  <a:pt x="1421" y="3744"/>
                </a:lnTo>
                <a:lnTo>
                  <a:pt x="5304" y="1210"/>
                </a:lnTo>
                <a:cubicBezTo>
                  <a:pt x="5587" y="1025"/>
                  <a:pt x="5667" y="646"/>
                  <a:pt x="5482" y="36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662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4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630900" y="1557897"/>
            <a:ext cx="11059886" cy="489364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自疫情发生以来，实体商业“直播带货”快速攀升为业内焦点。“商场直播”在一二线城市的渗透率已经达到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30%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左右，购物中心头部运营商、百货、实体店等企业尝试直播的比例更高。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然而，除部分百货商场外，大多数已经尝试过直播的运营商都未能取得预期中的带货效果。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2019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年，淘宝平台有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177</a:t>
            </a: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位主播年销售额超亿元，以电商主播为对比，线下运营商多在“腰部”水准以下。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而初步调研显示，业内领先的运营商单日直播“带货量”在数十万元左右，个别场次达到百万元水平。更多的购物中心则仅能做到单场数千元的带货量，部分直播则在策划组织上简化为线上营销，有“直播”而无“带货”。即使是一些成交数字不错的直播，其流量也往往来源于品牌商和商场补贴出来的价格优势，并不适合作为长期高频的措施。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因此，对于不少购物中心来说，直播带货似乎又成为了一次“无效投入”，并引发出“是否还要继续做直播”、“是不是把直播与促销合并”等等疑问。我们认为，“直播带货”再一次触及了购物中心作为“流量运营平台”的本质。只有突破购物中心流量运营的思维壁垒，才能抓住购物中心在直播产业中的价值角色。</a:t>
            </a:r>
            <a:endParaRPr lang="en-US" altLang="zh-CN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30900" y="361950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前言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4785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8000" contras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3286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1134548" y="540483"/>
            <a:ext cx="2356735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73267" y="3637059"/>
            <a:ext cx="3775393" cy="606081"/>
            <a:chOff x="2976152" y="4708118"/>
            <a:chExt cx="3775393" cy="606081"/>
          </a:xfrm>
        </p:grpSpPr>
        <p:sp>
          <p:nvSpPr>
            <p:cNvPr id="5" name="文本框 4"/>
            <p:cNvSpPr txBox="1"/>
            <p:nvPr/>
          </p:nvSpPr>
          <p:spPr>
            <a:xfrm>
              <a:off x="2976152" y="5067978"/>
              <a:ext cx="37669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76152" y="4708118"/>
              <a:ext cx="37753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01. 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实体店为什么要做直播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073267" y="4887452"/>
            <a:ext cx="3766991" cy="606081"/>
            <a:chOff x="2976152" y="4708118"/>
            <a:chExt cx="3766991" cy="606081"/>
          </a:xfrm>
        </p:grpSpPr>
        <p:sp>
          <p:nvSpPr>
            <p:cNvPr id="8" name="文本框 7"/>
            <p:cNvSpPr txBox="1"/>
            <p:nvPr/>
          </p:nvSpPr>
          <p:spPr>
            <a:xfrm>
              <a:off x="2976152" y="5067978"/>
              <a:ext cx="37669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976152" y="4708118"/>
              <a:ext cx="16209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02. 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直播中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90333" y="3637059"/>
            <a:ext cx="3766991" cy="606081"/>
            <a:chOff x="2976152" y="4708118"/>
            <a:chExt cx="3766991" cy="606081"/>
          </a:xfrm>
        </p:grpSpPr>
        <p:sp>
          <p:nvSpPr>
            <p:cNvPr id="11" name="文本框 10"/>
            <p:cNvSpPr txBox="1"/>
            <p:nvPr/>
          </p:nvSpPr>
          <p:spPr>
            <a:xfrm>
              <a:off x="2976152" y="5067978"/>
              <a:ext cx="37669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976152" y="4708118"/>
              <a:ext cx="16209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03. 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直播前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390333" y="4887452"/>
            <a:ext cx="3766991" cy="606081"/>
            <a:chOff x="2976152" y="4708118"/>
            <a:chExt cx="3766991" cy="606081"/>
          </a:xfrm>
        </p:grpSpPr>
        <p:sp>
          <p:nvSpPr>
            <p:cNvPr id="14" name="文本框 13"/>
            <p:cNvSpPr txBox="1"/>
            <p:nvPr/>
          </p:nvSpPr>
          <p:spPr>
            <a:xfrm>
              <a:off x="2976152" y="5067978"/>
              <a:ext cx="37669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976152" y="4708118"/>
              <a:ext cx="16209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04. 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直播后</a:t>
              </a:r>
            </a:p>
          </p:txBody>
        </p:sp>
      </p:grpSp>
      <p:sp>
        <p:nvSpPr>
          <p:cNvPr id="20" name="椭圆 15"/>
          <p:cNvSpPr/>
          <p:nvPr/>
        </p:nvSpPr>
        <p:spPr>
          <a:xfrm>
            <a:off x="1318286" y="3535750"/>
            <a:ext cx="643863" cy="631308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2" name="椭圆 16"/>
          <p:cNvSpPr/>
          <p:nvPr/>
        </p:nvSpPr>
        <p:spPr>
          <a:xfrm>
            <a:off x="1328710" y="4830769"/>
            <a:ext cx="623015" cy="643863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椭圆 17"/>
          <p:cNvSpPr/>
          <p:nvPr/>
        </p:nvSpPr>
        <p:spPr>
          <a:xfrm>
            <a:off x="6635352" y="3541930"/>
            <a:ext cx="643863" cy="61895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3" name="椭圆 18"/>
          <p:cNvSpPr/>
          <p:nvPr/>
        </p:nvSpPr>
        <p:spPr>
          <a:xfrm>
            <a:off x="6663742" y="4830769"/>
            <a:ext cx="587083" cy="643863"/>
          </a:xfrm>
          <a:custGeom>
            <a:avLst/>
            <a:gdLst>
              <a:gd name="connsiteX0" fmla="*/ 314616 w 554856"/>
              <a:gd name="connsiteY0" fmla="*/ 256070 h 608519"/>
              <a:gd name="connsiteX1" fmla="*/ 262711 w 554856"/>
              <a:gd name="connsiteY1" fmla="*/ 307611 h 608519"/>
              <a:gd name="connsiteX2" fmla="*/ 241014 w 554856"/>
              <a:gd name="connsiteY2" fmla="*/ 285856 h 608519"/>
              <a:gd name="connsiteX3" fmla="*/ 218289 w 554856"/>
              <a:gd name="connsiteY3" fmla="*/ 308265 h 608519"/>
              <a:gd name="connsiteX4" fmla="*/ 239986 w 554856"/>
              <a:gd name="connsiteY4" fmla="*/ 330020 h 608519"/>
              <a:gd name="connsiteX5" fmla="*/ 262618 w 554856"/>
              <a:gd name="connsiteY5" fmla="*/ 352803 h 608519"/>
              <a:gd name="connsiteX6" fmla="*/ 285250 w 554856"/>
              <a:gd name="connsiteY6" fmla="*/ 330300 h 608519"/>
              <a:gd name="connsiteX7" fmla="*/ 337155 w 554856"/>
              <a:gd name="connsiteY7" fmla="*/ 278760 h 608519"/>
              <a:gd name="connsiteX8" fmla="*/ 261963 w 554856"/>
              <a:gd name="connsiteY8" fmla="*/ 129646 h 608519"/>
              <a:gd name="connsiteX9" fmla="*/ 293387 w 554856"/>
              <a:gd name="connsiteY9" fmla="*/ 129646 h 608519"/>
              <a:gd name="connsiteX10" fmla="*/ 304983 w 554856"/>
              <a:gd name="connsiteY10" fmla="*/ 141224 h 608519"/>
              <a:gd name="connsiteX11" fmla="*/ 304983 w 554856"/>
              <a:gd name="connsiteY11" fmla="*/ 167368 h 608519"/>
              <a:gd name="connsiteX12" fmla="*/ 355485 w 554856"/>
              <a:gd name="connsiteY12" fmla="*/ 188283 h 608519"/>
              <a:gd name="connsiteX13" fmla="*/ 373909 w 554856"/>
              <a:gd name="connsiteY13" fmla="*/ 169796 h 608519"/>
              <a:gd name="connsiteX14" fmla="*/ 390275 w 554856"/>
              <a:gd name="connsiteY14" fmla="*/ 169796 h 608519"/>
              <a:gd name="connsiteX15" fmla="*/ 412440 w 554856"/>
              <a:gd name="connsiteY15" fmla="*/ 192018 h 608519"/>
              <a:gd name="connsiteX16" fmla="*/ 412440 w 554856"/>
              <a:gd name="connsiteY16" fmla="*/ 208264 h 608519"/>
              <a:gd name="connsiteX17" fmla="*/ 394016 w 554856"/>
              <a:gd name="connsiteY17" fmla="*/ 226752 h 608519"/>
              <a:gd name="connsiteX18" fmla="*/ 414965 w 554856"/>
              <a:gd name="connsiteY18" fmla="*/ 277172 h 608519"/>
              <a:gd name="connsiteX19" fmla="*/ 441151 w 554856"/>
              <a:gd name="connsiteY19" fmla="*/ 277172 h 608519"/>
              <a:gd name="connsiteX20" fmla="*/ 452748 w 554856"/>
              <a:gd name="connsiteY20" fmla="*/ 288750 h 608519"/>
              <a:gd name="connsiteX21" fmla="*/ 452748 w 554856"/>
              <a:gd name="connsiteY21" fmla="*/ 320123 h 608519"/>
              <a:gd name="connsiteX22" fmla="*/ 441151 w 554856"/>
              <a:gd name="connsiteY22" fmla="*/ 331701 h 608519"/>
              <a:gd name="connsiteX23" fmla="*/ 414965 w 554856"/>
              <a:gd name="connsiteY23" fmla="*/ 331701 h 608519"/>
              <a:gd name="connsiteX24" fmla="*/ 394016 w 554856"/>
              <a:gd name="connsiteY24" fmla="*/ 382121 h 608519"/>
              <a:gd name="connsiteX25" fmla="*/ 412440 w 554856"/>
              <a:gd name="connsiteY25" fmla="*/ 400515 h 608519"/>
              <a:gd name="connsiteX26" fmla="*/ 412440 w 554856"/>
              <a:gd name="connsiteY26" fmla="*/ 416855 h 608519"/>
              <a:gd name="connsiteX27" fmla="*/ 390275 w 554856"/>
              <a:gd name="connsiteY27" fmla="*/ 438984 h 608519"/>
              <a:gd name="connsiteX28" fmla="*/ 373909 w 554856"/>
              <a:gd name="connsiteY28" fmla="*/ 438984 h 608519"/>
              <a:gd name="connsiteX29" fmla="*/ 355485 w 554856"/>
              <a:gd name="connsiteY29" fmla="*/ 420590 h 608519"/>
              <a:gd name="connsiteX30" fmla="*/ 304983 w 554856"/>
              <a:gd name="connsiteY30" fmla="*/ 441505 h 608519"/>
              <a:gd name="connsiteX31" fmla="*/ 304983 w 554856"/>
              <a:gd name="connsiteY31" fmla="*/ 467649 h 608519"/>
              <a:gd name="connsiteX32" fmla="*/ 293387 w 554856"/>
              <a:gd name="connsiteY32" fmla="*/ 479227 h 608519"/>
              <a:gd name="connsiteX33" fmla="*/ 261963 w 554856"/>
              <a:gd name="connsiteY33" fmla="*/ 479227 h 608519"/>
              <a:gd name="connsiteX34" fmla="*/ 250367 w 554856"/>
              <a:gd name="connsiteY34" fmla="*/ 467649 h 608519"/>
              <a:gd name="connsiteX35" fmla="*/ 250367 w 554856"/>
              <a:gd name="connsiteY35" fmla="*/ 441505 h 608519"/>
              <a:gd name="connsiteX36" fmla="*/ 199865 w 554856"/>
              <a:gd name="connsiteY36" fmla="*/ 420590 h 608519"/>
              <a:gd name="connsiteX37" fmla="*/ 181441 w 554856"/>
              <a:gd name="connsiteY37" fmla="*/ 438984 h 608519"/>
              <a:gd name="connsiteX38" fmla="*/ 165075 w 554856"/>
              <a:gd name="connsiteY38" fmla="*/ 438984 h 608519"/>
              <a:gd name="connsiteX39" fmla="*/ 142910 w 554856"/>
              <a:gd name="connsiteY39" fmla="*/ 416855 h 608519"/>
              <a:gd name="connsiteX40" fmla="*/ 142910 w 554856"/>
              <a:gd name="connsiteY40" fmla="*/ 400515 h 608519"/>
              <a:gd name="connsiteX41" fmla="*/ 161334 w 554856"/>
              <a:gd name="connsiteY41" fmla="*/ 382121 h 608519"/>
              <a:gd name="connsiteX42" fmla="*/ 140385 w 554856"/>
              <a:gd name="connsiteY42" fmla="*/ 331701 h 608519"/>
              <a:gd name="connsiteX43" fmla="*/ 114199 w 554856"/>
              <a:gd name="connsiteY43" fmla="*/ 331701 h 608519"/>
              <a:gd name="connsiteX44" fmla="*/ 102602 w 554856"/>
              <a:gd name="connsiteY44" fmla="*/ 320123 h 608519"/>
              <a:gd name="connsiteX45" fmla="*/ 102602 w 554856"/>
              <a:gd name="connsiteY45" fmla="*/ 288750 h 608519"/>
              <a:gd name="connsiteX46" fmla="*/ 114199 w 554856"/>
              <a:gd name="connsiteY46" fmla="*/ 277172 h 608519"/>
              <a:gd name="connsiteX47" fmla="*/ 140385 w 554856"/>
              <a:gd name="connsiteY47" fmla="*/ 277172 h 608519"/>
              <a:gd name="connsiteX48" fmla="*/ 161334 w 554856"/>
              <a:gd name="connsiteY48" fmla="*/ 226752 h 608519"/>
              <a:gd name="connsiteX49" fmla="*/ 142910 w 554856"/>
              <a:gd name="connsiteY49" fmla="*/ 208264 h 608519"/>
              <a:gd name="connsiteX50" fmla="*/ 142910 w 554856"/>
              <a:gd name="connsiteY50" fmla="*/ 192018 h 608519"/>
              <a:gd name="connsiteX51" fmla="*/ 165075 w 554856"/>
              <a:gd name="connsiteY51" fmla="*/ 169796 h 608519"/>
              <a:gd name="connsiteX52" fmla="*/ 181441 w 554856"/>
              <a:gd name="connsiteY52" fmla="*/ 169796 h 608519"/>
              <a:gd name="connsiteX53" fmla="*/ 199865 w 554856"/>
              <a:gd name="connsiteY53" fmla="*/ 188283 h 608519"/>
              <a:gd name="connsiteX54" fmla="*/ 250367 w 554856"/>
              <a:gd name="connsiteY54" fmla="*/ 167368 h 608519"/>
              <a:gd name="connsiteX55" fmla="*/ 250367 w 554856"/>
              <a:gd name="connsiteY55" fmla="*/ 141224 h 608519"/>
              <a:gd name="connsiteX56" fmla="*/ 261963 w 554856"/>
              <a:gd name="connsiteY56" fmla="*/ 129646 h 608519"/>
              <a:gd name="connsiteX57" fmla="*/ 440285 w 554856"/>
              <a:gd name="connsiteY57" fmla="*/ 80038 h 608519"/>
              <a:gd name="connsiteX58" fmla="*/ 554856 w 554856"/>
              <a:gd name="connsiteY58" fmla="*/ 304248 h 608519"/>
              <a:gd name="connsiteX59" fmla="*/ 277361 w 554856"/>
              <a:gd name="connsiteY59" fmla="*/ 581312 h 608519"/>
              <a:gd name="connsiteX60" fmla="*/ 277361 w 554856"/>
              <a:gd name="connsiteY60" fmla="*/ 605311 h 608519"/>
              <a:gd name="connsiteX61" fmla="*/ 272404 w 554856"/>
              <a:gd name="connsiteY61" fmla="*/ 607926 h 608519"/>
              <a:gd name="connsiteX62" fmla="*/ 207216 w 554856"/>
              <a:gd name="connsiteY62" fmla="*/ 563289 h 608519"/>
              <a:gd name="connsiteX63" fmla="*/ 207216 w 554856"/>
              <a:gd name="connsiteY63" fmla="*/ 558060 h 608519"/>
              <a:gd name="connsiteX64" fmla="*/ 272404 w 554856"/>
              <a:gd name="connsiteY64" fmla="*/ 513330 h 608519"/>
              <a:gd name="connsiteX65" fmla="*/ 277361 w 554856"/>
              <a:gd name="connsiteY65" fmla="*/ 515945 h 608519"/>
              <a:gd name="connsiteX66" fmla="*/ 277361 w 554856"/>
              <a:gd name="connsiteY66" fmla="*/ 539944 h 608519"/>
              <a:gd name="connsiteX67" fmla="*/ 513423 w 554856"/>
              <a:gd name="connsiteY67" fmla="*/ 304248 h 608519"/>
              <a:gd name="connsiteX68" fmla="*/ 415968 w 554856"/>
              <a:gd name="connsiteY68" fmla="*/ 113375 h 608519"/>
              <a:gd name="connsiteX69" fmla="*/ 282452 w 554856"/>
              <a:gd name="connsiteY69" fmla="*/ 594 h 608519"/>
              <a:gd name="connsiteX70" fmla="*/ 347640 w 554856"/>
              <a:gd name="connsiteY70" fmla="*/ 45229 h 608519"/>
              <a:gd name="connsiteX71" fmla="*/ 347640 w 554856"/>
              <a:gd name="connsiteY71" fmla="*/ 50551 h 608519"/>
              <a:gd name="connsiteX72" fmla="*/ 282452 w 554856"/>
              <a:gd name="connsiteY72" fmla="*/ 95279 h 608519"/>
              <a:gd name="connsiteX73" fmla="*/ 277402 w 554856"/>
              <a:gd name="connsiteY73" fmla="*/ 92665 h 608519"/>
              <a:gd name="connsiteX74" fmla="*/ 277402 w 554856"/>
              <a:gd name="connsiteY74" fmla="*/ 68573 h 608519"/>
              <a:gd name="connsiteX75" fmla="*/ 41339 w 554856"/>
              <a:gd name="connsiteY75" fmla="*/ 304259 h 608519"/>
              <a:gd name="connsiteX76" fmla="*/ 138888 w 554856"/>
              <a:gd name="connsiteY76" fmla="*/ 495123 h 608519"/>
              <a:gd name="connsiteX77" fmla="*/ 114571 w 554856"/>
              <a:gd name="connsiteY77" fmla="*/ 528552 h 608519"/>
              <a:gd name="connsiteX78" fmla="*/ 0 w 554856"/>
              <a:gd name="connsiteY78" fmla="*/ 304259 h 608519"/>
              <a:gd name="connsiteX79" fmla="*/ 277402 w 554856"/>
              <a:gd name="connsiteY79" fmla="*/ 27300 h 608519"/>
              <a:gd name="connsiteX80" fmla="*/ 277402 w 554856"/>
              <a:gd name="connsiteY80" fmla="*/ 3209 h 608519"/>
              <a:gd name="connsiteX81" fmla="*/ 282452 w 554856"/>
              <a:gd name="connsiteY81" fmla="*/ 594 h 608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554856" h="608519">
                <a:moveTo>
                  <a:pt x="314616" y="256070"/>
                </a:moveTo>
                <a:lnTo>
                  <a:pt x="262711" y="307611"/>
                </a:lnTo>
                <a:lnTo>
                  <a:pt x="241014" y="285856"/>
                </a:lnTo>
                <a:lnTo>
                  <a:pt x="218289" y="308265"/>
                </a:lnTo>
                <a:lnTo>
                  <a:pt x="239986" y="330020"/>
                </a:lnTo>
                <a:lnTo>
                  <a:pt x="262618" y="352803"/>
                </a:lnTo>
                <a:lnTo>
                  <a:pt x="285250" y="330300"/>
                </a:lnTo>
                <a:lnTo>
                  <a:pt x="337155" y="278760"/>
                </a:lnTo>
                <a:close/>
                <a:moveTo>
                  <a:pt x="261963" y="129646"/>
                </a:moveTo>
                <a:lnTo>
                  <a:pt x="293387" y="129646"/>
                </a:lnTo>
                <a:cubicBezTo>
                  <a:pt x="299840" y="129646"/>
                  <a:pt x="304983" y="134875"/>
                  <a:pt x="304983" y="141224"/>
                </a:cubicBezTo>
                <a:lnTo>
                  <a:pt x="304983" y="167368"/>
                </a:lnTo>
                <a:cubicBezTo>
                  <a:pt x="323314" y="170916"/>
                  <a:pt x="340428" y="178199"/>
                  <a:pt x="355485" y="188283"/>
                </a:cubicBezTo>
                <a:lnTo>
                  <a:pt x="373909" y="169796"/>
                </a:lnTo>
                <a:cubicBezTo>
                  <a:pt x="378398" y="165314"/>
                  <a:pt x="385786" y="165314"/>
                  <a:pt x="390275" y="169796"/>
                </a:cubicBezTo>
                <a:lnTo>
                  <a:pt x="412440" y="192018"/>
                </a:lnTo>
                <a:cubicBezTo>
                  <a:pt x="416929" y="196500"/>
                  <a:pt x="416929" y="203783"/>
                  <a:pt x="412440" y="208264"/>
                </a:cubicBezTo>
                <a:lnTo>
                  <a:pt x="394016" y="226752"/>
                </a:lnTo>
                <a:cubicBezTo>
                  <a:pt x="404117" y="241691"/>
                  <a:pt x="411318" y="258872"/>
                  <a:pt x="414965" y="277172"/>
                </a:cubicBezTo>
                <a:lnTo>
                  <a:pt x="441151" y="277172"/>
                </a:lnTo>
                <a:cubicBezTo>
                  <a:pt x="447604" y="277172"/>
                  <a:pt x="452748" y="282401"/>
                  <a:pt x="452748" y="288750"/>
                </a:cubicBezTo>
                <a:lnTo>
                  <a:pt x="452748" y="320123"/>
                </a:lnTo>
                <a:cubicBezTo>
                  <a:pt x="452748" y="326565"/>
                  <a:pt x="447511" y="331701"/>
                  <a:pt x="441151" y="331701"/>
                </a:cubicBezTo>
                <a:lnTo>
                  <a:pt x="414965" y="331701"/>
                </a:lnTo>
                <a:cubicBezTo>
                  <a:pt x="411318" y="350002"/>
                  <a:pt x="404117" y="366995"/>
                  <a:pt x="394016" y="382121"/>
                </a:cubicBezTo>
                <a:lnTo>
                  <a:pt x="412440" y="400515"/>
                </a:lnTo>
                <a:cubicBezTo>
                  <a:pt x="416929" y="404997"/>
                  <a:pt x="416929" y="412373"/>
                  <a:pt x="412440" y="416855"/>
                </a:cubicBezTo>
                <a:lnTo>
                  <a:pt x="390275" y="438984"/>
                </a:lnTo>
                <a:cubicBezTo>
                  <a:pt x="385786" y="443466"/>
                  <a:pt x="378398" y="443466"/>
                  <a:pt x="373909" y="438984"/>
                </a:cubicBezTo>
                <a:lnTo>
                  <a:pt x="355485" y="420590"/>
                </a:lnTo>
                <a:cubicBezTo>
                  <a:pt x="340522" y="430674"/>
                  <a:pt x="323314" y="437864"/>
                  <a:pt x="304983" y="441505"/>
                </a:cubicBezTo>
                <a:lnTo>
                  <a:pt x="304983" y="467649"/>
                </a:lnTo>
                <a:cubicBezTo>
                  <a:pt x="304983" y="474092"/>
                  <a:pt x="299746" y="479227"/>
                  <a:pt x="293387" y="479227"/>
                </a:cubicBezTo>
                <a:lnTo>
                  <a:pt x="261963" y="479227"/>
                </a:lnTo>
                <a:cubicBezTo>
                  <a:pt x="255510" y="479227"/>
                  <a:pt x="250367" y="473998"/>
                  <a:pt x="250367" y="467649"/>
                </a:cubicBezTo>
                <a:lnTo>
                  <a:pt x="250367" y="441505"/>
                </a:lnTo>
                <a:cubicBezTo>
                  <a:pt x="232036" y="437864"/>
                  <a:pt x="214922" y="430674"/>
                  <a:pt x="199865" y="420590"/>
                </a:cubicBezTo>
                <a:lnTo>
                  <a:pt x="181441" y="438984"/>
                </a:lnTo>
                <a:cubicBezTo>
                  <a:pt x="176952" y="443466"/>
                  <a:pt x="169564" y="443466"/>
                  <a:pt x="165075" y="438984"/>
                </a:cubicBezTo>
                <a:lnTo>
                  <a:pt x="142910" y="416855"/>
                </a:lnTo>
                <a:cubicBezTo>
                  <a:pt x="138421" y="412373"/>
                  <a:pt x="138421" y="404997"/>
                  <a:pt x="142910" y="400515"/>
                </a:cubicBezTo>
                <a:lnTo>
                  <a:pt x="161334" y="382121"/>
                </a:lnTo>
                <a:cubicBezTo>
                  <a:pt x="151233" y="367182"/>
                  <a:pt x="144032" y="350002"/>
                  <a:pt x="140385" y="331701"/>
                </a:cubicBezTo>
                <a:lnTo>
                  <a:pt x="114199" y="331701"/>
                </a:lnTo>
                <a:cubicBezTo>
                  <a:pt x="107746" y="331701"/>
                  <a:pt x="102602" y="326472"/>
                  <a:pt x="102602" y="320123"/>
                </a:cubicBezTo>
                <a:lnTo>
                  <a:pt x="102602" y="288750"/>
                </a:lnTo>
                <a:cubicBezTo>
                  <a:pt x="102602" y="282214"/>
                  <a:pt x="107839" y="277172"/>
                  <a:pt x="114199" y="277172"/>
                </a:cubicBezTo>
                <a:lnTo>
                  <a:pt x="140385" y="277172"/>
                </a:lnTo>
                <a:cubicBezTo>
                  <a:pt x="144032" y="258872"/>
                  <a:pt x="151233" y="241785"/>
                  <a:pt x="161334" y="226752"/>
                </a:cubicBezTo>
                <a:lnTo>
                  <a:pt x="142910" y="208264"/>
                </a:lnTo>
                <a:cubicBezTo>
                  <a:pt x="138421" y="203783"/>
                  <a:pt x="138421" y="196500"/>
                  <a:pt x="142910" y="192018"/>
                </a:cubicBezTo>
                <a:lnTo>
                  <a:pt x="165075" y="169796"/>
                </a:lnTo>
                <a:cubicBezTo>
                  <a:pt x="169564" y="165314"/>
                  <a:pt x="176952" y="165314"/>
                  <a:pt x="181441" y="169796"/>
                </a:cubicBezTo>
                <a:lnTo>
                  <a:pt x="199865" y="188283"/>
                </a:lnTo>
                <a:cubicBezTo>
                  <a:pt x="214828" y="178199"/>
                  <a:pt x="232036" y="170916"/>
                  <a:pt x="250367" y="167368"/>
                </a:cubicBezTo>
                <a:lnTo>
                  <a:pt x="250367" y="141224"/>
                </a:lnTo>
                <a:cubicBezTo>
                  <a:pt x="250367" y="134688"/>
                  <a:pt x="255604" y="129646"/>
                  <a:pt x="261963" y="129646"/>
                </a:cubicBezTo>
                <a:close/>
                <a:moveTo>
                  <a:pt x="440285" y="80038"/>
                </a:moveTo>
                <a:cubicBezTo>
                  <a:pt x="511927" y="131958"/>
                  <a:pt x="554856" y="215909"/>
                  <a:pt x="554856" y="304248"/>
                </a:cubicBezTo>
                <a:cubicBezTo>
                  <a:pt x="554856" y="457021"/>
                  <a:pt x="430371" y="581312"/>
                  <a:pt x="277361" y="581312"/>
                </a:cubicBezTo>
                <a:lnTo>
                  <a:pt x="277361" y="605311"/>
                </a:lnTo>
                <a:cubicBezTo>
                  <a:pt x="277361" y="607926"/>
                  <a:pt x="274555" y="609420"/>
                  <a:pt x="272404" y="607926"/>
                </a:cubicBezTo>
                <a:lnTo>
                  <a:pt x="207216" y="563289"/>
                </a:lnTo>
                <a:cubicBezTo>
                  <a:pt x="205345" y="561982"/>
                  <a:pt x="205345" y="559274"/>
                  <a:pt x="207216" y="558060"/>
                </a:cubicBezTo>
                <a:lnTo>
                  <a:pt x="272404" y="513330"/>
                </a:lnTo>
                <a:cubicBezTo>
                  <a:pt x="274555" y="511836"/>
                  <a:pt x="277361" y="513330"/>
                  <a:pt x="277361" y="515945"/>
                </a:cubicBezTo>
                <a:lnTo>
                  <a:pt x="277361" y="539944"/>
                </a:lnTo>
                <a:cubicBezTo>
                  <a:pt x="407551" y="539944"/>
                  <a:pt x="513423" y="434236"/>
                  <a:pt x="513423" y="304248"/>
                </a:cubicBezTo>
                <a:cubicBezTo>
                  <a:pt x="513423" y="229076"/>
                  <a:pt x="477041" y="157638"/>
                  <a:pt x="415968" y="113375"/>
                </a:cubicBezTo>
                <a:close/>
                <a:moveTo>
                  <a:pt x="282452" y="594"/>
                </a:moveTo>
                <a:lnTo>
                  <a:pt x="347640" y="45229"/>
                </a:lnTo>
                <a:cubicBezTo>
                  <a:pt x="349511" y="46536"/>
                  <a:pt x="349511" y="49337"/>
                  <a:pt x="347640" y="50551"/>
                </a:cubicBezTo>
                <a:lnTo>
                  <a:pt x="282452" y="95279"/>
                </a:lnTo>
                <a:cubicBezTo>
                  <a:pt x="280301" y="96773"/>
                  <a:pt x="277402" y="95279"/>
                  <a:pt x="277402" y="92665"/>
                </a:cubicBezTo>
                <a:lnTo>
                  <a:pt x="277402" y="68573"/>
                </a:lnTo>
                <a:cubicBezTo>
                  <a:pt x="147212" y="68573"/>
                  <a:pt x="41339" y="174277"/>
                  <a:pt x="41339" y="304259"/>
                </a:cubicBezTo>
                <a:cubicBezTo>
                  <a:pt x="41339" y="379521"/>
                  <a:pt x="77908" y="450862"/>
                  <a:pt x="138888" y="495123"/>
                </a:cubicBezTo>
                <a:lnTo>
                  <a:pt x="114571" y="528552"/>
                </a:lnTo>
                <a:cubicBezTo>
                  <a:pt x="42835" y="476634"/>
                  <a:pt x="0" y="392687"/>
                  <a:pt x="0" y="304259"/>
                </a:cubicBezTo>
                <a:cubicBezTo>
                  <a:pt x="0" y="151493"/>
                  <a:pt x="124391" y="27300"/>
                  <a:pt x="277402" y="27300"/>
                </a:cubicBezTo>
                <a:lnTo>
                  <a:pt x="277402" y="3209"/>
                </a:lnTo>
                <a:cubicBezTo>
                  <a:pt x="277402" y="594"/>
                  <a:pt x="280301" y="-900"/>
                  <a:pt x="282452" y="59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文本框 2"/>
          <p:cNvSpPr txBox="1"/>
          <p:nvPr/>
        </p:nvSpPr>
        <p:spPr>
          <a:xfrm>
            <a:off x="1134548" y="2178870"/>
            <a:ext cx="1877438" cy="110799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279036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 animBg="1"/>
      <p:bldP spid="22" grpId="0" animBg="1"/>
      <p:bldP spid="21" grpId="0" animBg="1"/>
      <p:bldP spid="23" grpId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5523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261397" y="4094422"/>
            <a:ext cx="4892254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直播带货作为实体店引流的另一个风口，利用实体店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+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互联网直播卖货模式，可以提升店铺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20-30%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的销售，同时，实体店在经验、产品和场景等拥有先天优势，直播带货成为疫情以来实体店突破销售瓶颈的一大利器。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61397" y="3214827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实体店为什么要做直播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261397" y="2468581"/>
            <a:ext cx="225452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</a:rPr>
              <a:t>PART 01</a:t>
            </a:r>
            <a:endParaRPr lang="zh-CN" altLang="en-US" sz="4000" b="1" dirty="0">
              <a:solidFill>
                <a:schemeClr val="accent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3333750" y="1749495"/>
            <a:ext cx="7735888" cy="3638550"/>
          </a:xfrm>
          <a:prstGeom prst="frame">
            <a:avLst>
              <a:gd name="adj1" fmla="val 307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5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ïšḻïďê-任意多边形: 形状 14">
            <a:extLst>
              <a:ext uri="{FF2B5EF4-FFF2-40B4-BE49-F238E27FC236}">
                <a16:creationId xmlns:a16="http://schemas.microsoft.com/office/drawing/2014/main" id="{E1998FF4-CEA3-4E38-B3D3-6255C14A4DDB}"/>
              </a:ext>
            </a:extLst>
          </p:cNvPr>
          <p:cNvSpPr>
            <a:spLocks/>
          </p:cNvSpPr>
          <p:nvPr/>
        </p:nvSpPr>
        <p:spPr bwMode="auto">
          <a:xfrm>
            <a:off x="1171372" y="2197635"/>
            <a:ext cx="461080" cy="439730"/>
          </a:xfrm>
          <a:custGeom>
            <a:avLst/>
            <a:gdLst>
              <a:gd name="connsiteX0" fmla="*/ 315778 w 607639"/>
              <a:gd name="connsiteY0" fmla="*/ 173080 h 579502"/>
              <a:gd name="connsiteX1" fmla="*/ 315778 w 607639"/>
              <a:gd name="connsiteY1" fmla="*/ 266058 h 579502"/>
              <a:gd name="connsiteX2" fmla="*/ 303493 w 607639"/>
              <a:gd name="connsiteY2" fmla="*/ 278325 h 579502"/>
              <a:gd name="connsiteX3" fmla="*/ 210375 w 607639"/>
              <a:gd name="connsiteY3" fmla="*/ 278325 h 579502"/>
              <a:gd name="connsiteX4" fmla="*/ 303493 w 607639"/>
              <a:gd name="connsiteY4" fmla="*/ 359925 h 579502"/>
              <a:gd name="connsiteX5" fmla="*/ 397500 w 607639"/>
              <a:gd name="connsiteY5" fmla="*/ 266058 h 579502"/>
              <a:gd name="connsiteX6" fmla="*/ 315778 w 607639"/>
              <a:gd name="connsiteY6" fmla="*/ 173080 h 579502"/>
              <a:gd name="connsiteX7" fmla="*/ 249814 w 607639"/>
              <a:gd name="connsiteY7" fmla="*/ 160816 h 579502"/>
              <a:gd name="connsiteX8" fmla="*/ 198110 w 607639"/>
              <a:gd name="connsiteY8" fmla="*/ 212449 h 579502"/>
              <a:gd name="connsiteX9" fmla="*/ 249814 w 607639"/>
              <a:gd name="connsiteY9" fmla="*/ 212449 h 579502"/>
              <a:gd name="connsiteX10" fmla="*/ 303493 w 607639"/>
              <a:gd name="connsiteY10" fmla="*/ 147835 h 579502"/>
              <a:gd name="connsiteX11" fmla="*/ 421981 w 607639"/>
              <a:gd name="connsiteY11" fmla="*/ 266058 h 579502"/>
              <a:gd name="connsiteX12" fmla="*/ 303493 w 607639"/>
              <a:gd name="connsiteY12" fmla="*/ 384370 h 579502"/>
              <a:gd name="connsiteX13" fmla="*/ 185093 w 607639"/>
              <a:gd name="connsiteY13" fmla="*/ 266058 h 579502"/>
              <a:gd name="connsiteX14" fmla="*/ 197289 w 607639"/>
              <a:gd name="connsiteY14" fmla="*/ 253880 h 579502"/>
              <a:gd name="connsiteX15" fmla="*/ 291297 w 607639"/>
              <a:gd name="connsiteY15" fmla="*/ 253880 h 579502"/>
              <a:gd name="connsiteX16" fmla="*/ 291297 w 607639"/>
              <a:gd name="connsiteY16" fmla="*/ 160013 h 579502"/>
              <a:gd name="connsiteX17" fmla="*/ 303493 w 607639"/>
              <a:gd name="connsiteY17" fmla="*/ 147835 h 579502"/>
              <a:gd name="connsiteX18" fmla="*/ 262095 w 607639"/>
              <a:gd name="connsiteY18" fmla="*/ 135133 h 579502"/>
              <a:gd name="connsiteX19" fmla="*/ 274287 w 607639"/>
              <a:gd name="connsiteY19" fmla="*/ 147397 h 579502"/>
              <a:gd name="connsiteX20" fmla="*/ 274287 w 607639"/>
              <a:gd name="connsiteY20" fmla="*/ 224713 h 579502"/>
              <a:gd name="connsiteX21" fmla="*/ 262095 w 607639"/>
              <a:gd name="connsiteY21" fmla="*/ 236888 h 579502"/>
              <a:gd name="connsiteX22" fmla="*/ 184672 w 607639"/>
              <a:gd name="connsiteY22" fmla="*/ 236888 h 579502"/>
              <a:gd name="connsiteX23" fmla="*/ 172391 w 607639"/>
              <a:gd name="connsiteY23" fmla="*/ 224713 h 579502"/>
              <a:gd name="connsiteX24" fmla="*/ 262095 w 607639"/>
              <a:gd name="connsiteY24" fmla="*/ 135133 h 579502"/>
              <a:gd name="connsiteX25" fmla="*/ 58120 w 607639"/>
              <a:gd name="connsiteY25" fmla="*/ 108514 h 579502"/>
              <a:gd name="connsiteX26" fmla="*/ 58120 w 607639"/>
              <a:gd name="connsiteY26" fmla="*/ 413970 h 579502"/>
              <a:gd name="connsiteX27" fmla="*/ 549430 w 607639"/>
              <a:gd name="connsiteY27" fmla="*/ 413970 h 579502"/>
              <a:gd name="connsiteX28" fmla="*/ 549430 w 607639"/>
              <a:gd name="connsiteY28" fmla="*/ 108514 h 579502"/>
              <a:gd name="connsiteX29" fmla="*/ 27236 w 607639"/>
              <a:gd name="connsiteY29" fmla="*/ 56079 h 579502"/>
              <a:gd name="connsiteX30" fmla="*/ 27236 w 607639"/>
              <a:gd name="connsiteY30" fmla="*/ 81319 h 579502"/>
              <a:gd name="connsiteX31" fmla="*/ 580403 w 607639"/>
              <a:gd name="connsiteY31" fmla="*/ 81319 h 579502"/>
              <a:gd name="connsiteX32" fmla="*/ 580403 w 607639"/>
              <a:gd name="connsiteY32" fmla="*/ 56079 h 579502"/>
              <a:gd name="connsiteX33" fmla="*/ 303775 w 607639"/>
              <a:gd name="connsiteY33" fmla="*/ 0 h 579502"/>
              <a:gd name="connsiteX34" fmla="*/ 317393 w 607639"/>
              <a:gd name="connsiteY34" fmla="*/ 13597 h 579502"/>
              <a:gd name="connsiteX35" fmla="*/ 317393 w 607639"/>
              <a:gd name="connsiteY35" fmla="*/ 28884 h 579502"/>
              <a:gd name="connsiteX36" fmla="*/ 580403 w 607639"/>
              <a:gd name="connsiteY36" fmla="*/ 28884 h 579502"/>
              <a:gd name="connsiteX37" fmla="*/ 607639 w 607639"/>
              <a:gd name="connsiteY37" fmla="*/ 56079 h 579502"/>
              <a:gd name="connsiteX38" fmla="*/ 607639 w 607639"/>
              <a:gd name="connsiteY38" fmla="*/ 81319 h 579502"/>
              <a:gd name="connsiteX39" fmla="*/ 580403 w 607639"/>
              <a:gd name="connsiteY39" fmla="*/ 108514 h 579502"/>
              <a:gd name="connsiteX40" fmla="*/ 576665 w 607639"/>
              <a:gd name="connsiteY40" fmla="*/ 108514 h 579502"/>
              <a:gd name="connsiteX41" fmla="*/ 576665 w 607639"/>
              <a:gd name="connsiteY41" fmla="*/ 413970 h 579502"/>
              <a:gd name="connsiteX42" fmla="*/ 549430 w 607639"/>
              <a:gd name="connsiteY42" fmla="*/ 441165 h 579502"/>
              <a:gd name="connsiteX43" fmla="*/ 317393 w 607639"/>
              <a:gd name="connsiteY43" fmla="*/ 441165 h 579502"/>
              <a:gd name="connsiteX44" fmla="*/ 317393 w 607639"/>
              <a:gd name="connsiteY44" fmla="*/ 481069 h 579502"/>
              <a:gd name="connsiteX45" fmla="*/ 418236 w 607639"/>
              <a:gd name="connsiteY45" fmla="*/ 554923 h 579502"/>
              <a:gd name="connsiteX46" fmla="*/ 421173 w 607639"/>
              <a:gd name="connsiteY46" fmla="*/ 573942 h 579502"/>
              <a:gd name="connsiteX47" fmla="*/ 410225 w 607639"/>
              <a:gd name="connsiteY47" fmla="*/ 579452 h 579502"/>
              <a:gd name="connsiteX48" fmla="*/ 402215 w 607639"/>
              <a:gd name="connsiteY48" fmla="*/ 576874 h 579502"/>
              <a:gd name="connsiteX49" fmla="*/ 317393 w 607639"/>
              <a:gd name="connsiteY49" fmla="*/ 514752 h 579502"/>
              <a:gd name="connsiteX50" fmla="*/ 317393 w 607639"/>
              <a:gd name="connsiteY50" fmla="*/ 565854 h 579502"/>
              <a:gd name="connsiteX51" fmla="*/ 303775 w 607639"/>
              <a:gd name="connsiteY51" fmla="*/ 579452 h 579502"/>
              <a:gd name="connsiteX52" fmla="*/ 290157 w 607639"/>
              <a:gd name="connsiteY52" fmla="*/ 565854 h 579502"/>
              <a:gd name="connsiteX53" fmla="*/ 290157 w 607639"/>
              <a:gd name="connsiteY53" fmla="*/ 514752 h 579502"/>
              <a:gd name="connsiteX54" fmla="*/ 205424 w 607639"/>
              <a:gd name="connsiteY54" fmla="*/ 576874 h 579502"/>
              <a:gd name="connsiteX55" fmla="*/ 186377 w 607639"/>
              <a:gd name="connsiteY55" fmla="*/ 573942 h 579502"/>
              <a:gd name="connsiteX56" fmla="*/ 189314 w 607639"/>
              <a:gd name="connsiteY56" fmla="*/ 554923 h 579502"/>
              <a:gd name="connsiteX57" fmla="*/ 290157 w 607639"/>
              <a:gd name="connsiteY57" fmla="*/ 481069 h 579502"/>
              <a:gd name="connsiteX58" fmla="*/ 290157 w 607639"/>
              <a:gd name="connsiteY58" fmla="*/ 441165 h 579502"/>
              <a:gd name="connsiteX59" fmla="*/ 58120 w 607639"/>
              <a:gd name="connsiteY59" fmla="*/ 441165 h 579502"/>
              <a:gd name="connsiteX60" fmla="*/ 30885 w 607639"/>
              <a:gd name="connsiteY60" fmla="*/ 413970 h 579502"/>
              <a:gd name="connsiteX61" fmla="*/ 30885 w 607639"/>
              <a:gd name="connsiteY61" fmla="*/ 108514 h 579502"/>
              <a:gd name="connsiteX62" fmla="*/ 27236 w 607639"/>
              <a:gd name="connsiteY62" fmla="*/ 108514 h 579502"/>
              <a:gd name="connsiteX63" fmla="*/ 0 w 607639"/>
              <a:gd name="connsiteY63" fmla="*/ 81319 h 579502"/>
              <a:gd name="connsiteX64" fmla="*/ 0 w 607639"/>
              <a:gd name="connsiteY64" fmla="*/ 56079 h 579502"/>
              <a:gd name="connsiteX65" fmla="*/ 27236 w 607639"/>
              <a:gd name="connsiteY65" fmla="*/ 28884 h 579502"/>
              <a:gd name="connsiteX66" fmla="*/ 290157 w 607639"/>
              <a:gd name="connsiteY66" fmla="*/ 28884 h 579502"/>
              <a:gd name="connsiteX67" fmla="*/ 290157 w 607639"/>
              <a:gd name="connsiteY67" fmla="*/ 13597 h 579502"/>
              <a:gd name="connsiteX68" fmla="*/ 303775 w 607639"/>
              <a:gd name="connsiteY68" fmla="*/ 0 h 57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607639" h="579502">
                <a:moveTo>
                  <a:pt x="315778" y="173080"/>
                </a:moveTo>
                <a:lnTo>
                  <a:pt x="315778" y="266058"/>
                </a:lnTo>
                <a:cubicBezTo>
                  <a:pt x="315778" y="272814"/>
                  <a:pt x="310258" y="278325"/>
                  <a:pt x="303493" y="278325"/>
                </a:cubicBezTo>
                <a:lnTo>
                  <a:pt x="210375" y="278325"/>
                </a:lnTo>
                <a:cubicBezTo>
                  <a:pt x="216429" y="324281"/>
                  <a:pt x="255866" y="359925"/>
                  <a:pt x="303493" y="359925"/>
                </a:cubicBezTo>
                <a:cubicBezTo>
                  <a:pt x="355303" y="359925"/>
                  <a:pt x="397500" y="317792"/>
                  <a:pt x="397500" y="266058"/>
                </a:cubicBezTo>
                <a:cubicBezTo>
                  <a:pt x="397500" y="218502"/>
                  <a:pt x="361802" y="179124"/>
                  <a:pt x="315778" y="173080"/>
                </a:cubicBezTo>
                <a:close/>
                <a:moveTo>
                  <a:pt x="249814" y="160816"/>
                </a:moveTo>
                <a:cubicBezTo>
                  <a:pt x="223740" y="165793"/>
                  <a:pt x="203093" y="186410"/>
                  <a:pt x="198110" y="212449"/>
                </a:cubicBezTo>
                <a:lnTo>
                  <a:pt x="249814" y="212449"/>
                </a:lnTo>
                <a:close/>
                <a:moveTo>
                  <a:pt x="303493" y="147835"/>
                </a:moveTo>
                <a:cubicBezTo>
                  <a:pt x="368835" y="147835"/>
                  <a:pt x="421981" y="200902"/>
                  <a:pt x="421981" y="266058"/>
                </a:cubicBezTo>
                <a:cubicBezTo>
                  <a:pt x="421981" y="331303"/>
                  <a:pt x="368835" y="384370"/>
                  <a:pt x="303493" y="384370"/>
                </a:cubicBezTo>
                <a:cubicBezTo>
                  <a:pt x="238239" y="384370"/>
                  <a:pt x="185093" y="331303"/>
                  <a:pt x="185093" y="266058"/>
                </a:cubicBezTo>
                <a:cubicBezTo>
                  <a:pt x="185093" y="259303"/>
                  <a:pt x="190523" y="253880"/>
                  <a:pt x="197289" y="253880"/>
                </a:cubicBezTo>
                <a:lnTo>
                  <a:pt x="291297" y="253880"/>
                </a:lnTo>
                <a:lnTo>
                  <a:pt x="291297" y="160013"/>
                </a:lnTo>
                <a:cubicBezTo>
                  <a:pt x="291297" y="153257"/>
                  <a:pt x="296727" y="147835"/>
                  <a:pt x="303493" y="147835"/>
                </a:cubicBezTo>
                <a:close/>
                <a:moveTo>
                  <a:pt x="262095" y="135133"/>
                </a:moveTo>
                <a:cubicBezTo>
                  <a:pt x="268859" y="135133"/>
                  <a:pt x="274287" y="140643"/>
                  <a:pt x="274287" y="147397"/>
                </a:cubicBezTo>
                <a:lnTo>
                  <a:pt x="274287" y="224713"/>
                </a:lnTo>
                <a:cubicBezTo>
                  <a:pt x="274287" y="231467"/>
                  <a:pt x="268859" y="236888"/>
                  <a:pt x="262095" y="236888"/>
                </a:cubicBezTo>
                <a:lnTo>
                  <a:pt x="184672" y="236888"/>
                </a:lnTo>
                <a:cubicBezTo>
                  <a:pt x="177909" y="236888"/>
                  <a:pt x="172391" y="231467"/>
                  <a:pt x="172391" y="224713"/>
                </a:cubicBezTo>
                <a:cubicBezTo>
                  <a:pt x="172391" y="175302"/>
                  <a:pt x="212616" y="135133"/>
                  <a:pt x="262095" y="135133"/>
                </a:cubicBezTo>
                <a:close/>
                <a:moveTo>
                  <a:pt x="58120" y="108514"/>
                </a:moveTo>
                <a:lnTo>
                  <a:pt x="58120" y="413970"/>
                </a:lnTo>
                <a:lnTo>
                  <a:pt x="549430" y="413970"/>
                </a:lnTo>
                <a:lnTo>
                  <a:pt x="549430" y="108514"/>
                </a:lnTo>
                <a:close/>
                <a:moveTo>
                  <a:pt x="27236" y="56079"/>
                </a:moveTo>
                <a:lnTo>
                  <a:pt x="27236" y="81319"/>
                </a:lnTo>
                <a:lnTo>
                  <a:pt x="580403" y="81319"/>
                </a:lnTo>
                <a:lnTo>
                  <a:pt x="580403" y="56079"/>
                </a:lnTo>
                <a:close/>
                <a:moveTo>
                  <a:pt x="303775" y="0"/>
                </a:moveTo>
                <a:cubicBezTo>
                  <a:pt x="311341" y="0"/>
                  <a:pt x="317393" y="6132"/>
                  <a:pt x="317393" y="13597"/>
                </a:cubicBezTo>
                <a:lnTo>
                  <a:pt x="317393" y="28884"/>
                </a:lnTo>
                <a:lnTo>
                  <a:pt x="580403" y="28884"/>
                </a:lnTo>
                <a:cubicBezTo>
                  <a:pt x="595356" y="28884"/>
                  <a:pt x="607639" y="41148"/>
                  <a:pt x="607639" y="56079"/>
                </a:cubicBezTo>
                <a:lnTo>
                  <a:pt x="607639" y="81319"/>
                </a:lnTo>
                <a:cubicBezTo>
                  <a:pt x="607639" y="96338"/>
                  <a:pt x="595356" y="108514"/>
                  <a:pt x="580403" y="108514"/>
                </a:cubicBezTo>
                <a:lnTo>
                  <a:pt x="576665" y="108514"/>
                </a:lnTo>
                <a:lnTo>
                  <a:pt x="576665" y="413970"/>
                </a:lnTo>
                <a:cubicBezTo>
                  <a:pt x="576665" y="428990"/>
                  <a:pt x="564472" y="441165"/>
                  <a:pt x="549430" y="441165"/>
                </a:cubicBezTo>
                <a:lnTo>
                  <a:pt x="317393" y="441165"/>
                </a:lnTo>
                <a:lnTo>
                  <a:pt x="317393" y="481069"/>
                </a:lnTo>
                <a:lnTo>
                  <a:pt x="418236" y="554923"/>
                </a:lnTo>
                <a:cubicBezTo>
                  <a:pt x="424377" y="559366"/>
                  <a:pt x="425623" y="567898"/>
                  <a:pt x="421173" y="573942"/>
                </a:cubicBezTo>
                <a:cubicBezTo>
                  <a:pt x="418503" y="577585"/>
                  <a:pt x="414409" y="579452"/>
                  <a:pt x="410225" y="579452"/>
                </a:cubicBezTo>
                <a:cubicBezTo>
                  <a:pt x="407466" y="579452"/>
                  <a:pt x="404618" y="578652"/>
                  <a:pt x="402215" y="576874"/>
                </a:cubicBezTo>
                <a:lnTo>
                  <a:pt x="317393" y="514752"/>
                </a:lnTo>
                <a:lnTo>
                  <a:pt x="317393" y="565854"/>
                </a:lnTo>
                <a:cubicBezTo>
                  <a:pt x="317393" y="573408"/>
                  <a:pt x="311341" y="579452"/>
                  <a:pt x="303775" y="579452"/>
                </a:cubicBezTo>
                <a:cubicBezTo>
                  <a:pt x="296299" y="579452"/>
                  <a:pt x="290157" y="573408"/>
                  <a:pt x="290157" y="565854"/>
                </a:cubicBezTo>
                <a:lnTo>
                  <a:pt x="290157" y="514752"/>
                </a:lnTo>
                <a:lnTo>
                  <a:pt x="205424" y="576874"/>
                </a:lnTo>
                <a:cubicBezTo>
                  <a:pt x="199372" y="581318"/>
                  <a:pt x="190827" y="579985"/>
                  <a:pt x="186377" y="573942"/>
                </a:cubicBezTo>
                <a:cubicBezTo>
                  <a:pt x="181927" y="567898"/>
                  <a:pt x="183262" y="559366"/>
                  <a:pt x="189314" y="554923"/>
                </a:cubicBezTo>
                <a:lnTo>
                  <a:pt x="290157" y="481069"/>
                </a:lnTo>
                <a:lnTo>
                  <a:pt x="290157" y="441165"/>
                </a:lnTo>
                <a:lnTo>
                  <a:pt x="58120" y="441165"/>
                </a:lnTo>
                <a:cubicBezTo>
                  <a:pt x="43167" y="441165"/>
                  <a:pt x="30885" y="428990"/>
                  <a:pt x="30885" y="413970"/>
                </a:cubicBezTo>
                <a:lnTo>
                  <a:pt x="30885" y="108514"/>
                </a:lnTo>
                <a:lnTo>
                  <a:pt x="27236" y="108514"/>
                </a:lnTo>
                <a:cubicBezTo>
                  <a:pt x="12194" y="108514"/>
                  <a:pt x="0" y="96338"/>
                  <a:pt x="0" y="81319"/>
                </a:cubicBezTo>
                <a:lnTo>
                  <a:pt x="0" y="56079"/>
                </a:lnTo>
                <a:cubicBezTo>
                  <a:pt x="0" y="41148"/>
                  <a:pt x="12194" y="28884"/>
                  <a:pt x="27236" y="28884"/>
                </a:cubicBezTo>
                <a:lnTo>
                  <a:pt x="290157" y="28884"/>
                </a:lnTo>
                <a:lnTo>
                  <a:pt x="290157" y="13597"/>
                </a:lnTo>
                <a:cubicBezTo>
                  <a:pt x="290157" y="6132"/>
                  <a:pt x="296299" y="0"/>
                  <a:pt x="30377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9" name="ïšḻïďê-任意多边形: 形状 18">
            <a:extLst>
              <a:ext uri="{FF2B5EF4-FFF2-40B4-BE49-F238E27FC236}">
                <a16:creationId xmlns:a16="http://schemas.microsoft.com/office/drawing/2014/main" id="{DF1331A2-0CEF-44DA-A59B-D35721EC5098}"/>
              </a:ext>
            </a:extLst>
          </p:cNvPr>
          <p:cNvSpPr>
            <a:spLocks/>
          </p:cNvSpPr>
          <p:nvPr/>
        </p:nvSpPr>
        <p:spPr bwMode="auto">
          <a:xfrm>
            <a:off x="1171372" y="4902650"/>
            <a:ext cx="461080" cy="460328"/>
          </a:xfrm>
          <a:custGeom>
            <a:avLst/>
            <a:gdLst>
              <a:gd name="connsiteX0" fmla="*/ 139649 w 606580"/>
              <a:gd name="connsiteY0" fmla="*/ 323260 h 605592"/>
              <a:gd name="connsiteX1" fmla="*/ 274852 w 606580"/>
              <a:gd name="connsiteY1" fmla="*/ 323260 h 605592"/>
              <a:gd name="connsiteX2" fmla="*/ 274852 w 606580"/>
              <a:gd name="connsiteY2" fmla="*/ 349440 h 605592"/>
              <a:gd name="connsiteX3" fmla="*/ 139649 w 606580"/>
              <a:gd name="connsiteY3" fmla="*/ 349440 h 605592"/>
              <a:gd name="connsiteX4" fmla="*/ 66294 w 606580"/>
              <a:gd name="connsiteY4" fmla="*/ 26233 h 605592"/>
              <a:gd name="connsiteX5" fmla="*/ 66294 w 606580"/>
              <a:gd name="connsiteY5" fmla="*/ 375703 h 605592"/>
              <a:gd name="connsiteX6" fmla="*/ 540286 w 606580"/>
              <a:gd name="connsiteY6" fmla="*/ 375703 h 605592"/>
              <a:gd name="connsiteX7" fmla="*/ 540286 w 606580"/>
              <a:gd name="connsiteY7" fmla="*/ 26233 h 605592"/>
              <a:gd name="connsiteX8" fmla="*/ 39925 w 606580"/>
              <a:gd name="connsiteY8" fmla="*/ 0 h 605592"/>
              <a:gd name="connsiteX9" fmla="*/ 566655 w 606580"/>
              <a:gd name="connsiteY9" fmla="*/ 0 h 605592"/>
              <a:gd name="connsiteX10" fmla="*/ 566655 w 606580"/>
              <a:gd name="connsiteY10" fmla="*/ 375703 h 605592"/>
              <a:gd name="connsiteX11" fmla="*/ 606580 w 606580"/>
              <a:gd name="connsiteY11" fmla="*/ 375703 h 605592"/>
              <a:gd name="connsiteX12" fmla="*/ 606580 w 606580"/>
              <a:gd name="connsiteY12" fmla="*/ 401936 h 605592"/>
              <a:gd name="connsiteX13" fmla="*/ 373716 w 606580"/>
              <a:gd name="connsiteY13" fmla="*/ 401936 h 605592"/>
              <a:gd name="connsiteX14" fmla="*/ 413269 w 606580"/>
              <a:gd name="connsiteY14" fmla="*/ 600587 h 605592"/>
              <a:gd name="connsiteX15" fmla="*/ 387364 w 606580"/>
              <a:gd name="connsiteY15" fmla="*/ 605592 h 605592"/>
              <a:gd name="connsiteX16" fmla="*/ 346790 w 606580"/>
              <a:gd name="connsiteY16" fmla="*/ 401936 h 605592"/>
              <a:gd name="connsiteX17" fmla="*/ 316521 w 606580"/>
              <a:gd name="connsiteY17" fmla="*/ 401936 h 605592"/>
              <a:gd name="connsiteX18" fmla="*/ 316521 w 606580"/>
              <a:gd name="connsiteY18" fmla="*/ 551828 h 605592"/>
              <a:gd name="connsiteX19" fmla="*/ 290059 w 606580"/>
              <a:gd name="connsiteY19" fmla="*/ 551828 h 605592"/>
              <a:gd name="connsiteX20" fmla="*/ 290059 w 606580"/>
              <a:gd name="connsiteY20" fmla="*/ 401936 h 605592"/>
              <a:gd name="connsiteX21" fmla="*/ 247163 w 606580"/>
              <a:gd name="connsiteY21" fmla="*/ 401936 h 605592"/>
              <a:gd name="connsiteX22" fmla="*/ 206588 w 606580"/>
              <a:gd name="connsiteY22" fmla="*/ 605592 h 605592"/>
              <a:gd name="connsiteX23" fmla="*/ 180591 w 606580"/>
              <a:gd name="connsiteY23" fmla="*/ 600494 h 605592"/>
              <a:gd name="connsiteX24" fmla="*/ 220237 w 606580"/>
              <a:gd name="connsiteY24" fmla="*/ 401936 h 605592"/>
              <a:gd name="connsiteX25" fmla="*/ 0 w 606580"/>
              <a:gd name="connsiteY25" fmla="*/ 401936 h 605592"/>
              <a:gd name="connsiteX26" fmla="*/ 0 w 606580"/>
              <a:gd name="connsiteY26" fmla="*/ 375703 h 605592"/>
              <a:gd name="connsiteX27" fmla="*/ 39925 w 606580"/>
              <a:gd name="connsiteY27" fmla="*/ 375703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580" h="605592">
                <a:moveTo>
                  <a:pt x="139649" y="323260"/>
                </a:moveTo>
                <a:lnTo>
                  <a:pt x="274852" y="323260"/>
                </a:lnTo>
                <a:lnTo>
                  <a:pt x="274852" y="349440"/>
                </a:lnTo>
                <a:lnTo>
                  <a:pt x="139649" y="349440"/>
                </a:lnTo>
                <a:close/>
                <a:moveTo>
                  <a:pt x="66294" y="26233"/>
                </a:moveTo>
                <a:lnTo>
                  <a:pt x="66294" y="375703"/>
                </a:lnTo>
                <a:lnTo>
                  <a:pt x="540286" y="375703"/>
                </a:lnTo>
                <a:lnTo>
                  <a:pt x="540286" y="26233"/>
                </a:lnTo>
                <a:close/>
                <a:moveTo>
                  <a:pt x="39925" y="0"/>
                </a:moveTo>
                <a:lnTo>
                  <a:pt x="566655" y="0"/>
                </a:lnTo>
                <a:lnTo>
                  <a:pt x="566655" y="375703"/>
                </a:lnTo>
                <a:lnTo>
                  <a:pt x="606580" y="375703"/>
                </a:lnTo>
                <a:lnTo>
                  <a:pt x="606580" y="401936"/>
                </a:lnTo>
                <a:lnTo>
                  <a:pt x="373716" y="401936"/>
                </a:lnTo>
                <a:lnTo>
                  <a:pt x="413269" y="600587"/>
                </a:lnTo>
                <a:lnTo>
                  <a:pt x="387364" y="605592"/>
                </a:lnTo>
                <a:lnTo>
                  <a:pt x="346790" y="401936"/>
                </a:lnTo>
                <a:lnTo>
                  <a:pt x="316521" y="401936"/>
                </a:lnTo>
                <a:lnTo>
                  <a:pt x="316521" y="551828"/>
                </a:lnTo>
                <a:lnTo>
                  <a:pt x="290059" y="551828"/>
                </a:lnTo>
                <a:lnTo>
                  <a:pt x="290059" y="401936"/>
                </a:lnTo>
                <a:lnTo>
                  <a:pt x="247163" y="401936"/>
                </a:lnTo>
                <a:lnTo>
                  <a:pt x="206588" y="605592"/>
                </a:lnTo>
                <a:lnTo>
                  <a:pt x="180591" y="600494"/>
                </a:lnTo>
                <a:lnTo>
                  <a:pt x="220237" y="401936"/>
                </a:lnTo>
                <a:lnTo>
                  <a:pt x="0" y="401936"/>
                </a:lnTo>
                <a:lnTo>
                  <a:pt x="0" y="375703"/>
                </a:lnTo>
                <a:lnTo>
                  <a:pt x="39925" y="3757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6" name="ïšḻïďê-任意多边形: 形状 22">
            <a:extLst>
              <a:ext uri="{FF2B5EF4-FFF2-40B4-BE49-F238E27FC236}">
                <a16:creationId xmlns:a16="http://schemas.microsoft.com/office/drawing/2014/main" id="{57985891-1ADA-4702-AE22-609A92D5A35D}"/>
              </a:ext>
            </a:extLst>
          </p:cNvPr>
          <p:cNvSpPr>
            <a:spLocks/>
          </p:cNvSpPr>
          <p:nvPr/>
        </p:nvSpPr>
        <p:spPr bwMode="auto">
          <a:xfrm>
            <a:off x="10566453" y="2197635"/>
            <a:ext cx="461080" cy="460374"/>
          </a:xfrm>
          <a:custGeom>
            <a:avLst/>
            <a:gdLst>
              <a:gd name="connsiteX0" fmla="*/ 424725 w 607004"/>
              <a:gd name="connsiteY0" fmla="*/ 67461 h 606075"/>
              <a:gd name="connsiteX1" fmla="*/ 522693 w 607004"/>
              <a:gd name="connsiteY1" fmla="*/ 67461 h 606075"/>
              <a:gd name="connsiteX2" fmla="*/ 539544 w 607004"/>
              <a:gd name="connsiteY2" fmla="*/ 84287 h 606075"/>
              <a:gd name="connsiteX3" fmla="*/ 539544 w 607004"/>
              <a:gd name="connsiteY3" fmla="*/ 182109 h 606075"/>
              <a:gd name="connsiteX4" fmla="*/ 522693 w 607004"/>
              <a:gd name="connsiteY4" fmla="*/ 198935 h 606075"/>
              <a:gd name="connsiteX5" fmla="*/ 505843 w 607004"/>
              <a:gd name="connsiteY5" fmla="*/ 182109 h 606075"/>
              <a:gd name="connsiteX6" fmla="*/ 505843 w 607004"/>
              <a:gd name="connsiteY6" fmla="*/ 124830 h 606075"/>
              <a:gd name="connsiteX7" fmla="*/ 332046 w 607004"/>
              <a:gd name="connsiteY7" fmla="*/ 298457 h 606075"/>
              <a:gd name="connsiteX8" fmla="*/ 308204 w 607004"/>
              <a:gd name="connsiteY8" fmla="*/ 298457 h 606075"/>
              <a:gd name="connsiteX9" fmla="*/ 233450 w 607004"/>
              <a:gd name="connsiteY9" fmla="*/ 223905 h 606075"/>
              <a:gd name="connsiteX10" fmla="*/ 96134 w 607004"/>
              <a:gd name="connsiteY10" fmla="*/ 361017 h 606075"/>
              <a:gd name="connsiteX11" fmla="*/ 72381 w 607004"/>
              <a:gd name="connsiteY11" fmla="*/ 361106 h 606075"/>
              <a:gd name="connsiteX12" fmla="*/ 72381 w 607004"/>
              <a:gd name="connsiteY12" fmla="*/ 337210 h 606075"/>
              <a:gd name="connsiteX13" fmla="*/ 221529 w 607004"/>
              <a:gd name="connsiteY13" fmla="*/ 188105 h 606075"/>
              <a:gd name="connsiteX14" fmla="*/ 245461 w 607004"/>
              <a:gd name="connsiteY14" fmla="*/ 188105 h 606075"/>
              <a:gd name="connsiteX15" fmla="*/ 320125 w 607004"/>
              <a:gd name="connsiteY15" fmla="*/ 262658 h 606075"/>
              <a:gd name="connsiteX16" fmla="*/ 481911 w 607004"/>
              <a:gd name="connsiteY16" fmla="*/ 101113 h 606075"/>
              <a:gd name="connsiteX17" fmla="*/ 424725 w 607004"/>
              <a:gd name="connsiteY17" fmla="*/ 101113 h 606075"/>
              <a:gd name="connsiteX18" fmla="*/ 407875 w 607004"/>
              <a:gd name="connsiteY18" fmla="*/ 84287 h 606075"/>
              <a:gd name="connsiteX19" fmla="*/ 424725 w 607004"/>
              <a:gd name="connsiteY19" fmla="*/ 67461 h 606075"/>
              <a:gd name="connsiteX20" fmla="*/ 33697 w 607004"/>
              <a:gd name="connsiteY20" fmla="*/ 33647 h 606075"/>
              <a:gd name="connsiteX21" fmla="*/ 33697 w 607004"/>
              <a:gd name="connsiteY21" fmla="*/ 399644 h 606075"/>
              <a:gd name="connsiteX22" fmla="*/ 573307 w 607004"/>
              <a:gd name="connsiteY22" fmla="*/ 399644 h 606075"/>
              <a:gd name="connsiteX23" fmla="*/ 573307 w 607004"/>
              <a:gd name="connsiteY23" fmla="*/ 33647 h 606075"/>
              <a:gd name="connsiteX24" fmla="*/ 16849 w 607004"/>
              <a:gd name="connsiteY24" fmla="*/ 0 h 606075"/>
              <a:gd name="connsiteX25" fmla="*/ 590155 w 607004"/>
              <a:gd name="connsiteY25" fmla="*/ 0 h 606075"/>
              <a:gd name="connsiteX26" fmla="*/ 607004 w 607004"/>
              <a:gd name="connsiteY26" fmla="*/ 16823 h 606075"/>
              <a:gd name="connsiteX27" fmla="*/ 607004 w 607004"/>
              <a:gd name="connsiteY27" fmla="*/ 416468 h 606075"/>
              <a:gd name="connsiteX28" fmla="*/ 590155 w 607004"/>
              <a:gd name="connsiteY28" fmla="*/ 433291 h 606075"/>
              <a:gd name="connsiteX29" fmla="*/ 320396 w 607004"/>
              <a:gd name="connsiteY29" fmla="*/ 433291 h 606075"/>
              <a:gd name="connsiteX30" fmla="*/ 320396 w 607004"/>
              <a:gd name="connsiteY30" fmla="*/ 503448 h 606075"/>
              <a:gd name="connsiteX31" fmla="*/ 456441 w 607004"/>
              <a:gd name="connsiteY31" fmla="*/ 577990 h 606075"/>
              <a:gd name="connsiteX32" fmla="*/ 455276 w 607004"/>
              <a:gd name="connsiteY32" fmla="*/ 601704 h 606075"/>
              <a:gd name="connsiteX33" fmla="*/ 431526 w 607004"/>
              <a:gd name="connsiteY33" fmla="*/ 600540 h 606075"/>
              <a:gd name="connsiteX34" fmla="*/ 320396 w 607004"/>
              <a:gd name="connsiteY34" fmla="*/ 537184 h 606075"/>
              <a:gd name="connsiteX35" fmla="*/ 320396 w 607004"/>
              <a:gd name="connsiteY35" fmla="*/ 589175 h 606075"/>
              <a:gd name="connsiteX36" fmla="*/ 303547 w 607004"/>
              <a:gd name="connsiteY36" fmla="*/ 605999 h 606075"/>
              <a:gd name="connsiteX37" fmla="*/ 286698 w 607004"/>
              <a:gd name="connsiteY37" fmla="*/ 589175 h 606075"/>
              <a:gd name="connsiteX38" fmla="*/ 286698 w 607004"/>
              <a:gd name="connsiteY38" fmla="*/ 537184 h 606075"/>
              <a:gd name="connsiteX39" fmla="*/ 175568 w 607004"/>
              <a:gd name="connsiteY39" fmla="*/ 600540 h 606075"/>
              <a:gd name="connsiteX40" fmla="*/ 151729 w 607004"/>
              <a:gd name="connsiteY40" fmla="*/ 601704 h 606075"/>
              <a:gd name="connsiteX41" fmla="*/ 150564 w 607004"/>
              <a:gd name="connsiteY41" fmla="*/ 577990 h 606075"/>
              <a:gd name="connsiteX42" fmla="*/ 286698 w 607004"/>
              <a:gd name="connsiteY42" fmla="*/ 503448 h 606075"/>
              <a:gd name="connsiteX43" fmla="*/ 286698 w 607004"/>
              <a:gd name="connsiteY43" fmla="*/ 433291 h 606075"/>
              <a:gd name="connsiteX44" fmla="*/ 16849 w 607004"/>
              <a:gd name="connsiteY44" fmla="*/ 433291 h 606075"/>
              <a:gd name="connsiteX45" fmla="*/ 0 w 607004"/>
              <a:gd name="connsiteY45" fmla="*/ 416468 h 606075"/>
              <a:gd name="connsiteX46" fmla="*/ 0 w 607004"/>
              <a:gd name="connsiteY46" fmla="*/ 16823 h 606075"/>
              <a:gd name="connsiteX47" fmla="*/ 16849 w 607004"/>
              <a:gd name="connsiteY47" fmla="*/ 0 h 606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607004" h="606075">
                <a:moveTo>
                  <a:pt x="424725" y="67461"/>
                </a:moveTo>
                <a:lnTo>
                  <a:pt x="522693" y="67461"/>
                </a:lnTo>
                <a:cubicBezTo>
                  <a:pt x="532015" y="67461"/>
                  <a:pt x="539544" y="74979"/>
                  <a:pt x="539544" y="84287"/>
                </a:cubicBezTo>
                <a:lnTo>
                  <a:pt x="539544" y="182109"/>
                </a:lnTo>
                <a:cubicBezTo>
                  <a:pt x="539544" y="191417"/>
                  <a:pt x="532015" y="198935"/>
                  <a:pt x="522693" y="198935"/>
                </a:cubicBezTo>
                <a:cubicBezTo>
                  <a:pt x="513372" y="198935"/>
                  <a:pt x="505843" y="191417"/>
                  <a:pt x="505843" y="182109"/>
                </a:cubicBezTo>
                <a:lnTo>
                  <a:pt x="505843" y="124830"/>
                </a:lnTo>
                <a:lnTo>
                  <a:pt x="332046" y="298457"/>
                </a:lnTo>
                <a:cubicBezTo>
                  <a:pt x="325772" y="304811"/>
                  <a:pt x="314478" y="304811"/>
                  <a:pt x="308204" y="298457"/>
                </a:cubicBezTo>
                <a:lnTo>
                  <a:pt x="233450" y="223905"/>
                </a:lnTo>
                <a:lnTo>
                  <a:pt x="96134" y="361017"/>
                </a:lnTo>
                <a:cubicBezTo>
                  <a:pt x="92907" y="364328"/>
                  <a:pt x="80717" y="369340"/>
                  <a:pt x="72381" y="361106"/>
                </a:cubicBezTo>
                <a:cubicBezTo>
                  <a:pt x="65838" y="354394"/>
                  <a:pt x="65838" y="343833"/>
                  <a:pt x="72381" y="337210"/>
                </a:cubicBezTo>
                <a:lnTo>
                  <a:pt x="221529" y="188105"/>
                </a:lnTo>
                <a:cubicBezTo>
                  <a:pt x="227893" y="181751"/>
                  <a:pt x="239097" y="181751"/>
                  <a:pt x="245461" y="188105"/>
                </a:cubicBezTo>
                <a:lnTo>
                  <a:pt x="320125" y="262658"/>
                </a:lnTo>
                <a:lnTo>
                  <a:pt x="481911" y="101113"/>
                </a:lnTo>
                <a:lnTo>
                  <a:pt x="424725" y="101113"/>
                </a:lnTo>
                <a:cubicBezTo>
                  <a:pt x="415404" y="101113"/>
                  <a:pt x="407875" y="93595"/>
                  <a:pt x="407875" y="84287"/>
                </a:cubicBezTo>
                <a:cubicBezTo>
                  <a:pt x="407875" y="74979"/>
                  <a:pt x="415404" y="67461"/>
                  <a:pt x="424725" y="67461"/>
                </a:cubicBezTo>
                <a:close/>
                <a:moveTo>
                  <a:pt x="33697" y="33647"/>
                </a:moveTo>
                <a:lnTo>
                  <a:pt x="33697" y="399644"/>
                </a:lnTo>
                <a:lnTo>
                  <a:pt x="573307" y="399644"/>
                </a:lnTo>
                <a:lnTo>
                  <a:pt x="573307" y="33647"/>
                </a:lnTo>
                <a:close/>
                <a:moveTo>
                  <a:pt x="16849" y="0"/>
                </a:moveTo>
                <a:lnTo>
                  <a:pt x="590155" y="0"/>
                </a:lnTo>
                <a:cubicBezTo>
                  <a:pt x="599476" y="0"/>
                  <a:pt x="607004" y="7517"/>
                  <a:pt x="607004" y="16823"/>
                </a:cubicBezTo>
                <a:lnTo>
                  <a:pt x="607004" y="416468"/>
                </a:lnTo>
                <a:cubicBezTo>
                  <a:pt x="607004" y="425774"/>
                  <a:pt x="599476" y="433291"/>
                  <a:pt x="590155" y="433291"/>
                </a:cubicBezTo>
                <a:lnTo>
                  <a:pt x="320396" y="433291"/>
                </a:lnTo>
                <a:lnTo>
                  <a:pt x="320396" y="503448"/>
                </a:lnTo>
                <a:cubicBezTo>
                  <a:pt x="369598" y="508191"/>
                  <a:pt x="416290" y="533694"/>
                  <a:pt x="456441" y="577990"/>
                </a:cubicBezTo>
                <a:cubicBezTo>
                  <a:pt x="462714" y="584791"/>
                  <a:pt x="462176" y="595529"/>
                  <a:pt x="455276" y="601704"/>
                </a:cubicBezTo>
                <a:cubicBezTo>
                  <a:pt x="448375" y="607968"/>
                  <a:pt x="437710" y="607431"/>
                  <a:pt x="431526" y="600540"/>
                </a:cubicBezTo>
                <a:cubicBezTo>
                  <a:pt x="398008" y="563672"/>
                  <a:pt x="359919" y="541927"/>
                  <a:pt x="320396" y="537184"/>
                </a:cubicBezTo>
                <a:lnTo>
                  <a:pt x="320396" y="589175"/>
                </a:lnTo>
                <a:cubicBezTo>
                  <a:pt x="320396" y="598482"/>
                  <a:pt x="312868" y="605999"/>
                  <a:pt x="303547" y="605999"/>
                </a:cubicBezTo>
                <a:cubicBezTo>
                  <a:pt x="294226" y="605999"/>
                  <a:pt x="286698" y="598482"/>
                  <a:pt x="286698" y="589175"/>
                </a:cubicBezTo>
                <a:lnTo>
                  <a:pt x="286698" y="537184"/>
                </a:lnTo>
                <a:cubicBezTo>
                  <a:pt x="247086" y="542106"/>
                  <a:pt x="208997" y="563672"/>
                  <a:pt x="175568" y="600540"/>
                </a:cubicBezTo>
                <a:cubicBezTo>
                  <a:pt x="172162" y="604209"/>
                  <a:pt x="159436" y="608415"/>
                  <a:pt x="151729" y="601704"/>
                </a:cubicBezTo>
                <a:cubicBezTo>
                  <a:pt x="144828" y="595619"/>
                  <a:pt x="144380" y="584880"/>
                  <a:pt x="150564" y="577990"/>
                </a:cubicBezTo>
                <a:cubicBezTo>
                  <a:pt x="190714" y="533605"/>
                  <a:pt x="237407" y="508191"/>
                  <a:pt x="286698" y="503448"/>
                </a:cubicBezTo>
                <a:lnTo>
                  <a:pt x="286698" y="433291"/>
                </a:lnTo>
                <a:lnTo>
                  <a:pt x="16849" y="433291"/>
                </a:lnTo>
                <a:cubicBezTo>
                  <a:pt x="7528" y="433291"/>
                  <a:pt x="0" y="425774"/>
                  <a:pt x="0" y="416468"/>
                </a:cubicBezTo>
                <a:lnTo>
                  <a:pt x="0" y="16823"/>
                </a:lnTo>
                <a:cubicBezTo>
                  <a:pt x="0" y="7517"/>
                  <a:pt x="7528" y="0"/>
                  <a:pt x="1684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sp>
        <p:nvSpPr>
          <p:cNvPr id="13" name="ïšḻïďê-任意多边形: 形状 26">
            <a:extLst>
              <a:ext uri="{FF2B5EF4-FFF2-40B4-BE49-F238E27FC236}">
                <a16:creationId xmlns:a16="http://schemas.microsoft.com/office/drawing/2014/main" id="{42176073-DC5E-40BE-AB8F-F2E527EDFC31}"/>
              </a:ext>
            </a:extLst>
          </p:cNvPr>
          <p:cNvSpPr>
            <a:spLocks/>
          </p:cNvSpPr>
          <p:nvPr/>
        </p:nvSpPr>
        <p:spPr bwMode="auto">
          <a:xfrm>
            <a:off x="10566453" y="4902631"/>
            <a:ext cx="461080" cy="460366"/>
          </a:xfrm>
          <a:custGeom>
            <a:avLst/>
            <a:gdLst>
              <a:gd name="connsiteX0" fmla="*/ 12438 w 608556"/>
              <a:gd name="connsiteY0" fmla="*/ 316909 h 607614"/>
              <a:gd name="connsiteX1" fmla="*/ 596024 w 608556"/>
              <a:gd name="connsiteY1" fmla="*/ 316909 h 607614"/>
              <a:gd name="connsiteX2" fmla="*/ 608556 w 608556"/>
              <a:gd name="connsiteY2" fmla="*/ 329424 h 607614"/>
              <a:gd name="connsiteX3" fmla="*/ 596024 w 608556"/>
              <a:gd name="connsiteY3" fmla="*/ 341846 h 607614"/>
              <a:gd name="connsiteX4" fmla="*/ 316764 w 608556"/>
              <a:gd name="connsiteY4" fmla="*/ 341846 h 607614"/>
              <a:gd name="connsiteX5" fmla="*/ 316764 w 608556"/>
              <a:gd name="connsiteY5" fmla="*/ 500244 h 607614"/>
              <a:gd name="connsiteX6" fmla="*/ 414495 w 608556"/>
              <a:gd name="connsiteY6" fmla="*/ 585795 h 607614"/>
              <a:gd name="connsiteX7" fmla="*/ 415618 w 608556"/>
              <a:gd name="connsiteY7" fmla="*/ 603353 h 607614"/>
              <a:gd name="connsiteX8" fmla="*/ 406265 w 608556"/>
              <a:gd name="connsiteY8" fmla="*/ 607556 h 607614"/>
              <a:gd name="connsiteX9" fmla="*/ 398035 w 608556"/>
              <a:gd name="connsiteY9" fmla="*/ 604474 h 607614"/>
              <a:gd name="connsiteX10" fmla="*/ 316764 w 608556"/>
              <a:gd name="connsiteY10" fmla="*/ 533400 h 607614"/>
              <a:gd name="connsiteX11" fmla="*/ 316764 w 608556"/>
              <a:gd name="connsiteY11" fmla="*/ 594107 h 607614"/>
              <a:gd name="connsiteX12" fmla="*/ 304231 w 608556"/>
              <a:gd name="connsiteY12" fmla="*/ 606622 h 607614"/>
              <a:gd name="connsiteX13" fmla="*/ 291793 w 608556"/>
              <a:gd name="connsiteY13" fmla="*/ 594107 h 607614"/>
              <a:gd name="connsiteX14" fmla="*/ 291793 w 608556"/>
              <a:gd name="connsiteY14" fmla="*/ 533400 h 607614"/>
              <a:gd name="connsiteX15" fmla="*/ 210521 w 608556"/>
              <a:gd name="connsiteY15" fmla="*/ 604474 h 607614"/>
              <a:gd name="connsiteX16" fmla="*/ 192938 w 608556"/>
              <a:gd name="connsiteY16" fmla="*/ 603353 h 607614"/>
              <a:gd name="connsiteX17" fmla="*/ 194061 w 608556"/>
              <a:gd name="connsiteY17" fmla="*/ 585795 h 607614"/>
              <a:gd name="connsiteX18" fmla="*/ 291793 w 608556"/>
              <a:gd name="connsiteY18" fmla="*/ 500244 h 607614"/>
              <a:gd name="connsiteX19" fmla="*/ 291793 w 608556"/>
              <a:gd name="connsiteY19" fmla="*/ 341846 h 607614"/>
              <a:gd name="connsiteX20" fmla="*/ 12438 w 608556"/>
              <a:gd name="connsiteY20" fmla="*/ 341846 h 607614"/>
              <a:gd name="connsiteX21" fmla="*/ 0 w 608556"/>
              <a:gd name="connsiteY21" fmla="*/ 329424 h 607614"/>
              <a:gd name="connsiteX22" fmla="*/ 12438 w 608556"/>
              <a:gd name="connsiteY22" fmla="*/ 316909 h 607614"/>
              <a:gd name="connsiteX23" fmla="*/ 278583 w 608556"/>
              <a:gd name="connsiteY23" fmla="*/ 124789 h 607614"/>
              <a:gd name="connsiteX24" fmla="*/ 278583 w 608556"/>
              <a:gd name="connsiteY24" fmla="*/ 169701 h 607614"/>
              <a:gd name="connsiteX25" fmla="*/ 317489 w 608556"/>
              <a:gd name="connsiteY25" fmla="*/ 150466 h 607614"/>
              <a:gd name="connsiteX26" fmla="*/ 260252 w 608556"/>
              <a:gd name="connsiteY26" fmla="*/ 90708 h 607614"/>
              <a:gd name="connsiteX27" fmla="*/ 272972 w 608556"/>
              <a:gd name="connsiteY27" fmla="*/ 91268 h 607614"/>
              <a:gd name="connsiteX28" fmla="*/ 349287 w 608556"/>
              <a:gd name="connsiteY28" fmla="*/ 141596 h 607614"/>
              <a:gd name="connsiteX29" fmla="*/ 354898 w 608556"/>
              <a:gd name="connsiteY29" fmla="*/ 152801 h 607614"/>
              <a:gd name="connsiteX30" fmla="*/ 347977 w 608556"/>
              <a:gd name="connsiteY30" fmla="*/ 163165 h 607614"/>
              <a:gd name="connsiteX31" fmla="*/ 271662 w 608556"/>
              <a:gd name="connsiteY31" fmla="*/ 201075 h 607614"/>
              <a:gd name="connsiteX32" fmla="*/ 266051 w 608556"/>
              <a:gd name="connsiteY32" fmla="*/ 202382 h 607614"/>
              <a:gd name="connsiteX33" fmla="*/ 259504 w 608556"/>
              <a:gd name="connsiteY33" fmla="*/ 200515 h 607614"/>
              <a:gd name="connsiteX34" fmla="*/ 253612 w 608556"/>
              <a:gd name="connsiteY34" fmla="*/ 189870 h 607614"/>
              <a:gd name="connsiteX35" fmla="*/ 253612 w 608556"/>
              <a:gd name="connsiteY35" fmla="*/ 101632 h 607614"/>
              <a:gd name="connsiteX36" fmla="*/ 260252 w 608556"/>
              <a:gd name="connsiteY36" fmla="*/ 90708 h 607614"/>
              <a:gd name="connsiteX37" fmla="*/ 87934 w 608556"/>
              <a:gd name="connsiteY37" fmla="*/ 24932 h 607614"/>
              <a:gd name="connsiteX38" fmla="*/ 87934 w 608556"/>
              <a:gd name="connsiteY38" fmla="*/ 265656 h 607614"/>
              <a:gd name="connsiteX39" fmla="*/ 520692 w 608556"/>
              <a:gd name="connsiteY39" fmla="*/ 265656 h 607614"/>
              <a:gd name="connsiteX40" fmla="*/ 520692 w 608556"/>
              <a:gd name="connsiteY40" fmla="*/ 24932 h 607614"/>
              <a:gd name="connsiteX41" fmla="*/ 75310 w 608556"/>
              <a:gd name="connsiteY41" fmla="*/ 0 h 607614"/>
              <a:gd name="connsiteX42" fmla="*/ 533035 w 608556"/>
              <a:gd name="connsiteY42" fmla="*/ 0 h 607614"/>
              <a:gd name="connsiteX43" fmla="*/ 545471 w 608556"/>
              <a:gd name="connsiteY43" fmla="*/ 12419 h 607614"/>
              <a:gd name="connsiteX44" fmla="*/ 545471 w 608556"/>
              <a:gd name="connsiteY44" fmla="*/ 278076 h 607614"/>
              <a:gd name="connsiteX45" fmla="*/ 533035 w 608556"/>
              <a:gd name="connsiteY45" fmla="*/ 290588 h 607614"/>
              <a:gd name="connsiteX46" fmla="*/ 75310 w 608556"/>
              <a:gd name="connsiteY46" fmla="*/ 290588 h 607614"/>
              <a:gd name="connsiteX47" fmla="*/ 62874 w 608556"/>
              <a:gd name="connsiteY47" fmla="*/ 278076 h 607614"/>
              <a:gd name="connsiteX48" fmla="*/ 62874 w 608556"/>
              <a:gd name="connsiteY48" fmla="*/ 12419 h 607614"/>
              <a:gd name="connsiteX49" fmla="*/ 75310 w 608556"/>
              <a:gd name="connsiteY49" fmla="*/ 0 h 607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608556" h="607614">
                <a:moveTo>
                  <a:pt x="12438" y="316909"/>
                </a:moveTo>
                <a:lnTo>
                  <a:pt x="596024" y="316909"/>
                </a:lnTo>
                <a:cubicBezTo>
                  <a:pt x="602945" y="316909"/>
                  <a:pt x="608556" y="322513"/>
                  <a:pt x="608556" y="329424"/>
                </a:cubicBezTo>
                <a:cubicBezTo>
                  <a:pt x="608556" y="336242"/>
                  <a:pt x="602945" y="341846"/>
                  <a:pt x="596024" y="341846"/>
                </a:cubicBezTo>
                <a:lnTo>
                  <a:pt x="316764" y="341846"/>
                </a:lnTo>
                <a:lnTo>
                  <a:pt x="316764" y="500244"/>
                </a:lnTo>
                <a:lnTo>
                  <a:pt x="414495" y="585795"/>
                </a:lnTo>
                <a:cubicBezTo>
                  <a:pt x="419639" y="590278"/>
                  <a:pt x="420107" y="598123"/>
                  <a:pt x="415618" y="603353"/>
                </a:cubicBezTo>
                <a:cubicBezTo>
                  <a:pt x="413280" y="606061"/>
                  <a:pt x="409726" y="607556"/>
                  <a:pt x="406265" y="607556"/>
                </a:cubicBezTo>
                <a:cubicBezTo>
                  <a:pt x="403273" y="607556"/>
                  <a:pt x="400373" y="606622"/>
                  <a:pt x="398035" y="604474"/>
                </a:cubicBezTo>
                <a:lnTo>
                  <a:pt x="316764" y="533400"/>
                </a:lnTo>
                <a:lnTo>
                  <a:pt x="316764" y="594107"/>
                </a:lnTo>
                <a:cubicBezTo>
                  <a:pt x="316764" y="601018"/>
                  <a:pt x="311152" y="606622"/>
                  <a:pt x="304231" y="606622"/>
                </a:cubicBezTo>
                <a:cubicBezTo>
                  <a:pt x="297404" y="606622"/>
                  <a:pt x="291793" y="601018"/>
                  <a:pt x="291793" y="594107"/>
                </a:cubicBezTo>
                <a:lnTo>
                  <a:pt x="291793" y="533400"/>
                </a:lnTo>
                <a:lnTo>
                  <a:pt x="210521" y="604474"/>
                </a:lnTo>
                <a:cubicBezTo>
                  <a:pt x="205377" y="609050"/>
                  <a:pt x="197427" y="608583"/>
                  <a:pt x="192938" y="603353"/>
                </a:cubicBezTo>
                <a:cubicBezTo>
                  <a:pt x="188262" y="598216"/>
                  <a:pt x="188823" y="590278"/>
                  <a:pt x="194061" y="585795"/>
                </a:cubicBezTo>
                <a:lnTo>
                  <a:pt x="291793" y="500244"/>
                </a:lnTo>
                <a:lnTo>
                  <a:pt x="291793" y="341846"/>
                </a:lnTo>
                <a:lnTo>
                  <a:pt x="12438" y="341846"/>
                </a:lnTo>
                <a:cubicBezTo>
                  <a:pt x="5611" y="341846"/>
                  <a:pt x="0" y="336242"/>
                  <a:pt x="0" y="329424"/>
                </a:cubicBezTo>
                <a:cubicBezTo>
                  <a:pt x="0" y="322513"/>
                  <a:pt x="5611" y="316909"/>
                  <a:pt x="12438" y="316909"/>
                </a:cubicBezTo>
                <a:close/>
                <a:moveTo>
                  <a:pt x="278583" y="124789"/>
                </a:moveTo>
                <a:lnTo>
                  <a:pt x="278583" y="169701"/>
                </a:lnTo>
                <a:lnTo>
                  <a:pt x="317489" y="150466"/>
                </a:lnTo>
                <a:close/>
                <a:moveTo>
                  <a:pt x="260252" y="90708"/>
                </a:moveTo>
                <a:cubicBezTo>
                  <a:pt x="264180" y="88560"/>
                  <a:pt x="269231" y="88653"/>
                  <a:pt x="272972" y="91268"/>
                </a:cubicBezTo>
                <a:lnTo>
                  <a:pt x="349287" y="141596"/>
                </a:lnTo>
                <a:cubicBezTo>
                  <a:pt x="353028" y="144117"/>
                  <a:pt x="355085" y="148319"/>
                  <a:pt x="354898" y="152801"/>
                </a:cubicBezTo>
                <a:cubicBezTo>
                  <a:pt x="354618" y="157283"/>
                  <a:pt x="351999" y="161111"/>
                  <a:pt x="347977" y="163165"/>
                </a:cubicBezTo>
                <a:lnTo>
                  <a:pt x="271662" y="201075"/>
                </a:lnTo>
                <a:cubicBezTo>
                  <a:pt x="269979" y="202009"/>
                  <a:pt x="267921" y="202382"/>
                  <a:pt x="266051" y="202382"/>
                </a:cubicBezTo>
                <a:cubicBezTo>
                  <a:pt x="263806" y="202382"/>
                  <a:pt x="261468" y="201728"/>
                  <a:pt x="259504" y="200515"/>
                </a:cubicBezTo>
                <a:cubicBezTo>
                  <a:pt x="255857" y="198274"/>
                  <a:pt x="253612" y="194259"/>
                  <a:pt x="253612" y="189870"/>
                </a:cubicBezTo>
                <a:lnTo>
                  <a:pt x="253612" y="101632"/>
                </a:lnTo>
                <a:cubicBezTo>
                  <a:pt x="253612" y="97057"/>
                  <a:pt x="256137" y="92762"/>
                  <a:pt x="260252" y="90708"/>
                </a:cubicBezTo>
                <a:close/>
                <a:moveTo>
                  <a:pt x="87934" y="24932"/>
                </a:moveTo>
                <a:lnTo>
                  <a:pt x="87934" y="265656"/>
                </a:lnTo>
                <a:lnTo>
                  <a:pt x="520692" y="265656"/>
                </a:lnTo>
                <a:lnTo>
                  <a:pt x="520692" y="24932"/>
                </a:lnTo>
                <a:close/>
                <a:moveTo>
                  <a:pt x="75310" y="0"/>
                </a:moveTo>
                <a:lnTo>
                  <a:pt x="533035" y="0"/>
                </a:lnTo>
                <a:cubicBezTo>
                  <a:pt x="539861" y="0"/>
                  <a:pt x="545471" y="5603"/>
                  <a:pt x="545471" y="12419"/>
                </a:cubicBezTo>
                <a:lnTo>
                  <a:pt x="545471" y="278076"/>
                </a:lnTo>
                <a:cubicBezTo>
                  <a:pt x="545471" y="284985"/>
                  <a:pt x="540048" y="290588"/>
                  <a:pt x="533035" y="290588"/>
                </a:cubicBezTo>
                <a:lnTo>
                  <a:pt x="75310" y="290588"/>
                </a:lnTo>
                <a:cubicBezTo>
                  <a:pt x="68484" y="290588"/>
                  <a:pt x="62874" y="284985"/>
                  <a:pt x="62874" y="278076"/>
                </a:cubicBezTo>
                <a:lnTo>
                  <a:pt x="62874" y="12419"/>
                </a:lnTo>
                <a:cubicBezTo>
                  <a:pt x="62874" y="5603"/>
                  <a:pt x="68484" y="0"/>
                  <a:pt x="7531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/>
          <a:lstStyle/>
          <a:p>
            <a:pPr algn="ctr"/>
            <a:endParaRPr/>
          </a:p>
        </p:txBody>
      </p:sp>
      <p:grpSp>
        <p:nvGrpSpPr>
          <p:cNvPr id="35" name="组合 34"/>
          <p:cNvGrpSpPr/>
          <p:nvPr/>
        </p:nvGrpSpPr>
        <p:grpSpPr>
          <a:xfrm>
            <a:off x="1775000" y="1933603"/>
            <a:ext cx="2676675" cy="1136169"/>
            <a:chOff x="5354322" y="1967781"/>
            <a:chExt cx="2676675" cy="1136169"/>
          </a:xfrm>
        </p:grpSpPr>
        <p:sp>
          <p:nvSpPr>
            <p:cNvPr id="36" name="矩形 35"/>
            <p:cNvSpPr/>
            <p:nvPr/>
          </p:nvSpPr>
          <p:spPr>
            <a:xfrm>
              <a:off x="5354322" y="2346820"/>
              <a:ext cx="2676675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直播是目前最大的趋势，区别图文形式，更有带入感和空间感，能让粉丝用户直观感受到商品的真实体验。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354323" y="1967781"/>
              <a:ext cx="26766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真实体验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75000" y="4638595"/>
            <a:ext cx="2676675" cy="1117062"/>
            <a:chOff x="5354322" y="1967781"/>
            <a:chExt cx="2676675" cy="1117062"/>
          </a:xfrm>
        </p:grpSpPr>
        <p:sp>
          <p:nvSpPr>
            <p:cNvPr id="39" name="矩形 38"/>
            <p:cNvSpPr/>
            <p:nvPr/>
          </p:nvSpPr>
          <p:spPr>
            <a:xfrm>
              <a:off x="5354322" y="2346820"/>
              <a:ext cx="2676675" cy="7380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某些大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V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翻车也是因为自己根本不懂产品，团队找来自己就播，消耗粉丝信任的昙花一现经济。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354323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更加专业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05900" y="1933603"/>
            <a:ext cx="2676675" cy="1338661"/>
            <a:chOff x="5354322" y="1967781"/>
            <a:chExt cx="2676675" cy="1338661"/>
          </a:xfrm>
        </p:grpSpPr>
        <p:sp>
          <p:nvSpPr>
            <p:cNvPr id="42" name="矩形 41"/>
            <p:cNvSpPr/>
            <p:nvPr/>
          </p:nvSpPr>
          <p:spPr>
            <a:xfrm>
              <a:off x="5354322" y="2346820"/>
              <a:ext cx="2676675" cy="95962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刺激消费，直播本是个带有娱乐性的节目，消费者可买可不买其中的“带货品”，但对一个人产生好感，十次看直播而一次买东西，自己也会开心。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946610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带动销售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705900" y="4638595"/>
            <a:ext cx="2676675" cy="1357768"/>
            <a:chOff x="5354322" y="1967781"/>
            <a:chExt cx="2676675" cy="1357768"/>
          </a:xfrm>
        </p:grpSpPr>
        <p:sp>
          <p:nvSpPr>
            <p:cNvPr id="45" name="矩形 44"/>
            <p:cNvSpPr/>
            <p:nvPr/>
          </p:nvSpPr>
          <p:spPr>
            <a:xfrm>
              <a:off x="5354322" y="2346820"/>
              <a:ext cx="2676675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直播带货的形式，可以有效的保证货真价实这个所有购买商品最真实的诉求，并且实体店可以跨空间在产品价格洼地实现低价格优势。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946610" y="1967781"/>
              <a:ext cx="2084387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价格优势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30900" y="361950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实体店为什么要做直播带货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6981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9" grpId="0" animBg="1"/>
      <p:bldP spid="16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66576" y="1781724"/>
            <a:ext cx="2146950" cy="2145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8" name="Rectangle 27"/>
          <p:cNvSpPr/>
          <p:nvPr/>
        </p:nvSpPr>
        <p:spPr>
          <a:xfrm>
            <a:off x="2876066" y="3915324"/>
            <a:ext cx="2185039" cy="2145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9" name="Rectangle 28"/>
          <p:cNvSpPr/>
          <p:nvPr/>
        </p:nvSpPr>
        <p:spPr>
          <a:xfrm>
            <a:off x="5019617" y="1768136"/>
            <a:ext cx="2175088" cy="2145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0" name="Rectangle 29"/>
          <p:cNvSpPr/>
          <p:nvPr/>
        </p:nvSpPr>
        <p:spPr>
          <a:xfrm>
            <a:off x="9276866" y="1779762"/>
            <a:ext cx="2183731" cy="21457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grpSp>
        <p:nvGrpSpPr>
          <p:cNvPr id="16" name="组合 15"/>
          <p:cNvGrpSpPr/>
          <p:nvPr/>
        </p:nvGrpSpPr>
        <p:grpSpPr>
          <a:xfrm>
            <a:off x="2901785" y="1781725"/>
            <a:ext cx="2133600" cy="2133600"/>
            <a:chOff x="2901785" y="1781725"/>
            <a:chExt cx="2133600" cy="2133600"/>
          </a:xfrm>
        </p:grpSpPr>
        <p:sp>
          <p:nvSpPr>
            <p:cNvPr id="52" name="Rectangle 51"/>
            <p:cNvSpPr/>
            <p:nvPr/>
          </p:nvSpPr>
          <p:spPr>
            <a:xfrm>
              <a:off x="2901785" y="1781725"/>
              <a:ext cx="2133600" cy="2133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Century Gothic" panose="020B050202020202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063706" y="2628291"/>
              <a:ext cx="1809757" cy="95949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研究表明，消费者更愿意去实体门店购物消费，实体门店直播带货就是最好的消费场景。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168985" y="1781725"/>
            <a:ext cx="2133600" cy="2133600"/>
            <a:chOff x="7168985" y="1781725"/>
            <a:chExt cx="2133600" cy="2133600"/>
          </a:xfrm>
        </p:grpSpPr>
        <p:sp>
          <p:nvSpPr>
            <p:cNvPr id="64" name="Rectangle 63"/>
            <p:cNvSpPr/>
            <p:nvPr/>
          </p:nvSpPr>
          <p:spPr>
            <a:xfrm>
              <a:off x="7168985" y="1781725"/>
              <a:ext cx="2133600" cy="2133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Century Gothic" panose="020B0502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7330904" y="2454860"/>
              <a:ext cx="1809757" cy="97872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虽然现在直播很多，但是实体门店真实化的场景直播更容易取得别人的信任。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67557" y="3915325"/>
            <a:ext cx="2133600" cy="2133600"/>
            <a:chOff x="767557" y="3915325"/>
            <a:chExt cx="2133600" cy="2133600"/>
          </a:xfrm>
        </p:grpSpPr>
        <p:sp>
          <p:nvSpPr>
            <p:cNvPr id="25" name="Rectangle 24"/>
            <p:cNvSpPr/>
            <p:nvPr/>
          </p:nvSpPr>
          <p:spPr>
            <a:xfrm>
              <a:off x="767557" y="3915325"/>
              <a:ext cx="2133600" cy="2133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Century Gothic" panose="020B0502020202020204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935172" y="4623756"/>
              <a:ext cx="1809757" cy="118109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实体门店的老板都是在这个行业摸爬滚打了好几个年头，对这个行业也非常了解。直播起来给人感觉也很专业。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35385" y="3915325"/>
            <a:ext cx="6425212" cy="2134897"/>
            <a:chOff x="5035385" y="3915325"/>
            <a:chExt cx="6425212" cy="2134897"/>
          </a:xfrm>
        </p:grpSpPr>
        <p:sp>
          <p:nvSpPr>
            <p:cNvPr id="55" name="Rectangle 54"/>
            <p:cNvSpPr/>
            <p:nvPr/>
          </p:nvSpPr>
          <p:spPr>
            <a:xfrm>
              <a:off x="5035385" y="3915325"/>
              <a:ext cx="6425212" cy="2133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latin typeface="Century Gothic" panose="020B0502020202020204" pitchFamily="34" charset="0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387425" y="4125631"/>
              <a:ext cx="5719929" cy="1924591"/>
              <a:chOff x="5354323" y="1622199"/>
              <a:chExt cx="5719929" cy="1924591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5355526" y="2124862"/>
                <a:ext cx="5718726" cy="142192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实体店开启直播带货模式，可以同时联动线上线下，促进商品销售，并增加网上销售订单。</a:t>
                </a:r>
                <a:endPara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新零售时代，实体店运营者必须要有流量思维，营销不能按照传统的方式来，引流要适当结合潮流</a:t>
                </a:r>
                <a:r>
                  <a: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/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消费者心理来展开。「先社交、后电商」的运作理念，作为正确的社交电商打开方式，不仅是社交电商所特有，也必将被传统电商运用，成为改变消费行为，挖掘更多的潜在用户，实现精准引流的营销手段。</a:t>
                </a:r>
                <a:endPara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5354323" y="1622199"/>
                <a:ext cx="2084387" cy="39196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线上</a:t>
                </a:r>
                <a:r>
                  <a:rPr lang="en-US" altLang="zh-CN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+</a:t>
                </a:r>
                <a:r>
                  <a:rPr lang="zh-CN" altLang="en-US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线下</a:t>
                </a:r>
              </a:p>
            </p:txBody>
          </p:sp>
        </p:grpSp>
      </p:grpSp>
      <p:sp>
        <p:nvSpPr>
          <p:cNvPr id="24" name="矩形 23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30900" y="36195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实体店直播带货优势</a:t>
            </a:r>
          </a:p>
        </p:txBody>
      </p:sp>
      <p:sp>
        <p:nvSpPr>
          <p:cNvPr id="32" name="矩形 31"/>
          <p:cNvSpPr/>
          <p:nvPr/>
        </p:nvSpPr>
        <p:spPr>
          <a:xfrm>
            <a:off x="929478" y="4157500"/>
            <a:ext cx="1809757" cy="3282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经验优势</a:t>
            </a:r>
            <a:endParaRPr lang="en-US" altLang="zh-CN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3" name="矩形 42"/>
          <p:cNvSpPr/>
          <p:nvPr/>
        </p:nvSpPr>
        <p:spPr>
          <a:xfrm>
            <a:off x="7330906" y="1980787"/>
            <a:ext cx="1809757" cy="3282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信任优势</a:t>
            </a:r>
            <a:endParaRPr lang="en-US" altLang="zh-CN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077027" y="2148545"/>
            <a:ext cx="1809757" cy="3282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场景优势</a:t>
            </a:r>
            <a:endParaRPr lang="en-US" altLang="zh-CN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30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725340" y="1930400"/>
            <a:ext cx="693340" cy="693340"/>
            <a:chOff x="1016000" y="1689100"/>
            <a:chExt cx="787400" cy="787400"/>
          </a:xfrm>
        </p:grpSpPr>
        <p:grpSp>
          <p:nvGrpSpPr>
            <p:cNvPr id="54" name="Group 4"/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56" name="îŝḷîḓé-Oval 6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îŝḷîḓé-Oval 7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5" name="îŝḷîḓé-Freeform: Shape 5"/>
            <p:cNvSpPr>
              <a:spLocks/>
            </p:cNvSpPr>
            <p:nvPr/>
          </p:nvSpPr>
          <p:spPr bwMode="auto">
            <a:xfrm>
              <a:off x="1267654" y="1960311"/>
              <a:ext cx="284092" cy="24497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Group 8"/>
          <p:cNvGrpSpPr/>
          <p:nvPr/>
        </p:nvGrpSpPr>
        <p:grpSpPr>
          <a:xfrm>
            <a:off x="1333500" y="2753927"/>
            <a:ext cx="1477020" cy="1861447"/>
            <a:chOff x="3171825" y="2459015"/>
            <a:chExt cx="1219200" cy="1536522"/>
          </a:xfrm>
        </p:grpSpPr>
        <p:sp>
          <p:nvSpPr>
            <p:cNvPr id="52" name="îŝḷîḓé-Freeform: Shape 9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ŝḷîḓé-Freeform: Shape 10"/>
            <p:cNvSpPr>
              <a:spLocks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3737336" y="1930400"/>
            <a:ext cx="693340" cy="693340"/>
            <a:chOff x="2597150" y="1689100"/>
            <a:chExt cx="787400" cy="787400"/>
          </a:xfrm>
        </p:grpSpPr>
        <p:grpSp>
          <p:nvGrpSpPr>
            <p:cNvPr id="48" name="Group 13"/>
            <p:cNvGrpSpPr/>
            <p:nvPr/>
          </p:nvGrpSpPr>
          <p:grpSpPr>
            <a:xfrm>
              <a:off x="2597150" y="1689100"/>
              <a:ext cx="787400" cy="787400"/>
              <a:chOff x="4343400" y="1854885"/>
              <a:chExt cx="457200" cy="457200"/>
            </a:xfrm>
          </p:grpSpPr>
          <p:sp>
            <p:nvSpPr>
              <p:cNvPr id="50" name="îŝḷîḓé-Oval 15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ŝḷîḓé-Oval 16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9" name="îŝḷîḓé-Freeform: Shape 14"/>
            <p:cNvSpPr>
              <a:spLocks/>
            </p:cNvSpPr>
            <p:nvPr/>
          </p:nvSpPr>
          <p:spPr bwMode="auto">
            <a:xfrm>
              <a:off x="2847775" y="1970605"/>
              <a:ext cx="286150" cy="224390"/>
            </a:xfrm>
            <a:custGeom>
              <a:avLst/>
              <a:gdLst/>
              <a:ahLst/>
              <a:cxnLst>
                <a:cxn ang="0">
                  <a:pos x="45" y="14"/>
                </a:cxn>
                <a:cxn ang="0">
                  <a:pos x="32" y="10"/>
                </a:cxn>
                <a:cxn ang="0">
                  <a:pos x="18" y="14"/>
                </a:cxn>
                <a:cxn ang="0">
                  <a:pos x="0" y="14"/>
                </a:cxn>
                <a:cxn ang="0">
                  <a:pos x="64" y="14"/>
                </a:cxn>
                <a:cxn ang="0">
                  <a:pos x="0" y="15"/>
                </a:cxn>
                <a:cxn ang="0">
                  <a:pos x="18" y="20"/>
                </a:cxn>
                <a:cxn ang="0">
                  <a:pos x="2" y="22"/>
                </a:cxn>
                <a:cxn ang="0">
                  <a:pos x="9" y="35"/>
                </a:cxn>
                <a:cxn ang="0">
                  <a:pos x="1" y="36"/>
                </a:cxn>
                <a:cxn ang="0">
                  <a:pos x="0" y="28"/>
                </a:cxn>
                <a:cxn ang="0">
                  <a:pos x="8" y="27"/>
                </a:cxn>
                <a:cxn ang="0">
                  <a:pos x="9" y="35"/>
                </a:cxn>
                <a:cxn ang="0">
                  <a:pos x="15" y="50"/>
                </a:cxn>
                <a:cxn ang="0">
                  <a:pos x="7" y="49"/>
                </a:cxn>
                <a:cxn ang="0">
                  <a:pos x="8" y="41"/>
                </a:cxn>
                <a:cxn ang="0">
                  <a:pos x="16" y="42"/>
                </a:cxn>
                <a:cxn ang="0">
                  <a:pos x="23" y="35"/>
                </a:cxn>
                <a:cxn ang="0">
                  <a:pos x="15" y="36"/>
                </a:cxn>
                <a:cxn ang="0">
                  <a:pos x="13" y="28"/>
                </a:cxn>
                <a:cxn ang="0">
                  <a:pos x="21" y="27"/>
                </a:cxn>
                <a:cxn ang="0">
                  <a:pos x="23" y="35"/>
                </a:cxn>
                <a:cxn ang="0">
                  <a:pos x="28" y="50"/>
                </a:cxn>
                <a:cxn ang="0">
                  <a:pos x="20" y="49"/>
                </a:cxn>
                <a:cxn ang="0">
                  <a:pos x="21" y="41"/>
                </a:cxn>
                <a:cxn ang="0">
                  <a:pos x="29" y="42"/>
                </a:cxn>
                <a:cxn ang="0">
                  <a:pos x="36" y="35"/>
                </a:cxn>
                <a:cxn ang="0">
                  <a:pos x="28" y="36"/>
                </a:cxn>
                <a:cxn ang="0">
                  <a:pos x="27" y="28"/>
                </a:cxn>
                <a:cxn ang="0">
                  <a:pos x="35" y="27"/>
                </a:cxn>
                <a:cxn ang="0">
                  <a:pos x="36" y="35"/>
                </a:cxn>
                <a:cxn ang="0">
                  <a:pos x="42" y="50"/>
                </a:cxn>
                <a:cxn ang="0">
                  <a:pos x="34" y="49"/>
                </a:cxn>
                <a:cxn ang="0">
                  <a:pos x="35" y="41"/>
                </a:cxn>
                <a:cxn ang="0">
                  <a:pos x="43" y="42"/>
                </a:cxn>
                <a:cxn ang="0">
                  <a:pos x="50" y="35"/>
                </a:cxn>
                <a:cxn ang="0">
                  <a:pos x="42" y="36"/>
                </a:cxn>
                <a:cxn ang="0">
                  <a:pos x="41" y="28"/>
                </a:cxn>
                <a:cxn ang="0">
                  <a:pos x="49" y="27"/>
                </a:cxn>
                <a:cxn ang="0">
                  <a:pos x="50" y="35"/>
                </a:cxn>
                <a:cxn ang="0">
                  <a:pos x="61" y="22"/>
                </a:cxn>
                <a:cxn ang="0">
                  <a:pos x="45" y="20"/>
                </a:cxn>
                <a:cxn ang="0">
                  <a:pos x="64" y="15"/>
                </a:cxn>
                <a:cxn ang="0">
                  <a:pos x="57" y="49"/>
                </a:cxn>
                <a:cxn ang="0">
                  <a:pos x="49" y="50"/>
                </a:cxn>
                <a:cxn ang="0">
                  <a:pos x="48" y="42"/>
                </a:cxn>
                <a:cxn ang="0">
                  <a:pos x="56" y="41"/>
                </a:cxn>
                <a:cxn ang="0">
                  <a:pos x="57" y="49"/>
                </a:cxn>
                <a:cxn ang="0">
                  <a:pos x="63" y="36"/>
                </a:cxn>
                <a:cxn ang="0">
                  <a:pos x="55" y="35"/>
                </a:cxn>
                <a:cxn ang="0">
                  <a:pos x="56" y="27"/>
                </a:cxn>
                <a:cxn ang="0">
                  <a:pos x="64" y="28"/>
                </a:cxn>
              </a:cxnLst>
              <a:rect l="0" t="0" r="r" b="b"/>
              <a:pathLst>
                <a:path w="64" h="50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17"/>
          <p:cNvGrpSpPr/>
          <p:nvPr/>
        </p:nvGrpSpPr>
        <p:grpSpPr>
          <a:xfrm>
            <a:off x="3345495" y="2753927"/>
            <a:ext cx="1477020" cy="1861447"/>
            <a:chOff x="1388111" y="2459015"/>
            <a:chExt cx="1219200" cy="1536522"/>
          </a:xfrm>
        </p:grpSpPr>
        <p:sp>
          <p:nvSpPr>
            <p:cNvPr id="46" name="îŝḷîḓé-Freeform: Shape 18"/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ŝḷîḓé-Freeform: Shape 19"/>
            <p:cNvSpPr>
              <a:spLocks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Group 21"/>
          <p:cNvGrpSpPr/>
          <p:nvPr/>
        </p:nvGrpSpPr>
        <p:grpSpPr>
          <a:xfrm>
            <a:off x="5749331" y="1930400"/>
            <a:ext cx="693340" cy="693340"/>
            <a:chOff x="4178300" y="1689100"/>
            <a:chExt cx="787400" cy="787400"/>
          </a:xfrm>
        </p:grpSpPr>
        <p:grpSp>
          <p:nvGrpSpPr>
            <p:cNvPr id="42" name="Group 22"/>
            <p:cNvGrpSpPr/>
            <p:nvPr/>
          </p:nvGrpSpPr>
          <p:grpSpPr>
            <a:xfrm>
              <a:off x="4178300" y="1689100"/>
              <a:ext cx="787400" cy="787400"/>
              <a:chOff x="4343400" y="1854885"/>
              <a:chExt cx="457200" cy="457200"/>
            </a:xfrm>
          </p:grpSpPr>
          <p:sp>
            <p:nvSpPr>
              <p:cNvPr id="44" name="îŝḷîḓé-Oval 24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ŝḷîḓé-Oval 25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3" name="îŝḷîḓé-Freeform: Shape 23"/>
            <p:cNvSpPr>
              <a:spLocks/>
            </p:cNvSpPr>
            <p:nvPr/>
          </p:nvSpPr>
          <p:spPr bwMode="auto">
            <a:xfrm>
              <a:off x="4429954" y="1979868"/>
              <a:ext cx="284092" cy="20586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26"/>
          <p:cNvGrpSpPr/>
          <p:nvPr/>
        </p:nvGrpSpPr>
        <p:grpSpPr>
          <a:xfrm>
            <a:off x="5357491" y="2753927"/>
            <a:ext cx="1477020" cy="1861447"/>
            <a:chOff x="1388111" y="2459015"/>
            <a:chExt cx="1219200" cy="1536522"/>
          </a:xfrm>
        </p:grpSpPr>
        <p:sp>
          <p:nvSpPr>
            <p:cNvPr id="40" name="îŝḷîḓé-Freeform: Shape 27"/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ŝḷîḓé-Freeform: Shape 28"/>
            <p:cNvSpPr>
              <a:spLocks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Group 30"/>
          <p:cNvGrpSpPr/>
          <p:nvPr/>
        </p:nvGrpSpPr>
        <p:grpSpPr>
          <a:xfrm>
            <a:off x="7761325" y="1930400"/>
            <a:ext cx="693340" cy="693340"/>
            <a:chOff x="5759450" y="1689100"/>
            <a:chExt cx="787400" cy="787400"/>
          </a:xfrm>
        </p:grpSpPr>
        <p:grpSp>
          <p:nvGrpSpPr>
            <p:cNvPr id="36" name="Group 31"/>
            <p:cNvGrpSpPr/>
            <p:nvPr/>
          </p:nvGrpSpPr>
          <p:grpSpPr>
            <a:xfrm>
              <a:off x="5759450" y="1689100"/>
              <a:ext cx="787400" cy="787400"/>
              <a:chOff x="4343400" y="1854885"/>
              <a:chExt cx="457200" cy="457200"/>
            </a:xfrm>
          </p:grpSpPr>
          <p:sp>
            <p:nvSpPr>
              <p:cNvPr id="38" name="îŝḷîḓé-Oval 33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ŝḷîḓé-Oval 34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7" name="îŝḷîḓé-Freeform: Shape 32"/>
            <p:cNvSpPr>
              <a:spLocks/>
            </p:cNvSpPr>
            <p:nvPr/>
          </p:nvSpPr>
          <p:spPr bwMode="auto">
            <a:xfrm>
              <a:off x="6030661" y="1960311"/>
              <a:ext cx="244978" cy="24497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Group 35"/>
          <p:cNvGrpSpPr/>
          <p:nvPr/>
        </p:nvGrpSpPr>
        <p:grpSpPr>
          <a:xfrm flipH="1">
            <a:off x="7369485" y="2753927"/>
            <a:ext cx="1477020" cy="1861447"/>
            <a:chOff x="3171825" y="2459015"/>
            <a:chExt cx="1219200" cy="1536522"/>
          </a:xfrm>
        </p:grpSpPr>
        <p:sp>
          <p:nvSpPr>
            <p:cNvPr id="34" name="îŝḷîḓé-Freeform: Shape 3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îŝḷîḓé-Freeform: Shape 37"/>
            <p:cNvSpPr>
              <a:spLocks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39"/>
          <p:cNvGrpSpPr/>
          <p:nvPr/>
        </p:nvGrpSpPr>
        <p:grpSpPr>
          <a:xfrm>
            <a:off x="9773320" y="1930400"/>
            <a:ext cx="693340" cy="693340"/>
            <a:chOff x="7340600" y="1689100"/>
            <a:chExt cx="787400" cy="787400"/>
          </a:xfrm>
        </p:grpSpPr>
        <p:grpSp>
          <p:nvGrpSpPr>
            <p:cNvPr id="30" name="Group 40"/>
            <p:cNvGrpSpPr/>
            <p:nvPr/>
          </p:nvGrpSpPr>
          <p:grpSpPr>
            <a:xfrm>
              <a:off x="7340600" y="1689100"/>
              <a:ext cx="787400" cy="787400"/>
              <a:chOff x="4343400" y="1854885"/>
              <a:chExt cx="457200" cy="457200"/>
            </a:xfrm>
          </p:grpSpPr>
          <p:sp>
            <p:nvSpPr>
              <p:cNvPr id="32" name="îŝḷîḓé-Oval 42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chemeClr val="bg1">
                    <a:lumMod val="75000"/>
                  </a:schemeClr>
                </a:solidFill>
                <a:prstDash val="sys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ŝḷîḓé-Oval 43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îŝḷîḓé-Freeform: Shape 41"/>
            <p:cNvSpPr>
              <a:spLocks/>
            </p:cNvSpPr>
            <p:nvPr/>
          </p:nvSpPr>
          <p:spPr bwMode="auto">
            <a:xfrm>
              <a:off x="7606665" y="1979869"/>
              <a:ext cx="255270" cy="20586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44"/>
          <p:cNvGrpSpPr/>
          <p:nvPr/>
        </p:nvGrpSpPr>
        <p:grpSpPr>
          <a:xfrm flipH="1">
            <a:off x="9381480" y="2753927"/>
            <a:ext cx="1477020" cy="1861447"/>
            <a:chOff x="3171825" y="2459015"/>
            <a:chExt cx="1219200" cy="1536522"/>
          </a:xfrm>
        </p:grpSpPr>
        <p:sp>
          <p:nvSpPr>
            <p:cNvPr id="28" name="îŝḷîḓé-Freeform: Shape 45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ŝḷîḓé-Freeform: Shape 46"/>
            <p:cNvSpPr>
              <a:spLocks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59" name="直接连接符 58"/>
          <p:cNvCxnSpPr/>
          <p:nvPr/>
        </p:nvCxnSpPr>
        <p:spPr>
          <a:xfrm>
            <a:off x="874713" y="4615374"/>
            <a:ext cx="104425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1197618" y="4736293"/>
            <a:ext cx="1748782" cy="1960036"/>
            <a:chOff x="8036317" y="3341205"/>
            <a:chExt cx="1748782" cy="1960036"/>
          </a:xfrm>
        </p:grpSpPr>
        <p:sp>
          <p:nvSpPr>
            <p:cNvPr id="68" name="矩形 67"/>
            <p:cNvSpPr/>
            <p:nvPr/>
          </p:nvSpPr>
          <p:spPr>
            <a:xfrm>
              <a:off x="8036317" y="3747033"/>
              <a:ext cx="1748782" cy="155420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做店铺直播必须是店铺老板或合伙人牵头去做，切记不要让运营去做，因为这个需要的投入和试错成本很高，没有调动公司资源能力或者跟公司利益站在一起的人，不要做。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8172197" y="3341205"/>
              <a:ext cx="147702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老板牵头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3209614" y="4736293"/>
            <a:ext cx="1748782" cy="1767739"/>
            <a:chOff x="8036317" y="3341205"/>
            <a:chExt cx="1748782" cy="1767739"/>
          </a:xfrm>
        </p:grpSpPr>
        <p:sp>
          <p:nvSpPr>
            <p:cNvPr id="77" name="矩形 76"/>
            <p:cNvSpPr/>
            <p:nvPr/>
          </p:nvSpPr>
          <p:spPr>
            <a:xfrm>
              <a:off x="8036317" y="3747033"/>
              <a:ext cx="1748782" cy="13619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直播选择建议商家自播，因为普通网红主播的佣金就非常高，头部主播更是让商家望而却步，商家可以自己培养主播，或老板亲自直播。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8172197" y="3341205"/>
              <a:ext cx="1477022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商家自播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221609" y="4736293"/>
            <a:ext cx="1748782" cy="1536843"/>
            <a:chOff x="8036317" y="3341205"/>
            <a:chExt cx="1748782" cy="1536843"/>
          </a:xfrm>
        </p:grpSpPr>
        <p:sp>
          <p:nvSpPr>
            <p:cNvPr id="80" name="矩形 79"/>
            <p:cNvSpPr/>
            <p:nvPr/>
          </p:nvSpPr>
          <p:spPr>
            <a:xfrm>
              <a:off x="8036317" y="3747033"/>
              <a:ext cx="1748782" cy="113101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直播千万不要去刷观看量，会降低粉丝的精准性，店铺的直播活动以推荐为主，而不是刻意销售，主播就是你的商品详情页。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8172197" y="3341205"/>
              <a:ext cx="147702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诚信直播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233604" y="4736293"/>
            <a:ext cx="1748782" cy="1325247"/>
            <a:chOff x="8036317" y="3341205"/>
            <a:chExt cx="1748782" cy="1325247"/>
          </a:xfrm>
        </p:grpSpPr>
        <p:sp>
          <p:nvSpPr>
            <p:cNvPr id="83" name="矩形 82"/>
            <p:cNvSpPr/>
            <p:nvPr/>
          </p:nvSpPr>
          <p:spPr>
            <a:xfrm>
              <a:off x="8036317" y="3747033"/>
              <a:ext cx="1748782" cy="91941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直播时长一个月至少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14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个小时，一个店铺配置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3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个主播，直播适合人群精准的店铺。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8172197" y="3341205"/>
              <a:ext cx="147702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直播时长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9245599" y="4736293"/>
            <a:ext cx="1872344" cy="1767739"/>
            <a:chOff x="8036317" y="3341205"/>
            <a:chExt cx="1872344" cy="1767739"/>
          </a:xfrm>
        </p:grpSpPr>
        <p:sp>
          <p:nvSpPr>
            <p:cNvPr id="86" name="矩形 85"/>
            <p:cNvSpPr/>
            <p:nvPr/>
          </p:nvSpPr>
          <p:spPr>
            <a:xfrm>
              <a:off x="8036317" y="3747033"/>
              <a:ext cx="1872344" cy="136191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5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主播自己能说才行，产品的专业知识可以培训（搭配，产品），多跟主播聊心，多进行企业关怀，比如夏天空调要到位，咖啡奶茶要到位，按摩也要到位。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8172197" y="3341205"/>
              <a:ext cx="147702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主播培训</a:t>
              </a:r>
            </a:p>
          </p:txBody>
        </p:sp>
      </p:grpSp>
      <p:sp>
        <p:nvSpPr>
          <p:cNvPr id="58" name="矩形 57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30900" y="3619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实体店直播带货怎么做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679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30900" y="3619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直播带货热门行业分析</a:t>
            </a:r>
          </a:p>
        </p:txBody>
      </p:sp>
      <p:sp>
        <p:nvSpPr>
          <p:cNvPr id="42" name="Pie 45"/>
          <p:cNvSpPr/>
          <p:nvPr/>
        </p:nvSpPr>
        <p:spPr>
          <a:xfrm>
            <a:off x="4490713" y="1994889"/>
            <a:ext cx="1571126" cy="1571534"/>
          </a:xfrm>
          <a:prstGeom prst="pieWedg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3" name="Pie 48"/>
          <p:cNvSpPr/>
          <p:nvPr/>
        </p:nvSpPr>
        <p:spPr>
          <a:xfrm rot="5400000">
            <a:off x="6129956" y="1984840"/>
            <a:ext cx="1571534" cy="1571126"/>
          </a:xfrm>
          <a:prstGeom prst="pieWedg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4" name="Pie 51"/>
          <p:cNvSpPr/>
          <p:nvPr/>
        </p:nvSpPr>
        <p:spPr>
          <a:xfrm rot="16200000">
            <a:off x="4490509" y="3624762"/>
            <a:ext cx="1571534" cy="1571126"/>
          </a:xfrm>
          <a:prstGeom prst="pieWedg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5" name="Pie 54"/>
          <p:cNvSpPr/>
          <p:nvPr/>
        </p:nvSpPr>
        <p:spPr>
          <a:xfrm rot="10800000">
            <a:off x="6130161" y="3624557"/>
            <a:ext cx="1571126" cy="1571534"/>
          </a:xfrm>
          <a:prstGeom prst="pieWedg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46" name="Straight Arrow Connector 98"/>
          <p:cNvCxnSpPr/>
          <p:nvPr/>
        </p:nvCxnSpPr>
        <p:spPr>
          <a:xfrm>
            <a:off x="1670480" y="2328150"/>
            <a:ext cx="2787653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8"/>
          <p:cNvSpPr txBox="1"/>
          <p:nvPr/>
        </p:nvSpPr>
        <p:spPr>
          <a:xfrm>
            <a:off x="1546910" y="2397418"/>
            <a:ext cx="28407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服饰行业作为电商直播开启的第一行业，具有成交量高、客单价高、利润率高的特点，但同事退货率也高，因此在售后这块比较重要。</a:t>
            </a:r>
          </a:p>
        </p:txBody>
      </p:sp>
      <p:sp>
        <p:nvSpPr>
          <p:cNvPr id="48" name="文本框 9"/>
          <p:cNvSpPr txBox="1"/>
          <p:nvPr/>
        </p:nvSpPr>
        <p:spPr>
          <a:xfrm>
            <a:off x="1546910" y="1858081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服饰行业</a:t>
            </a:r>
          </a:p>
        </p:txBody>
      </p:sp>
      <p:cxnSp>
        <p:nvCxnSpPr>
          <p:cNvPr id="49" name="Straight Arrow Connector 98"/>
          <p:cNvCxnSpPr/>
          <p:nvPr/>
        </p:nvCxnSpPr>
        <p:spPr>
          <a:xfrm>
            <a:off x="1670480" y="4432352"/>
            <a:ext cx="2787653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11"/>
          <p:cNvSpPr txBox="1"/>
          <p:nvPr/>
        </p:nvSpPr>
        <p:spPr>
          <a:xfrm>
            <a:off x="1546910" y="4501620"/>
            <a:ext cx="284075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农产品生长周期长、售卖周期短、销售渠道难拓宽、与消费者无法建立直接关联等。通过直播带货方式售卖产品，能更加形象直观，可以满足消费者的多方面需求，更容易被接纳，也更能提升用户的满意度。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文本框 12"/>
          <p:cNvSpPr txBox="1"/>
          <p:nvPr/>
        </p:nvSpPr>
        <p:spPr>
          <a:xfrm>
            <a:off x="1546910" y="3962283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农产品</a:t>
            </a:r>
          </a:p>
        </p:txBody>
      </p:sp>
      <p:cxnSp>
        <p:nvCxnSpPr>
          <p:cNvPr id="52" name="Straight Arrow Connector 98"/>
          <p:cNvCxnSpPr/>
          <p:nvPr/>
        </p:nvCxnSpPr>
        <p:spPr>
          <a:xfrm flipH="1">
            <a:off x="7734456" y="2328150"/>
            <a:ext cx="2787653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文本框 14"/>
          <p:cNvSpPr txBox="1"/>
          <p:nvPr/>
        </p:nvSpPr>
        <p:spPr>
          <a:xfrm flipH="1">
            <a:off x="7608191" y="2471713"/>
            <a:ext cx="30374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李佳琦开创的口红直播已经让所有美妆行业从业者眼红，美妆行业具有成交量高、客单价高、利润率高的特点，同时美妆行业直播对于品牌的塑造有意想不到的效果。</a:t>
            </a:r>
          </a:p>
        </p:txBody>
      </p:sp>
      <p:sp>
        <p:nvSpPr>
          <p:cNvPr id="54" name="文本框 15"/>
          <p:cNvSpPr txBox="1"/>
          <p:nvPr/>
        </p:nvSpPr>
        <p:spPr>
          <a:xfrm flipH="1">
            <a:off x="8665679" y="1858081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美妆行业</a:t>
            </a:r>
          </a:p>
        </p:txBody>
      </p:sp>
      <p:cxnSp>
        <p:nvCxnSpPr>
          <p:cNvPr id="55" name="Straight Arrow Connector 98"/>
          <p:cNvCxnSpPr/>
          <p:nvPr/>
        </p:nvCxnSpPr>
        <p:spPr>
          <a:xfrm flipH="1">
            <a:off x="7734456" y="4432352"/>
            <a:ext cx="2787653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17"/>
          <p:cNvSpPr txBox="1"/>
          <p:nvPr/>
        </p:nvSpPr>
        <p:spPr>
          <a:xfrm flipH="1">
            <a:off x="7804925" y="4501620"/>
            <a:ext cx="28407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从专业化程度来看，快消品由于品牌间差异程度化较小，购买决策更多由品牌效应驱动，对带货主播的专业化要求比较低，成为最热门带货品类之一。</a:t>
            </a:r>
          </a:p>
        </p:txBody>
      </p:sp>
      <p:sp>
        <p:nvSpPr>
          <p:cNvPr id="57" name="文本框 18"/>
          <p:cNvSpPr txBox="1"/>
          <p:nvPr/>
        </p:nvSpPr>
        <p:spPr>
          <a:xfrm flipH="1">
            <a:off x="8665679" y="3962283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快消品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769746" y="4219842"/>
            <a:ext cx="764860" cy="765060"/>
            <a:chOff x="769746" y="4058478"/>
            <a:chExt cx="764860" cy="765060"/>
          </a:xfrm>
        </p:grpSpPr>
        <p:sp>
          <p:nvSpPr>
            <p:cNvPr id="59" name="Oval 76"/>
            <p:cNvSpPr/>
            <p:nvPr/>
          </p:nvSpPr>
          <p:spPr bwMode="auto">
            <a:xfrm>
              <a:off x="769746" y="4058478"/>
              <a:ext cx="764860" cy="7650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60" name="Freeform 184"/>
            <p:cNvSpPr>
              <a:spLocks noChangeAspect="1"/>
            </p:cNvSpPr>
            <p:nvPr/>
          </p:nvSpPr>
          <p:spPr bwMode="auto">
            <a:xfrm>
              <a:off x="936176" y="4254342"/>
              <a:ext cx="432000" cy="373333"/>
            </a:xfrm>
            <a:custGeom>
              <a:avLst/>
              <a:gdLst>
                <a:gd name="T0" fmla="*/ 368 w 1590"/>
                <a:gd name="T1" fmla="*/ 1376 h 1376"/>
                <a:gd name="T2" fmla="*/ 43 w 1590"/>
                <a:gd name="T3" fmla="*/ 843 h 1376"/>
                <a:gd name="T4" fmla="*/ 206 w 1590"/>
                <a:gd name="T5" fmla="*/ 401 h 1376"/>
                <a:gd name="T6" fmla="*/ 262 w 1590"/>
                <a:gd name="T7" fmla="*/ 630 h 1376"/>
                <a:gd name="T8" fmla="*/ 523 w 1590"/>
                <a:gd name="T9" fmla="*/ 0 h 1376"/>
                <a:gd name="T10" fmla="*/ 908 w 1590"/>
                <a:gd name="T11" fmla="*/ 592 h 1376"/>
                <a:gd name="T12" fmla="*/ 951 w 1590"/>
                <a:gd name="T13" fmla="*/ 214 h 1376"/>
                <a:gd name="T14" fmla="*/ 847 w 1590"/>
                <a:gd name="T15" fmla="*/ 1376 h 1376"/>
                <a:gd name="T16" fmla="*/ 641 w 1590"/>
                <a:gd name="T17" fmla="*/ 568 h 1376"/>
                <a:gd name="T18" fmla="*/ 530 w 1590"/>
                <a:gd name="T19" fmla="*/ 951 h 1376"/>
                <a:gd name="T20" fmla="*/ 493 w 1590"/>
                <a:gd name="T21" fmla="*/ 705 h 1376"/>
                <a:gd name="T22" fmla="*/ 396 w 1590"/>
                <a:gd name="T23" fmla="*/ 973 h 1376"/>
                <a:gd name="T24" fmla="*/ 368 w 1590"/>
                <a:gd name="T25" fmla="*/ 137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0" h="1376">
                  <a:moveTo>
                    <a:pt x="368" y="1376"/>
                  </a:moveTo>
                  <a:cubicBezTo>
                    <a:pt x="76" y="1212"/>
                    <a:pt x="0" y="1056"/>
                    <a:pt x="43" y="843"/>
                  </a:cubicBezTo>
                  <a:cubicBezTo>
                    <a:pt x="76" y="686"/>
                    <a:pt x="196" y="558"/>
                    <a:pt x="206" y="401"/>
                  </a:cubicBezTo>
                  <a:cubicBezTo>
                    <a:pt x="251" y="484"/>
                    <a:pt x="257" y="544"/>
                    <a:pt x="262" y="630"/>
                  </a:cubicBezTo>
                  <a:cubicBezTo>
                    <a:pt x="406" y="453"/>
                    <a:pt x="556" y="216"/>
                    <a:pt x="523" y="0"/>
                  </a:cubicBezTo>
                  <a:cubicBezTo>
                    <a:pt x="523" y="0"/>
                    <a:pt x="883" y="258"/>
                    <a:pt x="908" y="592"/>
                  </a:cubicBezTo>
                  <a:cubicBezTo>
                    <a:pt x="940" y="523"/>
                    <a:pt x="983" y="285"/>
                    <a:pt x="951" y="214"/>
                  </a:cubicBezTo>
                  <a:cubicBezTo>
                    <a:pt x="1048" y="285"/>
                    <a:pt x="1590" y="956"/>
                    <a:pt x="847" y="1376"/>
                  </a:cubicBezTo>
                  <a:cubicBezTo>
                    <a:pt x="987" y="1104"/>
                    <a:pt x="883" y="738"/>
                    <a:pt x="641" y="568"/>
                  </a:cubicBezTo>
                  <a:cubicBezTo>
                    <a:pt x="657" y="641"/>
                    <a:pt x="637" y="831"/>
                    <a:pt x="530" y="951"/>
                  </a:cubicBezTo>
                  <a:cubicBezTo>
                    <a:pt x="554" y="827"/>
                    <a:pt x="493" y="705"/>
                    <a:pt x="493" y="705"/>
                  </a:cubicBezTo>
                  <a:cubicBezTo>
                    <a:pt x="493" y="705"/>
                    <a:pt x="473" y="860"/>
                    <a:pt x="396" y="973"/>
                  </a:cubicBezTo>
                  <a:cubicBezTo>
                    <a:pt x="326" y="1076"/>
                    <a:pt x="277" y="1185"/>
                    <a:pt x="368" y="13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0657983" y="4219842"/>
            <a:ext cx="764860" cy="765060"/>
            <a:chOff x="10657983" y="4058478"/>
            <a:chExt cx="764860" cy="765060"/>
          </a:xfrm>
        </p:grpSpPr>
        <p:sp>
          <p:nvSpPr>
            <p:cNvPr id="62" name="Oval 76"/>
            <p:cNvSpPr/>
            <p:nvPr/>
          </p:nvSpPr>
          <p:spPr bwMode="auto">
            <a:xfrm flipH="1">
              <a:off x="10657983" y="4058478"/>
              <a:ext cx="764860" cy="76506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63" name="Freeform 185"/>
            <p:cNvSpPr>
              <a:spLocks noChangeAspect="1" noEditPoints="1"/>
            </p:cNvSpPr>
            <p:nvPr/>
          </p:nvSpPr>
          <p:spPr bwMode="auto">
            <a:xfrm>
              <a:off x="10879484" y="4244618"/>
              <a:ext cx="396000" cy="392780"/>
            </a:xfrm>
            <a:custGeom>
              <a:avLst/>
              <a:gdLst>
                <a:gd name="T0" fmla="*/ 0 w 1200"/>
                <a:gd name="T1" fmla="*/ 0 h 1200"/>
                <a:gd name="T2" fmla="*/ 150 w 1200"/>
                <a:gd name="T3" fmla="*/ 0 h 1200"/>
                <a:gd name="T4" fmla="*/ 150 w 1200"/>
                <a:gd name="T5" fmla="*/ 1200 h 1200"/>
                <a:gd name="T6" fmla="*/ 0 w 1200"/>
                <a:gd name="T7" fmla="*/ 1200 h 1200"/>
                <a:gd name="T8" fmla="*/ 0 w 1200"/>
                <a:gd name="T9" fmla="*/ 0 h 1200"/>
                <a:gd name="T10" fmla="*/ 596 w 1200"/>
                <a:gd name="T11" fmla="*/ 143 h 1200"/>
                <a:gd name="T12" fmla="*/ 225 w 1200"/>
                <a:gd name="T13" fmla="*/ 0 h 1200"/>
                <a:gd name="T14" fmla="*/ 225 w 1200"/>
                <a:gd name="T15" fmla="*/ 600 h 1200"/>
                <a:gd name="T16" fmla="*/ 749 w 1200"/>
                <a:gd name="T17" fmla="*/ 602 h 1200"/>
                <a:gd name="T18" fmla="*/ 1200 w 1200"/>
                <a:gd name="T19" fmla="*/ 300 h 1200"/>
                <a:gd name="T20" fmla="*/ 596 w 1200"/>
                <a:gd name="T21" fmla="*/ 143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0" h="1200">
                  <a:moveTo>
                    <a:pt x="0" y="0"/>
                  </a:moveTo>
                  <a:lnTo>
                    <a:pt x="150" y="0"/>
                  </a:lnTo>
                  <a:lnTo>
                    <a:pt x="150" y="1200"/>
                  </a:lnTo>
                  <a:lnTo>
                    <a:pt x="0" y="1200"/>
                  </a:lnTo>
                  <a:lnTo>
                    <a:pt x="0" y="0"/>
                  </a:lnTo>
                  <a:close/>
                  <a:moveTo>
                    <a:pt x="596" y="143"/>
                  </a:moveTo>
                  <a:cubicBezTo>
                    <a:pt x="483" y="9"/>
                    <a:pt x="397" y="0"/>
                    <a:pt x="225" y="0"/>
                  </a:cubicBezTo>
                  <a:lnTo>
                    <a:pt x="225" y="600"/>
                  </a:lnTo>
                  <a:cubicBezTo>
                    <a:pt x="526" y="450"/>
                    <a:pt x="560" y="620"/>
                    <a:pt x="749" y="602"/>
                  </a:cubicBezTo>
                  <a:cubicBezTo>
                    <a:pt x="936" y="586"/>
                    <a:pt x="1095" y="442"/>
                    <a:pt x="1200" y="300"/>
                  </a:cubicBezTo>
                  <a:cubicBezTo>
                    <a:pt x="902" y="369"/>
                    <a:pt x="752" y="328"/>
                    <a:pt x="596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0657983" y="2115640"/>
            <a:ext cx="764860" cy="765060"/>
            <a:chOff x="10657983" y="1954276"/>
            <a:chExt cx="764860" cy="765060"/>
          </a:xfrm>
        </p:grpSpPr>
        <p:sp>
          <p:nvSpPr>
            <p:cNvPr id="65" name="Oval 76"/>
            <p:cNvSpPr/>
            <p:nvPr/>
          </p:nvSpPr>
          <p:spPr bwMode="auto">
            <a:xfrm flipH="1">
              <a:off x="10657983" y="1954276"/>
              <a:ext cx="764860" cy="7650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900" dirty="0">
                <a:latin typeface="微软雅黑" panose="020B0503020204020204" pitchFamily="34" charset="-122"/>
              </a:endParaRPr>
            </a:p>
          </p:txBody>
        </p:sp>
        <p:sp>
          <p:nvSpPr>
            <p:cNvPr id="66" name="Freeform 36"/>
            <p:cNvSpPr>
              <a:spLocks noChangeAspect="1" noEditPoints="1"/>
            </p:cNvSpPr>
            <p:nvPr/>
          </p:nvSpPr>
          <p:spPr bwMode="auto">
            <a:xfrm>
              <a:off x="10842413" y="2141893"/>
              <a:ext cx="396000" cy="389827"/>
            </a:xfrm>
            <a:custGeom>
              <a:avLst/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1180">
                <a:solidFill>
                  <a:schemeClr val="accent1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69746" y="2115640"/>
            <a:ext cx="764860" cy="765060"/>
            <a:chOff x="769746" y="1954276"/>
            <a:chExt cx="764860" cy="765060"/>
          </a:xfrm>
        </p:grpSpPr>
        <p:sp>
          <p:nvSpPr>
            <p:cNvPr id="68" name="Oval 76"/>
            <p:cNvSpPr/>
            <p:nvPr/>
          </p:nvSpPr>
          <p:spPr bwMode="auto">
            <a:xfrm>
              <a:off x="769746" y="1954276"/>
              <a:ext cx="764860" cy="7650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900" dirty="0">
                <a:latin typeface="微软雅黑" panose="020B0503020204020204" pitchFamily="34" charset="-122"/>
              </a:endParaRPr>
            </a:p>
          </p:txBody>
        </p:sp>
        <p:grpSp>
          <p:nvGrpSpPr>
            <p:cNvPr id="69" name="组合 68"/>
            <p:cNvGrpSpPr>
              <a:grpSpLocks noChangeAspect="1"/>
            </p:cNvGrpSpPr>
            <p:nvPr/>
          </p:nvGrpSpPr>
          <p:grpSpPr>
            <a:xfrm>
              <a:off x="972176" y="2094174"/>
              <a:ext cx="360000" cy="48526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7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latin typeface="+mj-ea"/>
                  <a:ea typeface="+mj-ea"/>
                </a:endParaRPr>
              </a:p>
            </p:txBody>
          </p:sp>
          <p:sp>
            <p:nvSpPr>
              <p:cNvPr id="7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latin typeface="+mj-ea"/>
                  <a:ea typeface="+mj-ea"/>
                </a:endParaRPr>
              </a:p>
            </p:txBody>
          </p:sp>
          <p:sp>
            <p:nvSpPr>
              <p:cNvPr id="7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015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73" name="Freeform 184"/>
          <p:cNvSpPr>
            <a:spLocks noChangeAspect="1"/>
          </p:cNvSpPr>
          <p:nvPr/>
        </p:nvSpPr>
        <p:spPr bwMode="auto">
          <a:xfrm>
            <a:off x="5202396" y="4009898"/>
            <a:ext cx="669322" cy="578426"/>
          </a:xfrm>
          <a:custGeom>
            <a:avLst/>
            <a:gdLst>
              <a:gd name="T0" fmla="*/ 368 w 1590"/>
              <a:gd name="T1" fmla="*/ 1376 h 1376"/>
              <a:gd name="T2" fmla="*/ 43 w 1590"/>
              <a:gd name="T3" fmla="*/ 843 h 1376"/>
              <a:gd name="T4" fmla="*/ 206 w 1590"/>
              <a:gd name="T5" fmla="*/ 401 h 1376"/>
              <a:gd name="T6" fmla="*/ 262 w 1590"/>
              <a:gd name="T7" fmla="*/ 630 h 1376"/>
              <a:gd name="T8" fmla="*/ 523 w 1590"/>
              <a:gd name="T9" fmla="*/ 0 h 1376"/>
              <a:gd name="T10" fmla="*/ 908 w 1590"/>
              <a:gd name="T11" fmla="*/ 592 h 1376"/>
              <a:gd name="T12" fmla="*/ 951 w 1590"/>
              <a:gd name="T13" fmla="*/ 214 h 1376"/>
              <a:gd name="T14" fmla="*/ 847 w 1590"/>
              <a:gd name="T15" fmla="*/ 1376 h 1376"/>
              <a:gd name="T16" fmla="*/ 641 w 1590"/>
              <a:gd name="T17" fmla="*/ 568 h 1376"/>
              <a:gd name="T18" fmla="*/ 530 w 1590"/>
              <a:gd name="T19" fmla="*/ 951 h 1376"/>
              <a:gd name="T20" fmla="*/ 493 w 1590"/>
              <a:gd name="T21" fmla="*/ 705 h 1376"/>
              <a:gd name="T22" fmla="*/ 396 w 1590"/>
              <a:gd name="T23" fmla="*/ 973 h 1376"/>
              <a:gd name="T24" fmla="*/ 368 w 1590"/>
              <a:gd name="T25" fmla="*/ 1376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0" h="1376">
                <a:moveTo>
                  <a:pt x="368" y="1376"/>
                </a:moveTo>
                <a:cubicBezTo>
                  <a:pt x="76" y="1212"/>
                  <a:pt x="0" y="1056"/>
                  <a:pt x="43" y="843"/>
                </a:cubicBezTo>
                <a:cubicBezTo>
                  <a:pt x="76" y="686"/>
                  <a:pt x="196" y="558"/>
                  <a:pt x="206" y="401"/>
                </a:cubicBezTo>
                <a:cubicBezTo>
                  <a:pt x="251" y="484"/>
                  <a:pt x="257" y="544"/>
                  <a:pt x="262" y="630"/>
                </a:cubicBezTo>
                <a:cubicBezTo>
                  <a:pt x="406" y="453"/>
                  <a:pt x="556" y="216"/>
                  <a:pt x="523" y="0"/>
                </a:cubicBezTo>
                <a:cubicBezTo>
                  <a:pt x="523" y="0"/>
                  <a:pt x="883" y="258"/>
                  <a:pt x="908" y="592"/>
                </a:cubicBezTo>
                <a:cubicBezTo>
                  <a:pt x="940" y="523"/>
                  <a:pt x="983" y="285"/>
                  <a:pt x="951" y="214"/>
                </a:cubicBezTo>
                <a:cubicBezTo>
                  <a:pt x="1048" y="285"/>
                  <a:pt x="1590" y="956"/>
                  <a:pt x="847" y="1376"/>
                </a:cubicBezTo>
                <a:cubicBezTo>
                  <a:pt x="987" y="1104"/>
                  <a:pt x="883" y="738"/>
                  <a:pt x="641" y="568"/>
                </a:cubicBezTo>
                <a:cubicBezTo>
                  <a:pt x="657" y="641"/>
                  <a:pt x="637" y="831"/>
                  <a:pt x="530" y="951"/>
                </a:cubicBezTo>
                <a:cubicBezTo>
                  <a:pt x="554" y="827"/>
                  <a:pt x="493" y="705"/>
                  <a:pt x="493" y="705"/>
                </a:cubicBezTo>
                <a:cubicBezTo>
                  <a:pt x="493" y="705"/>
                  <a:pt x="473" y="860"/>
                  <a:pt x="396" y="973"/>
                </a:cubicBezTo>
                <a:cubicBezTo>
                  <a:pt x="326" y="1076"/>
                  <a:pt x="277" y="1185"/>
                  <a:pt x="368" y="13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Freeform 185"/>
          <p:cNvSpPr>
            <a:spLocks noChangeAspect="1" noEditPoints="1"/>
          </p:cNvSpPr>
          <p:nvPr/>
        </p:nvSpPr>
        <p:spPr bwMode="auto">
          <a:xfrm>
            <a:off x="6515293" y="3994833"/>
            <a:ext cx="613545" cy="608556"/>
          </a:xfrm>
          <a:custGeom>
            <a:avLst/>
            <a:gdLst>
              <a:gd name="T0" fmla="*/ 0 w 1200"/>
              <a:gd name="T1" fmla="*/ 0 h 1200"/>
              <a:gd name="T2" fmla="*/ 150 w 1200"/>
              <a:gd name="T3" fmla="*/ 0 h 1200"/>
              <a:gd name="T4" fmla="*/ 150 w 1200"/>
              <a:gd name="T5" fmla="*/ 1200 h 1200"/>
              <a:gd name="T6" fmla="*/ 0 w 1200"/>
              <a:gd name="T7" fmla="*/ 1200 h 1200"/>
              <a:gd name="T8" fmla="*/ 0 w 1200"/>
              <a:gd name="T9" fmla="*/ 0 h 1200"/>
              <a:gd name="T10" fmla="*/ 596 w 1200"/>
              <a:gd name="T11" fmla="*/ 143 h 1200"/>
              <a:gd name="T12" fmla="*/ 225 w 1200"/>
              <a:gd name="T13" fmla="*/ 0 h 1200"/>
              <a:gd name="T14" fmla="*/ 225 w 1200"/>
              <a:gd name="T15" fmla="*/ 600 h 1200"/>
              <a:gd name="T16" fmla="*/ 749 w 1200"/>
              <a:gd name="T17" fmla="*/ 602 h 1200"/>
              <a:gd name="T18" fmla="*/ 1200 w 1200"/>
              <a:gd name="T19" fmla="*/ 300 h 1200"/>
              <a:gd name="T20" fmla="*/ 596 w 1200"/>
              <a:gd name="T21" fmla="*/ 143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00" h="1200">
                <a:moveTo>
                  <a:pt x="0" y="0"/>
                </a:moveTo>
                <a:lnTo>
                  <a:pt x="150" y="0"/>
                </a:lnTo>
                <a:lnTo>
                  <a:pt x="150" y="1200"/>
                </a:lnTo>
                <a:lnTo>
                  <a:pt x="0" y="1200"/>
                </a:lnTo>
                <a:lnTo>
                  <a:pt x="0" y="0"/>
                </a:lnTo>
                <a:close/>
                <a:moveTo>
                  <a:pt x="596" y="143"/>
                </a:moveTo>
                <a:cubicBezTo>
                  <a:pt x="483" y="9"/>
                  <a:pt x="397" y="0"/>
                  <a:pt x="225" y="0"/>
                </a:cubicBezTo>
                <a:lnTo>
                  <a:pt x="225" y="600"/>
                </a:lnTo>
                <a:cubicBezTo>
                  <a:pt x="526" y="450"/>
                  <a:pt x="560" y="620"/>
                  <a:pt x="749" y="602"/>
                </a:cubicBezTo>
                <a:cubicBezTo>
                  <a:pt x="936" y="586"/>
                  <a:pt x="1095" y="442"/>
                  <a:pt x="1200" y="300"/>
                </a:cubicBezTo>
                <a:cubicBezTo>
                  <a:pt x="902" y="369"/>
                  <a:pt x="752" y="328"/>
                  <a:pt x="596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Freeform 36"/>
          <p:cNvSpPr>
            <a:spLocks noChangeAspect="1" noEditPoints="1"/>
          </p:cNvSpPr>
          <p:nvPr/>
        </p:nvSpPr>
        <p:spPr bwMode="auto">
          <a:xfrm>
            <a:off x="6490579" y="2560124"/>
            <a:ext cx="613545" cy="603981"/>
          </a:xfrm>
          <a:custGeom>
            <a:avLst/>
            <a:gdLst>
              <a:gd name="T0" fmla="*/ 188097 w 792"/>
              <a:gd name="T1" fmla="*/ 307152 h 779"/>
              <a:gd name="T2" fmla="*/ 249296 w 792"/>
              <a:gd name="T3" fmla="*/ 200865 h 779"/>
              <a:gd name="T4" fmla="*/ 350994 w 792"/>
              <a:gd name="T5" fmla="*/ 290938 h 779"/>
              <a:gd name="T6" fmla="*/ 264596 w 792"/>
              <a:gd name="T7" fmla="*/ 182850 h 779"/>
              <a:gd name="T8" fmla="*/ 350994 w 792"/>
              <a:gd name="T9" fmla="*/ 290938 h 779"/>
              <a:gd name="T10" fmla="*/ 350994 w 792"/>
              <a:gd name="T11" fmla="*/ 290938 h 779"/>
              <a:gd name="T12" fmla="*/ 420293 w 792"/>
              <a:gd name="T13" fmla="*/ 174743 h 779"/>
              <a:gd name="T14" fmla="*/ 442793 w 792"/>
              <a:gd name="T15" fmla="*/ 163034 h 779"/>
              <a:gd name="T16" fmla="*/ 445493 w 792"/>
              <a:gd name="T17" fmla="*/ 182850 h 779"/>
              <a:gd name="T18" fmla="*/ 439193 w 792"/>
              <a:gd name="T19" fmla="*/ 215276 h 779"/>
              <a:gd name="T20" fmla="*/ 418493 w 792"/>
              <a:gd name="T21" fmla="*/ 207170 h 779"/>
              <a:gd name="T22" fmla="*/ 393293 w 792"/>
              <a:gd name="T23" fmla="*/ 185552 h 779"/>
              <a:gd name="T24" fmla="*/ 410393 w 792"/>
              <a:gd name="T25" fmla="*/ 172942 h 779"/>
              <a:gd name="T26" fmla="*/ 442793 w 792"/>
              <a:gd name="T27" fmla="*/ 163034 h 779"/>
              <a:gd name="T28" fmla="*/ 337494 w 792"/>
              <a:gd name="T29" fmla="*/ 308953 h 779"/>
              <a:gd name="T30" fmla="*/ 325795 w 792"/>
              <a:gd name="T31" fmla="*/ 440461 h 779"/>
              <a:gd name="T32" fmla="*/ 371694 w 792"/>
              <a:gd name="T33" fmla="*/ 320663 h 779"/>
              <a:gd name="T34" fmla="*/ 280795 w 792"/>
              <a:gd name="T35" fmla="*/ 268420 h 779"/>
              <a:gd name="T36" fmla="*/ 246596 w 792"/>
              <a:gd name="T37" fmla="*/ 280130 h 779"/>
              <a:gd name="T38" fmla="*/ 292495 w 792"/>
              <a:gd name="T39" fmla="*/ 440461 h 779"/>
              <a:gd name="T40" fmla="*/ 280795 w 792"/>
              <a:gd name="T41" fmla="*/ 268420 h 779"/>
              <a:gd name="T42" fmla="*/ 416693 w 792"/>
              <a:gd name="T43" fmla="*/ 240497 h 779"/>
              <a:gd name="T44" fmla="*/ 404993 w 792"/>
              <a:gd name="T45" fmla="*/ 440461 h 779"/>
              <a:gd name="T46" fmla="*/ 450892 w 792"/>
              <a:gd name="T47" fmla="*/ 253107 h 779"/>
              <a:gd name="T48" fmla="*/ 201597 w 792"/>
              <a:gd name="T49" fmla="*/ 351288 h 779"/>
              <a:gd name="T50" fmla="*/ 167397 w 792"/>
              <a:gd name="T51" fmla="*/ 362997 h 779"/>
              <a:gd name="T52" fmla="*/ 213296 w 792"/>
              <a:gd name="T53" fmla="*/ 440461 h 779"/>
              <a:gd name="T54" fmla="*/ 201597 w 792"/>
              <a:gd name="T55" fmla="*/ 351288 h 779"/>
              <a:gd name="T56" fmla="*/ 122398 w 792"/>
              <a:gd name="T57" fmla="*/ 440461 h 779"/>
              <a:gd name="T58" fmla="*/ 110698 w 792"/>
              <a:gd name="T59" fmla="*/ 170240 h 779"/>
              <a:gd name="T60" fmla="*/ 134098 w 792"/>
              <a:gd name="T61" fmla="*/ 170240 h 779"/>
              <a:gd name="T62" fmla="*/ 477892 w 792"/>
              <a:gd name="T63" fmla="*/ 417042 h 779"/>
              <a:gd name="T64" fmla="*/ 477892 w 792"/>
              <a:gd name="T65" fmla="*/ 440461 h 779"/>
              <a:gd name="T66" fmla="*/ 110698 w 792"/>
              <a:gd name="T67" fmla="*/ 428751 h 779"/>
              <a:gd name="T68" fmla="*/ 477892 w 792"/>
              <a:gd name="T69" fmla="*/ 417042 h 779"/>
              <a:gd name="T70" fmla="*/ 611990 w 792"/>
              <a:gd name="T71" fmla="*/ 701675 h 779"/>
              <a:gd name="T72" fmla="*/ 436493 w 792"/>
              <a:gd name="T73" fmla="*/ 566564 h 779"/>
              <a:gd name="T74" fmla="*/ 0 w 792"/>
              <a:gd name="T75" fmla="*/ 299045 h 779"/>
              <a:gd name="T76" fmla="*/ 599390 w 792"/>
              <a:gd name="T77" fmla="*/ 299045 h 779"/>
              <a:gd name="T78" fmla="*/ 677689 w 792"/>
              <a:gd name="T79" fmla="*/ 544947 h 779"/>
              <a:gd name="T80" fmla="*/ 300595 w 792"/>
              <a:gd name="T81" fmla="*/ 561160 h 779"/>
              <a:gd name="T82" fmla="*/ 561591 w 792"/>
              <a:gd name="T83" fmla="*/ 299045 h 779"/>
              <a:gd name="T84" fmla="*/ 38699 w 792"/>
              <a:gd name="T85" fmla="*/ 299045 h 77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92" h="779">
                <a:moveTo>
                  <a:pt x="297" y="240"/>
                </a:moveTo>
                <a:lnTo>
                  <a:pt x="209" y="341"/>
                </a:lnTo>
                <a:lnTo>
                  <a:pt x="188" y="323"/>
                </a:lnTo>
                <a:lnTo>
                  <a:pt x="277" y="223"/>
                </a:lnTo>
                <a:lnTo>
                  <a:pt x="297" y="240"/>
                </a:lnTo>
                <a:close/>
                <a:moveTo>
                  <a:pt x="390" y="323"/>
                </a:moveTo>
                <a:lnTo>
                  <a:pt x="276" y="224"/>
                </a:lnTo>
                <a:lnTo>
                  <a:pt x="294" y="203"/>
                </a:lnTo>
                <a:lnTo>
                  <a:pt x="408" y="303"/>
                </a:lnTo>
                <a:lnTo>
                  <a:pt x="390" y="323"/>
                </a:lnTo>
                <a:close/>
                <a:moveTo>
                  <a:pt x="487" y="212"/>
                </a:moveTo>
                <a:lnTo>
                  <a:pt x="390" y="323"/>
                </a:lnTo>
                <a:lnTo>
                  <a:pt x="369" y="305"/>
                </a:lnTo>
                <a:lnTo>
                  <a:pt x="467" y="194"/>
                </a:lnTo>
                <a:lnTo>
                  <a:pt x="487" y="212"/>
                </a:lnTo>
                <a:close/>
                <a:moveTo>
                  <a:pt x="492" y="181"/>
                </a:moveTo>
                <a:cubicBezTo>
                  <a:pt x="497" y="179"/>
                  <a:pt x="500" y="182"/>
                  <a:pt x="499" y="187"/>
                </a:cubicBezTo>
                <a:lnTo>
                  <a:pt x="495" y="203"/>
                </a:lnTo>
                <a:cubicBezTo>
                  <a:pt x="494" y="209"/>
                  <a:pt x="492" y="217"/>
                  <a:pt x="491" y="222"/>
                </a:cubicBezTo>
                <a:lnTo>
                  <a:pt x="488" y="239"/>
                </a:lnTo>
                <a:cubicBezTo>
                  <a:pt x="487" y="244"/>
                  <a:pt x="483" y="245"/>
                  <a:pt x="479" y="242"/>
                </a:cubicBezTo>
                <a:lnTo>
                  <a:pt x="465" y="230"/>
                </a:lnTo>
                <a:cubicBezTo>
                  <a:pt x="461" y="227"/>
                  <a:pt x="455" y="221"/>
                  <a:pt x="451" y="217"/>
                </a:cubicBezTo>
                <a:lnTo>
                  <a:pt x="437" y="206"/>
                </a:lnTo>
                <a:cubicBezTo>
                  <a:pt x="433" y="202"/>
                  <a:pt x="434" y="198"/>
                  <a:pt x="439" y="197"/>
                </a:cubicBezTo>
                <a:lnTo>
                  <a:pt x="456" y="192"/>
                </a:lnTo>
                <a:cubicBezTo>
                  <a:pt x="461" y="190"/>
                  <a:pt x="470" y="187"/>
                  <a:pt x="475" y="186"/>
                </a:cubicBezTo>
                <a:lnTo>
                  <a:pt x="492" y="181"/>
                </a:lnTo>
                <a:close/>
                <a:moveTo>
                  <a:pt x="400" y="343"/>
                </a:moveTo>
                <a:lnTo>
                  <a:pt x="375" y="343"/>
                </a:lnTo>
                <a:cubicBezTo>
                  <a:pt x="368" y="343"/>
                  <a:pt x="362" y="349"/>
                  <a:pt x="362" y="356"/>
                </a:cubicBezTo>
                <a:lnTo>
                  <a:pt x="362" y="489"/>
                </a:lnTo>
                <a:lnTo>
                  <a:pt x="413" y="489"/>
                </a:lnTo>
                <a:lnTo>
                  <a:pt x="413" y="356"/>
                </a:lnTo>
                <a:cubicBezTo>
                  <a:pt x="413" y="349"/>
                  <a:pt x="407" y="343"/>
                  <a:pt x="400" y="343"/>
                </a:cubicBezTo>
                <a:close/>
                <a:moveTo>
                  <a:pt x="312" y="298"/>
                </a:moveTo>
                <a:lnTo>
                  <a:pt x="287" y="298"/>
                </a:lnTo>
                <a:cubicBezTo>
                  <a:pt x="280" y="298"/>
                  <a:pt x="274" y="304"/>
                  <a:pt x="274" y="311"/>
                </a:cubicBezTo>
                <a:lnTo>
                  <a:pt x="274" y="489"/>
                </a:lnTo>
                <a:lnTo>
                  <a:pt x="325" y="489"/>
                </a:lnTo>
                <a:lnTo>
                  <a:pt x="325" y="311"/>
                </a:lnTo>
                <a:cubicBezTo>
                  <a:pt x="325" y="304"/>
                  <a:pt x="319" y="298"/>
                  <a:pt x="312" y="298"/>
                </a:cubicBezTo>
                <a:close/>
                <a:moveTo>
                  <a:pt x="488" y="267"/>
                </a:moveTo>
                <a:lnTo>
                  <a:pt x="463" y="267"/>
                </a:lnTo>
                <a:cubicBezTo>
                  <a:pt x="456" y="267"/>
                  <a:pt x="450" y="273"/>
                  <a:pt x="450" y="281"/>
                </a:cubicBezTo>
                <a:lnTo>
                  <a:pt x="450" y="489"/>
                </a:lnTo>
                <a:lnTo>
                  <a:pt x="501" y="489"/>
                </a:lnTo>
                <a:lnTo>
                  <a:pt x="501" y="281"/>
                </a:lnTo>
                <a:cubicBezTo>
                  <a:pt x="501" y="273"/>
                  <a:pt x="495" y="267"/>
                  <a:pt x="488" y="267"/>
                </a:cubicBezTo>
                <a:close/>
                <a:moveTo>
                  <a:pt x="224" y="390"/>
                </a:moveTo>
                <a:lnTo>
                  <a:pt x="200" y="390"/>
                </a:lnTo>
                <a:cubicBezTo>
                  <a:pt x="192" y="390"/>
                  <a:pt x="186" y="396"/>
                  <a:pt x="186" y="403"/>
                </a:cubicBezTo>
                <a:lnTo>
                  <a:pt x="186" y="489"/>
                </a:lnTo>
                <a:lnTo>
                  <a:pt x="237" y="489"/>
                </a:lnTo>
                <a:lnTo>
                  <a:pt x="237" y="403"/>
                </a:lnTo>
                <a:cubicBezTo>
                  <a:pt x="237" y="396"/>
                  <a:pt x="231" y="390"/>
                  <a:pt x="224" y="390"/>
                </a:cubicBezTo>
                <a:close/>
                <a:moveTo>
                  <a:pt x="149" y="476"/>
                </a:moveTo>
                <a:cubicBezTo>
                  <a:pt x="149" y="483"/>
                  <a:pt x="144" y="489"/>
                  <a:pt x="136" y="489"/>
                </a:cubicBezTo>
                <a:cubicBezTo>
                  <a:pt x="129" y="489"/>
                  <a:pt x="123" y="483"/>
                  <a:pt x="123" y="476"/>
                </a:cubicBezTo>
                <a:lnTo>
                  <a:pt x="123" y="189"/>
                </a:lnTo>
                <a:cubicBezTo>
                  <a:pt x="123" y="182"/>
                  <a:pt x="129" y="176"/>
                  <a:pt x="136" y="176"/>
                </a:cubicBezTo>
                <a:cubicBezTo>
                  <a:pt x="143" y="176"/>
                  <a:pt x="149" y="182"/>
                  <a:pt x="149" y="189"/>
                </a:cubicBezTo>
                <a:lnTo>
                  <a:pt x="149" y="476"/>
                </a:lnTo>
                <a:close/>
                <a:moveTo>
                  <a:pt x="531" y="463"/>
                </a:moveTo>
                <a:cubicBezTo>
                  <a:pt x="538" y="463"/>
                  <a:pt x="544" y="469"/>
                  <a:pt x="544" y="476"/>
                </a:cubicBezTo>
                <a:cubicBezTo>
                  <a:pt x="544" y="483"/>
                  <a:pt x="538" y="489"/>
                  <a:pt x="531" y="489"/>
                </a:cubicBezTo>
                <a:lnTo>
                  <a:pt x="136" y="489"/>
                </a:lnTo>
                <a:cubicBezTo>
                  <a:pt x="129" y="489"/>
                  <a:pt x="123" y="483"/>
                  <a:pt x="123" y="476"/>
                </a:cubicBezTo>
                <a:cubicBezTo>
                  <a:pt x="123" y="469"/>
                  <a:pt x="129" y="463"/>
                  <a:pt x="136" y="463"/>
                </a:cubicBezTo>
                <a:lnTo>
                  <a:pt x="531" y="463"/>
                </a:lnTo>
                <a:close/>
                <a:moveTo>
                  <a:pt x="753" y="750"/>
                </a:moveTo>
                <a:cubicBezTo>
                  <a:pt x="732" y="770"/>
                  <a:pt x="706" y="779"/>
                  <a:pt x="680" y="779"/>
                </a:cubicBezTo>
                <a:cubicBezTo>
                  <a:pt x="654" y="779"/>
                  <a:pt x="628" y="770"/>
                  <a:pt x="608" y="750"/>
                </a:cubicBezTo>
                <a:lnTo>
                  <a:pt x="485" y="629"/>
                </a:lnTo>
                <a:cubicBezTo>
                  <a:pt x="440" y="653"/>
                  <a:pt x="388" y="666"/>
                  <a:pt x="334" y="666"/>
                </a:cubicBezTo>
                <a:cubicBezTo>
                  <a:pt x="149" y="666"/>
                  <a:pt x="0" y="517"/>
                  <a:pt x="0" y="332"/>
                </a:cubicBezTo>
                <a:cubicBezTo>
                  <a:pt x="0" y="149"/>
                  <a:pt x="149" y="0"/>
                  <a:pt x="334" y="0"/>
                </a:cubicBezTo>
                <a:cubicBezTo>
                  <a:pt x="517" y="0"/>
                  <a:pt x="666" y="149"/>
                  <a:pt x="666" y="332"/>
                </a:cubicBezTo>
                <a:cubicBezTo>
                  <a:pt x="666" y="387"/>
                  <a:pt x="653" y="439"/>
                  <a:pt x="630" y="484"/>
                </a:cubicBezTo>
                <a:lnTo>
                  <a:pt x="753" y="605"/>
                </a:lnTo>
                <a:cubicBezTo>
                  <a:pt x="792" y="645"/>
                  <a:pt x="792" y="709"/>
                  <a:pt x="753" y="750"/>
                </a:cubicBezTo>
                <a:close/>
                <a:moveTo>
                  <a:pt x="334" y="623"/>
                </a:moveTo>
                <a:lnTo>
                  <a:pt x="334" y="623"/>
                </a:lnTo>
                <a:cubicBezTo>
                  <a:pt x="494" y="623"/>
                  <a:pt x="624" y="493"/>
                  <a:pt x="624" y="332"/>
                </a:cubicBezTo>
                <a:cubicBezTo>
                  <a:pt x="624" y="172"/>
                  <a:pt x="494" y="42"/>
                  <a:pt x="334" y="42"/>
                </a:cubicBezTo>
                <a:cubicBezTo>
                  <a:pt x="173" y="42"/>
                  <a:pt x="43" y="172"/>
                  <a:pt x="43" y="332"/>
                </a:cubicBezTo>
                <a:cubicBezTo>
                  <a:pt x="43" y="493"/>
                  <a:pt x="173" y="623"/>
                  <a:pt x="334" y="6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1180">
              <a:solidFill>
                <a:schemeClr val="accent1"/>
              </a:solidFill>
            </a:endParaRPr>
          </a:p>
        </p:txBody>
      </p:sp>
      <p:grpSp>
        <p:nvGrpSpPr>
          <p:cNvPr id="76" name="组合 75"/>
          <p:cNvGrpSpPr>
            <a:grpSpLocks noChangeAspect="1"/>
          </p:cNvGrpSpPr>
          <p:nvPr/>
        </p:nvGrpSpPr>
        <p:grpSpPr>
          <a:xfrm>
            <a:off x="5196388" y="2486191"/>
            <a:ext cx="557768" cy="751846"/>
            <a:chOff x="3722033" y="3714538"/>
            <a:chExt cx="500321" cy="674410"/>
          </a:xfrm>
          <a:solidFill>
            <a:schemeClr val="bg1"/>
          </a:solidFill>
        </p:grpSpPr>
        <p:sp>
          <p:nvSpPr>
            <p:cNvPr id="77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  <p:sp>
          <p:nvSpPr>
            <p:cNvPr id="78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  <p:sp>
          <p:nvSpPr>
            <p:cNvPr id="79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015"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621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1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5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6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85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1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15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4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65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9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4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65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900"/>
                            </p:stCondLst>
                            <p:childTnLst>
                              <p:par>
                                <p:cTn id="1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1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0" grpId="0"/>
      <p:bldP spid="51" grpId="0"/>
      <p:bldP spid="53" grpId="0"/>
      <p:bldP spid="54" grpId="0"/>
      <p:bldP spid="56" grpId="0"/>
      <p:bldP spid="57" grpId="0"/>
      <p:bldP spid="73" grpId="0" animBg="1"/>
      <p:bldP spid="74" grpId="0" animBg="1"/>
      <p:bldP spid="7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直播带货平台分成模式</a:t>
            </a:r>
          </a:p>
        </p:txBody>
      </p:sp>
      <p:sp>
        <p:nvSpPr>
          <p:cNvPr id="6" name="Freeform 5"/>
          <p:cNvSpPr/>
          <p:nvPr/>
        </p:nvSpPr>
        <p:spPr bwMode="auto">
          <a:xfrm>
            <a:off x="1564186" y="2038513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1937322" y="1791221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1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5104175" y="2028357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2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5477311" y="1781065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2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Freeform 5"/>
          <p:cNvSpPr/>
          <p:nvPr/>
        </p:nvSpPr>
        <p:spPr bwMode="auto">
          <a:xfrm>
            <a:off x="8600742" y="2038513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3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8973876" y="1791221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3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51266" y="2673081"/>
            <a:ext cx="2212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淘宝直播</a:t>
            </a:r>
          </a:p>
        </p:txBody>
      </p:sp>
      <p:sp>
        <p:nvSpPr>
          <p:cNvPr id="13" name="矩形 12"/>
          <p:cNvSpPr/>
          <p:nvPr/>
        </p:nvSpPr>
        <p:spPr>
          <a:xfrm>
            <a:off x="5098185" y="2662925"/>
            <a:ext cx="2212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抖音带货</a:t>
            </a:r>
          </a:p>
        </p:txBody>
      </p:sp>
      <p:sp>
        <p:nvSpPr>
          <p:cNvPr id="14" name="矩形 13"/>
          <p:cNvSpPr/>
          <p:nvPr/>
        </p:nvSpPr>
        <p:spPr>
          <a:xfrm>
            <a:off x="8588332" y="2673081"/>
            <a:ext cx="22126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快手带货</a:t>
            </a:r>
          </a:p>
        </p:txBody>
      </p:sp>
      <p:sp>
        <p:nvSpPr>
          <p:cNvPr id="15" name="矩形 14"/>
          <p:cNvSpPr/>
          <p:nvPr/>
        </p:nvSpPr>
        <p:spPr>
          <a:xfrm>
            <a:off x="1547254" y="4358406"/>
            <a:ext cx="20909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淘宝直播平台商家通过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任务等渠道对接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MCN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与主播，成交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元，佣金收取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，其中，阿里平台收取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MCN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和主播分剩余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14%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98185" y="4379064"/>
            <a:ext cx="21623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抖音平台电商直播导流到淘宝平台，阿里平台收取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7.4%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的内容场景服务费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+1.4%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技术服务费），抖音平台收取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MCN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和主播分剩余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12.8%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467246" y="4286730"/>
            <a:ext cx="245478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快手平台电商直播导流到淘宝平台，阿里平台收取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7.4%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的内容场景服务费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+1.4%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技术服务费），快手平台收取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6.5%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MCN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和主播分剩余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6.5%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491" y="1614891"/>
            <a:ext cx="824436" cy="803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4935" y="1581081"/>
            <a:ext cx="838598" cy="835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464" y="1581081"/>
            <a:ext cx="833629" cy="836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026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5523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261397" y="4094422"/>
            <a:ext cx="4892254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直播带货是个既复杂有细致的工作，从直播间装修、视频音频设备、主播的解说、脚本的策划、中控台、客户端的操作到公域私域流量的运营、直播团队的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KPI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考核等方方面面。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61397" y="3214827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直播前准备工作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261397" y="2468581"/>
            <a:ext cx="225452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</a:rPr>
              <a:t>PART 02</a:t>
            </a:r>
            <a:endParaRPr lang="zh-CN" altLang="en-US" sz="4000" b="1" dirty="0">
              <a:solidFill>
                <a:schemeClr val="accent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3333750" y="1749495"/>
            <a:ext cx="7735888" cy="3638550"/>
          </a:xfrm>
          <a:prstGeom prst="frame">
            <a:avLst>
              <a:gd name="adj1" fmla="val 307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218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61bd55c2-3c06-4859-9f67-6b41be6f52d2"/>
          <p:cNvGrpSpPr>
            <a:grpSpLocks noChangeAspect="1"/>
          </p:cNvGrpSpPr>
          <p:nvPr/>
        </p:nvGrpSpPr>
        <p:grpSpPr>
          <a:xfrm>
            <a:off x="884040" y="4087284"/>
            <a:ext cx="10433249" cy="579578"/>
            <a:chOff x="263525" y="3681604"/>
            <a:chExt cx="11931406" cy="662802"/>
          </a:xfrm>
        </p:grpSpPr>
        <p:sp>
          <p:nvSpPr>
            <p:cNvPr id="4" name="îṥļîḑé-Pentagon 3"/>
            <p:cNvSpPr/>
            <p:nvPr/>
          </p:nvSpPr>
          <p:spPr>
            <a:xfrm>
              <a:off x="8879388" y="3681604"/>
              <a:ext cx="3315543" cy="662802"/>
            </a:xfrm>
            <a:prstGeom prst="homePlate">
              <a:avLst/>
            </a:prstGeom>
            <a:solidFill>
              <a:schemeClr val="tx2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" name="îṥļîḑé-Pentagon 6"/>
            <p:cNvSpPr/>
            <p:nvPr/>
          </p:nvSpPr>
          <p:spPr>
            <a:xfrm>
              <a:off x="5924889" y="3681604"/>
              <a:ext cx="3315543" cy="662802"/>
            </a:xfrm>
            <a:prstGeom prst="homePlate">
              <a:avLst/>
            </a:pr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1" name="îṥļîḑé-Freeform 10"/>
            <p:cNvSpPr/>
            <p:nvPr/>
          </p:nvSpPr>
          <p:spPr>
            <a:xfrm>
              <a:off x="3094207" y="3681604"/>
              <a:ext cx="3191725" cy="662802"/>
            </a:xfrm>
            <a:custGeom>
              <a:avLst/>
              <a:gdLst>
                <a:gd name="connsiteX0" fmla="*/ 0 w 2596355"/>
                <a:gd name="connsiteY0" fmla="*/ 0 h 532518"/>
                <a:gd name="connsiteX1" fmla="*/ 2330096 w 2596355"/>
                <a:gd name="connsiteY1" fmla="*/ 0 h 532518"/>
                <a:gd name="connsiteX2" fmla="*/ 2596355 w 2596355"/>
                <a:gd name="connsiteY2" fmla="*/ 266259 h 532518"/>
                <a:gd name="connsiteX3" fmla="*/ 2330096 w 2596355"/>
                <a:gd name="connsiteY3" fmla="*/ 532518 h 532518"/>
                <a:gd name="connsiteX4" fmla="*/ 0 w 2596355"/>
                <a:gd name="connsiteY4" fmla="*/ 532518 h 532518"/>
                <a:gd name="connsiteX5" fmla="*/ 266259 w 2596355"/>
                <a:gd name="connsiteY5" fmla="*/ 266259 h 532518"/>
                <a:gd name="connsiteX6" fmla="*/ 0 w 2596355"/>
                <a:gd name="connsiteY6" fmla="*/ 0 h 53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6355" h="532518">
                  <a:moveTo>
                    <a:pt x="0" y="0"/>
                  </a:moveTo>
                  <a:lnTo>
                    <a:pt x="2330096" y="0"/>
                  </a:lnTo>
                  <a:lnTo>
                    <a:pt x="2596355" y="266259"/>
                  </a:lnTo>
                  <a:lnTo>
                    <a:pt x="2330096" y="532518"/>
                  </a:lnTo>
                  <a:lnTo>
                    <a:pt x="0" y="532518"/>
                  </a:lnTo>
                  <a:lnTo>
                    <a:pt x="266259" y="266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14" name="îṥļîḑé-Freeform 13"/>
            <p:cNvSpPr/>
            <p:nvPr/>
          </p:nvSpPr>
          <p:spPr>
            <a:xfrm>
              <a:off x="263525" y="3681604"/>
              <a:ext cx="3191725" cy="662802"/>
            </a:xfrm>
            <a:custGeom>
              <a:avLst/>
              <a:gdLst>
                <a:gd name="connsiteX0" fmla="*/ 0 w 2596355"/>
                <a:gd name="connsiteY0" fmla="*/ 0 h 532518"/>
                <a:gd name="connsiteX1" fmla="*/ 2330096 w 2596355"/>
                <a:gd name="connsiteY1" fmla="*/ 0 h 532518"/>
                <a:gd name="connsiteX2" fmla="*/ 2596355 w 2596355"/>
                <a:gd name="connsiteY2" fmla="*/ 266259 h 532518"/>
                <a:gd name="connsiteX3" fmla="*/ 2330096 w 2596355"/>
                <a:gd name="connsiteY3" fmla="*/ 532518 h 532518"/>
                <a:gd name="connsiteX4" fmla="*/ 0 w 2596355"/>
                <a:gd name="connsiteY4" fmla="*/ 532518 h 532518"/>
                <a:gd name="connsiteX5" fmla="*/ 266259 w 2596355"/>
                <a:gd name="connsiteY5" fmla="*/ 266259 h 532518"/>
                <a:gd name="connsiteX6" fmla="*/ 0 w 2596355"/>
                <a:gd name="connsiteY6" fmla="*/ 0 h 532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96355" h="532518">
                  <a:moveTo>
                    <a:pt x="0" y="0"/>
                  </a:moveTo>
                  <a:lnTo>
                    <a:pt x="2330096" y="0"/>
                  </a:lnTo>
                  <a:lnTo>
                    <a:pt x="2596355" y="266259"/>
                  </a:lnTo>
                  <a:lnTo>
                    <a:pt x="2330096" y="532518"/>
                  </a:lnTo>
                  <a:lnTo>
                    <a:pt x="0" y="532518"/>
                  </a:lnTo>
                  <a:lnTo>
                    <a:pt x="266259" y="2662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571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21205" y="4857929"/>
            <a:ext cx="2502056" cy="91941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因为具有先天的电商优势，不需要主播挖掘货源，对于没有背景和经济基础的小主播们来说，是一个非常好的直播带货入口。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01210" y="4175876"/>
            <a:ext cx="2050552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/>
              </a:rPr>
              <a:t>淘宝直播</a:t>
            </a:r>
          </a:p>
        </p:txBody>
      </p:sp>
      <p:sp>
        <p:nvSpPr>
          <p:cNvPr id="28" name="矩形 27"/>
          <p:cNvSpPr/>
          <p:nvPr/>
        </p:nvSpPr>
        <p:spPr>
          <a:xfrm>
            <a:off x="3666446" y="4857929"/>
            <a:ext cx="2502056" cy="11310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腾讯直播主要面向中小企业和内容创作者。 内容创作者大多缺少小程序开发的能力， 具有先天劣势 ，腾讯直播恰好补齐短板，让内容创作者只要把私域流量运营好，就能卖货。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746451" y="4175876"/>
            <a:ext cx="2050552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/>
              </a:rPr>
              <a:t>腾讯直播</a:t>
            </a:r>
          </a:p>
        </p:txBody>
      </p:sp>
      <p:sp>
        <p:nvSpPr>
          <p:cNvPr id="31" name="矩形 30"/>
          <p:cNvSpPr/>
          <p:nvPr/>
        </p:nvSpPr>
        <p:spPr>
          <a:xfrm>
            <a:off x="6311687" y="4857929"/>
            <a:ext cx="2502056" cy="11310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因为抖音上女性用户偏多，根据抖音的用户结构，如果只能出售女性相关的商品，转化率相对淘宝平台会比较低，但由于本身是开放平台，相对流量会比较大。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391692" y="4175876"/>
            <a:ext cx="2050552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/>
              </a:rPr>
              <a:t>抖音直播</a:t>
            </a:r>
          </a:p>
        </p:txBody>
      </p:sp>
      <p:sp>
        <p:nvSpPr>
          <p:cNvPr id="34" name="矩形 33"/>
          <p:cNvSpPr/>
          <p:nvPr/>
        </p:nvSpPr>
        <p:spPr>
          <a:xfrm>
            <a:off x="8956928" y="4857929"/>
            <a:ext cx="2502056" cy="134261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微软雅黑"/>
              </a:rPr>
              <a:t>快手主播会直播自家的果园、档口、店面，强调产品源自“自家工厂”，这种直接展现产品源头、产品产地的卖货方式，可以让消费者对产品有更直观的了解，从而提升他们对产品的好感度和忠诚度。</a:t>
            </a:r>
            <a:endParaRPr lang="en-US" altLang="zh-CN" sz="1100" dirty="0">
              <a:solidFill>
                <a:schemeClr val="bg1">
                  <a:lumMod val="50000"/>
                </a:schemeClr>
              </a:solidFill>
              <a:latin typeface="微软雅黑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036933" y="4175876"/>
            <a:ext cx="2050552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/>
              </a:rPr>
              <a:t>快手直播</a:t>
            </a:r>
          </a:p>
        </p:txBody>
      </p:sp>
      <p:sp>
        <p:nvSpPr>
          <p:cNvPr id="19" name="矩形 1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30900" y="36195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直播带货平台选择</a:t>
            </a:r>
          </a:p>
        </p:txBody>
      </p:sp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72240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29" grpId="0"/>
      <p:bldP spid="31" grpId="0"/>
      <p:bldP spid="32" grpId="0"/>
      <p:bldP spid="34" grpId="0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MH_SubTitle_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6133518" y="2278744"/>
            <a:ext cx="4073737" cy="537109"/>
          </a:xfrm>
          <a:custGeom>
            <a:avLst/>
            <a:gdLst>
              <a:gd name="T0" fmla="*/ 27367 w 3275513"/>
              <a:gd name="T1" fmla="*/ 0 h 431880"/>
              <a:gd name="T2" fmla="*/ 3058172 w 3275513"/>
              <a:gd name="T3" fmla="*/ 0 h 431880"/>
              <a:gd name="T4" fmla="*/ 3274013 w 3275513"/>
              <a:gd name="T5" fmla="*/ 215820 h 431880"/>
              <a:gd name="T6" fmla="*/ 3058172 w 3275513"/>
              <a:gd name="T7" fmla="*/ 431640 h 431880"/>
              <a:gd name="T8" fmla="*/ 873032 w 3275513"/>
              <a:gd name="T9" fmla="*/ 431640 h 431880"/>
              <a:gd name="T10" fmla="*/ 803886 w 3275513"/>
              <a:gd name="T11" fmla="*/ 355570 h 431880"/>
              <a:gd name="T12" fmla="*/ 69518 w 3275513"/>
              <a:gd name="T13" fmla="*/ 6269 h 431880"/>
              <a:gd name="T14" fmla="*/ 0 w 3275513"/>
              <a:gd name="T15" fmla="*/ 2757 h 4318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75513"/>
              <a:gd name="T25" fmla="*/ 0 h 431880"/>
              <a:gd name="T26" fmla="*/ 3275513 w 3275513"/>
              <a:gd name="T27" fmla="*/ 431880 h 4318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75513" h="431880">
                <a:moveTo>
                  <a:pt x="27379" y="0"/>
                </a:moveTo>
                <a:lnTo>
                  <a:pt x="3059573" y="0"/>
                </a:lnTo>
                <a:cubicBezTo>
                  <a:pt x="3178833" y="0"/>
                  <a:pt x="3275513" y="96680"/>
                  <a:pt x="3275513" y="215940"/>
                </a:cubicBezTo>
                <a:cubicBezTo>
                  <a:pt x="3275513" y="335200"/>
                  <a:pt x="3178833" y="431880"/>
                  <a:pt x="3059573" y="431880"/>
                </a:cubicBezTo>
                <a:lnTo>
                  <a:pt x="873431" y="431880"/>
                </a:lnTo>
                <a:lnTo>
                  <a:pt x="804255" y="355768"/>
                </a:lnTo>
                <a:cubicBezTo>
                  <a:pt x="611921" y="163433"/>
                  <a:pt x="355385" y="35300"/>
                  <a:pt x="69551" y="6272"/>
                </a:cubicBezTo>
                <a:lnTo>
                  <a:pt x="0" y="2760"/>
                </a:lnTo>
                <a:lnTo>
                  <a:pt x="2737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80000" rIns="18000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20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3075" name="MH_SubTitle_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1984745" y="4762873"/>
            <a:ext cx="4079660" cy="537109"/>
          </a:xfrm>
          <a:custGeom>
            <a:avLst/>
            <a:gdLst>
              <a:gd name="T0" fmla="*/ 216036 w 3279285"/>
              <a:gd name="T1" fmla="*/ 0 h 431880"/>
              <a:gd name="T2" fmla="*/ 2354086 w 3279285"/>
              <a:gd name="T3" fmla="*/ 0 h 431880"/>
              <a:gd name="T4" fmla="*/ 2423293 w 3279285"/>
              <a:gd name="T5" fmla="*/ 76072 h 431880"/>
              <a:gd name="T6" fmla="*/ 3158326 w 3279285"/>
              <a:gd name="T7" fmla="*/ 425372 h 431880"/>
              <a:gd name="T8" fmla="*/ 3280755 w 3279285"/>
              <a:gd name="T9" fmla="*/ 431549 h 431880"/>
              <a:gd name="T10" fmla="*/ 3279845 w 3279285"/>
              <a:gd name="T11" fmla="*/ 431640 h 431880"/>
              <a:gd name="T12" fmla="*/ 216036 w 3279285"/>
              <a:gd name="T13" fmla="*/ 431640 h 431880"/>
              <a:gd name="T14" fmla="*/ 0 w 3279285"/>
              <a:gd name="T15" fmla="*/ 215820 h 431880"/>
              <a:gd name="T16" fmla="*/ 216036 w 3279285"/>
              <a:gd name="T17" fmla="*/ 0 h 431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79285"/>
              <a:gd name="T28" fmla="*/ 0 h 431880"/>
              <a:gd name="T29" fmla="*/ 3279285 w 3279285"/>
              <a:gd name="T30" fmla="*/ 431880 h 431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79285" h="431880">
                <a:moveTo>
                  <a:pt x="215940" y="0"/>
                </a:moveTo>
                <a:lnTo>
                  <a:pt x="2353030" y="0"/>
                </a:lnTo>
                <a:lnTo>
                  <a:pt x="2422207" y="76114"/>
                </a:lnTo>
                <a:cubicBezTo>
                  <a:pt x="2614541" y="268448"/>
                  <a:pt x="2871077" y="396581"/>
                  <a:pt x="3156910" y="425609"/>
                </a:cubicBezTo>
                <a:lnTo>
                  <a:pt x="3279285" y="431789"/>
                </a:lnTo>
                <a:lnTo>
                  <a:pt x="3278375" y="431880"/>
                </a:lnTo>
                <a:lnTo>
                  <a:pt x="215940" y="431880"/>
                </a:lnTo>
                <a:cubicBezTo>
                  <a:pt x="96680" y="431880"/>
                  <a:pt x="0" y="335200"/>
                  <a:pt x="0" y="215940"/>
                </a:cubicBezTo>
                <a:cubicBezTo>
                  <a:pt x="0" y="96680"/>
                  <a:pt x="96680" y="0"/>
                  <a:pt x="21594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0000" rIns="18000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endParaRPr lang="zh-CN" altLang="en-US" sz="2000" dirty="0">
              <a:solidFill>
                <a:srgbClr val="FFFFFF"/>
              </a:solidFill>
              <a:latin typeface="+mn-lt"/>
              <a:ea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585286" y="3029506"/>
            <a:ext cx="3081082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目前各大直播平台都支持挂第三方电商平台的商品链接，但如果商家自播，尽量用自己的店铺链接来进行直播带货，若没有店铺，就注册一个，电商类如淘宝、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PDD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、京东，视频平台如抖音、快手小店等。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90831" y="2337490"/>
            <a:ext cx="2050552" cy="39658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ea"/>
              </a:rPr>
              <a:t>直播带货店铺</a:t>
            </a:r>
          </a:p>
        </p:txBody>
      </p:sp>
      <p:sp>
        <p:nvSpPr>
          <p:cNvPr id="30" name="矩形 29"/>
          <p:cNvSpPr/>
          <p:nvPr/>
        </p:nvSpPr>
        <p:spPr>
          <a:xfrm>
            <a:off x="2364708" y="4833135"/>
            <a:ext cx="2050552" cy="396583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ea"/>
              </a:rPr>
              <a:t>直播带货平台</a:t>
            </a:r>
          </a:p>
        </p:txBody>
      </p:sp>
      <p:sp>
        <p:nvSpPr>
          <p:cNvPr id="32" name="矩形 31"/>
          <p:cNvSpPr/>
          <p:nvPr/>
        </p:nvSpPr>
        <p:spPr>
          <a:xfrm>
            <a:off x="1480300" y="3509477"/>
            <a:ext cx="3081082" cy="978729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注册直播平台账号，提交认证资料，研究平台规则，管理办法，费用结算，商品规范。前期先将账号养一段时间，做好内容铺垫，培养粉丝关注。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MH_Title_1"/>
          <p:cNvSpPr/>
          <p:nvPr>
            <p:custDataLst>
              <p:tags r:id="rId4"/>
            </p:custDataLst>
          </p:nvPr>
        </p:nvSpPr>
        <p:spPr>
          <a:xfrm>
            <a:off x="4723606" y="2422890"/>
            <a:ext cx="2728988" cy="2730974"/>
          </a:xfrm>
          <a:prstGeom prst="donut">
            <a:avLst>
              <a:gd name="adj" fmla="val 5521"/>
            </a:avLst>
          </a:prstGeom>
          <a:solidFill>
            <a:schemeClr val="bg1">
              <a:lumMod val="85000"/>
            </a:schemeClr>
          </a:solidFill>
        </p:spPr>
        <p:txBody>
          <a:bodyPr lIns="0" tIns="0" rIns="0" bIns="0" anchor="ctr">
            <a:normAutofit/>
          </a:bodyPr>
          <a:lstStyle/>
          <a:p>
            <a:pPr algn="ctr">
              <a:defRPr/>
            </a:pPr>
            <a:endParaRPr lang="zh-CN" altLang="en-US" sz="3200" dirty="0">
              <a:solidFill>
                <a:schemeClr val="accent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30900" y="36195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直播带货准备工作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843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28" grpId="0"/>
      <p:bldP spid="29" grpId="0"/>
      <p:bldP spid="30" grpId="0"/>
      <p:bldP spid="32" grpId="0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iŝḻîďè"/>
          <p:cNvSpPr/>
          <p:nvPr/>
        </p:nvSpPr>
        <p:spPr>
          <a:xfrm>
            <a:off x="701312" y="3237229"/>
            <a:ext cx="1590476" cy="6350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none" lIns="19050" tIns="19050" rIns="19050" bIns="19050" anchor="ctr">
            <a:normAutofit/>
          </a:bodyPr>
          <a:lstStyle/>
          <a:p>
            <a:pPr lvl="0"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28" name="iŝḻîďè"/>
          <p:cNvSpPr/>
          <p:nvPr/>
        </p:nvSpPr>
        <p:spPr>
          <a:xfrm>
            <a:off x="2815128" y="3243215"/>
            <a:ext cx="1590476" cy="6350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none" lIns="19050" tIns="19050" rIns="19050" bIns="19050" anchor="ctr">
            <a:normAutofit/>
          </a:bodyPr>
          <a:lstStyle/>
          <a:p>
            <a:pPr lvl="0"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29" name="iŝḻîďè"/>
          <p:cNvSpPr/>
          <p:nvPr/>
        </p:nvSpPr>
        <p:spPr>
          <a:xfrm>
            <a:off x="5022388" y="3237228"/>
            <a:ext cx="1812190" cy="6350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none" lIns="19050" tIns="19050" rIns="19050" bIns="19050" anchor="ctr">
            <a:normAutofit/>
          </a:bodyPr>
          <a:lstStyle/>
          <a:p>
            <a:pPr lvl="0"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45" name="iŝḻîďè"/>
          <p:cNvSpPr/>
          <p:nvPr/>
        </p:nvSpPr>
        <p:spPr>
          <a:xfrm>
            <a:off x="7430407" y="3293745"/>
            <a:ext cx="1590476" cy="6350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none" lIns="19050" tIns="19050" rIns="19050" bIns="19050" anchor="ctr">
            <a:normAutofit/>
          </a:bodyPr>
          <a:lstStyle/>
          <a:p>
            <a:pPr lvl="0"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146" name="iŝḻîďè"/>
          <p:cNvSpPr/>
          <p:nvPr/>
        </p:nvSpPr>
        <p:spPr>
          <a:xfrm>
            <a:off x="9657987" y="3279048"/>
            <a:ext cx="1590476" cy="63500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none" lIns="19050" tIns="19050" rIns="19050" bIns="19050" anchor="ctr">
            <a:normAutofit/>
          </a:bodyPr>
          <a:lstStyle/>
          <a:p>
            <a:pPr lvl="0" algn="ctr"/>
            <a:endParaRPr lang="zh-CN" altLang="en-US" sz="1200" b="1" dirty="0">
              <a:solidFill>
                <a:schemeClr val="bg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直播团队搭建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2C77E8B5-8D2F-4BE5-9E9D-FA0E3C5734FE}"/>
              </a:ext>
            </a:extLst>
          </p:cNvPr>
          <p:cNvSpPr/>
          <p:nvPr/>
        </p:nvSpPr>
        <p:spPr>
          <a:xfrm>
            <a:off x="7057245" y="1494790"/>
            <a:ext cx="2171700" cy="143764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EAA1CE6B-E08A-425A-A3D1-953DDBE26D79}"/>
              </a:ext>
            </a:extLst>
          </p:cNvPr>
          <p:cNvSpPr/>
          <p:nvPr/>
        </p:nvSpPr>
        <p:spPr>
          <a:xfrm>
            <a:off x="4845540" y="1494790"/>
            <a:ext cx="2171700" cy="14376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>
            <a:extLst>
              <a:ext uri="{FF2B5EF4-FFF2-40B4-BE49-F238E27FC236}">
                <a16:creationId xmlns:a16="http://schemas.microsoft.com/office/drawing/2014/main" id="{27D67175-3705-4D3A-94C6-0341AE981651}"/>
              </a:ext>
            </a:extLst>
          </p:cNvPr>
          <p:cNvSpPr/>
          <p:nvPr/>
        </p:nvSpPr>
        <p:spPr>
          <a:xfrm rot="5400000">
            <a:off x="7038830" y="2038350"/>
            <a:ext cx="288925" cy="261620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等腰三角形 87">
            <a:extLst>
              <a:ext uri="{FF2B5EF4-FFF2-40B4-BE49-F238E27FC236}">
                <a16:creationId xmlns:a16="http://schemas.microsoft.com/office/drawing/2014/main" id="{ABE2889D-CC73-4A0C-BC7D-B25651930B47}"/>
              </a:ext>
            </a:extLst>
          </p:cNvPr>
          <p:cNvSpPr/>
          <p:nvPr/>
        </p:nvSpPr>
        <p:spPr>
          <a:xfrm rot="5400000">
            <a:off x="7012795" y="2055495"/>
            <a:ext cx="230505" cy="222250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21A2DDA9-B76F-4914-847F-46CD4D567A02}"/>
              </a:ext>
            </a:extLst>
          </p:cNvPr>
          <p:cNvSpPr/>
          <p:nvPr/>
        </p:nvSpPr>
        <p:spPr>
          <a:xfrm>
            <a:off x="9269585" y="1494790"/>
            <a:ext cx="2171700" cy="143764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等腰三角形 89">
            <a:extLst>
              <a:ext uri="{FF2B5EF4-FFF2-40B4-BE49-F238E27FC236}">
                <a16:creationId xmlns:a16="http://schemas.microsoft.com/office/drawing/2014/main" id="{A47D8DB4-1237-4FF2-BCF9-89E099AE2022}"/>
              </a:ext>
            </a:extLst>
          </p:cNvPr>
          <p:cNvSpPr/>
          <p:nvPr/>
        </p:nvSpPr>
        <p:spPr>
          <a:xfrm rot="5400000">
            <a:off x="9246725" y="2035810"/>
            <a:ext cx="288925" cy="261620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等腰三角形 90">
            <a:extLst>
              <a:ext uri="{FF2B5EF4-FFF2-40B4-BE49-F238E27FC236}">
                <a16:creationId xmlns:a16="http://schemas.microsoft.com/office/drawing/2014/main" id="{F8D63237-F130-4BAD-987B-276E200A3EF1}"/>
              </a:ext>
            </a:extLst>
          </p:cNvPr>
          <p:cNvSpPr/>
          <p:nvPr/>
        </p:nvSpPr>
        <p:spPr>
          <a:xfrm rot="5400000">
            <a:off x="9224500" y="2055495"/>
            <a:ext cx="230505" cy="222250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等腰三角形 91">
            <a:extLst>
              <a:ext uri="{FF2B5EF4-FFF2-40B4-BE49-F238E27FC236}">
                <a16:creationId xmlns:a16="http://schemas.microsoft.com/office/drawing/2014/main" id="{1F318175-B2D7-4A54-A279-D783248CBDD8}"/>
              </a:ext>
            </a:extLst>
          </p:cNvPr>
          <p:cNvSpPr/>
          <p:nvPr/>
        </p:nvSpPr>
        <p:spPr>
          <a:xfrm rot="5400000">
            <a:off x="4831570" y="2038350"/>
            <a:ext cx="288925" cy="261620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3" name="组合 92">
            <a:extLst>
              <a:ext uri="{FF2B5EF4-FFF2-40B4-BE49-F238E27FC236}">
                <a16:creationId xmlns:a16="http://schemas.microsoft.com/office/drawing/2014/main" id="{E068688E-75FC-4A36-81F2-598CFA403ADF}"/>
              </a:ext>
            </a:extLst>
          </p:cNvPr>
          <p:cNvGrpSpPr/>
          <p:nvPr/>
        </p:nvGrpSpPr>
        <p:grpSpPr>
          <a:xfrm>
            <a:off x="2633200" y="1494790"/>
            <a:ext cx="2388870" cy="1437640"/>
            <a:chOff x="4334" y="1961"/>
            <a:chExt cx="3762" cy="2264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94" name="矩形 93">
              <a:extLst>
                <a:ext uri="{FF2B5EF4-FFF2-40B4-BE49-F238E27FC236}">
                  <a16:creationId xmlns:a16="http://schemas.microsoft.com/office/drawing/2014/main" id="{A405ADA4-F7B2-4C82-899A-D8ACFFA0BF8E}"/>
                </a:ext>
              </a:extLst>
            </p:cNvPr>
            <p:cNvSpPr/>
            <p:nvPr/>
          </p:nvSpPr>
          <p:spPr>
            <a:xfrm>
              <a:off x="4334" y="1961"/>
              <a:ext cx="3420" cy="226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等腰三角形 94">
              <a:extLst>
                <a:ext uri="{FF2B5EF4-FFF2-40B4-BE49-F238E27FC236}">
                  <a16:creationId xmlns:a16="http://schemas.microsoft.com/office/drawing/2014/main" id="{7F4250B6-B918-40A9-ABA8-2265B11801A5}"/>
                </a:ext>
              </a:extLst>
            </p:cNvPr>
            <p:cNvSpPr/>
            <p:nvPr/>
          </p:nvSpPr>
          <p:spPr>
            <a:xfrm rot="5400000">
              <a:off x="7740" y="2844"/>
              <a:ext cx="363" cy="350"/>
            </a:xfrm>
            <a:prstGeom prst="triangle">
              <a:avLst>
                <a:gd name="adj" fmla="val 5027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96" name="直接连接符 95">
            <a:extLst>
              <a:ext uri="{FF2B5EF4-FFF2-40B4-BE49-F238E27FC236}">
                <a16:creationId xmlns:a16="http://schemas.microsoft.com/office/drawing/2014/main" id="{1368E8DF-536F-4941-9488-6D264BEA206B}"/>
              </a:ext>
            </a:extLst>
          </p:cNvPr>
          <p:cNvCxnSpPr/>
          <p:nvPr/>
        </p:nvCxnSpPr>
        <p:spPr>
          <a:xfrm>
            <a:off x="2602720" y="2923540"/>
            <a:ext cx="0" cy="3460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>
            <a:extLst>
              <a:ext uri="{FF2B5EF4-FFF2-40B4-BE49-F238E27FC236}">
                <a16:creationId xmlns:a16="http://schemas.microsoft.com/office/drawing/2014/main" id="{A44DFC83-E922-4D60-ACD5-732F14174C47}"/>
              </a:ext>
            </a:extLst>
          </p:cNvPr>
          <p:cNvCxnSpPr/>
          <p:nvPr/>
        </p:nvCxnSpPr>
        <p:spPr>
          <a:xfrm>
            <a:off x="4820775" y="2923540"/>
            <a:ext cx="0" cy="3460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>
            <a:extLst>
              <a:ext uri="{FF2B5EF4-FFF2-40B4-BE49-F238E27FC236}">
                <a16:creationId xmlns:a16="http://schemas.microsoft.com/office/drawing/2014/main" id="{9E70C57C-1575-483A-BD62-AD3DBC1F181D}"/>
              </a:ext>
            </a:extLst>
          </p:cNvPr>
          <p:cNvCxnSpPr/>
          <p:nvPr/>
        </p:nvCxnSpPr>
        <p:spPr>
          <a:xfrm>
            <a:off x="7061690" y="2932430"/>
            <a:ext cx="0" cy="3460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>
            <a:extLst>
              <a:ext uri="{FF2B5EF4-FFF2-40B4-BE49-F238E27FC236}">
                <a16:creationId xmlns:a16="http://schemas.microsoft.com/office/drawing/2014/main" id="{16329817-9097-42CE-86FC-A70AB75A6B94}"/>
              </a:ext>
            </a:extLst>
          </p:cNvPr>
          <p:cNvCxnSpPr/>
          <p:nvPr/>
        </p:nvCxnSpPr>
        <p:spPr>
          <a:xfrm>
            <a:off x="9259425" y="2932430"/>
            <a:ext cx="0" cy="34607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等腰三角形 99">
            <a:extLst>
              <a:ext uri="{FF2B5EF4-FFF2-40B4-BE49-F238E27FC236}">
                <a16:creationId xmlns:a16="http://schemas.microsoft.com/office/drawing/2014/main" id="{2940776D-B3F7-4B32-8F99-42C0717656E2}"/>
              </a:ext>
            </a:extLst>
          </p:cNvPr>
          <p:cNvSpPr/>
          <p:nvPr/>
        </p:nvSpPr>
        <p:spPr>
          <a:xfrm rot="5400000">
            <a:off x="2613515" y="2038350"/>
            <a:ext cx="288925" cy="261620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B8DE6855-A8CF-4AB5-9C6F-9E85F2FDF8B9}"/>
              </a:ext>
            </a:extLst>
          </p:cNvPr>
          <p:cNvGrpSpPr/>
          <p:nvPr/>
        </p:nvGrpSpPr>
        <p:grpSpPr>
          <a:xfrm>
            <a:off x="410700" y="1494790"/>
            <a:ext cx="2404110" cy="1437640"/>
            <a:chOff x="642" y="1961"/>
            <a:chExt cx="3786" cy="2264"/>
          </a:xfrm>
        </p:grpSpPr>
        <p:sp>
          <p:nvSpPr>
            <p:cNvPr id="102" name="等腰三角形 101">
              <a:extLst>
                <a:ext uri="{FF2B5EF4-FFF2-40B4-BE49-F238E27FC236}">
                  <a16:creationId xmlns:a16="http://schemas.microsoft.com/office/drawing/2014/main" id="{DCB910D2-B465-4559-8EDF-8520F0F9D9FE}"/>
                </a:ext>
              </a:extLst>
            </p:cNvPr>
            <p:cNvSpPr/>
            <p:nvPr/>
          </p:nvSpPr>
          <p:spPr>
            <a:xfrm rot="5400000">
              <a:off x="4063" y="2836"/>
              <a:ext cx="364" cy="367"/>
            </a:xfrm>
            <a:prstGeom prst="triangle">
              <a:avLst>
                <a:gd name="adj" fmla="val 50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2EA438C7-2AE2-4674-A546-140797B5B8A7}"/>
                </a:ext>
              </a:extLst>
            </p:cNvPr>
            <p:cNvSpPr/>
            <p:nvPr/>
          </p:nvSpPr>
          <p:spPr>
            <a:xfrm>
              <a:off x="642" y="1961"/>
              <a:ext cx="3420" cy="226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04" name="图片 47" descr="20201850">
            <a:extLst>
              <a:ext uri="{FF2B5EF4-FFF2-40B4-BE49-F238E27FC236}">
                <a16:creationId xmlns:a16="http://schemas.microsoft.com/office/drawing/2014/main" id="{249D28F6-2CFF-47AA-98AC-C48ED0238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9350" y="1709420"/>
            <a:ext cx="914400" cy="914400"/>
          </a:xfrm>
          <a:prstGeom prst="rect">
            <a:avLst/>
          </a:prstGeom>
        </p:spPr>
      </p:pic>
      <p:pic>
        <p:nvPicPr>
          <p:cNvPr id="105" name="图片 48" descr="3505039">
            <a:extLst>
              <a:ext uri="{FF2B5EF4-FFF2-40B4-BE49-F238E27FC236}">
                <a16:creationId xmlns:a16="http://schemas.microsoft.com/office/drawing/2014/main" id="{B548C5DE-062E-4A6C-9344-5423037021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61850" y="1709420"/>
            <a:ext cx="914400" cy="914400"/>
          </a:xfrm>
          <a:prstGeom prst="rect">
            <a:avLst/>
          </a:prstGeom>
        </p:spPr>
      </p:pic>
      <p:pic>
        <p:nvPicPr>
          <p:cNvPr id="106" name="图片 49" descr="4520287">
            <a:extLst>
              <a:ext uri="{FF2B5EF4-FFF2-40B4-BE49-F238E27FC236}">
                <a16:creationId xmlns:a16="http://schemas.microsoft.com/office/drawing/2014/main" id="{4806482F-1AA9-44C6-BA86-895F10906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4190" y="1709420"/>
            <a:ext cx="914400" cy="914400"/>
          </a:xfrm>
          <a:prstGeom prst="rect">
            <a:avLst/>
          </a:prstGeom>
        </p:spPr>
      </p:pic>
      <p:pic>
        <p:nvPicPr>
          <p:cNvPr id="115" name="图片 50" descr="3505160">
            <a:extLst>
              <a:ext uri="{FF2B5EF4-FFF2-40B4-BE49-F238E27FC236}">
                <a16:creationId xmlns:a16="http://schemas.microsoft.com/office/drawing/2014/main" id="{04561C2B-F90F-41DF-9B3D-5D6AC75571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96025" y="1709420"/>
            <a:ext cx="914400" cy="914400"/>
          </a:xfrm>
          <a:prstGeom prst="rect">
            <a:avLst/>
          </a:prstGeom>
        </p:spPr>
      </p:pic>
      <p:pic>
        <p:nvPicPr>
          <p:cNvPr id="116" name="图片 51" descr="3632467">
            <a:extLst>
              <a:ext uri="{FF2B5EF4-FFF2-40B4-BE49-F238E27FC236}">
                <a16:creationId xmlns:a16="http://schemas.microsoft.com/office/drawing/2014/main" id="{ABFD9CD8-FEFD-4512-A432-B6CE34BC3B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85895" y="1712595"/>
            <a:ext cx="914400" cy="914400"/>
          </a:xfrm>
          <a:prstGeom prst="rect">
            <a:avLst/>
          </a:prstGeom>
        </p:spPr>
      </p:pic>
      <p:sp>
        <p:nvSpPr>
          <p:cNvPr id="117" name="标题 1">
            <a:extLst>
              <a:ext uri="{FF2B5EF4-FFF2-40B4-BE49-F238E27FC236}">
                <a16:creationId xmlns:a16="http://schemas.microsoft.com/office/drawing/2014/main" id="{2AACB5A2-2E16-452E-816E-31E1ED1D6437}"/>
              </a:ext>
            </a:extLst>
          </p:cNvPr>
          <p:cNvSpPr txBox="1"/>
          <p:nvPr/>
        </p:nvSpPr>
        <p:spPr>
          <a:xfrm>
            <a:off x="510395" y="3293745"/>
            <a:ext cx="1972310" cy="52197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运营</a:t>
            </a:r>
          </a:p>
        </p:txBody>
      </p:sp>
      <p:sp>
        <p:nvSpPr>
          <p:cNvPr id="118" name="标题 1">
            <a:extLst>
              <a:ext uri="{FF2B5EF4-FFF2-40B4-BE49-F238E27FC236}">
                <a16:creationId xmlns:a16="http://schemas.microsoft.com/office/drawing/2014/main" id="{3B8BF2EC-00B6-4764-9649-A6F48022C87B}"/>
              </a:ext>
            </a:extLst>
          </p:cNvPr>
          <p:cNvSpPr txBox="1"/>
          <p:nvPr/>
        </p:nvSpPr>
        <p:spPr>
          <a:xfrm>
            <a:off x="410700" y="4098290"/>
            <a:ext cx="1972310" cy="160043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营销任务分解</a:t>
            </a:r>
            <a:endParaRPr kumimoji="1"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货品组成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品类规划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结构规划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陈列规划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直播间数据运营</a:t>
            </a:r>
            <a:endParaRPr kumimoji="1"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/>
            <a:r>
              <a:rPr kumimoji="1" lang="zh-CN" altLang="en-US" sz="1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一般作为直播负责人</a:t>
            </a:r>
            <a:endParaRPr kumimoji="1" lang="zh-CN" altLang="en-US" sz="1400" b="1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9" name="标题 1">
            <a:extLst>
              <a:ext uri="{FF2B5EF4-FFF2-40B4-BE49-F238E27FC236}">
                <a16:creationId xmlns:a16="http://schemas.microsoft.com/office/drawing/2014/main" id="{562352A0-E9C0-4065-A8A1-194C94B86913}"/>
              </a:ext>
            </a:extLst>
          </p:cNvPr>
          <p:cNvSpPr txBox="1"/>
          <p:nvPr/>
        </p:nvSpPr>
        <p:spPr>
          <a:xfrm>
            <a:off x="2732895" y="3293745"/>
            <a:ext cx="1972310" cy="52197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策划</a:t>
            </a:r>
          </a:p>
        </p:txBody>
      </p:sp>
      <p:sp>
        <p:nvSpPr>
          <p:cNvPr id="120" name="标题 1">
            <a:extLst>
              <a:ext uri="{FF2B5EF4-FFF2-40B4-BE49-F238E27FC236}">
                <a16:creationId xmlns:a16="http://schemas.microsoft.com/office/drawing/2014/main" id="{D9D41BF7-9B15-40A1-A253-BD8355960FEA}"/>
              </a:ext>
            </a:extLst>
          </p:cNvPr>
          <p:cNvSpPr txBox="1"/>
          <p:nvPr/>
        </p:nvSpPr>
        <p:spPr>
          <a:xfrm>
            <a:off x="4983970" y="3293745"/>
            <a:ext cx="1972310" cy="52197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内容编导</a:t>
            </a:r>
          </a:p>
        </p:txBody>
      </p:sp>
      <p:sp>
        <p:nvSpPr>
          <p:cNvPr id="121" name="标题 1">
            <a:extLst>
              <a:ext uri="{FF2B5EF4-FFF2-40B4-BE49-F238E27FC236}">
                <a16:creationId xmlns:a16="http://schemas.microsoft.com/office/drawing/2014/main" id="{077A5579-531B-4E77-9F7B-4FBF581FA905}"/>
              </a:ext>
            </a:extLst>
          </p:cNvPr>
          <p:cNvSpPr txBox="1"/>
          <p:nvPr/>
        </p:nvSpPr>
        <p:spPr>
          <a:xfrm>
            <a:off x="7239490" y="3293745"/>
            <a:ext cx="1972310" cy="52197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主播</a:t>
            </a:r>
          </a:p>
        </p:txBody>
      </p:sp>
      <p:sp>
        <p:nvSpPr>
          <p:cNvPr id="122" name="标题 1">
            <a:extLst>
              <a:ext uri="{FF2B5EF4-FFF2-40B4-BE49-F238E27FC236}">
                <a16:creationId xmlns:a16="http://schemas.microsoft.com/office/drawing/2014/main" id="{2C553D42-B632-4678-B717-829DE91B27F4}"/>
              </a:ext>
            </a:extLst>
          </p:cNvPr>
          <p:cNvSpPr txBox="1"/>
          <p:nvPr/>
        </p:nvSpPr>
        <p:spPr>
          <a:xfrm>
            <a:off x="9425795" y="3293745"/>
            <a:ext cx="1972310" cy="52197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场控</a:t>
            </a:r>
          </a:p>
        </p:txBody>
      </p:sp>
      <p:sp>
        <p:nvSpPr>
          <p:cNvPr id="123" name="标题 1">
            <a:extLst>
              <a:ext uri="{FF2B5EF4-FFF2-40B4-BE49-F238E27FC236}">
                <a16:creationId xmlns:a16="http://schemas.microsoft.com/office/drawing/2014/main" id="{72FE3911-5E84-4679-B218-DF0872DC54B3}"/>
              </a:ext>
            </a:extLst>
          </p:cNvPr>
          <p:cNvSpPr txBox="1"/>
          <p:nvPr/>
        </p:nvSpPr>
        <p:spPr>
          <a:xfrm>
            <a:off x="2732895" y="4098290"/>
            <a:ext cx="197231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商品权益活动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直播间权重活动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粉丝分层活动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排位赛机制活动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流量资源策划</a:t>
            </a:r>
          </a:p>
        </p:txBody>
      </p:sp>
      <p:sp>
        <p:nvSpPr>
          <p:cNvPr id="124" name="标题 1">
            <a:extLst>
              <a:ext uri="{FF2B5EF4-FFF2-40B4-BE49-F238E27FC236}">
                <a16:creationId xmlns:a16="http://schemas.microsoft.com/office/drawing/2014/main" id="{D50876F1-F680-4A6A-81BE-F8125F3DC0C8}"/>
              </a:ext>
            </a:extLst>
          </p:cNvPr>
          <p:cNvSpPr txBox="1"/>
          <p:nvPr/>
        </p:nvSpPr>
        <p:spPr>
          <a:xfrm>
            <a:off x="7179800" y="4098290"/>
            <a:ext cx="1972310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熟悉商品脚本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熟悉活动脚本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做好复盘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总结话术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总结节奏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总结情绪声音</a:t>
            </a:r>
          </a:p>
        </p:txBody>
      </p:sp>
      <p:sp>
        <p:nvSpPr>
          <p:cNvPr id="125" name="标题 1">
            <a:extLst>
              <a:ext uri="{FF2B5EF4-FFF2-40B4-BE49-F238E27FC236}">
                <a16:creationId xmlns:a16="http://schemas.microsoft.com/office/drawing/2014/main" id="{7BFA1CE2-BFC2-4E18-BD2B-1ED90B03BD55}"/>
              </a:ext>
            </a:extLst>
          </p:cNvPr>
          <p:cNvSpPr txBox="1"/>
          <p:nvPr/>
        </p:nvSpPr>
        <p:spPr>
          <a:xfrm>
            <a:off x="9268950" y="4098290"/>
            <a:ext cx="2468245" cy="138499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直播设备调试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直播软件调试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保障直播视觉效果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发券表演等配合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后台回复等配合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数据即时登记反馈</a:t>
            </a:r>
          </a:p>
        </p:txBody>
      </p:sp>
      <p:sp>
        <p:nvSpPr>
          <p:cNvPr id="126" name="标题 1">
            <a:extLst>
              <a:ext uri="{FF2B5EF4-FFF2-40B4-BE49-F238E27FC236}">
                <a16:creationId xmlns:a16="http://schemas.microsoft.com/office/drawing/2014/main" id="{D741734C-39AD-4FA7-932C-E62061007529}"/>
              </a:ext>
            </a:extLst>
          </p:cNvPr>
          <p:cNvSpPr txBox="1"/>
          <p:nvPr/>
        </p:nvSpPr>
        <p:spPr>
          <a:xfrm>
            <a:off x="4976032" y="3945890"/>
            <a:ext cx="1972310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商品脚本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活动脚本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销售套路脚本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关注话术脚本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控评话术脚本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封面场景策划</a:t>
            </a:r>
          </a:p>
          <a:p>
            <a:pPr algn="ctr"/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下单设计角标等</a:t>
            </a:r>
            <a:r>
              <a:rPr kumimoji="1"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妆容服饰道具等</a:t>
            </a:r>
            <a:endParaRPr kumimoji="1"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kumimoji="1"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kumimoji="1"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786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直播带货团队搭建预算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05029D6-C021-4AA1-A98F-C3DAA32FFE60}"/>
              </a:ext>
            </a:extLst>
          </p:cNvPr>
          <p:cNvSpPr/>
          <p:nvPr/>
        </p:nvSpPr>
        <p:spPr>
          <a:xfrm>
            <a:off x="8056880" y="96012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场控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DF051A8-D325-4B18-A289-77B55B21A2B6}"/>
              </a:ext>
            </a:extLst>
          </p:cNvPr>
          <p:cNvSpPr/>
          <p:nvPr/>
        </p:nvSpPr>
        <p:spPr>
          <a:xfrm>
            <a:off x="6152515" y="96012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编导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id="{A7DB4CC2-E4D6-4465-8C97-C3D74ABACB62}"/>
              </a:ext>
            </a:extLst>
          </p:cNvPr>
          <p:cNvSpPr/>
          <p:nvPr/>
        </p:nvSpPr>
        <p:spPr>
          <a:xfrm rot="5400000">
            <a:off x="8077835" y="125412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9" name="等腰三角形 8">
            <a:extLst>
              <a:ext uri="{FF2B5EF4-FFF2-40B4-BE49-F238E27FC236}">
                <a16:creationId xmlns:a16="http://schemas.microsoft.com/office/drawing/2014/main" id="{C66263A9-FB9D-406B-8AF0-B13F725DA3D2}"/>
              </a:ext>
            </a:extLst>
          </p:cNvPr>
          <p:cNvSpPr/>
          <p:nvPr/>
        </p:nvSpPr>
        <p:spPr>
          <a:xfrm rot="5400000">
            <a:off x="8047990" y="126936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5B784B0-573F-4985-A868-7AFA190182BE}"/>
              </a:ext>
            </a:extLst>
          </p:cNvPr>
          <p:cNvSpPr/>
          <p:nvPr/>
        </p:nvSpPr>
        <p:spPr>
          <a:xfrm>
            <a:off x="9960610" y="96012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主播</a:t>
            </a:r>
          </a:p>
        </p:txBody>
      </p:sp>
      <p:sp>
        <p:nvSpPr>
          <p:cNvPr id="11" name="等腰三角形 10">
            <a:extLst>
              <a:ext uri="{FF2B5EF4-FFF2-40B4-BE49-F238E27FC236}">
                <a16:creationId xmlns:a16="http://schemas.microsoft.com/office/drawing/2014/main" id="{DDF20E2A-5E8D-4436-BA3B-56E706D394A3}"/>
              </a:ext>
            </a:extLst>
          </p:cNvPr>
          <p:cNvSpPr/>
          <p:nvPr/>
        </p:nvSpPr>
        <p:spPr>
          <a:xfrm rot="5400000">
            <a:off x="9978390" y="125285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id="{294860C0-F8BC-49FE-ADFA-04ECE29FE8CE}"/>
              </a:ext>
            </a:extLst>
          </p:cNvPr>
          <p:cNvSpPr/>
          <p:nvPr/>
        </p:nvSpPr>
        <p:spPr>
          <a:xfrm rot="5400000">
            <a:off x="9951720" y="126936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id="{8325D79F-D925-4FF7-85BE-16BDF7ACEC09}"/>
              </a:ext>
            </a:extLst>
          </p:cNvPr>
          <p:cNvSpPr/>
          <p:nvPr/>
        </p:nvSpPr>
        <p:spPr>
          <a:xfrm rot="5400000">
            <a:off x="6177915" y="125412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C9489C4-9CAB-4C96-9DBF-C540FCECD36F}"/>
              </a:ext>
            </a:extLst>
          </p:cNvPr>
          <p:cNvSpPr/>
          <p:nvPr/>
        </p:nvSpPr>
        <p:spPr>
          <a:xfrm>
            <a:off x="4248785" y="96012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策划</a:t>
            </a: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7F5F7523-4C55-4FF2-98F0-995657B11828}"/>
              </a:ext>
            </a:extLst>
          </p:cNvPr>
          <p:cNvSpPr/>
          <p:nvPr/>
        </p:nvSpPr>
        <p:spPr>
          <a:xfrm rot="5400000">
            <a:off x="6139815" y="126936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16" name="等腰三角形 15">
            <a:extLst>
              <a:ext uri="{FF2B5EF4-FFF2-40B4-BE49-F238E27FC236}">
                <a16:creationId xmlns:a16="http://schemas.microsoft.com/office/drawing/2014/main" id="{BE33C9EF-4742-4527-A86C-4271BE51BA4B}"/>
              </a:ext>
            </a:extLst>
          </p:cNvPr>
          <p:cNvSpPr/>
          <p:nvPr/>
        </p:nvSpPr>
        <p:spPr>
          <a:xfrm rot="5400000">
            <a:off x="4268470" y="125412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F3DE35AF-2D95-431C-A988-4E509A4C0290}"/>
              </a:ext>
            </a:extLst>
          </p:cNvPr>
          <p:cNvSpPr/>
          <p:nvPr/>
        </p:nvSpPr>
        <p:spPr>
          <a:xfrm rot="5400000">
            <a:off x="4234815" y="1264920"/>
            <a:ext cx="139065" cy="200660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FE4D73F-52A8-4FA8-9A82-96906052D6CA}"/>
              </a:ext>
            </a:extLst>
          </p:cNvPr>
          <p:cNvSpPr/>
          <p:nvPr/>
        </p:nvSpPr>
        <p:spPr>
          <a:xfrm>
            <a:off x="2335530" y="960120"/>
            <a:ext cx="1868805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运营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4F1EF70-AE38-4C46-98EA-8D75435D4514}"/>
              </a:ext>
            </a:extLst>
          </p:cNvPr>
          <p:cNvSpPr/>
          <p:nvPr/>
        </p:nvSpPr>
        <p:spPr>
          <a:xfrm>
            <a:off x="6144260" y="185547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BF15AA79-1F5C-4086-8855-34AE631ADA29}"/>
              </a:ext>
            </a:extLst>
          </p:cNvPr>
          <p:cNvSpPr/>
          <p:nvPr/>
        </p:nvSpPr>
        <p:spPr>
          <a:xfrm>
            <a:off x="4239895" y="185547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等腰三角形 20">
            <a:extLst>
              <a:ext uri="{FF2B5EF4-FFF2-40B4-BE49-F238E27FC236}">
                <a16:creationId xmlns:a16="http://schemas.microsoft.com/office/drawing/2014/main" id="{75AB6E29-BF9A-419F-8734-03779570CA9F}"/>
              </a:ext>
            </a:extLst>
          </p:cNvPr>
          <p:cNvSpPr/>
          <p:nvPr/>
        </p:nvSpPr>
        <p:spPr>
          <a:xfrm rot="5400000">
            <a:off x="6165215" y="213677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等腰三角形 21">
            <a:extLst>
              <a:ext uri="{FF2B5EF4-FFF2-40B4-BE49-F238E27FC236}">
                <a16:creationId xmlns:a16="http://schemas.microsoft.com/office/drawing/2014/main" id="{C72F8747-3693-4BB7-881F-BFD08DE4B3ED}"/>
              </a:ext>
            </a:extLst>
          </p:cNvPr>
          <p:cNvSpPr/>
          <p:nvPr/>
        </p:nvSpPr>
        <p:spPr>
          <a:xfrm rot="5400000">
            <a:off x="6135370" y="215328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CECF31E-90AC-4467-BB2F-F1257047FFF4}"/>
              </a:ext>
            </a:extLst>
          </p:cNvPr>
          <p:cNvSpPr/>
          <p:nvPr/>
        </p:nvSpPr>
        <p:spPr>
          <a:xfrm>
            <a:off x="8047990" y="185547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等腰三角形 23">
            <a:extLst>
              <a:ext uri="{FF2B5EF4-FFF2-40B4-BE49-F238E27FC236}">
                <a16:creationId xmlns:a16="http://schemas.microsoft.com/office/drawing/2014/main" id="{D07BA075-5DB7-45AB-BD87-DDA5C0DA493B}"/>
              </a:ext>
            </a:extLst>
          </p:cNvPr>
          <p:cNvSpPr/>
          <p:nvPr/>
        </p:nvSpPr>
        <p:spPr>
          <a:xfrm rot="5400000">
            <a:off x="8065770" y="213677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等腰三角形 24">
            <a:extLst>
              <a:ext uri="{FF2B5EF4-FFF2-40B4-BE49-F238E27FC236}">
                <a16:creationId xmlns:a16="http://schemas.microsoft.com/office/drawing/2014/main" id="{5CDDFAD6-F410-4223-9202-61B323620BA2}"/>
              </a:ext>
            </a:extLst>
          </p:cNvPr>
          <p:cNvSpPr/>
          <p:nvPr/>
        </p:nvSpPr>
        <p:spPr>
          <a:xfrm rot="5400000">
            <a:off x="8039100" y="215328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25">
            <a:extLst>
              <a:ext uri="{FF2B5EF4-FFF2-40B4-BE49-F238E27FC236}">
                <a16:creationId xmlns:a16="http://schemas.microsoft.com/office/drawing/2014/main" id="{FEFD3CF6-72FD-44B1-B68B-19CB27B8D541}"/>
              </a:ext>
            </a:extLst>
          </p:cNvPr>
          <p:cNvSpPr/>
          <p:nvPr/>
        </p:nvSpPr>
        <p:spPr>
          <a:xfrm rot="5400000">
            <a:off x="4265930" y="213677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2158521-64CE-4DE5-A83C-0EBED598EC7F}"/>
              </a:ext>
            </a:extLst>
          </p:cNvPr>
          <p:cNvSpPr/>
          <p:nvPr/>
        </p:nvSpPr>
        <p:spPr>
          <a:xfrm>
            <a:off x="2336165" y="185547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等腰三角形 27">
            <a:extLst>
              <a:ext uri="{FF2B5EF4-FFF2-40B4-BE49-F238E27FC236}">
                <a16:creationId xmlns:a16="http://schemas.microsoft.com/office/drawing/2014/main" id="{74486893-D1EF-44FD-9C17-EA8BB066726C}"/>
              </a:ext>
            </a:extLst>
          </p:cNvPr>
          <p:cNvSpPr/>
          <p:nvPr/>
        </p:nvSpPr>
        <p:spPr>
          <a:xfrm rot="5400000">
            <a:off x="4227195" y="216471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6F47B27-970C-4291-942A-591DF57CFA20}"/>
              </a:ext>
            </a:extLst>
          </p:cNvPr>
          <p:cNvSpPr/>
          <p:nvPr/>
        </p:nvSpPr>
        <p:spPr>
          <a:xfrm>
            <a:off x="9961245" y="185547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等腰三角形 29">
            <a:extLst>
              <a:ext uri="{FF2B5EF4-FFF2-40B4-BE49-F238E27FC236}">
                <a16:creationId xmlns:a16="http://schemas.microsoft.com/office/drawing/2014/main" id="{981EE945-EF96-4FB9-9F40-65CA955CC08E}"/>
              </a:ext>
            </a:extLst>
          </p:cNvPr>
          <p:cNvSpPr/>
          <p:nvPr/>
        </p:nvSpPr>
        <p:spPr>
          <a:xfrm rot="5400000">
            <a:off x="9986010" y="213677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id="{5BD08624-CFD1-4705-9C8D-D87917424E98}"/>
              </a:ext>
            </a:extLst>
          </p:cNvPr>
          <p:cNvSpPr/>
          <p:nvPr/>
        </p:nvSpPr>
        <p:spPr>
          <a:xfrm rot="5400000">
            <a:off x="9943465" y="215328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84C6C14D-DC8A-4AF1-8218-139D134989BA}"/>
              </a:ext>
            </a:extLst>
          </p:cNvPr>
          <p:cNvSpPr/>
          <p:nvPr/>
        </p:nvSpPr>
        <p:spPr>
          <a:xfrm>
            <a:off x="8056880" y="2746375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0D228E89-9C68-4399-85D5-147464787195}"/>
              </a:ext>
            </a:extLst>
          </p:cNvPr>
          <p:cNvSpPr/>
          <p:nvPr/>
        </p:nvSpPr>
        <p:spPr>
          <a:xfrm>
            <a:off x="6152515" y="2746375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等腰三角形 33">
            <a:extLst>
              <a:ext uri="{FF2B5EF4-FFF2-40B4-BE49-F238E27FC236}">
                <a16:creationId xmlns:a16="http://schemas.microsoft.com/office/drawing/2014/main" id="{C79081C7-8AF4-4FEB-B374-AD87C7845B92}"/>
              </a:ext>
            </a:extLst>
          </p:cNvPr>
          <p:cNvSpPr/>
          <p:nvPr/>
        </p:nvSpPr>
        <p:spPr>
          <a:xfrm rot="5400000">
            <a:off x="8077835" y="304101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等腰三角形 34">
            <a:extLst>
              <a:ext uri="{FF2B5EF4-FFF2-40B4-BE49-F238E27FC236}">
                <a16:creationId xmlns:a16="http://schemas.microsoft.com/office/drawing/2014/main" id="{0C4CD45D-33EF-4119-9B7E-53C390B8E5FF}"/>
              </a:ext>
            </a:extLst>
          </p:cNvPr>
          <p:cNvSpPr/>
          <p:nvPr/>
        </p:nvSpPr>
        <p:spPr>
          <a:xfrm rot="5400000">
            <a:off x="8047990" y="305562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5B10867C-2FE0-4CD7-ADCE-79B5874E7B23}"/>
              </a:ext>
            </a:extLst>
          </p:cNvPr>
          <p:cNvSpPr/>
          <p:nvPr/>
        </p:nvSpPr>
        <p:spPr>
          <a:xfrm>
            <a:off x="9960610" y="2746375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7" name="等腰三角形 36">
            <a:extLst>
              <a:ext uri="{FF2B5EF4-FFF2-40B4-BE49-F238E27FC236}">
                <a16:creationId xmlns:a16="http://schemas.microsoft.com/office/drawing/2014/main" id="{ED347891-A2F7-4F42-9A48-E1D80211296F}"/>
              </a:ext>
            </a:extLst>
          </p:cNvPr>
          <p:cNvSpPr/>
          <p:nvPr/>
        </p:nvSpPr>
        <p:spPr>
          <a:xfrm rot="5400000">
            <a:off x="9978390" y="3039110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等腰三角形 37">
            <a:extLst>
              <a:ext uri="{FF2B5EF4-FFF2-40B4-BE49-F238E27FC236}">
                <a16:creationId xmlns:a16="http://schemas.microsoft.com/office/drawing/2014/main" id="{5F98486A-A2D7-40DB-BF9E-9E66E6AEA500}"/>
              </a:ext>
            </a:extLst>
          </p:cNvPr>
          <p:cNvSpPr/>
          <p:nvPr/>
        </p:nvSpPr>
        <p:spPr>
          <a:xfrm rot="5400000">
            <a:off x="9951720" y="305562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等腰三角形 38">
            <a:extLst>
              <a:ext uri="{FF2B5EF4-FFF2-40B4-BE49-F238E27FC236}">
                <a16:creationId xmlns:a16="http://schemas.microsoft.com/office/drawing/2014/main" id="{D30AC4D8-86E3-4515-9FDD-B1E1EBB2062E}"/>
              </a:ext>
            </a:extLst>
          </p:cNvPr>
          <p:cNvSpPr/>
          <p:nvPr/>
        </p:nvSpPr>
        <p:spPr>
          <a:xfrm rot="5400000">
            <a:off x="6177915" y="304101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9392683B-ED5B-445B-A7E4-948BEDAFA3CF}"/>
              </a:ext>
            </a:extLst>
          </p:cNvPr>
          <p:cNvSpPr/>
          <p:nvPr/>
        </p:nvSpPr>
        <p:spPr>
          <a:xfrm>
            <a:off x="4248785" y="2746375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等腰三角形 40">
            <a:extLst>
              <a:ext uri="{FF2B5EF4-FFF2-40B4-BE49-F238E27FC236}">
                <a16:creationId xmlns:a16="http://schemas.microsoft.com/office/drawing/2014/main" id="{25E41F1B-5BF4-4F40-AA26-088D9FDD6933}"/>
              </a:ext>
            </a:extLst>
          </p:cNvPr>
          <p:cNvSpPr/>
          <p:nvPr/>
        </p:nvSpPr>
        <p:spPr>
          <a:xfrm rot="5400000">
            <a:off x="6139815" y="305562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等腰三角形 41">
            <a:extLst>
              <a:ext uri="{FF2B5EF4-FFF2-40B4-BE49-F238E27FC236}">
                <a16:creationId xmlns:a16="http://schemas.microsoft.com/office/drawing/2014/main" id="{A99F6807-673B-4ABD-8E3F-2F56BB3FC1FB}"/>
              </a:ext>
            </a:extLst>
          </p:cNvPr>
          <p:cNvSpPr/>
          <p:nvPr/>
        </p:nvSpPr>
        <p:spPr>
          <a:xfrm rot="5400000">
            <a:off x="4268470" y="304101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3" name="等腰三角形 42">
            <a:extLst>
              <a:ext uri="{FF2B5EF4-FFF2-40B4-BE49-F238E27FC236}">
                <a16:creationId xmlns:a16="http://schemas.microsoft.com/office/drawing/2014/main" id="{A020B2B7-CAAF-4335-A95D-0273C345D9A3}"/>
              </a:ext>
            </a:extLst>
          </p:cNvPr>
          <p:cNvSpPr/>
          <p:nvPr/>
        </p:nvSpPr>
        <p:spPr>
          <a:xfrm rot="5400000">
            <a:off x="4234815" y="3051175"/>
            <a:ext cx="139065" cy="200660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23F9EB3F-1F22-4653-878B-E7B0657B2EFC}"/>
              </a:ext>
            </a:extLst>
          </p:cNvPr>
          <p:cNvSpPr/>
          <p:nvPr/>
        </p:nvSpPr>
        <p:spPr>
          <a:xfrm>
            <a:off x="2335530" y="2746375"/>
            <a:ext cx="1868805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B4C92A19-5D97-4485-BF4A-F3A9F9A739D7}"/>
              </a:ext>
            </a:extLst>
          </p:cNvPr>
          <p:cNvSpPr/>
          <p:nvPr/>
        </p:nvSpPr>
        <p:spPr>
          <a:xfrm>
            <a:off x="6144260" y="3641725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3DA9529E-65EA-4A33-88CD-26B4739F4E5E}"/>
              </a:ext>
            </a:extLst>
          </p:cNvPr>
          <p:cNvSpPr/>
          <p:nvPr/>
        </p:nvSpPr>
        <p:spPr>
          <a:xfrm>
            <a:off x="4239895" y="3641725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7" name="等腰三角形 46">
            <a:extLst>
              <a:ext uri="{FF2B5EF4-FFF2-40B4-BE49-F238E27FC236}">
                <a16:creationId xmlns:a16="http://schemas.microsoft.com/office/drawing/2014/main" id="{A185A626-3CDB-41BB-AA4F-38F8595DAADE}"/>
              </a:ext>
            </a:extLst>
          </p:cNvPr>
          <p:cNvSpPr/>
          <p:nvPr/>
        </p:nvSpPr>
        <p:spPr>
          <a:xfrm rot="5400000">
            <a:off x="6165215" y="3923030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8" name="等腰三角形 47">
            <a:extLst>
              <a:ext uri="{FF2B5EF4-FFF2-40B4-BE49-F238E27FC236}">
                <a16:creationId xmlns:a16="http://schemas.microsoft.com/office/drawing/2014/main" id="{E2333291-6697-4B48-BB53-43D176F42249}"/>
              </a:ext>
            </a:extLst>
          </p:cNvPr>
          <p:cNvSpPr/>
          <p:nvPr/>
        </p:nvSpPr>
        <p:spPr>
          <a:xfrm rot="5400000">
            <a:off x="6135370" y="393954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1150B13-4788-4813-BC79-7B8817F235EF}"/>
              </a:ext>
            </a:extLst>
          </p:cNvPr>
          <p:cNvSpPr/>
          <p:nvPr/>
        </p:nvSpPr>
        <p:spPr>
          <a:xfrm>
            <a:off x="8047990" y="3641725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id="{DD306B8E-6AD6-4CFA-80E6-425A2654B61A}"/>
              </a:ext>
            </a:extLst>
          </p:cNvPr>
          <p:cNvSpPr/>
          <p:nvPr/>
        </p:nvSpPr>
        <p:spPr>
          <a:xfrm rot="5400000">
            <a:off x="8065770" y="3923030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1" name="等腰三角形 50">
            <a:extLst>
              <a:ext uri="{FF2B5EF4-FFF2-40B4-BE49-F238E27FC236}">
                <a16:creationId xmlns:a16="http://schemas.microsoft.com/office/drawing/2014/main" id="{69C5844D-2B6B-4023-B7E5-A5CE1C071473}"/>
              </a:ext>
            </a:extLst>
          </p:cNvPr>
          <p:cNvSpPr/>
          <p:nvPr/>
        </p:nvSpPr>
        <p:spPr>
          <a:xfrm rot="5400000">
            <a:off x="8039100" y="393954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2" name="等腰三角形 51">
            <a:extLst>
              <a:ext uri="{FF2B5EF4-FFF2-40B4-BE49-F238E27FC236}">
                <a16:creationId xmlns:a16="http://schemas.microsoft.com/office/drawing/2014/main" id="{62B4E179-07BD-425C-97C8-15D05B581CC1}"/>
              </a:ext>
            </a:extLst>
          </p:cNvPr>
          <p:cNvSpPr/>
          <p:nvPr/>
        </p:nvSpPr>
        <p:spPr>
          <a:xfrm rot="5400000">
            <a:off x="4265930" y="3923030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C41C2D2B-4490-496F-AB74-0E317B0C928A}"/>
              </a:ext>
            </a:extLst>
          </p:cNvPr>
          <p:cNvSpPr/>
          <p:nvPr/>
        </p:nvSpPr>
        <p:spPr>
          <a:xfrm>
            <a:off x="2336165" y="3641725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4" name="等腰三角形 53">
            <a:extLst>
              <a:ext uri="{FF2B5EF4-FFF2-40B4-BE49-F238E27FC236}">
                <a16:creationId xmlns:a16="http://schemas.microsoft.com/office/drawing/2014/main" id="{46680236-539E-4723-A424-FE2EB5B3D29D}"/>
              </a:ext>
            </a:extLst>
          </p:cNvPr>
          <p:cNvSpPr/>
          <p:nvPr/>
        </p:nvSpPr>
        <p:spPr>
          <a:xfrm rot="5400000">
            <a:off x="4227195" y="395097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B9915313-273A-44BC-89C8-64CA869B372C}"/>
              </a:ext>
            </a:extLst>
          </p:cNvPr>
          <p:cNvSpPr/>
          <p:nvPr/>
        </p:nvSpPr>
        <p:spPr>
          <a:xfrm>
            <a:off x="9961245" y="3641725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6" name="等腰三角形 55">
            <a:extLst>
              <a:ext uri="{FF2B5EF4-FFF2-40B4-BE49-F238E27FC236}">
                <a16:creationId xmlns:a16="http://schemas.microsoft.com/office/drawing/2014/main" id="{6FE02B9B-0931-4448-A702-CBFCFDB445CC}"/>
              </a:ext>
            </a:extLst>
          </p:cNvPr>
          <p:cNvSpPr/>
          <p:nvPr/>
        </p:nvSpPr>
        <p:spPr>
          <a:xfrm rot="5400000">
            <a:off x="9986010" y="3923030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7" name="等腰三角形 56">
            <a:extLst>
              <a:ext uri="{FF2B5EF4-FFF2-40B4-BE49-F238E27FC236}">
                <a16:creationId xmlns:a16="http://schemas.microsoft.com/office/drawing/2014/main" id="{96BBD6D2-725C-44BA-BDC5-4E5B1B5EA4F9}"/>
              </a:ext>
            </a:extLst>
          </p:cNvPr>
          <p:cNvSpPr/>
          <p:nvPr/>
        </p:nvSpPr>
        <p:spPr>
          <a:xfrm rot="5400000">
            <a:off x="9943465" y="393954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5E14E55C-20CB-4405-B0B0-BFCE2B6A5140}"/>
              </a:ext>
            </a:extLst>
          </p:cNvPr>
          <p:cNvSpPr/>
          <p:nvPr/>
        </p:nvSpPr>
        <p:spPr>
          <a:xfrm>
            <a:off x="8056880" y="454787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6F10116-7436-43F3-8451-A03067D63CBC}"/>
              </a:ext>
            </a:extLst>
          </p:cNvPr>
          <p:cNvSpPr/>
          <p:nvPr/>
        </p:nvSpPr>
        <p:spPr>
          <a:xfrm>
            <a:off x="6152515" y="454787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等腰三角形 59">
            <a:extLst>
              <a:ext uri="{FF2B5EF4-FFF2-40B4-BE49-F238E27FC236}">
                <a16:creationId xmlns:a16="http://schemas.microsoft.com/office/drawing/2014/main" id="{F6DC1026-313C-4951-A794-92FD19A900D0}"/>
              </a:ext>
            </a:extLst>
          </p:cNvPr>
          <p:cNvSpPr/>
          <p:nvPr/>
        </p:nvSpPr>
        <p:spPr>
          <a:xfrm rot="5400000">
            <a:off x="8077835" y="484187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等腰三角形 60">
            <a:extLst>
              <a:ext uri="{FF2B5EF4-FFF2-40B4-BE49-F238E27FC236}">
                <a16:creationId xmlns:a16="http://schemas.microsoft.com/office/drawing/2014/main" id="{1208F36D-B0CF-46BF-8408-0EF1A75C707F}"/>
              </a:ext>
            </a:extLst>
          </p:cNvPr>
          <p:cNvSpPr/>
          <p:nvPr/>
        </p:nvSpPr>
        <p:spPr>
          <a:xfrm rot="5400000">
            <a:off x="8047990" y="485711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31926A0E-8BEA-4005-8A8A-ABE5FA87D31B}"/>
              </a:ext>
            </a:extLst>
          </p:cNvPr>
          <p:cNvSpPr/>
          <p:nvPr/>
        </p:nvSpPr>
        <p:spPr>
          <a:xfrm>
            <a:off x="9960610" y="454787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3" name="等腰三角形 62">
            <a:extLst>
              <a:ext uri="{FF2B5EF4-FFF2-40B4-BE49-F238E27FC236}">
                <a16:creationId xmlns:a16="http://schemas.microsoft.com/office/drawing/2014/main" id="{0A6326CF-78DD-489B-B3C3-6B04B75FF70A}"/>
              </a:ext>
            </a:extLst>
          </p:cNvPr>
          <p:cNvSpPr/>
          <p:nvPr/>
        </p:nvSpPr>
        <p:spPr>
          <a:xfrm rot="5400000">
            <a:off x="9978390" y="484060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等腰三角形 63">
            <a:extLst>
              <a:ext uri="{FF2B5EF4-FFF2-40B4-BE49-F238E27FC236}">
                <a16:creationId xmlns:a16="http://schemas.microsoft.com/office/drawing/2014/main" id="{86266840-A196-4580-AAFB-6F1AE5C4647A}"/>
              </a:ext>
            </a:extLst>
          </p:cNvPr>
          <p:cNvSpPr/>
          <p:nvPr/>
        </p:nvSpPr>
        <p:spPr>
          <a:xfrm rot="5400000">
            <a:off x="9951720" y="485711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等腰三角形 64">
            <a:extLst>
              <a:ext uri="{FF2B5EF4-FFF2-40B4-BE49-F238E27FC236}">
                <a16:creationId xmlns:a16="http://schemas.microsoft.com/office/drawing/2014/main" id="{06BB8019-463B-415C-A898-7622E9A070A3}"/>
              </a:ext>
            </a:extLst>
          </p:cNvPr>
          <p:cNvSpPr/>
          <p:nvPr/>
        </p:nvSpPr>
        <p:spPr>
          <a:xfrm rot="5400000">
            <a:off x="6177915" y="484187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C033FFBF-EF6A-4FC8-93FD-96C6462FD0AB}"/>
              </a:ext>
            </a:extLst>
          </p:cNvPr>
          <p:cNvSpPr/>
          <p:nvPr/>
        </p:nvSpPr>
        <p:spPr>
          <a:xfrm>
            <a:off x="4248785" y="454787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7" name="等腰三角形 66">
            <a:extLst>
              <a:ext uri="{FF2B5EF4-FFF2-40B4-BE49-F238E27FC236}">
                <a16:creationId xmlns:a16="http://schemas.microsoft.com/office/drawing/2014/main" id="{0B92B749-3835-4BEF-875D-F49D49DF9139}"/>
              </a:ext>
            </a:extLst>
          </p:cNvPr>
          <p:cNvSpPr/>
          <p:nvPr/>
        </p:nvSpPr>
        <p:spPr>
          <a:xfrm rot="5400000">
            <a:off x="6139815" y="485711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8" name="等腰三角形 67">
            <a:extLst>
              <a:ext uri="{FF2B5EF4-FFF2-40B4-BE49-F238E27FC236}">
                <a16:creationId xmlns:a16="http://schemas.microsoft.com/office/drawing/2014/main" id="{4B935684-45E6-47BB-BC9A-A92F2106BE79}"/>
              </a:ext>
            </a:extLst>
          </p:cNvPr>
          <p:cNvSpPr/>
          <p:nvPr/>
        </p:nvSpPr>
        <p:spPr>
          <a:xfrm rot="5400000">
            <a:off x="4268470" y="484187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9" name="等腰三角形 68">
            <a:extLst>
              <a:ext uri="{FF2B5EF4-FFF2-40B4-BE49-F238E27FC236}">
                <a16:creationId xmlns:a16="http://schemas.microsoft.com/office/drawing/2014/main" id="{3D5D062B-0DEC-4A31-96FE-5C4B58A70E07}"/>
              </a:ext>
            </a:extLst>
          </p:cNvPr>
          <p:cNvSpPr/>
          <p:nvPr/>
        </p:nvSpPr>
        <p:spPr>
          <a:xfrm rot="5400000">
            <a:off x="4234815" y="4852670"/>
            <a:ext cx="139065" cy="200660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264DC0AF-B89D-4DEA-9AA2-1AA0731DB697}"/>
              </a:ext>
            </a:extLst>
          </p:cNvPr>
          <p:cNvSpPr/>
          <p:nvPr/>
        </p:nvSpPr>
        <p:spPr>
          <a:xfrm>
            <a:off x="2335530" y="4547870"/>
            <a:ext cx="1868805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6A4F792B-7B36-45B6-AF11-461556CAD2B7}"/>
              </a:ext>
            </a:extLst>
          </p:cNvPr>
          <p:cNvSpPr/>
          <p:nvPr/>
        </p:nvSpPr>
        <p:spPr>
          <a:xfrm>
            <a:off x="6144260" y="544322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A10A9293-94A0-48A4-AC24-19EB41AD6FFA}"/>
              </a:ext>
            </a:extLst>
          </p:cNvPr>
          <p:cNvSpPr/>
          <p:nvPr/>
        </p:nvSpPr>
        <p:spPr>
          <a:xfrm>
            <a:off x="4239895" y="544322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3" name="等腰三角形 72">
            <a:extLst>
              <a:ext uri="{FF2B5EF4-FFF2-40B4-BE49-F238E27FC236}">
                <a16:creationId xmlns:a16="http://schemas.microsoft.com/office/drawing/2014/main" id="{D7692438-17A3-4C66-82C2-E362326BFBD1}"/>
              </a:ext>
            </a:extLst>
          </p:cNvPr>
          <p:cNvSpPr/>
          <p:nvPr/>
        </p:nvSpPr>
        <p:spPr>
          <a:xfrm rot="5400000">
            <a:off x="6165215" y="572452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等腰三角形 73">
            <a:extLst>
              <a:ext uri="{FF2B5EF4-FFF2-40B4-BE49-F238E27FC236}">
                <a16:creationId xmlns:a16="http://schemas.microsoft.com/office/drawing/2014/main" id="{6526F632-151A-4345-9F57-018A74A85201}"/>
              </a:ext>
            </a:extLst>
          </p:cNvPr>
          <p:cNvSpPr/>
          <p:nvPr/>
        </p:nvSpPr>
        <p:spPr>
          <a:xfrm rot="5400000">
            <a:off x="6135370" y="574103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402CCAAF-4814-4A87-89CE-A855BE98AADF}"/>
              </a:ext>
            </a:extLst>
          </p:cNvPr>
          <p:cNvSpPr/>
          <p:nvPr/>
        </p:nvSpPr>
        <p:spPr>
          <a:xfrm>
            <a:off x="8047990" y="544322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6" name="等腰三角形 75">
            <a:extLst>
              <a:ext uri="{FF2B5EF4-FFF2-40B4-BE49-F238E27FC236}">
                <a16:creationId xmlns:a16="http://schemas.microsoft.com/office/drawing/2014/main" id="{4E60E745-CEF2-4923-86C7-CD708D139F8B}"/>
              </a:ext>
            </a:extLst>
          </p:cNvPr>
          <p:cNvSpPr/>
          <p:nvPr/>
        </p:nvSpPr>
        <p:spPr>
          <a:xfrm rot="5400000">
            <a:off x="8065770" y="572452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7" name="等腰三角形 76">
            <a:extLst>
              <a:ext uri="{FF2B5EF4-FFF2-40B4-BE49-F238E27FC236}">
                <a16:creationId xmlns:a16="http://schemas.microsoft.com/office/drawing/2014/main" id="{0189A35F-3907-4104-9891-312495CBB1B0}"/>
              </a:ext>
            </a:extLst>
          </p:cNvPr>
          <p:cNvSpPr/>
          <p:nvPr/>
        </p:nvSpPr>
        <p:spPr>
          <a:xfrm rot="5400000">
            <a:off x="8039100" y="574103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8" name="等腰三角形 77">
            <a:extLst>
              <a:ext uri="{FF2B5EF4-FFF2-40B4-BE49-F238E27FC236}">
                <a16:creationId xmlns:a16="http://schemas.microsoft.com/office/drawing/2014/main" id="{5A2F660F-D255-4F4F-B919-AB36C9B2FCC4}"/>
              </a:ext>
            </a:extLst>
          </p:cNvPr>
          <p:cNvSpPr/>
          <p:nvPr/>
        </p:nvSpPr>
        <p:spPr>
          <a:xfrm rot="5400000">
            <a:off x="4265930" y="572452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1C5913A7-FE77-4D74-BA95-E0A473589724}"/>
              </a:ext>
            </a:extLst>
          </p:cNvPr>
          <p:cNvSpPr/>
          <p:nvPr/>
        </p:nvSpPr>
        <p:spPr>
          <a:xfrm>
            <a:off x="2336165" y="544322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0" name="等腰三角形 79">
            <a:extLst>
              <a:ext uri="{FF2B5EF4-FFF2-40B4-BE49-F238E27FC236}">
                <a16:creationId xmlns:a16="http://schemas.microsoft.com/office/drawing/2014/main" id="{A9E98538-1522-4DAD-9526-E5AD2932C5DC}"/>
              </a:ext>
            </a:extLst>
          </p:cNvPr>
          <p:cNvSpPr/>
          <p:nvPr/>
        </p:nvSpPr>
        <p:spPr>
          <a:xfrm rot="5400000">
            <a:off x="4227195" y="575246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781B8867-18E7-445F-AADC-87FB7CCC75FC}"/>
              </a:ext>
            </a:extLst>
          </p:cNvPr>
          <p:cNvSpPr/>
          <p:nvPr/>
        </p:nvSpPr>
        <p:spPr>
          <a:xfrm>
            <a:off x="9961245" y="544322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等腰三角形 85">
            <a:extLst>
              <a:ext uri="{FF2B5EF4-FFF2-40B4-BE49-F238E27FC236}">
                <a16:creationId xmlns:a16="http://schemas.microsoft.com/office/drawing/2014/main" id="{7A6094C2-039C-4FAF-B0EF-79F7E5D9B8F3}"/>
              </a:ext>
            </a:extLst>
          </p:cNvPr>
          <p:cNvSpPr/>
          <p:nvPr/>
        </p:nvSpPr>
        <p:spPr>
          <a:xfrm rot="5400000">
            <a:off x="9986010" y="572452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等腰三角形 86">
            <a:extLst>
              <a:ext uri="{FF2B5EF4-FFF2-40B4-BE49-F238E27FC236}">
                <a16:creationId xmlns:a16="http://schemas.microsoft.com/office/drawing/2014/main" id="{0E2046E1-6A50-49D7-90F7-D0012CFB647E}"/>
              </a:ext>
            </a:extLst>
          </p:cNvPr>
          <p:cNvSpPr/>
          <p:nvPr/>
        </p:nvSpPr>
        <p:spPr>
          <a:xfrm rot="5400000">
            <a:off x="9943465" y="574103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5273468F-6F1F-4912-A7E2-8E32A4D492D6}"/>
              </a:ext>
            </a:extLst>
          </p:cNvPr>
          <p:cNvSpPr/>
          <p:nvPr/>
        </p:nvSpPr>
        <p:spPr>
          <a:xfrm>
            <a:off x="442595" y="96012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岗位</a:t>
            </a:r>
          </a:p>
        </p:txBody>
      </p:sp>
      <p:sp>
        <p:nvSpPr>
          <p:cNvPr id="89" name="等腰三角形 88">
            <a:extLst>
              <a:ext uri="{FF2B5EF4-FFF2-40B4-BE49-F238E27FC236}">
                <a16:creationId xmlns:a16="http://schemas.microsoft.com/office/drawing/2014/main" id="{D6959F4D-B772-4584-9663-C8A6F86108D2}"/>
              </a:ext>
            </a:extLst>
          </p:cNvPr>
          <p:cNvSpPr/>
          <p:nvPr/>
        </p:nvSpPr>
        <p:spPr>
          <a:xfrm rot="5400000">
            <a:off x="2364740" y="125285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90" name="等腰三角形 89">
            <a:extLst>
              <a:ext uri="{FF2B5EF4-FFF2-40B4-BE49-F238E27FC236}">
                <a16:creationId xmlns:a16="http://schemas.microsoft.com/office/drawing/2014/main" id="{725EC87B-6A50-48C5-8C3E-49A3F5940405}"/>
              </a:ext>
            </a:extLst>
          </p:cNvPr>
          <p:cNvSpPr/>
          <p:nvPr/>
        </p:nvSpPr>
        <p:spPr>
          <a:xfrm rot="5400000">
            <a:off x="2338070" y="126936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/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7F1534E3-969C-4FC3-A3E4-F05002E1E21C}"/>
              </a:ext>
            </a:extLst>
          </p:cNvPr>
          <p:cNvSpPr/>
          <p:nvPr/>
        </p:nvSpPr>
        <p:spPr>
          <a:xfrm>
            <a:off x="434340" y="185547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低配版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X2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人力成本</a:t>
            </a:r>
            <a:r>
              <a:rPr lang="en-US" altLang="zh-CN" sz="2000" b="1" dirty="0">
                <a:solidFill>
                  <a:schemeClr val="bg1"/>
                </a:solidFill>
              </a:rPr>
              <a:t>2</a:t>
            </a:r>
            <a:r>
              <a:rPr lang="zh-CN" altLang="en-US" sz="2000" b="1" dirty="0">
                <a:solidFill>
                  <a:schemeClr val="bg1"/>
                </a:solidFill>
              </a:rPr>
              <a:t>万</a:t>
            </a:r>
          </a:p>
        </p:txBody>
      </p:sp>
      <p:sp>
        <p:nvSpPr>
          <p:cNvPr id="92" name="等腰三角形 91">
            <a:extLst>
              <a:ext uri="{FF2B5EF4-FFF2-40B4-BE49-F238E27FC236}">
                <a16:creationId xmlns:a16="http://schemas.microsoft.com/office/drawing/2014/main" id="{CB302DBD-B880-45AF-86FC-27F0A70F3B38}"/>
              </a:ext>
            </a:extLst>
          </p:cNvPr>
          <p:cNvSpPr/>
          <p:nvPr/>
        </p:nvSpPr>
        <p:spPr>
          <a:xfrm rot="5400000">
            <a:off x="2371725" y="213677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3" name="等腰三角形 92">
            <a:extLst>
              <a:ext uri="{FF2B5EF4-FFF2-40B4-BE49-F238E27FC236}">
                <a16:creationId xmlns:a16="http://schemas.microsoft.com/office/drawing/2014/main" id="{52C19D8A-14E3-4FBF-AA56-003A2BDB275A}"/>
              </a:ext>
            </a:extLst>
          </p:cNvPr>
          <p:cNvSpPr/>
          <p:nvPr/>
        </p:nvSpPr>
        <p:spPr>
          <a:xfrm rot="5400000">
            <a:off x="2329180" y="215328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809A19A7-C5B4-4F64-978E-5DC083DB1560}"/>
              </a:ext>
            </a:extLst>
          </p:cNvPr>
          <p:cNvSpPr/>
          <p:nvPr/>
        </p:nvSpPr>
        <p:spPr>
          <a:xfrm>
            <a:off x="442595" y="2746375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基础版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X4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</a:rPr>
              <a:t>人力成本</a:t>
            </a:r>
            <a:r>
              <a:rPr lang="en-US" altLang="zh-CN" sz="2000" b="1" dirty="0">
                <a:solidFill>
                  <a:schemeClr val="bg1"/>
                </a:solidFill>
              </a:rPr>
              <a:t>5</a:t>
            </a:r>
            <a:r>
              <a:rPr lang="zh-CN" altLang="en-US" sz="2000" b="1" dirty="0">
                <a:solidFill>
                  <a:schemeClr val="bg1"/>
                </a:solidFill>
              </a:rPr>
              <a:t>万</a:t>
            </a:r>
          </a:p>
        </p:txBody>
      </p:sp>
      <p:sp>
        <p:nvSpPr>
          <p:cNvPr id="95" name="等腰三角形 94">
            <a:extLst>
              <a:ext uri="{FF2B5EF4-FFF2-40B4-BE49-F238E27FC236}">
                <a16:creationId xmlns:a16="http://schemas.microsoft.com/office/drawing/2014/main" id="{A8DD85E8-A7CA-47D9-B324-1A2ABD751259}"/>
              </a:ext>
            </a:extLst>
          </p:cNvPr>
          <p:cNvSpPr/>
          <p:nvPr/>
        </p:nvSpPr>
        <p:spPr>
          <a:xfrm rot="5400000">
            <a:off x="2364740" y="3039110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6" name="等腰三角形 95">
            <a:extLst>
              <a:ext uri="{FF2B5EF4-FFF2-40B4-BE49-F238E27FC236}">
                <a16:creationId xmlns:a16="http://schemas.microsoft.com/office/drawing/2014/main" id="{74E79BDC-E010-4066-8A08-1341B822DAC7}"/>
              </a:ext>
            </a:extLst>
          </p:cNvPr>
          <p:cNvSpPr/>
          <p:nvPr/>
        </p:nvSpPr>
        <p:spPr>
          <a:xfrm rot="5400000">
            <a:off x="2338070" y="305562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C2E4DD45-B57F-435C-8A51-8761C6CD7AAA}"/>
              </a:ext>
            </a:extLst>
          </p:cNvPr>
          <p:cNvSpPr/>
          <p:nvPr/>
        </p:nvSpPr>
        <p:spPr>
          <a:xfrm>
            <a:off x="434340" y="3641725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进阶版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X6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人力成本</a:t>
            </a:r>
            <a:r>
              <a:rPr lang="en-US" altLang="zh-CN" sz="2000" b="1" dirty="0">
                <a:solidFill>
                  <a:schemeClr val="bg1"/>
                </a:solidFill>
                <a:sym typeface="+mn-ea"/>
              </a:rPr>
              <a:t>7</a:t>
            </a:r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万</a:t>
            </a:r>
          </a:p>
        </p:txBody>
      </p:sp>
      <p:sp>
        <p:nvSpPr>
          <p:cNvPr id="98" name="等腰三角形 97">
            <a:extLst>
              <a:ext uri="{FF2B5EF4-FFF2-40B4-BE49-F238E27FC236}">
                <a16:creationId xmlns:a16="http://schemas.microsoft.com/office/drawing/2014/main" id="{90B0CD2A-230F-4B42-ACF8-902829A74707}"/>
              </a:ext>
            </a:extLst>
          </p:cNvPr>
          <p:cNvSpPr/>
          <p:nvPr/>
        </p:nvSpPr>
        <p:spPr>
          <a:xfrm rot="5400000">
            <a:off x="2371725" y="3923030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9" name="等腰三角形 98">
            <a:extLst>
              <a:ext uri="{FF2B5EF4-FFF2-40B4-BE49-F238E27FC236}">
                <a16:creationId xmlns:a16="http://schemas.microsoft.com/office/drawing/2014/main" id="{15D55776-A12F-4646-91D1-FCB86CD48826}"/>
              </a:ext>
            </a:extLst>
          </p:cNvPr>
          <p:cNvSpPr/>
          <p:nvPr/>
        </p:nvSpPr>
        <p:spPr>
          <a:xfrm rot="5400000">
            <a:off x="2329180" y="3939540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581B37C0-0865-4CFC-834E-D8B0B1FF5643}"/>
              </a:ext>
            </a:extLst>
          </p:cNvPr>
          <p:cNvSpPr/>
          <p:nvPr/>
        </p:nvSpPr>
        <p:spPr>
          <a:xfrm>
            <a:off x="442595" y="4547870"/>
            <a:ext cx="1869440" cy="86677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高阶版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X8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人力成本</a:t>
            </a:r>
            <a:r>
              <a:rPr lang="en-US" altLang="zh-CN" sz="2000" b="1" dirty="0">
                <a:solidFill>
                  <a:schemeClr val="bg1"/>
                </a:solidFill>
                <a:sym typeface="+mn-ea"/>
              </a:rPr>
              <a:t>10</a:t>
            </a:r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万</a:t>
            </a:r>
          </a:p>
        </p:txBody>
      </p:sp>
      <p:sp>
        <p:nvSpPr>
          <p:cNvPr id="101" name="等腰三角形 100">
            <a:extLst>
              <a:ext uri="{FF2B5EF4-FFF2-40B4-BE49-F238E27FC236}">
                <a16:creationId xmlns:a16="http://schemas.microsoft.com/office/drawing/2014/main" id="{5E3538AF-E937-428E-A39D-78DB99BF635E}"/>
              </a:ext>
            </a:extLst>
          </p:cNvPr>
          <p:cNvSpPr/>
          <p:nvPr/>
        </p:nvSpPr>
        <p:spPr>
          <a:xfrm rot="5400000">
            <a:off x="2364740" y="484060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2" name="等腰三角形 101">
            <a:extLst>
              <a:ext uri="{FF2B5EF4-FFF2-40B4-BE49-F238E27FC236}">
                <a16:creationId xmlns:a16="http://schemas.microsoft.com/office/drawing/2014/main" id="{D9EFB4AB-8562-49D3-A1A0-5FA6F0A94454}"/>
              </a:ext>
            </a:extLst>
          </p:cNvPr>
          <p:cNvSpPr/>
          <p:nvPr/>
        </p:nvSpPr>
        <p:spPr>
          <a:xfrm rot="5400000">
            <a:off x="2338070" y="485711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7C4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81FBED0B-8FCB-4496-8E1C-56BDC5CA4B45}"/>
              </a:ext>
            </a:extLst>
          </p:cNvPr>
          <p:cNvSpPr/>
          <p:nvPr/>
        </p:nvSpPr>
        <p:spPr>
          <a:xfrm>
            <a:off x="434340" y="5443220"/>
            <a:ext cx="1869440" cy="866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旗舰版</a:t>
            </a:r>
            <a:r>
              <a:rPr lang="en-US" altLang="zh-CN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X11</a:t>
            </a: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人力成本</a:t>
            </a:r>
            <a:r>
              <a:rPr lang="en-US" altLang="zh-CN" sz="2000" b="1" dirty="0">
                <a:solidFill>
                  <a:schemeClr val="bg1"/>
                </a:solidFill>
                <a:sym typeface="+mn-ea"/>
              </a:rPr>
              <a:t>15</a:t>
            </a:r>
            <a:r>
              <a:rPr lang="zh-CN" altLang="en-US" sz="2000" b="1" dirty="0">
                <a:solidFill>
                  <a:schemeClr val="bg1"/>
                </a:solidFill>
                <a:sym typeface="+mn-ea"/>
              </a:rPr>
              <a:t>万</a:t>
            </a:r>
          </a:p>
        </p:txBody>
      </p:sp>
      <p:sp>
        <p:nvSpPr>
          <p:cNvPr id="104" name="等腰三角形 103">
            <a:extLst>
              <a:ext uri="{FF2B5EF4-FFF2-40B4-BE49-F238E27FC236}">
                <a16:creationId xmlns:a16="http://schemas.microsoft.com/office/drawing/2014/main" id="{00AA7C6D-A76B-4071-9303-C5E64A913A53}"/>
              </a:ext>
            </a:extLst>
          </p:cNvPr>
          <p:cNvSpPr/>
          <p:nvPr/>
        </p:nvSpPr>
        <p:spPr>
          <a:xfrm rot="5400000">
            <a:off x="2371725" y="5724525"/>
            <a:ext cx="173990" cy="225425"/>
          </a:xfrm>
          <a:prstGeom prst="triangle">
            <a:avLst>
              <a:gd name="adj" fmla="val 5027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5" name="等腰三角形 104">
            <a:extLst>
              <a:ext uri="{FF2B5EF4-FFF2-40B4-BE49-F238E27FC236}">
                <a16:creationId xmlns:a16="http://schemas.microsoft.com/office/drawing/2014/main" id="{5ACAB4EA-A3C7-41BB-9A91-02972F3E7D5C}"/>
              </a:ext>
            </a:extLst>
          </p:cNvPr>
          <p:cNvSpPr/>
          <p:nvPr/>
        </p:nvSpPr>
        <p:spPr>
          <a:xfrm rot="5400000">
            <a:off x="2329180" y="5741035"/>
            <a:ext cx="139065" cy="191135"/>
          </a:xfrm>
          <a:prstGeom prst="triangle">
            <a:avLst>
              <a:gd name="adj" fmla="val 50275"/>
            </a:avLst>
          </a:prstGeom>
          <a:solidFill>
            <a:srgbClr val="D964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06" name="图片 168" descr="4584006">
            <a:extLst>
              <a:ext uri="{FF2B5EF4-FFF2-40B4-BE49-F238E27FC236}">
                <a16:creationId xmlns:a16="http://schemas.microsoft.com/office/drawing/2014/main" id="{B965F880-B0C1-42E7-8421-0E81F0D07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3685" y="1896110"/>
            <a:ext cx="809625" cy="809625"/>
          </a:xfrm>
          <a:prstGeom prst="rect">
            <a:avLst/>
          </a:prstGeom>
        </p:spPr>
      </p:pic>
      <p:pic>
        <p:nvPicPr>
          <p:cNvPr id="107" name="图片 169" descr="4584006">
            <a:extLst>
              <a:ext uri="{FF2B5EF4-FFF2-40B4-BE49-F238E27FC236}">
                <a16:creationId xmlns:a16="http://schemas.microsoft.com/office/drawing/2014/main" id="{CF975CBB-A753-49DE-9377-E20DC97D8B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38765" y="1896110"/>
            <a:ext cx="809625" cy="809625"/>
          </a:xfrm>
          <a:prstGeom prst="rect">
            <a:avLst/>
          </a:prstGeom>
        </p:spPr>
      </p:pic>
      <p:pic>
        <p:nvPicPr>
          <p:cNvPr id="108" name="图片 170" descr="4584006">
            <a:extLst>
              <a:ext uri="{FF2B5EF4-FFF2-40B4-BE49-F238E27FC236}">
                <a16:creationId xmlns:a16="http://schemas.microsoft.com/office/drawing/2014/main" id="{821D36E0-2912-44B2-9786-35A7B2BBE1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8890" y="5494655"/>
            <a:ext cx="809625" cy="809625"/>
          </a:xfrm>
          <a:prstGeom prst="rect">
            <a:avLst/>
          </a:prstGeom>
        </p:spPr>
      </p:pic>
      <p:pic>
        <p:nvPicPr>
          <p:cNvPr id="109" name="图片 171" descr="4584006">
            <a:extLst>
              <a:ext uri="{FF2B5EF4-FFF2-40B4-BE49-F238E27FC236}">
                <a16:creationId xmlns:a16="http://schemas.microsoft.com/office/drawing/2014/main" id="{B3FDF1B1-473B-4DFA-A7DD-CA9ACB5D98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5140" y="5494655"/>
            <a:ext cx="809625" cy="809625"/>
          </a:xfrm>
          <a:prstGeom prst="rect">
            <a:avLst/>
          </a:prstGeom>
        </p:spPr>
      </p:pic>
      <p:pic>
        <p:nvPicPr>
          <p:cNvPr id="110" name="图片 172" descr="4584006">
            <a:extLst>
              <a:ext uri="{FF2B5EF4-FFF2-40B4-BE49-F238E27FC236}">
                <a16:creationId xmlns:a16="http://schemas.microsoft.com/office/drawing/2014/main" id="{6C83A87B-BA45-4CA3-9F6C-E70D798C61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02480" y="5471795"/>
            <a:ext cx="809625" cy="809625"/>
          </a:xfrm>
          <a:prstGeom prst="rect">
            <a:avLst/>
          </a:prstGeom>
        </p:spPr>
      </p:pic>
      <p:pic>
        <p:nvPicPr>
          <p:cNvPr id="111" name="图片 173" descr="4584006">
            <a:extLst>
              <a:ext uri="{FF2B5EF4-FFF2-40B4-BE49-F238E27FC236}">
                <a16:creationId xmlns:a16="http://schemas.microsoft.com/office/drawing/2014/main" id="{2CFFF95E-CEAA-48BB-9E86-7AD633D29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8730" y="5471795"/>
            <a:ext cx="809625" cy="809625"/>
          </a:xfrm>
          <a:prstGeom prst="rect">
            <a:avLst/>
          </a:prstGeom>
        </p:spPr>
      </p:pic>
      <p:pic>
        <p:nvPicPr>
          <p:cNvPr id="112" name="图片 174" descr="4584006">
            <a:extLst>
              <a:ext uri="{FF2B5EF4-FFF2-40B4-BE49-F238E27FC236}">
                <a16:creationId xmlns:a16="http://schemas.microsoft.com/office/drawing/2014/main" id="{46BBEA39-DE05-4FF9-9963-ECD11AAE03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82740" y="5471795"/>
            <a:ext cx="809625" cy="809625"/>
          </a:xfrm>
          <a:prstGeom prst="rect">
            <a:avLst/>
          </a:prstGeom>
        </p:spPr>
      </p:pic>
      <p:pic>
        <p:nvPicPr>
          <p:cNvPr id="113" name="图片 175" descr="4584006">
            <a:extLst>
              <a:ext uri="{FF2B5EF4-FFF2-40B4-BE49-F238E27FC236}">
                <a16:creationId xmlns:a16="http://schemas.microsoft.com/office/drawing/2014/main" id="{6A9F98B6-4FD2-4526-8E5E-925444297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36585" y="5471795"/>
            <a:ext cx="809625" cy="809625"/>
          </a:xfrm>
          <a:prstGeom prst="rect">
            <a:avLst/>
          </a:prstGeom>
        </p:spPr>
      </p:pic>
      <p:pic>
        <p:nvPicPr>
          <p:cNvPr id="114" name="图片 176" descr="4584006">
            <a:extLst>
              <a:ext uri="{FF2B5EF4-FFF2-40B4-BE49-F238E27FC236}">
                <a16:creationId xmlns:a16="http://schemas.microsoft.com/office/drawing/2014/main" id="{1E174482-CF1E-4E33-AF3D-23EF742B4E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7925" y="5471795"/>
            <a:ext cx="809625" cy="809625"/>
          </a:xfrm>
          <a:prstGeom prst="rect">
            <a:avLst/>
          </a:prstGeom>
        </p:spPr>
      </p:pic>
      <p:pic>
        <p:nvPicPr>
          <p:cNvPr id="115" name="图片 177" descr="4584006">
            <a:extLst>
              <a:ext uri="{FF2B5EF4-FFF2-40B4-BE49-F238E27FC236}">
                <a16:creationId xmlns:a16="http://schemas.microsoft.com/office/drawing/2014/main" id="{D249EE21-6C34-48C0-B396-2D5F570327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2540" y="5471795"/>
            <a:ext cx="809625" cy="809625"/>
          </a:xfrm>
          <a:prstGeom prst="rect">
            <a:avLst/>
          </a:prstGeom>
        </p:spPr>
      </p:pic>
      <p:pic>
        <p:nvPicPr>
          <p:cNvPr id="116" name="图片 178" descr="4584006">
            <a:extLst>
              <a:ext uri="{FF2B5EF4-FFF2-40B4-BE49-F238E27FC236}">
                <a16:creationId xmlns:a16="http://schemas.microsoft.com/office/drawing/2014/main" id="{C6517255-BAAB-4296-8D44-ADDF1C7D2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99395" y="5471795"/>
            <a:ext cx="809625" cy="809625"/>
          </a:xfrm>
          <a:prstGeom prst="rect">
            <a:avLst/>
          </a:prstGeom>
        </p:spPr>
      </p:pic>
      <p:pic>
        <p:nvPicPr>
          <p:cNvPr id="117" name="图片 179" descr="4584006">
            <a:extLst>
              <a:ext uri="{FF2B5EF4-FFF2-40B4-BE49-F238E27FC236}">
                <a16:creationId xmlns:a16="http://schemas.microsoft.com/office/drawing/2014/main" id="{3C932F98-54A4-41FC-98A2-9B1B97B5C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8645" y="5471795"/>
            <a:ext cx="809625" cy="809625"/>
          </a:xfrm>
          <a:prstGeom prst="rect">
            <a:avLst/>
          </a:prstGeom>
        </p:spPr>
      </p:pic>
      <p:pic>
        <p:nvPicPr>
          <p:cNvPr id="118" name="图片 180" descr="4584006">
            <a:extLst>
              <a:ext uri="{FF2B5EF4-FFF2-40B4-BE49-F238E27FC236}">
                <a16:creationId xmlns:a16="http://schemas.microsoft.com/office/drawing/2014/main" id="{BC023186-B237-45A3-94B6-120BCF8577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7735" y="5471795"/>
            <a:ext cx="809625" cy="809625"/>
          </a:xfrm>
          <a:prstGeom prst="rect">
            <a:avLst/>
          </a:prstGeom>
        </p:spPr>
      </p:pic>
      <p:pic>
        <p:nvPicPr>
          <p:cNvPr id="119" name="图片 181" descr="4584006">
            <a:extLst>
              <a:ext uri="{FF2B5EF4-FFF2-40B4-BE49-F238E27FC236}">
                <a16:creationId xmlns:a16="http://schemas.microsoft.com/office/drawing/2014/main" id="{AC84899B-F3FB-4397-ABA5-6D8EC0E4A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3685" y="4563110"/>
            <a:ext cx="809625" cy="809625"/>
          </a:xfrm>
          <a:prstGeom prst="rect">
            <a:avLst/>
          </a:prstGeom>
        </p:spPr>
      </p:pic>
      <p:pic>
        <p:nvPicPr>
          <p:cNvPr id="120" name="图片 182" descr="4584006">
            <a:extLst>
              <a:ext uri="{FF2B5EF4-FFF2-40B4-BE49-F238E27FC236}">
                <a16:creationId xmlns:a16="http://schemas.microsoft.com/office/drawing/2014/main" id="{D5B4EAA0-2CD6-4F40-B4DE-E06C9B02A9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570" y="4563110"/>
            <a:ext cx="809625" cy="809625"/>
          </a:xfrm>
          <a:prstGeom prst="rect">
            <a:avLst/>
          </a:prstGeom>
        </p:spPr>
      </p:pic>
      <p:pic>
        <p:nvPicPr>
          <p:cNvPr id="121" name="图片 183" descr="4584006">
            <a:extLst>
              <a:ext uri="{FF2B5EF4-FFF2-40B4-BE49-F238E27FC236}">
                <a16:creationId xmlns:a16="http://schemas.microsoft.com/office/drawing/2014/main" id="{6D5A883F-0C25-4924-8283-D89AF40EF2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4480" y="4563110"/>
            <a:ext cx="809625" cy="809625"/>
          </a:xfrm>
          <a:prstGeom prst="rect">
            <a:avLst/>
          </a:prstGeom>
        </p:spPr>
      </p:pic>
      <p:pic>
        <p:nvPicPr>
          <p:cNvPr id="122" name="图片 184" descr="4584006">
            <a:extLst>
              <a:ext uri="{FF2B5EF4-FFF2-40B4-BE49-F238E27FC236}">
                <a16:creationId xmlns:a16="http://schemas.microsoft.com/office/drawing/2014/main" id="{BDB0E340-B90A-4497-90FB-E88D0AD08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9320" y="4563110"/>
            <a:ext cx="809625" cy="809625"/>
          </a:xfrm>
          <a:prstGeom prst="rect">
            <a:avLst/>
          </a:prstGeom>
        </p:spPr>
      </p:pic>
      <p:pic>
        <p:nvPicPr>
          <p:cNvPr id="123" name="图片 188" descr="4584006">
            <a:extLst>
              <a:ext uri="{FF2B5EF4-FFF2-40B4-BE49-F238E27FC236}">
                <a16:creationId xmlns:a16="http://schemas.microsoft.com/office/drawing/2014/main" id="{087C7B13-1223-4F1D-B58B-FE5A2FDA9F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2540" y="4582795"/>
            <a:ext cx="809625" cy="809625"/>
          </a:xfrm>
          <a:prstGeom prst="rect">
            <a:avLst/>
          </a:prstGeom>
        </p:spPr>
      </p:pic>
      <p:pic>
        <p:nvPicPr>
          <p:cNvPr id="124" name="图片 189" descr="4584006">
            <a:extLst>
              <a:ext uri="{FF2B5EF4-FFF2-40B4-BE49-F238E27FC236}">
                <a16:creationId xmlns:a16="http://schemas.microsoft.com/office/drawing/2014/main" id="{DD2F3240-090E-4FB6-A20F-D39290A80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99395" y="4582795"/>
            <a:ext cx="809625" cy="809625"/>
          </a:xfrm>
          <a:prstGeom prst="rect">
            <a:avLst/>
          </a:prstGeom>
        </p:spPr>
      </p:pic>
      <p:pic>
        <p:nvPicPr>
          <p:cNvPr id="125" name="图片 190" descr="4584006">
            <a:extLst>
              <a:ext uri="{FF2B5EF4-FFF2-40B4-BE49-F238E27FC236}">
                <a16:creationId xmlns:a16="http://schemas.microsoft.com/office/drawing/2014/main" id="{C5B75738-2A77-48FC-8E40-F07DA546B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8645" y="4582795"/>
            <a:ext cx="809625" cy="809625"/>
          </a:xfrm>
          <a:prstGeom prst="rect">
            <a:avLst/>
          </a:prstGeom>
        </p:spPr>
      </p:pic>
      <p:pic>
        <p:nvPicPr>
          <p:cNvPr id="126" name="图片 191" descr="4584006">
            <a:extLst>
              <a:ext uri="{FF2B5EF4-FFF2-40B4-BE49-F238E27FC236}">
                <a16:creationId xmlns:a16="http://schemas.microsoft.com/office/drawing/2014/main" id="{FFA10D6C-A46F-48A7-B208-7AC648A0D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87735" y="4582795"/>
            <a:ext cx="809625" cy="809625"/>
          </a:xfrm>
          <a:prstGeom prst="rect">
            <a:avLst/>
          </a:prstGeom>
        </p:spPr>
      </p:pic>
      <p:pic>
        <p:nvPicPr>
          <p:cNvPr id="127" name="图片 192" descr="4584006">
            <a:extLst>
              <a:ext uri="{FF2B5EF4-FFF2-40B4-BE49-F238E27FC236}">
                <a16:creationId xmlns:a16="http://schemas.microsoft.com/office/drawing/2014/main" id="{2E3C7DB6-07F2-4B27-87C8-E29446DE6C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2540" y="3703955"/>
            <a:ext cx="809625" cy="809625"/>
          </a:xfrm>
          <a:prstGeom prst="rect">
            <a:avLst/>
          </a:prstGeom>
        </p:spPr>
      </p:pic>
      <p:pic>
        <p:nvPicPr>
          <p:cNvPr id="128" name="图片 193" descr="4584006">
            <a:extLst>
              <a:ext uri="{FF2B5EF4-FFF2-40B4-BE49-F238E27FC236}">
                <a16:creationId xmlns:a16="http://schemas.microsoft.com/office/drawing/2014/main" id="{64504F3E-941D-41D0-8111-1790E716B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41635" y="3703955"/>
            <a:ext cx="809625" cy="809625"/>
          </a:xfrm>
          <a:prstGeom prst="rect">
            <a:avLst/>
          </a:prstGeom>
        </p:spPr>
      </p:pic>
      <p:pic>
        <p:nvPicPr>
          <p:cNvPr id="129" name="图片 194" descr="4584006">
            <a:extLst>
              <a:ext uri="{FF2B5EF4-FFF2-40B4-BE49-F238E27FC236}">
                <a16:creationId xmlns:a16="http://schemas.microsoft.com/office/drawing/2014/main" id="{9B6C190E-79C2-4197-8214-42B1BF2282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41685" y="3703955"/>
            <a:ext cx="809625" cy="809625"/>
          </a:xfrm>
          <a:prstGeom prst="rect">
            <a:avLst/>
          </a:prstGeom>
        </p:spPr>
      </p:pic>
      <p:pic>
        <p:nvPicPr>
          <p:cNvPr id="130" name="图片 196" descr="4584006">
            <a:extLst>
              <a:ext uri="{FF2B5EF4-FFF2-40B4-BE49-F238E27FC236}">
                <a16:creationId xmlns:a16="http://schemas.microsoft.com/office/drawing/2014/main" id="{72A99A2F-BB05-4257-9437-627224DA6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3685" y="3673475"/>
            <a:ext cx="809625" cy="809625"/>
          </a:xfrm>
          <a:prstGeom prst="rect">
            <a:avLst/>
          </a:prstGeom>
        </p:spPr>
      </p:pic>
      <p:pic>
        <p:nvPicPr>
          <p:cNvPr id="131" name="图片 197" descr="4584006">
            <a:extLst>
              <a:ext uri="{FF2B5EF4-FFF2-40B4-BE49-F238E27FC236}">
                <a16:creationId xmlns:a16="http://schemas.microsoft.com/office/drawing/2014/main" id="{BEB8D03D-2DE9-46D0-9A18-42F6A3F45F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570" y="3673475"/>
            <a:ext cx="809625" cy="809625"/>
          </a:xfrm>
          <a:prstGeom prst="rect">
            <a:avLst/>
          </a:prstGeom>
        </p:spPr>
      </p:pic>
      <p:pic>
        <p:nvPicPr>
          <p:cNvPr id="132" name="图片 199" descr="4584006">
            <a:extLst>
              <a:ext uri="{FF2B5EF4-FFF2-40B4-BE49-F238E27FC236}">
                <a16:creationId xmlns:a16="http://schemas.microsoft.com/office/drawing/2014/main" id="{26541F89-FB29-47AF-A844-7A4A13F22A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29320" y="3673475"/>
            <a:ext cx="809625" cy="809625"/>
          </a:xfrm>
          <a:prstGeom prst="rect">
            <a:avLst/>
          </a:prstGeom>
        </p:spPr>
      </p:pic>
      <p:pic>
        <p:nvPicPr>
          <p:cNvPr id="133" name="图片 200" descr="4584006">
            <a:extLst>
              <a:ext uri="{FF2B5EF4-FFF2-40B4-BE49-F238E27FC236}">
                <a16:creationId xmlns:a16="http://schemas.microsoft.com/office/drawing/2014/main" id="{3D423331-FC81-4CEE-98A1-A231C55FE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3685" y="2753360"/>
            <a:ext cx="809625" cy="809625"/>
          </a:xfrm>
          <a:prstGeom prst="rect">
            <a:avLst/>
          </a:prstGeom>
        </p:spPr>
      </p:pic>
      <p:pic>
        <p:nvPicPr>
          <p:cNvPr id="134" name="图片 201" descr="4584006">
            <a:extLst>
              <a:ext uri="{FF2B5EF4-FFF2-40B4-BE49-F238E27FC236}">
                <a16:creationId xmlns:a16="http://schemas.microsoft.com/office/drawing/2014/main" id="{F59F6D24-8831-43E2-8164-D611A4DBF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570" y="2753360"/>
            <a:ext cx="809625" cy="809625"/>
          </a:xfrm>
          <a:prstGeom prst="rect">
            <a:avLst/>
          </a:prstGeom>
        </p:spPr>
      </p:pic>
      <p:pic>
        <p:nvPicPr>
          <p:cNvPr id="135" name="图片 202" descr="4584006">
            <a:extLst>
              <a:ext uri="{FF2B5EF4-FFF2-40B4-BE49-F238E27FC236}">
                <a16:creationId xmlns:a16="http://schemas.microsoft.com/office/drawing/2014/main" id="{EBE3AE1F-D17C-4966-8A07-60898AE41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7305" y="2705735"/>
            <a:ext cx="809625" cy="809625"/>
          </a:xfrm>
          <a:prstGeom prst="rect">
            <a:avLst/>
          </a:prstGeom>
        </p:spPr>
      </p:pic>
      <p:pic>
        <p:nvPicPr>
          <p:cNvPr id="136" name="图片 203" descr="4584006">
            <a:extLst>
              <a:ext uri="{FF2B5EF4-FFF2-40B4-BE49-F238E27FC236}">
                <a16:creationId xmlns:a16="http://schemas.microsoft.com/office/drawing/2014/main" id="{296AD5E3-E5AF-4895-AB0B-E4EE4B430A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8645" y="2705735"/>
            <a:ext cx="809625" cy="809625"/>
          </a:xfrm>
          <a:prstGeom prst="rect">
            <a:avLst/>
          </a:prstGeom>
        </p:spPr>
      </p:pic>
      <p:sp>
        <p:nvSpPr>
          <p:cNvPr id="137" name="标题 1">
            <a:extLst>
              <a:ext uri="{FF2B5EF4-FFF2-40B4-BE49-F238E27FC236}">
                <a16:creationId xmlns:a16="http://schemas.microsoft.com/office/drawing/2014/main" id="{4F18C117-4216-48EC-91A2-DC66A6C3BF41}"/>
              </a:ext>
            </a:extLst>
          </p:cNvPr>
          <p:cNvSpPr txBox="1"/>
          <p:nvPr/>
        </p:nvSpPr>
        <p:spPr>
          <a:xfrm>
            <a:off x="450532" y="6382752"/>
            <a:ext cx="11387455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i="0" kern="1200">
                <a:solidFill>
                  <a:srgbClr val="7C48DB"/>
                </a:solidFill>
                <a:latin typeface="Alibaba PuHuiTi Heavy" pitchFamily="18" charset="-122"/>
                <a:ea typeface="Alibaba PuHuiTi Heavy" pitchFamily="18" charset="-122"/>
                <a:cs typeface="Alibaba PuHuiTi Heavy" pitchFamily="18" charset="-122"/>
              </a:defRPr>
            </a:lvl1pPr>
          </a:lstStyle>
          <a:p>
            <a:pPr algn="ctr"/>
            <a:r>
              <a:rPr kumimoji="1"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低配高配，匹配的运营策划工资等级不同</a:t>
            </a:r>
          </a:p>
        </p:txBody>
      </p:sp>
    </p:spTree>
    <p:extLst>
      <p:ext uri="{BB962C8B-B14F-4D97-AF65-F5344CB8AC3E}">
        <p14:creationId xmlns:p14="http://schemas.microsoft.com/office/powerpoint/2010/main" val="249572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262743" y="1987945"/>
            <a:ext cx="4325256" cy="3602836"/>
            <a:chOff x="1262743" y="1987945"/>
            <a:chExt cx="4325256" cy="3602836"/>
          </a:xfrm>
        </p:grpSpPr>
        <p:grpSp>
          <p:nvGrpSpPr>
            <p:cNvPr id="2" name="组合 1"/>
            <p:cNvGrpSpPr/>
            <p:nvPr/>
          </p:nvGrpSpPr>
          <p:grpSpPr>
            <a:xfrm>
              <a:off x="1262743" y="1987945"/>
              <a:ext cx="4325256" cy="3602836"/>
              <a:chOff x="2396229" y="2417764"/>
              <a:chExt cx="3569596" cy="2973387"/>
            </a:xfrm>
          </p:grpSpPr>
          <p:sp>
            <p:nvSpPr>
              <p:cNvPr id="14" name="MH_Other_5"/>
              <p:cNvSpPr/>
              <p:nvPr>
                <p:custDataLst>
                  <p:tags r:id="rId2"/>
                </p:custDataLst>
              </p:nvPr>
            </p:nvSpPr>
            <p:spPr>
              <a:xfrm>
                <a:off x="3857625" y="3562350"/>
                <a:ext cx="2108200" cy="655638"/>
              </a:xfrm>
              <a:prstGeom prst="rightArrow">
                <a:avLst>
                  <a:gd name="adj1" fmla="val 72581"/>
                  <a:gd name="adj2" fmla="val 46774"/>
                </a:avLst>
              </a:prstGeom>
              <a:solidFill>
                <a:srgbClr val="F2F2F2"/>
              </a:solidFill>
              <a:ln w="6350" cmpd="sng">
                <a:solidFill>
                  <a:srgbClr val="BCBC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6" name="MH_Other_6"/>
              <p:cNvSpPr/>
              <p:nvPr>
                <p:custDataLst>
                  <p:tags r:id="rId3"/>
                </p:custDataLst>
              </p:nvPr>
            </p:nvSpPr>
            <p:spPr>
              <a:xfrm>
                <a:off x="3857625" y="4735514"/>
                <a:ext cx="2108200" cy="655637"/>
              </a:xfrm>
              <a:prstGeom prst="rightArrow">
                <a:avLst>
                  <a:gd name="adj1" fmla="val 72581"/>
                  <a:gd name="adj2" fmla="val 46774"/>
                </a:avLst>
              </a:prstGeom>
              <a:solidFill>
                <a:srgbClr val="F2F2F2"/>
              </a:solidFill>
              <a:ln w="6350" cmpd="sng">
                <a:solidFill>
                  <a:srgbClr val="BCBC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5" name="MH_SubTitle_2"/>
              <p:cNvSpPr/>
              <p:nvPr>
                <p:custDataLst>
                  <p:tags r:id="rId4"/>
                </p:custDataLst>
              </p:nvPr>
            </p:nvSpPr>
            <p:spPr>
              <a:xfrm>
                <a:off x="2396229" y="3562350"/>
                <a:ext cx="2762542" cy="655638"/>
              </a:xfrm>
              <a:prstGeom prst="rect">
                <a:avLst/>
              </a:prstGeom>
              <a:solidFill>
                <a:schemeClr val="accent2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MH_SubTitle_3"/>
              <p:cNvSpPr/>
              <p:nvPr>
                <p:custDataLst>
                  <p:tags r:id="rId5"/>
                </p:custDataLst>
              </p:nvPr>
            </p:nvSpPr>
            <p:spPr>
              <a:xfrm>
                <a:off x="2396230" y="4735514"/>
                <a:ext cx="2762544" cy="655637"/>
              </a:xfrm>
              <a:prstGeom prst="rect">
                <a:avLst/>
              </a:prstGeom>
              <a:solidFill>
                <a:schemeClr val="accent3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MH_Other_9"/>
              <p:cNvSpPr/>
              <p:nvPr>
                <p:custDataLst>
                  <p:tags r:id="rId6"/>
                </p:custDataLst>
              </p:nvPr>
            </p:nvSpPr>
            <p:spPr>
              <a:xfrm>
                <a:off x="3857625" y="2417764"/>
                <a:ext cx="2108200" cy="655637"/>
              </a:xfrm>
              <a:prstGeom prst="rightArrow">
                <a:avLst>
                  <a:gd name="adj1" fmla="val 72581"/>
                  <a:gd name="adj2" fmla="val 46774"/>
                </a:avLst>
              </a:prstGeom>
              <a:solidFill>
                <a:srgbClr val="F2F2F2"/>
              </a:solidFill>
              <a:ln w="6350" cmpd="sng">
                <a:solidFill>
                  <a:srgbClr val="BCBCB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MH_SubTitle_1"/>
              <p:cNvSpPr/>
              <p:nvPr>
                <p:custDataLst>
                  <p:tags r:id="rId7"/>
                </p:custDataLst>
              </p:nvPr>
            </p:nvSpPr>
            <p:spPr>
              <a:xfrm>
                <a:off x="2396230" y="2417764"/>
                <a:ext cx="2762544" cy="655637"/>
              </a:xfrm>
              <a:prstGeom prst="rect">
                <a:avLst/>
              </a:prstGeom>
              <a:solidFill>
                <a:schemeClr val="accent1"/>
              </a:solidFill>
              <a:ln w="12700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>
                <a:normAutofit/>
              </a:bodyPr>
              <a:lstStyle/>
              <a:p>
                <a:pPr algn="ctr">
                  <a:defRPr/>
                </a:pPr>
                <a:endParaRPr lang="zh-CN" altLang="en-US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1356239" y="2203765"/>
              <a:ext cx="303796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</a:rPr>
                <a:t>真实化环境可以增加直播信任度</a:t>
              </a:r>
              <a:endParaRPr lang="en-US" altLang="zh-CN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356239" y="3624476"/>
              <a:ext cx="303796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</a:rPr>
                <a:t>门店灯光明亮清晰（白色光为主）</a:t>
              </a:r>
              <a:endParaRPr lang="en-US" altLang="zh-CN" sz="16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1356239" y="5012169"/>
              <a:ext cx="3037962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</a:rPr>
                <a:t>商品货架摆放简洁大方不凌乱</a:t>
              </a:r>
              <a:endParaRPr lang="en-US" altLang="zh-CN" sz="1600" b="1" dirty="0">
                <a:solidFill>
                  <a:schemeClr val="bg1"/>
                </a:solidFill>
                <a:latin typeface="+mn-ea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30900" y="361950"/>
            <a:ext cx="52453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直播间搭建</a:t>
            </a: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门店就是直播间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24496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直播间灯光布置原则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587255" y="4186767"/>
            <a:ext cx="2979558" cy="1865293"/>
            <a:chOff x="5024131" y="3263597"/>
            <a:chExt cx="2979558" cy="1865293"/>
          </a:xfrm>
        </p:grpSpPr>
        <p:sp>
          <p:nvSpPr>
            <p:cNvPr id="14" name="圆角矩形 13"/>
            <p:cNvSpPr/>
            <p:nvPr/>
          </p:nvSpPr>
          <p:spPr>
            <a:xfrm>
              <a:off x="5406027" y="326359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024131" y="3263597"/>
              <a:ext cx="2979558" cy="1865293"/>
              <a:chOff x="1085273" y="2359885"/>
              <a:chExt cx="2979558" cy="1865293"/>
            </a:xfrm>
          </p:grpSpPr>
          <p:sp>
            <p:nvSpPr>
              <p:cNvPr id="16" name="文本框 110"/>
              <p:cNvSpPr txBox="1"/>
              <p:nvPr/>
            </p:nvSpPr>
            <p:spPr>
              <a:xfrm>
                <a:off x="1607019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主光源</a:t>
                </a:r>
              </a:p>
            </p:txBody>
          </p:sp>
          <p:sp>
            <p:nvSpPr>
              <p:cNvPr id="17" name="文本框 111"/>
              <p:cNvSpPr txBox="1"/>
              <p:nvPr/>
            </p:nvSpPr>
            <p:spPr>
              <a:xfrm>
                <a:off x="1085273" y="2796902"/>
                <a:ext cx="2979558" cy="14282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主光源是映射主播和产品外貌形态的主要光线，承担着主要照明的作用，可以使主播的脸部和产品受光均匀，同时起到磨皮美白的效果，使主播的脸部和产品看起来比较柔和。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主光源的使用，建议使用球形灯，因为球形灯打出来的光最柔。而且建议使用显色度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96%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以上的球形灯，且把球形灯放置于主播的前中后。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4630057" y="1460977"/>
            <a:ext cx="3188718" cy="1687359"/>
            <a:chOff x="5024131" y="3263597"/>
            <a:chExt cx="2979558" cy="1687359"/>
          </a:xfrm>
        </p:grpSpPr>
        <p:sp>
          <p:nvSpPr>
            <p:cNvPr id="19" name="圆角矩形 18"/>
            <p:cNvSpPr/>
            <p:nvPr/>
          </p:nvSpPr>
          <p:spPr>
            <a:xfrm>
              <a:off x="5406027" y="326359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024131" y="3263597"/>
              <a:ext cx="2979558" cy="1687359"/>
              <a:chOff x="1085273" y="2359885"/>
              <a:chExt cx="2979558" cy="1687359"/>
            </a:xfrm>
          </p:grpSpPr>
          <p:sp>
            <p:nvSpPr>
              <p:cNvPr id="21" name="文本框 110"/>
              <p:cNvSpPr txBox="1"/>
              <p:nvPr/>
            </p:nvSpPr>
            <p:spPr>
              <a:xfrm>
                <a:off x="1607019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灯光布置原则</a:t>
                </a:r>
              </a:p>
            </p:txBody>
          </p:sp>
          <p:sp>
            <p:nvSpPr>
              <p:cNvPr id="22" name="文本框 111"/>
              <p:cNvSpPr txBox="1"/>
              <p:nvPr/>
            </p:nvSpPr>
            <p:spPr>
              <a:xfrm>
                <a:off x="1085273" y="2796902"/>
                <a:ext cx="2979558" cy="12503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1.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直播灯光和背景墙颜色匹配，壁纸不宜花哨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2.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白色墙面容易出现过度曝光，灯光不要直射墙面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3.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背景墙颜色建议：浅灰色或浅棕色，突出主播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4.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灯光按照“照墙角度”和“照人角度”设置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5.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主播脸上光线均匀，不能出现“阴阳脸”</a:t>
                </a: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8714431" y="4222268"/>
            <a:ext cx="2979558" cy="1479290"/>
            <a:chOff x="5024131" y="3263597"/>
            <a:chExt cx="2979558" cy="1479290"/>
          </a:xfrm>
        </p:grpSpPr>
        <p:sp>
          <p:nvSpPr>
            <p:cNvPr id="24" name="圆角矩形 23"/>
            <p:cNvSpPr/>
            <p:nvPr/>
          </p:nvSpPr>
          <p:spPr>
            <a:xfrm>
              <a:off x="5406027" y="326359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024131" y="3263597"/>
              <a:ext cx="2979558" cy="1479290"/>
              <a:chOff x="1085273" y="2359885"/>
              <a:chExt cx="2979558" cy="1479290"/>
            </a:xfrm>
          </p:grpSpPr>
          <p:sp>
            <p:nvSpPr>
              <p:cNvPr id="26" name="文本框 110"/>
              <p:cNvSpPr txBox="1"/>
              <p:nvPr/>
            </p:nvSpPr>
            <p:spPr>
              <a:xfrm>
                <a:off x="1607019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辅助光</a:t>
                </a:r>
              </a:p>
            </p:txBody>
          </p:sp>
          <p:sp>
            <p:nvSpPr>
              <p:cNvPr id="27" name="文本框 111"/>
              <p:cNvSpPr txBox="1"/>
              <p:nvPr/>
            </p:nvSpPr>
            <p:spPr>
              <a:xfrm>
                <a:off x="1085273" y="2796902"/>
                <a:ext cx="2979558" cy="1042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辅助光的类型有：射灯、壁灯等。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主要是用来增强立体感，起到突出侧面轮廓的作用。使用辅助光的时候要注意避免光线太暗和太亮的情况，光度不能强于主光，不能干扰主光正常的光线效果，而且不能产生光线投影。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9217" y="4178071"/>
            <a:ext cx="2979558" cy="1672292"/>
            <a:chOff x="5024131" y="3263597"/>
            <a:chExt cx="2979558" cy="1672292"/>
          </a:xfrm>
        </p:grpSpPr>
        <p:sp>
          <p:nvSpPr>
            <p:cNvPr id="29" name="圆角矩形 28"/>
            <p:cNvSpPr/>
            <p:nvPr/>
          </p:nvSpPr>
          <p:spPr>
            <a:xfrm>
              <a:off x="5406027" y="326359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024131" y="3263597"/>
              <a:ext cx="2979558" cy="1672292"/>
              <a:chOff x="1085273" y="2359885"/>
              <a:chExt cx="2979558" cy="1672292"/>
            </a:xfrm>
          </p:grpSpPr>
          <p:sp>
            <p:nvSpPr>
              <p:cNvPr id="31" name="文本框 110"/>
              <p:cNvSpPr txBox="1"/>
              <p:nvPr/>
            </p:nvSpPr>
            <p:spPr>
              <a:xfrm>
                <a:off x="1607019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环境光</a:t>
                </a:r>
              </a:p>
            </p:txBody>
          </p:sp>
          <p:sp>
            <p:nvSpPr>
              <p:cNvPr id="32" name="文本框 111"/>
              <p:cNvSpPr txBox="1"/>
              <p:nvPr/>
            </p:nvSpPr>
            <p:spPr>
              <a:xfrm>
                <a:off x="1085273" y="2796902"/>
                <a:ext cx="2979558" cy="1235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环境光主要作为背景照明，最好是在直播间顶部布满。它使直播间的各点照度都尽可能的统一，起到让室内光线均匀的作用，但要注意环境光要尽量简单一些。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（</a:t>
                </a:r>
                <a:r>
                  <a:rPr lang="en-US" altLang="zh-CN" sz="11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ps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：有些直播间也用吊灯，虽然比较浮夸，但可以增强高级感和场景感）</a:t>
                </a:r>
              </a:p>
            </p:txBody>
          </p:sp>
        </p:grpSp>
      </p:grpSp>
      <p:pic>
        <p:nvPicPr>
          <p:cNvPr id="6146" name="Picture 2" descr="https://timgsa.baidu.com/timg?image&amp;quality=80&amp;size=b9999_10000&amp;sec=1596268981013&amp;di=c997a3ff7625a4d269fa343b2015db5d&amp;imgtype=0&amp;src=http%3A%2F%2Fcf.dtcj.com%2Fb24530a8-8768-4051-960e-f97f2b3c233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460977"/>
            <a:ext cx="4199196" cy="236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timgsa.baidu.com/timg?image&amp;quality=80&amp;size=b9999_10000&amp;sec=1596268981012&amp;di=da78982973cfb1747d6e903aef6d64ba&amp;imgtype=0&amp;src=http%3A%2F%2F5b0988e595225.cdn.sohucs.com%2Fimages%2F20190716%2F3b8b5f1ec31c4047ad36cd12434e5db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7038" y="1336967"/>
            <a:ext cx="3936972" cy="261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72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直播间商品陈列</a:t>
            </a:r>
          </a:p>
        </p:txBody>
      </p:sp>
      <p:pic>
        <p:nvPicPr>
          <p:cNvPr id="14" name="图片占位符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583" y="1158183"/>
            <a:ext cx="3003551" cy="4258733"/>
          </a:xfrm>
          <a:custGeom>
            <a:avLst/>
            <a:gdLst>
              <a:gd name="connsiteX0" fmla="*/ 0 w 3003551"/>
              <a:gd name="connsiteY0" fmla="*/ 0 h 4258733"/>
              <a:gd name="connsiteX1" fmla="*/ 1046974 w 3003551"/>
              <a:gd name="connsiteY1" fmla="*/ 179435 h 4258733"/>
              <a:gd name="connsiteX2" fmla="*/ 2234544 w 3003551"/>
              <a:gd name="connsiteY2" fmla="*/ 334075 h 4258733"/>
              <a:gd name="connsiteX3" fmla="*/ 3003551 w 3003551"/>
              <a:gd name="connsiteY3" fmla="*/ 404423 h 4258733"/>
              <a:gd name="connsiteX4" fmla="*/ 3003551 w 3003551"/>
              <a:gd name="connsiteY4" fmla="*/ 864310 h 4258733"/>
              <a:gd name="connsiteX5" fmla="*/ 3003551 w 3003551"/>
              <a:gd name="connsiteY5" fmla="*/ 3394423 h 4258733"/>
              <a:gd name="connsiteX6" fmla="*/ 3003551 w 3003551"/>
              <a:gd name="connsiteY6" fmla="*/ 3854310 h 4258733"/>
              <a:gd name="connsiteX7" fmla="*/ 2234544 w 3003551"/>
              <a:gd name="connsiteY7" fmla="*/ 3924659 h 4258733"/>
              <a:gd name="connsiteX8" fmla="*/ 1046974 w 3003551"/>
              <a:gd name="connsiteY8" fmla="*/ 4079298 h 4258733"/>
              <a:gd name="connsiteX9" fmla="*/ 0 w 3003551"/>
              <a:gd name="connsiteY9" fmla="*/ 4258733 h 4258733"/>
              <a:gd name="connsiteX10" fmla="*/ 0 w 3003551"/>
              <a:gd name="connsiteY10" fmla="*/ 3394423 h 4258733"/>
              <a:gd name="connsiteX11" fmla="*/ 0 w 3003551"/>
              <a:gd name="connsiteY11" fmla="*/ 864310 h 425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03551" h="4258733">
                <a:moveTo>
                  <a:pt x="0" y="0"/>
                </a:moveTo>
                <a:lnTo>
                  <a:pt x="1046974" y="179435"/>
                </a:lnTo>
                <a:cubicBezTo>
                  <a:pt x="1433579" y="237612"/>
                  <a:pt x="1829797" y="289286"/>
                  <a:pt x="2234544" y="334075"/>
                </a:cubicBezTo>
                <a:lnTo>
                  <a:pt x="3003551" y="404423"/>
                </a:lnTo>
                <a:lnTo>
                  <a:pt x="3003551" y="864310"/>
                </a:lnTo>
                <a:lnTo>
                  <a:pt x="3003551" y="3394423"/>
                </a:lnTo>
                <a:lnTo>
                  <a:pt x="3003551" y="3854310"/>
                </a:lnTo>
                <a:lnTo>
                  <a:pt x="2234544" y="3924659"/>
                </a:lnTo>
                <a:cubicBezTo>
                  <a:pt x="1829797" y="3969447"/>
                  <a:pt x="1433579" y="4021121"/>
                  <a:pt x="1046974" y="4079298"/>
                </a:cubicBezTo>
                <a:lnTo>
                  <a:pt x="0" y="4258733"/>
                </a:lnTo>
                <a:lnTo>
                  <a:pt x="0" y="3394423"/>
                </a:lnTo>
                <a:lnTo>
                  <a:pt x="0" y="864310"/>
                </a:lnTo>
                <a:close/>
              </a:path>
            </a:pathLst>
          </a:custGeom>
        </p:spPr>
      </p:pic>
      <p:pic>
        <p:nvPicPr>
          <p:cNvPr id="15" name="图片占位符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50119" y="1564583"/>
            <a:ext cx="3007783" cy="3445933"/>
          </a:xfrm>
          <a:custGeom>
            <a:avLst/>
            <a:gdLst>
              <a:gd name="connsiteX0" fmla="*/ 0 w 3007783"/>
              <a:gd name="connsiteY0" fmla="*/ 0 h 3445933"/>
              <a:gd name="connsiteX1" fmla="*/ 456698 w 3007783"/>
              <a:gd name="connsiteY1" fmla="*/ 41702 h 3445933"/>
              <a:gd name="connsiteX2" fmla="*/ 2399276 w 3007783"/>
              <a:gd name="connsiteY2" fmla="*/ 129111 h 3445933"/>
              <a:gd name="connsiteX3" fmla="*/ 3007783 w 3007783"/>
              <a:gd name="connsiteY3" fmla="*/ 134575 h 3445933"/>
              <a:gd name="connsiteX4" fmla="*/ 3007783 w 3007783"/>
              <a:gd name="connsiteY4" fmla="*/ 458443 h 3445933"/>
              <a:gd name="connsiteX5" fmla="*/ 3007783 w 3007783"/>
              <a:gd name="connsiteY5" fmla="*/ 2987490 h 3445933"/>
              <a:gd name="connsiteX6" fmla="*/ 3007783 w 3007783"/>
              <a:gd name="connsiteY6" fmla="*/ 3311359 h 3445933"/>
              <a:gd name="connsiteX7" fmla="*/ 2399276 w 3007783"/>
              <a:gd name="connsiteY7" fmla="*/ 3316822 h 3445933"/>
              <a:gd name="connsiteX8" fmla="*/ 456698 w 3007783"/>
              <a:gd name="connsiteY8" fmla="*/ 3404231 h 3445933"/>
              <a:gd name="connsiteX9" fmla="*/ 0 w 3007783"/>
              <a:gd name="connsiteY9" fmla="*/ 3445933 h 3445933"/>
              <a:gd name="connsiteX10" fmla="*/ 0 w 3007783"/>
              <a:gd name="connsiteY10" fmla="*/ 2987490 h 3445933"/>
              <a:gd name="connsiteX11" fmla="*/ 0 w 3007783"/>
              <a:gd name="connsiteY11" fmla="*/ 458443 h 344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07783" h="3445933">
                <a:moveTo>
                  <a:pt x="0" y="0"/>
                </a:moveTo>
                <a:lnTo>
                  <a:pt x="456698" y="41702"/>
                </a:lnTo>
                <a:cubicBezTo>
                  <a:pt x="1088668" y="87627"/>
                  <a:pt x="1737413" y="117196"/>
                  <a:pt x="2399276" y="129111"/>
                </a:cubicBezTo>
                <a:lnTo>
                  <a:pt x="3007783" y="134575"/>
                </a:lnTo>
                <a:lnTo>
                  <a:pt x="3007783" y="458443"/>
                </a:lnTo>
                <a:lnTo>
                  <a:pt x="3007783" y="2987490"/>
                </a:lnTo>
                <a:lnTo>
                  <a:pt x="3007783" y="3311359"/>
                </a:lnTo>
                <a:lnTo>
                  <a:pt x="2399276" y="3316822"/>
                </a:lnTo>
                <a:cubicBezTo>
                  <a:pt x="1737413" y="3328737"/>
                  <a:pt x="1088668" y="3358306"/>
                  <a:pt x="456698" y="3404231"/>
                </a:cubicBezTo>
                <a:lnTo>
                  <a:pt x="0" y="3445933"/>
                </a:lnTo>
                <a:lnTo>
                  <a:pt x="0" y="2987490"/>
                </a:lnTo>
                <a:lnTo>
                  <a:pt x="0" y="458443"/>
                </a:lnTo>
                <a:close/>
              </a:path>
            </a:pathLst>
          </a:custGeom>
        </p:spPr>
      </p:pic>
      <p:pic>
        <p:nvPicPr>
          <p:cNvPr id="16" name="图片占位符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1" r="12011"/>
          <a:stretch>
            <a:fillRect/>
          </a:stretch>
        </p:blipFill>
        <p:spPr>
          <a:xfrm>
            <a:off x="6117167" y="1604797"/>
            <a:ext cx="3007784" cy="3363384"/>
          </a:xfrm>
          <a:custGeom>
            <a:avLst/>
            <a:gdLst>
              <a:gd name="connsiteX0" fmla="*/ 3007784 w 3007784"/>
              <a:gd name="connsiteY0" fmla="*/ 0 h 3363384"/>
              <a:gd name="connsiteX1" fmla="*/ 3007784 w 3007784"/>
              <a:gd name="connsiteY1" fmla="*/ 416647 h 3363384"/>
              <a:gd name="connsiteX2" fmla="*/ 3007784 w 3007784"/>
              <a:gd name="connsiteY2" fmla="*/ 2946737 h 3363384"/>
              <a:gd name="connsiteX3" fmla="*/ 3007784 w 3007784"/>
              <a:gd name="connsiteY3" fmla="*/ 3363384 h 3363384"/>
              <a:gd name="connsiteX4" fmla="*/ 2374542 w 3007784"/>
              <a:gd name="connsiteY4" fmla="*/ 3323209 h 3363384"/>
              <a:gd name="connsiteX5" fmla="*/ 403289 w 3007784"/>
              <a:gd name="connsiteY5" fmla="*/ 3270222 h 3363384"/>
              <a:gd name="connsiteX6" fmla="*/ 0 w 3007784"/>
              <a:gd name="connsiteY6" fmla="*/ 3273844 h 3363384"/>
              <a:gd name="connsiteX7" fmla="*/ 0 w 3007784"/>
              <a:gd name="connsiteY7" fmla="*/ 2946737 h 3363384"/>
              <a:gd name="connsiteX8" fmla="*/ 0 w 3007784"/>
              <a:gd name="connsiteY8" fmla="*/ 416647 h 3363384"/>
              <a:gd name="connsiteX9" fmla="*/ 0 w 3007784"/>
              <a:gd name="connsiteY9" fmla="*/ 89540 h 3363384"/>
              <a:gd name="connsiteX10" fmla="*/ 403289 w 3007784"/>
              <a:gd name="connsiteY10" fmla="*/ 93162 h 3363384"/>
              <a:gd name="connsiteX11" fmla="*/ 2374542 w 3007784"/>
              <a:gd name="connsiteY11" fmla="*/ 40176 h 336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07784" h="3363384">
                <a:moveTo>
                  <a:pt x="3007784" y="0"/>
                </a:moveTo>
                <a:lnTo>
                  <a:pt x="3007784" y="416647"/>
                </a:lnTo>
                <a:lnTo>
                  <a:pt x="3007784" y="2946737"/>
                </a:lnTo>
                <a:lnTo>
                  <a:pt x="3007784" y="3363384"/>
                </a:lnTo>
                <a:lnTo>
                  <a:pt x="2374542" y="3323209"/>
                </a:lnTo>
                <a:cubicBezTo>
                  <a:pt x="1731795" y="3288318"/>
                  <a:pt x="1073490" y="3270222"/>
                  <a:pt x="403289" y="3270222"/>
                </a:cubicBezTo>
                <a:lnTo>
                  <a:pt x="0" y="3273844"/>
                </a:lnTo>
                <a:lnTo>
                  <a:pt x="0" y="2946737"/>
                </a:lnTo>
                <a:lnTo>
                  <a:pt x="0" y="416647"/>
                </a:lnTo>
                <a:lnTo>
                  <a:pt x="0" y="89540"/>
                </a:lnTo>
                <a:lnTo>
                  <a:pt x="403289" y="93162"/>
                </a:lnTo>
                <a:cubicBezTo>
                  <a:pt x="1073490" y="93162"/>
                  <a:pt x="1731795" y="75067"/>
                  <a:pt x="2374542" y="40176"/>
                </a:cubicBezTo>
                <a:close/>
              </a:path>
            </a:pathLst>
          </a:custGeom>
        </p:spPr>
      </p:pic>
      <p:pic>
        <p:nvPicPr>
          <p:cNvPr id="17" name="图片占位符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82101" y="1230148"/>
            <a:ext cx="3009900" cy="4114800"/>
          </a:xfrm>
          <a:custGeom>
            <a:avLst/>
            <a:gdLst>
              <a:gd name="connsiteX0" fmla="*/ 3009900 w 3009900"/>
              <a:gd name="connsiteY0" fmla="*/ 0 h 4114800"/>
              <a:gd name="connsiteX1" fmla="*/ 3009900 w 3009900"/>
              <a:gd name="connsiteY1" fmla="*/ 792714 h 4114800"/>
              <a:gd name="connsiteX2" fmla="*/ 3009900 w 3009900"/>
              <a:gd name="connsiteY2" fmla="*/ 3322087 h 4114800"/>
              <a:gd name="connsiteX3" fmla="*/ 3009900 w 3009900"/>
              <a:gd name="connsiteY3" fmla="*/ 4114800 h 4114800"/>
              <a:gd name="connsiteX4" fmla="*/ 2377997 w 3009900"/>
              <a:gd name="connsiteY4" fmla="*/ 4006762 h 4114800"/>
              <a:gd name="connsiteX5" fmla="*/ 1187916 w 3009900"/>
              <a:gd name="connsiteY5" fmla="*/ 3852167 h 4114800"/>
              <a:gd name="connsiteX6" fmla="*/ 0 w 3009900"/>
              <a:gd name="connsiteY6" fmla="*/ 3743759 h 4114800"/>
              <a:gd name="connsiteX7" fmla="*/ 0 w 3009900"/>
              <a:gd name="connsiteY7" fmla="*/ 3322087 h 4114800"/>
              <a:gd name="connsiteX8" fmla="*/ 0 w 3009900"/>
              <a:gd name="connsiteY8" fmla="*/ 792714 h 4114800"/>
              <a:gd name="connsiteX9" fmla="*/ 0 w 3009900"/>
              <a:gd name="connsiteY9" fmla="*/ 371042 h 4114800"/>
              <a:gd name="connsiteX10" fmla="*/ 1187916 w 3009900"/>
              <a:gd name="connsiteY10" fmla="*/ 262633 h 4114800"/>
              <a:gd name="connsiteX11" fmla="*/ 2377997 w 3009900"/>
              <a:gd name="connsiteY11" fmla="*/ 108038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09900" h="4114800">
                <a:moveTo>
                  <a:pt x="3009900" y="0"/>
                </a:moveTo>
                <a:lnTo>
                  <a:pt x="3009900" y="792714"/>
                </a:lnTo>
                <a:lnTo>
                  <a:pt x="3009900" y="3322087"/>
                </a:lnTo>
                <a:lnTo>
                  <a:pt x="3009900" y="4114800"/>
                </a:lnTo>
                <a:lnTo>
                  <a:pt x="2377997" y="4006762"/>
                </a:lnTo>
                <a:cubicBezTo>
                  <a:pt x="1990573" y="3948602"/>
                  <a:pt x="1593518" y="3896943"/>
                  <a:pt x="1187916" y="3852167"/>
                </a:cubicBezTo>
                <a:lnTo>
                  <a:pt x="0" y="3743759"/>
                </a:lnTo>
                <a:lnTo>
                  <a:pt x="0" y="3322087"/>
                </a:lnTo>
                <a:lnTo>
                  <a:pt x="0" y="792714"/>
                </a:lnTo>
                <a:lnTo>
                  <a:pt x="0" y="371042"/>
                </a:lnTo>
                <a:lnTo>
                  <a:pt x="1187916" y="262633"/>
                </a:lnTo>
                <a:cubicBezTo>
                  <a:pt x="1593518" y="217858"/>
                  <a:pt x="1990573" y="166199"/>
                  <a:pt x="2377997" y="108038"/>
                </a:cubicBezTo>
                <a:close/>
              </a:path>
            </a:pathLst>
          </a:custGeom>
        </p:spPr>
      </p:pic>
      <p:sp>
        <p:nvSpPr>
          <p:cNvPr id="18" name="文本框 111"/>
          <p:cNvSpPr txBox="1"/>
          <p:nvPr/>
        </p:nvSpPr>
        <p:spPr>
          <a:xfrm>
            <a:off x="2786742" y="5455983"/>
            <a:ext cx="8316686" cy="77482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关于陈列模特就是服饰类需要考虑的了。直播间可以摆放陈列模特，但不要超过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2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个，因为直播间的空间本来就不大，陈列模特太多容易喧宾夺主，而且占据主播展示活动空间。</a:t>
            </a:r>
          </a:p>
        </p:txBody>
      </p:sp>
    </p:spTree>
    <p:extLst>
      <p:ext uri="{BB962C8B-B14F-4D97-AF65-F5344CB8AC3E}">
        <p14:creationId xmlns:p14="http://schemas.microsoft.com/office/powerpoint/2010/main" val="591485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F1CE47A-FE21-493F-98C5-F1CF77F83D1F}"/>
              </a:ext>
            </a:extLst>
          </p:cNvPr>
          <p:cNvCxnSpPr>
            <a:cxnSpLocks/>
          </p:cNvCxnSpPr>
          <p:nvPr/>
        </p:nvCxnSpPr>
        <p:spPr>
          <a:xfrm>
            <a:off x="4997082" y="3108600"/>
            <a:ext cx="6320205" cy="0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组合 106"/>
          <p:cNvGrpSpPr/>
          <p:nvPr/>
        </p:nvGrpSpPr>
        <p:grpSpPr>
          <a:xfrm>
            <a:off x="5024131" y="2117510"/>
            <a:ext cx="6293157" cy="851900"/>
            <a:chOff x="1085273" y="2349127"/>
            <a:chExt cx="6293157" cy="851900"/>
          </a:xfrm>
        </p:grpSpPr>
        <p:sp>
          <p:nvSpPr>
            <p:cNvPr id="108" name="文本框 107"/>
            <p:cNvSpPr txBox="1"/>
            <p:nvPr/>
          </p:nvSpPr>
          <p:spPr>
            <a:xfrm>
              <a:off x="1085274" y="2349127"/>
              <a:ext cx="4198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直播间背景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085273" y="2687681"/>
              <a:ext cx="629315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门店即为背景，不需要太多粉饰，可以酌情根据自己服装风格悬挂墙画，提升直播间的层次感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024131" y="3573154"/>
            <a:ext cx="2979558" cy="939293"/>
            <a:chOff x="5024131" y="3239657"/>
            <a:chExt cx="2979558" cy="939293"/>
          </a:xfrm>
        </p:grpSpPr>
        <p:sp>
          <p:nvSpPr>
            <p:cNvPr id="113" name="圆角矩形 112"/>
            <p:cNvSpPr/>
            <p:nvPr/>
          </p:nvSpPr>
          <p:spPr>
            <a:xfrm>
              <a:off x="5024131" y="323965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5024131" y="3263597"/>
              <a:ext cx="2979558" cy="915353"/>
              <a:chOff x="1085273" y="2359885"/>
              <a:chExt cx="2979558" cy="915353"/>
            </a:xfrm>
          </p:grpSpPr>
          <p:sp>
            <p:nvSpPr>
              <p:cNvPr id="111" name="文本框 110"/>
              <p:cNvSpPr txBox="1"/>
              <p:nvPr/>
            </p:nvSpPr>
            <p:spPr>
              <a:xfrm>
                <a:off x="1225123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衣架必备</a:t>
                </a:r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1085273" y="2796902"/>
                <a:ext cx="2979558" cy="478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衣架上尽量挂满当天准备直播出售的服装，衣架上挂满衣服体现服装款式多样，门店实力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30" name="组合 129"/>
          <p:cNvGrpSpPr/>
          <p:nvPr/>
        </p:nvGrpSpPr>
        <p:grpSpPr>
          <a:xfrm>
            <a:off x="8337729" y="3573154"/>
            <a:ext cx="2979558" cy="939293"/>
            <a:chOff x="5024131" y="3239657"/>
            <a:chExt cx="2979558" cy="939293"/>
          </a:xfrm>
        </p:grpSpPr>
        <p:sp>
          <p:nvSpPr>
            <p:cNvPr id="131" name="圆角矩形 130"/>
            <p:cNvSpPr/>
            <p:nvPr/>
          </p:nvSpPr>
          <p:spPr>
            <a:xfrm>
              <a:off x="5024131" y="323965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2" name="组合 131"/>
            <p:cNvGrpSpPr/>
            <p:nvPr/>
          </p:nvGrpSpPr>
          <p:grpSpPr>
            <a:xfrm>
              <a:off x="5024131" y="3263597"/>
              <a:ext cx="2979558" cy="915353"/>
              <a:chOff x="1085273" y="2359885"/>
              <a:chExt cx="2979558" cy="915353"/>
            </a:xfrm>
          </p:grpSpPr>
          <p:sp>
            <p:nvSpPr>
              <p:cNvPr id="133" name="文本框 132"/>
              <p:cNvSpPr txBox="1"/>
              <p:nvPr/>
            </p:nvSpPr>
            <p:spPr>
              <a:xfrm>
                <a:off x="1225123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假人模特</a:t>
                </a: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>
                <a:off x="1085273" y="2796902"/>
                <a:ext cx="2979558" cy="478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假人模特建议放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1-2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个，用来展示当天出售商品搭配，比如衣服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+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帽子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+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裤子</a:t>
                </a:r>
                <a:r>
                  <a:rPr lang="en-US" altLang="zh-CN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+</a:t>
                </a: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鞋子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35" name="组合 134"/>
          <p:cNvGrpSpPr/>
          <p:nvPr/>
        </p:nvGrpSpPr>
        <p:grpSpPr>
          <a:xfrm>
            <a:off x="5024131" y="4821262"/>
            <a:ext cx="2979558" cy="1132295"/>
            <a:chOff x="5024131" y="3239657"/>
            <a:chExt cx="2979558" cy="1132295"/>
          </a:xfrm>
        </p:grpSpPr>
        <p:sp>
          <p:nvSpPr>
            <p:cNvPr id="136" name="圆角矩形 135"/>
            <p:cNvSpPr/>
            <p:nvPr/>
          </p:nvSpPr>
          <p:spPr>
            <a:xfrm>
              <a:off x="5024131" y="323965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5024131" y="3263597"/>
              <a:ext cx="2979558" cy="1108355"/>
              <a:chOff x="1085273" y="2359885"/>
              <a:chExt cx="2979558" cy="1108355"/>
            </a:xfrm>
          </p:grpSpPr>
          <p:sp>
            <p:nvSpPr>
              <p:cNvPr id="138" name="文本框 137"/>
              <p:cNvSpPr txBox="1"/>
              <p:nvPr/>
            </p:nvSpPr>
            <p:spPr>
              <a:xfrm>
                <a:off x="1225123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地面布置</a:t>
                </a: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>
                <a:off x="1085273" y="2796902"/>
                <a:ext cx="2979558" cy="6713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绒布或北欧风格地毯，根据自己服装风格进行搭配，地毯可以提升直播间档次，有助于提升客单价水平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40" name="组合 139"/>
          <p:cNvGrpSpPr/>
          <p:nvPr/>
        </p:nvGrpSpPr>
        <p:grpSpPr>
          <a:xfrm>
            <a:off x="8337729" y="4821262"/>
            <a:ext cx="2979558" cy="939293"/>
            <a:chOff x="5024131" y="3239657"/>
            <a:chExt cx="2979558" cy="939293"/>
          </a:xfrm>
        </p:grpSpPr>
        <p:sp>
          <p:nvSpPr>
            <p:cNvPr id="141" name="圆角矩形 140"/>
            <p:cNvSpPr/>
            <p:nvPr/>
          </p:nvSpPr>
          <p:spPr>
            <a:xfrm>
              <a:off x="5024131" y="323965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5024131" y="3263597"/>
              <a:ext cx="2979558" cy="915353"/>
              <a:chOff x="1085273" y="2359885"/>
              <a:chExt cx="2979558" cy="915353"/>
            </a:xfrm>
          </p:grpSpPr>
          <p:sp>
            <p:nvSpPr>
              <p:cNvPr id="143" name="文本框 142"/>
              <p:cNvSpPr txBox="1"/>
              <p:nvPr/>
            </p:nvSpPr>
            <p:spPr>
              <a:xfrm>
                <a:off x="1225123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真人展示</a:t>
                </a: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>
                <a:off x="1085273" y="2796902"/>
                <a:ext cx="2979558" cy="478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圆形或方形展示台为模特真人展示，能更加直观的感受服装体验，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鞋服门店直播环境搭建</a:t>
            </a:r>
          </a:p>
        </p:txBody>
      </p:sp>
      <p:pic>
        <p:nvPicPr>
          <p:cNvPr id="4098" name="Picture 2" descr="https://timgsa.baidu.com/timg?image&amp;quality=80&amp;size=b9999_10000&amp;sec=1596266138900&amp;di=a9bf0dd6a7a7a46520f40aeb50f2b028&amp;imgtype=0&amp;src=http%3A%2F%2Fp0.itc.cn%2Fimages01%2F20200716%2Fbca5cd8055804d6ca11eb2c705b43e6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56064"/>
            <a:ext cx="4819071" cy="320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10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F1CE47A-FE21-493F-98C5-F1CF77F83D1F}"/>
              </a:ext>
            </a:extLst>
          </p:cNvPr>
          <p:cNvCxnSpPr>
            <a:cxnSpLocks/>
          </p:cNvCxnSpPr>
          <p:nvPr/>
        </p:nvCxnSpPr>
        <p:spPr>
          <a:xfrm>
            <a:off x="5755224" y="2795309"/>
            <a:ext cx="6320207" cy="0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" name="组合 106"/>
          <p:cNvGrpSpPr/>
          <p:nvPr/>
        </p:nvGrpSpPr>
        <p:grpSpPr>
          <a:xfrm>
            <a:off x="5782274" y="1804219"/>
            <a:ext cx="6119442" cy="851900"/>
            <a:chOff x="1085273" y="2349127"/>
            <a:chExt cx="6293157" cy="851900"/>
          </a:xfrm>
        </p:grpSpPr>
        <p:sp>
          <p:nvSpPr>
            <p:cNvPr id="108" name="文本框 107"/>
            <p:cNvSpPr txBox="1"/>
            <p:nvPr/>
          </p:nvSpPr>
          <p:spPr>
            <a:xfrm>
              <a:off x="1085274" y="2349127"/>
              <a:ext cx="4198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直播间背景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1085273" y="2687681"/>
              <a:ext cx="629315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例如薇娅和赵大喜的直播间，她们的背景墙就用白天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夜间的城市大全景图作为虚拟背景图，增加了直播间的纵深感、空间感和高级感。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782273" y="3259863"/>
            <a:ext cx="2839214" cy="939293"/>
            <a:chOff x="5024131" y="3239657"/>
            <a:chExt cx="2979558" cy="939293"/>
          </a:xfrm>
        </p:grpSpPr>
        <p:sp>
          <p:nvSpPr>
            <p:cNvPr id="113" name="圆角矩形 112"/>
            <p:cNvSpPr/>
            <p:nvPr/>
          </p:nvSpPr>
          <p:spPr>
            <a:xfrm>
              <a:off x="5024131" y="323965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5024131" y="3263597"/>
              <a:ext cx="2979558" cy="915353"/>
              <a:chOff x="1085273" y="2359885"/>
              <a:chExt cx="2979558" cy="915353"/>
            </a:xfrm>
          </p:grpSpPr>
          <p:sp>
            <p:nvSpPr>
              <p:cNvPr id="111" name="文本框 110"/>
              <p:cNvSpPr txBox="1"/>
              <p:nvPr/>
            </p:nvSpPr>
            <p:spPr>
              <a:xfrm>
                <a:off x="1225123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坐姿直播</a:t>
                </a:r>
              </a:p>
            </p:txBody>
          </p:sp>
          <p:sp>
            <p:nvSpPr>
              <p:cNvPr id="112" name="文本框 111"/>
              <p:cNvSpPr txBox="1"/>
              <p:nvPr/>
            </p:nvSpPr>
            <p:spPr>
              <a:xfrm>
                <a:off x="1085273" y="2796902"/>
                <a:ext cx="2979558" cy="478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作为美妆类产品直播，适合摆放一张专用直播桌子，如果直播时间长，建议坐姿直播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30" name="组合 129"/>
          <p:cNvGrpSpPr/>
          <p:nvPr/>
        </p:nvGrpSpPr>
        <p:grpSpPr>
          <a:xfrm>
            <a:off x="9095871" y="3259863"/>
            <a:ext cx="2805844" cy="1117227"/>
            <a:chOff x="5024131" y="3239657"/>
            <a:chExt cx="2979558" cy="1117227"/>
          </a:xfrm>
        </p:grpSpPr>
        <p:sp>
          <p:nvSpPr>
            <p:cNvPr id="131" name="圆角矩形 130"/>
            <p:cNvSpPr/>
            <p:nvPr/>
          </p:nvSpPr>
          <p:spPr>
            <a:xfrm>
              <a:off x="5024131" y="323965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2" name="组合 131"/>
            <p:cNvGrpSpPr/>
            <p:nvPr/>
          </p:nvGrpSpPr>
          <p:grpSpPr>
            <a:xfrm>
              <a:off x="5024131" y="3263597"/>
              <a:ext cx="2979558" cy="1093287"/>
              <a:chOff x="1085273" y="2359885"/>
              <a:chExt cx="2979558" cy="1093287"/>
            </a:xfrm>
          </p:grpSpPr>
          <p:sp>
            <p:nvSpPr>
              <p:cNvPr id="133" name="文本框 132"/>
              <p:cNvSpPr txBox="1"/>
              <p:nvPr/>
            </p:nvSpPr>
            <p:spPr>
              <a:xfrm>
                <a:off x="1225123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站姿直播</a:t>
                </a: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>
                <a:off x="1085273" y="2796902"/>
                <a:ext cx="2979558" cy="6562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站姿直播适合站在化妆展柜前，展示产品，当试用产品时，直播机位固定，建议转为坐姿直播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35" name="组合 134"/>
          <p:cNvGrpSpPr/>
          <p:nvPr/>
        </p:nvGrpSpPr>
        <p:grpSpPr>
          <a:xfrm>
            <a:off x="5782272" y="4507971"/>
            <a:ext cx="2839215" cy="939293"/>
            <a:chOff x="5024131" y="3239657"/>
            <a:chExt cx="2979558" cy="939293"/>
          </a:xfrm>
        </p:grpSpPr>
        <p:sp>
          <p:nvSpPr>
            <p:cNvPr id="136" name="圆角矩形 135"/>
            <p:cNvSpPr/>
            <p:nvPr/>
          </p:nvSpPr>
          <p:spPr>
            <a:xfrm>
              <a:off x="5024131" y="323965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5024131" y="3263597"/>
              <a:ext cx="2979558" cy="915353"/>
              <a:chOff x="1085273" y="2359885"/>
              <a:chExt cx="2979558" cy="915353"/>
            </a:xfrm>
          </p:grpSpPr>
          <p:sp>
            <p:nvSpPr>
              <p:cNvPr id="138" name="文本框 137"/>
              <p:cNvSpPr txBox="1"/>
              <p:nvPr/>
            </p:nvSpPr>
            <p:spPr>
              <a:xfrm>
                <a:off x="1225123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直播区域</a:t>
                </a: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>
                <a:off x="1085273" y="2796902"/>
                <a:ext cx="2979558" cy="478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直播区域建议直接选择门店展柜，空间相对封闭，免得噪音干扰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140" name="组合 139"/>
          <p:cNvGrpSpPr/>
          <p:nvPr/>
        </p:nvGrpSpPr>
        <p:grpSpPr>
          <a:xfrm>
            <a:off x="9095870" y="4507971"/>
            <a:ext cx="2805845" cy="939293"/>
            <a:chOff x="5024131" y="3239657"/>
            <a:chExt cx="2979558" cy="939293"/>
          </a:xfrm>
        </p:grpSpPr>
        <p:sp>
          <p:nvSpPr>
            <p:cNvPr id="141" name="圆角矩形 140"/>
            <p:cNvSpPr/>
            <p:nvPr/>
          </p:nvSpPr>
          <p:spPr>
            <a:xfrm>
              <a:off x="5024131" y="3239657"/>
              <a:ext cx="2215765" cy="382514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5024131" y="3263597"/>
              <a:ext cx="2979558" cy="915353"/>
              <a:chOff x="1085273" y="2359885"/>
              <a:chExt cx="2979558" cy="915353"/>
            </a:xfrm>
          </p:grpSpPr>
          <p:sp>
            <p:nvSpPr>
              <p:cNvPr id="143" name="文本框 142"/>
              <p:cNvSpPr txBox="1"/>
              <p:nvPr/>
            </p:nvSpPr>
            <p:spPr>
              <a:xfrm>
                <a:off x="1225123" y="2359885"/>
                <a:ext cx="193606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产品展示</a:t>
                </a: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>
                <a:off x="1085273" y="2796902"/>
                <a:ext cx="2979558" cy="478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产品陈列遵循几个原则，层次分明，强化纵深，产品堆砌</a:t>
                </a:r>
                <a:endPara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4698722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美妆类门店直播环境搭建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6305"/>
            <a:ext cx="2914650" cy="501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4650" y="1440892"/>
            <a:ext cx="2724150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7611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直播参考建议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00" y="1216402"/>
            <a:ext cx="11012614" cy="532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173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4854928" y="1654794"/>
            <a:ext cx="3198485" cy="373051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单一门店直播带货设备清单（参考）</a:t>
            </a: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00" y="2371952"/>
            <a:ext cx="11340326" cy="2586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38"/>
          <p:cNvSpPr txBox="1"/>
          <p:nvPr/>
        </p:nvSpPr>
        <p:spPr>
          <a:xfrm>
            <a:off x="4736797" y="1654794"/>
            <a:ext cx="3434745" cy="35099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设备购买无上限，坚持够用原则</a:t>
            </a:r>
            <a:endParaRPr lang="en-US" altLang="zh-CN" sz="1600" b="1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4565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8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630900" y="361950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直播间装修预算方案（建议）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510" y="266700"/>
            <a:ext cx="6385761" cy="649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7893"/>
            <a:ext cx="4910568" cy="3266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92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aa5ab87-1abb-4ca0-a07e-53f9e32ed86c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48191" y="1741549"/>
            <a:ext cx="9608278" cy="1880118"/>
            <a:chOff x="1291862" y="2736577"/>
            <a:chExt cx="9608278" cy="1880118"/>
          </a:xfrm>
        </p:grpSpPr>
        <p:grpSp>
          <p:nvGrpSpPr>
            <p:cNvPr id="6" name="îṩ1îḋè"/>
            <p:cNvGrpSpPr/>
            <p:nvPr/>
          </p:nvGrpSpPr>
          <p:grpSpPr>
            <a:xfrm>
              <a:off x="2086078" y="3380426"/>
              <a:ext cx="8018822" cy="838980"/>
              <a:chOff x="2086078" y="3589124"/>
              <a:chExt cx="8018822" cy="630282"/>
            </a:xfrm>
          </p:grpSpPr>
          <p:sp>
            <p:nvSpPr>
              <p:cNvPr id="20" name="ï$ḷîďé"/>
              <p:cNvSpPr/>
              <p:nvPr/>
            </p:nvSpPr>
            <p:spPr>
              <a:xfrm flipV="1">
                <a:off x="6095489" y="3589124"/>
                <a:ext cx="4009411" cy="630281"/>
              </a:xfrm>
              <a:prstGeom prst="line">
                <a:avLst/>
              </a:prstGeom>
              <a:ln w="3175">
                <a:solidFill>
                  <a:srgbClr val="DCDEE0"/>
                </a:solidFill>
                <a:prstDash val="sysDash"/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ïṥḷíde"/>
              <p:cNvSpPr/>
              <p:nvPr/>
            </p:nvSpPr>
            <p:spPr>
              <a:xfrm flipV="1">
                <a:off x="6094790" y="3589124"/>
                <a:ext cx="2005405" cy="630282"/>
              </a:xfrm>
              <a:prstGeom prst="line">
                <a:avLst/>
              </a:prstGeom>
              <a:ln w="3175">
                <a:solidFill>
                  <a:srgbClr val="DCDEE0"/>
                </a:solidFill>
                <a:prstDash val="sysDash"/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íṩľiḍè"/>
              <p:cNvSpPr/>
              <p:nvPr/>
            </p:nvSpPr>
            <p:spPr>
              <a:xfrm flipH="1" flipV="1">
                <a:off x="4090783" y="3589124"/>
                <a:ext cx="1999256" cy="630281"/>
              </a:xfrm>
              <a:prstGeom prst="line">
                <a:avLst/>
              </a:prstGeom>
              <a:ln w="3175">
                <a:solidFill>
                  <a:srgbClr val="DCDEE0"/>
                </a:solidFill>
                <a:prstDash val="sysDash"/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ïṣľiḋé"/>
              <p:cNvSpPr/>
              <p:nvPr/>
            </p:nvSpPr>
            <p:spPr>
              <a:xfrm flipH="1" flipV="1">
                <a:off x="2086078" y="3589124"/>
                <a:ext cx="4009412" cy="630281"/>
              </a:xfrm>
              <a:prstGeom prst="line">
                <a:avLst/>
              </a:prstGeom>
              <a:ln w="3175">
                <a:solidFill>
                  <a:srgbClr val="DCDEE0"/>
                </a:solidFill>
                <a:prstDash val="sysDash"/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ślïďé"/>
              <p:cNvSpPr/>
              <p:nvPr/>
            </p:nvSpPr>
            <p:spPr>
              <a:xfrm flipV="1">
                <a:off x="6095489" y="3589124"/>
                <a:ext cx="1" cy="630282"/>
              </a:xfrm>
              <a:prstGeom prst="line">
                <a:avLst/>
              </a:prstGeom>
              <a:ln w="3175">
                <a:solidFill>
                  <a:srgbClr val="DCDEE0"/>
                </a:solidFill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ïṩľiḋê"/>
            <p:cNvGrpSpPr/>
            <p:nvPr/>
          </p:nvGrpSpPr>
          <p:grpSpPr>
            <a:xfrm>
              <a:off x="1291862" y="2736577"/>
              <a:ext cx="9608278" cy="635460"/>
              <a:chOff x="0" y="0"/>
              <a:chExt cx="19216553" cy="1270918"/>
            </a:xfrm>
          </p:grpSpPr>
          <p:sp>
            <p:nvSpPr>
              <p:cNvPr id="15" name="iSḷíďe"/>
              <p:cNvSpPr/>
              <p:nvPr/>
            </p:nvSpPr>
            <p:spPr>
              <a:xfrm>
                <a:off x="0" y="916"/>
                <a:ext cx="3180952" cy="1270000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normAutofit/>
              </a:bodyPr>
              <a:lstStyle/>
              <a:p>
                <a:pPr lvl="0" algn="ctr"/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iŝḻîďè"/>
              <p:cNvSpPr/>
              <p:nvPr/>
            </p:nvSpPr>
            <p:spPr>
              <a:xfrm>
                <a:off x="4003249" y="918"/>
                <a:ext cx="3180952" cy="12700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normAutofit/>
              </a:bodyPr>
              <a:lstStyle/>
              <a:p>
                <a:pPr lvl="0" algn="ctr"/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íśļîḋè"/>
              <p:cNvSpPr/>
              <p:nvPr/>
            </p:nvSpPr>
            <p:spPr>
              <a:xfrm>
                <a:off x="8008895" y="918"/>
                <a:ext cx="3180954" cy="127000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normAutofit/>
              </a:bodyPr>
              <a:lstStyle/>
              <a:p>
                <a:pPr lvl="0" algn="ctr"/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ï$ļîdê"/>
              <p:cNvSpPr/>
              <p:nvPr/>
            </p:nvSpPr>
            <p:spPr>
              <a:xfrm>
                <a:off x="12035862" y="918"/>
                <a:ext cx="3180954" cy="1270000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normAutofit/>
              </a:bodyPr>
              <a:lstStyle/>
              <a:p>
                <a:pPr lvl="0" algn="ctr"/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ïŝḻiḋé"/>
              <p:cNvSpPr/>
              <p:nvPr/>
            </p:nvSpPr>
            <p:spPr>
              <a:xfrm>
                <a:off x="16035601" y="0"/>
                <a:ext cx="3180952" cy="127000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19050" tIns="19050" rIns="19050" bIns="19050" anchor="ctr">
                <a:normAutofit/>
              </a:bodyPr>
              <a:lstStyle/>
              <a:p>
                <a:pPr lvl="0" algn="ctr"/>
                <a:endParaRPr lang="zh-CN" altLang="en-US" sz="12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2" name="ïṧ1ïḍè"/>
            <p:cNvGrpSpPr/>
            <p:nvPr/>
          </p:nvGrpSpPr>
          <p:grpSpPr>
            <a:xfrm>
              <a:off x="5711296" y="3843071"/>
              <a:ext cx="773624" cy="773624"/>
              <a:chOff x="0" y="0"/>
              <a:chExt cx="1547244" cy="1547244"/>
            </a:xfrm>
          </p:grpSpPr>
          <p:sp>
            <p:nvSpPr>
              <p:cNvPr id="13" name="iṥḻiḑè"/>
              <p:cNvSpPr/>
              <p:nvPr/>
            </p:nvSpPr>
            <p:spPr>
              <a:xfrm>
                <a:off x="0" y="0"/>
                <a:ext cx="1547244" cy="15472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işľiḍê"/>
              <p:cNvSpPr/>
              <p:nvPr/>
            </p:nvSpPr>
            <p:spPr>
              <a:xfrm>
                <a:off x="367139" y="396789"/>
                <a:ext cx="791768" cy="7536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087" y="8928"/>
                    </a:moveTo>
                    <a:lnTo>
                      <a:pt x="20048" y="7836"/>
                    </a:lnTo>
                    <a:cubicBezTo>
                      <a:pt x="19687" y="7476"/>
                      <a:pt x="19267" y="7297"/>
                      <a:pt x="18787" y="7297"/>
                    </a:cubicBezTo>
                    <a:cubicBezTo>
                      <a:pt x="18296" y="7297"/>
                      <a:pt x="17880" y="7476"/>
                      <a:pt x="17539" y="7836"/>
                    </a:cubicBezTo>
                    <a:lnTo>
                      <a:pt x="13462" y="12118"/>
                    </a:lnTo>
                    <a:lnTo>
                      <a:pt x="13462" y="1865"/>
                    </a:lnTo>
                    <a:cubicBezTo>
                      <a:pt x="13462" y="1359"/>
                      <a:pt x="13286" y="923"/>
                      <a:pt x="12935" y="553"/>
                    </a:cubicBezTo>
                    <a:cubicBezTo>
                      <a:pt x="12584" y="184"/>
                      <a:pt x="12168" y="0"/>
                      <a:pt x="11687" y="0"/>
                    </a:cubicBezTo>
                    <a:lnTo>
                      <a:pt x="9913" y="0"/>
                    </a:lnTo>
                    <a:cubicBezTo>
                      <a:pt x="9432" y="0"/>
                      <a:pt x="9016" y="185"/>
                      <a:pt x="8665" y="553"/>
                    </a:cubicBezTo>
                    <a:cubicBezTo>
                      <a:pt x="8314" y="923"/>
                      <a:pt x="8139" y="1359"/>
                      <a:pt x="8139" y="1865"/>
                    </a:cubicBezTo>
                    <a:lnTo>
                      <a:pt x="8139" y="12118"/>
                    </a:lnTo>
                    <a:lnTo>
                      <a:pt x="4062" y="7836"/>
                    </a:lnTo>
                    <a:cubicBezTo>
                      <a:pt x="3720" y="7476"/>
                      <a:pt x="3304" y="7297"/>
                      <a:pt x="2814" y="7297"/>
                    </a:cubicBezTo>
                    <a:cubicBezTo>
                      <a:pt x="2334" y="7297"/>
                      <a:pt x="1914" y="7476"/>
                      <a:pt x="1553" y="7836"/>
                    </a:cubicBezTo>
                    <a:lnTo>
                      <a:pt x="527" y="8928"/>
                    </a:lnTo>
                    <a:cubicBezTo>
                      <a:pt x="175" y="9297"/>
                      <a:pt x="0" y="9739"/>
                      <a:pt x="0" y="10254"/>
                    </a:cubicBezTo>
                    <a:cubicBezTo>
                      <a:pt x="0" y="10778"/>
                      <a:pt x="176" y="11215"/>
                      <a:pt x="527" y="11564"/>
                    </a:cubicBezTo>
                    <a:lnTo>
                      <a:pt x="9552" y="21061"/>
                    </a:lnTo>
                    <a:cubicBezTo>
                      <a:pt x="9894" y="21420"/>
                      <a:pt x="10311" y="21600"/>
                      <a:pt x="10800" y="21600"/>
                    </a:cubicBezTo>
                    <a:cubicBezTo>
                      <a:pt x="11281" y="21600"/>
                      <a:pt x="11702" y="21420"/>
                      <a:pt x="12061" y="21061"/>
                    </a:cubicBezTo>
                    <a:lnTo>
                      <a:pt x="21087" y="11564"/>
                    </a:lnTo>
                    <a:cubicBezTo>
                      <a:pt x="21429" y="11205"/>
                      <a:pt x="21600" y="10768"/>
                      <a:pt x="21600" y="10254"/>
                    </a:cubicBezTo>
                    <a:cubicBezTo>
                      <a:pt x="21600" y="9749"/>
                      <a:pt x="21429" y="9307"/>
                      <a:pt x="21087" y="8928"/>
                    </a:cubicBezTo>
                    <a:cubicBezTo>
                      <a:pt x="21087" y="8928"/>
                      <a:pt x="21087" y="8928"/>
                      <a:pt x="21087" y="89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31" name="文本框 30"/>
          <p:cNvSpPr txBox="1"/>
          <p:nvPr/>
        </p:nvSpPr>
        <p:spPr>
          <a:xfrm>
            <a:off x="1206629" y="1905160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爆款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3214948" y="1905160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新品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213742" y="1905160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常销款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7222061" y="1905160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清仓款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220855" y="1905160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活动款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593191" y="3864060"/>
            <a:ext cx="10806357" cy="2789753"/>
            <a:chOff x="1568082" y="4136810"/>
            <a:chExt cx="9052293" cy="2789753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FF1CE47A-FE21-493F-98C5-F1CF77F83D1F}"/>
                </a:ext>
              </a:extLst>
            </p:cNvPr>
            <p:cNvCxnSpPr>
              <a:cxnSpLocks/>
            </p:cNvCxnSpPr>
            <p:nvPr/>
          </p:nvCxnSpPr>
          <p:spPr>
            <a:xfrm>
              <a:off x="1568082" y="4553767"/>
              <a:ext cx="8955056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组合 37"/>
            <p:cNvGrpSpPr/>
            <p:nvPr/>
          </p:nvGrpSpPr>
          <p:grpSpPr>
            <a:xfrm>
              <a:off x="1595131" y="4136810"/>
              <a:ext cx="9025244" cy="2789753"/>
              <a:chOff x="1085273" y="2301502"/>
              <a:chExt cx="9025244" cy="2789753"/>
            </a:xfrm>
          </p:grpSpPr>
          <p:sp>
            <p:nvSpPr>
              <p:cNvPr id="39" name="文本框 38"/>
              <p:cNvSpPr txBox="1"/>
              <p:nvPr/>
            </p:nvSpPr>
            <p:spPr>
              <a:xfrm>
                <a:off x="3498843" y="23015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直播选品策略</a:t>
                </a:r>
              </a:p>
            </p:txBody>
          </p:sp>
          <p:sp>
            <p:nvSpPr>
              <p:cNvPr id="40" name="文本框 39"/>
              <p:cNvSpPr txBox="1"/>
              <p:nvPr/>
            </p:nvSpPr>
            <p:spPr>
              <a:xfrm>
                <a:off x="1085273" y="2782931"/>
                <a:ext cx="902524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如果店铺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sku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比较少，只有十几个商品，不存在直播间选品的问题，把商品全部设置为活动商品就好。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如果店铺</a:t>
                </a:r>
                <a:r>
                  <a:rPr lang="en-US" altLang="zh-CN" sz="12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sku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比较多，而且经常上新，有几百，上千个商品，就不能把所有商品都堆到直播间，需要慎重选品，有效利用直播间流量。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我们通常把直播间商品分为五类：爆款、常销款、新品、清仓款以及活动款。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1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、爆款选择店内销量最火的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3-5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款，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2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、常销款选择流量稳定、转化率较高的款、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3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、新品选择已经通过测款、确定要推的款。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4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、清仓款则是断色断码、即将过季的款。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5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、活动款则作为直播带货的活动专属款。</a:t>
                </a:r>
              </a:p>
            </p:txBody>
          </p:sp>
        </p:grpSp>
      </p:grpSp>
      <p:sp>
        <p:nvSpPr>
          <p:cNvPr id="28" name="矩形 27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630899" y="908625"/>
            <a:ext cx="10766541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选品总量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30-40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个最适合，有些商家喜欢扔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100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多个商品到直播间，除非你的直播间每天播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16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小时，有十几万观看量，否则放这么多宝贝会导致流量过度分散。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30900" y="36195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直播选品策略</a:t>
            </a:r>
          </a:p>
        </p:txBody>
      </p:sp>
    </p:spTree>
    <p:extLst>
      <p:ext uri="{BB962C8B-B14F-4D97-AF65-F5344CB8AC3E}">
        <p14:creationId xmlns:p14="http://schemas.microsoft.com/office/powerpoint/2010/main" val="144944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5523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261397" y="4094422"/>
            <a:ext cx="4892254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一场完善的直播活动，通常包括两个部分，一个是直播整体方案，另一个是商品直播脚本，而直播过程则是整个直播带货的核心，也是检验整个策划案能否体现出应有的价值。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61397" y="3214827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直播中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261397" y="2468581"/>
            <a:ext cx="225452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</a:rPr>
              <a:t>PART 03</a:t>
            </a:r>
            <a:endParaRPr lang="zh-CN" altLang="en-US" sz="4000" b="1" dirty="0">
              <a:solidFill>
                <a:schemeClr val="accent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3333750" y="1749495"/>
            <a:ext cx="7735888" cy="3638550"/>
          </a:xfrm>
          <a:prstGeom prst="frame">
            <a:avLst>
              <a:gd name="adj1" fmla="val 307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746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组合 52"/>
          <p:cNvGrpSpPr/>
          <p:nvPr/>
        </p:nvGrpSpPr>
        <p:grpSpPr>
          <a:xfrm>
            <a:off x="1016000" y="1979411"/>
            <a:ext cx="10160001" cy="1869432"/>
            <a:chOff x="1016000" y="1979411"/>
            <a:chExt cx="10160001" cy="1869432"/>
          </a:xfrm>
        </p:grpSpPr>
        <p:sp>
          <p:nvSpPr>
            <p:cNvPr id="3" name="is1ide-Rectangle 21"/>
            <p:cNvSpPr/>
            <p:nvPr/>
          </p:nvSpPr>
          <p:spPr>
            <a:xfrm>
              <a:off x="1268915" y="1979412"/>
              <a:ext cx="4855803" cy="186943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is1ide-Rectangle 22"/>
            <p:cNvSpPr/>
            <p:nvPr/>
          </p:nvSpPr>
          <p:spPr>
            <a:xfrm>
              <a:off x="6320198" y="1979412"/>
              <a:ext cx="4855803" cy="186943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is1ide-Rectangle: Rounded Corners 31"/>
            <p:cNvSpPr/>
            <p:nvPr/>
          </p:nvSpPr>
          <p:spPr>
            <a:xfrm rot="16200000">
              <a:off x="309960" y="2685451"/>
              <a:ext cx="1869431" cy="457352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vert="eaVert" wrap="none" lIns="25400" tIns="25400" rIns="25400" bIns="25400" anchor="ctr" anchorCtr="1">
              <a:normAutofit/>
            </a:bodyPr>
            <a:lstStyle/>
            <a:p>
              <a:pPr marL="0" marR="0" lvl="0" indent="0" algn="ctr" defTabSz="914400" eaLnBrk="1" fontAlgn="auto" latinLnBrk="0" hangingPunct="1"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854650" y="2110683"/>
              <a:ext cx="9191010" cy="1402832"/>
              <a:chOff x="1854650" y="2110683"/>
              <a:chExt cx="9191010" cy="1402832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1854650" y="2610839"/>
                <a:ext cx="3888768" cy="902676"/>
                <a:chOff x="7805426" y="3341205"/>
                <a:chExt cx="3888768" cy="902676"/>
              </a:xfrm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7805427" y="3689883"/>
                  <a:ext cx="3888767" cy="553998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5000"/>
                    </a:lnSpc>
                  </a:pPr>
                  <a:r>
                    <a:rPr lang="zh-CN" altLang="en-US" sz="1200" dirty="0">
                      <a:solidFill>
                        <a:schemeClr val="bg1">
                          <a:lumMod val="50000"/>
                        </a:schemeClr>
                      </a:solidFill>
                      <a:latin typeface="Century Gothic" panose="020B0502020202020204" pitchFamily="34" charset="0"/>
                    </a:rPr>
                    <a:t>询问直播间观众对于产品的痛点是否具有吸引力，预热直播间，引出观众对产品的讨论。</a:t>
                  </a:r>
                  <a:endPara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7805426" y="3341205"/>
                  <a:ext cx="2310949" cy="424732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1</a:t>
                  </a:r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、卖点引出（</a:t>
                  </a:r>
                  <a:r>
                    <a:rPr lang="en-US" altLang="zh-CN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2</a:t>
                  </a:r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分钟）</a:t>
                  </a: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>
                <a:off x="6794950" y="2610839"/>
                <a:ext cx="3888768" cy="902676"/>
                <a:chOff x="7805426" y="3341205"/>
                <a:chExt cx="3888768" cy="902676"/>
              </a:xfrm>
            </p:grpSpPr>
            <p:sp>
              <p:nvSpPr>
                <p:cNvPr id="39" name="矩形 38"/>
                <p:cNvSpPr/>
                <p:nvPr/>
              </p:nvSpPr>
              <p:spPr>
                <a:xfrm>
                  <a:off x="7805427" y="3689883"/>
                  <a:ext cx="3888767" cy="553998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5000"/>
                    </a:lnSpc>
                  </a:pPr>
                  <a:r>
                    <a:rPr lang="zh-CN" altLang="en-US" sz="1200" dirty="0">
                      <a:solidFill>
                        <a:schemeClr val="bg1">
                          <a:lumMod val="50000"/>
                        </a:schemeClr>
                      </a:solidFill>
                      <a:latin typeface="Century Gothic" panose="020B0502020202020204" pitchFamily="34" charset="0"/>
                    </a:rPr>
                    <a:t>介绍产品卖点，卖点话术需要针对产品进行单独编辑，参考产品介绍宣传资料，如详情页等。</a:t>
                  </a:r>
                  <a:endPara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>
                  <a:off x="7805426" y="3341205"/>
                  <a:ext cx="2755449" cy="424732"/>
                </a:xfrm>
                <a:prstGeom prst="rect">
                  <a:avLst/>
                </a:prstGeom>
              </p:spPr>
              <p:txBody>
                <a:bodyPr wrap="square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en-US" altLang="zh-CN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2</a:t>
                  </a:r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、产品展示（</a:t>
                  </a:r>
                  <a:r>
                    <a:rPr lang="en-US" altLang="zh-CN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3</a:t>
                  </a:r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分钟）</a:t>
                  </a:r>
                </a:p>
              </p:txBody>
            </p:sp>
          </p:grpSp>
          <p:sp>
            <p:nvSpPr>
              <p:cNvPr id="48" name="椭圆 43"/>
              <p:cNvSpPr/>
              <p:nvPr/>
            </p:nvSpPr>
            <p:spPr>
              <a:xfrm>
                <a:off x="5470376" y="2110683"/>
                <a:ext cx="546084" cy="545278"/>
              </a:xfrm>
              <a:custGeom>
                <a:avLst/>
                <a:gdLst>
                  <a:gd name="connsiteX0" fmla="*/ 414666 w 606487"/>
                  <a:gd name="connsiteY0" fmla="*/ 244368 h 605592"/>
                  <a:gd name="connsiteX1" fmla="*/ 440469 w 606487"/>
                  <a:gd name="connsiteY1" fmla="*/ 270042 h 605592"/>
                  <a:gd name="connsiteX2" fmla="*/ 440469 w 606487"/>
                  <a:gd name="connsiteY2" fmla="*/ 381912 h 605592"/>
                  <a:gd name="connsiteX3" fmla="*/ 414666 w 606487"/>
                  <a:gd name="connsiteY3" fmla="*/ 407586 h 605592"/>
                  <a:gd name="connsiteX4" fmla="*/ 388956 w 606487"/>
                  <a:gd name="connsiteY4" fmla="*/ 381912 h 605592"/>
                  <a:gd name="connsiteX5" fmla="*/ 388956 w 606487"/>
                  <a:gd name="connsiteY5" fmla="*/ 270042 h 605592"/>
                  <a:gd name="connsiteX6" fmla="*/ 414666 w 606487"/>
                  <a:gd name="connsiteY6" fmla="*/ 244368 h 605592"/>
                  <a:gd name="connsiteX7" fmla="*/ 302702 w 606487"/>
                  <a:gd name="connsiteY7" fmla="*/ 167240 h 605592"/>
                  <a:gd name="connsiteX8" fmla="*/ 328412 w 606487"/>
                  <a:gd name="connsiteY8" fmla="*/ 192915 h 605592"/>
                  <a:gd name="connsiteX9" fmla="*/ 328412 w 606487"/>
                  <a:gd name="connsiteY9" fmla="*/ 381911 h 605592"/>
                  <a:gd name="connsiteX10" fmla="*/ 302702 w 606487"/>
                  <a:gd name="connsiteY10" fmla="*/ 407586 h 605592"/>
                  <a:gd name="connsiteX11" fmla="*/ 276899 w 606487"/>
                  <a:gd name="connsiteY11" fmla="*/ 381911 h 605592"/>
                  <a:gd name="connsiteX12" fmla="*/ 276899 w 606487"/>
                  <a:gd name="connsiteY12" fmla="*/ 192915 h 605592"/>
                  <a:gd name="connsiteX13" fmla="*/ 302702 w 606487"/>
                  <a:gd name="connsiteY13" fmla="*/ 167240 h 605592"/>
                  <a:gd name="connsiteX14" fmla="*/ 190632 w 606487"/>
                  <a:gd name="connsiteY14" fmla="*/ 107965 h 605592"/>
                  <a:gd name="connsiteX15" fmla="*/ 216353 w 606487"/>
                  <a:gd name="connsiteY15" fmla="*/ 133737 h 605592"/>
                  <a:gd name="connsiteX16" fmla="*/ 216353 w 606487"/>
                  <a:gd name="connsiteY16" fmla="*/ 381907 h 605592"/>
                  <a:gd name="connsiteX17" fmla="*/ 190632 w 606487"/>
                  <a:gd name="connsiteY17" fmla="*/ 407586 h 605592"/>
                  <a:gd name="connsiteX18" fmla="*/ 164911 w 606487"/>
                  <a:gd name="connsiteY18" fmla="*/ 381907 h 605592"/>
                  <a:gd name="connsiteX19" fmla="*/ 164911 w 606487"/>
                  <a:gd name="connsiteY19" fmla="*/ 133737 h 605592"/>
                  <a:gd name="connsiteX20" fmla="*/ 190632 w 606487"/>
                  <a:gd name="connsiteY20" fmla="*/ 107965 h 605592"/>
                  <a:gd name="connsiteX21" fmla="*/ 86256 w 606487"/>
                  <a:gd name="connsiteY21" fmla="*/ 51447 h 605592"/>
                  <a:gd name="connsiteX22" fmla="*/ 86256 w 606487"/>
                  <a:gd name="connsiteY22" fmla="*/ 464229 h 605592"/>
                  <a:gd name="connsiteX23" fmla="*/ 517724 w 606487"/>
                  <a:gd name="connsiteY23" fmla="*/ 464229 h 605592"/>
                  <a:gd name="connsiteX24" fmla="*/ 517724 w 606487"/>
                  <a:gd name="connsiteY24" fmla="*/ 51447 h 605592"/>
                  <a:gd name="connsiteX25" fmla="*/ 25719 w 606487"/>
                  <a:gd name="connsiteY25" fmla="*/ 0 h 605592"/>
                  <a:gd name="connsiteX26" fmla="*/ 580861 w 606487"/>
                  <a:gd name="connsiteY26" fmla="*/ 0 h 605592"/>
                  <a:gd name="connsiteX27" fmla="*/ 606487 w 606487"/>
                  <a:gd name="connsiteY27" fmla="*/ 25677 h 605592"/>
                  <a:gd name="connsiteX28" fmla="*/ 579468 w 606487"/>
                  <a:gd name="connsiteY28" fmla="*/ 51447 h 605592"/>
                  <a:gd name="connsiteX29" fmla="*/ 569162 w 606487"/>
                  <a:gd name="connsiteY29" fmla="*/ 51447 h 605592"/>
                  <a:gd name="connsiteX30" fmla="*/ 569162 w 606487"/>
                  <a:gd name="connsiteY30" fmla="*/ 488608 h 605592"/>
                  <a:gd name="connsiteX31" fmla="*/ 543443 w 606487"/>
                  <a:gd name="connsiteY31" fmla="*/ 514285 h 605592"/>
                  <a:gd name="connsiteX32" fmla="*/ 476499 w 606487"/>
                  <a:gd name="connsiteY32" fmla="*/ 514285 h 605592"/>
                  <a:gd name="connsiteX33" fmla="*/ 476499 w 606487"/>
                  <a:gd name="connsiteY33" fmla="*/ 579915 h 605592"/>
                  <a:gd name="connsiteX34" fmla="*/ 450687 w 606487"/>
                  <a:gd name="connsiteY34" fmla="*/ 605592 h 605592"/>
                  <a:gd name="connsiteX35" fmla="*/ 424968 w 606487"/>
                  <a:gd name="connsiteY35" fmla="*/ 579915 h 605592"/>
                  <a:gd name="connsiteX36" fmla="*/ 424968 w 606487"/>
                  <a:gd name="connsiteY36" fmla="*/ 514285 h 605592"/>
                  <a:gd name="connsiteX37" fmla="*/ 180219 w 606487"/>
                  <a:gd name="connsiteY37" fmla="*/ 514285 h 605592"/>
                  <a:gd name="connsiteX38" fmla="*/ 180219 w 606487"/>
                  <a:gd name="connsiteY38" fmla="*/ 579915 h 605592"/>
                  <a:gd name="connsiteX39" fmla="*/ 154500 w 606487"/>
                  <a:gd name="connsiteY39" fmla="*/ 605592 h 605592"/>
                  <a:gd name="connsiteX40" fmla="*/ 128688 w 606487"/>
                  <a:gd name="connsiteY40" fmla="*/ 579915 h 605592"/>
                  <a:gd name="connsiteX41" fmla="*/ 128688 w 606487"/>
                  <a:gd name="connsiteY41" fmla="*/ 514285 h 605592"/>
                  <a:gd name="connsiteX42" fmla="*/ 61744 w 606487"/>
                  <a:gd name="connsiteY42" fmla="*/ 514285 h 605592"/>
                  <a:gd name="connsiteX43" fmla="*/ 36025 w 606487"/>
                  <a:gd name="connsiteY43" fmla="*/ 488608 h 605592"/>
                  <a:gd name="connsiteX44" fmla="*/ 36025 w 606487"/>
                  <a:gd name="connsiteY44" fmla="*/ 51447 h 605592"/>
                  <a:gd name="connsiteX45" fmla="*/ 25719 w 606487"/>
                  <a:gd name="connsiteY45" fmla="*/ 51447 h 605592"/>
                  <a:gd name="connsiteX46" fmla="*/ 0 w 606487"/>
                  <a:gd name="connsiteY46" fmla="*/ 25677 h 605592"/>
                  <a:gd name="connsiteX47" fmla="*/ 25719 w 606487"/>
                  <a:gd name="connsiteY47" fmla="*/ 0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6487" h="605592">
                    <a:moveTo>
                      <a:pt x="414666" y="244368"/>
                    </a:moveTo>
                    <a:cubicBezTo>
                      <a:pt x="428774" y="244368"/>
                      <a:pt x="440469" y="255954"/>
                      <a:pt x="440469" y="270042"/>
                    </a:cubicBezTo>
                    <a:lnTo>
                      <a:pt x="440469" y="381912"/>
                    </a:lnTo>
                    <a:cubicBezTo>
                      <a:pt x="439170" y="396000"/>
                      <a:pt x="428774" y="407586"/>
                      <a:pt x="414666" y="407586"/>
                    </a:cubicBezTo>
                    <a:cubicBezTo>
                      <a:pt x="400465" y="407586"/>
                      <a:pt x="388956" y="396000"/>
                      <a:pt x="388956" y="381912"/>
                    </a:cubicBezTo>
                    <a:lnTo>
                      <a:pt x="388956" y="270042"/>
                    </a:lnTo>
                    <a:cubicBezTo>
                      <a:pt x="388956" y="255954"/>
                      <a:pt x="400558" y="244368"/>
                      <a:pt x="414666" y="244368"/>
                    </a:cubicBezTo>
                    <a:close/>
                    <a:moveTo>
                      <a:pt x="302702" y="167240"/>
                    </a:moveTo>
                    <a:cubicBezTo>
                      <a:pt x="316810" y="167240"/>
                      <a:pt x="328412" y="178826"/>
                      <a:pt x="328412" y="192915"/>
                    </a:cubicBezTo>
                    <a:lnTo>
                      <a:pt x="328412" y="381911"/>
                    </a:lnTo>
                    <a:cubicBezTo>
                      <a:pt x="328412" y="396000"/>
                      <a:pt x="316810" y="407586"/>
                      <a:pt x="302702" y="407586"/>
                    </a:cubicBezTo>
                    <a:cubicBezTo>
                      <a:pt x="288408" y="407586"/>
                      <a:pt x="276899" y="396000"/>
                      <a:pt x="276899" y="381911"/>
                    </a:cubicBezTo>
                    <a:lnTo>
                      <a:pt x="276899" y="192915"/>
                    </a:lnTo>
                    <a:cubicBezTo>
                      <a:pt x="276899" y="178826"/>
                      <a:pt x="288594" y="167240"/>
                      <a:pt x="302702" y="167240"/>
                    </a:cubicBezTo>
                    <a:close/>
                    <a:moveTo>
                      <a:pt x="190632" y="107965"/>
                    </a:moveTo>
                    <a:cubicBezTo>
                      <a:pt x="204746" y="107965"/>
                      <a:pt x="216353" y="119646"/>
                      <a:pt x="216353" y="133737"/>
                    </a:cubicBezTo>
                    <a:lnTo>
                      <a:pt x="216353" y="381907"/>
                    </a:lnTo>
                    <a:cubicBezTo>
                      <a:pt x="216353" y="395998"/>
                      <a:pt x="204746" y="407586"/>
                      <a:pt x="190632" y="407586"/>
                    </a:cubicBezTo>
                    <a:cubicBezTo>
                      <a:pt x="176425" y="407586"/>
                      <a:pt x="164911" y="395998"/>
                      <a:pt x="164911" y="381907"/>
                    </a:cubicBezTo>
                    <a:lnTo>
                      <a:pt x="164911" y="133737"/>
                    </a:lnTo>
                    <a:cubicBezTo>
                      <a:pt x="164911" y="119646"/>
                      <a:pt x="176518" y="107965"/>
                      <a:pt x="190632" y="107965"/>
                    </a:cubicBezTo>
                    <a:close/>
                    <a:moveTo>
                      <a:pt x="86256" y="51447"/>
                    </a:moveTo>
                    <a:lnTo>
                      <a:pt x="86256" y="464229"/>
                    </a:lnTo>
                    <a:lnTo>
                      <a:pt x="517724" y="464229"/>
                    </a:lnTo>
                    <a:lnTo>
                      <a:pt x="517724" y="51447"/>
                    </a:lnTo>
                    <a:close/>
                    <a:moveTo>
                      <a:pt x="25719" y="0"/>
                    </a:moveTo>
                    <a:lnTo>
                      <a:pt x="580861" y="0"/>
                    </a:lnTo>
                    <a:cubicBezTo>
                      <a:pt x="594974" y="0"/>
                      <a:pt x="606580" y="11587"/>
                      <a:pt x="606487" y="25677"/>
                    </a:cubicBezTo>
                    <a:cubicBezTo>
                      <a:pt x="606487" y="39767"/>
                      <a:pt x="593581" y="51447"/>
                      <a:pt x="579468" y="51447"/>
                    </a:cubicBezTo>
                    <a:lnTo>
                      <a:pt x="569162" y="51447"/>
                    </a:lnTo>
                    <a:lnTo>
                      <a:pt x="569162" y="488608"/>
                    </a:lnTo>
                    <a:cubicBezTo>
                      <a:pt x="569162" y="503996"/>
                      <a:pt x="557556" y="514285"/>
                      <a:pt x="543443" y="514285"/>
                    </a:cubicBezTo>
                    <a:lnTo>
                      <a:pt x="476499" y="514285"/>
                    </a:lnTo>
                    <a:lnTo>
                      <a:pt x="476499" y="579915"/>
                    </a:lnTo>
                    <a:cubicBezTo>
                      <a:pt x="476499" y="594005"/>
                      <a:pt x="464800" y="605592"/>
                      <a:pt x="450687" y="605592"/>
                    </a:cubicBezTo>
                    <a:cubicBezTo>
                      <a:pt x="436574" y="605592"/>
                      <a:pt x="424968" y="594005"/>
                      <a:pt x="424968" y="579915"/>
                    </a:cubicBezTo>
                    <a:lnTo>
                      <a:pt x="424968" y="514285"/>
                    </a:lnTo>
                    <a:lnTo>
                      <a:pt x="180219" y="514285"/>
                    </a:lnTo>
                    <a:lnTo>
                      <a:pt x="180219" y="579915"/>
                    </a:lnTo>
                    <a:cubicBezTo>
                      <a:pt x="180219" y="594005"/>
                      <a:pt x="168613" y="605592"/>
                      <a:pt x="154500" y="605592"/>
                    </a:cubicBezTo>
                    <a:cubicBezTo>
                      <a:pt x="140387" y="605592"/>
                      <a:pt x="128688" y="594005"/>
                      <a:pt x="128688" y="579915"/>
                    </a:cubicBezTo>
                    <a:lnTo>
                      <a:pt x="128688" y="514285"/>
                    </a:lnTo>
                    <a:lnTo>
                      <a:pt x="61744" y="514285"/>
                    </a:lnTo>
                    <a:cubicBezTo>
                      <a:pt x="47631" y="514285"/>
                      <a:pt x="36025" y="502698"/>
                      <a:pt x="36025" y="488608"/>
                    </a:cubicBezTo>
                    <a:lnTo>
                      <a:pt x="36025" y="51447"/>
                    </a:lnTo>
                    <a:lnTo>
                      <a:pt x="25719" y="51447"/>
                    </a:lnTo>
                    <a:cubicBezTo>
                      <a:pt x="11606" y="51447"/>
                      <a:pt x="0" y="39767"/>
                      <a:pt x="0" y="25677"/>
                    </a:cubicBezTo>
                    <a:cubicBezTo>
                      <a:pt x="0" y="11587"/>
                      <a:pt x="11606" y="0"/>
                      <a:pt x="2571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9" name="椭圆 44"/>
              <p:cNvSpPr/>
              <p:nvPr/>
            </p:nvSpPr>
            <p:spPr>
              <a:xfrm>
                <a:off x="10499576" y="2118184"/>
                <a:ext cx="546084" cy="530275"/>
              </a:xfrm>
              <a:custGeom>
                <a:avLst/>
                <a:gdLst>
                  <a:gd name="connsiteX0" fmla="*/ 402703 w 581831"/>
                  <a:gd name="connsiteY0" fmla="*/ 478705 h 564988"/>
                  <a:gd name="connsiteX1" fmla="*/ 430122 w 581831"/>
                  <a:gd name="connsiteY1" fmla="*/ 523802 h 564988"/>
                  <a:gd name="connsiteX2" fmla="*/ 375284 w 581831"/>
                  <a:gd name="connsiteY2" fmla="*/ 549571 h 564988"/>
                  <a:gd name="connsiteX3" fmla="*/ 358349 w 581831"/>
                  <a:gd name="connsiteY3" fmla="*/ 499643 h 564988"/>
                  <a:gd name="connsiteX4" fmla="*/ 402703 w 581831"/>
                  <a:gd name="connsiteY4" fmla="*/ 478705 h 564988"/>
                  <a:gd name="connsiteX5" fmla="*/ 306459 w 581831"/>
                  <a:gd name="connsiteY5" fmla="*/ 152485 h 564988"/>
                  <a:gd name="connsiteX6" fmla="*/ 326021 w 581831"/>
                  <a:gd name="connsiteY6" fmla="*/ 157925 h 564988"/>
                  <a:gd name="connsiteX7" fmla="*/ 357481 w 581831"/>
                  <a:gd name="connsiteY7" fmla="*/ 160342 h 564988"/>
                  <a:gd name="connsiteX8" fmla="*/ 346994 w 581831"/>
                  <a:gd name="connsiteY8" fmla="*/ 241734 h 564988"/>
                  <a:gd name="connsiteX9" fmla="*/ 327634 w 581831"/>
                  <a:gd name="connsiteY9" fmla="*/ 256240 h 564988"/>
                  <a:gd name="connsiteX10" fmla="*/ 366355 w 581831"/>
                  <a:gd name="connsiteY10" fmla="*/ 294115 h 564988"/>
                  <a:gd name="connsiteX11" fmla="*/ 384908 w 581831"/>
                  <a:gd name="connsiteY11" fmla="*/ 392430 h 564988"/>
                  <a:gd name="connsiteX12" fmla="*/ 374421 w 581831"/>
                  <a:gd name="connsiteY12" fmla="*/ 406936 h 564988"/>
                  <a:gd name="connsiteX13" fmla="*/ 280847 w 581831"/>
                  <a:gd name="connsiteY13" fmla="*/ 420635 h 564988"/>
                  <a:gd name="connsiteX14" fmla="*/ 166300 w 581831"/>
                  <a:gd name="connsiteY14" fmla="*/ 410159 h 564988"/>
                  <a:gd name="connsiteX15" fmla="*/ 154200 w 581831"/>
                  <a:gd name="connsiteY15" fmla="*/ 396459 h 564988"/>
                  <a:gd name="connsiteX16" fmla="*/ 167106 w 581831"/>
                  <a:gd name="connsiteY16" fmla="*/ 305397 h 564988"/>
                  <a:gd name="connsiteX17" fmla="*/ 243740 w 581831"/>
                  <a:gd name="connsiteY17" fmla="*/ 259463 h 564988"/>
                  <a:gd name="connsiteX18" fmla="*/ 250194 w 581831"/>
                  <a:gd name="connsiteY18" fmla="*/ 240122 h 564988"/>
                  <a:gd name="connsiteX19" fmla="*/ 263100 w 581831"/>
                  <a:gd name="connsiteY19" fmla="*/ 233676 h 564988"/>
                  <a:gd name="connsiteX20" fmla="*/ 263100 w 581831"/>
                  <a:gd name="connsiteY20" fmla="*/ 206276 h 564988"/>
                  <a:gd name="connsiteX21" fmla="*/ 259874 w 581831"/>
                  <a:gd name="connsiteY21" fmla="*/ 190965 h 564988"/>
                  <a:gd name="connsiteX22" fmla="*/ 277621 w 581831"/>
                  <a:gd name="connsiteY22" fmla="*/ 186936 h 564988"/>
                  <a:gd name="connsiteX23" fmla="*/ 292947 w 581831"/>
                  <a:gd name="connsiteY23" fmla="*/ 173236 h 564988"/>
                  <a:gd name="connsiteX24" fmla="*/ 297787 w 581831"/>
                  <a:gd name="connsiteY24" fmla="*/ 155507 h 564988"/>
                  <a:gd name="connsiteX25" fmla="*/ 306459 w 581831"/>
                  <a:gd name="connsiteY25" fmla="*/ 152485 h 564988"/>
                  <a:gd name="connsiteX26" fmla="*/ 269604 w 581831"/>
                  <a:gd name="connsiteY26" fmla="*/ 123336 h 564988"/>
                  <a:gd name="connsiteX27" fmla="*/ 290592 w 581831"/>
                  <a:gd name="connsiteY27" fmla="*/ 148314 h 564988"/>
                  <a:gd name="connsiteX28" fmla="*/ 289785 w 581831"/>
                  <a:gd name="connsiteY28" fmla="*/ 149119 h 564988"/>
                  <a:gd name="connsiteX29" fmla="*/ 281712 w 581831"/>
                  <a:gd name="connsiteY29" fmla="*/ 174097 h 564988"/>
                  <a:gd name="connsiteX30" fmla="*/ 280905 w 581831"/>
                  <a:gd name="connsiteY30" fmla="*/ 178931 h 564988"/>
                  <a:gd name="connsiteX31" fmla="*/ 276869 w 581831"/>
                  <a:gd name="connsiteY31" fmla="*/ 178931 h 564988"/>
                  <a:gd name="connsiteX32" fmla="*/ 266375 w 581831"/>
                  <a:gd name="connsiteY32" fmla="*/ 176514 h 564988"/>
                  <a:gd name="connsiteX33" fmla="*/ 253459 w 581831"/>
                  <a:gd name="connsiteY33" fmla="*/ 182154 h 564988"/>
                  <a:gd name="connsiteX34" fmla="*/ 269604 w 581831"/>
                  <a:gd name="connsiteY34" fmla="*/ 123336 h 564988"/>
                  <a:gd name="connsiteX35" fmla="*/ 305717 w 581831"/>
                  <a:gd name="connsiteY35" fmla="*/ 105370 h 564988"/>
                  <a:gd name="connsiteX36" fmla="*/ 322809 w 581831"/>
                  <a:gd name="connsiteY36" fmla="*/ 108060 h 564988"/>
                  <a:gd name="connsiteX37" fmla="*/ 358356 w 581831"/>
                  <a:gd name="connsiteY37" fmla="*/ 150693 h 564988"/>
                  <a:gd name="connsiteX38" fmla="*/ 351893 w 581831"/>
                  <a:gd name="connsiteY38" fmla="*/ 153107 h 564988"/>
                  <a:gd name="connsiteX39" fmla="*/ 343814 w 581831"/>
                  <a:gd name="connsiteY39" fmla="*/ 153911 h 564988"/>
                  <a:gd name="connsiteX40" fmla="*/ 325233 w 581831"/>
                  <a:gd name="connsiteY40" fmla="*/ 150693 h 564988"/>
                  <a:gd name="connsiteX41" fmla="*/ 301804 w 581831"/>
                  <a:gd name="connsiteY41" fmla="*/ 144258 h 564988"/>
                  <a:gd name="connsiteX42" fmla="*/ 299381 w 581831"/>
                  <a:gd name="connsiteY42" fmla="*/ 144258 h 564988"/>
                  <a:gd name="connsiteX43" fmla="*/ 275952 w 581831"/>
                  <a:gd name="connsiteY43" fmla="*/ 116908 h 564988"/>
                  <a:gd name="connsiteX44" fmla="*/ 305717 w 581831"/>
                  <a:gd name="connsiteY44" fmla="*/ 105370 h 564988"/>
                  <a:gd name="connsiteX45" fmla="*/ 283249 w 581831"/>
                  <a:gd name="connsiteY45" fmla="*/ 0 h 564988"/>
                  <a:gd name="connsiteX46" fmla="*/ 530184 w 581831"/>
                  <a:gd name="connsiteY46" fmla="*/ 144269 h 564988"/>
                  <a:gd name="connsiteX47" fmla="*/ 581831 w 581831"/>
                  <a:gd name="connsiteY47" fmla="*/ 131374 h 564988"/>
                  <a:gd name="connsiteX48" fmla="*/ 539868 w 581831"/>
                  <a:gd name="connsiteY48" fmla="*/ 282091 h 564988"/>
                  <a:gd name="connsiteX49" fmla="*/ 430119 w 581831"/>
                  <a:gd name="connsiteY49" fmla="*/ 170867 h 564988"/>
                  <a:gd name="connsiteX50" fmla="*/ 476924 w 581831"/>
                  <a:gd name="connsiteY50" fmla="*/ 158777 h 564988"/>
                  <a:gd name="connsiteX51" fmla="*/ 283249 w 581831"/>
                  <a:gd name="connsiteY51" fmla="*/ 52388 h 564988"/>
                  <a:gd name="connsiteX52" fmla="*/ 52454 w 581831"/>
                  <a:gd name="connsiteY52" fmla="*/ 282091 h 564988"/>
                  <a:gd name="connsiteX53" fmla="*/ 283249 w 581831"/>
                  <a:gd name="connsiteY53" fmla="*/ 512600 h 564988"/>
                  <a:gd name="connsiteX54" fmla="*/ 325212 w 581831"/>
                  <a:gd name="connsiteY54" fmla="*/ 508570 h 564988"/>
                  <a:gd name="connsiteX55" fmla="*/ 334896 w 581831"/>
                  <a:gd name="connsiteY55" fmla="*/ 560152 h 564988"/>
                  <a:gd name="connsiteX56" fmla="*/ 283249 w 581831"/>
                  <a:gd name="connsiteY56" fmla="*/ 564988 h 564988"/>
                  <a:gd name="connsiteX57" fmla="*/ 0 w 581831"/>
                  <a:gd name="connsiteY57" fmla="*/ 282091 h 564988"/>
                  <a:gd name="connsiteX58" fmla="*/ 283249 w 581831"/>
                  <a:gd name="connsiteY58" fmla="*/ 0 h 56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581831" h="564988">
                    <a:moveTo>
                      <a:pt x="402703" y="478705"/>
                    </a:moveTo>
                    <a:lnTo>
                      <a:pt x="430122" y="523802"/>
                    </a:lnTo>
                    <a:cubicBezTo>
                      <a:pt x="413187" y="534270"/>
                      <a:pt x="394639" y="543129"/>
                      <a:pt x="375284" y="549571"/>
                    </a:cubicBezTo>
                    <a:lnTo>
                      <a:pt x="358349" y="499643"/>
                    </a:lnTo>
                    <a:cubicBezTo>
                      <a:pt x="373671" y="494811"/>
                      <a:pt x="388994" y="487563"/>
                      <a:pt x="402703" y="478705"/>
                    </a:cubicBezTo>
                    <a:close/>
                    <a:moveTo>
                      <a:pt x="306459" y="152485"/>
                    </a:moveTo>
                    <a:cubicBezTo>
                      <a:pt x="310291" y="152888"/>
                      <a:pt x="315937" y="154702"/>
                      <a:pt x="326021" y="157925"/>
                    </a:cubicBezTo>
                    <a:cubicBezTo>
                      <a:pt x="345381" y="165177"/>
                      <a:pt x="357481" y="160342"/>
                      <a:pt x="357481" y="160342"/>
                    </a:cubicBezTo>
                    <a:cubicBezTo>
                      <a:pt x="359094" y="179683"/>
                      <a:pt x="352641" y="218364"/>
                      <a:pt x="346994" y="241734"/>
                    </a:cubicBezTo>
                    <a:cubicBezTo>
                      <a:pt x="341348" y="265910"/>
                      <a:pt x="327634" y="256240"/>
                      <a:pt x="327634" y="256240"/>
                    </a:cubicBezTo>
                    <a:cubicBezTo>
                      <a:pt x="330861" y="265910"/>
                      <a:pt x="347801" y="281221"/>
                      <a:pt x="366355" y="294115"/>
                    </a:cubicBezTo>
                    <a:cubicBezTo>
                      <a:pt x="381681" y="303785"/>
                      <a:pt x="384101" y="366643"/>
                      <a:pt x="384908" y="392430"/>
                    </a:cubicBezTo>
                    <a:cubicBezTo>
                      <a:pt x="384908" y="398877"/>
                      <a:pt x="380068" y="405324"/>
                      <a:pt x="374421" y="406936"/>
                    </a:cubicBezTo>
                    <a:cubicBezTo>
                      <a:pt x="359094" y="411771"/>
                      <a:pt x="326828" y="419829"/>
                      <a:pt x="280847" y="420635"/>
                    </a:cubicBezTo>
                    <a:cubicBezTo>
                      <a:pt x="231640" y="421441"/>
                      <a:pt x="186467" y="413382"/>
                      <a:pt x="166300" y="410159"/>
                    </a:cubicBezTo>
                    <a:cubicBezTo>
                      <a:pt x="159846" y="408547"/>
                      <a:pt x="155006" y="402906"/>
                      <a:pt x="154200" y="396459"/>
                    </a:cubicBezTo>
                    <a:cubicBezTo>
                      <a:pt x="153393" y="365837"/>
                      <a:pt x="160653" y="326349"/>
                      <a:pt x="167106" y="305397"/>
                    </a:cubicBezTo>
                    <a:cubicBezTo>
                      <a:pt x="175173" y="281221"/>
                      <a:pt x="243740" y="259463"/>
                      <a:pt x="243740" y="259463"/>
                    </a:cubicBezTo>
                    <a:cubicBezTo>
                      <a:pt x="243740" y="253016"/>
                      <a:pt x="246160" y="248987"/>
                      <a:pt x="250194" y="240122"/>
                    </a:cubicBezTo>
                    <a:cubicBezTo>
                      <a:pt x="255034" y="230452"/>
                      <a:pt x="263100" y="233676"/>
                      <a:pt x="263100" y="233676"/>
                    </a:cubicBezTo>
                    <a:lnTo>
                      <a:pt x="263100" y="206276"/>
                    </a:lnTo>
                    <a:cubicBezTo>
                      <a:pt x="263100" y="206276"/>
                      <a:pt x="255034" y="202247"/>
                      <a:pt x="259874" y="190965"/>
                    </a:cubicBezTo>
                    <a:cubicBezTo>
                      <a:pt x="265520" y="178877"/>
                      <a:pt x="277621" y="186936"/>
                      <a:pt x="277621" y="186936"/>
                    </a:cubicBezTo>
                    <a:cubicBezTo>
                      <a:pt x="295367" y="190965"/>
                      <a:pt x="292947" y="173236"/>
                      <a:pt x="292947" y="173236"/>
                    </a:cubicBezTo>
                    <a:cubicBezTo>
                      <a:pt x="292947" y="173236"/>
                      <a:pt x="290527" y="161954"/>
                      <a:pt x="297787" y="155507"/>
                    </a:cubicBezTo>
                    <a:cubicBezTo>
                      <a:pt x="300611" y="153090"/>
                      <a:pt x="302627" y="152082"/>
                      <a:pt x="306459" y="152485"/>
                    </a:cubicBezTo>
                    <a:close/>
                    <a:moveTo>
                      <a:pt x="269604" y="123336"/>
                    </a:moveTo>
                    <a:cubicBezTo>
                      <a:pt x="273640" y="130588"/>
                      <a:pt x="280098" y="140256"/>
                      <a:pt x="290592" y="148314"/>
                    </a:cubicBezTo>
                    <a:cubicBezTo>
                      <a:pt x="290592" y="148314"/>
                      <a:pt x="289785" y="148314"/>
                      <a:pt x="289785" y="149119"/>
                    </a:cubicBezTo>
                    <a:cubicBezTo>
                      <a:pt x="280905" y="156371"/>
                      <a:pt x="280905" y="168457"/>
                      <a:pt x="281712" y="174097"/>
                    </a:cubicBezTo>
                    <a:cubicBezTo>
                      <a:pt x="281712" y="174902"/>
                      <a:pt x="281712" y="178125"/>
                      <a:pt x="280905" y="178931"/>
                    </a:cubicBezTo>
                    <a:cubicBezTo>
                      <a:pt x="280905" y="178931"/>
                      <a:pt x="279291" y="179737"/>
                      <a:pt x="276869" y="178931"/>
                    </a:cubicBezTo>
                    <a:cubicBezTo>
                      <a:pt x="275255" y="178125"/>
                      <a:pt x="271218" y="176514"/>
                      <a:pt x="266375" y="176514"/>
                    </a:cubicBezTo>
                    <a:cubicBezTo>
                      <a:pt x="260724" y="176514"/>
                      <a:pt x="256688" y="178125"/>
                      <a:pt x="253459" y="182154"/>
                    </a:cubicBezTo>
                    <a:cubicBezTo>
                      <a:pt x="250230" y="167651"/>
                      <a:pt x="248616" y="141062"/>
                      <a:pt x="269604" y="123336"/>
                    </a:cubicBezTo>
                    <a:close/>
                    <a:moveTo>
                      <a:pt x="305717" y="105370"/>
                    </a:moveTo>
                    <a:cubicBezTo>
                      <a:pt x="310842" y="105295"/>
                      <a:pt x="316548" y="106049"/>
                      <a:pt x="322809" y="108060"/>
                    </a:cubicBezTo>
                    <a:cubicBezTo>
                      <a:pt x="359972" y="120126"/>
                      <a:pt x="361588" y="138627"/>
                      <a:pt x="358356" y="150693"/>
                    </a:cubicBezTo>
                    <a:lnTo>
                      <a:pt x="351893" y="153107"/>
                    </a:lnTo>
                    <a:cubicBezTo>
                      <a:pt x="351893" y="153107"/>
                      <a:pt x="348662" y="153911"/>
                      <a:pt x="343814" y="153911"/>
                    </a:cubicBezTo>
                    <a:cubicBezTo>
                      <a:pt x="338159" y="153911"/>
                      <a:pt x="331696" y="152302"/>
                      <a:pt x="325233" y="150693"/>
                    </a:cubicBezTo>
                    <a:cubicBezTo>
                      <a:pt x="313115" y="145867"/>
                      <a:pt x="307460" y="144258"/>
                      <a:pt x="301804" y="144258"/>
                    </a:cubicBezTo>
                    <a:cubicBezTo>
                      <a:pt x="300996" y="144258"/>
                      <a:pt x="300189" y="144258"/>
                      <a:pt x="299381" y="144258"/>
                    </a:cubicBezTo>
                    <a:cubicBezTo>
                      <a:pt x="285647" y="136214"/>
                      <a:pt x="279184" y="124952"/>
                      <a:pt x="275952" y="116908"/>
                    </a:cubicBezTo>
                    <a:cubicBezTo>
                      <a:pt x="280193" y="113289"/>
                      <a:pt x="290342" y="105597"/>
                      <a:pt x="305717" y="105370"/>
                    </a:cubicBezTo>
                    <a:close/>
                    <a:moveTo>
                      <a:pt x="283249" y="0"/>
                    </a:moveTo>
                    <a:cubicBezTo>
                      <a:pt x="385735" y="0"/>
                      <a:pt x="480152" y="56418"/>
                      <a:pt x="530184" y="144269"/>
                    </a:cubicBezTo>
                    <a:lnTo>
                      <a:pt x="581831" y="131374"/>
                    </a:lnTo>
                    <a:lnTo>
                      <a:pt x="539868" y="282091"/>
                    </a:lnTo>
                    <a:lnTo>
                      <a:pt x="430119" y="170867"/>
                    </a:lnTo>
                    <a:lnTo>
                      <a:pt x="476924" y="158777"/>
                    </a:lnTo>
                    <a:cubicBezTo>
                      <a:pt x="434961" y="92687"/>
                      <a:pt x="361526" y="52388"/>
                      <a:pt x="283249" y="52388"/>
                    </a:cubicBezTo>
                    <a:cubicBezTo>
                      <a:pt x="155747" y="52388"/>
                      <a:pt x="52454" y="155553"/>
                      <a:pt x="52454" y="282091"/>
                    </a:cubicBezTo>
                    <a:cubicBezTo>
                      <a:pt x="52454" y="409435"/>
                      <a:pt x="155747" y="512600"/>
                      <a:pt x="283249" y="512600"/>
                    </a:cubicBezTo>
                    <a:cubicBezTo>
                      <a:pt x="296968" y="512600"/>
                      <a:pt x="311493" y="510988"/>
                      <a:pt x="325212" y="508570"/>
                    </a:cubicBezTo>
                    <a:lnTo>
                      <a:pt x="334896" y="560152"/>
                    </a:lnTo>
                    <a:cubicBezTo>
                      <a:pt x="317949" y="563376"/>
                      <a:pt x="300196" y="564988"/>
                      <a:pt x="283249" y="564988"/>
                    </a:cubicBezTo>
                    <a:cubicBezTo>
                      <a:pt x="126696" y="564988"/>
                      <a:pt x="0" y="438450"/>
                      <a:pt x="0" y="282091"/>
                    </a:cubicBezTo>
                    <a:cubicBezTo>
                      <a:pt x="0" y="126538"/>
                      <a:pt x="126696" y="0"/>
                      <a:pt x="28324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016000" y="4094658"/>
            <a:ext cx="10160001" cy="1869431"/>
            <a:chOff x="1016000" y="4094658"/>
            <a:chExt cx="10160001" cy="1869431"/>
          </a:xfrm>
        </p:grpSpPr>
        <p:sp>
          <p:nvSpPr>
            <p:cNvPr id="5" name="is1ide-Rectangle 23"/>
            <p:cNvSpPr/>
            <p:nvPr/>
          </p:nvSpPr>
          <p:spPr>
            <a:xfrm>
              <a:off x="1268915" y="4094659"/>
              <a:ext cx="4855803" cy="186943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is1ide-Rectangle 24"/>
            <p:cNvSpPr/>
            <p:nvPr/>
          </p:nvSpPr>
          <p:spPr>
            <a:xfrm>
              <a:off x="6320198" y="4094659"/>
              <a:ext cx="4855803" cy="186943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75000"/>
                </a:schemeClr>
              </a:solidFill>
              <a:miter lim="400000"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is1ide-Rectangle: Rounded Corners 33"/>
            <p:cNvSpPr/>
            <p:nvPr/>
          </p:nvSpPr>
          <p:spPr>
            <a:xfrm rot="16200000">
              <a:off x="309960" y="4800698"/>
              <a:ext cx="1869431" cy="457352"/>
            </a:xfrm>
            <a:prstGeom prst="rect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vert="eaVert" wrap="none" lIns="25400" tIns="25400" rIns="25400" bIns="25400" anchor="ctr" anchorCtr="1">
              <a:normAutofit/>
            </a:bodyPr>
            <a:lstStyle/>
            <a:p>
              <a:pPr marL="0" marR="0" lvl="0" indent="0" algn="ctr" defTabSz="914400" eaLnBrk="1" fontAlgn="auto" latinLnBrk="0" hangingPunct="1"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1854651" y="4726086"/>
              <a:ext cx="3888767" cy="902676"/>
              <a:chOff x="7805427" y="3341205"/>
              <a:chExt cx="3888767" cy="902676"/>
            </a:xfrm>
          </p:grpSpPr>
          <p:sp>
            <p:nvSpPr>
              <p:cNvPr id="36" name="矩形 35"/>
              <p:cNvSpPr/>
              <p:nvPr/>
            </p:nvSpPr>
            <p:spPr>
              <a:xfrm>
                <a:off x="7805427" y="3689883"/>
                <a:ext cx="3888767" cy="553998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提前做功课，从淘宝、小红书、知乎豆瓣等平台找一些比较客观的评价或软文，直播时可以当作案例展示。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805427" y="3341205"/>
                <a:ext cx="2654234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3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、用户评价（</a:t>
                </a:r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3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分钟）</a:t>
                </a: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6794951" y="4726086"/>
              <a:ext cx="3888767" cy="1133508"/>
              <a:chOff x="7805427" y="3341205"/>
              <a:chExt cx="3888767" cy="1133508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7805427" y="3689883"/>
                <a:ext cx="3888767" cy="78483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引出各种促销活动，例如秒杀，限时购，前几个下单，粉丝团粉丝下单送</a:t>
                </a:r>
                <a:r>
                  <a:rPr lang="en-US" altLang="zh-CN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XXX</a:t>
                </a:r>
                <a:r>
                  <a:rPr lang="zh-CN" altLang="en-US" sz="12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</a:rPr>
                  <a:t>等，这一步是关键，要不厌其烦的引导观众下单。</a:t>
                </a:r>
                <a:endPara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805427" y="3341205"/>
                <a:ext cx="2755448" cy="42473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4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、促单销售（</a:t>
                </a:r>
                <a:r>
                  <a:rPr lang="en-US" altLang="zh-CN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2</a:t>
                </a: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分钟）</a:t>
                </a:r>
              </a:p>
            </p:txBody>
          </p:sp>
        </p:grpSp>
        <p:sp>
          <p:nvSpPr>
            <p:cNvPr id="51" name="椭圆 45"/>
            <p:cNvSpPr/>
            <p:nvPr/>
          </p:nvSpPr>
          <p:spPr>
            <a:xfrm>
              <a:off x="5477947" y="4225815"/>
              <a:ext cx="530943" cy="546084"/>
            </a:xfrm>
            <a:custGeom>
              <a:avLst/>
              <a:gdLst>
                <a:gd name="T0" fmla="*/ 6023 w 6383"/>
                <a:gd name="T1" fmla="*/ 2985 h 6575"/>
                <a:gd name="T2" fmla="*/ 5921 w 6383"/>
                <a:gd name="T3" fmla="*/ 1957 h 6575"/>
                <a:gd name="T4" fmla="*/ 5304 w 6383"/>
                <a:gd name="T5" fmla="*/ 1379 h 6575"/>
                <a:gd name="T6" fmla="*/ 4619 w 6383"/>
                <a:gd name="T7" fmla="*/ 608 h 6575"/>
                <a:gd name="T8" fmla="*/ 3777 w 6383"/>
                <a:gd name="T9" fmla="*/ 501 h 6575"/>
                <a:gd name="T10" fmla="*/ 2768 w 6383"/>
                <a:gd name="T11" fmla="*/ 280 h 6575"/>
                <a:gd name="T12" fmla="*/ 2028 w 6383"/>
                <a:gd name="T13" fmla="*/ 688 h 6575"/>
                <a:gd name="T14" fmla="*/ 1083 w 6383"/>
                <a:gd name="T15" fmla="*/ 1103 h 6575"/>
                <a:gd name="T16" fmla="*/ 723 w 6383"/>
                <a:gd name="T17" fmla="*/ 1868 h 6575"/>
                <a:gd name="T18" fmla="*/ 201 w 6383"/>
                <a:gd name="T19" fmla="*/ 2759 h 6575"/>
                <a:gd name="T20" fmla="*/ 360 w 6383"/>
                <a:gd name="T21" fmla="*/ 3591 h 6575"/>
                <a:gd name="T22" fmla="*/ 461 w 6383"/>
                <a:gd name="T23" fmla="*/ 4619 h 6575"/>
                <a:gd name="T24" fmla="*/ 1079 w 6383"/>
                <a:gd name="T25" fmla="*/ 5197 h 6575"/>
                <a:gd name="T26" fmla="*/ 1764 w 6383"/>
                <a:gd name="T27" fmla="*/ 5968 h 6575"/>
                <a:gd name="T28" fmla="*/ 2604 w 6383"/>
                <a:gd name="T29" fmla="*/ 6073 h 6575"/>
                <a:gd name="T30" fmla="*/ 3613 w 6383"/>
                <a:gd name="T31" fmla="*/ 6295 h 6575"/>
                <a:gd name="T32" fmla="*/ 4353 w 6383"/>
                <a:gd name="T33" fmla="*/ 5888 h 6575"/>
                <a:gd name="T34" fmla="*/ 5299 w 6383"/>
                <a:gd name="T35" fmla="*/ 5473 h 6575"/>
                <a:gd name="T36" fmla="*/ 5659 w 6383"/>
                <a:gd name="T37" fmla="*/ 4708 h 6575"/>
                <a:gd name="T38" fmla="*/ 6180 w 6383"/>
                <a:gd name="T39" fmla="*/ 3817 h 6575"/>
                <a:gd name="T40" fmla="*/ 3877 w 6383"/>
                <a:gd name="T41" fmla="*/ 4231 h 6575"/>
                <a:gd name="T42" fmla="*/ 3381 w 6383"/>
                <a:gd name="T43" fmla="*/ 4613 h 6575"/>
                <a:gd name="T44" fmla="*/ 3287 w 6383"/>
                <a:gd name="T45" fmla="*/ 4924 h 6575"/>
                <a:gd name="T46" fmla="*/ 2960 w 6383"/>
                <a:gd name="T47" fmla="*/ 4820 h 6575"/>
                <a:gd name="T48" fmla="*/ 2844 w 6383"/>
                <a:gd name="T49" fmla="*/ 4529 h 6575"/>
                <a:gd name="T50" fmla="*/ 2356 w 6383"/>
                <a:gd name="T51" fmla="*/ 4233 h 6575"/>
                <a:gd name="T52" fmla="*/ 2560 w 6383"/>
                <a:gd name="T53" fmla="*/ 3940 h 6575"/>
                <a:gd name="T54" fmla="*/ 3307 w 6383"/>
                <a:gd name="T55" fmla="*/ 4036 h 6575"/>
                <a:gd name="T56" fmla="*/ 3193 w 6383"/>
                <a:gd name="T57" fmla="*/ 3535 h 6575"/>
                <a:gd name="T58" fmla="*/ 2365 w 6383"/>
                <a:gd name="T59" fmla="*/ 2705 h 6575"/>
                <a:gd name="T60" fmla="*/ 2991 w 6383"/>
                <a:gd name="T61" fmla="*/ 1897 h 6575"/>
                <a:gd name="T62" fmla="*/ 3105 w 6383"/>
                <a:gd name="T63" fmla="*/ 1651 h 6575"/>
                <a:gd name="T64" fmla="*/ 3401 w 6383"/>
                <a:gd name="T65" fmla="*/ 1856 h 6575"/>
                <a:gd name="T66" fmla="*/ 3865 w 6383"/>
                <a:gd name="T67" fmla="*/ 2119 h 6575"/>
                <a:gd name="T68" fmla="*/ 3847 w 6383"/>
                <a:gd name="T69" fmla="*/ 2508 h 6575"/>
                <a:gd name="T70" fmla="*/ 3208 w 6383"/>
                <a:gd name="T71" fmla="*/ 2464 h 6575"/>
                <a:gd name="T72" fmla="*/ 3025 w 6383"/>
                <a:gd name="T73" fmla="*/ 2832 h 6575"/>
                <a:gd name="T74" fmla="*/ 3647 w 6383"/>
                <a:gd name="T75" fmla="*/ 3137 h 6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83" h="6575">
                  <a:moveTo>
                    <a:pt x="6023" y="3591"/>
                  </a:moveTo>
                  <a:cubicBezTo>
                    <a:pt x="5895" y="3409"/>
                    <a:pt x="5895" y="3167"/>
                    <a:pt x="6023" y="2985"/>
                  </a:cubicBezTo>
                  <a:lnTo>
                    <a:pt x="6181" y="2759"/>
                  </a:lnTo>
                  <a:cubicBezTo>
                    <a:pt x="6383" y="2472"/>
                    <a:pt x="6253" y="2072"/>
                    <a:pt x="5921" y="1957"/>
                  </a:cubicBezTo>
                  <a:lnTo>
                    <a:pt x="5660" y="1868"/>
                  </a:lnTo>
                  <a:cubicBezTo>
                    <a:pt x="5451" y="1796"/>
                    <a:pt x="5308" y="1600"/>
                    <a:pt x="5304" y="1379"/>
                  </a:cubicBezTo>
                  <a:lnTo>
                    <a:pt x="5300" y="1103"/>
                  </a:lnTo>
                  <a:cubicBezTo>
                    <a:pt x="5295" y="752"/>
                    <a:pt x="4953" y="505"/>
                    <a:pt x="4619" y="608"/>
                  </a:cubicBezTo>
                  <a:lnTo>
                    <a:pt x="4353" y="688"/>
                  </a:lnTo>
                  <a:cubicBezTo>
                    <a:pt x="4141" y="753"/>
                    <a:pt x="3911" y="679"/>
                    <a:pt x="3777" y="501"/>
                  </a:cubicBezTo>
                  <a:lnTo>
                    <a:pt x="3611" y="280"/>
                  </a:lnTo>
                  <a:cubicBezTo>
                    <a:pt x="3400" y="0"/>
                    <a:pt x="2979" y="0"/>
                    <a:pt x="2768" y="280"/>
                  </a:cubicBezTo>
                  <a:lnTo>
                    <a:pt x="2604" y="501"/>
                  </a:lnTo>
                  <a:cubicBezTo>
                    <a:pt x="2471" y="679"/>
                    <a:pt x="2240" y="753"/>
                    <a:pt x="2028" y="688"/>
                  </a:cubicBezTo>
                  <a:lnTo>
                    <a:pt x="1764" y="608"/>
                  </a:lnTo>
                  <a:cubicBezTo>
                    <a:pt x="1429" y="505"/>
                    <a:pt x="1088" y="752"/>
                    <a:pt x="1083" y="1103"/>
                  </a:cubicBezTo>
                  <a:lnTo>
                    <a:pt x="1079" y="1379"/>
                  </a:lnTo>
                  <a:cubicBezTo>
                    <a:pt x="1075" y="1600"/>
                    <a:pt x="933" y="1796"/>
                    <a:pt x="723" y="1868"/>
                  </a:cubicBezTo>
                  <a:lnTo>
                    <a:pt x="461" y="1957"/>
                  </a:lnTo>
                  <a:cubicBezTo>
                    <a:pt x="129" y="2071"/>
                    <a:pt x="0" y="2471"/>
                    <a:pt x="201" y="2759"/>
                  </a:cubicBezTo>
                  <a:lnTo>
                    <a:pt x="360" y="2985"/>
                  </a:lnTo>
                  <a:cubicBezTo>
                    <a:pt x="488" y="3167"/>
                    <a:pt x="488" y="3409"/>
                    <a:pt x="360" y="3591"/>
                  </a:cubicBezTo>
                  <a:lnTo>
                    <a:pt x="201" y="3817"/>
                  </a:lnTo>
                  <a:cubicBezTo>
                    <a:pt x="0" y="4104"/>
                    <a:pt x="129" y="4504"/>
                    <a:pt x="461" y="4619"/>
                  </a:cubicBezTo>
                  <a:lnTo>
                    <a:pt x="723" y="4708"/>
                  </a:lnTo>
                  <a:cubicBezTo>
                    <a:pt x="932" y="4780"/>
                    <a:pt x="1075" y="4976"/>
                    <a:pt x="1079" y="5197"/>
                  </a:cubicBezTo>
                  <a:lnTo>
                    <a:pt x="1083" y="5473"/>
                  </a:lnTo>
                  <a:cubicBezTo>
                    <a:pt x="1088" y="5824"/>
                    <a:pt x="1429" y="6071"/>
                    <a:pt x="1764" y="5968"/>
                  </a:cubicBezTo>
                  <a:lnTo>
                    <a:pt x="2028" y="5887"/>
                  </a:lnTo>
                  <a:cubicBezTo>
                    <a:pt x="2240" y="5821"/>
                    <a:pt x="2471" y="5896"/>
                    <a:pt x="2604" y="6073"/>
                  </a:cubicBezTo>
                  <a:lnTo>
                    <a:pt x="2771" y="6295"/>
                  </a:lnTo>
                  <a:cubicBezTo>
                    <a:pt x="2981" y="6575"/>
                    <a:pt x="3403" y="6575"/>
                    <a:pt x="3613" y="6295"/>
                  </a:cubicBezTo>
                  <a:lnTo>
                    <a:pt x="3777" y="6075"/>
                  </a:lnTo>
                  <a:cubicBezTo>
                    <a:pt x="3911" y="5897"/>
                    <a:pt x="4141" y="5823"/>
                    <a:pt x="4353" y="5888"/>
                  </a:cubicBezTo>
                  <a:lnTo>
                    <a:pt x="4617" y="5968"/>
                  </a:lnTo>
                  <a:cubicBezTo>
                    <a:pt x="4952" y="6071"/>
                    <a:pt x="5293" y="5824"/>
                    <a:pt x="5299" y="5473"/>
                  </a:cubicBezTo>
                  <a:lnTo>
                    <a:pt x="5303" y="5197"/>
                  </a:lnTo>
                  <a:cubicBezTo>
                    <a:pt x="5307" y="4976"/>
                    <a:pt x="5448" y="4780"/>
                    <a:pt x="5659" y="4708"/>
                  </a:cubicBezTo>
                  <a:lnTo>
                    <a:pt x="5920" y="4619"/>
                  </a:lnTo>
                  <a:cubicBezTo>
                    <a:pt x="6252" y="4505"/>
                    <a:pt x="6381" y="4105"/>
                    <a:pt x="6180" y="3817"/>
                  </a:cubicBezTo>
                  <a:lnTo>
                    <a:pt x="6023" y="3591"/>
                  </a:lnTo>
                  <a:close/>
                  <a:moveTo>
                    <a:pt x="3877" y="4231"/>
                  </a:moveTo>
                  <a:cubicBezTo>
                    <a:pt x="3773" y="4357"/>
                    <a:pt x="3637" y="4443"/>
                    <a:pt x="3479" y="4487"/>
                  </a:cubicBezTo>
                  <a:cubicBezTo>
                    <a:pt x="3409" y="4505"/>
                    <a:pt x="3379" y="4541"/>
                    <a:pt x="3381" y="4613"/>
                  </a:cubicBezTo>
                  <a:cubicBezTo>
                    <a:pt x="3384" y="4684"/>
                    <a:pt x="3381" y="4755"/>
                    <a:pt x="3381" y="4825"/>
                  </a:cubicBezTo>
                  <a:cubicBezTo>
                    <a:pt x="3381" y="4888"/>
                    <a:pt x="3349" y="4923"/>
                    <a:pt x="3287" y="4924"/>
                  </a:cubicBezTo>
                  <a:cubicBezTo>
                    <a:pt x="3211" y="4925"/>
                    <a:pt x="3135" y="4925"/>
                    <a:pt x="3059" y="4924"/>
                  </a:cubicBezTo>
                  <a:cubicBezTo>
                    <a:pt x="2992" y="4923"/>
                    <a:pt x="2961" y="4885"/>
                    <a:pt x="2960" y="4820"/>
                  </a:cubicBezTo>
                  <a:cubicBezTo>
                    <a:pt x="2960" y="4768"/>
                    <a:pt x="2959" y="4717"/>
                    <a:pt x="2959" y="4665"/>
                  </a:cubicBezTo>
                  <a:cubicBezTo>
                    <a:pt x="2957" y="4552"/>
                    <a:pt x="2953" y="4547"/>
                    <a:pt x="2844" y="4529"/>
                  </a:cubicBezTo>
                  <a:cubicBezTo>
                    <a:pt x="2704" y="4507"/>
                    <a:pt x="2567" y="4475"/>
                    <a:pt x="2439" y="4413"/>
                  </a:cubicBezTo>
                  <a:cubicBezTo>
                    <a:pt x="2337" y="4364"/>
                    <a:pt x="2328" y="4339"/>
                    <a:pt x="2356" y="4233"/>
                  </a:cubicBezTo>
                  <a:cubicBezTo>
                    <a:pt x="2377" y="4155"/>
                    <a:pt x="2399" y="4076"/>
                    <a:pt x="2424" y="3999"/>
                  </a:cubicBezTo>
                  <a:cubicBezTo>
                    <a:pt x="2452" y="3908"/>
                    <a:pt x="2477" y="3897"/>
                    <a:pt x="2560" y="3940"/>
                  </a:cubicBezTo>
                  <a:cubicBezTo>
                    <a:pt x="2701" y="4013"/>
                    <a:pt x="2852" y="4055"/>
                    <a:pt x="3011" y="4075"/>
                  </a:cubicBezTo>
                  <a:cubicBezTo>
                    <a:pt x="3112" y="4088"/>
                    <a:pt x="3212" y="4077"/>
                    <a:pt x="3307" y="4036"/>
                  </a:cubicBezTo>
                  <a:cubicBezTo>
                    <a:pt x="3483" y="3959"/>
                    <a:pt x="3511" y="3755"/>
                    <a:pt x="3361" y="3633"/>
                  </a:cubicBezTo>
                  <a:cubicBezTo>
                    <a:pt x="3311" y="3592"/>
                    <a:pt x="3253" y="3561"/>
                    <a:pt x="3193" y="3535"/>
                  </a:cubicBezTo>
                  <a:cubicBezTo>
                    <a:pt x="3039" y="3467"/>
                    <a:pt x="2879" y="3415"/>
                    <a:pt x="2733" y="3328"/>
                  </a:cubicBezTo>
                  <a:cubicBezTo>
                    <a:pt x="2497" y="3187"/>
                    <a:pt x="2347" y="2992"/>
                    <a:pt x="2365" y="2705"/>
                  </a:cubicBezTo>
                  <a:cubicBezTo>
                    <a:pt x="2385" y="2380"/>
                    <a:pt x="2569" y="2177"/>
                    <a:pt x="2867" y="2069"/>
                  </a:cubicBezTo>
                  <a:cubicBezTo>
                    <a:pt x="2989" y="2024"/>
                    <a:pt x="2991" y="2027"/>
                    <a:pt x="2991" y="1897"/>
                  </a:cubicBezTo>
                  <a:lnTo>
                    <a:pt x="2991" y="1767"/>
                  </a:lnTo>
                  <a:cubicBezTo>
                    <a:pt x="2993" y="1669"/>
                    <a:pt x="3009" y="1653"/>
                    <a:pt x="3105" y="1651"/>
                  </a:cubicBezTo>
                  <a:cubicBezTo>
                    <a:pt x="3135" y="1649"/>
                    <a:pt x="3165" y="1651"/>
                    <a:pt x="3195" y="1651"/>
                  </a:cubicBezTo>
                  <a:cubicBezTo>
                    <a:pt x="3400" y="1651"/>
                    <a:pt x="3400" y="1651"/>
                    <a:pt x="3401" y="1856"/>
                  </a:cubicBezTo>
                  <a:cubicBezTo>
                    <a:pt x="3401" y="2001"/>
                    <a:pt x="3401" y="2001"/>
                    <a:pt x="3547" y="2024"/>
                  </a:cubicBezTo>
                  <a:cubicBezTo>
                    <a:pt x="3657" y="2041"/>
                    <a:pt x="3764" y="2075"/>
                    <a:pt x="3865" y="2119"/>
                  </a:cubicBezTo>
                  <a:cubicBezTo>
                    <a:pt x="3921" y="2144"/>
                    <a:pt x="3943" y="2183"/>
                    <a:pt x="3925" y="2243"/>
                  </a:cubicBezTo>
                  <a:cubicBezTo>
                    <a:pt x="3900" y="2332"/>
                    <a:pt x="3876" y="2420"/>
                    <a:pt x="3847" y="2508"/>
                  </a:cubicBezTo>
                  <a:cubicBezTo>
                    <a:pt x="3820" y="2591"/>
                    <a:pt x="3793" y="2603"/>
                    <a:pt x="3713" y="2564"/>
                  </a:cubicBezTo>
                  <a:cubicBezTo>
                    <a:pt x="3553" y="2487"/>
                    <a:pt x="3385" y="2455"/>
                    <a:pt x="3208" y="2464"/>
                  </a:cubicBezTo>
                  <a:cubicBezTo>
                    <a:pt x="3161" y="2467"/>
                    <a:pt x="3116" y="2473"/>
                    <a:pt x="3073" y="2492"/>
                  </a:cubicBezTo>
                  <a:cubicBezTo>
                    <a:pt x="2920" y="2559"/>
                    <a:pt x="2896" y="2728"/>
                    <a:pt x="3025" y="2832"/>
                  </a:cubicBezTo>
                  <a:cubicBezTo>
                    <a:pt x="3091" y="2885"/>
                    <a:pt x="3167" y="2923"/>
                    <a:pt x="3245" y="2956"/>
                  </a:cubicBezTo>
                  <a:cubicBezTo>
                    <a:pt x="3381" y="3012"/>
                    <a:pt x="3517" y="3065"/>
                    <a:pt x="3647" y="3137"/>
                  </a:cubicBezTo>
                  <a:cubicBezTo>
                    <a:pt x="4056" y="3365"/>
                    <a:pt x="4167" y="3880"/>
                    <a:pt x="3877" y="423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椭圆 46"/>
            <p:cNvSpPr/>
            <p:nvPr/>
          </p:nvSpPr>
          <p:spPr>
            <a:xfrm>
              <a:off x="10507979" y="4225815"/>
              <a:ext cx="529280" cy="546084"/>
            </a:xfrm>
            <a:custGeom>
              <a:avLst/>
              <a:gdLst>
                <a:gd name="T0" fmla="*/ 614 w 834"/>
                <a:gd name="T1" fmla="*/ 393 h 862"/>
                <a:gd name="T2" fmla="*/ 548 w 834"/>
                <a:gd name="T3" fmla="*/ 370 h 862"/>
                <a:gd name="T4" fmla="*/ 551 w 834"/>
                <a:gd name="T5" fmla="*/ 312 h 862"/>
                <a:gd name="T6" fmla="*/ 627 w 834"/>
                <a:gd name="T7" fmla="*/ 313 h 862"/>
                <a:gd name="T8" fmla="*/ 615 w 834"/>
                <a:gd name="T9" fmla="*/ 345 h 862"/>
                <a:gd name="T10" fmla="*/ 587 w 834"/>
                <a:gd name="T11" fmla="*/ 324 h 862"/>
                <a:gd name="T12" fmla="*/ 563 w 834"/>
                <a:gd name="T13" fmla="*/ 342 h 862"/>
                <a:gd name="T14" fmla="*/ 596 w 834"/>
                <a:gd name="T15" fmla="*/ 359 h 862"/>
                <a:gd name="T16" fmla="*/ 646 w 834"/>
                <a:gd name="T17" fmla="*/ 402 h 862"/>
                <a:gd name="T18" fmla="*/ 590 w 834"/>
                <a:gd name="T19" fmla="*/ 444 h 862"/>
                <a:gd name="T20" fmla="*/ 534 w 834"/>
                <a:gd name="T21" fmla="*/ 398 h 862"/>
                <a:gd name="T22" fmla="*/ 570 w 834"/>
                <a:gd name="T23" fmla="*/ 415 h 862"/>
                <a:gd name="T24" fmla="*/ 612 w 834"/>
                <a:gd name="T25" fmla="*/ 416 h 862"/>
                <a:gd name="T26" fmla="*/ 403 w 834"/>
                <a:gd name="T27" fmla="*/ 440 h 862"/>
                <a:gd name="T28" fmla="*/ 437 w 834"/>
                <a:gd name="T29" fmla="*/ 333 h 862"/>
                <a:gd name="T30" fmla="*/ 473 w 834"/>
                <a:gd name="T31" fmla="*/ 440 h 862"/>
                <a:gd name="T32" fmla="*/ 524 w 834"/>
                <a:gd name="T33" fmla="*/ 304 h 862"/>
                <a:gd name="T34" fmla="*/ 496 w 834"/>
                <a:gd name="T35" fmla="*/ 304 h 862"/>
                <a:gd name="T36" fmla="*/ 473 w 834"/>
                <a:gd name="T37" fmla="*/ 403 h 862"/>
                <a:gd name="T38" fmla="*/ 438 w 834"/>
                <a:gd name="T39" fmla="*/ 304 h 862"/>
                <a:gd name="T40" fmla="*/ 404 w 834"/>
                <a:gd name="T41" fmla="*/ 404 h 862"/>
                <a:gd name="T42" fmla="*/ 366 w 834"/>
                <a:gd name="T43" fmla="*/ 304 h 862"/>
                <a:gd name="T44" fmla="*/ 389 w 834"/>
                <a:gd name="T45" fmla="*/ 440 h 862"/>
                <a:gd name="T46" fmla="*/ 340 w 834"/>
                <a:gd name="T47" fmla="*/ 428 h 862"/>
                <a:gd name="T48" fmla="*/ 265 w 834"/>
                <a:gd name="T49" fmla="*/ 416 h 862"/>
                <a:gd name="T50" fmla="*/ 331 w 834"/>
                <a:gd name="T51" fmla="*/ 381 h 862"/>
                <a:gd name="T52" fmla="*/ 331 w 834"/>
                <a:gd name="T53" fmla="*/ 357 h 862"/>
                <a:gd name="T54" fmla="*/ 265 w 834"/>
                <a:gd name="T55" fmla="*/ 328 h 862"/>
                <a:gd name="T56" fmla="*/ 336 w 834"/>
                <a:gd name="T57" fmla="*/ 316 h 862"/>
                <a:gd name="T58" fmla="*/ 236 w 834"/>
                <a:gd name="T59" fmla="*/ 304 h 862"/>
                <a:gd name="T60" fmla="*/ 340 w 834"/>
                <a:gd name="T61" fmla="*/ 440 h 862"/>
                <a:gd name="T62" fmla="*/ 340 w 834"/>
                <a:gd name="T63" fmla="*/ 428 h 862"/>
                <a:gd name="T64" fmla="*/ 98 w 834"/>
                <a:gd name="T65" fmla="*/ 440 h 862"/>
                <a:gd name="T66" fmla="*/ 125 w 834"/>
                <a:gd name="T67" fmla="*/ 440 h 862"/>
                <a:gd name="T68" fmla="*/ 181 w 834"/>
                <a:gd name="T69" fmla="*/ 440 h 862"/>
                <a:gd name="T70" fmla="*/ 209 w 834"/>
                <a:gd name="T71" fmla="*/ 440 h 862"/>
                <a:gd name="T72" fmla="*/ 196 w 834"/>
                <a:gd name="T73" fmla="*/ 304 h 862"/>
                <a:gd name="T74" fmla="*/ 182 w 834"/>
                <a:gd name="T75" fmla="*/ 400 h 862"/>
                <a:gd name="T76" fmla="*/ 113 w 834"/>
                <a:gd name="T77" fmla="*/ 304 h 862"/>
                <a:gd name="T78" fmla="*/ 834 w 834"/>
                <a:gd name="T79" fmla="*/ 0 h 862"/>
                <a:gd name="T80" fmla="*/ 743 w 834"/>
                <a:gd name="T81" fmla="*/ 555 h 862"/>
                <a:gd name="T82" fmla="*/ 551 w 834"/>
                <a:gd name="T83" fmla="*/ 643 h 862"/>
                <a:gd name="T84" fmla="*/ 420 w 834"/>
                <a:gd name="T85" fmla="*/ 772 h 862"/>
                <a:gd name="T86" fmla="*/ 329 w 834"/>
                <a:gd name="T87" fmla="*/ 643 h 862"/>
                <a:gd name="T88" fmla="*/ 0 w 834"/>
                <a:gd name="T89" fmla="*/ 88 h 862"/>
                <a:gd name="T90" fmla="*/ 91 w 834"/>
                <a:gd name="T91" fmla="*/ 0 h 862"/>
                <a:gd name="T92" fmla="*/ 707 w 834"/>
                <a:gd name="T93" fmla="*/ 125 h 862"/>
                <a:gd name="T94" fmla="*/ 109 w 834"/>
                <a:gd name="T95" fmla="*/ 125 h 862"/>
                <a:gd name="T96" fmla="*/ 37 w 834"/>
                <a:gd name="T97" fmla="*/ 125 h 862"/>
                <a:gd name="T98" fmla="*/ 366 w 834"/>
                <a:gd name="T99" fmla="*/ 606 h 862"/>
                <a:gd name="T100" fmla="*/ 420 w 834"/>
                <a:gd name="T101" fmla="*/ 720 h 862"/>
                <a:gd name="T102" fmla="*/ 456 w 834"/>
                <a:gd name="T103" fmla="*/ 683 h 862"/>
                <a:gd name="T104" fmla="*/ 536 w 834"/>
                <a:gd name="T105" fmla="*/ 606 h 862"/>
                <a:gd name="T106" fmla="*/ 587 w 834"/>
                <a:gd name="T107" fmla="*/ 606 h 862"/>
                <a:gd name="T108" fmla="*/ 707 w 834"/>
                <a:gd name="T109" fmla="*/ 554 h 862"/>
                <a:gd name="T110" fmla="*/ 707 w 834"/>
                <a:gd name="T111" fmla="*/ 518 h 862"/>
                <a:gd name="T112" fmla="*/ 707 w 834"/>
                <a:gd name="T113" fmla="*/ 125 h 862"/>
                <a:gd name="T114" fmla="*/ 127 w 834"/>
                <a:gd name="T115" fmla="*/ 37 h 862"/>
                <a:gd name="T116" fmla="*/ 743 w 834"/>
                <a:gd name="T117" fmla="*/ 88 h 862"/>
                <a:gd name="T118" fmla="*/ 798 w 834"/>
                <a:gd name="T119" fmla="*/ 518 h 862"/>
                <a:gd name="T120" fmla="*/ 798 w 834"/>
                <a:gd name="T121" fmla="*/ 37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34" h="862">
                  <a:moveTo>
                    <a:pt x="619" y="404"/>
                  </a:moveTo>
                  <a:cubicBezTo>
                    <a:pt x="619" y="399"/>
                    <a:pt x="617" y="395"/>
                    <a:pt x="614" y="393"/>
                  </a:cubicBezTo>
                  <a:cubicBezTo>
                    <a:pt x="610" y="390"/>
                    <a:pt x="603" y="388"/>
                    <a:pt x="591" y="385"/>
                  </a:cubicBezTo>
                  <a:cubicBezTo>
                    <a:pt x="569" y="380"/>
                    <a:pt x="555" y="375"/>
                    <a:pt x="548" y="370"/>
                  </a:cubicBezTo>
                  <a:cubicBezTo>
                    <a:pt x="540" y="364"/>
                    <a:pt x="537" y="355"/>
                    <a:pt x="537" y="344"/>
                  </a:cubicBezTo>
                  <a:cubicBezTo>
                    <a:pt x="537" y="330"/>
                    <a:pt x="541" y="320"/>
                    <a:pt x="551" y="312"/>
                  </a:cubicBezTo>
                  <a:cubicBezTo>
                    <a:pt x="561" y="304"/>
                    <a:pt x="573" y="300"/>
                    <a:pt x="590" y="300"/>
                  </a:cubicBezTo>
                  <a:cubicBezTo>
                    <a:pt x="605" y="300"/>
                    <a:pt x="617" y="305"/>
                    <a:pt x="627" y="313"/>
                  </a:cubicBezTo>
                  <a:cubicBezTo>
                    <a:pt x="637" y="321"/>
                    <a:pt x="642" y="331"/>
                    <a:pt x="643" y="345"/>
                  </a:cubicBezTo>
                  <a:lnTo>
                    <a:pt x="615" y="345"/>
                  </a:lnTo>
                  <a:cubicBezTo>
                    <a:pt x="615" y="339"/>
                    <a:pt x="612" y="333"/>
                    <a:pt x="607" y="330"/>
                  </a:cubicBezTo>
                  <a:cubicBezTo>
                    <a:pt x="601" y="326"/>
                    <a:pt x="595" y="324"/>
                    <a:pt x="587" y="324"/>
                  </a:cubicBezTo>
                  <a:cubicBezTo>
                    <a:pt x="579" y="324"/>
                    <a:pt x="574" y="325"/>
                    <a:pt x="570" y="329"/>
                  </a:cubicBezTo>
                  <a:cubicBezTo>
                    <a:pt x="565" y="332"/>
                    <a:pt x="563" y="336"/>
                    <a:pt x="563" y="342"/>
                  </a:cubicBezTo>
                  <a:cubicBezTo>
                    <a:pt x="563" y="346"/>
                    <a:pt x="566" y="349"/>
                    <a:pt x="570" y="351"/>
                  </a:cubicBezTo>
                  <a:cubicBezTo>
                    <a:pt x="574" y="354"/>
                    <a:pt x="583" y="356"/>
                    <a:pt x="596" y="359"/>
                  </a:cubicBezTo>
                  <a:cubicBezTo>
                    <a:pt x="616" y="364"/>
                    <a:pt x="630" y="369"/>
                    <a:pt x="636" y="375"/>
                  </a:cubicBezTo>
                  <a:cubicBezTo>
                    <a:pt x="643" y="380"/>
                    <a:pt x="646" y="390"/>
                    <a:pt x="646" y="402"/>
                  </a:cubicBezTo>
                  <a:cubicBezTo>
                    <a:pt x="646" y="415"/>
                    <a:pt x="641" y="425"/>
                    <a:pt x="631" y="433"/>
                  </a:cubicBezTo>
                  <a:cubicBezTo>
                    <a:pt x="621" y="440"/>
                    <a:pt x="607" y="444"/>
                    <a:pt x="590" y="444"/>
                  </a:cubicBezTo>
                  <a:cubicBezTo>
                    <a:pt x="573" y="444"/>
                    <a:pt x="560" y="440"/>
                    <a:pt x="550" y="432"/>
                  </a:cubicBezTo>
                  <a:cubicBezTo>
                    <a:pt x="540" y="424"/>
                    <a:pt x="535" y="413"/>
                    <a:pt x="534" y="398"/>
                  </a:cubicBezTo>
                  <a:lnTo>
                    <a:pt x="562" y="398"/>
                  </a:lnTo>
                  <a:cubicBezTo>
                    <a:pt x="562" y="405"/>
                    <a:pt x="565" y="411"/>
                    <a:pt x="570" y="415"/>
                  </a:cubicBezTo>
                  <a:cubicBezTo>
                    <a:pt x="575" y="419"/>
                    <a:pt x="581" y="421"/>
                    <a:pt x="590" y="421"/>
                  </a:cubicBezTo>
                  <a:cubicBezTo>
                    <a:pt x="599" y="421"/>
                    <a:pt x="606" y="419"/>
                    <a:pt x="612" y="416"/>
                  </a:cubicBezTo>
                  <a:cubicBezTo>
                    <a:pt x="617" y="413"/>
                    <a:pt x="619" y="409"/>
                    <a:pt x="619" y="404"/>
                  </a:cubicBezTo>
                  <a:close/>
                  <a:moveTo>
                    <a:pt x="403" y="440"/>
                  </a:moveTo>
                  <a:lnTo>
                    <a:pt x="416" y="440"/>
                  </a:lnTo>
                  <a:lnTo>
                    <a:pt x="437" y="333"/>
                  </a:lnTo>
                  <a:lnTo>
                    <a:pt x="459" y="440"/>
                  </a:lnTo>
                  <a:lnTo>
                    <a:pt x="473" y="440"/>
                  </a:lnTo>
                  <a:lnTo>
                    <a:pt x="487" y="440"/>
                  </a:lnTo>
                  <a:lnTo>
                    <a:pt x="524" y="304"/>
                  </a:lnTo>
                  <a:lnTo>
                    <a:pt x="510" y="304"/>
                  </a:lnTo>
                  <a:lnTo>
                    <a:pt x="496" y="304"/>
                  </a:lnTo>
                  <a:lnTo>
                    <a:pt x="473" y="403"/>
                  </a:lnTo>
                  <a:lnTo>
                    <a:pt x="473" y="403"/>
                  </a:lnTo>
                  <a:lnTo>
                    <a:pt x="453" y="304"/>
                  </a:lnTo>
                  <a:lnTo>
                    <a:pt x="438" y="304"/>
                  </a:lnTo>
                  <a:lnTo>
                    <a:pt x="423" y="304"/>
                  </a:lnTo>
                  <a:lnTo>
                    <a:pt x="404" y="404"/>
                  </a:lnTo>
                  <a:lnTo>
                    <a:pt x="381" y="304"/>
                  </a:lnTo>
                  <a:lnTo>
                    <a:pt x="366" y="304"/>
                  </a:lnTo>
                  <a:lnTo>
                    <a:pt x="351" y="304"/>
                  </a:lnTo>
                  <a:lnTo>
                    <a:pt x="389" y="440"/>
                  </a:lnTo>
                  <a:lnTo>
                    <a:pt x="403" y="440"/>
                  </a:lnTo>
                  <a:close/>
                  <a:moveTo>
                    <a:pt x="340" y="428"/>
                  </a:moveTo>
                  <a:lnTo>
                    <a:pt x="340" y="416"/>
                  </a:lnTo>
                  <a:lnTo>
                    <a:pt x="265" y="416"/>
                  </a:lnTo>
                  <a:lnTo>
                    <a:pt x="265" y="381"/>
                  </a:lnTo>
                  <a:lnTo>
                    <a:pt x="331" y="381"/>
                  </a:lnTo>
                  <a:lnTo>
                    <a:pt x="331" y="369"/>
                  </a:lnTo>
                  <a:lnTo>
                    <a:pt x="331" y="357"/>
                  </a:lnTo>
                  <a:lnTo>
                    <a:pt x="265" y="357"/>
                  </a:lnTo>
                  <a:lnTo>
                    <a:pt x="265" y="328"/>
                  </a:lnTo>
                  <a:lnTo>
                    <a:pt x="336" y="328"/>
                  </a:lnTo>
                  <a:lnTo>
                    <a:pt x="336" y="316"/>
                  </a:lnTo>
                  <a:lnTo>
                    <a:pt x="336" y="304"/>
                  </a:lnTo>
                  <a:lnTo>
                    <a:pt x="236" y="304"/>
                  </a:lnTo>
                  <a:lnTo>
                    <a:pt x="236" y="440"/>
                  </a:lnTo>
                  <a:lnTo>
                    <a:pt x="340" y="440"/>
                  </a:lnTo>
                  <a:lnTo>
                    <a:pt x="340" y="428"/>
                  </a:lnTo>
                  <a:lnTo>
                    <a:pt x="340" y="428"/>
                  </a:lnTo>
                  <a:close/>
                  <a:moveTo>
                    <a:pt x="98" y="304"/>
                  </a:moveTo>
                  <a:lnTo>
                    <a:pt x="98" y="440"/>
                  </a:lnTo>
                  <a:lnTo>
                    <a:pt x="111" y="440"/>
                  </a:lnTo>
                  <a:lnTo>
                    <a:pt x="125" y="440"/>
                  </a:lnTo>
                  <a:lnTo>
                    <a:pt x="125" y="342"/>
                  </a:lnTo>
                  <a:lnTo>
                    <a:pt x="181" y="440"/>
                  </a:lnTo>
                  <a:lnTo>
                    <a:pt x="195" y="440"/>
                  </a:lnTo>
                  <a:lnTo>
                    <a:pt x="209" y="440"/>
                  </a:lnTo>
                  <a:lnTo>
                    <a:pt x="209" y="304"/>
                  </a:lnTo>
                  <a:lnTo>
                    <a:pt x="196" y="304"/>
                  </a:lnTo>
                  <a:lnTo>
                    <a:pt x="182" y="304"/>
                  </a:lnTo>
                  <a:lnTo>
                    <a:pt x="182" y="400"/>
                  </a:lnTo>
                  <a:lnTo>
                    <a:pt x="128" y="304"/>
                  </a:lnTo>
                  <a:lnTo>
                    <a:pt x="113" y="304"/>
                  </a:lnTo>
                  <a:lnTo>
                    <a:pt x="98" y="304"/>
                  </a:lnTo>
                  <a:close/>
                  <a:moveTo>
                    <a:pt x="834" y="0"/>
                  </a:moveTo>
                  <a:lnTo>
                    <a:pt x="834" y="555"/>
                  </a:lnTo>
                  <a:lnTo>
                    <a:pt x="743" y="555"/>
                  </a:lnTo>
                  <a:lnTo>
                    <a:pt x="743" y="643"/>
                  </a:lnTo>
                  <a:lnTo>
                    <a:pt x="551" y="643"/>
                  </a:lnTo>
                  <a:lnTo>
                    <a:pt x="420" y="774"/>
                  </a:lnTo>
                  <a:lnTo>
                    <a:pt x="420" y="772"/>
                  </a:lnTo>
                  <a:lnTo>
                    <a:pt x="329" y="862"/>
                  </a:lnTo>
                  <a:lnTo>
                    <a:pt x="329" y="643"/>
                  </a:lnTo>
                  <a:lnTo>
                    <a:pt x="0" y="643"/>
                  </a:lnTo>
                  <a:lnTo>
                    <a:pt x="0" y="88"/>
                  </a:lnTo>
                  <a:lnTo>
                    <a:pt x="91" y="88"/>
                  </a:lnTo>
                  <a:lnTo>
                    <a:pt x="91" y="0"/>
                  </a:lnTo>
                  <a:lnTo>
                    <a:pt x="834" y="0"/>
                  </a:lnTo>
                  <a:close/>
                  <a:moveTo>
                    <a:pt x="707" y="125"/>
                  </a:moveTo>
                  <a:lnTo>
                    <a:pt x="127" y="125"/>
                  </a:lnTo>
                  <a:lnTo>
                    <a:pt x="109" y="125"/>
                  </a:lnTo>
                  <a:lnTo>
                    <a:pt x="91" y="125"/>
                  </a:lnTo>
                  <a:lnTo>
                    <a:pt x="37" y="125"/>
                  </a:lnTo>
                  <a:lnTo>
                    <a:pt x="37" y="606"/>
                  </a:lnTo>
                  <a:lnTo>
                    <a:pt x="366" y="606"/>
                  </a:lnTo>
                  <a:lnTo>
                    <a:pt x="366" y="774"/>
                  </a:lnTo>
                  <a:lnTo>
                    <a:pt x="420" y="720"/>
                  </a:lnTo>
                  <a:lnTo>
                    <a:pt x="438" y="702"/>
                  </a:lnTo>
                  <a:lnTo>
                    <a:pt x="456" y="683"/>
                  </a:lnTo>
                  <a:lnTo>
                    <a:pt x="533" y="606"/>
                  </a:lnTo>
                  <a:lnTo>
                    <a:pt x="536" y="606"/>
                  </a:lnTo>
                  <a:lnTo>
                    <a:pt x="561" y="606"/>
                  </a:lnTo>
                  <a:lnTo>
                    <a:pt x="587" y="606"/>
                  </a:lnTo>
                  <a:lnTo>
                    <a:pt x="707" y="606"/>
                  </a:lnTo>
                  <a:lnTo>
                    <a:pt x="707" y="554"/>
                  </a:lnTo>
                  <a:lnTo>
                    <a:pt x="707" y="536"/>
                  </a:lnTo>
                  <a:lnTo>
                    <a:pt x="707" y="518"/>
                  </a:lnTo>
                  <a:lnTo>
                    <a:pt x="707" y="125"/>
                  </a:lnTo>
                  <a:lnTo>
                    <a:pt x="707" y="125"/>
                  </a:lnTo>
                  <a:close/>
                  <a:moveTo>
                    <a:pt x="798" y="37"/>
                  </a:moveTo>
                  <a:lnTo>
                    <a:pt x="127" y="37"/>
                  </a:lnTo>
                  <a:lnTo>
                    <a:pt x="127" y="88"/>
                  </a:lnTo>
                  <a:lnTo>
                    <a:pt x="743" y="88"/>
                  </a:lnTo>
                  <a:lnTo>
                    <a:pt x="743" y="518"/>
                  </a:lnTo>
                  <a:lnTo>
                    <a:pt x="798" y="518"/>
                  </a:lnTo>
                  <a:lnTo>
                    <a:pt x="798" y="37"/>
                  </a:lnTo>
                  <a:lnTo>
                    <a:pt x="798" y="3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30900" y="36195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标准化直播话术模版</a:t>
            </a:r>
          </a:p>
        </p:txBody>
      </p:sp>
      <p:sp>
        <p:nvSpPr>
          <p:cNvPr id="33" name="矩形 32"/>
          <p:cNvSpPr/>
          <p:nvPr/>
        </p:nvSpPr>
        <p:spPr>
          <a:xfrm>
            <a:off x="957632" y="1413104"/>
            <a:ext cx="10334172" cy="42473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直播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120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分钟标准化流程，分解为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个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30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分钟单元，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30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分钟前期介绍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2-3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款商品作为预热，每款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10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分钟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49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9113016-a0e1-4f36-94ab-35f9400fed7c" descr="iBwAAB+LCAAAAAAABADlmMuO2jAUht/FbXdolItNILvQihb1MqOC2kXFwk0McZs4KDEjOoh3HweSYEOgnlUbIzZwLvH/Hx99itiC1/zPigAfTFOc83cUL3OcTjhJQQ9MIuCzdZL0wIiyiLLl+zxbrwrg/9g2bXLmO+XxN5ysSdnLKKc4Ofz0z+rrss+U0XSdVmXWnSVCeCOFbOsQpFGUELlswjjJH5sT7DK2/z7luThgnOUp5uLArbV7A6oU8GH/ztqVzRHZiKYemB1k1XoqeeUAWn2WidLmQ1ZwmrFjxwMWcyNCUovZk6ZjqZBFck5DnAQJXbKUsFKxMEB4GIvshyynTxnjav4TWXCR/EjIqhrflD6J4xY4KUg9hBivyBdxTO1tH7BF21eSYE4flQolZoNd46opKodxWtZTnjxvZnmcjXAqJCsj3vUujmdGNvxlAy075Gm2Xf0lM3s55QNk6ZWENt3zFuXN1r/Nkiz/+9bXZWf5+8WChmQWk5TUNTPKeMAiITqqV36U02XMGSmKKnD/8xcJudTmo7JqXcTima/GY+h4/SAAtT1r17b69YG6q39Sr3NP+xb5ooTfgvAgDMWYK+UHQ/v4mc9a/oWrHOHwd7OTkzBjZytZa1Yu9hC8spD/zKnzoqW9Zu7q1v7nrPYGMqudG2O1o8NqR4/VjsJqp7usdkxidV9hte0NgsBuZbVjIqsdmdWOyazWNddlVg+GMqvdG2O1q8NqV4/VrsJqt7usdk1itae+V1tBf+i2sto1kdWuzGrXZFbrmusyqz0ksxreGKuhDquhHquhwmrYXVZDk1g9UFiNnP4gQK2shiayGsqshiazWtdcp1mt/AeCbozVSIfVSI/VSGE16i6rkUmsti0F1p43gMN2WCMTYY1M5rOuubn4PAPP1INJiBwAAA==">
            <a:extLst>
              <a:ext uri="{FF2B5EF4-FFF2-40B4-BE49-F238E27FC236}">
                <a16:creationId xmlns:a16="http://schemas.microsoft.com/office/drawing/2014/main" id="{8DDAC9A6-5C2D-4C30-802C-D28FA2A884B2}"/>
              </a:ext>
            </a:extLst>
          </p:cNvPr>
          <p:cNvGrpSpPr>
            <a:grpSpLocks noChangeAspect="1"/>
          </p:cNvGrpSpPr>
          <p:nvPr/>
        </p:nvGrpSpPr>
        <p:grpSpPr>
          <a:xfrm>
            <a:off x="4988882" y="1984407"/>
            <a:ext cx="6194290" cy="3609911"/>
            <a:chOff x="3363760" y="915600"/>
            <a:chExt cx="5579051" cy="4882202"/>
          </a:xfrm>
        </p:grpSpPr>
        <p:sp>
          <p:nvSpPr>
            <p:cNvPr id="3" name="BackShape1">
              <a:extLst>
                <a:ext uri="{FF2B5EF4-FFF2-40B4-BE49-F238E27FC236}">
                  <a16:creationId xmlns:a16="http://schemas.microsoft.com/office/drawing/2014/main" id="{526C6DA2-B67D-4307-B0A5-A9F9BED433AD}"/>
                </a:ext>
              </a:extLst>
            </p:cNvPr>
            <p:cNvSpPr/>
            <p:nvPr/>
          </p:nvSpPr>
          <p:spPr>
            <a:xfrm>
              <a:off x="3363762" y="1319916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4" name="RelativeShape1">
              <a:extLst>
                <a:ext uri="{FF2B5EF4-FFF2-40B4-BE49-F238E27FC236}">
                  <a16:creationId xmlns:a16="http://schemas.microsoft.com/office/drawing/2014/main" id="{CBFE7EE6-D151-4BEE-B68B-B27F301762EC}"/>
                </a:ext>
              </a:extLst>
            </p:cNvPr>
            <p:cNvSpPr/>
            <p:nvPr/>
          </p:nvSpPr>
          <p:spPr>
            <a:xfrm>
              <a:off x="3464259" y="1403336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5" name="ValueShape1">
              <a:extLst>
                <a:ext uri="{FF2B5EF4-FFF2-40B4-BE49-F238E27FC236}">
                  <a16:creationId xmlns:a16="http://schemas.microsoft.com/office/drawing/2014/main" id="{127D3178-4C51-4493-9BAF-5A66BC1ECFC0}"/>
                </a:ext>
              </a:extLst>
            </p:cNvPr>
            <p:cNvSpPr/>
            <p:nvPr/>
          </p:nvSpPr>
          <p:spPr>
            <a:xfrm>
              <a:off x="3464259" y="1403337"/>
              <a:ext cx="246587" cy="273282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6" name="ValueText1">
              <a:extLst>
                <a:ext uri="{FF2B5EF4-FFF2-40B4-BE49-F238E27FC236}">
                  <a16:creationId xmlns:a16="http://schemas.microsoft.com/office/drawing/2014/main" id="{804DACA5-E2E7-41DD-8D98-D195C80A6A5C}"/>
                </a:ext>
              </a:extLst>
            </p:cNvPr>
            <p:cNvSpPr txBox="1"/>
            <p:nvPr/>
          </p:nvSpPr>
          <p:spPr>
            <a:xfrm>
              <a:off x="8360030" y="1319916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3%</a:t>
              </a:r>
            </a:p>
          </p:txBody>
        </p:sp>
        <p:sp>
          <p:nvSpPr>
            <p:cNvPr id="7" name="CustomText1">
              <a:extLst>
                <a:ext uri="{FF2B5EF4-FFF2-40B4-BE49-F238E27FC236}">
                  <a16:creationId xmlns:a16="http://schemas.microsoft.com/office/drawing/2014/main" id="{B8BECDA8-C782-4B80-801B-972364E3B15F}"/>
                </a:ext>
              </a:extLst>
            </p:cNvPr>
            <p:cNvSpPr/>
            <p:nvPr/>
          </p:nvSpPr>
          <p:spPr>
            <a:xfrm>
              <a:off x="3363760" y="915600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00-9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</a:t>
              </a:r>
            </a:p>
          </p:txBody>
        </p:sp>
        <p:sp>
          <p:nvSpPr>
            <p:cNvPr id="8" name="BackShape2">
              <a:extLst>
                <a:ext uri="{FF2B5EF4-FFF2-40B4-BE49-F238E27FC236}">
                  <a16:creationId xmlns:a16="http://schemas.microsoft.com/office/drawing/2014/main" id="{3662434F-C347-463F-A9BD-574C5B0C9DB1}"/>
                </a:ext>
              </a:extLst>
            </p:cNvPr>
            <p:cNvSpPr/>
            <p:nvPr/>
          </p:nvSpPr>
          <p:spPr>
            <a:xfrm>
              <a:off x="3363762" y="2329357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9" name="RelativeShape2">
              <a:extLst>
                <a:ext uri="{FF2B5EF4-FFF2-40B4-BE49-F238E27FC236}">
                  <a16:creationId xmlns:a16="http://schemas.microsoft.com/office/drawing/2014/main" id="{B52DCCD5-A070-4B84-95A0-148AB929BE73}"/>
                </a:ext>
              </a:extLst>
            </p:cNvPr>
            <p:cNvSpPr/>
            <p:nvPr/>
          </p:nvSpPr>
          <p:spPr>
            <a:xfrm>
              <a:off x="3464259" y="2412777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10" name="ValueShape2">
              <a:extLst>
                <a:ext uri="{FF2B5EF4-FFF2-40B4-BE49-F238E27FC236}">
                  <a16:creationId xmlns:a16="http://schemas.microsoft.com/office/drawing/2014/main" id="{42E82025-7731-4367-A657-2D9D68E11E4B}"/>
                </a:ext>
              </a:extLst>
            </p:cNvPr>
            <p:cNvSpPr/>
            <p:nvPr/>
          </p:nvSpPr>
          <p:spPr>
            <a:xfrm>
              <a:off x="3464259" y="2412777"/>
              <a:ext cx="432728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11" name="ValueText2">
              <a:extLst>
                <a:ext uri="{FF2B5EF4-FFF2-40B4-BE49-F238E27FC236}">
                  <a16:creationId xmlns:a16="http://schemas.microsoft.com/office/drawing/2014/main" id="{33F434B1-4B1F-4356-B6E3-271E65154CFC}"/>
                </a:ext>
              </a:extLst>
            </p:cNvPr>
            <p:cNvSpPr txBox="1"/>
            <p:nvPr/>
          </p:nvSpPr>
          <p:spPr>
            <a:xfrm>
              <a:off x="8360030" y="2329357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5%</a:t>
              </a:r>
            </a:p>
          </p:txBody>
        </p:sp>
        <p:sp>
          <p:nvSpPr>
            <p:cNvPr id="12" name="CustomText1">
              <a:extLst>
                <a:ext uri="{FF2B5EF4-FFF2-40B4-BE49-F238E27FC236}">
                  <a16:creationId xmlns:a16="http://schemas.microsoft.com/office/drawing/2014/main" id="{7E7E2090-76BC-4CB6-9DB1-A13924B0CEAF}"/>
                </a:ext>
              </a:extLst>
            </p:cNvPr>
            <p:cNvSpPr/>
            <p:nvPr/>
          </p:nvSpPr>
          <p:spPr>
            <a:xfrm>
              <a:off x="3363760" y="1925041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9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00-12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</a:t>
              </a:r>
            </a:p>
          </p:txBody>
        </p:sp>
        <p:sp>
          <p:nvSpPr>
            <p:cNvPr id="13" name="BackShape3">
              <a:extLst>
                <a:ext uri="{FF2B5EF4-FFF2-40B4-BE49-F238E27FC236}">
                  <a16:creationId xmlns:a16="http://schemas.microsoft.com/office/drawing/2014/main" id="{914A66E7-60C2-4382-B37A-60D20D04ED4C}"/>
                </a:ext>
              </a:extLst>
            </p:cNvPr>
            <p:cNvSpPr/>
            <p:nvPr/>
          </p:nvSpPr>
          <p:spPr>
            <a:xfrm>
              <a:off x="3363762" y="3338798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14" name="RelativeShape3">
              <a:extLst>
                <a:ext uri="{FF2B5EF4-FFF2-40B4-BE49-F238E27FC236}">
                  <a16:creationId xmlns:a16="http://schemas.microsoft.com/office/drawing/2014/main" id="{B95B2CC5-D783-43F8-AA83-8EF2121FD9A8}"/>
                </a:ext>
              </a:extLst>
            </p:cNvPr>
            <p:cNvSpPr/>
            <p:nvPr/>
          </p:nvSpPr>
          <p:spPr>
            <a:xfrm>
              <a:off x="3464259" y="3422218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15" name="ValueShape3">
              <a:extLst>
                <a:ext uri="{FF2B5EF4-FFF2-40B4-BE49-F238E27FC236}">
                  <a16:creationId xmlns:a16="http://schemas.microsoft.com/office/drawing/2014/main" id="{1E2ED83A-9169-4910-BDAD-654EDC75C644}"/>
                </a:ext>
              </a:extLst>
            </p:cNvPr>
            <p:cNvSpPr/>
            <p:nvPr/>
          </p:nvSpPr>
          <p:spPr>
            <a:xfrm>
              <a:off x="3464259" y="3422218"/>
              <a:ext cx="51735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16" name="ValueText3">
              <a:extLst>
                <a:ext uri="{FF2B5EF4-FFF2-40B4-BE49-F238E27FC236}">
                  <a16:creationId xmlns:a16="http://schemas.microsoft.com/office/drawing/2014/main" id="{1F6E6033-F210-49FB-ACAE-6B9905968387}"/>
                </a:ext>
              </a:extLst>
            </p:cNvPr>
            <p:cNvSpPr txBox="1"/>
            <p:nvPr/>
          </p:nvSpPr>
          <p:spPr>
            <a:xfrm>
              <a:off x="8360030" y="3338798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8%</a:t>
              </a:r>
            </a:p>
          </p:txBody>
        </p:sp>
        <p:sp>
          <p:nvSpPr>
            <p:cNvPr id="17" name="CustomText1">
              <a:extLst>
                <a:ext uri="{FF2B5EF4-FFF2-40B4-BE49-F238E27FC236}">
                  <a16:creationId xmlns:a16="http://schemas.microsoft.com/office/drawing/2014/main" id="{8019371B-C186-4BC0-AB77-F6A9DB0E14A3}"/>
                </a:ext>
              </a:extLst>
            </p:cNvPr>
            <p:cNvSpPr/>
            <p:nvPr/>
          </p:nvSpPr>
          <p:spPr>
            <a:xfrm>
              <a:off x="3363760" y="2934482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12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00-14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</a:t>
              </a:r>
            </a:p>
          </p:txBody>
        </p:sp>
        <p:sp>
          <p:nvSpPr>
            <p:cNvPr id="18" name="BackShape4">
              <a:extLst>
                <a:ext uri="{FF2B5EF4-FFF2-40B4-BE49-F238E27FC236}">
                  <a16:creationId xmlns:a16="http://schemas.microsoft.com/office/drawing/2014/main" id="{CE0A6C04-CA74-435C-A5D5-F8F91D1E811E}"/>
                </a:ext>
              </a:extLst>
            </p:cNvPr>
            <p:cNvSpPr/>
            <p:nvPr/>
          </p:nvSpPr>
          <p:spPr>
            <a:xfrm>
              <a:off x="3363762" y="4348239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19" name="RelativeShape4">
              <a:extLst>
                <a:ext uri="{FF2B5EF4-FFF2-40B4-BE49-F238E27FC236}">
                  <a16:creationId xmlns:a16="http://schemas.microsoft.com/office/drawing/2014/main" id="{FB2AA67A-E917-4050-ABDC-3BF22A7D9E0A}"/>
                </a:ext>
              </a:extLst>
            </p:cNvPr>
            <p:cNvSpPr/>
            <p:nvPr/>
          </p:nvSpPr>
          <p:spPr>
            <a:xfrm>
              <a:off x="3464259" y="4431659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20" name="ValueShape4">
              <a:extLst>
                <a:ext uri="{FF2B5EF4-FFF2-40B4-BE49-F238E27FC236}">
                  <a16:creationId xmlns:a16="http://schemas.microsoft.com/office/drawing/2014/main" id="{B34892E6-CBE3-4094-86DE-9369F1259E0B}"/>
                </a:ext>
              </a:extLst>
            </p:cNvPr>
            <p:cNvSpPr/>
            <p:nvPr/>
          </p:nvSpPr>
          <p:spPr>
            <a:xfrm>
              <a:off x="3464260" y="4431659"/>
              <a:ext cx="638247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21" name="ValueText4">
              <a:extLst>
                <a:ext uri="{FF2B5EF4-FFF2-40B4-BE49-F238E27FC236}">
                  <a16:creationId xmlns:a16="http://schemas.microsoft.com/office/drawing/2014/main" id="{B6BF97A7-EAF6-4025-973E-7FBC8C5B6523}"/>
                </a:ext>
              </a:extLst>
            </p:cNvPr>
            <p:cNvSpPr txBox="1"/>
            <p:nvPr/>
          </p:nvSpPr>
          <p:spPr>
            <a:xfrm>
              <a:off x="8360030" y="4348239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10%</a:t>
              </a:r>
            </a:p>
          </p:txBody>
        </p:sp>
        <p:sp>
          <p:nvSpPr>
            <p:cNvPr id="22" name="CustomText1">
              <a:extLst>
                <a:ext uri="{FF2B5EF4-FFF2-40B4-BE49-F238E27FC236}">
                  <a16:creationId xmlns:a16="http://schemas.microsoft.com/office/drawing/2014/main" id="{99922838-4C03-4484-B193-4548DC963B01}"/>
                </a:ext>
              </a:extLst>
            </p:cNvPr>
            <p:cNvSpPr/>
            <p:nvPr/>
          </p:nvSpPr>
          <p:spPr>
            <a:xfrm>
              <a:off x="3363760" y="3943923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14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00-18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</a:t>
              </a:r>
            </a:p>
          </p:txBody>
        </p:sp>
        <p:sp>
          <p:nvSpPr>
            <p:cNvPr id="23" name="BackShape5">
              <a:extLst>
                <a:ext uri="{FF2B5EF4-FFF2-40B4-BE49-F238E27FC236}">
                  <a16:creationId xmlns:a16="http://schemas.microsoft.com/office/drawing/2014/main" id="{D1F0BE23-919A-4122-B816-C63E64B0629B}"/>
                </a:ext>
              </a:extLst>
            </p:cNvPr>
            <p:cNvSpPr/>
            <p:nvPr/>
          </p:nvSpPr>
          <p:spPr>
            <a:xfrm>
              <a:off x="3363762" y="5357680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24" name="RelativeShape5">
              <a:extLst>
                <a:ext uri="{FF2B5EF4-FFF2-40B4-BE49-F238E27FC236}">
                  <a16:creationId xmlns:a16="http://schemas.microsoft.com/office/drawing/2014/main" id="{0C046197-526F-44DD-B0D6-8EFEF676F3B0}"/>
                </a:ext>
              </a:extLst>
            </p:cNvPr>
            <p:cNvSpPr/>
            <p:nvPr/>
          </p:nvSpPr>
          <p:spPr>
            <a:xfrm>
              <a:off x="3464259" y="5441100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25" name="ValueShape5">
              <a:extLst>
                <a:ext uri="{FF2B5EF4-FFF2-40B4-BE49-F238E27FC236}">
                  <a16:creationId xmlns:a16="http://schemas.microsoft.com/office/drawing/2014/main" id="{0EDB095F-0256-4F1D-B83E-68378B4E72B5}"/>
                </a:ext>
              </a:extLst>
            </p:cNvPr>
            <p:cNvSpPr/>
            <p:nvPr/>
          </p:nvSpPr>
          <p:spPr>
            <a:xfrm>
              <a:off x="3464259" y="5441100"/>
              <a:ext cx="359981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latin typeface="Century Gothic" panose="020B0502020202020204" pitchFamily="34" charset="0"/>
              </a:endParaRPr>
            </a:p>
          </p:txBody>
        </p:sp>
        <p:sp>
          <p:nvSpPr>
            <p:cNvPr id="26" name="ValueText5">
              <a:extLst>
                <a:ext uri="{FF2B5EF4-FFF2-40B4-BE49-F238E27FC236}">
                  <a16:creationId xmlns:a16="http://schemas.microsoft.com/office/drawing/2014/main" id="{55DB19B6-EAB4-47F5-9713-A34BE958776B}"/>
                </a:ext>
              </a:extLst>
            </p:cNvPr>
            <p:cNvSpPr txBox="1"/>
            <p:nvPr/>
          </p:nvSpPr>
          <p:spPr>
            <a:xfrm>
              <a:off x="8360030" y="5357680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74%</a:t>
              </a:r>
            </a:p>
          </p:txBody>
        </p:sp>
        <p:sp>
          <p:nvSpPr>
            <p:cNvPr id="27" name="CustomText1">
              <a:extLst>
                <a:ext uri="{FF2B5EF4-FFF2-40B4-BE49-F238E27FC236}">
                  <a16:creationId xmlns:a16="http://schemas.microsoft.com/office/drawing/2014/main" id="{72E93979-3446-4EB1-AD3B-86352F9B5B30}"/>
                </a:ext>
              </a:extLst>
            </p:cNvPr>
            <p:cNvSpPr/>
            <p:nvPr/>
          </p:nvSpPr>
          <p:spPr>
            <a:xfrm>
              <a:off x="3363760" y="4953364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18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00-0</a:t>
              </a:r>
              <a:r>
                <a:rPr lang="zh-CN" altLang="en-US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：</a:t>
              </a:r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00</a:t>
              </a:r>
            </a:p>
          </p:txBody>
        </p:sp>
      </p:grpSp>
      <p:sp>
        <p:nvSpPr>
          <p:cNvPr id="29" name="矩形 2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30900" y="36195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直播时间分析</a:t>
            </a:r>
          </a:p>
        </p:txBody>
      </p:sp>
      <p:sp>
        <p:nvSpPr>
          <p:cNvPr id="33" name="矩形 32"/>
          <p:cNvSpPr/>
          <p:nvPr/>
        </p:nvSpPr>
        <p:spPr>
          <a:xfrm>
            <a:off x="630899" y="1852527"/>
            <a:ext cx="3824985" cy="164352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无论选择在哪个时间段做直播，最好要根据品牌的产品、调性，规划适合的栏目，以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天、一周、一月、三个月作为调整基数，一步步去摸索出品牌的直播带货路径。直播的核心在转化，不在观看量。选好平台、找好主播、找准时间段，以三个月为周期去做验证，去做复盘。</a:t>
            </a:r>
          </a:p>
        </p:txBody>
      </p:sp>
      <p:sp>
        <p:nvSpPr>
          <p:cNvPr id="34" name="矩形 33"/>
          <p:cNvSpPr/>
          <p:nvPr/>
        </p:nvSpPr>
        <p:spPr>
          <a:xfrm>
            <a:off x="1114146" y="1427795"/>
            <a:ext cx="2310949" cy="3956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直播时段</a:t>
            </a:r>
          </a:p>
        </p:txBody>
      </p:sp>
      <p:sp>
        <p:nvSpPr>
          <p:cNvPr id="35" name="矩形 34"/>
          <p:cNvSpPr/>
          <p:nvPr/>
        </p:nvSpPr>
        <p:spPr>
          <a:xfrm>
            <a:off x="630899" y="4167973"/>
            <a:ext cx="4036686" cy="216059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达人主播，通常是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个小时，因为达人主播是个人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ip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，不能换主播，连续说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个小时，也基本上是常规人能承受的生理极限了。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店铺主播不一样，中途可以换主播，浮现权频道配备的流量是每个时段均匀分布的，所以为了争取到更多的流量，播的越久，总体流量就越多。</a:t>
            </a: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直播时长通常按主播人数来定，每个人播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个小时，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2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个人播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8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小时，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3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个人播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12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小时，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4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个人播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16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小时。</a:t>
            </a:r>
          </a:p>
        </p:txBody>
      </p:sp>
      <p:sp>
        <p:nvSpPr>
          <p:cNvPr id="36" name="矩形 35"/>
          <p:cNvSpPr/>
          <p:nvPr/>
        </p:nvSpPr>
        <p:spPr>
          <a:xfrm>
            <a:off x="1277816" y="3740996"/>
            <a:ext cx="2310949" cy="3956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直播时长</a:t>
            </a:r>
          </a:p>
        </p:txBody>
      </p:sp>
      <p:sp>
        <p:nvSpPr>
          <p:cNvPr id="37" name="矩形 36"/>
          <p:cNvSpPr/>
          <p:nvPr/>
        </p:nvSpPr>
        <p:spPr>
          <a:xfrm>
            <a:off x="6507033" y="1469493"/>
            <a:ext cx="2310949" cy="39568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直播时段占比分析</a:t>
            </a:r>
          </a:p>
        </p:txBody>
      </p:sp>
    </p:spTree>
    <p:extLst>
      <p:ext uri="{BB962C8B-B14F-4D97-AF65-F5344CB8AC3E}">
        <p14:creationId xmlns:p14="http://schemas.microsoft.com/office/powerpoint/2010/main" val="257220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30900" y="3619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标准化直播流程安排表</a:t>
            </a: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591" y="1332516"/>
            <a:ext cx="9273495" cy="5225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31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30900" y="361950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直播带货营销手法</a:t>
            </a:r>
          </a:p>
        </p:txBody>
      </p:sp>
      <p:sp>
        <p:nvSpPr>
          <p:cNvPr id="31" name="L-Shape 58"/>
          <p:cNvSpPr/>
          <p:nvPr/>
        </p:nvSpPr>
        <p:spPr bwMode="auto">
          <a:xfrm rot="16200000" flipH="1">
            <a:off x="8581347" y="1369454"/>
            <a:ext cx="1390952" cy="231099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4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L-Shape 60"/>
          <p:cNvSpPr/>
          <p:nvPr/>
        </p:nvSpPr>
        <p:spPr bwMode="auto">
          <a:xfrm rot="16200000" flipH="1">
            <a:off x="6266059" y="2356213"/>
            <a:ext cx="1390951" cy="231099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L-Shape 62"/>
          <p:cNvSpPr/>
          <p:nvPr/>
        </p:nvSpPr>
        <p:spPr bwMode="auto">
          <a:xfrm rot="16200000" flipH="1">
            <a:off x="1635481" y="4329729"/>
            <a:ext cx="1390952" cy="231099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4" name="L-Shape 68"/>
          <p:cNvSpPr/>
          <p:nvPr/>
        </p:nvSpPr>
        <p:spPr bwMode="auto">
          <a:xfrm rot="16200000" flipH="1">
            <a:off x="3950770" y="3342971"/>
            <a:ext cx="1390951" cy="2310994"/>
          </a:xfrm>
          <a:prstGeom prst="corner">
            <a:avLst>
              <a:gd name="adj1" fmla="val 16120"/>
              <a:gd name="adj2" fmla="val 16110"/>
            </a:avLst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文本框 7"/>
          <p:cNvSpPr txBox="1"/>
          <p:nvPr/>
        </p:nvSpPr>
        <p:spPr>
          <a:xfrm>
            <a:off x="1317207" y="5087066"/>
            <a:ext cx="186880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人们对于未知物品，总是喜欢选和其他人一样的，毕竟 多数人的共同选择能给人带来安慰和同感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文本框 8"/>
          <p:cNvSpPr txBox="1"/>
          <p:nvPr/>
        </p:nvSpPr>
        <p:spPr>
          <a:xfrm>
            <a:off x="1340957" y="4326665"/>
            <a:ext cx="21223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从众心理</a:t>
            </a:r>
          </a:p>
        </p:txBody>
      </p:sp>
      <p:sp>
        <p:nvSpPr>
          <p:cNvPr id="37" name="文本框 9"/>
          <p:cNvSpPr txBox="1"/>
          <p:nvPr/>
        </p:nvSpPr>
        <p:spPr>
          <a:xfrm>
            <a:off x="3651952" y="4097252"/>
            <a:ext cx="186880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直播过程中，将库存产品分成多次上架售卖，不会一次售空，其一，短时间内秒光，更显直播间火爆；其二，少量更容易引发用户争抢。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文本框 10"/>
          <p:cNvSpPr txBox="1"/>
          <p:nvPr/>
        </p:nvSpPr>
        <p:spPr>
          <a:xfrm>
            <a:off x="3675702" y="3336851"/>
            <a:ext cx="21260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饥饿营销</a:t>
            </a:r>
          </a:p>
        </p:txBody>
      </p:sp>
      <p:sp>
        <p:nvSpPr>
          <p:cNvPr id="40" name="文本框 11"/>
          <p:cNvSpPr txBox="1"/>
          <p:nvPr/>
        </p:nvSpPr>
        <p:spPr>
          <a:xfrm>
            <a:off x="5962947" y="3111599"/>
            <a:ext cx="18688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有明确的目标问题，聚焦性的进行解答， 能让观众代入角色，自发购买。从主播提出痛点问题，到引出产品，讲解功效，能自然而然的让观众信服，增加购买欲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文本框 12"/>
          <p:cNvSpPr txBox="1"/>
          <p:nvPr/>
        </p:nvSpPr>
        <p:spPr>
          <a:xfrm>
            <a:off x="5986697" y="2351198"/>
            <a:ext cx="213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针对性营销</a:t>
            </a:r>
          </a:p>
        </p:txBody>
      </p:sp>
      <p:sp>
        <p:nvSpPr>
          <p:cNvPr id="45" name="文本框 13"/>
          <p:cNvSpPr txBox="1"/>
          <p:nvPr/>
        </p:nvSpPr>
        <p:spPr>
          <a:xfrm>
            <a:off x="8271407" y="2118516"/>
            <a:ext cx="18688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当主播在直播时，往往会给自己塑造专家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/KOL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形象，这些形象好处多多。其一，可以增加自己推荐的产品的专业度和观众信任感；其二，也可以在直播中 增加知识型内容，提高直播间的实用性和功能性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文本框 14"/>
          <p:cNvSpPr txBox="1"/>
          <p:nvPr/>
        </p:nvSpPr>
        <p:spPr>
          <a:xfrm>
            <a:off x="8295157" y="1358115"/>
            <a:ext cx="21371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引导作用</a:t>
            </a:r>
          </a:p>
        </p:txBody>
      </p:sp>
      <p:sp>
        <p:nvSpPr>
          <p:cNvPr id="47" name="Freeform 5"/>
          <p:cNvSpPr>
            <a:spLocks noEditPoints="1"/>
          </p:cNvSpPr>
          <p:nvPr/>
        </p:nvSpPr>
        <p:spPr bwMode="auto">
          <a:xfrm>
            <a:off x="2749204" y="2036222"/>
            <a:ext cx="449704" cy="448757"/>
          </a:xfrm>
          <a:custGeom>
            <a:avLst/>
            <a:gdLst>
              <a:gd name="T0" fmla="*/ 2070 w 4140"/>
              <a:gd name="T1" fmla="*/ 0 h 4140"/>
              <a:gd name="T2" fmla="*/ 3534 w 4140"/>
              <a:gd name="T3" fmla="*/ 606 h 4140"/>
              <a:gd name="T4" fmla="*/ 4140 w 4140"/>
              <a:gd name="T5" fmla="*/ 2070 h 4140"/>
              <a:gd name="T6" fmla="*/ 3534 w 4140"/>
              <a:gd name="T7" fmla="*/ 3534 h 4140"/>
              <a:gd name="T8" fmla="*/ 2070 w 4140"/>
              <a:gd name="T9" fmla="*/ 4140 h 4140"/>
              <a:gd name="T10" fmla="*/ 607 w 4140"/>
              <a:gd name="T11" fmla="*/ 3534 h 4140"/>
              <a:gd name="T12" fmla="*/ 0 w 4140"/>
              <a:gd name="T13" fmla="*/ 2070 h 4140"/>
              <a:gd name="T14" fmla="*/ 607 w 4140"/>
              <a:gd name="T15" fmla="*/ 606 h 4140"/>
              <a:gd name="T16" fmla="*/ 2070 w 4140"/>
              <a:gd name="T17" fmla="*/ 0 h 4140"/>
              <a:gd name="T18" fmla="*/ 2685 w 4140"/>
              <a:gd name="T19" fmla="*/ 1455 h 4140"/>
              <a:gd name="T20" fmla="*/ 2070 w 4140"/>
              <a:gd name="T21" fmla="*/ 1200 h 4140"/>
              <a:gd name="T22" fmla="*/ 1455 w 4140"/>
              <a:gd name="T23" fmla="*/ 1455 h 4140"/>
              <a:gd name="T24" fmla="*/ 1200 w 4140"/>
              <a:gd name="T25" fmla="*/ 2070 h 4140"/>
              <a:gd name="T26" fmla="*/ 1455 w 4140"/>
              <a:gd name="T27" fmla="*/ 2685 h 4140"/>
              <a:gd name="T28" fmla="*/ 2070 w 4140"/>
              <a:gd name="T29" fmla="*/ 2940 h 4140"/>
              <a:gd name="T30" fmla="*/ 2685 w 4140"/>
              <a:gd name="T31" fmla="*/ 2685 h 4140"/>
              <a:gd name="T32" fmla="*/ 2940 w 4140"/>
              <a:gd name="T33" fmla="*/ 2070 h 4140"/>
              <a:gd name="T34" fmla="*/ 2685 w 4140"/>
              <a:gd name="T35" fmla="*/ 1455 h 4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140" h="4140">
                <a:moveTo>
                  <a:pt x="2070" y="0"/>
                </a:moveTo>
                <a:cubicBezTo>
                  <a:pt x="2642" y="0"/>
                  <a:pt x="3159" y="232"/>
                  <a:pt x="3534" y="606"/>
                </a:cubicBezTo>
                <a:cubicBezTo>
                  <a:pt x="3909" y="981"/>
                  <a:pt x="4140" y="1499"/>
                  <a:pt x="4140" y="2070"/>
                </a:cubicBezTo>
                <a:cubicBezTo>
                  <a:pt x="4140" y="2642"/>
                  <a:pt x="3909" y="3159"/>
                  <a:pt x="3534" y="3534"/>
                </a:cubicBezTo>
                <a:cubicBezTo>
                  <a:pt x="3159" y="3908"/>
                  <a:pt x="2642" y="4140"/>
                  <a:pt x="2070" y="4140"/>
                </a:cubicBezTo>
                <a:cubicBezTo>
                  <a:pt x="1499" y="4140"/>
                  <a:pt x="981" y="3908"/>
                  <a:pt x="607" y="3534"/>
                </a:cubicBezTo>
                <a:cubicBezTo>
                  <a:pt x="232" y="3159"/>
                  <a:pt x="0" y="2642"/>
                  <a:pt x="0" y="2070"/>
                </a:cubicBezTo>
                <a:cubicBezTo>
                  <a:pt x="0" y="1499"/>
                  <a:pt x="232" y="981"/>
                  <a:pt x="607" y="606"/>
                </a:cubicBezTo>
                <a:cubicBezTo>
                  <a:pt x="981" y="232"/>
                  <a:pt x="1499" y="0"/>
                  <a:pt x="2070" y="0"/>
                </a:cubicBezTo>
                <a:close/>
                <a:moveTo>
                  <a:pt x="2685" y="1455"/>
                </a:moveTo>
                <a:cubicBezTo>
                  <a:pt x="2528" y="1297"/>
                  <a:pt x="2310" y="1200"/>
                  <a:pt x="2070" y="1200"/>
                </a:cubicBezTo>
                <a:cubicBezTo>
                  <a:pt x="1830" y="1200"/>
                  <a:pt x="1612" y="1297"/>
                  <a:pt x="1455" y="1455"/>
                </a:cubicBezTo>
                <a:cubicBezTo>
                  <a:pt x="1298" y="1612"/>
                  <a:pt x="1200" y="1830"/>
                  <a:pt x="1200" y="2070"/>
                </a:cubicBezTo>
                <a:cubicBezTo>
                  <a:pt x="1200" y="2310"/>
                  <a:pt x="1298" y="2528"/>
                  <a:pt x="1455" y="2685"/>
                </a:cubicBezTo>
                <a:cubicBezTo>
                  <a:pt x="1612" y="2843"/>
                  <a:pt x="1830" y="2940"/>
                  <a:pt x="2070" y="2940"/>
                </a:cubicBezTo>
                <a:cubicBezTo>
                  <a:pt x="2310" y="2940"/>
                  <a:pt x="2528" y="2843"/>
                  <a:pt x="2685" y="2685"/>
                </a:cubicBezTo>
                <a:cubicBezTo>
                  <a:pt x="2843" y="2528"/>
                  <a:pt x="2940" y="2310"/>
                  <a:pt x="2940" y="2070"/>
                </a:cubicBezTo>
                <a:cubicBezTo>
                  <a:pt x="2940" y="1830"/>
                  <a:pt x="2843" y="1612"/>
                  <a:pt x="2685" y="14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Freeform 6"/>
          <p:cNvSpPr/>
          <p:nvPr/>
        </p:nvSpPr>
        <p:spPr bwMode="auto">
          <a:xfrm>
            <a:off x="1905238" y="1944765"/>
            <a:ext cx="969069" cy="1181364"/>
          </a:xfrm>
          <a:custGeom>
            <a:avLst/>
            <a:gdLst>
              <a:gd name="T0" fmla="*/ 1123 w 8917"/>
              <a:gd name="T1" fmla="*/ 5709 h 10898"/>
              <a:gd name="T2" fmla="*/ 281 w 8917"/>
              <a:gd name="T3" fmla="*/ 5777 h 10898"/>
              <a:gd name="T4" fmla="*/ 213 w 8917"/>
              <a:gd name="T5" fmla="*/ 4935 h 10898"/>
              <a:gd name="T6" fmla="*/ 8609 w 8917"/>
              <a:gd name="T7" fmla="*/ 5602 h 10898"/>
              <a:gd name="T8" fmla="*/ 8917 w 8917"/>
              <a:gd name="T9" fmla="*/ 6005 h 10898"/>
              <a:gd name="T10" fmla="*/ 8567 w 8917"/>
              <a:gd name="T11" fmla="*/ 6375 h 10898"/>
              <a:gd name="T12" fmla="*/ 4524 w 8917"/>
              <a:gd name="T13" fmla="*/ 10648 h 10898"/>
              <a:gd name="T14" fmla="*/ 3680 w 8917"/>
              <a:gd name="T15" fmla="*/ 10671 h 10898"/>
              <a:gd name="T16" fmla="*/ 3657 w 8917"/>
              <a:gd name="T17" fmla="*/ 9827 h 10898"/>
              <a:gd name="T18" fmla="*/ 7339 w 8917"/>
              <a:gd name="T19" fmla="*/ 5936 h 10898"/>
              <a:gd name="T20" fmla="*/ 1123 w 8917"/>
              <a:gd name="T21" fmla="*/ 5709 h 108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8917" h="10898">
                <a:moveTo>
                  <a:pt x="1123" y="5709"/>
                </a:moveTo>
                <a:cubicBezTo>
                  <a:pt x="909" y="5960"/>
                  <a:pt x="532" y="5990"/>
                  <a:pt x="281" y="5777"/>
                </a:cubicBezTo>
                <a:cubicBezTo>
                  <a:pt x="30" y="5563"/>
                  <a:pt x="0" y="5186"/>
                  <a:pt x="213" y="4935"/>
                </a:cubicBezTo>
                <a:cubicBezTo>
                  <a:pt x="225" y="4921"/>
                  <a:pt x="4318" y="0"/>
                  <a:pt x="8609" y="5602"/>
                </a:cubicBezTo>
                <a:lnTo>
                  <a:pt x="8917" y="6005"/>
                </a:lnTo>
                <a:lnTo>
                  <a:pt x="8567" y="6375"/>
                </a:lnTo>
                <a:lnTo>
                  <a:pt x="4524" y="10648"/>
                </a:lnTo>
                <a:cubicBezTo>
                  <a:pt x="4297" y="10887"/>
                  <a:pt x="3920" y="10898"/>
                  <a:pt x="3680" y="10671"/>
                </a:cubicBezTo>
                <a:cubicBezTo>
                  <a:pt x="3441" y="10445"/>
                  <a:pt x="3430" y="10067"/>
                  <a:pt x="3657" y="9827"/>
                </a:cubicBezTo>
                <a:lnTo>
                  <a:pt x="7339" y="5936"/>
                </a:lnTo>
                <a:cubicBezTo>
                  <a:pt x="4082" y="2149"/>
                  <a:pt x="1131" y="5698"/>
                  <a:pt x="1123" y="57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Freeform 7"/>
          <p:cNvSpPr/>
          <p:nvPr/>
        </p:nvSpPr>
        <p:spPr bwMode="auto">
          <a:xfrm>
            <a:off x="2058298" y="2467446"/>
            <a:ext cx="513203" cy="1448627"/>
          </a:xfrm>
          <a:custGeom>
            <a:avLst/>
            <a:gdLst>
              <a:gd name="T0" fmla="*/ 3659 w 4726"/>
              <a:gd name="T1" fmla="*/ 223 h 13369"/>
              <a:gd name="T2" fmla="*/ 4503 w 4726"/>
              <a:gd name="T3" fmla="*/ 261 h 13369"/>
              <a:gd name="T4" fmla="*/ 4466 w 4726"/>
              <a:gd name="T5" fmla="*/ 1104 h 13369"/>
              <a:gd name="T6" fmla="*/ 2074 w 4726"/>
              <a:gd name="T7" fmla="*/ 3295 h 13369"/>
              <a:gd name="T8" fmla="*/ 1225 w 4726"/>
              <a:gd name="T9" fmla="*/ 4658 h 13369"/>
              <a:gd name="T10" fmla="*/ 2112 w 4726"/>
              <a:gd name="T11" fmla="*/ 6320 h 13369"/>
              <a:gd name="T12" fmla="*/ 4206 w 4726"/>
              <a:gd name="T13" fmla="*/ 11721 h 13369"/>
              <a:gd name="T14" fmla="*/ 4203 w 4726"/>
              <a:gd name="T15" fmla="*/ 12769 h 13369"/>
              <a:gd name="T16" fmla="*/ 3603 w 4726"/>
              <a:gd name="T17" fmla="*/ 13369 h 13369"/>
              <a:gd name="T18" fmla="*/ 3003 w 4726"/>
              <a:gd name="T19" fmla="*/ 12769 h 13369"/>
              <a:gd name="T20" fmla="*/ 3011 w 4726"/>
              <a:gd name="T21" fmla="*/ 11716 h 13369"/>
              <a:gd name="T22" fmla="*/ 1235 w 4726"/>
              <a:gd name="T23" fmla="*/ 7136 h 13369"/>
              <a:gd name="T24" fmla="*/ 30 w 4726"/>
              <a:gd name="T25" fmla="*/ 4616 h 13369"/>
              <a:gd name="T26" fmla="*/ 1268 w 4726"/>
              <a:gd name="T27" fmla="*/ 2414 h 13369"/>
              <a:gd name="T28" fmla="*/ 3659 w 4726"/>
              <a:gd name="T29" fmla="*/ 223 h 133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726" h="13369">
                <a:moveTo>
                  <a:pt x="3659" y="223"/>
                </a:moveTo>
                <a:cubicBezTo>
                  <a:pt x="3903" y="0"/>
                  <a:pt x="4281" y="17"/>
                  <a:pt x="4503" y="261"/>
                </a:cubicBezTo>
                <a:cubicBezTo>
                  <a:pt x="4726" y="504"/>
                  <a:pt x="4709" y="882"/>
                  <a:pt x="4466" y="1104"/>
                </a:cubicBezTo>
                <a:lnTo>
                  <a:pt x="2074" y="3295"/>
                </a:lnTo>
                <a:cubicBezTo>
                  <a:pt x="1544" y="3780"/>
                  <a:pt x="1242" y="4219"/>
                  <a:pt x="1225" y="4658"/>
                </a:cubicBezTo>
                <a:cubicBezTo>
                  <a:pt x="1208" y="5113"/>
                  <a:pt x="1484" y="5645"/>
                  <a:pt x="2112" y="6320"/>
                </a:cubicBezTo>
                <a:cubicBezTo>
                  <a:pt x="4230" y="8594"/>
                  <a:pt x="4229" y="8769"/>
                  <a:pt x="4206" y="11721"/>
                </a:cubicBezTo>
                <a:cubicBezTo>
                  <a:pt x="4205" y="11891"/>
                  <a:pt x="4203" y="12080"/>
                  <a:pt x="4203" y="12769"/>
                </a:cubicBezTo>
                <a:cubicBezTo>
                  <a:pt x="4203" y="13100"/>
                  <a:pt x="3935" y="13369"/>
                  <a:pt x="3603" y="13369"/>
                </a:cubicBezTo>
                <a:cubicBezTo>
                  <a:pt x="3272" y="13369"/>
                  <a:pt x="3003" y="13100"/>
                  <a:pt x="3003" y="12769"/>
                </a:cubicBezTo>
                <a:cubicBezTo>
                  <a:pt x="3003" y="12680"/>
                  <a:pt x="3007" y="12173"/>
                  <a:pt x="3011" y="11716"/>
                </a:cubicBezTo>
                <a:cubicBezTo>
                  <a:pt x="3030" y="9212"/>
                  <a:pt x="3031" y="9064"/>
                  <a:pt x="1235" y="7136"/>
                </a:cubicBezTo>
                <a:cubicBezTo>
                  <a:pt x="375" y="6211"/>
                  <a:pt x="0" y="5401"/>
                  <a:pt x="30" y="4616"/>
                </a:cubicBezTo>
                <a:cubicBezTo>
                  <a:pt x="60" y="3815"/>
                  <a:pt x="501" y="3116"/>
                  <a:pt x="1268" y="2414"/>
                </a:cubicBezTo>
                <a:lnTo>
                  <a:pt x="3659" y="2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8"/>
          <p:cNvSpPr/>
          <p:nvPr/>
        </p:nvSpPr>
        <p:spPr bwMode="auto">
          <a:xfrm>
            <a:off x="1444634" y="3219007"/>
            <a:ext cx="720285" cy="426485"/>
          </a:xfrm>
          <a:custGeom>
            <a:avLst/>
            <a:gdLst>
              <a:gd name="T0" fmla="*/ 354 w 6628"/>
              <a:gd name="T1" fmla="*/ 1922 h 3936"/>
              <a:gd name="T2" fmla="*/ 181 w 6628"/>
              <a:gd name="T3" fmla="*/ 1093 h 3936"/>
              <a:gd name="T4" fmla="*/ 1010 w 6628"/>
              <a:gd name="T5" fmla="*/ 919 h 3936"/>
              <a:gd name="T6" fmla="*/ 5555 w 6628"/>
              <a:gd name="T7" fmla="*/ 227 h 3936"/>
              <a:gd name="T8" fmla="*/ 6401 w 6628"/>
              <a:gd name="T9" fmla="*/ 252 h 3936"/>
              <a:gd name="T10" fmla="*/ 6376 w 6628"/>
              <a:gd name="T11" fmla="*/ 1099 h 3936"/>
              <a:gd name="T12" fmla="*/ 354 w 6628"/>
              <a:gd name="T13" fmla="*/ 1922 h 3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28" h="3936">
                <a:moveTo>
                  <a:pt x="354" y="1922"/>
                </a:moveTo>
                <a:cubicBezTo>
                  <a:pt x="77" y="1741"/>
                  <a:pt x="0" y="1370"/>
                  <a:pt x="181" y="1093"/>
                </a:cubicBezTo>
                <a:cubicBezTo>
                  <a:pt x="362" y="816"/>
                  <a:pt x="733" y="738"/>
                  <a:pt x="1010" y="919"/>
                </a:cubicBezTo>
                <a:cubicBezTo>
                  <a:pt x="1017" y="923"/>
                  <a:pt x="3227" y="2410"/>
                  <a:pt x="5555" y="227"/>
                </a:cubicBezTo>
                <a:cubicBezTo>
                  <a:pt x="5796" y="0"/>
                  <a:pt x="6175" y="12"/>
                  <a:pt x="6401" y="252"/>
                </a:cubicBezTo>
                <a:cubicBezTo>
                  <a:pt x="6628" y="493"/>
                  <a:pt x="6616" y="872"/>
                  <a:pt x="6376" y="1099"/>
                </a:cubicBezTo>
                <a:cubicBezTo>
                  <a:pt x="3351" y="3936"/>
                  <a:pt x="363" y="1928"/>
                  <a:pt x="354" y="192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9"/>
          <p:cNvSpPr/>
          <p:nvPr/>
        </p:nvSpPr>
        <p:spPr bwMode="auto">
          <a:xfrm>
            <a:off x="2832605" y="2637093"/>
            <a:ext cx="641149" cy="399948"/>
          </a:xfrm>
          <a:custGeom>
            <a:avLst/>
            <a:gdLst>
              <a:gd name="T0" fmla="*/ 185 w 5902"/>
              <a:gd name="T1" fmla="*/ 1017 h 3689"/>
              <a:gd name="T2" fmla="*/ 347 w 5902"/>
              <a:gd name="T3" fmla="*/ 185 h 3689"/>
              <a:gd name="T4" fmla="*/ 1179 w 5902"/>
              <a:gd name="T5" fmla="*/ 346 h 3689"/>
              <a:gd name="T6" fmla="*/ 5045 w 5902"/>
              <a:gd name="T7" fmla="*/ 1421 h 3689"/>
              <a:gd name="T8" fmla="*/ 5799 w 5902"/>
              <a:gd name="T9" fmla="*/ 1806 h 3689"/>
              <a:gd name="T10" fmla="*/ 5415 w 5902"/>
              <a:gd name="T11" fmla="*/ 2560 h 3689"/>
              <a:gd name="T12" fmla="*/ 185 w 5902"/>
              <a:gd name="T13" fmla="*/ 1017 h 36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902" h="3689">
                <a:moveTo>
                  <a:pt x="185" y="1017"/>
                </a:moveTo>
                <a:cubicBezTo>
                  <a:pt x="0" y="742"/>
                  <a:pt x="72" y="370"/>
                  <a:pt x="347" y="185"/>
                </a:cubicBezTo>
                <a:cubicBezTo>
                  <a:pt x="621" y="0"/>
                  <a:pt x="993" y="72"/>
                  <a:pt x="1179" y="346"/>
                </a:cubicBezTo>
                <a:cubicBezTo>
                  <a:pt x="1182" y="352"/>
                  <a:pt x="2446" y="2268"/>
                  <a:pt x="5045" y="1421"/>
                </a:cubicBezTo>
                <a:cubicBezTo>
                  <a:pt x="5359" y="1319"/>
                  <a:pt x="5697" y="1491"/>
                  <a:pt x="5799" y="1806"/>
                </a:cubicBezTo>
                <a:cubicBezTo>
                  <a:pt x="5902" y="2120"/>
                  <a:pt x="5729" y="2458"/>
                  <a:pt x="5415" y="2560"/>
                </a:cubicBezTo>
                <a:cubicBezTo>
                  <a:pt x="1949" y="3689"/>
                  <a:pt x="190" y="1024"/>
                  <a:pt x="185" y="10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39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100"/>
                            </p:stCondLst>
                            <p:childTnLst>
                              <p:par>
                                <p:cTn id="3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75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75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6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1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75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575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40" grpId="0"/>
      <p:bldP spid="41" grpId="0"/>
      <p:bldP spid="45" grpId="0"/>
      <p:bldP spid="46" grpId="0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30900" y="361950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直播带货产品卖点提炼思路</a:t>
            </a:r>
          </a:p>
        </p:txBody>
      </p:sp>
      <p:sp>
        <p:nvSpPr>
          <p:cNvPr id="23" name="Oval 48"/>
          <p:cNvSpPr/>
          <p:nvPr/>
        </p:nvSpPr>
        <p:spPr bwMode="auto">
          <a:xfrm>
            <a:off x="10320125" y="2065663"/>
            <a:ext cx="764860" cy="76506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24" name="Oval 42"/>
          <p:cNvSpPr/>
          <p:nvPr/>
        </p:nvSpPr>
        <p:spPr bwMode="auto">
          <a:xfrm>
            <a:off x="1416216" y="2065398"/>
            <a:ext cx="764860" cy="765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25" name="Oval 44"/>
          <p:cNvSpPr/>
          <p:nvPr/>
        </p:nvSpPr>
        <p:spPr bwMode="auto">
          <a:xfrm>
            <a:off x="4449012" y="2065663"/>
            <a:ext cx="764860" cy="76506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26" name="Oval 46"/>
          <p:cNvSpPr/>
          <p:nvPr/>
        </p:nvSpPr>
        <p:spPr bwMode="auto">
          <a:xfrm>
            <a:off x="7404678" y="2059645"/>
            <a:ext cx="764860" cy="76506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109710" tIns="54855" rIns="109710" bIns="54855" numCol="1" anchor="t" anchorCtr="0" compatLnSpc="1"/>
          <a:lstStyle/>
          <a:p>
            <a:endParaRPr lang="en-US" sz="900" dirty="0">
              <a:latin typeface="微软雅黑" panose="020B0503020204020204" pitchFamily="34" charset="-122"/>
            </a:endParaRPr>
          </a:p>
        </p:txBody>
      </p:sp>
      <p:sp>
        <p:nvSpPr>
          <p:cNvPr id="27" name="文本框 21"/>
          <p:cNvSpPr txBox="1"/>
          <p:nvPr/>
        </p:nvSpPr>
        <p:spPr>
          <a:xfrm>
            <a:off x="536863" y="3373959"/>
            <a:ext cx="25235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你需要讲清的第一个因素就是这是什么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你可以从产品成分、包装、材质、功效进行讲解。 就是要跟用户讲，跟粉丝去讲，这是什么？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文本框 22"/>
          <p:cNvSpPr txBox="1"/>
          <p:nvPr/>
        </p:nvSpPr>
        <p:spPr>
          <a:xfrm>
            <a:off x="808646" y="2962188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这是什么</a:t>
            </a:r>
          </a:p>
        </p:txBody>
      </p:sp>
      <p:sp>
        <p:nvSpPr>
          <p:cNvPr id="29" name="文本框 23"/>
          <p:cNvSpPr txBox="1"/>
          <p:nvPr/>
        </p:nvSpPr>
        <p:spPr>
          <a:xfrm>
            <a:off x="3569659" y="3374224"/>
            <a:ext cx="252356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这个是很多新手主播都容易漏掉的，只顾着讲解但忘记告诉粉丝可以去哪里买。你需要在 直播间一次又一次的讲这个下单的方式。有关注薇娅直播间你就能发现，她的助理会时长拿着手机一步一步教粉丝如何领优惠劵，如何下单。 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文本框 24"/>
          <p:cNvSpPr txBox="1"/>
          <p:nvPr/>
        </p:nvSpPr>
        <p:spPr>
          <a:xfrm>
            <a:off x="3841442" y="2962453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怎么买到</a:t>
            </a:r>
          </a:p>
        </p:txBody>
      </p:sp>
      <p:sp>
        <p:nvSpPr>
          <p:cNvPr id="52" name="文本框 25"/>
          <p:cNvSpPr txBox="1"/>
          <p:nvPr/>
        </p:nvSpPr>
        <p:spPr>
          <a:xfrm>
            <a:off x="6525325" y="3368206"/>
            <a:ext cx="25235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在讲产品的时候，一定要跟用户跟粉丝去讲，到底谁可以用啊？就是男生可以用，还是你真可以 用。年纪大的人可以用，还是你小学生可以用。以及它有没有什么。这个是自己用的，还是送人呢， 那种都是属于谁可以用这个范畴，所以要跟用户讲明白这些问题。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文本框 26"/>
          <p:cNvSpPr txBox="1"/>
          <p:nvPr/>
        </p:nvSpPr>
        <p:spPr>
          <a:xfrm>
            <a:off x="6797108" y="2956435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适用人群</a:t>
            </a:r>
          </a:p>
        </p:txBody>
      </p:sp>
      <p:sp>
        <p:nvSpPr>
          <p:cNvPr id="54" name="文本框 27"/>
          <p:cNvSpPr txBox="1"/>
          <p:nvPr/>
        </p:nvSpPr>
        <p:spPr>
          <a:xfrm>
            <a:off x="9440772" y="3362939"/>
            <a:ext cx="25235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在直播间要强调就是这东西怎么用，多少钱多少优惠，怎么买？ 就是要强调优惠，激发观众粉丝的购买欲望。强调到手价多少钱去引导成交。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文本框 28"/>
          <p:cNvSpPr txBox="1"/>
          <p:nvPr/>
        </p:nvSpPr>
        <p:spPr>
          <a:xfrm>
            <a:off x="9712555" y="2951168"/>
            <a:ext cx="1980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haroni" panose="02010803020104030203" pitchFamily="2" charset="-79"/>
              </a:rPr>
              <a:t>优惠福利</a:t>
            </a:r>
          </a:p>
        </p:txBody>
      </p:sp>
      <p:grpSp>
        <p:nvGrpSpPr>
          <p:cNvPr id="56" name="Group 20"/>
          <p:cNvGrpSpPr>
            <a:grpSpLocks noChangeAspect="1"/>
          </p:cNvGrpSpPr>
          <p:nvPr/>
        </p:nvGrpSpPr>
        <p:grpSpPr>
          <a:xfrm>
            <a:off x="4615442" y="2298583"/>
            <a:ext cx="432000" cy="299221"/>
            <a:chOff x="7416800" y="1122363"/>
            <a:chExt cx="366713" cy="254000"/>
          </a:xfrm>
          <a:solidFill>
            <a:schemeClr val="bg1"/>
          </a:solidFill>
        </p:grpSpPr>
        <p:sp>
          <p:nvSpPr>
            <p:cNvPr id="57" name="Freeform 48"/>
            <p:cNvSpPr>
              <a:spLocks noEditPoints="1"/>
            </p:cNvSpPr>
            <p:nvPr/>
          </p:nvSpPr>
          <p:spPr bwMode="auto">
            <a:xfrm>
              <a:off x="7416800" y="1122363"/>
              <a:ext cx="260350" cy="254000"/>
            </a:xfrm>
            <a:custGeom>
              <a:avLst/>
              <a:gdLst>
                <a:gd name="T0" fmla="*/ 86 w 99"/>
                <a:gd name="T1" fmla="*/ 59 h 97"/>
                <a:gd name="T2" fmla="*/ 99 w 99"/>
                <a:gd name="T3" fmla="*/ 53 h 97"/>
                <a:gd name="T4" fmla="*/ 99 w 99"/>
                <a:gd name="T5" fmla="*/ 42 h 97"/>
                <a:gd name="T6" fmla="*/ 86 w 99"/>
                <a:gd name="T7" fmla="*/ 37 h 97"/>
                <a:gd name="T8" fmla="*/ 83 w 99"/>
                <a:gd name="T9" fmla="*/ 31 h 97"/>
                <a:gd name="T10" fmla="*/ 89 w 99"/>
                <a:gd name="T11" fmla="*/ 17 h 97"/>
                <a:gd name="T12" fmla="*/ 81 w 99"/>
                <a:gd name="T13" fmla="*/ 10 h 97"/>
                <a:gd name="T14" fmla="*/ 67 w 99"/>
                <a:gd name="T15" fmla="*/ 15 h 97"/>
                <a:gd name="T16" fmla="*/ 61 w 99"/>
                <a:gd name="T17" fmla="*/ 13 h 97"/>
                <a:gd name="T18" fmla="*/ 55 w 99"/>
                <a:gd name="T19" fmla="*/ 0 h 97"/>
                <a:gd name="T20" fmla="*/ 44 w 99"/>
                <a:gd name="T21" fmla="*/ 0 h 97"/>
                <a:gd name="T22" fmla="*/ 39 w 99"/>
                <a:gd name="T23" fmla="*/ 13 h 97"/>
                <a:gd name="T24" fmla="*/ 32 w 99"/>
                <a:gd name="T25" fmla="*/ 15 h 97"/>
                <a:gd name="T26" fmla="*/ 19 w 99"/>
                <a:gd name="T27" fmla="*/ 10 h 97"/>
                <a:gd name="T28" fmla="*/ 11 w 99"/>
                <a:gd name="T29" fmla="*/ 18 h 97"/>
                <a:gd name="T30" fmla="*/ 16 w 99"/>
                <a:gd name="T31" fmla="*/ 31 h 97"/>
                <a:gd name="T32" fmla="*/ 14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4 w 99"/>
                <a:gd name="T39" fmla="*/ 59 h 97"/>
                <a:gd name="T40" fmla="*/ 16 w 99"/>
                <a:gd name="T41" fmla="*/ 65 h 97"/>
                <a:gd name="T42" fmla="*/ 11 w 99"/>
                <a:gd name="T43" fmla="*/ 79 h 97"/>
                <a:gd name="T44" fmla="*/ 19 w 99"/>
                <a:gd name="T45" fmla="*/ 86 h 97"/>
                <a:gd name="T46" fmla="*/ 33 w 99"/>
                <a:gd name="T47" fmla="*/ 81 h 97"/>
                <a:gd name="T48" fmla="*/ 39 w 99"/>
                <a:gd name="T49" fmla="*/ 83 h 97"/>
                <a:gd name="T50" fmla="*/ 45 w 99"/>
                <a:gd name="T51" fmla="*/ 97 h 97"/>
                <a:gd name="T52" fmla="*/ 56 w 99"/>
                <a:gd name="T53" fmla="*/ 97 h 97"/>
                <a:gd name="T54" fmla="*/ 61 w 99"/>
                <a:gd name="T55" fmla="*/ 83 h 97"/>
                <a:gd name="T56" fmla="*/ 67 w 99"/>
                <a:gd name="T57" fmla="*/ 81 h 97"/>
                <a:gd name="T58" fmla="*/ 81 w 99"/>
                <a:gd name="T59" fmla="*/ 86 h 97"/>
                <a:gd name="T60" fmla="*/ 89 w 99"/>
                <a:gd name="T61" fmla="*/ 78 h 97"/>
                <a:gd name="T62" fmla="*/ 83 w 99"/>
                <a:gd name="T63" fmla="*/ 65 h 97"/>
                <a:gd name="T64" fmla="*/ 86 w 99"/>
                <a:gd name="T65" fmla="*/ 59 h 97"/>
                <a:gd name="T66" fmla="*/ 50 w 99"/>
                <a:gd name="T67" fmla="*/ 64 h 97"/>
                <a:gd name="T68" fmla="*/ 34 w 99"/>
                <a:gd name="T69" fmla="*/ 48 h 97"/>
                <a:gd name="T70" fmla="*/ 50 w 99"/>
                <a:gd name="T71" fmla="*/ 33 h 97"/>
                <a:gd name="T72" fmla="*/ 66 w 99"/>
                <a:gd name="T73" fmla="*/ 48 h 97"/>
                <a:gd name="T74" fmla="*/ 50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6" y="59"/>
                  </a:moveTo>
                  <a:cubicBezTo>
                    <a:pt x="86" y="59"/>
                    <a:pt x="99" y="54"/>
                    <a:pt x="99" y="53"/>
                  </a:cubicBezTo>
                  <a:cubicBezTo>
                    <a:pt x="99" y="42"/>
                    <a:pt x="99" y="42"/>
                    <a:pt x="99" y="42"/>
                  </a:cubicBezTo>
                  <a:cubicBezTo>
                    <a:pt x="99" y="42"/>
                    <a:pt x="86" y="37"/>
                    <a:pt x="86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9" y="18"/>
                    <a:pt x="89" y="17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80" y="9"/>
                    <a:pt x="67" y="15"/>
                    <a:pt x="67" y="15"/>
                  </a:cubicBezTo>
                  <a:cubicBezTo>
                    <a:pt x="61" y="13"/>
                    <a:pt x="61" y="13"/>
                    <a:pt x="61" y="13"/>
                  </a:cubicBezTo>
                  <a:cubicBezTo>
                    <a:pt x="61" y="13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9" y="13"/>
                    <a:pt x="39" y="13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19" y="10"/>
                    <a:pt x="19" y="10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0" y="18"/>
                    <a:pt x="16" y="31"/>
                    <a:pt x="16" y="3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0" y="42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4" y="59"/>
                    <a:pt x="14" y="5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1" y="78"/>
                    <a:pt x="11" y="79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9" y="87"/>
                    <a:pt x="33" y="81"/>
                    <a:pt x="33" y="81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9" y="83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3"/>
                    <a:pt x="61" y="83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1" y="86"/>
                    <a:pt x="81" y="86"/>
                  </a:cubicBezTo>
                  <a:cubicBezTo>
                    <a:pt x="89" y="78"/>
                    <a:pt x="89" y="78"/>
                    <a:pt x="89" y="78"/>
                  </a:cubicBezTo>
                  <a:cubicBezTo>
                    <a:pt x="89" y="78"/>
                    <a:pt x="83" y="65"/>
                    <a:pt x="83" y="65"/>
                  </a:cubicBezTo>
                  <a:lnTo>
                    <a:pt x="86" y="59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8"/>
                  </a:cubicBezTo>
                  <a:cubicBezTo>
                    <a:pt x="34" y="39"/>
                    <a:pt x="41" y="33"/>
                    <a:pt x="50" y="33"/>
                  </a:cubicBezTo>
                  <a:cubicBezTo>
                    <a:pt x="59" y="33"/>
                    <a:pt x="66" y="39"/>
                    <a:pt x="66" y="48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  <p:sp>
          <p:nvSpPr>
            <p:cNvPr id="58" name="Freeform 49"/>
            <p:cNvSpPr>
              <a:spLocks noEditPoints="1"/>
            </p:cNvSpPr>
            <p:nvPr/>
          </p:nvSpPr>
          <p:spPr bwMode="auto">
            <a:xfrm>
              <a:off x="7661275" y="1247775"/>
              <a:ext cx="122238" cy="123825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2 w 47"/>
                <a:gd name="T17" fmla="*/ 6 h 47"/>
                <a:gd name="T18" fmla="*/ 19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0 w 47"/>
                <a:gd name="T31" fmla="*/ 21 h 47"/>
                <a:gd name="T32" fmla="*/ 6 w 47"/>
                <a:gd name="T33" fmla="*/ 25 h 47"/>
                <a:gd name="T34" fmla="*/ 6 w 47"/>
                <a:gd name="T35" fmla="*/ 28 h 47"/>
                <a:gd name="T36" fmla="*/ 2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0 w 47"/>
                <a:gd name="T47" fmla="*/ 47 h 47"/>
                <a:gd name="T48" fmla="*/ 25 w 47"/>
                <a:gd name="T49" fmla="*/ 42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5 w 47"/>
                <a:gd name="T61" fmla="*/ 32 h 47"/>
                <a:gd name="T62" fmla="*/ 47 w 47"/>
                <a:gd name="T63" fmla="*/ 27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6"/>
                    <a:pt x="22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2" y="34"/>
                    <a:pt x="2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9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5" y="42"/>
                    <a:pt x="25" y="42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5" y="32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+mj-ea"/>
                <a:ea typeface="+mj-ea"/>
              </a:endParaRPr>
            </a:p>
          </p:txBody>
        </p:sp>
      </p:grpSp>
      <p:sp>
        <p:nvSpPr>
          <p:cNvPr id="59" name="Freeform 35"/>
          <p:cNvSpPr>
            <a:spLocks noChangeAspect="1"/>
          </p:cNvSpPr>
          <p:nvPr/>
        </p:nvSpPr>
        <p:spPr bwMode="auto">
          <a:xfrm>
            <a:off x="1618646" y="2269346"/>
            <a:ext cx="360000" cy="357165"/>
          </a:xfrm>
          <a:custGeom>
            <a:avLst/>
            <a:gdLst>
              <a:gd name="T0" fmla="*/ 597 w 1245"/>
              <a:gd name="T1" fmla="*/ 1 h 1242"/>
              <a:gd name="T2" fmla="*/ 876 w 1245"/>
              <a:gd name="T3" fmla="*/ 315 h 1242"/>
              <a:gd name="T4" fmla="*/ 1006 w 1245"/>
              <a:gd name="T5" fmla="*/ 323 h 1242"/>
              <a:gd name="T6" fmla="*/ 1219 w 1245"/>
              <a:gd name="T7" fmla="*/ 438 h 1242"/>
              <a:gd name="T8" fmla="*/ 991 w 1245"/>
              <a:gd name="T9" fmla="*/ 755 h 1242"/>
              <a:gd name="T10" fmla="*/ 965 w 1245"/>
              <a:gd name="T11" fmla="*/ 1153 h 1242"/>
              <a:gd name="T12" fmla="*/ 630 w 1245"/>
              <a:gd name="T13" fmla="*/ 1026 h 1242"/>
              <a:gd name="T14" fmla="*/ 254 w 1245"/>
              <a:gd name="T15" fmla="*/ 1141 h 1242"/>
              <a:gd name="T16" fmla="*/ 254 w 1245"/>
              <a:gd name="T17" fmla="*/ 744 h 1242"/>
              <a:gd name="T18" fmla="*/ 24 w 1245"/>
              <a:gd name="T19" fmla="*/ 485 h 1242"/>
              <a:gd name="T20" fmla="*/ 229 w 1245"/>
              <a:gd name="T21" fmla="*/ 323 h 1242"/>
              <a:gd name="T22" fmla="*/ 394 w 1245"/>
              <a:gd name="T23" fmla="*/ 303 h 1242"/>
              <a:gd name="T24" fmla="*/ 548 w 1245"/>
              <a:gd name="T25" fmla="*/ 21 h 1242"/>
              <a:gd name="T26" fmla="*/ 597 w 1245"/>
              <a:gd name="T27" fmla="*/ 1 h 1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245" h="1242">
                <a:moveTo>
                  <a:pt x="597" y="1"/>
                </a:moveTo>
                <a:cubicBezTo>
                  <a:pt x="814" y="0"/>
                  <a:pt x="729" y="256"/>
                  <a:pt x="876" y="315"/>
                </a:cubicBezTo>
                <a:cubicBezTo>
                  <a:pt x="912" y="329"/>
                  <a:pt x="962" y="316"/>
                  <a:pt x="1006" y="323"/>
                </a:cubicBezTo>
                <a:cubicBezTo>
                  <a:pt x="1102" y="338"/>
                  <a:pt x="1204" y="343"/>
                  <a:pt x="1219" y="438"/>
                </a:cubicBezTo>
                <a:cubicBezTo>
                  <a:pt x="1245" y="597"/>
                  <a:pt x="1018" y="652"/>
                  <a:pt x="991" y="755"/>
                </a:cubicBezTo>
                <a:cubicBezTo>
                  <a:pt x="963" y="867"/>
                  <a:pt x="1142" y="1099"/>
                  <a:pt x="965" y="1153"/>
                </a:cubicBezTo>
                <a:cubicBezTo>
                  <a:pt x="814" y="1199"/>
                  <a:pt x="740" y="1044"/>
                  <a:pt x="630" y="1026"/>
                </a:cubicBezTo>
                <a:cubicBezTo>
                  <a:pt x="505" y="1005"/>
                  <a:pt x="422" y="1242"/>
                  <a:pt x="254" y="1141"/>
                </a:cubicBezTo>
                <a:cubicBezTo>
                  <a:pt x="119" y="1059"/>
                  <a:pt x="293" y="869"/>
                  <a:pt x="254" y="744"/>
                </a:cubicBezTo>
                <a:cubicBezTo>
                  <a:pt x="223" y="645"/>
                  <a:pt x="48" y="620"/>
                  <a:pt x="24" y="485"/>
                </a:cubicBezTo>
                <a:cubicBezTo>
                  <a:pt x="0" y="352"/>
                  <a:pt x="132" y="339"/>
                  <a:pt x="229" y="323"/>
                </a:cubicBezTo>
                <a:cubicBezTo>
                  <a:pt x="290" y="314"/>
                  <a:pt x="356" y="333"/>
                  <a:pt x="394" y="303"/>
                </a:cubicBezTo>
                <a:cubicBezTo>
                  <a:pt x="473" y="239"/>
                  <a:pt x="465" y="83"/>
                  <a:pt x="548" y="21"/>
                </a:cubicBezTo>
                <a:cubicBezTo>
                  <a:pt x="564" y="14"/>
                  <a:pt x="581" y="8"/>
                  <a:pt x="597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Freeform 175"/>
          <p:cNvSpPr>
            <a:spLocks noChangeAspect="1" noEditPoints="1"/>
          </p:cNvSpPr>
          <p:nvPr/>
        </p:nvSpPr>
        <p:spPr bwMode="auto">
          <a:xfrm>
            <a:off x="10576535" y="2242828"/>
            <a:ext cx="252041" cy="410730"/>
          </a:xfrm>
          <a:custGeom>
            <a:avLst/>
            <a:gdLst>
              <a:gd name="T0" fmla="*/ 183 w 800"/>
              <a:gd name="T1" fmla="*/ 187 h 1294"/>
              <a:gd name="T2" fmla="*/ 131 w 800"/>
              <a:gd name="T3" fmla="*/ 209 h 1294"/>
              <a:gd name="T4" fmla="*/ 109 w 800"/>
              <a:gd name="T5" fmla="*/ 1111 h 1294"/>
              <a:gd name="T6" fmla="*/ 183 w 800"/>
              <a:gd name="T7" fmla="*/ 1186 h 1294"/>
              <a:gd name="T8" fmla="*/ 670 w 800"/>
              <a:gd name="T9" fmla="*/ 1164 h 1294"/>
              <a:gd name="T10" fmla="*/ 692 w 800"/>
              <a:gd name="T11" fmla="*/ 261 h 1294"/>
              <a:gd name="T12" fmla="*/ 618 w 800"/>
              <a:gd name="T13" fmla="*/ 187 h 1294"/>
              <a:gd name="T14" fmla="*/ 178 w 800"/>
              <a:gd name="T15" fmla="*/ 1100 h 1294"/>
              <a:gd name="T16" fmla="*/ 613 w 800"/>
              <a:gd name="T17" fmla="*/ 1011 h 1294"/>
              <a:gd name="T18" fmla="*/ 178 w 800"/>
              <a:gd name="T19" fmla="*/ 887 h 1294"/>
              <a:gd name="T20" fmla="*/ 613 w 800"/>
              <a:gd name="T21" fmla="*/ 977 h 1294"/>
              <a:gd name="T22" fmla="*/ 178 w 800"/>
              <a:gd name="T23" fmla="*/ 887 h 1294"/>
              <a:gd name="T24" fmla="*/ 178 w 800"/>
              <a:gd name="T25" fmla="*/ 847 h 1294"/>
              <a:gd name="T26" fmla="*/ 613 w 800"/>
              <a:gd name="T27" fmla="*/ 758 h 1294"/>
              <a:gd name="T28" fmla="*/ 178 w 800"/>
              <a:gd name="T29" fmla="*/ 634 h 1294"/>
              <a:gd name="T30" fmla="*/ 613 w 800"/>
              <a:gd name="T31" fmla="*/ 724 h 1294"/>
              <a:gd name="T32" fmla="*/ 178 w 800"/>
              <a:gd name="T33" fmla="*/ 634 h 1294"/>
              <a:gd name="T34" fmla="*/ 178 w 800"/>
              <a:gd name="T35" fmla="*/ 604 h 1294"/>
              <a:gd name="T36" fmla="*/ 613 w 800"/>
              <a:gd name="T37" fmla="*/ 514 h 1294"/>
              <a:gd name="T38" fmla="*/ 255 w 800"/>
              <a:gd name="T39" fmla="*/ 319 h 1294"/>
              <a:gd name="T40" fmla="*/ 363 w 800"/>
              <a:gd name="T41" fmla="*/ 381 h 1294"/>
              <a:gd name="T42" fmla="*/ 425 w 800"/>
              <a:gd name="T43" fmla="*/ 489 h 1294"/>
              <a:gd name="T44" fmla="*/ 534 w 800"/>
              <a:gd name="T45" fmla="*/ 381 h 1294"/>
              <a:gd name="T46" fmla="*/ 425 w 800"/>
              <a:gd name="T47" fmla="*/ 319 h 1294"/>
              <a:gd name="T48" fmla="*/ 363 w 800"/>
              <a:gd name="T49" fmla="*/ 210 h 1294"/>
              <a:gd name="T50" fmla="*/ 255 w 800"/>
              <a:gd name="T51" fmla="*/ 319 h 1294"/>
              <a:gd name="T52" fmla="*/ 251 w 800"/>
              <a:gd name="T53" fmla="*/ 78 h 1294"/>
              <a:gd name="T54" fmla="*/ 543 w 800"/>
              <a:gd name="T55" fmla="*/ 0 h 1294"/>
              <a:gd name="T56" fmla="*/ 618 w 800"/>
              <a:gd name="T57" fmla="*/ 78 h 1294"/>
              <a:gd name="T58" fmla="*/ 800 w 800"/>
              <a:gd name="T59" fmla="*/ 261 h 1294"/>
              <a:gd name="T60" fmla="*/ 747 w 800"/>
              <a:gd name="T61" fmla="*/ 1240 h 1294"/>
              <a:gd name="T62" fmla="*/ 618 w 800"/>
              <a:gd name="T63" fmla="*/ 1294 h 1294"/>
              <a:gd name="T64" fmla="*/ 54 w 800"/>
              <a:gd name="T65" fmla="*/ 1240 h 1294"/>
              <a:gd name="T66" fmla="*/ 0 w 800"/>
              <a:gd name="T67" fmla="*/ 261 h 1294"/>
              <a:gd name="T68" fmla="*/ 54 w 800"/>
              <a:gd name="T69" fmla="*/ 132 h 1294"/>
              <a:gd name="T70" fmla="*/ 183 w 800"/>
              <a:gd name="T71" fmla="*/ 78 h 1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00" h="1294">
                <a:moveTo>
                  <a:pt x="618" y="187"/>
                </a:moveTo>
                <a:lnTo>
                  <a:pt x="183" y="187"/>
                </a:lnTo>
                <a:cubicBezTo>
                  <a:pt x="163" y="187"/>
                  <a:pt x="144" y="195"/>
                  <a:pt x="131" y="208"/>
                </a:cubicBezTo>
                <a:lnTo>
                  <a:pt x="131" y="209"/>
                </a:lnTo>
                <a:cubicBezTo>
                  <a:pt x="117" y="222"/>
                  <a:pt x="109" y="241"/>
                  <a:pt x="109" y="261"/>
                </a:cubicBezTo>
                <a:lnTo>
                  <a:pt x="109" y="1111"/>
                </a:lnTo>
                <a:cubicBezTo>
                  <a:pt x="109" y="1132"/>
                  <a:pt x="117" y="1150"/>
                  <a:pt x="131" y="1164"/>
                </a:cubicBezTo>
                <a:cubicBezTo>
                  <a:pt x="144" y="1177"/>
                  <a:pt x="163" y="1186"/>
                  <a:pt x="183" y="1186"/>
                </a:cubicBezTo>
                <a:lnTo>
                  <a:pt x="618" y="1186"/>
                </a:lnTo>
                <a:cubicBezTo>
                  <a:pt x="638" y="1186"/>
                  <a:pt x="657" y="1177"/>
                  <a:pt x="670" y="1164"/>
                </a:cubicBezTo>
                <a:cubicBezTo>
                  <a:pt x="684" y="1150"/>
                  <a:pt x="692" y="1132"/>
                  <a:pt x="692" y="1111"/>
                </a:cubicBezTo>
                <a:lnTo>
                  <a:pt x="692" y="261"/>
                </a:lnTo>
                <a:cubicBezTo>
                  <a:pt x="692" y="241"/>
                  <a:pt x="684" y="222"/>
                  <a:pt x="670" y="209"/>
                </a:cubicBezTo>
                <a:cubicBezTo>
                  <a:pt x="657" y="195"/>
                  <a:pt x="638" y="187"/>
                  <a:pt x="618" y="187"/>
                </a:cubicBezTo>
                <a:close/>
                <a:moveTo>
                  <a:pt x="178" y="1011"/>
                </a:moveTo>
                <a:lnTo>
                  <a:pt x="178" y="1100"/>
                </a:lnTo>
                <a:lnTo>
                  <a:pt x="613" y="1100"/>
                </a:lnTo>
                <a:lnTo>
                  <a:pt x="613" y="1011"/>
                </a:lnTo>
                <a:lnTo>
                  <a:pt x="178" y="1011"/>
                </a:lnTo>
                <a:close/>
                <a:moveTo>
                  <a:pt x="178" y="887"/>
                </a:moveTo>
                <a:lnTo>
                  <a:pt x="178" y="977"/>
                </a:lnTo>
                <a:lnTo>
                  <a:pt x="613" y="977"/>
                </a:lnTo>
                <a:lnTo>
                  <a:pt x="613" y="887"/>
                </a:lnTo>
                <a:lnTo>
                  <a:pt x="178" y="887"/>
                </a:lnTo>
                <a:close/>
                <a:moveTo>
                  <a:pt x="178" y="758"/>
                </a:moveTo>
                <a:lnTo>
                  <a:pt x="178" y="847"/>
                </a:lnTo>
                <a:lnTo>
                  <a:pt x="613" y="847"/>
                </a:lnTo>
                <a:lnTo>
                  <a:pt x="613" y="758"/>
                </a:lnTo>
                <a:lnTo>
                  <a:pt x="178" y="758"/>
                </a:lnTo>
                <a:close/>
                <a:moveTo>
                  <a:pt x="178" y="634"/>
                </a:moveTo>
                <a:lnTo>
                  <a:pt x="178" y="724"/>
                </a:lnTo>
                <a:lnTo>
                  <a:pt x="613" y="724"/>
                </a:lnTo>
                <a:lnTo>
                  <a:pt x="613" y="634"/>
                </a:lnTo>
                <a:lnTo>
                  <a:pt x="178" y="634"/>
                </a:lnTo>
                <a:close/>
                <a:moveTo>
                  <a:pt x="178" y="514"/>
                </a:moveTo>
                <a:lnTo>
                  <a:pt x="178" y="604"/>
                </a:lnTo>
                <a:lnTo>
                  <a:pt x="613" y="604"/>
                </a:lnTo>
                <a:lnTo>
                  <a:pt x="613" y="514"/>
                </a:lnTo>
                <a:lnTo>
                  <a:pt x="178" y="514"/>
                </a:lnTo>
                <a:close/>
                <a:moveTo>
                  <a:pt x="255" y="319"/>
                </a:moveTo>
                <a:lnTo>
                  <a:pt x="255" y="381"/>
                </a:lnTo>
                <a:lnTo>
                  <a:pt x="363" y="381"/>
                </a:lnTo>
                <a:lnTo>
                  <a:pt x="363" y="489"/>
                </a:lnTo>
                <a:lnTo>
                  <a:pt x="425" y="489"/>
                </a:lnTo>
                <a:lnTo>
                  <a:pt x="425" y="381"/>
                </a:lnTo>
                <a:lnTo>
                  <a:pt x="534" y="381"/>
                </a:lnTo>
                <a:lnTo>
                  <a:pt x="534" y="319"/>
                </a:lnTo>
                <a:lnTo>
                  <a:pt x="425" y="319"/>
                </a:lnTo>
                <a:lnTo>
                  <a:pt x="425" y="210"/>
                </a:lnTo>
                <a:lnTo>
                  <a:pt x="363" y="210"/>
                </a:lnTo>
                <a:lnTo>
                  <a:pt x="363" y="319"/>
                </a:lnTo>
                <a:lnTo>
                  <a:pt x="255" y="319"/>
                </a:lnTo>
                <a:close/>
                <a:moveTo>
                  <a:pt x="183" y="78"/>
                </a:moveTo>
                <a:lnTo>
                  <a:pt x="251" y="78"/>
                </a:lnTo>
                <a:lnTo>
                  <a:pt x="251" y="0"/>
                </a:lnTo>
                <a:lnTo>
                  <a:pt x="543" y="0"/>
                </a:lnTo>
                <a:lnTo>
                  <a:pt x="543" y="78"/>
                </a:lnTo>
                <a:lnTo>
                  <a:pt x="618" y="78"/>
                </a:lnTo>
                <a:cubicBezTo>
                  <a:pt x="668" y="78"/>
                  <a:pt x="714" y="99"/>
                  <a:pt x="747" y="132"/>
                </a:cubicBezTo>
                <a:cubicBezTo>
                  <a:pt x="780" y="165"/>
                  <a:pt x="800" y="211"/>
                  <a:pt x="800" y="261"/>
                </a:cubicBezTo>
                <a:lnTo>
                  <a:pt x="800" y="1111"/>
                </a:lnTo>
                <a:cubicBezTo>
                  <a:pt x="800" y="1161"/>
                  <a:pt x="780" y="1207"/>
                  <a:pt x="747" y="1240"/>
                </a:cubicBezTo>
                <a:lnTo>
                  <a:pt x="746" y="1240"/>
                </a:lnTo>
                <a:cubicBezTo>
                  <a:pt x="713" y="1273"/>
                  <a:pt x="668" y="1294"/>
                  <a:pt x="618" y="1294"/>
                </a:cubicBezTo>
                <a:lnTo>
                  <a:pt x="183" y="1294"/>
                </a:lnTo>
                <a:cubicBezTo>
                  <a:pt x="133" y="1294"/>
                  <a:pt x="87" y="1273"/>
                  <a:pt x="54" y="1240"/>
                </a:cubicBezTo>
                <a:cubicBezTo>
                  <a:pt x="21" y="1207"/>
                  <a:pt x="0" y="1161"/>
                  <a:pt x="0" y="1111"/>
                </a:cubicBezTo>
                <a:lnTo>
                  <a:pt x="0" y="261"/>
                </a:lnTo>
                <a:cubicBezTo>
                  <a:pt x="0" y="211"/>
                  <a:pt x="21" y="165"/>
                  <a:pt x="54" y="132"/>
                </a:cubicBezTo>
                <a:lnTo>
                  <a:pt x="54" y="132"/>
                </a:lnTo>
                <a:lnTo>
                  <a:pt x="54" y="132"/>
                </a:lnTo>
                <a:cubicBezTo>
                  <a:pt x="88" y="99"/>
                  <a:pt x="133" y="78"/>
                  <a:pt x="183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Freeform 97"/>
          <p:cNvSpPr>
            <a:spLocks noChangeAspect="1" noEditPoints="1"/>
          </p:cNvSpPr>
          <p:nvPr/>
        </p:nvSpPr>
        <p:spPr bwMode="auto">
          <a:xfrm>
            <a:off x="7607108" y="2260700"/>
            <a:ext cx="360000" cy="362951"/>
          </a:xfrm>
          <a:custGeom>
            <a:avLst/>
            <a:gdLst>
              <a:gd name="T0" fmla="*/ 931 w 1200"/>
              <a:gd name="T1" fmla="*/ 1047 h 1200"/>
              <a:gd name="T2" fmla="*/ 681 w 1200"/>
              <a:gd name="T3" fmla="*/ 615 h 1200"/>
              <a:gd name="T4" fmla="*/ 1068 w 1200"/>
              <a:gd name="T5" fmla="*/ 299 h 1200"/>
              <a:gd name="T6" fmla="*/ 1156 w 1200"/>
              <a:gd name="T7" fmla="*/ 600 h 1200"/>
              <a:gd name="T8" fmla="*/ 931 w 1200"/>
              <a:gd name="T9" fmla="*/ 1047 h 1200"/>
              <a:gd name="T10" fmla="*/ 1029 w 1200"/>
              <a:gd name="T11" fmla="*/ 181 h 1200"/>
              <a:gd name="T12" fmla="*/ 618 w 1200"/>
              <a:gd name="T13" fmla="*/ 513 h 1200"/>
              <a:gd name="T14" fmla="*/ 618 w 1200"/>
              <a:gd name="T15" fmla="*/ 555 h 1200"/>
              <a:gd name="T16" fmla="*/ 1049 w 1200"/>
              <a:gd name="T17" fmla="*/ 203 h 1200"/>
              <a:gd name="T18" fmla="*/ 1029 w 1200"/>
              <a:gd name="T19" fmla="*/ 181 h 1200"/>
              <a:gd name="T20" fmla="*/ 985 w 1200"/>
              <a:gd name="T21" fmla="*/ 139 h 1200"/>
              <a:gd name="T22" fmla="*/ 618 w 1200"/>
              <a:gd name="T23" fmla="*/ 436 h 1200"/>
              <a:gd name="T24" fmla="*/ 618 w 1200"/>
              <a:gd name="T25" fmla="*/ 480 h 1200"/>
              <a:gd name="T26" fmla="*/ 1011 w 1200"/>
              <a:gd name="T27" fmla="*/ 163 h 1200"/>
              <a:gd name="T28" fmla="*/ 985 w 1200"/>
              <a:gd name="T29" fmla="*/ 139 h 1200"/>
              <a:gd name="T30" fmla="*/ 935 w 1200"/>
              <a:gd name="T31" fmla="*/ 102 h 1200"/>
              <a:gd name="T32" fmla="*/ 618 w 1200"/>
              <a:gd name="T33" fmla="*/ 358 h 1200"/>
              <a:gd name="T34" fmla="*/ 618 w 1200"/>
              <a:gd name="T35" fmla="*/ 402 h 1200"/>
              <a:gd name="T36" fmla="*/ 964 w 1200"/>
              <a:gd name="T37" fmla="*/ 123 h 1200"/>
              <a:gd name="T38" fmla="*/ 935 w 1200"/>
              <a:gd name="T39" fmla="*/ 102 h 1200"/>
              <a:gd name="T40" fmla="*/ 880 w 1200"/>
              <a:gd name="T41" fmla="*/ 69 h 1200"/>
              <a:gd name="T42" fmla="*/ 618 w 1200"/>
              <a:gd name="T43" fmla="*/ 281 h 1200"/>
              <a:gd name="T44" fmla="*/ 618 w 1200"/>
              <a:gd name="T45" fmla="*/ 325 h 1200"/>
              <a:gd name="T46" fmla="*/ 912 w 1200"/>
              <a:gd name="T47" fmla="*/ 87 h 1200"/>
              <a:gd name="T48" fmla="*/ 880 w 1200"/>
              <a:gd name="T49" fmla="*/ 69 h 1200"/>
              <a:gd name="T50" fmla="*/ 819 w 1200"/>
              <a:gd name="T51" fmla="*/ 41 h 1200"/>
              <a:gd name="T52" fmla="*/ 618 w 1200"/>
              <a:gd name="T53" fmla="*/ 203 h 1200"/>
              <a:gd name="T54" fmla="*/ 618 w 1200"/>
              <a:gd name="T55" fmla="*/ 247 h 1200"/>
              <a:gd name="T56" fmla="*/ 854 w 1200"/>
              <a:gd name="T57" fmla="*/ 56 h 1200"/>
              <a:gd name="T58" fmla="*/ 819 w 1200"/>
              <a:gd name="T59" fmla="*/ 41 h 1200"/>
              <a:gd name="T60" fmla="*/ 750 w 1200"/>
              <a:gd name="T61" fmla="*/ 19 h 1200"/>
              <a:gd name="T62" fmla="*/ 618 w 1200"/>
              <a:gd name="T63" fmla="*/ 126 h 1200"/>
              <a:gd name="T64" fmla="*/ 618 w 1200"/>
              <a:gd name="T65" fmla="*/ 170 h 1200"/>
              <a:gd name="T66" fmla="*/ 790 w 1200"/>
              <a:gd name="T67" fmla="*/ 31 h 1200"/>
              <a:gd name="T68" fmla="*/ 750 w 1200"/>
              <a:gd name="T69" fmla="*/ 19 h 1200"/>
              <a:gd name="T70" fmla="*/ 672 w 1200"/>
              <a:gd name="T71" fmla="*/ 4 h 1200"/>
              <a:gd name="T72" fmla="*/ 618 w 1200"/>
              <a:gd name="T73" fmla="*/ 48 h 1200"/>
              <a:gd name="T74" fmla="*/ 618 w 1200"/>
              <a:gd name="T75" fmla="*/ 92 h 1200"/>
              <a:gd name="T76" fmla="*/ 718 w 1200"/>
              <a:gd name="T77" fmla="*/ 12 h 1200"/>
              <a:gd name="T78" fmla="*/ 672 w 1200"/>
              <a:gd name="T79" fmla="*/ 4 h 1200"/>
              <a:gd name="T80" fmla="*/ 618 w 1200"/>
              <a:gd name="T81" fmla="*/ 0 h 1200"/>
              <a:gd name="T82" fmla="*/ 618 w 1200"/>
              <a:gd name="T83" fmla="*/ 15 h 1200"/>
              <a:gd name="T84" fmla="*/ 635 w 1200"/>
              <a:gd name="T85" fmla="*/ 1 h 1200"/>
              <a:gd name="T86" fmla="*/ 618 w 1200"/>
              <a:gd name="T87" fmla="*/ 0 h 1200"/>
              <a:gd name="T88" fmla="*/ 577 w 1200"/>
              <a:gd name="T89" fmla="*/ 608 h 1200"/>
              <a:gd name="T90" fmla="*/ 576 w 1200"/>
              <a:gd name="T91" fmla="*/ 605 h 1200"/>
              <a:gd name="T92" fmla="*/ 575 w 1200"/>
              <a:gd name="T93" fmla="*/ 600 h 1200"/>
              <a:gd name="T94" fmla="*/ 575 w 1200"/>
              <a:gd name="T95" fmla="*/ 0 h 1200"/>
              <a:gd name="T96" fmla="*/ 0 w 1200"/>
              <a:gd name="T97" fmla="*/ 600 h 1200"/>
              <a:gd name="T98" fmla="*/ 600 w 1200"/>
              <a:gd name="T99" fmla="*/ 1200 h 1200"/>
              <a:gd name="T100" fmla="*/ 879 w 1200"/>
              <a:gd name="T101" fmla="*/ 1131 h 1200"/>
              <a:gd name="T102" fmla="*/ 578 w 1200"/>
              <a:gd name="T103" fmla="*/ 610 h 1200"/>
              <a:gd name="T104" fmla="*/ 577 w 1200"/>
              <a:gd name="T105" fmla="*/ 608 h 1200"/>
              <a:gd name="T106" fmla="*/ 1077 w 1200"/>
              <a:gd name="T107" fmla="*/ 236 h 1200"/>
              <a:gd name="T108" fmla="*/ 624 w 1200"/>
              <a:gd name="T109" fmla="*/ 605 h 1200"/>
              <a:gd name="T110" fmla="*/ 916 w 1200"/>
              <a:gd name="T111" fmla="*/ 1109 h 1200"/>
              <a:gd name="T112" fmla="*/ 1200 w 1200"/>
              <a:gd name="T113" fmla="*/ 600 h 1200"/>
              <a:gd name="T114" fmla="*/ 1077 w 1200"/>
              <a:gd name="T115" fmla="*/ 236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200" h="1200">
                <a:moveTo>
                  <a:pt x="931" y="1047"/>
                </a:moveTo>
                <a:lnTo>
                  <a:pt x="681" y="615"/>
                </a:lnTo>
                <a:lnTo>
                  <a:pt x="1068" y="299"/>
                </a:lnTo>
                <a:cubicBezTo>
                  <a:pt x="1126" y="389"/>
                  <a:pt x="1156" y="492"/>
                  <a:pt x="1156" y="600"/>
                </a:cubicBezTo>
                <a:cubicBezTo>
                  <a:pt x="1156" y="778"/>
                  <a:pt x="1072" y="942"/>
                  <a:pt x="931" y="1047"/>
                </a:cubicBezTo>
                <a:close/>
                <a:moveTo>
                  <a:pt x="1029" y="181"/>
                </a:moveTo>
                <a:lnTo>
                  <a:pt x="618" y="513"/>
                </a:lnTo>
                <a:lnTo>
                  <a:pt x="618" y="555"/>
                </a:lnTo>
                <a:lnTo>
                  <a:pt x="1049" y="203"/>
                </a:lnTo>
                <a:lnTo>
                  <a:pt x="1029" y="181"/>
                </a:lnTo>
                <a:close/>
                <a:moveTo>
                  <a:pt x="985" y="139"/>
                </a:moveTo>
                <a:lnTo>
                  <a:pt x="618" y="436"/>
                </a:lnTo>
                <a:lnTo>
                  <a:pt x="618" y="480"/>
                </a:lnTo>
                <a:lnTo>
                  <a:pt x="1011" y="163"/>
                </a:lnTo>
                <a:lnTo>
                  <a:pt x="985" y="139"/>
                </a:lnTo>
                <a:close/>
                <a:moveTo>
                  <a:pt x="935" y="102"/>
                </a:moveTo>
                <a:lnTo>
                  <a:pt x="618" y="358"/>
                </a:lnTo>
                <a:lnTo>
                  <a:pt x="618" y="402"/>
                </a:lnTo>
                <a:lnTo>
                  <a:pt x="964" y="123"/>
                </a:lnTo>
                <a:lnTo>
                  <a:pt x="935" y="102"/>
                </a:lnTo>
                <a:close/>
                <a:moveTo>
                  <a:pt x="880" y="69"/>
                </a:moveTo>
                <a:lnTo>
                  <a:pt x="618" y="281"/>
                </a:lnTo>
                <a:lnTo>
                  <a:pt x="618" y="325"/>
                </a:lnTo>
                <a:lnTo>
                  <a:pt x="912" y="87"/>
                </a:lnTo>
                <a:cubicBezTo>
                  <a:pt x="901" y="81"/>
                  <a:pt x="891" y="75"/>
                  <a:pt x="880" y="69"/>
                </a:cubicBezTo>
                <a:close/>
                <a:moveTo>
                  <a:pt x="819" y="41"/>
                </a:moveTo>
                <a:lnTo>
                  <a:pt x="618" y="203"/>
                </a:lnTo>
                <a:lnTo>
                  <a:pt x="618" y="247"/>
                </a:lnTo>
                <a:lnTo>
                  <a:pt x="854" y="56"/>
                </a:lnTo>
                <a:cubicBezTo>
                  <a:pt x="843" y="51"/>
                  <a:pt x="831" y="46"/>
                  <a:pt x="819" y="41"/>
                </a:cubicBezTo>
                <a:close/>
                <a:moveTo>
                  <a:pt x="750" y="19"/>
                </a:moveTo>
                <a:lnTo>
                  <a:pt x="618" y="126"/>
                </a:lnTo>
                <a:lnTo>
                  <a:pt x="618" y="170"/>
                </a:lnTo>
                <a:lnTo>
                  <a:pt x="790" y="31"/>
                </a:lnTo>
                <a:cubicBezTo>
                  <a:pt x="777" y="26"/>
                  <a:pt x="764" y="22"/>
                  <a:pt x="750" y="19"/>
                </a:cubicBezTo>
                <a:close/>
                <a:moveTo>
                  <a:pt x="672" y="4"/>
                </a:moveTo>
                <a:lnTo>
                  <a:pt x="618" y="48"/>
                </a:lnTo>
                <a:lnTo>
                  <a:pt x="618" y="92"/>
                </a:lnTo>
                <a:lnTo>
                  <a:pt x="718" y="12"/>
                </a:lnTo>
                <a:cubicBezTo>
                  <a:pt x="703" y="9"/>
                  <a:pt x="688" y="6"/>
                  <a:pt x="672" y="4"/>
                </a:cubicBezTo>
                <a:close/>
                <a:moveTo>
                  <a:pt x="618" y="0"/>
                </a:moveTo>
                <a:lnTo>
                  <a:pt x="618" y="15"/>
                </a:lnTo>
                <a:lnTo>
                  <a:pt x="635" y="1"/>
                </a:lnTo>
                <a:lnTo>
                  <a:pt x="618" y="0"/>
                </a:lnTo>
                <a:close/>
                <a:moveTo>
                  <a:pt x="577" y="608"/>
                </a:moveTo>
                <a:lnTo>
                  <a:pt x="576" y="605"/>
                </a:lnTo>
                <a:lnTo>
                  <a:pt x="575" y="600"/>
                </a:lnTo>
                <a:lnTo>
                  <a:pt x="575" y="0"/>
                </a:lnTo>
                <a:cubicBezTo>
                  <a:pt x="255" y="13"/>
                  <a:pt x="0" y="277"/>
                  <a:pt x="0" y="600"/>
                </a:cubicBezTo>
                <a:cubicBezTo>
                  <a:pt x="0" y="931"/>
                  <a:pt x="268" y="1200"/>
                  <a:pt x="600" y="1200"/>
                </a:cubicBezTo>
                <a:cubicBezTo>
                  <a:pt x="701" y="1200"/>
                  <a:pt x="796" y="1175"/>
                  <a:pt x="879" y="1131"/>
                </a:cubicBezTo>
                <a:lnTo>
                  <a:pt x="578" y="610"/>
                </a:lnTo>
                <a:lnTo>
                  <a:pt x="577" y="608"/>
                </a:lnTo>
                <a:close/>
                <a:moveTo>
                  <a:pt x="1077" y="236"/>
                </a:moveTo>
                <a:lnTo>
                  <a:pt x="624" y="605"/>
                </a:lnTo>
                <a:lnTo>
                  <a:pt x="916" y="1109"/>
                </a:lnTo>
                <a:cubicBezTo>
                  <a:pt x="1086" y="1003"/>
                  <a:pt x="1200" y="815"/>
                  <a:pt x="1200" y="600"/>
                </a:cubicBezTo>
                <a:cubicBezTo>
                  <a:pt x="1200" y="463"/>
                  <a:pt x="1154" y="337"/>
                  <a:pt x="1077" y="23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4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5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1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6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35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85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95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45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/>
      <p:bldP spid="28" grpId="0"/>
      <p:bldP spid="29" grpId="0"/>
      <p:bldP spid="30" grpId="0"/>
      <p:bldP spid="52" grpId="0"/>
      <p:bldP spid="53" grpId="0"/>
      <p:bldP spid="54" grpId="0"/>
      <p:bldP spid="55" grpId="0"/>
      <p:bldP spid="59" grpId="0" animBg="1"/>
      <p:bldP spid="60" grpId="0" animBg="1"/>
      <p:bldP spid="6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630900" y="3619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直播带货产品讲解思路</a:t>
            </a:r>
          </a:p>
        </p:txBody>
      </p:sp>
      <p:grpSp>
        <p:nvGrpSpPr>
          <p:cNvPr id="31" name="iSḷïḓé">
            <a:extLst>
              <a:ext uri="{FF2B5EF4-FFF2-40B4-BE49-F238E27FC236}">
                <a16:creationId xmlns:a16="http://schemas.microsoft.com/office/drawing/2014/main" id="{4740DDC9-983C-4766-BDD8-818CE690E151}"/>
              </a:ext>
            </a:extLst>
          </p:cNvPr>
          <p:cNvGrpSpPr/>
          <p:nvPr/>
        </p:nvGrpSpPr>
        <p:grpSpPr>
          <a:xfrm>
            <a:off x="4581103" y="2413248"/>
            <a:ext cx="3057948" cy="2752230"/>
            <a:chOff x="4244789" y="1589537"/>
            <a:chExt cx="3730578" cy="3357616"/>
          </a:xfrm>
        </p:grpSpPr>
        <p:sp>
          <p:nvSpPr>
            <p:cNvPr id="32" name="îSľîḑè">
              <a:extLst>
                <a:ext uri="{FF2B5EF4-FFF2-40B4-BE49-F238E27FC236}">
                  <a16:creationId xmlns:a16="http://schemas.microsoft.com/office/drawing/2014/main" id="{951160EB-944E-4884-94A7-14803D85B5D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4789" y="2387925"/>
              <a:ext cx="1545266" cy="1977369"/>
            </a:xfrm>
            <a:custGeom>
              <a:avLst/>
              <a:gdLst>
                <a:gd name="T0" fmla="*/ 821 w 821"/>
                <a:gd name="T1" fmla="*/ 0 h 1051"/>
                <a:gd name="T2" fmla="*/ 387 w 821"/>
                <a:gd name="T3" fmla="*/ 66 h 1051"/>
                <a:gd name="T4" fmla="*/ 101 w 821"/>
                <a:gd name="T5" fmla="*/ 248 h 1051"/>
                <a:gd name="T6" fmla="*/ 25 w 821"/>
                <a:gd name="T7" fmla="*/ 371 h 1051"/>
                <a:gd name="T8" fmla="*/ 45 w 821"/>
                <a:gd name="T9" fmla="*/ 613 h 1051"/>
                <a:gd name="T10" fmla="*/ 298 w 821"/>
                <a:gd name="T11" fmla="*/ 1051 h 1051"/>
                <a:gd name="T12" fmla="*/ 306 w 821"/>
                <a:gd name="T13" fmla="*/ 783 h 1051"/>
                <a:gd name="T14" fmla="*/ 585 w 821"/>
                <a:gd name="T15" fmla="*/ 179 h 1051"/>
                <a:gd name="T16" fmla="*/ 821 w 821"/>
                <a:gd name="T17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1" h="1051">
                  <a:moveTo>
                    <a:pt x="821" y="0"/>
                  </a:moveTo>
                  <a:cubicBezTo>
                    <a:pt x="701" y="2"/>
                    <a:pt x="539" y="17"/>
                    <a:pt x="387" y="66"/>
                  </a:cubicBezTo>
                  <a:cubicBezTo>
                    <a:pt x="269" y="104"/>
                    <a:pt x="173" y="165"/>
                    <a:pt x="101" y="248"/>
                  </a:cubicBezTo>
                  <a:cubicBezTo>
                    <a:pt x="48" y="310"/>
                    <a:pt x="27" y="363"/>
                    <a:pt x="25" y="371"/>
                  </a:cubicBezTo>
                  <a:cubicBezTo>
                    <a:pt x="0" y="450"/>
                    <a:pt x="9" y="550"/>
                    <a:pt x="45" y="613"/>
                  </a:cubicBezTo>
                  <a:cubicBezTo>
                    <a:pt x="298" y="1051"/>
                    <a:pt x="298" y="1051"/>
                    <a:pt x="298" y="1051"/>
                  </a:cubicBezTo>
                  <a:cubicBezTo>
                    <a:pt x="285" y="978"/>
                    <a:pt x="283" y="889"/>
                    <a:pt x="306" y="783"/>
                  </a:cubicBezTo>
                  <a:cubicBezTo>
                    <a:pt x="371" y="478"/>
                    <a:pt x="564" y="209"/>
                    <a:pt x="585" y="179"/>
                  </a:cubicBezTo>
                  <a:cubicBezTo>
                    <a:pt x="644" y="96"/>
                    <a:pt x="727" y="34"/>
                    <a:pt x="821" y="0"/>
                  </a:cubicBezTo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íslîḓè">
              <a:extLst>
                <a:ext uri="{FF2B5EF4-FFF2-40B4-BE49-F238E27FC236}">
                  <a16:creationId xmlns:a16="http://schemas.microsoft.com/office/drawing/2014/main" id="{8D041EC6-EA60-40FB-B1C3-3BF048F556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6148" y="1593352"/>
              <a:ext cx="2206296" cy="1095041"/>
            </a:xfrm>
            <a:custGeom>
              <a:avLst/>
              <a:gdLst>
                <a:gd name="T0" fmla="*/ 507 w 1172"/>
                <a:gd name="T1" fmla="*/ 0 h 582"/>
                <a:gd name="T2" fmla="*/ 453 w 1172"/>
                <a:gd name="T3" fmla="*/ 4 h 582"/>
                <a:gd name="T4" fmla="*/ 254 w 1172"/>
                <a:gd name="T5" fmla="*/ 143 h 582"/>
                <a:gd name="T6" fmla="*/ 0 w 1172"/>
                <a:gd name="T7" fmla="*/ 582 h 582"/>
                <a:gd name="T8" fmla="*/ 237 w 1172"/>
                <a:gd name="T9" fmla="*/ 454 h 582"/>
                <a:gd name="T10" fmla="*/ 721 w 1172"/>
                <a:gd name="T11" fmla="*/ 386 h 582"/>
                <a:gd name="T12" fmla="*/ 898 w 1172"/>
                <a:gd name="T13" fmla="*/ 394 h 582"/>
                <a:gd name="T14" fmla="*/ 1172 w 1172"/>
                <a:gd name="T15" fmla="*/ 508 h 582"/>
                <a:gd name="T16" fmla="*/ 898 w 1172"/>
                <a:gd name="T17" fmla="*/ 166 h 582"/>
                <a:gd name="T18" fmla="*/ 507 w 1172"/>
                <a:gd name="T1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2" h="582">
                  <a:moveTo>
                    <a:pt x="507" y="0"/>
                  </a:moveTo>
                  <a:cubicBezTo>
                    <a:pt x="477" y="0"/>
                    <a:pt x="457" y="4"/>
                    <a:pt x="453" y="4"/>
                  </a:cubicBezTo>
                  <a:cubicBezTo>
                    <a:pt x="372" y="23"/>
                    <a:pt x="290" y="80"/>
                    <a:pt x="254" y="143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57" y="534"/>
                    <a:pt x="134" y="487"/>
                    <a:pt x="237" y="454"/>
                  </a:cubicBezTo>
                  <a:cubicBezTo>
                    <a:pt x="411" y="397"/>
                    <a:pt x="596" y="386"/>
                    <a:pt x="721" y="386"/>
                  </a:cubicBezTo>
                  <a:cubicBezTo>
                    <a:pt x="812" y="386"/>
                    <a:pt x="879" y="392"/>
                    <a:pt x="898" y="394"/>
                  </a:cubicBezTo>
                  <a:cubicBezTo>
                    <a:pt x="1000" y="403"/>
                    <a:pt x="1095" y="444"/>
                    <a:pt x="1172" y="508"/>
                  </a:cubicBezTo>
                  <a:cubicBezTo>
                    <a:pt x="1108" y="403"/>
                    <a:pt x="1015" y="272"/>
                    <a:pt x="898" y="166"/>
                  </a:cubicBezTo>
                  <a:cubicBezTo>
                    <a:pt x="739" y="22"/>
                    <a:pt x="585" y="0"/>
                    <a:pt x="507" y="0"/>
                  </a:cubicBezTo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íṡḻíḋè">
              <a:extLst>
                <a:ext uri="{FF2B5EF4-FFF2-40B4-BE49-F238E27FC236}">
                  <a16:creationId xmlns:a16="http://schemas.microsoft.com/office/drawing/2014/main" id="{23993DE6-71DA-4DAB-AAF3-759CFDC029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9133" y="1589537"/>
              <a:ext cx="1572928" cy="1839058"/>
            </a:xfrm>
            <a:custGeom>
              <a:avLst/>
              <a:gdLst>
                <a:gd name="T0" fmla="*/ 508 w 836"/>
                <a:gd name="T1" fmla="*/ 0 h 977"/>
                <a:gd name="T2" fmla="*/ 0 w 836"/>
                <a:gd name="T3" fmla="*/ 0 h 977"/>
                <a:gd name="T4" fmla="*/ 230 w 836"/>
                <a:gd name="T5" fmla="*/ 141 h 977"/>
                <a:gd name="T6" fmla="*/ 609 w 836"/>
                <a:gd name="T7" fmla="*/ 675 h 977"/>
                <a:gd name="T8" fmla="*/ 658 w 836"/>
                <a:gd name="T9" fmla="*/ 892 h 977"/>
                <a:gd name="T10" fmla="*/ 651 w 836"/>
                <a:gd name="T11" fmla="*/ 977 h 977"/>
                <a:gd name="T12" fmla="*/ 810 w 836"/>
                <a:gd name="T13" fmla="*/ 570 h 977"/>
                <a:gd name="T14" fmla="*/ 796 w 836"/>
                <a:gd name="T15" fmla="*/ 231 h 977"/>
                <a:gd name="T16" fmla="*/ 728 w 836"/>
                <a:gd name="T17" fmla="*/ 104 h 977"/>
                <a:gd name="T18" fmla="*/ 508 w 836"/>
                <a:gd name="T19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6" h="977">
                  <a:moveTo>
                    <a:pt x="50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0" y="25"/>
                    <a:pt x="150" y="68"/>
                    <a:pt x="230" y="141"/>
                  </a:cubicBezTo>
                  <a:cubicBezTo>
                    <a:pt x="443" y="333"/>
                    <a:pt x="574" y="598"/>
                    <a:pt x="609" y="675"/>
                  </a:cubicBezTo>
                  <a:cubicBezTo>
                    <a:pt x="642" y="743"/>
                    <a:pt x="658" y="816"/>
                    <a:pt x="658" y="892"/>
                  </a:cubicBezTo>
                  <a:cubicBezTo>
                    <a:pt x="658" y="921"/>
                    <a:pt x="656" y="949"/>
                    <a:pt x="651" y="977"/>
                  </a:cubicBezTo>
                  <a:cubicBezTo>
                    <a:pt x="711" y="869"/>
                    <a:pt x="777" y="724"/>
                    <a:pt x="810" y="570"/>
                  </a:cubicBezTo>
                  <a:cubicBezTo>
                    <a:pt x="836" y="448"/>
                    <a:pt x="831" y="334"/>
                    <a:pt x="796" y="231"/>
                  </a:cubicBezTo>
                  <a:cubicBezTo>
                    <a:pt x="769" y="154"/>
                    <a:pt x="733" y="110"/>
                    <a:pt x="728" y="104"/>
                  </a:cubicBezTo>
                  <a:cubicBezTo>
                    <a:pt x="671" y="43"/>
                    <a:pt x="581" y="0"/>
                    <a:pt x="508" y="0"/>
                  </a:cubicBezTo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3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îṣļíḓé">
              <a:extLst>
                <a:ext uri="{FF2B5EF4-FFF2-40B4-BE49-F238E27FC236}">
                  <a16:creationId xmlns:a16="http://schemas.microsoft.com/office/drawing/2014/main" id="{CE846D61-EA75-48A2-ABE1-BD9FD58185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2009" y="2169489"/>
              <a:ext cx="1543358" cy="1979277"/>
            </a:xfrm>
            <a:custGeom>
              <a:avLst/>
              <a:gdLst>
                <a:gd name="T0" fmla="*/ 522 w 820"/>
                <a:gd name="T1" fmla="*/ 0 h 1052"/>
                <a:gd name="T2" fmla="*/ 515 w 820"/>
                <a:gd name="T3" fmla="*/ 269 h 1052"/>
                <a:gd name="T4" fmla="*/ 235 w 820"/>
                <a:gd name="T5" fmla="*/ 873 h 1052"/>
                <a:gd name="T6" fmla="*/ 0 w 820"/>
                <a:gd name="T7" fmla="*/ 1052 h 1052"/>
                <a:gd name="T8" fmla="*/ 433 w 820"/>
                <a:gd name="T9" fmla="*/ 986 h 1052"/>
                <a:gd name="T10" fmla="*/ 796 w 820"/>
                <a:gd name="T11" fmla="*/ 681 h 1052"/>
                <a:gd name="T12" fmla="*/ 775 w 820"/>
                <a:gd name="T13" fmla="*/ 439 h 1052"/>
                <a:gd name="T14" fmla="*/ 522 w 820"/>
                <a:gd name="T15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20" h="1052">
                  <a:moveTo>
                    <a:pt x="522" y="0"/>
                  </a:moveTo>
                  <a:cubicBezTo>
                    <a:pt x="535" y="74"/>
                    <a:pt x="537" y="163"/>
                    <a:pt x="515" y="269"/>
                  </a:cubicBezTo>
                  <a:cubicBezTo>
                    <a:pt x="449" y="574"/>
                    <a:pt x="257" y="843"/>
                    <a:pt x="235" y="873"/>
                  </a:cubicBezTo>
                  <a:cubicBezTo>
                    <a:pt x="176" y="956"/>
                    <a:pt x="93" y="1018"/>
                    <a:pt x="0" y="1052"/>
                  </a:cubicBezTo>
                  <a:cubicBezTo>
                    <a:pt x="119" y="1050"/>
                    <a:pt x="281" y="1035"/>
                    <a:pt x="433" y="986"/>
                  </a:cubicBezTo>
                  <a:cubicBezTo>
                    <a:pt x="715" y="895"/>
                    <a:pt x="791" y="694"/>
                    <a:pt x="796" y="681"/>
                  </a:cubicBezTo>
                  <a:cubicBezTo>
                    <a:pt x="820" y="602"/>
                    <a:pt x="812" y="502"/>
                    <a:pt x="775" y="439"/>
                  </a:cubicBezTo>
                  <a:cubicBezTo>
                    <a:pt x="522" y="0"/>
                    <a:pt x="522" y="0"/>
                    <a:pt x="522" y="0"/>
                  </a:cubicBezTo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íṧľïdé">
              <a:extLst>
                <a:ext uri="{FF2B5EF4-FFF2-40B4-BE49-F238E27FC236}">
                  <a16:creationId xmlns:a16="http://schemas.microsoft.com/office/drawing/2014/main" id="{500A5B1D-187A-414A-9788-991421127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0370" y="3108095"/>
              <a:ext cx="1640654" cy="1839058"/>
            </a:xfrm>
            <a:custGeom>
              <a:avLst/>
              <a:gdLst>
                <a:gd name="T0" fmla="*/ 221 w 872"/>
                <a:gd name="T1" fmla="*/ 0 h 977"/>
                <a:gd name="T2" fmla="*/ 62 w 872"/>
                <a:gd name="T3" fmla="*/ 407 h 977"/>
                <a:gd name="T4" fmla="*/ 145 w 872"/>
                <a:gd name="T5" fmla="*/ 873 h 977"/>
                <a:gd name="T6" fmla="*/ 365 w 872"/>
                <a:gd name="T7" fmla="*/ 977 h 977"/>
                <a:gd name="T8" fmla="*/ 872 w 872"/>
                <a:gd name="T9" fmla="*/ 977 h 977"/>
                <a:gd name="T10" fmla="*/ 642 w 872"/>
                <a:gd name="T11" fmla="*/ 836 h 977"/>
                <a:gd name="T12" fmla="*/ 263 w 872"/>
                <a:gd name="T13" fmla="*/ 302 h 977"/>
                <a:gd name="T14" fmla="*/ 214 w 872"/>
                <a:gd name="T15" fmla="*/ 85 h 977"/>
                <a:gd name="T16" fmla="*/ 221 w 872"/>
                <a:gd name="T17" fmla="*/ 0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72" h="977">
                  <a:moveTo>
                    <a:pt x="221" y="0"/>
                  </a:moveTo>
                  <a:cubicBezTo>
                    <a:pt x="162" y="108"/>
                    <a:pt x="95" y="253"/>
                    <a:pt x="62" y="407"/>
                  </a:cubicBezTo>
                  <a:cubicBezTo>
                    <a:pt x="0" y="697"/>
                    <a:pt x="136" y="863"/>
                    <a:pt x="145" y="873"/>
                  </a:cubicBezTo>
                  <a:cubicBezTo>
                    <a:pt x="201" y="934"/>
                    <a:pt x="292" y="977"/>
                    <a:pt x="365" y="977"/>
                  </a:cubicBezTo>
                  <a:cubicBezTo>
                    <a:pt x="872" y="977"/>
                    <a:pt x="872" y="977"/>
                    <a:pt x="872" y="977"/>
                  </a:cubicBezTo>
                  <a:cubicBezTo>
                    <a:pt x="802" y="952"/>
                    <a:pt x="723" y="909"/>
                    <a:pt x="642" y="836"/>
                  </a:cubicBezTo>
                  <a:cubicBezTo>
                    <a:pt x="429" y="644"/>
                    <a:pt x="298" y="379"/>
                    <a:pt x="263" y="302"/>
                  </a:cubicBezTo>
                  <a:cubicBezTo>
                    <a:pt x="230" y="234"/>
                    <a:pt x="214" y="161"/>
                    <a:pt x="214" y="85"/>
                  </a:cubicBezTo>
                  <a:cubicBezTo>
                    <a:pt x="214" y="56"/>
                    <a:pt x="216" y="28"/>
                    <a:pt x="221" y="0"/>
                  </a:cubicBezTo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iśļiďê">
              <a:extLst>
                <a:ext uri="{FF2B5EF4-FFF2-40B4-BE49-F238E27FC236}">
                  <a16:creationId xmlns:a16="http://schemas.microsoft.com/office/drawing/2014/main" id="{7054C7FE-65DF-440F-81E8-D378F91C7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7711" y="3848297"/>
              <a:ext cx="2205344" cy="1095041"/>
            </a:xfrm>
            <a:custGeom>
              <a:avLst/>
              <a:gdLst>
                <a:gd name="T0" fmla="*/ 1172 w 1172"/>
                <a:gd name="T1" fmla="*/ 0 h 582"/>
                <a:gd name="T2" fmla="*/ 936 w 1172"/>
                <a:gd name="T3" fmla="*/ 128 h 582"/>
                <a:gd name="T4" fmla="*/ 451 w 1172"/>
                <a:gd name="T5" fmla="*/ 196 h 582"/>
                <a:gd name="T6" fmla="*/ 275 w 1172"/>
                <a:gd name="T7" fmla="*/ 188 h 582"/>
                <a:gd name="T8" fmla="*/ 0 w 1172"/>
                <a:gd name="T9" fmla="*/ 74 h 582"/>
                <a:gd name="T10" fmla="*/ 274 w 1172"/>
                <a:gd name="T11" fmla="*/ 416 h 582"/>
                <a:gd name="T12" fmla="*/ 665 w 1172"/>
                <a:gd name="T13" fmla="*/ 582 h 582"/>
                <a:gd name="T14" fmla="*/ 719 w 1172"/>
                <a:gd name="T15" fmla="*/ 578 h 582"/>
                <a:gd name="T16" fmla="*/ 919 w 1172"/>
                <a:gd name="T17" fmla="*/ 439 h 582"/>
                <a:gd name="T18" fmla="*/ 1172 w 1172"/>
                <a:gd name="T19" fmla="*/ 0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72" h="582">
                  <a:moveTo>
                    <a:pt x="1172" y="0"/>
                  </a:moveTo>
                  <a:cubicBezTo>
                    <a:pt x="1115" y="48"/>
                    <a:pt x="1038" y="95"/>
                    <a:pt x="936" y="128"/>
                  </a:cubicBezTo>
                  <a:cubicBezTo>
                    <a:pt x="761" y="185"/>
                    <a:pt x="576" y="196"/>
                    <a:pt x="451" y="196"/>
                  </a:cubicBezTo>
                  <a:cubicBezTo>
                    <a:pt x="360" y="196"/>
                    <a:pt x="293" y="190"/>
                    <a:pt x="275" y="188"/>
                  </a:cubicBezTo>
                  <a:cubicBezTo>
                    <a:pt x="173" y="179"/>
                    <a:pt x="77" y="138"/>
                    <a:pt x="0" y="74"/>
                  </a:cubicBezTo>
                  <a:cubicBezTo>
                    <a:pt x="64" y="179"/>
                    <a:pt x="157" y="310"/>
                    <a:pt x="274" y="416"/>
                  </a:cubicBezTo>
                  <a:cubicBezTo>
                    <a:pt x="434" y="560"/>
                    <a:pt x="588" y="582"/>
                    <a:pt x="665" y="582"/>
                  </a:cubicBezTo>
                  <a:cubicBezTo>
                    <a:pt x="695" y="582"/>
                    <a:pt x="715" y="578"/>
                    <a:pt x="719" y="578"/>
                  </a:cubicBezTo>
                  <a:cubicBezTo>
                    <a:pt x="800" y="559"/>
                    <a:pt x="882" y="502"/>
                    <a:pt x="919" y="439"/>
                  </a:cubicBezTo>
                  <a:cubicBezTo>
                    <a:pt x="1172" y="0"/>
                    <a:pt x="1172" y="0"/>
                    <a:pt x="1172" y="0"/>
                  </a:cubicBezTo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8" name="íšḻïďê">
              <a:extLst>
                <a:ext uri="{FF2B5EF4-FFF2-40B4-BE49-F238E27FC236}">
                  <a16:creationId xmlns:a16="http://schemas.microsoft.com/office/drawing/2014/main" id="{2D355802-54ED-4216-9B0D-7903A33903FE}"/>
                </a:ext>
              </a:extLst>
            </p:cNvPr>
            <p:cNvGrpSpPr/>
            <p:nvPr/>
          </p:nvGrpSpPr>
          <p:grpSpPr>
            <a:xfrm>
              <a:off x="6712445" y="1832396"/>
              <a:ext cx="408494" cy="409192"/>
              <a:chOff x="9145588" y="4435475"/>
              <a:chExt cx="464344" cy="465138"/>
            </a:xfrm>
            <a:solidFill>
              <a:schemeClr val="bg1"/>
            </a:solidFill>
          </p:grpSpPr>
          <p:sp>
            <p:nvSpPr>
              <p:cNvPr id="76" name="ïšlíḑê">
                <a:extLst>
                  <a:ext uri="{FF2B5EF4-FFF2-40B4-BE49-F238E27FC236}">
                    <a16:creationId xmlns:a16="http://schemas.microsoft.com/office/drawing/2014/main" id="{8EFADCB7-CB01-4DBB-BD88-94A76BC24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iṣḷídê">
                <a:extLst>
                  <a:ext uri="{FF2B5EF4-FFF2-40B4-BE49-F238E27FC236}">
                    <a16:creationId xmlns:a16="http://schemas.microsoft.com/office/drawing/2014/main" id="{346FDC1D-FAC4-4CF2-A966-ED48BBA741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îslïdè">
                <a:extLst>
                  <a:ext uri="{FF2B5EF4-FFF2-40B4-BE49-F238E27FC236}">
                    <a16:creationId xmlns:a16="http://schemas.microsoft.com/office/drawing/2014/main" id="{B19D15C8-9A84-421E-A5AB-E3483E9714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ï$lîḋê">
                <a:extLst>
                  <a:ext uri="{FF2B5EF4-FFF2-40B4-BE49-F238E27FC236}">
                    <a16:creationId xmlns:a16="http://schemas.microsoft.com/office/drawing/2014/main" id="{42261657-DE09-44FC-AE3F-B54B128460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0" name="iṥḻîḑé">
                <a:extLst>
                  <a:ext uri="{FF2B5EF4-FFF2-40B4-BE49-F238E27FC236}">
                    <a16:creationId xmlns:a16="http://schemas.microsoft.com/office/drawing/2014/main" id="{E1A502F1-BAA6-4A67-A1AF-0B60C74F35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ïsľiḑè">
                <a:extLst>
                  <a:ext uri="{FF2B5EF4-FFF2-40B4-BE49-F238E27FC236}">
                    <a16:creationId xmlns:a16="http://schemas.microsoft.com/office/drawing/2014/main" id="{310713E5-85C1-4E8B-AE0A-EA1883654B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ïṡ1îḍe">
                <a:extLst>
                  <a:ext uri="{FF2B5EF4-FFF2-40B4-BE49-F238E27FC236}">
                    <a16:creationId xmlns:a16="http://schemas.microsoft.com/office/drawing/2014/main" id="{C0508E8E-F603-4C92-8E53-04125D5CC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ïşḷîḋe">
                <a:extLst>
                  <a:ext uri="{FF2B5EF4-FFF2-40B4-BE49-F238E27FC236}">
                    <a16:creationId xmlns:a16="http://schemas.microsoft.com/office/drawing/2014/main" id="{19A66316-2AC1-45E8-8489-FD2B650F1A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íśliḋé">
                <a:extLst>
                  <a:ext uri="{FF2B5EF4-FFF2-40B4-BE49-F238E27FC236}">
                    <a16:creationId xmlns:a16="http://schemas.microsoft.com/office/drawing/2014/main" id="{99BA4AB2-5CE6-4472-82F4-438FDC3B1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0" name="íSḻïḑè">
              <a:extLst>
                <a:ext uri="{FF2B5EF4-FFF2-40B4-BE49-F238E27FC236}">
                  <a16:creationId xmlns:a16="http://schemas.microsoft.com/office/drawing/2014/main" id="{7FD4BACF-EAC8-482D-8DD5-7A0C7AFDE9AA}"/>
                </a:ext>
              </a:extLst>
            </p:cNvPr>
            <p:cNvGrpSpPr/>
            <p:nvPr/>
          </p:nvGrpSpPr>
          <p:grpSpPr>
            <a:xfrm>
              <a:off x="7406621" y="3119862"/>
              <a:ext cx="408497" cy="396622"/>
              <a:chOff x="8216107" y="4449763"/>
              <a:chExt cx="464344" cy="450850"/>
            </a:xfrm>
            <a:solidFill>
              <a:schemeClr val="bg1"/>
            </a:solidFill>
          </p:grpSpPr>
          <p:sp>
            <p:nvSpPr>
              <p:cNvPr id="74" name="î$ļîḍê">
                <a:extLst>
                  <a:ext uri="{FF2B5EF4-FFF2-40B4-BE49-F238E27FC236}">
                    <a16:creationId xmlns:a16="http://schemas.microsoft.com/office/drawing/2014/main" id="{41873938-C16E-4B7A-94DF-4E47CC043B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48675" y="4696619"/>
                <a:ext cx="57944" cy="587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ïṩ1íḍê">
                <a:extLst>
                  <a:ext uri="{FF2B5EF4-FFF2-40B4-BE49-F238E27FC236}">
                    <a16:creationId xmlns:a16="http://schemas.microsoft.com/office/drawing/2014/main" id="{FF1299B0-E649-4C87-96FB-5ABE65548C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16107" y="4449763"/>
                <a:ext cx="464344" cy="450850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í$líďe">
              <a:extLst>
                <a:ext uri="{FF2B5EF4-FFF2-40B4-BE49-F238E27FC236}">
                  <a16:creationId xmlns:a16="http://schemas.microsoft.com/office/drawing/2014/main" id="{D4119AA1-D835-4BCF-88ED-9D065E709EA8}"/>
                </a:ext>
              </a:extLst>
            </p:cNvPr>
            <p:cNvGrpSpPr/>
            <p:nvPr/>
          </p:nvGrpSpPr>
          <p:grpSpPr>
            <a:xfrm>
              <a:off x="6558137" y="4439028"/>
              <a:ext cx="409193" cy="344253"/>
              <a:chOff x="5368132" y="2625725"/>
              <a:chExt cx="465138" cy="391319"/>
            </a:xfrm>
            <a:solidFill>
              <a:schemeClr val="bg1"/>
            </a:solidFill>
          </p:grpSpPr>
          <p:sp>
            <p:nvSpPr>
              <p:cNvPr id="71" name="íṥļïḓé">
                <a:extLst>
                  <a:ext uri="{FF2B5EF4-FFF2-40B4-BE49-F238E27FC236}">
                    <a16:creationId xmlns:a16="http://schemas.microsoft.com/office/drawing/2014/main" id="{85237A58-F6B5-4E73-92B8-E1A8615242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iṡḷiďè">
                <a:extLst>
                  <a:ext uri="{FF2B5EF4-FFF2-40B4-BE49-F238E27FC236}">
                    <a16:creationId xmlns:a16="http://schemas.microsoft.com/office/drawing/2014/main" id="{9AF699D9-2208-48C8-8F82-C8671E617B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iṩľïḋe">
                <a:extLst>
                  <a:ext uri="{FF2B5EF4-FFF2-40B4-BE49-F238E27FC236}">
                    <a16:creationId xmlns:a16="http://schemas.microsoft.com/office/drawing/2014/main" id="{CD2B24FB-0284-4E7C-B5E2-60352229C6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îş1îdè">
              <a:extLst>
                <a:ext uri="{FF2B5EF4-FFF2-40B4-BE49-F238E27FC236}">
                  <a16:creationId xmlns:a16="http://schemas.microsoft.com/office/drawing/2014/main" id="{43DC75E1-976B-4A98-8270-6F3BA4BC790C}"/>
                </a:ext>
              </a:extLst>
            </p:cNvPr>
            <p:cNvGrpSpPr/>
            <p:nvPr/>
          </p:nvGrpSpPr>
          <p:grpSpPr>
            <a:xfrm>
              <a:off x="5099217" y="4288937"/>
              <a:ext cx="408494" cy="408494"/>
              <a:chOff x="4439444" y="2582069"/>
              <a:chExt cx="464344" cy="464344"/>
            </a:xfrm>
            <a:solidFill>
              <a:schemeClr val="bg1"/>
            </a:solidFill>
          </p:grpSpPr>
          <p:sp>
            <p:nvSpPr>
              <p:cNvPr id="68" name="íŝḻïḑè">
                <a:extLst>
                  <a:ext uri="{FF2B5EF4-FFF2-40B4-BE49-F238E27FC236}">
                    <a16:creationId xmlns:a16="http://schemas.microsoft.com/office/drawing/2014/main" id="{F1E19F6F-EFD6-4263-82A7-F4B6368462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îṩḻiḑê">
                <a:extLst>
                  <a:ext uri="{FF2B5EF4-FFF2-40B4-BE49-F238E27FC236}">
                    <a16:creationId xmlns:a16="http://schemas.microsoft.com/office/drawing/2014/main" id="{6AA3A80E-5958-4990-9977-D824B10AA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iṩļîdé">
                <a:extLst>
                  <a:ext uri="{FF2B5EF4-FFF2-40B4-BE49-F238E27FC236}">
                    <a16:creationId xmlns:a16="http://schemas.microsoft.com/office/drawing/2014/main" id="{23B253A3-A533-40D2-A379-D6280F726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6" name="ïśľîďê">
              <a:extLst>
                <a:ext uri="{FF2B5EF4-FFF2-40B4-BE49-F238E27FC236}">
                  <a16:creationId xmlns:a16="http://schemas.microsoft.com/office/drawing/2014/main" id="{5E8FBE44-2149-4DF8-8059-C56D1EC7E79D}"/>
                </a:ext>
              </a:extLst>
            </p:cNvPr>
            <p:cNvGrpSpPr/>
            <p:nvPr/>
          </p:nvGrpSpPr>
          <p:grpSpPr>
            <a:xfrm>
              <a:off x="4419032" y="3043776"/>
              <a:ext cx="408495" cy="408495"/>
              <a:chOff x="4439444" y="1652588"/>
              <a:chExt cx="464344" cy="464344"/>
            </a:xfrm>
            <a:solidFill>
              <a:schemeClr val="bg1"/>
            </a:solidFill>
          </p:grpSpPr>
          <p:sp>
            <p:nvSpPr>
              <p:cNvPr id="65" name="íṩļîďê">
                <a:extLst>
                  <a:ext uri="{FF2B5EF4-FFF2-40B4-BE49-F238E27FC236}">
                    <a16:creationId xmlns:a16="http://schemas.microsoft.com/office/drawing/2014/main" id="{0D3E55BB-56CC-469D-8F7C-E2EEF54D0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ïṥlíḍê">
                <a:extLst>
                  <a:ext uri="{FF2B5EF4-FFF2-40B4-BE49-F238E27FC236}">
                    <a16:creationId xmlns:a16="http://schemas.microsoft.com/office/drawing/2014/main" id="{407BBEAD-7B9F-4764-97E4-E9D4815E60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îSlïdé">
                <a:extLst>
                  <a:ext uri="{FF2B5EF4-FFF2-40B4-BE49-F238E27FC236}">
                    <a16:creationId xmlns:a16="http://schemas.microsoft.com/office/drawing/2014/main" id="{7350B081-1CCD-4EC0-95E2-B5E69DE8BA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7" name="iṩlïḑé">
              <a:extLst>
                <a:ext uri="{FF2B5EF4-FFF2-40B4-BE49-F238E27FC236}">
                  <a16:creationId xmlns:a16="http://schemas.microsoft.com/office/drawing/2014/main" id="{5BA04BF9-00CC-4292-91F8-8C10C0052899}"/>
                </a:ext>
              </a:extLst>
            </p:cNvPr>
            <p:cNvGrpSpPr/>
            <p:nvPr/>
          </p:nvGrpSpPr>
          <p:grpSpPr>
            <a:xfrm>
              <a:off x="5250747" y="1794690"/>
              <a:ext cx="408494" cy="319114"/>
              <a:chOff x="2581275" y="1710532"/>
              <a:chExt cx="464344" cy="362744"/>
            </a:xfrm>
            <a:solidFill>
              <a:schemeClr val="bg1"/>
            </a:solidFill>
          </p:grpSpPr>
          <p:sp>
            <p:nvSpPr>
              <p:cNvPr id="48" name="ïŝḻíḋè">
                <a:extLst>
                  <a:ext uri="{FF2B5EF4-FFF2-40B4-BE49-F238E27FC236}">
                    <a16:creationId xmlns:a16="http://schemas.microsoft.com/office/drawing/2014/main" id="{D4B94672-C62B-49E3-BECD-26AB3EE56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î$ḷïďè">
                <a:extLst>
                  <a:ext uri="{FF2B5EF4-FFF2-40B4-BE49-F238E27FC236}">
                    <a16:creationId xmlns:a16="http://schemas.microsoft.com/office/drawing/2014/main" id="{C2F85384-27E7-436C-A283-D38E733BC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0" name="îṡlîḑé">
                <a:extLst>
                  <a:ext uri="{FF2B5EF4-FFF2-40B4-BE49-F238E27FC236}">
                    <a16:creationId xmlns:a16="http://schemas.microsoft.com/office/drawing/2014/main" id="{80F20E3C-1A70-43D0-B9F3-65507D91A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îŝḷiďê">
                <a:extLst>
                  <a:ext uri="{FF2B5EF4-FFF2-40B4-BE49-F238E27FC236}">
                    <a16:creationId xmlns:a16="http://schemas.microsoft.com/office/drawing/2014/main" id="{3419D094-1A6A-4EB6-B095-F3E7E7C714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ïś1iḍé">
                <a:extLst>
                  <a:ext uri="{FF2B5EF4-FFF2-40B4-BE49-F238E27FC236}">
                    <a16:creationId xmlns:a16="http://schemas.microsoft.com/office/drawing/2014/main" id="{88F6A078-C9E9-4F97-AF0E-F6ACF6D1A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î$ľïḓè">
                <a:extLst>
                  <a:ext uri="{FF2B5EF4-FFF2-40B4-BE49-F238E27FC236}">
                    <a16:creationId xmlns:a16="http://schemas.microsoft.com/office/drawing/2014/main" id="{6FA4BD53-0679-41BC-9503-1911A66C6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îSliḓê">
                <a:extLst>
                  <a:ext uri="{FF2B5EF4-FFF2-40B4-BE49-F238E27FC236}">
                    <a16:creationId xmlns:a16="http://schemas.microsoft.com/office/drawing/2014/main" id="{759FBC71-79C3-4535-B57B-E7D586D27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7EDEDEBE-458B-4D86-A452-37D769020271}"/>
              </a:ext>
            </a:extLst>
          </p:cNvPr>
          <p:cNvGrpSpPr/>
          <p:nvPr/>
        </p:nvGrpSpPr>
        <p:grpSpPr>
          <a:xfrm>
            <a:off x="7776665" y="2160824"/>
            <a:ext cx="3347378" cy="628810"/>
            <a:chOff x="2741785" y="2343753"/>
            <a:chExt cx="3347378" cy="628810"/>
          </a:xfrm>
        </p:grpSpPr>
        <p:sp>
          <p:nvSpPr>
            <p:cNvPr id="86" name="文本框 65">
              <a:extLst>
                <a:ext uri="{FF2B5EF4-FFF2-40B4-BE49-F238E27FC236}">
                  <a16:creationId xmlns:a16="http://schemas.microsoft.com/office/drawing/2014/main" id="{F4CA7424-A258-4220-A270-17BF1EC781EE}"/>
                </a:ext>
              </a:extLst>
            </p:cNvPr>
            <p:cNvSpPr txBox="1"/>
            <p:nvPr/>
          </p:nvSpPr>
          <p:spPr>
            <a:xfrm>
              <a:off x="2741785" y="2343753"/>
              <a:ext cx="1862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产品卖点</a:t>
              </a:r>
            </a:p>
          </p:txBody>
        </p:sp>
        <p:sp>
          <p:nvSpPr>
            <p:cNvPr id="87" name="文本框 66">
              <a:extLst>
                <a:ext uri="{FF2B5EF4-FFF2-40B4-BE49-F238E27FC236}">
                  <a16:creationId xmlns:a16="http://schemas.microsoft.com/office/drawing/2014/main" id="{927BA3EB-686F-4F8F-923E-64BDD16B85EF}"/>
                </a:ext>
              </a:extLst>
            </p:cNvPr>
            <p:cNvSpPr txBox="1"/>
            <p:nvPr/>
          </p:nvSpPr>
          <p:spPr>
            <a:xfrm>
              <a:off x="2741785" y="2687228"/>
              <a:ext cx="3347378" cy="28533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主要是产品的原料、工艺、功能、对顾客的好处。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7A818-E8FB-4C21-B7F2-0238959AA201}"/>
              </a:ext>
            </a:extLst>
          </p:cNvPr>
          <p:cNvGrpSpPr/>
          <p:nvPr/>
        </p:nvGrpSpPr>
        <p:grpSpPr>
          <a:xfrm>
            <a:off x="7776665" y="3369497"/>
            <a:ext cx="3347378" cy="1014813"/>
            <a:chOff x="2741785" y="2343753"/>
            <a:chExt cx="3347378" cy="1014813"/>
          </a:xfrm>
        </p:grpSpPr>
        <p:sp>
          <p:nvSpPr>
            <p:cNvPr id="89" name="文本框 68">
              <a:extLst>
                <a:ext uri="{FF2B5EF4-FFF2-40B4-BE49-F238E27FC236}">
                  <a16:creationId xmlns:a16="http://schemas.microsoft.com/office/drawing/2014/main" id="{82311CDA-C3FE-44F8-BBA3-BECB25E84D1B}"/>
                </a:ext>
              </a:extLst>
            </p:cNvPr>
            <p:cNvSpPr txBox="1"/>
            <p:nvPr/>
          </p:nvSpPr>
          <p:spPr>
            <a:xfrm>
              <a:off x="2741785" y="2343753"/>
              <a:ext cx="1862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销量评价</a:t>
              </a:r>
            </a:p>
          </p:txBody>
        </p:sp>
        <p:sp>
          <p:nvSpPr>
            <p:cNvPr id="90" name="文本框 69">
              <a:extLst>
                <a:ext uri="{FF2B5EF4-FFF2-40B4-BE49-F238E27FC236}">
                  <a16:creationId xmlns:a16="http://schemas.microsoft.com/office/drawing/2014/main" id="{407397A7-E213-4934-BA61-543C251CC307}"/>
                </a:ext>
              </a:extLst>
            </p:cNvPr>
            <p:cNvSpPr txBox="1"/>
            <p:nvPr/>
          </p:nvSpPr>
          <p:spPr>
            <a:xfrm>
              <a:off x="2741785" y="2687228"/>
              <a:ext cx="3347378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主要披露这款产品总销量、总评价数量，引发顾客从众购买心理；对于文案比较出彩、比较逗比的评价，可以挑选</a:t>
              </a:r>
              <a:r>
                <a:rPr lang="en-US" altLang="zh-CN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2-3</a:t>
              </a: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个出来念给观众听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96ADF98C-A8FE-410F-AC77-2539AC013E4D}"/>
              </a:ext>
            </a:extLst>
          </p:cNvPr>
          <p:cNvGrpSpPr/>
          <p:nvPr/>
        </p:nvGrpSpPr>
        <p:grpSpPr>
          <a:xfrm>
            <a:off x="7776665" y="4578169"/>
            <a:ext cx="3347378" cy="999873"/>
            <a:chOff x="2741785" y="2343753"/>
            <a:chExt cx="3347378" cy="999873"/>
          </a:xfrm>
        </p:grpSpPr>
        <p:sp>
          <p:nvSpPr>
            <p:cNvPr id="92" name="文本框 71">
              <a:extLst>
                <a:ext uri="{FF2B5EF4-FFF2-40B4-BE49-F238E27FC236}">
                  <a16:creationId xmlns:a16="http://schemas.microsoft.com/office/drawing/2014/main" id="{5C618DB4-CC05-46CB-B19E-5A6521CC37FF}"/>
                </a:ext>
              </a:extLst>
            </p:cNvPr>
            <p:cNvSpPr txBox="1"/>
            <p:nvPr/>
          </p:nvSpPr>
          <p:spPr>
            <a:xfrm>
              <a:off x="2741785" y="2343753"/>
              <a:ext cx="1862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限时限量</a:t>
              </a:r>
            </a:p>
          </p:txBody>
        </p:sp>
        <p:sp>
          <p:nvSpPr>
            <p:cNvPr id="93" name="文本框 72">
              <a:extLst>
                <a:ext uri="{FF2B5EF4-FFF2-40B4-BE49-F238E27FC236}">
                  <a16:creationId xmlns:a16="http://schemas.microsoft.com/office/drawing/2014/main" id="{FFC6C9BC-FFAD-4D82-BD04-6354F6D81069}"/>
                </a:ext>
              </a:extLst>
            </p:cNvPr>
            <p:cNvSpPr txBox="1"/>
            <p:nvPr/>
          </p:nvSpPr>
          <p:spPr>
            <a:xfrm>
              <a:off x="2741785" y="2687228"/>
              <a:ext cx="3347378" cy="6563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起到催单作用，告诉顾客只有直播时间内在直播间下单才能享受优惠，过了直播时间只能以正常下个下单。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7C86580E-E12D-486A-BC77-201D2D57F4ED}"/>
              </a:ext>
            </a:extLst>
          </p:cNvPr>
          <p:cNvGrpSpPr/>
          <p:nvPr/>
        </p:nvGrpSpPr>
        <p:grpSpPr>
          <a:xfrm>
            <a:off x="1101351" y="2160824"/>
            <a:ext cx="3347378" cy="806872"/>
            <a:chOff x="2741785" y="2343753"/>
            <a:chExt cx="3347378" cy="806872"/>
          </a:xfrm>
        </p:grpSpPr>
        <p:sp>
          <p:nvSpPr>
            <p:cNvPr id="95" name="文本框 74">
              <a:extLst>
                <a:ext uri="{FF2B5EF4-FFF2-40B4-BE49-F238E27FC236}">
                  <a16:creationId xmlns:a16="http://schemas.microsoft.com/office/drawing/2014/main" id="{FEAAD15D-0638-43C7-A0B6-4BDF5ED834D7}"/>
                </a:ext>
              </a:extLst>
            </p:cNvPr>
            <p:cNvSpPr txBox="1"/>
            <p:nvPr/>
          </p:nvSpPr>
          <p:spPr>
            <a:xfrm>
              <a:off x="4226328" y="2343753"/>
              <a:ext cx="1862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场景联想</a:t>
              </a:r>
            </a:p>
          </p:txBody>
        </p:sp>
        <p:sp>
          <p:nvSpPr>
            <p:cNvPr id="96" name="文本框 75">
              <a:extLst>
                <a:ext uri="{FF2B5EF4-FFF2-40B4-BE49-F238E27FC236}">
                  <a16:creationId xmlns:a16="http://schemas.microsoft.com/office/drawing/2014/main" id="{82FE8C9E-6F7C-4483-B356-3920B37B5539}"/>
                </a:ext>
              </a:extLst>
            </p:cNvPr>
            <p:cNvSpPr txBox="1"/>
            <p:nvPr/>
          </p:nvSpPr>
          <p:spPr>
            <a:xfrm>
              <a:off x="2741785" y="2687228"/>
              <a:ext cx="3347378" cy="4633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主要是描述顾客常见的商品使用场景，以便引发顾客需求。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77CB3667-896F-44F7-AC0D-B230E5D61A1B}"/>
              </a:ext>
            </a:extLst>
          </p:cNvPr>
          <p:cNvGrpSpPr/>
          <p:nvPr/>
        </p:nvGrpSpPr>
        <p:grpSpPr>
          <a:xfrm>
            <a:off x="1101351" y="3369497"/>
            <a:ext cx="3347378" cy="613870"/>
            <a:chOff x="2741785" y="2343753"/>
            <a:chExt cx="3347378" cy="613870"/>
          </a:xfrm>
        </p:grpSpPr>
        <p:sp>
          <p:nvSpPr>
            <p:cNvPr id="98" name="文本框 77">
              <a:extLst>
                <a:ext uri="{FF2B5EF4-FFF2-40B4-BE49-F238E27FC236}">
                  <a16:creationId xmlns:a16="http://schemas.microsoft.com/office/drawing/2014/main" id="{48309EEB-DF0B-4B7C-AB73-AA08C5ACD0DF}"/>
                </a:ext>
              </a:extLst>
            </p:cNvPr>
            <p:cNvSpPr txBox="1"/>
            <p:nvPr/>
          </p:nvSpPr>
          <p:spPr>
            <a:xfrm>
              <a:off x="4226328" y="2343753"/>
              <a:ext cx="1862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品牌优势</a:t>
              </a:r>
            </a:p>
          </p:txBody>
        </p:sp>
        <p:sp>
          <p:nvSpPr>
            <p:cNvPr id="99" name="文本框 78">
              <a:extLst>
                <a:ext uri="{FF2B5EF4-FFF2-40B4-BE49-F238E27FC236}">
                  <a16:creationId xmlns:a16="http://schemas.microsoft.com/office/drawing/2014/main" id="{2F341719-FC64-4C35-BC9C-9BC7143AFD84}"/>
                </a:ext>
              </a:extLst>
            </p:cNvPr>
            <p:cNvSpPr txBox="1"/>
            <p:nvPr/>
          </p:nvSpPr>
          <p:spPr>
            <a:xfrm>
              <a:off x="2741785" y="2687228"/>
              <a:ext cx="3347378" cy="27039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包括品牌创立时间、品牌的愿景、有多少粉丝。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5E175A2C-A6DA-4DC7-B7E0-36C2ED3E0A19}"/>
              </a:ext>
            </a:extLst>
          </p:cNvPr>
          <p:cNvGrpSpPr/>
          <p:nvPr/>
        </p:nvGrpSpPr>
        <p:grpSpPr>
          <a:xfrm>
            <a:off x="1101351" y="4578169"/>
            <a:ext cx="3347378" cy="1385876"/>
            <a:chOff x="2741785" y="2343753"/>
            <a:chExt cx="3347378" cy="1385876"/>
          </a:xfrm>
        </p:grpSpPr>
        <p:sp>
          <p:nvSpPr>
            <p:cNvPr id="101" name="文本框 80">
              <a:extLst>
                <a:ext uri="{FF2B5EF4-FFF2-40B4-BE49-F238E27FC236}">
                  <a16:creationId xmlns:a16="http://schemas.microsoft.com/office/drawing/2014/main" id="{617EE1FA-D68B-476E-B37A-0A55874A83D0}"/>
                </a:ext>
              </a:extLst>
            </p:cNvPr>
            <p:cNvSpPr txBox="1"/>
            <p:nvPr/>
          </p:nvSpPr>
          <p:spPr>
            <a:xfrm>
              <a:off x="4226328" y="2343753"/>
              <a:ext cx="186283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直播优惠</a:t>
              </a:r>
            </a:p>
          </p:txBody>
        </p:sp>
        <p:sp>
          <p:nvSpPr>
            <p:cNvPr id="102" name="文本框 81">
              <a:extLst>
                <a:ext uri="{FF2B5EF4-FFF2-40B4-BE49-F238E27FC236}">
                  <a16:creationId xmlns:a16="http://schemas.microsoft.com/office/drawing/2014/main" id="{9E31AD02-29CF-4E0A-A294-DED1BA24E8C3}"/>
                </a:ext>
              </a:extLst>
            </p:cNvPr>
            <p:cNvSpPr txBox="1"/>
            <p:nvPr/>
          </p:nvSpPr>
          <p:spPr>
            <a:xfrm>
              <a:off x="2741785" y="2687228"/>
              <a:ext cx="3347378" cy="10424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是在店铺前台零售价的基础上，给直播间下单顾客特别的优惠，通常通过优惠券、买赠、返现等方式实现，为了让顾客觉得直观，通常采用计算器、手机屏幕计算、纸张手写等方式比价，让顾客觉得划算。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955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455239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5261397" y="4094422"/>
            <a:ext cx="489225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每做完一场直播，收集好直播间数据，打造上升趋势，并总结优劣，为下一场直播做好铺垫。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61397" y="3214827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直播后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261397" y="2468581"/>
            <a:ext cx="225452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000" b="1" dirty="0">
                <a:solidFill>
                  <a:schemeClr val="accent1"/>
                </a:solidFill>
              </a:rPr>
              <a:t>PART 04</a:t>
            </a:r>
            <a:endParaRPr lang="zh-CN" altLang="en-US" sz="4000" b="1" dirty="0">
              <a:solidFill>
                <a:schemeClr val="accent1"/>
              </a:solidFill>
            </a:endParaRPr>
          </a:p>
        </p:txBody>
      </p:sp>
      <p:sp>
        <p:nvSpPr>
          <p:cNvPr id="7" name="图文框 6"/>
          <p:cNvSpPr/>
          <p:nvPr/>
        </p:nvSpPr>
        <p:spPr>
          <a:xfrm>
            <a:off x="3333750" y="1749495"/>
            <a:ext cx="7735888" cy="3638550"/>
          </a:xfrm>
          <a:prstGeom prst="frame">
            <a:avLst>
              <a:gd name="adj1" fmla="val 307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974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组合 67"/>
          <p:cNvGrpSpPr/>
          <p:nvPr/>
        </p:nvGrpSpPr>
        <p:grpSpPr>
          <a:xfrm>
            <a:off x="1208442" y="1738578"/>
            <a:ext cx="4775034" cy="2050785"/>
            <a:chOff x="1208442" y="1642114"/>
            <a:chExt cx="4775034" cy="2050785"/>
          </a:xfrm>
        </p:grpSpPr>
        <p:sp>
          <p:nvSpPr>
            <p:cNvPr id="23" name="íṣľiḋê">
              <a:extLst>
                <a:ext uri="{FF2B5EF4-FFF2-40B4-BE49-F238E27FC236}">
                  <a16:creationId xmlns:a16="http://schemas.microsoft.com/office/drawing/2014/main" id="{61A7E566-E943-4901-9033-1496DBE77B08}"/>
                </a:ext>
              </a:extLst>
            </p:cNvPr>
            <p:cNvSpPr/>
            <p:nvPr/>
          </p:nvSpPr>
          <p:spPr>
            <a:xfrm>
              <a:off x="1208442" y="1642114"/>
              <a:ext cx="4775034" cy="205078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i="1">
                <a:latin typeface="Century Gothic" panose="020B0502020202020204" pitchFamily="34" charset="0"/>
              </a:endParaRPr>
            </a:p>
          </p:txBody>
        </p:sp>
        <p:sp>
          <p:nvSpPr>
            <p:cNvPr id="26" name="ïşḻíḍé">
              <a:extLst>
                <a:ext uri="{FF2B5EF4-FFF2-40B4-BE49-F238E27FC236}">
                  <a16:creationId xmlns:a16="http://schemas.microsoft.com/office/drawing/2014/main" id="{DDAE8355-B52D-4424-AA6A-8AED3B5C4364}"/>
                </a:ext>
              </a:extLst>
            </p:cNvPr>
            <p:cNvSpPr/>
            <p:nvPr/>
          </p:nvSpPr>
          <p:spPr>
            <a:xfrm>
              <a:off x="4642556" y="1642114"/>
              <a:ext cx="670740" cy="4703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i="1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01</a:t>
              </a: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1517189" y="2110027"/>
              <a:ext cx="4198105" cy="966200"/>
              <a:chOff x="1507664" y="2081452"/>
              <a:chExt cx="4198105" cy="966200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1507664" y="2081452"/>
                <a:ext cx="4198105" cy="966200"/>
                <a:chOff x="1085273" y="2234827"/>
                <a:chExt cx="4198105" cy="966200"/>
              </a:xfrm>
            </p:grpSpPr>
            <p:sp>
              <p:nvSpPr>
                <p:cNvPr id="29" name="文本框 28"/>
                <p:cNvSpPr txBox="1"/>
                <p:nvPr/>
              </p:nvSpPr>
              <p:spPr>
                <a:xfrm>
                  <a:off x="1085274" y="2234827"/>
                  <a:ext cx="41981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zh-CN" altLang="en-US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直播数据复盘分析</a:t>
                  </a:r>
                </a:p>
              </p:txBody>
            </p:sp>
            <p:sp>
              <p:nvSpPr>
                <p:cNvPr id="30" name="文本框 29"/>
                <p:cNvSpPr txBox="1"/>
                <p:nvPr/>
              </p:nvSpPr>
              <p:spPr>
                <a:xfrm>
                  <a:off x="1085273" y="2687681"/>
                  <a:ext cx="3820213" cy="51334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just">
                    <a:lnSpc>
                      <a:spcPct val="114000"/>
                    </a:lnSpc>
                  </a:pPr>
                  <a:r>
                    <a:rPr lang="zh-CN" altLang="en-US" sz="1200" dirty="0">
                      <a:solidFill>
                        <a:schemeClr val="bg1"/>
                      </a:solidFill>
                      <a:latin typeface="Century Gothic" panose="020B0502020202020204" pitchFamily="34" charset="0"/>
                      <a:ea typeface="+mj-ea"/>
                    </a:rPr>
                    <a:t>数据不需要全部分析，只需关注能直接提升直播间权重、提升销售转化的数据即可。</a:t>
                  </a:r>
                  <a:endParaRPr lang="en-US" altLang="zh-CN" sz="12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endParaRPr>
                </a:p>
              </p:txBody>
            </p:sp>
          </p:grpSp>
          <p:cxnSp>
            <p:nvCxnSpPr>
              <p:cNvPr id="32" name="直接连接符 31"/>
              <p:cNvCxnSpPr/>
              <p:nvPr/>
            </p:nvCxnSpPr>
            <p:spPr>
              <a:xfrm>
                <a:off x="1596605" y="2502240"/>
                <a:ext cx="1904104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0" name="组合 69"/>
          <p:cNvGrpSpPr/>
          <p:nvPr/>
        </p:nvGrpSpPr>
        <p:grpSpPr>
          <a:xfrm>
            <a:off x="1208442" y="3982290"/>
            <a:ext cx="4775034" cy="2050785"/>
            <a:chOff x="1208442" y="3885826"/>
            <a:chExt cx="4775034" cy="2050785"/>
          </a:xfrm>
        </p:grpSpPr>
        <p:sp>
          <p:nvSpPr>
            <p:cNvPr id="13" name="iSļîdé">
              <a:extLst>
                <a:ext uri="{FF2B5EF4-FFF2-40B4-BE49-F238E27FC236}">
                  <a16:creationId xmlns:a16="http://schemas.microsoft.com/office/drawing/2014/main" id="{AEB2DF9E-4887-415A-82F0-80CB67FD31C8}"/>
                </a:ext>
              </a:extLst>
            </p:cNvPr>
            <p:cNvSpPr/>
            <p:nvPr/>
          </p:nvSpPr>
          <p:spPr>
            <a:xfrm>
              <a:off x="1208442" y="3885826"/>
              <a:ext cx="4775034" cy="2050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i="1">
                <a:latin typeface="Century Gothic" panose="020B0502020202020204" pitchFamily="34" charset="0"/>
              </a:endParaRPr>
            </a:p>
          </p:txBody>
        </p:sp>
        <p:sp>
          <p:nvSpPr>
            <p:cNvPr id="16" name="îSlíḑè">
              <a:extLst>
                <a:ext uri="{FF2B5EF4-FFF2-40B4-BE49-F238E27FC236}">
                  <a16:creationId xmlns:a16="http://schemas.microsoft.com/office/drawing/2014/main" id="{E324D495-C586-4D5C-BA73-4912B5AEBD92}"/>
                </a:ext>
              </a:extLst>
            </p:cNvPr>
            <p:cNvSpPr/>
            <p:nvPr/>
          </p:nvSpPr>
          <p:spPr>
            <a:xfrm>
              <a:off x="4642556" y="3885826"/>
              <a:ext cx="670740" cy="4703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03</a:t>
              </a:r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517189" y="4322864"/>
              <a:ext cx="4198105" cy="1370798"/>
              <a:chOff x="1507664" y="2081452"/>
              <a:chExt cx="4198105" cy="1370798"/>
            </a:xfrm>
          </p:grpSpPr>
          <p:grpSp>
            <p:nvGrpSpPr>
              <p:cNvPr id="35" name="组合 34"/>
              <p:cNvGrpSpPr/>
              <p:nvPr/>
            </p:nvGrpSpPr>
            <p:grpSpPr>
              <a:xfrm>
                <a:off x="1507664" y="2081452"/>
                <a:ext cx="4198105" cy="1370798"/>
                <a:chOff x="1085273" y="2234827"/>
                <a:chExt cx="4198105" cy="1370798"/>
              </a:xfrm>
            </p:grpSpPr>
            <p:sp>
              <p:nvSpPr>
                <p:cNvPr id="37" name="文本框 36"/>
                <p:cNvSpPr txBox="1"/>
                <p:nvPr/>
              </p:nvSpPr>
              <p:spPr>
                <a:xfrm>
                  <a:off x="1085274" y="2234827"/>
                  <a:ext cx="41981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重点数据</a:t>
                  </a:r>
                </a:p>
              </p:txBody>
            </p:sp>
            <p:sp>
              <p:nvSpPr>
                <p:cNvPr id="38" name="文本框 37"/>
                <p:cNvSpPr txBox="1"/>
                <p:nvPr/>
              </p:nvSpPr>
              <p:spPr>
                <a:xfrm>
                  <a:off x="1085273" y="2687681"/>
                  <a:ext cx="3820213" cy="9179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just">
                    <a:lnSpc>
                      <a:spcPct val="114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内容标题、直播时长、配套活动、其他备注、场观、小程序商城浏览次数、商品点击次数；主播开播时长、观看粉丝数、新增会员数、引导支付金额、进店访客、转化率等等。</a:t>
                  </a:r>
                  <a:endPara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endParaRPr>
                </a:p>
              </p:txBody>
            </p:sp>
          </p:grpSp>
          <p:cxnSp>
            <p:nvCxnSpPr>
              <p:cNvPr id="36" name="直接连接符 35"/>
              <p:cNvCxnSpPr/>
              <p:nvPr/>
            </p:nvCxnSpPr>
            <p:spPr>
              <a:xfrm>
                <a:off x="1596605" y="2502240"/>
                <a:ext cx="190410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9" name="组合 68"/>
          <p:cNvGrpSpPr/>
          <p:nvPr/>
        </p:nvGrpSpPr>
        <p:grpSpPr>
          <a:xfrm>
            <a:off x="6208524" y="1738578"/>
            <a:ext cx="4775034" cy="2050785"/>
            <a:chOff x="6208524" y="1642114"/>
            <a:chExt cx="4775034" cy="2050785"/>
          </a:xfrm>
        </p:grpSpPr>
        <p:sp>
          <p:nvSpPr>
            <p:cNvPr id="18" name="íṥļïde">
              <a:extLst>
                <a:ext uri="{FF2B5EF4-FFF2-40B4-BE49-F238E27FC236}">
                  <a16:creationId xmlns:a16="http://schemas.microsoft.com/office/drawing/2014/main" id="{066E7D89-8CE0-447E-B093-C9CDAC3D9120}"/>
                </a:ext>
              </a:extLst>
            </p:cNvPr>
            <p:cNvSpPr/>
            <p:nvPr/>
          </p:nvSpPr>
          <p:spPr>
            <a:xfrm>
              <a:off x="6208524" y="1642114"/>
              <a:ext cx="4775034" cy="2050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i="1">
                <a:latin typeface="Century Gothic" panose="020B0502020202020204" pitchFamily="34" charset="0"/>
              </a:endParaRPr>
            </a:p>
          </p:txBody>
        </p:sp>
        <p:sp>
          <p:nvSpPr>
            <p:cNvPr id="21" name="iṥliḑe">
              <a:extLst>
                <a:ext uri="{FF2B5EF4-FFF2-40B4-BE49-F238E27FC236}">
                  <a16:creationId xmlns:a16="http://schemas.microsoft.com/office/drawing/2014/main" id="{7E7717EF-4436-4BA4-BB4B-11FF002930B0}"/>
                </a:ext>
              </a:extLst>
            </p:cNvPr>
            <p:cNvSpPr/>
            <p:nvPr/>
          </p:nvSpPr>
          <p:spPr>
            <a:xfrm>
              <a:off x="9642638" y="1642114"/>
              <a:ext cx="670740" cy="4703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6555914" y="2110027"/>
              <a:ext cx="4198105" cy="949785"/>
              <a:chOff x="1507664" y="2081452"/>
              <a:chExt cx="4198105" cy="949785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1507664" y="2081452"/>
                <a:ext cx="4198105" cy="949785"/>
                <a:chOff x="1085273" y="2234827"/>
                <a:chExt cx="4198105" cy="949785"/>
              </a:xfrm>
            </p:grpSpPr>
            <p:sp>
              <p:nvSpPr>
                <p:cNvPr id="42" name="文本框 41"/>
                <p:cNvSpPr txBox="1"/>
                <p:nvPr/>
              </p:nvSpPr>
              <p:spPr>
                <a:xfrm>
                  <a:off x="1085274" y="2234827"/>
                  <a:ext cx="41981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数据来源</a:t>
                  </a:r>
                </a:p>
              </p:txBody>
            </p:sp>
            <p:sp>
              <p:nvSpPr>
                <p:cNvPr id="43" name="文本框 42"/>
                <p:cNvSpPr txBox="1"/>
                <p:nvPr/>
              </p:nvSpPr>
              <p:spPr>
                <a:xfrm>
                  <a:off x="1085273" y="2687681"/>
                  <a:ext cx="3820213" cy="4969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just">
                    <a:lnSpc>
                      <a:spcPct val="114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直播系统后台，会员管理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-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流量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-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店铺来源，进销存管理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-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报表，线下店铺数据等。</a:t>
                  </a:r>
                  <a:endPara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endParaRPr>
                </a:p>
              </p:txBody>
            </p:sp>
          </p:grpSp>
          <p:cxnSp>
            <p:nvCxnSpPr>
              <p:cNvPr id="41" name="直接连接符 40"/>
              <p:cNvCxnSpPr/>
              <p:nvPr/>
            </p:nvCxnSpPr>
            <p:spPr>
              <a:xfrm>
                <a:off x="1596605" y="2502240"/>
                <a:ext cx="190410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" name="组合 70"/>
          <p:cNvGrpSpPr/>
          <p:nvPr/>
        </p:nvGrpSpPr>
        <p:grpSpPr>
          <a:xfrm>
            <a:off x="6208524" y="3982290"/>
            <a:ext cx="4775034" cy="2050785"/>
            <a:chOff x="6208524" y="3885826"/>
            <a:chExt cx="4775034" cy="2050785"/>
          </a:xfrm>
        </p:grpSpPr>
        <p:sp>
          <p:nvSpPr>
            <p:cNvPr id="8" name="î$1ïḍê">
              <a:extLst>
                <a:ext uri="{FF2B5EF4-FFF2-40B4-BE49-F238E27FC236}">
                  <a16:creationId xmlns:a16="http://schemas.microsoft.com/office/drawing/2014/main" id="{D9E73FFA-A302-460F-B716-F12A77BF117B}"/>
                </a:ext>
              </a:extLst>
            </p:cNvPr>
            <p:cNvSpPr/>
            <p:nvPr/>
          </p:nvSpPr>
          <p:spPr>
            <a:xfrm>
              <a:off x="6208524" y="3885826"/>
              <a:ext cx="4775034" cy="2050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2400" i="1">
                <a:latin typeface="Century Gothic" panose="020B0502020202020204" pitchFamily="34" charset="0"/>
              </a:endParaRPr>
            </a:p>
          </p:txBody>
        </p:sp>
        <p:sp>
          <p:nvSpPr>
            <p:cNvPr id="11" name="iṧlïḍê">
              <a:extLst>
                <a:ext uri="{FF2B5EF4-FFF2-40B4-BE49-F238E27FC236}">
                  <a16:creationId xmlns:a16="http://schemas.microsoft.com/office/drawing/2014/main" id="{78BD5259-9C57-43A3-A47E-F73CEFA49F97}"/>
                </a:ext>
              </a:extLst>
            </p:cNvPr>
            <p:cNvSpPr/>
            <p:nvPr/>
          </p:nvSpPr>
          <p:spPr>
            <a:xfrm>
              <a:off x="9642638" y="3885826"/>
              <a:ext cx="670740" cy="4703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i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555914" y="4322864"/>
              <a:ext cx="4198105" cy="1176707"/>
              <a:chOff x="1507664" y="2081452"/>
              <a:chExt cx="4198105" cy="1176707"/>
            </a:xfrm>
          </p:grpSpPr>
          <p:grpSp>
            <p:nvGrpSpPr>
              <p:cNvPr id="45" name="组合 44"/>
              <p:cNvGrpSpPr/>
              <p:nvPr/>
            </p:nvGrpSpPr>
            <p:grpSpPr>
              <a:xfrm>
                <a:off x="1507664" y="2081452"/>
                <a:ext cx="4198105" cy="1176707"/>
                <a:chOff x="1085273" y="2234827"/>
                <a:chExt cx="4198105" cy="1176707"/>
              </a:xfrm>
            </p:grpSpPr>
            <p:sp>
              <p:nvSpPr>
                <p:cNvPr id="47" name="文本框 46"/>
                <p:cNvSpPr txBox="1"/>
                <p:nvPr/>
              </p:nvSpPr>
              <p:spPr>
                <a:xfrm>
                  <a:off x="1085274" y="2234827"/>
                  <a:ext cx="4198104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r>
                    <a:rPr lang="zh-CN" alt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entury Gothic" panose="020B0502020202020204" pitchFamily="34" charset="0"/>
                    </a:rPr>
                    <a:t>分析指标</a:t>
                  </a:r>
                </a:p>
              </p:txBody>
            </p:sp>
            <p:sp>
              <p:nvSpPr>
                <p:cNvPr id="48" name="文本框 47"/>
                <p:cNvSpPr txBox="1"/>
                <p:nvPr/>
              </p:nvSpPr>
              <p:spPr>
                <a:xfrm>
                  <a:off x="1085273" y="2687681"/>
                  <a:ext cx="3820213" cy="7238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just">
                    <a:lnSpc>
                      <a:spcPct val="114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主要关注数据百分率的占比、上升下降变动。增粉率、评论率、进店率、分享率、复购率、成交转化率、</a:t>
                  </a:r>
                  <a:r>
                    <a:rPr lang="en-US" altLang="zh-CN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UV</a:t>
                  </a:r>
                  <a:r>
                    <a:rPr lang="zh-CN" altLang="en-US" sz="120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Century Gothic" panose="020B0502020202020204" pitchFamily="34" charset="0"/>
                      <a:ea typeface="+mj-ea"/>
                    </a:rPr>
                    <a:t>价值。</a:t>
                  </a:r>
                  <a:endPara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endParaRPr>
                </a:p>
              </p:txBody>
            </p:sp>
          </p:grpSp>
          <p:cxnSp>
            <p:nvCxnSpPr>
              <p:cNvPr id="46" name="直接连接符 45"/>
              <p:cNvCxnSpPr/>
              <p:nvPr/>
            </p:nvCxnSpPr>
            <p:spPr>
              <a:xfrm>
                <a:off x="1596605" y="2502240"/>
                <a:ext cx="190410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9" name="矩形 4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630900" y="36195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直播数据复盘</a:t>
            </a:r>
          </a:p>
        </p:txBody>
      </p:sp>
    </p:spTree>
    <p:extLst>
      <p:ext uri="{BB962C8B-B14F-4D97-AF65-F5344CB8AC3E}">
        <p14:creationId xmlns:p14="http://schemas.microsoft.com/office/powerpoint/2010/main" val="20464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3630623445"/>
              </p:ext>
            </p:extLst>
          </p:nvPr>
        </p:nvGraphicFramePr>
        <p:xfrm>
          <a:off x="931863" y="1615546"/>
          <a:ext cx="5221287" cy="4347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6" name="组合 65"/>
          <p:cNvGrpSpPr/>
          <p:nvPr/>
        </p:nvGrpSpPr>
        <p:grpSpPr>
          <a:xfrm>
            <a:off x="7060396" y="2196740"/>
            <a:ext cx="1767515" cy="859836"/>
            <a:chOff x="7060396" y="2196740"/>
            <a:chExt cx="1767515" cy="859836"/>
          </a:xfrm>
        </p:grpSpPr>
        <p:sp>
          <p:nvSpPr>
            <p:cNvPr id="14" name="矩形 13"/>
            <p:cNvSpPr/>
            <p:nvPr/>
          </p:nvSpPr>
          <p:spPr>
            <a:xfrm>
              <a:off x="7060397" y="2521045"/>
              <a:ext cx="1767514" cy="535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away, behind the word mountains,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7060396" y="2196740"/>
              <a:ext cx="1474003" cy="3877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01.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433964" y="2376819"/>
            <a:ext cx="484300" cy="484300"/>
            <a:chOff x="1028700" y="1853169"/>
            <a:chExt cx="787400" cy="787400"/>
          </a:xfrm>
        </p:grpSpPr>
        <p:sp>
          <p:nvSpPr>
            <p:cNvPr id="46" name="椭圆 45"/>
            <p:cNvSpPr/>
            <p:nvPr/>
          </p:nvSpPr>
          <p:spPr>
            <a:xfrm>
              <a:off x="1028700" y="1853169"/>
              <a:ext cx="787400" cy="787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椭圆 12"/>
            <p:cNvSpPr/>
            <p:nvPr/>
          </p:nvSpPr>
          <p:spPr>
            <a:xfrm>
              <a:off x="1259475" y="2062163"/>
              <a:ext cx="325849" cy="369412"/>
            </a:xfrm>
            <a:custGeom>
              <a:avLst/>
              <a:gdLst>
                <a:gd name="connsiteX0" fmla="*/ 85348 w 296863"/>
                <a:gd name="connsiteY0" fmla="*/ 236537 h 336550"/>
                <a:gd name="connsiteX1" fmla="*/ 211516 w 296863"/>
                <a:gd name="connsiteY1" fmla="*/ 236537 h 336550"/>
                <a:gd name="connsiteX2" fmla="*/ 228601 w 296863"/>
                <a:gd name="connsiteY2" fmla="*/ 253206 h 336550"/>
                <a:gd name="connsiteX3" fmla="*/ 211516 w 296863"/>
                <a:gd name="connsiteY3" fmla="*/ 269875 h 336550"/>
                <a:gd name="connsiteX4" fmla="*/ 85348 w 296863"/>
                <a:gd name="connsiteY4" fmla="*/ 269875 h 336550"/>
                <a:gd name="connsiteX5" fmla="*/ 68263 w 296863"/>
                <a:gd name="connsiteY5" fmla="*/ 253206 h 336550"/>
                <a:gd name="connsiteX6" fmla="*/ 85348 w 296863"/>
                <a:gd name="connsiteY6" fmla="*/ 236537 h 336550"/>
                <a:gd name="connsiteX7" fmla="*/ 85348 w 296863"/>
                <a:gd name="connsiteY7" fmla="*/ 173037 h 336550"/>
                <a:gd name="connsiteX8" fmla="*/ 211516 w 296863"/>
                <a:gd name="connsiteY8" fmla="*/ 173037 h 336550"/>
                <a:gd name="connsiteX9" fmla="*/ 228601 w 296863"/>
                <a:gd name="connsiteY9" fmla="*/ 190373 h 336550"/>
                <a:gd name="connsiteX10" fmla="*/ 211516 w 296863"/>
                <a:gd name="connsiteY10" fmla="*/ 206375 h 336550"/>
                <a:gd name="connsiteX11" fmla="*/ 85348 w 296863"/>
                <a:gd name="connsiteY11" fmla="*/ 206375 h 336550"/>
                <a:gd name="connsiteX12" fmla="*/ 68263 w 296863"/>
                <a:gd name="connsiteY12" fmla="*/ 190373 h 336550"/>
                <a:gd name="connsiteX13" fmla="*/ 85348 w 296863"/>
                <a:gd name="connsiteY13" fmla="*/ 173037 h 336550"/>
                <a:gd name="connsiteX14" fmla="*/ 164614 w 296863"/>
                <a:gd name="connsiteY14" fmla="*/ 115887 h 336550"/>
                <a:gd name="connsiteX15" fmla="*/ 211625 w 296863"/>
                <a:gd name="connsiteY15" fmla="*/ 115887 h 336550"/>
                <a:gd name="connsiteX16" fmla="*/ 228601 w 296863"/>
                <a:gd name="connsiteY16" fmla="*/ 133349 h 336550"/>
                <a:gd name="connsiteX17" fmla="*/ 211625 w 296863"/>
                <a:gd name="connsiteY17" fmla="*/ 150812 h 336550"/>
                <a:gd name="connsiteX18" fmla="*/ 164614 w 296863"/>
                <a:gd name="connsiteY18" fmla="*/ 150812 h 336550"/>
                <a:gd name="connsiteX19" fmla="*/ 147638 w 296863"/>
                <a:gd name="connsiteY19" fmla="*/ 133349 h 336550"/>
                <a:gd name="connsiteX20" fmla="*/ 164614 w 296863"/>
                <a:gd name="connsiteY20" fmla="*/ 115887 h 336550"/>
                <a:gd name="connsiteX21" fmla="*/ 164614 w 296863"/>
                <a:gd name="connsiteY21" fmla="*/ 61912 h 336550"/>
                <a:gd name="connsiteX22" fmla="*/ 211625 w 296863"/>
                <a:gd name="connsiteY22" fmla="*/ 61912 h 336550"/>
                <a:gd name="connsiteX23" fmla="*/ 228601 w 296863"/>
                <a:gd name="connsiteY23" fmla="*/ 77152 h 336550"/>
                <a:gd name="connsiteX24" fmla="*/ 211625 w 296863"/>
                <a:gd name="connsiteY24" fmla="*/ 93662 h 336550"/>
                <a:gd name="connsiteX25" fmla="*/ 164614 w 296863"/>
                <a:gd name="connsiteY25" fmla="*/ 93662 h 336550"/>
                <a:gd name="connsiteX26" fmla="*/ 147638 w 296863"/>
                <a:gd name="connsiteY26" fmla="*/ 77152 h 336550"/>
                <a:gd name="connsiteX27" fmla="*/ 164614 w 296863"/>
                <a:gd name="connsiteY27" fmla="*/ 61912 h 336550"/>
                <a:gd name="connsiteX28" fmla="*/ 127397 w 296863"/>
                <a:gd name="connsiteY28" fmla="*/ 22225 h 336550"/>
                <a:gd name="connsiteX29" fmla="*/ 127397 w 296863"/>
                <a:gd name="connsiteY29" fmla="*/ 110381 h 336550"/>
                <a:gd name="connsiteX30" fmla="*/ 111621 w 296863"/>
                <a:gd name="connsiteY30" fmla="*/ 124854 h 336550"/>
                <a:gd name="connsiteX31" fmla="*/ 22225 w 296863"/>
                <a:gd name="connsiteY31" fmla="*/ 124854 h 336550"/>
                <a:gd name="connsiteX32" fmla="*/ 22225 w 296863"/>
                <a:gd name="connsiteY32" fmla="*/ 305115 h 336550"/>
                <a:gd name="connsiteX33" fmla="*/ 31427 w 296863"/>
                <a:gd name="connsiteY33" fmla="*/ 314325 h 336550"/>
                <a:gd name="connsiteX34" fmla="*/ 265436 w 296863"/>
                <a:gd name="connsiteY34" fmla="*/ 314325 h 336550"/>
                <a:gd name="connsiteX35" fmla="*/ 274638 w 296863"/>
                <a:gd name="connsiteY35" fmla="*/ 305115 h 336550"/>
                <a:gd name="connsiteX36" fmla="*/ 274638 w 296863"/>
                <a:gd name="connsiteY36" fmla="*/ 31435 h 336550"/>
                <a:gd name="connsiteX37" fmla="*/ 265436 w 296863"/>
                <a:gd name="connsiteY37" fmla="*/ 22225 h 336550"/>
                <a:gd name="connsiteX38" fmla="*/ 127397 w 296863"/>
                <a:gd name="connsiteY38" fmla="*/ 22225 h 336550"/>
                <a:gd name="connsiteX39" fmla="*/ 118220 w 296863"/>
                <a:gd name="connsiteY39" fmla="*/ 0 h 336550"/>
                <a:gd name="connsiteX40" fmla="*/ 265338 w 296863"/>
                <a:gd name="connsiteY40" fmla="*/ 0 h 336550"/>
                <a:gd name="connsiteX41" fmla="*/ 296863 w 296863"/>
                <a:gd name="connsiteY41" fmla="*/ 31551 h 336550"/>
                <a:gd name="connsiteX42" fmla="*/ 296863 w 296863"/>
                <a:gd name="connsiteY42" fmla="*/ 304999 h 336550"/>
                <a:gd name="connsiteX43" fmla="*/ 265338 w 296863"/>
                <a:gd name="connsiteY43" fmla="*/ 336550 h 336550"/>
                <a:gd name="connsiteX44" fmla="*/ 31525 w 296863"/>
                <a:gd name="connsiteY44" fmla="*/ 336550 h 336550"/>
                <a:gd name="connsiteX45" fmla="*/ 0 w 296863"/>
                <a:gd name="connsiteY45" fmla="*/ 304999 h 336550"/>
                <a:gd name="connsiteX46" fmla="*/ 0 w 296863"/>
                <a:gd name="connsiteY46" fmla="*/ 119633 h 336550"/>
                <a:gd name="connsiteX47" fmla="*/ 9195 w 296863"/>
                <a:gd name="connsiteY47" fmla="*/ 97284 h 336550"/>
                <a:gd name="connsiteX48" fmla="*/ 95889 w 296863"/>
                <a:gd name="connsiteY48" fmla="*/ 9202 h 336550"/>
                <a:gd name="connsiteX49" fmla="*/ 118220 w 296863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6863" h="336550">
                  <a:moveTo>
                    <a:pt x="85348" y="236537"/>
                  </a:moveTo>
                  <a:cubicBezTo>
                    <a:pt x="85348" y="236537"/>
                    <a:pt x="85348" y="236537"/>
                    <a:pt x="211516" y="236537"/>
                  </a:cubicBezTo>
                  <a:cubicBezTo>
                    <a:pt x="220716" y="236537"/>
                    <a:pt x="228601" y="244231"/>
                    <a:pt x="228601" y="253206"/>
                  </a:cubicBezTo>
                  <a:cubicBezTo>
                    <a:pt x="228601" y="262182"/>
                    <a:pt x="220716" y="269875"/>
                    <a:pt x="211516" y="269875"/>
                  </a:cubicBezTo>
                  <a:cubicBezTo>
                    <a:pt x="211516" y="269875"/>
                    <a:pt x="211516" y="269875"/>
                    <a:pt x="85348" y="269875"/>
                  </a:cubicBezTo>
                  <a:cubicBezTo>
                    <a:pt x="76149" y="269875"/>
                    <a:pt x="68263" y="262182"/>
                    <a:pt x="68263" y="253206"/>
                  </a:cubicBezTo>
                  <a:cubicBezTo>
                    <a:pt x="68263" y="244231"/>
                    <a:pt x="76149" y="236537"/>
                    <a:pt x="85348" y="236537"/>
                  </a:cubicBezTo>
                  <a:close/>
                  <a:moveTo>
                    <a:pt x="85348" y="173037"/>
                  </a:moveTo>
                  <a:cubicBezTo>
                    <a:pt x="85348" y="173037"/>
                    <a:pt x="85348" y="173037"/>
                    <a:pt x="211516" y="173037"/>
                  </a:cubicBezTo>
                  <a:cubicBezTo>
                    <a:pt x="220716" y="173037"/>
                    <a:pt x="228601" y="181038"/>
                    <a:pt x="228601" y="190373"/>
                  </a:cubicBezTo>
                  <a:cubicBezTo>
                    <a:pt x="228601" y="199707"/>
                    <a:pt x="220716" y="206375"/>
                    <a:pt x="211516" y="206375"/>
                  </a:cubicBezTo>
                  <a:cubicBezTo>
                    <a:pt x="211516" y="206375"/>
                    <a:pt x="211516" y="206375"/>
                    <a:pt x="85348" y="206375"/>
                  </a:cubicBezTo>
                  <a:cubicBezTo>
                    <a:pt x="76149" y="206375"/>
                    <a:pt x="68263" y="199707"/>
                    <a:pt x="68263" y="190373"/>
                  </a:cubicBezTo>
                  <a:cubicBezTo>
                    <a:pt x="68263" y="181038"/>
                    <a:pt x="76149" y="173037"/>
                    <a:pt x="85348" y="173037"/>
                  </a:cubicBezTo>
                  <a:close/>
                  <a:moveTo>
                    <a:pt x="164614" y="115887"/>
                  </a:moveTo>
                  <a:cubicBezTo>
                    <a:pt x="164614" y="115887"/>
                    <a:pt x="164614" y="115887"/>
                    <a:pt x="211625" y="115887"/>
                  </a:cubicBezTo>
                  <a:cubicBezTo>
                    <a:pt x="220766" y="115887"/>
                    <a:pt x="228601" y="123946"/>
                    <a:pt x="228601" y="133349"/>
                  </a:cubicBezTo>
                  <a:cubicBezTo>
                    <a:pt x="228601" y="142752"/>
                    <a:pt x="220766" y="150812"/>
                    <a:pt x="211625" y="150812"/>
                  </a:cubicBezTo>
                  <a:cubicBezTo>
                    <a:pt x="211625" y="150812"/>
                    <a:pt x="211625" y="150812"/>
                    <a:pt x="164614" y="150812"/>
                  </a:cubicBezTo>
                  <a:cubicBezTo>
                    <a:pt x="155473" y="150812"/>
                    <a:pt x="147638" y="142752"/>
                    <a:pt x="147638" y="133349"/>
                  </a:cubicBezTo>
                  <a:cubicBezTo>
                    <a:pt x="147638" y="123946"/>
                    <a:pt x="155473" y="115887"/>
                    <a:pt x="164614" y="115887"/>
                  </a:cubicBezTo>
                  <a:close/>
                  <a:moveTo>
                    <a:pt x="164614" y="61912"/>
                  </a:moveTo>
                  <a:cubicBezTo>
                    <a:pt x="164614" y="61912"/>
                    <a:pt x="164614" y="61912"/>
                    <a:pt x="211625" y="61912"/>
                  </a:cubicBezTo>
                  <a:cubicBezTo>
                    <a:pt x="220766" y="61912"/>
                    <a:pt x="228601" y="68262"/>
                    <a:pt x="228601" y="77152"/>
                  </a:cubicBezTo>
                  <a:cubicBezTo>
                    <a:pt x="228601" y="86042"/>
                    <a:pt x="220766" y="93662"/>
                    <a:pt x="211625" y="93662"/>
                  </a:cubicBezTo>
                  <a:cubicBezTo>
                    <a:pt x="211625" y="93662"/>
                    <a:pt x="211625" y="93662"/>
                    <a:pt x="164614" y="93662"/>
                  </a:cubicBezTo>
                  <a:cubicBezTo>
                    <a:pt x="155473" y="93662"/>
                    <a:pt x="147638" y="86042"/>
                    <a:pt x="147638" y="77152"/>
                  </a:cubicBezTo>
                  <a:cubicBezTo>
                    <a:pt x="147638" y="68262"/>
                    <a:pt x="155473" y="61912"/>
                    <a:pt x="164614" y="61912"/>
                  </a:cubicBezTo>
                  <a:close/>
                  <a:moveTo>
                    <a:pt x="127397" y="22225"/>
                  </a:moveTo>
                  <a:cubicBezTo>
                    <a:pt x="127397" y="22225"/>
                    <a:pt x="127397" y="22225"/>
                    <a:pt x="127397" y="110381"/>
                  </a:cubicBezTo>
                  <a:cubicBezTo>
                    <a:pt x="127397" y="118276"/>
                    <a:pt x="119509" y="124854"/>
                    <a:pt x="111621" y="124854"/>
                  </a:cubicBezTo>
                  <a:cubicBezTo>
                    <a:pt x="111621" y="124854"/>
                    <a:pt x="111621" y="124854"/>
                    <a:pt x="22225" y="124854"/>
                  </a:cubicBezTo>
                  <a:cubicBezTo>
                    <a:pt x="22225" y="124854"/>
                    <a:pt x="22225" y="124854"/>
                    <a:pt x="22225" y="305115"/>
                  </a:cubicBezTo>
                  <a:cubicBezTo>
                    <a:pt x="22225" y="310378"/>
                    <a:pt x="26169" y="314325"/>
                    <a:pt x="31427" y="314325"/>
                  </a:cubicBezTo>
                  <a:cubicBezTo>
                    <a:pt x="31427" y="314325"/>
                    <a:pt x="31427" y="314325"/>
                    <a:pt x="265436" y="314325"/>
                  </a:cubicBezTo>
                  <a:cubicBezTo>
                    <a:pt x="270694" y="314325"/>
                    <a:pt x="274638" y="310378"/>
                    <a:pt x="274638" y="305115"/>
                  </a:cubicBezTo>
                  <a:lnTo>
                    <a:pt x="274638" y="31435"/>
                  </a:lnTo>
                  <a:cubicBezTo>
                    <a:pt x="274638" y="26172"/>
                    <a:pt x="270694" y="22225"/>
                    <a:pt x="265436" y="22225"/>
                  </a:cubicBezTo>
                  <a:cubicBezTo>
                    <a:pt x="265436" y="22225"/>
                    <a:pt x="265436" y="22225"/>
                    <a:pt x="127397" y="22225"/>
                  </a:cubicBezTo>
                  <a:close/>
                  <a:moveTo>
                    <a:pt x="118220" y="0"/>
                  </a:moveTo>
                  <a:cubicBezTo>
                    <a:pt x="118220" y="0"/>
                    <a:pt x="118220" y="0"/>
                    <a:pt x="265338" y="0"/>
                  </a:cubicBezTo>
                  <a:cubicBezTo>
                    <a:pt x="282414" y="0"/>
                    <a:pt x="296863" y="14461"/>
                    <a:pt x="296863" y="31551"/>
                  </a:cubicBezTo>
                  <a:cubicBezTo>
                    <a:pt x="296863" y="31551"/>
                    <a:pt x="296863" y="31551"/>
                    <a:pt x="296863" y="304999"/>
                  </a:cubicBezTo>
                  <a:cubicBezTo>
                    <a:pt x="296863" y="322089"/>
                    <a:pt x="282414" y="336550"/>
                    <a:pt x="265338" y="336550"/>
                  </a:cubicBezTo>
                  <a:cubicBezTo>
                    <a:pt x="265338" y="336550"/>
                    <a:pt x="265338" y="336550"/>
                    <a:pt x="31525" y="336550"/>
                  </a:cubicBezTo>
                  <a:cubicBezTo>
                    <a:pt x="14449" y="336550"/>
                    <a:pt x="0" y="322089"/>
                    <a:pt x="0" y="304999"/>
                  </a:cubicBezTo>
                  <a:cubicBezTo>
                    <a:pt x="0" y="304999"/>
                    <a:pt x="0" y="304999"/>
                    <a:pt x="0" y="119633"/>
                  </a:cubicBezTo>
                  <a:cubicBezTo>
                    <a:pt x="0" y="110430"/>
                    <a:pt x="3941" y="102542"/>
                    <a:pt x="9195" y="97284"/>
                  </a:cubicBezTo>
                  <a:cubicBezTo>
                    <a:pt x="9195" y="97284"/>
                    <a:pt x="9195" y="97284"/>
                    <a:pt x="95889" y="9202"/>
                  </a:cubicBezTo>
                  <a:cubicBezTo>
                    <a:pt x="102457" y="3944"/>
                    <a:pt x="110339" y="0"/>
                    <a:pt x="11822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7060396" y="3444515"/>
            <a:ext cx="1900865" cy="859836"/>
            <a:chOff x="7060396" y="3444515"/>
            <a:chExt cx="1900865" cy="859836"/>
          </a:xfrm>
        </p:grpSpPr>
        <p:sp>
          <p:nvSpPr>
            <p:cNvPr id="21" name="矩形 20"/>
            <p:cNvSpPr/>
            <p:nvPr/>
          </p:nvSpPr>
          <p:spPr>
            <a:xfrm>
              <a:off x="7060396" y="3768820"/>
              <a:ext cx="1900865" cy="535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away, behind the word mountains,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7060397" y="3444515"/>
              <a:ext cx="1607354" cy="3877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03.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433964" y="3624594"/>
            <a:ext cx="484300" cy="484300"/>
            <a:chOff x="1028700" y="1853169"/>
            <a:chExt cx="787400" cy="787400"/>
          </a:xfrm>
        </p:grpSpPr>
        <p:sp>
          <p:nvSpPr>
            <p:cNvPr id="55" name="椭圆 54"/>
            <p:cNvSpPr/>
            <p:nvPr/>
          </p:nvSpPr>
          <p:spPr>
            <a:xfrm>
              <a:off x="1028700" y="1853169"/>
              <a:ext cx="787400" cy="787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椭圆 19"/>
            <p:cNvSpPr/>
            <p:nvPr/>
          </p:nvSpPr>
          <p:spPr>
            <a:xfrm>
              <a:off x="1317849" y="2062163"/>
              <a:ext cx="209101" cy="369412"/>
            </a:xfrm>
            <a:custGeom>
              <a:avLst/>
              <a:gdLst>
                <a:gd name="connsiteX0" fmla="*/ 149226 w 190500"/>
                <a:gd name="connsiteY0" fmla="*/ 301625 h 336550"/>
                <a:gd name="connsiteX1" fmla="*/ 150815 w 190500"/>
                <a:gd name="connsiteY1" fmla="*/ 303213 h 336550"/>
                <a:gd name="connsiteX2" fmla="*/ 149226 w 190500"/>
                <a:gd name="connsiteY2" fmla="*/ 304802 h 336550"/>
                <a:gd name="connsiteX3" fmla="*/ 147638 w 190500"/>
                <a:gd name="connsiteY3" fmla="*/ 303213 h 336550"/>
                <a:gd name="connsiteX4" fmla="*/ 149226 w 190500"/>
                <a:gd name="connsiteY4" fmla="*/ 301625 h 336550"/>
                <a:gd name="connsiteX5" fmla="*/ 148828 w 190500"/>
                <a:gd name="connsiteY5" fmla="*/ 298450 h 336550"/>
                <a:gd name="connsiteX6" fmla="*/ 145256 w 190500"/>
                <a:gd name="connsiteY6" fmla="*/ 302532 h 336550"/>
                <a:gd name="connsiteX7" fmla="*/ 145256 w 190500"/>
                <a:gd name="connsiteY7" fmla="*/ 303893 h 336550"/>
                <a:gd name="connsiteX8" fmla="*/ 144065 w 190500"/>
                <a:gd name="connsiteY8" fmla="*/ 305254 h 336550"/>
                <a:gd name="connsiteX9" fmla="*/ 144065 w 190500"/>
                <a:gd name="connsiteY9" fmla="*/ 307975 h 336550"/>
                <a:gd name="connsiteX10" fmla="*/ 145256 w 190500"/>
                <a:gd name="connsiteY10" fmla="*/ 307975 h 336550"/>
                <a:gd name="connsiteX11" fmla="*/ 147637 w 190500"/>
                <a:gd name="connsiteY11" fmla="*/ 306615 h 336550"/>
                <a:gd name="connsiteX12" fmla="*/ 148828 w 190500"/>
                <a:gd name="connsiteY12" fmla="*/ 306615 h 336550"/>
                <a:gd name="connsiteX13" fmla="*/ 152400 w 190500"/>
                <a:gd name="connsiteY13" fmla="*/ 302532 h 336550"/>
                <a:gd name="connsiteX14" fmla="*/ 148828 w 190500"/>
                <a:gd name="connsiteY14" fmla="*/ 298450 h 336550"/>
                <a:gd name="connsiteX15" fmla="*/ 98426 w 190500"/>
                <a:gd name="connsiteY15" fmla="*/ 296863 h 336550"/>
                <a:gd name="connsiteX16" fmla="*/ 93663 w 190500"/>
                <a:gd name="connsiteY16" fmla="*/ 298450 h 336550"/>
                <a:gd name="connsiteX17" fmla="*/ 93663 w 190500"/>
                <a:gd name="connsiteY17" fmla="*/ 298450 h 336550"/>
                <a:gd name="connsiteX18" fmla="*/ 88900 w 190500"/>
                <a:gd name="connsiteY18" fmla="*/ 298450 h 336550"/>
                <a:gd name="connsiteX19" fmla="*/ 88900 w 190500"/>
                <a:gd name="connsiteY19" fmla="*/ 303213 h 336550"/>
                <a:gd name="connsiteX20" fmla="*/ 88900 w 190500"/>
                <a:gd name="connsiteY20" fmla="*/ 304801 h 336550"/>
                <a:gd name="connsiteX21" fmla="*/ 93663 w 190500"/>
                <a:gd name="connsiteY21" fmla="*/ 306388 h 336550"/>
                <a:gd name="connsiteX22" fmla="*/ 93663 w 190500"/>
                <a:gd name="connsiteY22" fmla="*/ 306389 h 336550"/>
                <a:gd name="connsiteX23" fmla="*/ 98426 w 190500"/>
                <a:gd name="connsiteY23" fmla="*/ 307976 h 336550"/>
                <a:gd name="connsiteX24" fmla="*/ 98426 w 190500"/>
                <a:gd name="connsiteY24" fmla="*/ 303213 h 336550"/>
                <a:gd name="connsiteX25" fmla="*/ 39007 w 190500"/>
                <a:gd name="connsiteY25" fmla="*/ 296863 h 336550"/>
                <a:gd name="connsiteX26" fmla="*/ 37646 w 190500"/>
                <a:gd name="connsiteY26" fmla="*/ 298223 h 336550"/>
                <a:gd name="connsiteX27" fmla="*/ 34925 w 190500"/>
                <a:gd name="connsiteY27" fmla="*/ 300945 h 336550"/>
                <a:gd name="connsiteX28" fmla="*/ 34925 w 190500"/>
                <a:gd name="connsiteY28" fmla="*/ 302306 h 336550"/>
                <a:gd name="connsiteX29" fmla="*/ 37646 w 190500"/>
                <a:gd name="connsiteY29" fmla="*/ 305028 h 336550"/>
                <a:gd name="connsiteX30" fmla="*/ 37646 w 190500"/>
                <a:gd name="connsiteY30" fmla="*/ 306388 h 336550"/>
                <a:gd name="connsiteX31" fmla="*/ 39007 w 190500"/>
                <a:gd name="connsiteY31" fmla="*/ 306388 h 336550"/>
                <a:gd name="connsiteX32" fmla="*/ 39007 w 190500"/>
                <a:gd name="connsiteY32" fmla="*/ 303667 h 336550"/>
                <a:gd name="connsiteX33" fmla="*/ 43089 w 190500"/>
                <a:gd name="connsiteY33" fmla="*/ 303667 h 336550"/>
                <a:gd name="connsiteX34" fmla="*/ 44450 w 190500"/>
                <a:gd name="connsiteY34" fmla="*/ 302306 h 336550"/>
                <a:gd name="connsiteX35" fmla="*/ 43089 w 190500"/>
                <a:gd name="connsiteY35" fmla="*/ 300945 h 336550"/>
                <a:gd name="connsiteX36" fmla="*/ 39007 w 190500"/>
                <a:gd name="connsiteY36" fmla="*/ 300945 h 336550"/>
                <a:gd name="connsiteX37" fmla="*/ 40368 w 190500"/>
                <a:gd name="connsiteY37" fmla="*/ 299584 h 336550"/>
                <a:gd name="connsiteX38" fmla="*/ 39007 w 190500"/>
                <a:gd name="connsiteY38" fmla="*/ 296863 h 336550"/>
                <a:gd name="connsiteX39" fmla="*/ 20638 w 190500"/>
                <a:gd name="connsiteY39" fmla="*/ 38100 h 336550"/>
                <a:gd name="connsiteX40" fmla="*/ 20638 w 190500"/>
                <a:gd name="connsiteY40" fmla="*/ 282575 h 336550"/>
                <a:gd name="connsiteX41" fmla="*/ 168276 w 190500"/>
                <a:gd name="connsiteY41" fmla="*/ 282575 h 336550"/>
                <a:gd name="connsiteX42" fmla="*/ 168276 w 190500"/>
                <a:gd name="connsiteY42" fmla="*/ 38100 h 336550"/>
                <a:gd name="connsiteX43" fmla="*/ 116609 w 190500"/>
                <a:gd name="connsiteY43" fmla="*/ 17463 h 336550"/>
                <a:gd name="connsiteX44" fmla="*/ 112713 w 190500"/>
                <a:gd name="connsiteY44" fmla="*/ 21273 h 336550"/>
                <a:gd name="connsiteX45" fmla="*/ 116609 w 190500"/>
                <a:gd name="connsiteY45" fmla="*/ 23813 h 336550"/>
                <a:gd name="connsiteX46" fmla="*/ 123104 w 190500"/>
                <a:gd name="connsiteY46" fmla="*/ 23813 h 336550"/>
                <a:gd name="connsiteX47" fmla="*/ 127001 w 190500"/>
                <a:gd name="connsiteY47" fmla="*/ 21273 h 336550"/>
                <a:gd name="connsiteX48" fmla="*/ 123104 w 190500"/>
                <a:gd name="connsiteY48" fmla="*/ 17463 h 336550"/>
                <a:gd name="connsiteX49" fmla="*/ 116609 w 190500"/>
                <a:gd name="connsiteY49" fmla="*/ 17463 h 336550"/>
                <a:gd name="connsiteX50" fmla="*/ 138907 w 190500"/>
                <a:gd name="connsiteY50" fmla="*/ 15875 h 336550"/>
                <a:gd name="connsiteX51" fmla="*/ 134938 w 190500"/>
                <a:gd name="connsiteY51" fmla="*/ 20638 h 336550"/>
                <a:gd name="connsiteX52" fmla="*/ 138907 w 190500"/>
                <a:gd name="connsiteY52" fmla="*/ 25402 h 336550"/>
                <a:gd name="connsiteX53" fmla="*/ 142876 w 190500"/>
                <a:gd name="connsiteY53" fmla="*/ 20638 h 336550"/>
                <a:gd name="connsiteX54" fmla="*/ 138907 w 190500"/>
                <a:gd name="connsiteY54" fmla="*/ 15875 h 336550"/>
                <a:gd name="connsiteX55" fmla="*/ 71438 w 190500"/>
                <a:gd name="connsiteY55" fmla="*/ 0 h 336550"/>
                <a:gd name="connsiteX56" fmla="*/ 107951 w 190500"/>
                <a:gd name="connsiteY56" fmla="*/ 0 h 336550"/>
                <a:gd name="connsiteX57" fmla="*/ 106363 w 190500"/>
                <a:gd name="connsiteY57" fmla="*/ 4763 h 336550"/>
                <a:gd name="connsiteX58" fmla="*/ 73025 w 190500"/>
                <a:gd name="connsiteY58" fmla="*/ 4763 h 336550"/>
                <a:gd name="connsiteX59" fmla="*/ 23812 w 190500"/>
                <a:gd name="connsiteY59" fmla="*/ 0 h 336550"/>
                <a:gd name="connsiteX60" fmla="*/ 66146 w 190500"/>
                <a:gd name="connsiteY60" fmla="*/ 0 h 336550"/>
                <a:gd name="connsiteX61" fmla="*/ 66146 w 190500"/>
                <a:gd name="connsiteY61" fmla="*/ 2629 h 336550"/>
                <a:gd name="connsiteX62" fmla="*/ 68791 w 190500"/>
                <a:gd name="connsiteY62" fmla="*/ 7888 h 336550"/>
                <a:gd name="connsiteX63" fmla="*/ 71437 w 190500"/>
                <a:gd name="connsiteY63" fmla="*/ 9202 h 336550"/>
                <a:gd name="connsiteX64" fmla="*/ 108479 w 190500"/>
                <a:gd name="connsiteY64" fmla="*/ 9202 h 336550"/>
                <a:gd name="connsiteX65" fmla="*/ 111125 w 190500"/>
                <a:gd name="connsiteY65" fmla="*/ 7888 h 336550"/>
                <a:gd name="connsiteX66" fmla="*/ 113771 w 190500"/>
                <a:gd name="connsiteY66" fmla="*/ 2629 h 336550"/>
                <a:gd name="connsiteX67" fmla="*/ 113771 w 190500"/>
                <a:gd name="connsiteY67" fmla="*/ 0 h 336550"/>
                <a:gd name="connsiteX68" fmla="*/ 166688 w 190500"/>
                <a:gd name="connsiteY68" fmla="*/ 0 h 336550"/>
                <a:gd name="connsiteX69" fmla="*/ 190500 w 190500"/>
                <a:gd name="connsiteY69" fmla="*/ 23663 h 336550"/>
                <a:gd name="connsiteX70" fmla="*/ 190500 w 190500"/>
                <a:gd name="connsiteY70" fmla="*/ 312887 h 336550"/>
                <a:gd name="connsiteX71" fmla="*/ 166688 w 190500"/>
                <a:gd name="connsiteY71" fmla="*/ 336550 h 336550"/>
                <a:gd name="connsiteX72" fmla="*/ 23812 w 190500"/>
                <a:gd name="connsiteY72" fmla="*/ 336550 h 336550"/>
                <a:gd name="connsiteX73" fmla="*/ 0 w 190500"/>
                <a:gd name="connsiteY73" fmla="*/ 312887 h 336550"/>
                <a:gd name="connsiteX74" fmla="*/ 0 w 190500"/>
                <a:gd name="connsiteY74" fmla="*/ 23663 h 336550"/>
                <a:gd name="connsiteX75" fmla="*/ 23812 w 190500"/>
                <a:gd name="connsiteY7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190500" h="336550">
                  <a:moveTo>
                    <a:pt x="149226" y="301625"/>
                  </a:moveTo>
                  <a:cubicBezTo>
                    <a:pt x="150104" y="301625"/>
                    <a:pt x="150815" y="302336"/>
                    <a:pt x="150815" y="303213"/>
                  </a:cubicBezTo>
                  <a:cubicBezTo>
                    <a:pt x="150815" y="304091"/>
                    <a:pt x="150104" y="304802"/>
                    <a:pt x="149226" y="304802"/>
                  </a:cubicBezTo>
                  <a:cubicBezTo>
                    <a:pt x="148349" y="304802"/>
                    <a:pt x="147638" y="304091"/>
                    <a:pt x="147638" y="303213"/>
                  </a:cubicBezTo>
                  <a:cubicBezTo>
                    <a:pt x="147638" y="302336"/>
                    <a:pt x="148349" y="301625"/>
                    <a:pt x="149226" y="301625"/>
                  </a:cubicBezTo>
                  <a:close/>
                  <a:moveTo>
                    <a:pt x="148828" y="298450"/>
                  </a:moveTo>
                  <a:cubicBezTo>
                    <a:pt x="146447" y="298450"/>
                    <a:pt x="145256" y="299810"/>
                    <a:pt x="145256" y="302532"/>
                  </a:cubicBezTo>
                  <a:cubicBezTo>
                    <a:pt x="145256" y="302532"/>
                    <a:pt x="145256" y="303893"/>
                    <a:pt x="145256" y="303893"/>
                  </a:cubicBezTo>
                  <a:cubicBezTo>
                    <a:pt x="145256" y="303893"/>
                    <a:pt x="145256" y="303893"/>
                    <a:pt x="144065" y="305254"/>
                  </a:cubicBezTo>
                  <a:cubicBezTo>
                    <a:pt x="144065" y="305254"/>
                    <a:pt x="142875" y="306615"/>
                    <a:pt x="144065" y="307975"/>
                  </a:cubicBezTo>
                  <a:cubicBezTo>
                    <a:pt x="144065" y="307975"/>
                    <a:pt x="144065" y="307975"/>
                    <a:pt x="145256" y="307975"/>
                  </a:cubicBezTo>
                  <a:cubicBezTo>
                    <a:pt x="145256" y="307975"/>
                    <a:pt x="145256" y="307975"/>
                    <a:pt x="147637" y="306615"/>
                  </a:cubicBezTo>
                  <a:cubicBezTo>
                    <a:pt x="147637" y="306615"/>
                    <a:pt x="148828" y="306615"/>
                    <a:pt x="148828" y="306615"/>
                  </a:cubicBezTo>
                  <a:cubicBezTo>
                    <a:pt x="151210" y="306615"/>
                    <a:pt x="152400" y="305254"/>
                    <a:pt x="152400" y="302532"/>
                  </a:cubicBezTo>
                  <a:cubicBezTo>
                    <a:pt x="152400" y="299810"/>
                    <a:pt x="151210" y="298450"/>
                    <a:pt x="148828" y="298450"/>
                  </a:cubicBezTo>
                  <a:close/>
                  <a:moveTo>
                    <a:pt x="98426" y="296863"/>
                  </a:moveTo>
                  <a:lnTo>
                    <a:pt x="93663" y="298450"/>
                  </a:lnTo>
                  <a:lnTo>
                    <a:pt x="93663" y="298450"/>
                  </a:lnTo>
                  <a:lnTo>
                    <a:pt x="88900" y="298450"/>
                  </a:lnTo>
                  <a:lnTo>
                    <a:pt x="88900" y="303213"/>
                  </a:lnTo>
                  <a:lnTo>
                    <a:pt x="88900" y="304801"/>
                  </a:lnTo>
                  <a:lnTo>
                    <a:pt x="93663" y="306388"/>
                  </a:lnTo>
                  <a:lnTo>
                    <a:pt x="93663" y="306389"/>
                  </a:lnTo>
                  <a:lnTo>
                    <a:pt x="98426" y="307976"/>
                  </a:lnTo>
                  <a:lnTo>
                    <a:pt x="98426" y="303213"/>
                  </a:lnTo>
                  <a:close/>
                  <a:moveTo>
                    <a:pt x="39007" y="296863"/>
                  </a:moveTo>
                  <a:cubicBezTo>
                    <a:pt x="39007" y="296863"/>
                    <a:pt x="37646" y="296863"/>
                    <a:pt x="37646" y="298223"/>
                  </a:cubicBezTo>
                  <a:cubicBezTo>
                    <a:pt x="37646" y="298223"/>
                    <a:pt x="37646" y="298223"/>
                    <a:pt x="34925" y="300945"/>
                  </a:cubicBezTo>
                  <a:cubicBezTo>
                    <a:pt x="34925" y="300945"/>
                    <a:pt x="34925" y="302306"/>
                    <a:pt x="34925" y="302306"/>
                  </a:cubicBezTo>
                  <a:cubicBezTo>
                    <a:pt x="34925" y="302306"/>
                    <a:pt x="34925" y="302306"/>
                    <a:pt x="37646" y="305028"/>
                  </a:cubicBezTo>
                  <a:cubicBezTo>
                    <a:pt x="37646" y="306388"/>
                    <a:pt x="37646" y="306388"/>
                    <a:pt x="37646" y="306388"/>
                  </a:cubicBezTo>
                  <a:cubicBezTo>
                    <a:pt x="39007" y="306388"/>
                    <a:pt x="39007" y="306388"/>
                    <a:pt x="39007" y="306388"/>
                  </a:cubicBezTo>
                  <a:cubicBezTo>
                    <a:pt x="40368" y="305028"/>
                    <a:pt x="40368" y="305028"/>
                    <a:pt x="39007" y="303667"/>
                  </a:cubicBezTo>
                  <a:cubicBezTo>
                    <a:pt x="39007" y="303667"/>
                    <a:pt x="39007" y="303667"/>
                    <a:pt x="43089" y="303667"/>
                  </a:cubicBezTo>
                  <a:cubicBezTo>
                    <a:pt x="43089" y="303667"/>
                    <a:pt x="44450" y="302306"/>
                    <a:pt x="44450" y="302306"/>
                  </a:cubicBezTo>
                  <a:cubicBezTo>
                    <a:pt x="44450" y="300945"/>
                    <a:pt x="43089" y="300945"/>
                    <a:pt x="43089" y="300945"/>
                  </a:cubicBezTo>
                  <a:cubicBezTo>
                    <a:pt x="43089" y="300945"/>
                    <a:pt x="43089" y="300945"/>
                    <a:pt x="39007" y="300945"/>
                  </a:cubicBezTo>
                  <a:cubicBezTo>
                    <a:pt x="39007" y="300945"/>
                    <a:pt x="39007" y="300945"/>
                    <a:pt x="40368" y="299584"/>
                  </a:cubicBezTo>
                  <a:cubicBezTo>
                    <a:pt x="40368" y="298223"/>
                    <a:pt x="40368" y="298223"/>
                    <a:pt x="39007" y="296863"/>
                  </a:cubicBezTo>
                  <a:close/>
                  <a:moveTo>
                    <a:pt x="20638" y="38100"/>
                  </a:moveTo>
                  <a:lnTo>
                    <a:pt x="20638" y="282575"/>
                  </a:lnTo>
                  <a:lnTo>
                    <a:pt x="168276" y="282575"/>
                  </a:lnTo>
                  <a:lnTo>
                    <a:pt x="168276" y="38100"/>
                  </a:lnTo>
                  <a:close/>
                  <a:moveTo>
                    <a:pt x="116609" y="17463"/>
                  </a:moveTo>
                  <a:cubicBezTo>
                    <a:pt x="114012" y="17463"/>
                    <a:pt x="112713" y="18733"/>
                    <a:pt x="112713" y="21273"/>
                  </a:cubicBezTo>
                  <a:cubicBezTo>
                    <a:pt x="112713" y="22543"/>
                    <a:pt x="114012" y="23813"/>
                    <a:pt x="116609" y="23813"/>
                  </a:cubicBezTo>
                  <a:cubicBezTo>
                    <a:pt x="116609" y="23813"/>
                    <a:pt x="116609" y="23813"/>
                    <a:pt x="123104" y="23813"/>
                  </a:cubicBezTo>
                  <a:cubicBezTo>
                    <a:pt x="124403" y="23813"/>
                    <a:pt x="127001" y="22543"/>
                    <a:pt x="127001" y="21273"/>
                  </a:cubicBezTo>
                  <a:cubicBezTo>
                    <a:pt x="127001" y="18733"/>
                    <a:pt x="124403" y="17463"/>
                    <a:pt x="123104" y="17463"/>
                  </a:cubicBezTo>
                  <a:cubicBezTo>
                    <a:pt x="123104" y="17463"/>
                    <a:pt x="123104" y="17463"/>
                    <a:pt x="116609" y="17463"/>
                  </a:cubicBezTo>
                  <a:close/>
                  <a:moveTo>
                    <a:pt x="138907" y="15875"/>
                  </a:moveTo>
                  <a:cubicBezTo>
                    <a:pt x="136715" y="15875"/>
                    <a:pt x="134938" y="18007"/>
                    <a:pt x="134938" y="20638"/>
                  </a:cubicBezTo>
                  <a:cubicBezTo>
                    <a:pt x="134938" y="23269"/>
                    <a:pt x="136715" y="25402"/>
                    <a:pt x="138907" y="25402"/>
                  </a:cubicBezTo>
                  <a:cubicBezTo>
                    <a:pt x="141098" y="25402"/>
                    <a:pt x="142876" y="23269"/>
                    <a:pt x="142876" y="20638"/>
                  </a:cubicBezTo>
                  <a:cubicBezTo>
                    <a:pt x="142876" y="18007"/>
                    <a:pt x="141098" y="15875"/>
                    <a:pt x="138907" y="15875"/>
                  </a:cubicBezTo>
                  <a:close/>
                  <a:moveTo>
                    <a:pt x="71438" y="0"/>
                  </a:moveTo>
                  <a:lnTo>
                    <a:pt x="107951" y="0"/>
                  </a:lnTo>
                  <a:lnTo>
                    <a:pt x="106363" y="4763"/>
                  </a:lnTo>
                  <a:lnTo>
                    <a:pt x="73025" y="4763"/>
                  </a:lnTo>
                  <a:close/>
                  <a:moveTo>
                    <a:pt x="23812" y="0"/>
                  </a:moveTo>
                  <a:cubicBezTo>
                    <a:pt x="23812" y="0"/>
                    <a:pt x="23812" y="0"/>
                    <a:pt x="66146" y="0"/>
                  </a:cubicBezTo>
                  <a:cubicBezTo>
                    <a:pt x="64823" y="1314"/>
                    <a:pt x="64823" y="1314"/>
                    <a:pt x="66146" y="2629"/>
                  </a:cubicBezTo>
                  <a:cubicBezTo>
                    <a:pt x="66146" y="2629"/>
                    <a:pt x="66146" y="2629"/>
                    <a:pt x="68791" y="7888"/>
                  </a:cubicBezTo>
                  <a:cubicBezTo>
                    <a:pt x="70114" y="9202"/>
                    <a:pt x="70114" y="9202"/>
                    <a:pt x="71437" y="9202"/>
                  </a:cubicBezTo>
                  <a:cubicBezTo>
                    <a:pt x="71437" y="9202"/>
                    <a:pt x="71437" y="9202"/>
                    <a:pt x="108479" y="9202"/>
                  </a:cubicBezTo>
                  <a:cubicBezTo>
                    <a:pt x="109802" y="9202"/>
                    <a:pt x="109802" y="9202"/>
                    <a:pt x="111125" y="7888"/>
                  </a:cubicBezTo>
                  <a:cubicBezTo>
                    <a:pt x="111125" y="7888"/>
                    <a:pt x="111125" y="7888"/>
                    <a:pt x="113771" y="2629"/>
                  </a:cubicBezTo>
                  <a:cubicBezTo>
                    <a:pt x="115094" y="1314"/>
                    <a:pt x="115094" y="1314"/>
                    <a:pt x="113771" y="0"/>
                  </a:cubicBezTo>
                  <a:cubicBezTo>
                    <a:pt x="113771" y="0"/>
                    <a:pt x="113771" y="0"/>
                    <a:pt x="166688" y="0"/>
                  </a:cubicBezTo>
                  <a:cubicBezTo>
                    <a:pt x="179917" y="0"/>
                    <a:pt x="190500" y="10517"/>
                    <a:pt x="190500" y="23663"/>
                  </a:cubicBezTo>
                  <a:cubicBezTo>
                    <a:pt x="190500" y="23663"/>
                    <a:pt x="190500" y="23663"/>
                    <a:pt x="190500" y="312887"/>
                  </a:cubicBezTo>
                  <a:cubicBezTo>
                    <a:pt x="190500" y="326033"/>
                    <a:pt x="179917" y="336550"/>
                    <a:pt x="166688" y="336550"/>
                  </a:cubicBezTo>
                  <a:cubicBezTo>
                    <a:pt x="166688" y="336550"/>
                    <a:pt x="166688" y="336550"/>
                    <a:pt x="23812" y="336550"/>
                  </a:cubicBezTo>
                  <a:cubicBezTo>
                    <a:pt x="10583" y="336550"/>
                    <a:pt x="0" y="326033"/>
                    <a:pt x="0" y="312887"/>
                  </a:cubicBezTo>
                  <a:cubicBezTo>
                    <a:pt x="0" y="312887"/>
                    <a:pt x="0" y="312887"/>
                    <a:pt x="0" y="23663"/>
                  </a:cubicBezTo>
                  <a:cubicBezTo>
                    <a:pt x="0" y="10517"/>
                    <a:pt x="10583" y="0"/>
                    <a:pt x="238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060396" y="4692290"/>
            <a:ext cx="1758733" cy="859836"/>
            <a:chOff x="7060396" y="4692290"/>
            <a:chExt cx="1758733" cy="859836"/>
          </a:xfrm>
        </p:grpSpPr>
        <p:sp>
          <p:nvSpPr>
            <p:cNvPr id="28" name="矩形 27"/>
            <p:cNvSpPr/>
            <p:nvPr/>
          </p:nvSpPr>
          <p:spPr>
            <a:xfrm>
              <a:off x="7060396" y="5016595"/>
              <a:ext cx="1758733" cy="535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</a:rPr>
                <a:t> away, behind the word mountains,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7060397" y="4692290"/>
              <a:ext cx="1607354" cy="3877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05.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433964" y="4872369"/>
            <a:ext cx="484300" cy="484300"/>
            <a:chOff x="1028700" y="1853169"/>
            <a:chExt cx="787400" cy="787400"/>
          </a:xfrm>
        </p:grpSpPr>
        <p:sp>
          <p:nvSpPr>
            <p:cNvPr id="61" name="椭圆 60"/>
            <p:cNvSpPr/>
            <p:nvPr/>
          </p:nvSpPr>
          <p:spPr>
            <a:xfrm>
              <a:off x="1028700" y="1853169"/>
              <a:ext cx="787400" cy="787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椭圆 26"/>
            <p:cNvSpPr/>
            <p:nvPr/>
          </p:nvSpPr>
          <p:spPr>
            <a:xfrm>
              <a:off x="1237694" y="2062163"/>
              <a:ext cx="369412" cy="369412"/>
            </a:xfrm>
            <a:custGeom>
              <a:avLst/>
              <a:gdLst>
                <a:gd name="connsiteX0" fmla="*/ 311151 w 331788"/>
                <a:gd name="connsiteY0" fmla="*/ 34925 h 331788"/>
                <a:gd name="connsiteX1" fmla="*/ 331788 w 331788"/>
                <a:gd name="connsiteY1" fmla="*/ 92075 h 331788"/>
                <a:gd name="connsiteX2" fmla="*/ 311151 w 331788"/>
                <a:gd name="connsiteY2" fmla="*/ 98425 h 331788"/>
                <a:gd name="connsiteX3" fmla="*/ 304801 w 331788"/>
                <a:gd name="connsiteY3" fmla="*/ 76200 h 331788"/>
                <a:gd name="connsiteX4" fmla="*/ 254001 w 331788"/>
                <a:gd name="connsiteY4" fmla="*/ 222251 h 331788"/>
                <a:gd name="connsiteX5" fmla="*/ 206376 w 331788"/>
                <a:gd name="connsiteY5" fmla="*/ 146050 h 331788"/>
                <a:gd name="connsiteX6" fmla="*/ 157163 w 331788"/>
                <a:gd name="connsiteY6" fmla="*/ 241301 h 331788"/>
                <a:gd name="connsiteX7" fmla="*/ 103188 w 331788"/>
                <a:gd name="connsiteY7" fmla="*/ 163513 h 331788"/>
                <a:gd name="connsiteX8" fmla="*/ 61913 w 331788"/>
                <a:gd name="connsiteY8" fmla="*/ 242888 h 331788"/>
                <a:gd name="connsiteX9" fmla="*/ 44450 w 331788"/>
                <a:gd name="connsiteY9" fmla="*/ 231776 h 331788"/>
                <a:gd name="connsiteX10" fmla="*/ 101600 w 331788"/>
                <a:gd name="connsiteY10" fmla="*/ 123825 h 331788"/>
                <a:gd name="connsiteX11" fmla="*/ 153988 w 331788"/>
                <a:gd name="connsiteY11" fmla="*/ 201613 h 331788"/>
                <a:gd name="connsiteX12" fmla="*/ 203201 w 331788"/>
                <a:gd name="connsiteY12" fmla="*/ 106363 h 331788"/>
                <a:gd name="connsiteX13" fmla="*/ 247651 w 331788"/>
                <a:gd name="connsiteY13" fmla="*/ 174625 h 331788"/>
                <a:gd name="connsiteX14" fmla="*/ 284163 w 331788"/>
                <a:gd name="connsiteY14" fmla="*/ 69850 h 331788"/>
                <a:gd name="connsiteX15" fmla="*/ 263526 w 331788"/>
                <a:gd name="connsiteY15" fmla="*/ 79375 h 331788"/>
                <a:gd name="connsiteX16" fmla="*/ 255588 w 331788"/>
                <a:gd name="connsiteY16" fmla="*/ 61913 h 331788"/>
                <a:gd name="connsiteX17" fmla="*/ 0 w 331788"/>
                <a:gd name="connsiteY17" fmla="*/ 0 h 331788"/>
                <a:gd name="connsiteX18" fmla="*/ 20637 w 331788"/>
                <a:gd name="connsiteY18" fmla="*/ 0 h 331788"/>
                <a:gd name="connsiteX19" fmla="*/ 20637 w 331788"/>
                <a:gd name="connsiteY19" fmla="*/ 311151 h 331788"/>
                <a:gd name="connsiteX20" fmla="*/ 331788 w 331788"/>
                <a:gd name="connsiteY20" fmla="*/ 311151 h 331788"/>
                <a:gd name="connsiteX21" fmla="*/ 331788 w 331788"/>
                <a:gd name="connsiteY21" fmla="*/ 331788 h 331788"/>
                <a:gd name="connsiteX22" fmla="*/ 0 w 331788"/>
                <a:gd name="connsiteY22" fmla="*/ 331788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31788" h="331788">
                  <a:moveTo>
                    <a:pt x="311151" y="34925"/>
                  </a:moveTo>
                  <a:lnTo>
                    <a:pt x="331788" y="92075"/>
                  </a:lnTo>
                  <a:lnTo>
                    <a:pt x="311151" y="98425"/>
                  </a:lnTo>
                  <a:lnTo>
                    <a:pt x="304801" y="76200"/>
                  </a:lnTo>
                  <a:lnTo>
                    <a:pt x="254001" y="222251"/>
                  </a:lnTo>
                  <a:lnTo>
                    <a:pt x="206376" y="146050"/>
                  </a:lnTo>
                  <a:lnTo>
                    <a:pt x="157163" y="241301"/>
                  </a:lnTo>
                  <a:lnTo>
                    <a:pt x="103188" y="163513"/>
                  </a:lnTo>
                  <a:lnTo>
                    <a:pt x="61913" y="242888"/>
                  </a:lnTo>
                  <a:lnTo>
                    <a:pt x="44450" y="231776"/>
                  </a:lnTo>
                  <a:lnTo>
                    <a:pt x="101600" y="123825"/>
                  </a:lnTo>
                  <a:lnTo>
                    <a:pt x="153988" y="201613"/>
                  </a:lnTo>
                  <a:lnTo>
                    <a:pt x="203201" y="106363"/>
                  </a:lnTo>
                  <a:lnTo>
                    <a:pt x="247651" y="174625"/>
                  </a:lnTo>
                  <a:lnTo>
                    <a:pt x="284163" y="69850"/>
                  </a:lnTo>
                  <a:lnTo>
                    <a:pt x="263526" y="79375"/>
                  </a:lnTo>
                  <a:lnTo>
                    <a:pt x="255588" y="61913"/>
                  </a:lnTo>
                  <a:close/>
                  <a:moveTo>
                    <a:pt x="0" y="0"/>
                  </a:moveTo>
                  <a:lnTo>
                    <a:pt x="20637" y="0"/>
                  </a:lnTo>
                  <a:lnTo>
                    <a:pt x="20637" y="311151"/>
                  </a:lnTo>
                  <a:lnTo>
                    <a:pt x="331788" y="311151"/>
                  </a:lnTo>
                  <a:lnTo>
                    <a:pt x="331788" y="331788"/>
                  </a:lnTo>
                  <a:lnTo>
                    <a:pt x="0" y="3317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9587695" y="2196740"/>
            <a:ext cx="1729593" cy="859836"/>
            <a:chOff x="9587695" y="2196740"/>
            <a:chExt cx="1729593" cy="859836"/>
          </a:xfrm>
        </p:grpSpPr>
        <p:sp>
          <p:nvSpPr>
            <p:cNvPr id="30" name="矩形 29"/>
            <p:cNvSpPr/>
            <p:nvPr/>
          </p:nvSpPr>
          <p:spPr>
            <a:xfrm>
              <a:off x="9587696" y="2521045"/>
              <a:ext cx="1729592" cy="535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away, behind the word mountains,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9587695" y="2196740"/>
              <a:ext cx="1474003" cy="3877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02.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961263" y="2376819"/>
            <a:ext cx="484300" cy="484300"/>
            <a:chOff x="1028700" y="1853169"/>
            <a:chExt cx="787400" cy="787400"/>
          </a:xfrm>
        </p:grpSpPr>
        <p:sp>
          <p:nvSpPr>
            <p:cNvPr id="49" name="椭圆 48"/>
            <p:cNvSpPr/>
            <p:nvPr/>
          </p:nvSpPr>
          <p:spPr>
            <a:xfrm>
              <a:off x="1028700" y="1853169"/>
              <a:ext cx="787400" cy="7874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椭圆 33"/>
            <p:cNvSpPr/>
            <p:nvPr/>
          </p:nvSpPr>
          <p:spPr>
            <a:xfrm>
              <a:off x="1258613" y="2062163"/>
              <a:ext cx="327574" cy="369412"/>
            </a:xfrm>
            <a:custGeom>
              <a:avLst/>
              <a:gdLst>
                <a:gd name="connsiteX0" fmla="*/ 83998 w 298823"/>
                <a:gd name="connsiteY0" fmla="*/ 191940 h 336988"/>
                <a:gd name="connsiteX1" fmla="*/ 75231 w 298823"/>
                <a:gd name="connsiteY1" fmla="*/ 198416 h 336988"/>
                <a:gd name="connsiteX2" fmla="*/ 73932 w 298823"/>
                <a:gd name="connsiteY2" fmla="*/ 208776 h 336988"/>
                <a:gd name="connsiteX3" fmla="*/ 80426 w 298823"/>
                <a:gd name="connsiteY3" fmla="*/ 217842 h 336988"/>
                <a:gd name="connsiteX4" fmla="*/ 115496 w 298823"/>
                <a:gd name="connsiteY4" fmla="*/ 238563 h 336988"/>
                <a:gd name="connsiteX5" fmla="*/ 114197 w 298823"/>
                <a:gd name="connsiteY5" fmla="*/ 233383 h 336988"/>
                <a:gd name="connsiteX6" fmla="*/ 98611 w 298823"/>
                <a:gd name="connsiteY6" fmla="*/ 195826 h 336988"/>
                <a:gd name="connsiteX7" fmla="*/ 94714 w 298823"/>
                <a:gd name="connsiteY7" fmla="*/ 193235 h 336988"/>
                <a:gd name="connsiteX8" fmla="*/ 83998 w 298823"/>
                <a:gd name="connsiteY8" fmla="*/ 191940 h 336988"/>
                <a:gd name="connsiteX9" fmla="*/ 73603 w 298823"/>
                <a:gd name="connsiteY9" fmla="*/ 53869 h 336988"/>
                <a:gd name="connsiteX10" fmla="*/ 65732 w 298823"/>
                <a:gd name="connsiteY10" fmla="*/ 70965 h 336988"/>
                <a:gd name="connsiteX11" fmla="*/ 127388 w 298823"/>
                <a:gd name="connsiteY11" fmla="*/ 227467 h 336988"/>
                <a:gd name="connsiteX12" fmla="*/ 178549 w 298823"/>
                <a:gd name="connsiteY12" fmla="*/ 274812 h 336988"/>
                <a:gd name="connsiteX13" fmla="*/ 183796 w 298823"/>
                <a:gd name="connsiteY13" fmla="*/ 278757 h 336988"/>
                <a:gd name="connsiteX14" fmla="*/ 199538 w 298823"/>
                <a:gd name="connsiteY14" fmla="*/ 319526 h 336988"/>
                <a:gd name="connsiteX15" fmla="*/ 282183 w 298823"/>
                <a:gd name="connsiteY15" fmla="*/ 286648 h 336988"/>
                <a:gd name="connsiteX16" fmla="*/ 266441 w 298823"/>
                <a:gd name="connsiteY16" fmla="*/ 245879 h 336988"/>
                <a:gd name="connsiteX17" fmla="*/ 266441 w 298823"/>
                <a:gd name="connsiteY17" fmla="*/ 239303 h 336988"/>
                <a:gd name="connsiteX18" fmla="*/ 271689 w 298823"/>
                <a:gd name="connsiteY18" fmla="*/ 170916 h 336988"/>
                <a:gd name="connsiteX19" fmla="*/ 244140 w 298823"/>
                <a:gd name="connsiteY19" fmla="*/ 99898 h 336988"/>
                <a:gd name="connsiteX20" fmla="*/ 225775 w 298823"/>
                <a:gd name="connsiteY20" fmla="*/ 92008 h 336988"/>
                <a:gd name="connsiteX21" fmla="*/ 217904 w 298823"/>
                <a:gd name="connsiteY21" fmla="*/ 110419 h 336988"/>
                <a:gd name="connsiteX22" fmla="*/ 229710 w 298823"/>
                <a:gd name="connsiteY22" fmla="*/ 138037 h 336988"/>
                <a:gd name="connsiteX23" fmla="*/ 225775 w 298823"/>
                <a:gd name="connsiteY23" fmla="*/ 147243 h 336988"/>
                <a:gd name="connsiteX24" fmla="*/ 215280 w 298823"/>
                <a:gd name="connsiteY24" fmla="*/ 143298 h 336988"/>
                <a:gd name="connsiteX25" fmla="*/ 204785 w 298823"/>
                <a:gd name="connsiteY25" fmla="*/ 115680 h 336988"/>
                <a:gd name="connsiteX26" fmla="*/ 203474 w 298823"/>
                <a:gd name="connsiteY26" fmla="*/ 113050 h 336988"/>
                <a:gd name="connsiteX27" fmla="*/ 200850 w 298823"/>
                <a:gd name="connsiteY27" fmla="*/ 105159 h 336988"/>
                <a:gd name="connsiteX28" fmla="*/ 192979 w 298823"/>
                <a:gd name="connsiteY28" fmla="*/ 98583 h 336988"/>
                <a:gd name="connsiteX29" fmla="*/ 182484 w 298823"/>
                <a:gd name="connsiteY29" fmla="*/ 97268 h 336988"/>
                <a:gd name="connsiteX30" fmla="*/ 174613 w 298823"/>
                <a:gd name="connsiteY30" fmla="*/ 105159 h 336988"/>
                <a:gd name="connsiteX31" fmla="*/ 174613 w 298823"/>
                <a:gd name="connsiteY31" fmla="*/ 115680 h 336988"/>
                <a:gd name="connsiteX32" fmla="*/ 190355 w 298823"/>
                <a:gd name="connsiteY32" fmla="*/ 155134 h 336988"/>
                <a:gd name="connsiteX33" fmla="*/ 186420 w 298823"/>
                <a:gd name="connsiteY33" fmla="*/ 164340 h 336988"/>
                <a:gd name="connsiteX34" fmla="*/ 177237 w 298823"/>
                <a:gd name="connsiteY34" fmla="*/ 160395 h 336988"/>
                <a:gd name="connsiteX35" fmla="*/ 157560 w 298823"/>
                <a:gd name="connsiteY35" fmla="*/ 111735 h 336988"/>
                <a:gd name="connsiteX36" fmla="*/ 149689 w 298823"/>
                <a:gd name="connsiteY36" fmla="*/ 103844 h 336988"/>
                <a:gd name="connsiteX37" fmla="*/ 139194 w 298823"/>
                <a:gd name="connsiteY37" fmla="*/ 103844 h 336988"/>
                <a:gd name="connsiteX38" fmla="*/ 131323 w 298823"/>
                <a:gd name="connsiteY38" fmla="*/ 122256 h 336988"/>
                <a:gd name="connsiteX39" fmla="*/ 149689 w 298823"/>
                <a:gd name="connsiteY39" fmla="*/ 169601 h 336988"/>
                <a:gd name="connsiteX40" fmla="*/ 145753 w 298823"/>
                <a:gd name="connsiteY40" fmla="*/ 178807 h 336988"/>
                <a:gd name="connsiteX41" fmla="*/ 136570 w 298823"/>
                <a:gd name="connsiteY41" fmla="*/ 174861 h 336988"/>
                <a:gd name="connsiteX42" fmla="*/ 118205 w 298823"/>
                <a:gd name="connsiteY42" fmla="*/ 127516 h 336988"/>
                <a:gd name="connsiteX43" fmla="*/ 91968 w 298823"/>
                <a:gd name="connsiteY43" fmla="*/ 61759 h 336988"/>
                <a:gd name="connsiteX44" fmla="*/ 84753 w 298823"/>
                <a:gd name="connsiteY44" fmla="*/ 53869 h 336988"/>
                <a:gd name="connsiteX45" fmla="*/ 73603 w 298823"/>
                <a:gd name="connsiteY45" fmla="*/ 53869 h 336988"/>
                <a:gd name="connsiteX46" fmla="*/ 56758 w 298823"/>
                <a:gd name="connsiteY46" fmla="*/ 49650 h 336988"/>
                <a:gd name="connsiteX47" fmla="*/ 49954 w 298823"/>
                <a:gd name="connsiteY47" fmla="*/ 55917 h 336988"/>
                <a:gd name="connsiteX48" fmla="*/ 48594 w 298823"/>
                <a:gd name="connsiteY48" fmla="*/ 67197 h 336988"/>
                <a:gd name="connsiteX49" fmla="*/ 51315 w 298823"/>
                <a:gd name="connsiteY49" fmla="*/ 73463 h 336988"/>
                <a:gd name="connsiteX50" fmla="*/ 56758 w 298823"/>
                <a:gd name="connsiteY50" fmla="*/ 49650 h 336988"/>
                <a:gd name="connsiteX51" fmla="*/ 46241 w 298823"/>
                <a:gd name="connsiteY51" fmla="*/ 18716 h 336988"/>
                <a:gd name="connsiteX52" fmla="*/ 18129 w 298823"/>
                <a:gd name="connsiteY52" fmla="*/ 45142 h 336988"/>
                <a:gd name="connsiteX53" fmla="*/ 44588 w 298823"/>
                <a:gd name="connsiteY53" fmla="*/ 109486 h 336988"/>
                <a:gd name="connsiteX54" fmla="*/ 67077 w 298823"/>
                <a:gd name="connsiteY54" fmla="*/ 113425 h 336988"/>
                <a:gd name="connsiteX55" fmla="*/ 59140 w 298823"/>
                <a:gd name="connsiteY55" fmla="*/ 95041 h 336988"/>
                <a:gd name="connsiteX56" fmla="*/ 48556 w 298823"/>
                <a:gd name="connsiteY56" fmla="*/ 91102 h 336988"/>
                <a:gd name="connsiteX57" fmla="*/ 34004 w 298823"/>
                <a:gd name="connsiteY57" fmla="*/ 71405 h 336988"/>
                <a:gd name="connsiteX58" fmla="*/ 37973 w 298823"/>
                <a:gd name="connsiteY58" fmla="*/ 47768 h 336988"/>
                <a:gd name="connsiteX59" fmla="*/ 81629 w 298823"/>
                <a:gd name="connsiteY59" fmla="*/ 37263 h 336988"/>
                <a:gd name="connsiteX60" fmla="*/ 84275 w 298823"/>
                <a:gd name="connsiteY60" fmla="*/ 38577 h 336988"/>
                <a:gd name="connsiteX61" fmla="*/ 105442 w 298823"/>
                <a:gd name="connsiteY61" fmla="*/ 56961 h 336988"/>
                <a:gd name="connsiteX62" fmla="*/ 113379 w 298823"/>
                <a:gd name="connsiteY62" fmla="*/ 75345 h 336988"/>
                <a:gd name="connsiteX63" fmla="*/ 84275 w 298823"/>
                <a:gd name="connsiteY63" fmla="*/ 18880 h 336988"/>
                <a:gd name="connsiteX64" fmla="*/ 46241 w 298823"/>
                <a:gd name="connsiteY64" fmla="*/ 18716 h 336988"/>
                <a:gd name="connsiteX65" fmla="*/ 64058 w 298823"/>
                <a:gd name="connsiteY65" fmla="*/ 0 h 336988"/>
                <a:gd name="connsiteX66" fmla="*/ 89065 w 298823"/>
                <a:gd name="connsiteY66" fmla="*/ 5387 h 336988"/>
                <a:gd name="connsiteX67" fmla="*/ 123284 w 298823"/>
                <a:gd name="connsiteY67" fmla="*/ 89604 h 336988"/>
                <a:gd name="connsiteX68" fmla="*/ 120652 w 298823"/>
                <a:gd name="connsiteY68" fmla="*/ 94867 h 336988"/>
                <a:gd name="connsiteX69" fmla="*/ 121968 w 298823"/>
                <a:gd name="connsiteY69" fmla="*/ 98815 h 336988"/>
                <a:gd name="connsiteX70" fmla="*/ 133813 w 298823"/>
                <a:gd name="connsiteY70" fmla="*/ 90920 h 336988"/>
                <a:gd name="connsiteX71" fmla="*/ 156188 w 298823"/>
                <a:gd name="connsiteY71" fmla="*/ 90920 h 336988"/>
                <a:gd name="connsiteX72" fmla="*/ 164084 w 298823"/>
                <a:gd name="connsiteY72" fmla="*/ 96183 h 336988"/>
                <a:gd name="connsiteX73" fmla="*/ 177246 w 298823"/>
                <a:gd name="connsiteY73" fmla="*/ 84340 h 336988"/>
                <a:gd name="connsiteX74" fmla="*/ 207517 w 298823"/>
                <a:gd name="connsiteY74" fmla="*/ 89604 h 336988"/>
                <a:gd name="connsiteX75" fmla="*/ 220678 w 298823"/>
                <a:gd name="connsiteY75" fmla="*/ 79077 h 336988"/>
                <a:gd name="connsiteX76" fmla="*/ 257530 w 298823"/>
                <a:gd name="connsiteY76" fmla="*/ 94867 h 336988"/>
                <a:gd name="connsiteX77" fmla="*/ 286485 w 298823"/>
                <a:gd name="connsiteY77" fmla="*/ 165925 h 336988"/>
                <a:gd name="connsiteX78" fmla="*/ 281220 w 298823"/>
                <a:gd name="connsiteY78" fmla="*/ 243561 h 336988"/>
                <a:gd name="connsiteX79" fmla="*/ 298330 w 298823"/>
                <a:gd name="connsiteY79" fmla="*/ 289617 h 336988"/>
                <a:gd name="connsiteX80" fmla="*/ 294382 w 298823"/>
                <a:gd name="connsiteY80" fmla="*/ 298828 h 336988"/>
                <a:gd name="connsiteX81" fmla="*/ 198304 w 298823"/>
                <a:gd name="connsiteY81" fmla="*/ 336988 h 336988"/>
                <a:gd name="connsiteX82" fmla="*/ 195672 w 298823"/>
                <a:gd name="connsiteY82" fmla="*/ 336988 h 336988"/>
                <a:gd name="connsiteX83" fmla="*/ 189091 w 298823"/>
                <a:gd name="connsiteY83" fmla="*/ 331725 h 336988"/>
                <a:gd name="connsiteX84" fmla="*/ 170665 w 298823"/>
                <a:gd name="connsiteY84" fmla="*/ 286985 h 336988"/>
                <a:gd name="connsiteX85" fmla="*/ 139078 w 298823"/>
                <a:gd name="connsiteY85" fmla="*/ 269879 h 336988"/>
                <a:gd name="connsiteX86" fmla="*/ 71955 w 298823"/>
                <a:gd name="connsiteY86" fmla="*/ 229087 h 336988"/>
                <a:gd name="connsiteX87" fmla="*/ 58794 w 298823"/>
                <a:gd name="connsiteY87" fmla="*/ 211980 h 336988"/>
                <a:gd name="connsiteX88" fmla="*/ 61426 w 298823"/>
                <a:gd name="connsiteY88" fmla="*/ 189610 h 336988"/>
                <a:gd name="connsiteX89" fmla="*/ 79852 w 298823"/>
                <a:gd name="connsiteY89" fmla="*/ 176452 h 336988"/>
                <a:gd name="connsiteX90" fmla="*/ 90381 w 298823"/>
                <a:gd name="connsiteY90" fmla="*/ 176452 h 336988"/>
                <a:gd name="connsiteX91" fmla="*/ 71955 w 298823"/>
                <a:gd name="connsiteY91" fmla="*/ 127764 h 336988"/>
                <a:gd name="connsiteX92" fmla="*/ 70639 w 298823"/>
                <a:gd name="connsiteY92" fmla="*/ 127764 h 336988"/>
                <a:gd name="connsiteX93" fmla="*/ 64058 w 298823"/>
                <a:gd name="connsiteY93" fmla="*/ 129080 h 336988"/>
                <a:gd name="connsiteX94" fmla="*/ 39052 w 298823"/>
                <a:gd name="connsiteY94" fmla="*/ 123817 h 336988"/>
                <a:gd name="connsiteX95" fmla="*/ 4832 w 298823"/>
                <a:gd name="connsiteY95" fmla="*/ 39600 h 336988"/>
                <a:gd name="connsiteX96" fmla="*/ 64058 w 298823"/>
                <a:gd name="connsiteY96" fmla="*/ 0 h 336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298823" h="336988">
                  <a:moveTo>
                    <a:pt x="83998" y="191940"/>
                  </a:moveTo>
                  <a:cubicBezTo>
                    <a:pt x="80426" y="192912"/>
                    <a:pt x="77179" y="195178"/>
                    <a:pt x="75231" y="198416"/>
                  </a:cubicBezTo>
                  <a:cubicBezTo>
                    <a:pt x="72633" y="201006"/>
                    <a:pt x="72633" y="204891"/>
                    <a:pt x="73932" y="208776"/>
                  </a:cubicBezTo>
                  <a:cubicBezTo>
                    <a:pt x="73932" y="212662"/>
                    <a:pt x="76530" y="215252"/>
                    <a:pt x="80426" y="217842"/>
                  </a:cubicBezTo>
                  <a:lnTo>
                    <a:pt x="115496" y="238563"/>
                  </a:lnTo>
                  <a:cubicBezTo>
                    <a:pt x="115496" y="237268"/>
                    <a:pt x="114197" y="235973"/>
                    <a:pt x="114197" y="233383"/>
                  </a:cubicBezTo>
                  <a:cubicBezTo>
                    <a:pt x="114197" y="233383"/>
                    <a:pt x="114197" y="233383"/>
                    <a:pt x="98611" y="195826"/>
                  </a:cubicBezTo>
                  <a:cubicBezTo>
                    <a:pt x="98611" y="195826"/>
                    <a:pt x="98611" y="195826"/>
                    <a:pt x="94714" y="193235"/>
                  </a:cubicBezTo>
                  <a:cubicBezTo>
                    <a:pt x="91467" y="191293"/>
                    <a:pt x="87570" y="190969"/>
                    <a:pt x="83998" y="191940"/>
                  </a:cubicBezTo>
                  <a:close/>
                  <a:moveTo>
                    <a:pt x="73603" y="53869"/>
                  </a:moveTo>
                  <a:cubicBezTo>
                    <a:pt x="65732" y="56499"/>
                    <a:pt x="63108" y="64390"/>
                    <a:pt x="65732" y="70965"/>
                  </a:cubicBezTo>
                  <a:cubicBezTo>
                    <a:pt x="65732" y="70965"/>
                    <a:pt x="65732" y="70965"/>
                    <a:pt x="127388" y="227467"/>
                  </a:cubicBezTo>
                  <a:cubicBezTo>
                    <a:pt x="136570" y="251139"/>
                    <a:pt x="154936" y="266921"/>
                    <a:pt x="178549" y="274812"/>
                  </a:cubicBezTo>
                  <a:cubicBezTo>
                    <a:pt x="181173" y="274812"/>
                    <a:pt x="182484" y="276127"/>
                    <a:pt x="183796" y="278757"/>
                  </a:cubicBezTo>
                  <a:cubicBezTo>
                    <a:pt x="183796" y="278757"/>
                    <a:pt x="183796" y="278757"/>
                    <a:pt x="199538" y="319526"/>
                  </a:cubicBezTo>
                  <a:lnTo>
                    <a:pt x="282183" y="286648"/>
                  </a:lnTo>
                  <a:cubicBezTo>
                    <a:pt x="282183" y="286648"/>
                    <a:pt x="282183" y="286648"/>
                    <a:pt x="266441" y="245879"/>
                  </a:cubicBezTo>
                  <a:cubicBezTo>
                    <a:pt x="265129" y="243248"/>
                    <a:pt x="265129" y="241933"/>
                    <a:pt x="266441" y="239303"/>
                  </a:cubicBezTo>
                  <a:cubicBezTo>
                    <a:pt x="279559" y="218261"/>
                    <a:pt x="280871" y="193273"/>
                    <a:pt x="271689" y="170916"/>
                  </a:cubicBezTo>
                  <a:cubicBezTo>
                    <a:pt x="271689" y="170916"/>
                    <a:pt x="271689" y="170916"/>
                    <a:pt x="244140" y="99898"/>
                  </a:cubicBezTo>
                  <a:cubicBezTo>
                    <a:pt x="241517" y="92008"/>
                    <a:pt x="233646" y="89377"/>
                    <a:pt x="225775" y="92008"/>
                  </a:cubicBezTo>
                  <a:cubicBezTo>
                    <a:pt x="219215" y="94638"/>
                    <a:pt x="215280" y="102529"/>
                    <a:pt x="217904" y="110419"/>
                  </a:cubicBezTo>
                  <a:cubicBezTo>
                    <a:pt x="217904" y="110419"/>
                    <a:pt x="217904" y="110419"/>
                    <a:pt x="229710" y="138037"/>
                  </a:cubicBezTo>
                  <a:cubicBezTo>
                    <a:pt x="231022" y="141983"/>
                    <a:pt x="228398" y="145928"/>
                    <a:pt x="225775" y="147243"/>
                  </a:cubicBezTo>
                  <a:cubicBezTo>
                    <a:pt x="221839" y="149874"/>
                    <a:pt x="217904" y="147243"/>
                    <a:pt x="215280" y="143298"/>
                  </a:cubicBezTo>
                  <a:cubicBezTo>
                    <a:pt x="215280" y="143298"/>
                    <a:pt x="215280" y="143298"/>
                    <a:pt x="204785" y="115680"/>
                  </a:cubicBezTo>
                  <a:cubicBezTo>
                    <a:pt x="204785" y="114365"/>
                    <a:pt x="204785" y="114365"/>
                    <a:pt x="203474" y="113050"/>
                  </a:cubicBezTo>
                  <a:cubicBezTo>
                    <a:pt x="203474" y="113050"/>
                    <a:pt x="203474" y="113050"/>
                    <a:pt x="200850" y="105159"/>
                  </a:cubicBezTo>
                  <a:cubicBezTo>
                    <a:pt x="199538" y="102529"/>
                    <a:pt x="196914" y="99898"/>
                    <a:pt x="192979" y="98583"/>
                  </a:cubicBezTo>
                  <a:cubicBezTo>
                    <a:pt x="190355" y="95953"/>
                    <a:pt x="186420" y="95953"/>
                    <a:pt x="182484" y="97268"/>
                  </a:cubicBezTo>
                  <a:cubicBezTo>
                    <a:pt x="178549" y="98583"/>
                    <a:pt x="175925" y="101213"/>
                    <a:pt x="174613" y="105159"/>
                  </a:cubicBezTo>
                  <a:cubicBezTo>
                    <a:pt x="173302" y="109104"/>
                    <a:pt x="173302" y="113050"/>
                    <a:pt x="174613" y="115680"/>
                  </a:cubicBezTo>
                  <a:cubicBezTo>
                    <a:pt x="174613" y="115680"/>
                    <a:pt x="174613" y="115680"/>
                    <a:pt x="190355" y="155134"/>
                  </a:cubicBezTo>
                  <a:cubicBezTo>
                    <a:pt x="191667" y="159080"/>
                    <a:pt x="190355" y="163025"/>
                    <a:pt x="186420" y="164340"/>
                  </a:cubicBezTo>
                  <a:cubicBezTo>
                    <a:pt x="182484" y="165655"/>
                    <a:pt x="178549" y="164340"/>
                    <a:pt x="177237" y="160395"/>
                  </a:cubicBezTo>
                  <a:cubicBezTo>
                    <a:pt x="177237" y="160395"/>
                    <a:pt x="177237" y="160395"/>
                    <a:pt x="157560" y="111735"/>
                  </a:cubicBezTo>
                  <a:cubicBezTo>
                    <a:pt x="156248" y="107789"/>
                    <a:pt x="153624" y="105159"/>
                    <a:pt x="149689" y="103844"/>
                  </a:cubicBezTo>
                  <a:cubicBezTo>
                    <a:pt x="147065" y="102529"/>
                    <a:pt x="143130" y="102529"/>
                    <a:pt x="139194" y="103844"/>
                  </a:cubicBezTo>
                  <a:cubicBezTo>
                    <a:pt x="132635" y="106474"/>
                    <a:pt x="128699" y="114365"/>
                    <a:pt x="131323" y="122256"/>
                  </a:cubicBezTo>
                  <a:cubicBezTo>
                    <a:pt x="131323" y="122256"/>
                    <a:pt x="131323" y="122256"/>
                    <a:pt x="149689" y="169601"/>
                  </a:cubicBezTo>
                  <a:cubicBezTo>
                    <a:pt x="151000" y="173546"/>
                    <a:pt x="149689" y="177491"/>
                    <a:pt x="145753" y="178807"/>
                  </a:cubicBezTo>
                  <a:cubicBezTo>
                    <a:pt x="141818" y="180122"/>
                    <a:pt x="137882" y="178807"/>
                    <a:pt x="136570" y="174861"/>
                  </a:cubicBezTo>
                  <a:cubicBezTo>
                    <a:pt x="136570" y="174861"/>
                    <a:pt x="136570" y="174861"/>
                    <a:pt x="118205" y="127516"/>
                  </a:cubicBezTo>
                  <a:cubicBezTo>
                    <a:pt x="118205" y="127516"/>
                    <a:pt x="118205" y="127516"/>
                    <a:pt x="91968" y="61759"/>
                  </a:cubicBezTo>
                  <a:cubicBezTo>
                    <a:pt x="90657" y="57814"/>
                    <a:pt x="88033" y="55184"/>
                    <a:pt x="84753" y="53869"/>
                  </a:cubicBezTo>
                  <a:cubicBezTo>
                    <a:pt x="81474" y="52554"/>
                    <a:pt x="77538" y="52554"/>
                    <a:pt x="73603" y="53869"/>
                  </a:cubicBezTo>
                  <a:close/>
                  <a:moveTo>
                    <a:pt x="56758" y="49650"/>
                  </a:moveTo>
                  <a:cubicBezTo>
                    <a:pt x="54036" y="50903"/>
                    <a:pt x="51315" y="53410"/>
                    <a:pt x="49954" y="55917"/>
                  </a:cubicBezTo>
                  <a:cubicBezTo>
                    <a:pt x="47233" y="59677"/>
                    <a:pt x="47233" y="63437"/>
                    <a:pt x="48594" y="67197"/>
                  </a:cubicBezTo>
                  <a:cubicBezTo>
                    <a:pt x="48594" y="69703"/>
                    <a:pt x="49954" y="72210"/>
                    <a:pt x="51315" y="73463"/>
                  </a:cubicBezTo>
                  <a:cubicBezTo>
                    <a:pt x="48594" y="64690"/>
                    <a:pt x="51315" y="55917"/>
                    <a:pt x="56758" y="49650"/>
                  </a:cubicBezTo>
                  <a:close/>
                  <a:moveTo>
                    <a:pt x="46241" y="18716"/>
                  </a:moveTo>
                  <a:cubicBezTo>
                    <a:pt x="34335" y="23476"/>
                    <a:pt x="24082" y="32668"/>
                    <a:pt x="18129" y="45142"/>
                  </a:cubicBezTo>
                  <a:cubicBezTo>
                    <a:pt x="7546" y="70092"/>
                    <a:pt x="19452" y="98981"/>
                    <a:pt x="44588" y="109486"/>
                  </a:cubicBezTo>
                  <a:cubicBezTo>
                    <a:pt x="52525" y="113425"/>
                    <a:pt x="59140" y="114738"/>
                    <a:pt x="67077" y="113425"/>
                  </a:cubicBezTo>
                  <a:cubicBezTo>
                    <a:pt x="67077" y="113425"/>
                    <a:pt x="67077" y="113425"/>
                    <a:pt x="59140" y="95041"/>
                  </a:cubicBezTo>
                  <a:cubicBezTo>
                    <a:pt x="55171" y="93728"/>
                    <a:pt x="52525" y="92415"/>
                    <a:pt x="48556" y="91102"/>
                  </a:cubicBezTo>
                  <a:cubicBezTo>
                    <a:pt x="41942" y="87163"/>
                    <a:pt x="36650" y="79284"/>
                    <a:pt x="34004" y="71405"/>
                  </a:cubicBezTo>
                  <a:cubicBezTo>
                    <a:pt x="31358" y="63526"/>
                    <a:pt x="32681" y="54335"/>
                    <a:pt x="37973" y="47768"/>
                  </a:cubicBezTo>
                  <a:cubicBezTo>
                    <a:pt x="47233" y="33324"/>
                    <a:pt x="65754" y="28072"/>
                    <a:pt x="81629" y="37263"/>
                  </a:cubicBezTo>
                  <a:cubicBezTo>
                    <a:pt x="81629" y="37263"/>
                    <a:pt x="82952" y="37263"/>
                    <a:pt x="84275" y="38577"/>
                  </a:cubicBezTo>
                  <a:cubicBezTo>
                    <a:pt x="93536" y="41203"/>
                    <a:pt x="101473" y="47768"/>
                    <a:pt x="105442" y="56961"/>
                  </a:cubicBezTo>
                  <a:cubicBezTo>
                    <a:pt x="105442" y="56961"/>
                    <a:pt x="105442" y="56961"/>
                    <a:pt x="113379" y="75345"/>
                  </a:cubicBezTo>
                  <a:cubicBezTo>
                    <a:pt x="118671" y="53021"/>
                    <a:pt x="106765" y="28072"/>
                    <a:pt x="84275" y="18880"/>
                  </a:cubicBezTo>
                  <a:cubicBezTo>
                    <a:pt x="71708" y="13627"/>
                    <a:pt x="58147" y="13956"/>
                    <a:pt x="46241" y="18716"/>
                  </a:cubicBezTo>
                  <a:close/>
                  <a:moveTo>
                    <a:pt x="64058" y="0"/>
                  </a:moveTo>
                  <a:cubicBezTo>
                    <a:pt x="72366" y="42"/>
                    <a:pt x="80839" y="1769"/>
                    <a:pt x="89065" y="5387"/>
                  </a:cubicBezTo>
                  <a:cubicBezTo>
                    <a:pt x="121968" y="18546"/>
                    <a:pt x="137762" y="56707"/>
                    <a:pt x="123284" y="89604"/>
                  </a:cubicBezTo>
                  <a:cubicBezTo>
                    <a:pt x="121968" y="90920"/>
                    <a:pt x="121968" y="93551"/>
                    <a:pt x="120652" y="94867"/>
                  </a:cubicBezTo>
                  <a:cubicBezTo>
                    <a:pt x="120652" y="94867"/>
                    <a:pt x="120652" y="94867"/>
                    <a:pt x="121968" y="98815"/>
                  </a:cubicBezTo>
                  <a:cubicBezTo>
                    <a:pt x="124601" y="94867"/>
                    <a:pt x="128549" y="92236"/>
                    <a:pt x="133813" y="90920"/>
                  </a:cubicBezTo>
                  <a:cubicBezTo>
                    <a:pt x="140394" y="88288"/>
                    <a:pt x="148291" y="88288"/>
                    <a:pt x="156188" y="90920"/>
                  </a:cubicBezTo>
                  <a:cubicBezTo>
                    <a:pt x="158820" y="92236"/>
                    <a:pt x="161452" y="93551"/>
                    <a:pt x="164084" y="96183"/>
                  </a:cubicBezTo>
                  <a:cubicBezTo>
                    <a:pt x="166717" y="90920"/>
                    <a:pt x="171981" y="86972"/>
                    <a:pt x="177246" y="84340"/>
                  </a:cubicBezTo>
                  <a:cubicBezTo>
                    <a:pt x="187775" y="80393"/>
                    <a:pt x="199620" y="83024"/>
                    <a:pt x="207517" y="89604"/>
                  </a:cubicBezTo>
                  <a:cubicBezTo>
                    <a:pt x="210149" y="85656"/>
                    <a:pt x="215414" y="80393"/>
                    <a:pt x="220678" y="79077"/>
                  </a:cubicBezTo>
                  <a:cubicBezTo>
                    <a:pt x="235156" y="72497"/>
                    <a:pt x="252265" y="80393"/>
                    <a:pt x="257530" y="94867"/>
                  </a:cubicBezTo>
                  <a:cubicBezTo>
                    <a:pt x="257530" y="94867"/>
                    <a:pt x="257530" y="94867"/>
                    <a:pt x="286485" y="165925"/>
                  </a:cubicBezTo>
                  <a:cubicBezTo>
                    <a:pt x="295698" y="190926"/>
                    <a:pt x="294382" y="219875"/>
                    <a:pt x="281220" y="243561"/>
                  </a:cubicBezTo>
                  <a:cubicBezTo>
                    <a:pt x="281220" y="243561"/>
                    <a:pt x="281220" y="243561"/>
                    <a:pt x="298330" y="289617"/>
                  </a:cubicBezTo>
                  <a:cubicBezTo>
                    <a:pt x="299646" y="292249"/>
                    <a:pt x="298330" y="297512"/>
                    <a:pt x="294382" y="298828"/>
                  </a:cubicBezTo>
                  <a:cubicBezTo>
                    <a:pt x="294382" y="298828"/>
                    <a:pt x="294382" y="298828"/>
                    <a:pt x="198304" y="336988"/>
                  </a:cubicBezTo>
                  <a:cubicBezTo>
                    <a:pt x="196988" y="336988"/>
                    <a:pt x="196988" y="336988"/>
                    <a:pt x="195672" y="336988"/>
                  </a:cubicBezTo>
                  <a:cubicBezTo>
                    <a:pt x="193039" y="336988"/>
                    <a:pt x="190407" y="335672"/>
                    <a:pt x="189091" y="331725"/>
                  </a:cubicBezTo>
                  <a:cubicBezTo>
                    <a:pt x="189091" y="331725"/>
                    <a:pt x="189091" y="331725"/>
                    <a:pt x="170665" y="286985"/>
                  </a:cubicBezTo>
                  <a:cubicBezTo>
                    <a:pt x="158820" y="284353"/>
                    <a:pt x="148291" y="277774"/>
                    <a:pt x="139078" y="269879"/>
                  </a:cubicBezTo>
                  <a:cubicBezTo>
                    <a:pt x="139078" y="269879"/>
                    <a:pt x="139078" y="269879"/>
                    <a:pt x="71955" y="229087"/>
                  </a:cubicBezTo>
                  <a:cubicBezTo>
                    <a:pt x="65375" y="225139"/>
                    <a:pt x="60110" y="218560"/>
                    <a:pt x="58794" y="211980"/>
                  </a:cubicBezTo>
                  <a:cubicBezTo>
                    <a:pt x="57477" y="204085"/>
                    <a:pt x="57477" y="196190"/>
                    <a:pt x="61426" y="189610"/>
                  </a:cubicBezTo>
                  <a:cubicBezTo>
                    <a:pt x="65375" y="183031"/>
                    <a:pt x="71955" y="179083"/>
                    <a:pt x="79852" y="176452"/>
                  </a:cubicBezTo>
                  <a:cubicBezTo>
                    <a:pt x="83800" y="176452"/>
                    <a:pt x="87749" y="175136"/>
                    <a:pt x="90381" y="176452"/>
                  </a:cubicBezTo>
                  <a:cubicBezTo>
                    <a:pt x="90381" y="176452"/>
                    <a:pt x="90381" y="176452"/>
                    <a:pt x="71955" y="127764"/>
                  </a:cubicBezTo>
                  <a:cubicBezTo>
                    <a:pt x="71955" y="127764"/>
                    <a:pt x="70639" y="127764"/>
                    <a:pt x="70639" y="127764"/>
                  </a:cubicBezTo>
                  <a:cubicBezTo>
                    <a:pt x="68007" y="129080"/>
                    <a:pt x="66691" y="129080"/>
                    <a:pt x="64058" y="129080"/>
                  </a:cubicBezTo>
                  <a:cubicBezTo>
                    <a:pt x="56161" y="129080"/>
                    <a:pt x="46948" y="126448"/>
                    <a:pt x="39052" y="123817"/>
                  </a:cubicBezTo>
                  <a:cubicBezTo>
                    <a:pt x="6148" y="109342"/>
                    <a:pt x="-8329" y="71182"/>
                    <a:pt x="4832" y="39600"/>
                  </a:cubicBezTo>
                  <a:cubicBezTo>
                    <a:pt x="15690" y="14928"/>
                    <a:pt x="39134" y="-123"/>
                    <a:pt x="640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9587696" y="3444515"/>
            <a:ext cx="1729592" cy="859836"/>
            <a:chOff x="9587696" y="3444515"/>
            <a:chExt cx="1729592" cy="859836"/>
          </a:xfrm>
        </p:grpSpPr>
        <p:sp>
          <p:nvSpPr>
            <p:cNvPr id="35" name="矩形 34"/>
            <p:cNvSpPr/>
            <p:nvPr/>
          </p:nvSpPr>
          <p:spPr>
            <a:xfrm>
              <a:off x="9587696" y="3768820"/>
              <a:ext cx="1729592" cy="535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away, behind the word mountains,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587696" y="3444515"/>
              <a:ext cx="1607354" cy="3877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04.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961263" y="3624594"/>
            <a:ext cx="484300" cy="484300"/>
            <a:chOff x="1028700" y="1853169"/>
            <a:chExt cx="787400" cy="787400"/>
          </a:xfrm>
        </p:grpSpPr>
        <p:sp>
          <p:nvSpPr>
            <p:cNvPr id="58" name="椭圆 57"/>
            <p:cNvSpPr/>
            <p:nvPr/>
          </p:nvSpPr>
          <p:spPr>
            <a:xfrm>
              <a:off x="1028700" y="1853169"/>
              <a:ext cx="787400" cy="787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椭圆 38"/>
            <p:cNvSpPr/>
            <p:nvPr/>
          </p:nvSpPr>
          <p:spPr>
            <a:xfrm>
              <a:off x="1237694" y="2063723"/>
              <a:ext cx="369412" cy="366291"/>
            </a:xfrm>
            <a:custGeom>
              <a:avLst/>
              <a:gdLst>
                <a:gd name="connsiteX0" fmla="*/ 192254 w 338138"/>
                <a:gd name="connsiteY0" fmla="*/ 135421 h 335282"/>
                <a:gd name="connsiteX1" fmla="*/ 152810 w 338138"/>
                <a:gd name="connsiteY1" fmla="*/ 151158 h 335282"/>
                <a:gd name="connsiteX2" fmla="*/ 152810 w 338138"/>
                <a:gd name="connsiteY2" fmla="*/ 229842 h 335282"/>
                <a:gd name="connsiteX3" fmla="*/ 232697 w 338138"/>
                <a:gd name="connsiteY3" fmla="*/ 229842 h 335282"/>
                <a:gd name="connsiteX4" fmla="*/ 232697 w 338138"/>
                <a:gd name="connsiteY4" fmla="*/ 151158 h 335282"/>
                <a:gd name="connsiteX5" fmla="*/ 192254 w 338138"/>
                <a:gd name="connsiteY5" fmla="*/ 135421 h 335282"/>
                <a:gd name="connsiteX6" fmla="*/ 238125 w 338138"/>
                <a:gd name="connsiteY6" fmla="*/ 69850 h 335282"/>
                <a:gd name="connsiteX7" fmla="*/ 225425 w 338138"/>
                <a:gd name="connsiteY7" fmla="*/ 80963 h 335282"/>
                <a:gd name="connsiteX8" fmla="*/ 238125 w 338138"/>
                <a:gd name="connsiteY8" fmla="*/ 92076 h 335282"/>
                <a:gd name="connsiteX9" fmla="*/ 250825 w 338138"/>
                <a:gd name="connsiteY9" fmla="*/ 80963 h 335282"/>
                <a:gd name="connsiteX10" fmla="*/ 238125 w 338138"/>
                <a:gd name="connsiteY10" fmla="*/ 69850 h 335282"/>
                <a:gd name="connsiteX11" fmla="*/ 214313 w 338138"/>
                <a:gd name="connsiteY11" fmla="*/ 57150 h 335282"/>
                <a:gd name="connsiteX12" fmla="*/ 263526 w 338138"/>
                <a:gd name="connsiteY12" fmla="*/ 57150 h 335282"/>
                <a:gd name="connsiteX13" fmla="*/ 263526 w 338138"/>
                <a:gd name="connsiteY13" fmla="*/ 106363 h 335282"/>
                <a:gd name="connsiteX14" fmla="*/ 214313 w 338138"/>
                <a:gd name="connsiteY14" fmla="*/ 106363 h 335282"/>
                <a:gd name="connsiteX15" fmla="*/ 49213 w 338138"/>
                <a:gd name="connsiteY15" fmla="*/ 57150 h 335282"/>
                <a:gd name="connsiteX16" fmla="*/ 195263 w 338138"/>
                <a:gd name="connsiteY16" fmla="*/ 57150 h 335282"/>
                <a:gd name="connsiteX17" fmla="*/ 195263 w 338138"/>
                <a:gd name="connsiteY17" fmla="*/ 106363 h 335282"/>
                <a:gd name="connsiteX18" fmla="*/ 49213 w 338138"/>
                <a:gd name="connsiteY18" fmla="*/ 106363 h 335282"/>
                <a:gd name="connsiteX19" fmla="*/ 22225 w 338138"/>
                <a:gd name="connsiteY19" fmla="*/ 28575 h 335282"/>
                <a:gd name="connsiteX20" fmla="*/ 22225 w 338138"/>
                <a:gd name="connsiteY20" fmla="*/ 269875 h 335282"/>
                <a:gd name="connsiteX21" fmla="*/ 241853 w 338138"/>
                <a:gd name="connsiteY21" fmla="*/ 269875 h 335282"/>
                <a:gd name="connsiteX22" fmla="*/ 247114 w 338138"/>
                <a:gd name="connsiteY22" fmla="*/ 259384 h 335282"/>
                <a:gd name="connsiteX23" fmla="*/ 233962 w 338138"/>
                <a:gd name="connsiteY23" fmla="*/ 248892 h 335282"/>
                <a:gd name="connsiteX24" fmla="*/ 155054 w 338138"/>
                <a:gd name="connsiteY24" fmla="*/ 251515 h 335282"/>
                <a:gd name="connsiteX25" fmla="*/ 49843 w 338138"/>
                <a:gd name="connsiteY25" fmla="*/ 251515 h 335282"/>
                <a:gd name="connsiteX26" fmla="*/ 49843 w 338138"/>
                <a:gd name="connsiteY26" fmla="*/ 231844 h 335282"/>
                <a:gd name="connsiteX27" fmla="*/ 135327 w 338138"/>
                <a:gd name="connsiteY27" fmla="*/ 231844 h 335282"/>
                <a:gd name="connsiteX28" fmla="*/ 122175 w 338138"/>
                <a:gd name="connsiteY28" fmla="*/ 201682 h 335282"/>
                <a:gd name="connsiteX29" fmla="*/ 49843 w 338138"/>
                <a:gd name="connsiteY29" fmla="*/ 201682 h 335282"/>
                <a:gd name="connsiteX30" fmla="*/ 49843 w 338138"/>
                <a:gd name="connsiteY30" fmla="*/ 183322 h 335282"/>
                <a:gd name="connsiteX31" fmla="*/ 120860 w 338138"/>
                <a:gd name="connsiteY31" fmla="*/ 183322 h 335282"/>
                <a:gd name="connsiteX32" fmla="*/ 131381 w 338138"/>
                <a:gd name="connsiteY32" fmla="*/ 153159 h 335282"/>
                <a:gd name="connsiteX33" fmla="*/ 49843 w 338138"/>
                <a:gd name="connsiteY33" fmla="*/ 153159 h 335282"/>
                <a:gd name="connsiteX34" fmla="*/ 49843 w 338138"/>
                <a:gd name="connsiteY34" fmla="*/ 134800 h 335282"/>
                <a:gd name="connsiteX35" fmla="*/ 147163 w 338138"/>
                <a:gd name="connsiteY35" fmla="*/ 134800 h 335282"/>
                <a:gd name="connsiteX36" fmla="*/ 243168 w 338138"/>
                <a:gd name="connsiteY36" fmla="*/ 138734 h 335282"/>
                <a:gd name="connsiteX37" fmla="*/ 251059 w 338138"/>
                <a:gd name="connsiteY37" fmla="*/ 231844 h 335282"/>
                <a:gd name="connsiteX38" fmla="*/ 264210 w 338138"/>
                <a:gd name="connsiteY38" fmla="*/ 243647 h 335282"/>
                <a:gd name="connsiteX39" fmla="*/ 272101 w 338138"/>
                <a:gd name="connsiteY39" fmla="*/ 238401 h 335282"/>
                <a:gd name="connsiteX40" fmla="*/ 290513 w 338138"/>
                <a:gd name="connsiteY40" fmla="*/ 256761 h 335282"/>
                <a:gd name="connsiteX41" fmla="*/ 290513 w 338138"/>
                <a:gd name="connsiteY41" fmla="*/ 28575 h 335282"/>
                <a:gd name="connsiteX42" fmla="*/ 22225 w 338138"/>
                <a:gd name="connsiteY42" fmla="*/ 28575 h 335282"/>
                <a:gd name="connsiteX43" fmla="*/ 0 w 338138"/>
                <a:gd name="connsiteY43" fmla="*/ 0 h 335282"/>
                <a:gd name="connsiteX44" fmla="*/ 311721 w 338138"/>
                <a:gd name="connsiteY44" fmla="*/ 0 h 335282"/>
                <a:gd name="connsiteX45" fmla="*/ 311721 w 338138"/>
                <a:gd name="connsiteY45" fmla="*/ 278479 h 335282"/>
                <a:gd name="connsiteX46" fmla="*/ 338138 w 338138"/>
                <a:gd name="connsiteY46" fmla="*/ 304875 h 335282"/>
                <a:gd name="connsiteX47" fmla="*/ 330213 w 338138"/>
                <a:gd name="connsiteY47" fmla="*/ 325992 h 335282"/>
                <a:gd name="connsiteX48" fmla="*/ 307759 w 338138"/>
                <a:gd name="connsiteY48" fmla="*/ 335230 h 335282"/>
                <a:gd name="connsiteX49" fmla="*/ 262850 w 338138"/>
                <a:gd name="connsiteY49" fmla="*/ 291677 h 335282"/>
                <a:gd name="connsiteX50" fmla="*/ 0 w 338138"/>
                <a:gd name="connsiteY50" fmla="*/ 291677 h 335282"/>
                <a:gd name="connsiteX51" fmla="*/ 0 w 338138"/>
                <a:gd name="connsiteY51" fmla="*/ 0 h 335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335282">
                  <a:moveTo>
                    <a:pt x="192254" y="135421"/>
                  </a:moveTo>
                  <a:cubicBezTo>
                    <a:pt x="177774" y="135421"/>
                    <a:pt x="163461" y="140666"/>
                    <a:pt x="152810" y="151158"/>
                  </a:cubicBezTo>
                  <a:cubicBezTo>
                    <a:pt x="130175" y="173452"/>
                    <a:pt x="130175" y="207548"/>
                    <a:pt x="152810" y="229842"/>
                  </a:cubicBezTo>
                  <a:cubicBezTo>
                    <a:pt x="174113" y="250825"/>
                    <a:pt x="210062" y="250825"/>
                    <a:pt x="232697" y="229842"/>
                  </a:cubicBezTo>
                  <a:cubicBezTo>
                    <a:pt x="254000" y="207548"/>
                    <a:pt x="254000" y="173452"/>
                    <a:pt x="232697" y="151158"/>
                  </a:cubicBezTo>
                  <a:cubicBezTo>
                    <a:pt x="221379" y="140666"/>
                    <a:pt x="206733" y="135421"/>
                    <a:pt x="192254" y="135421"/>
                  </a:cubicBezTo>
                  <a:close/>
                  <a:moveTo>
                    <a:pt x="238125" y="69850"/>
                  </a:moveTo>
                  <a:cubicBezTo>
                    <a:pt x="231111" y="69850"/>
                    <a:pt x="225425" y="74825"/>
                    <a:pt x="225425" y="80963"/>
                  </a:cubicBezTo>
                  <a:cubicBezTo>
                    <a:pt x="225425" y="87101"/>
                    <a:pt x="231111" y="92076"/>
                    <a:pt x="238125" y="92076"/>
                  </a:cubicBezTo>
                  <a:cubicBezTo>
                    <a:pt x="245139" y="92076"/>
                    <a:pt x="250825" y="87101"/>
                    <a:pt x="250825" y="80963"/>
                  </a:cubicBezTo>
                  <a:cubicBezTo>
                    <a:pt x="250825" y="74825"/>
                    <a:pt x="245139" y="69850"/>
                    <a:pt x="238125" y="69850"/>
                  </a:cubicBezTo>
                  <a:close/>
                  <a:moveTo>
                    <a:pt x="214313" y="57150"/>
                  </a:moveTo>
                  <a:lnTo>
                    <a:pt x="263526" y="57150"/>
                  </a:lnTo>
                  <a:lnTo>
                    <a:pt x="263526" y="106363"/>
                  </a:lnTo>
                  <a:lnTo>
                    <a:pt x="214313" y="106363"/>
                  </a:lnTo>
                  <a:close/>
                  <a:moveTo>
                    <a:pt x="49213" y="57150"/>
                  </a:moveTo>
                  <a:lnTo>
                    <a:pt x="195263" y="57150"/>
                  </a:lnTo>
                  <a:lnTo>
                    <a:pt x="195263" y="106363"/>
                  </a:lnTo>
                  <a:lnTo>
                    <a:pt x="49213" y="106363"/>
                  </a:lnTo>
                  <a:close/>
                  <a:moveTo>
                    <a:pt x="22225" y="28575"/>
                  </a:moveTo>
                  <a:cubicBezTo>
                    <a:pt x="22225" y="28575"/>
                    <a:pt x="22225" y="28575"/>
                    <a:pt x="22225" y="269875"/>
                  </a:cubicBezTo>
                  <a:lnTo>
                    <a:pt x="241853" y="269875"/>
                  </a:lnTo>
                  <a:cubicBezTo>
                    <a:pt x="241853" y="269875"/>
                    <a:pt x="241853" y="269875"/>
                    <a:pt x="247114" y="259384"/>
                  </a:cubicBezTo>
                  <a:cubicBezTo>
                    <a:pt x="247114" y="259384"/>
                    <a:pt x="247114" y="259384"/>
                    <a:pt x="233962" y="248892"/>
                  </a:cubicBezTo>
                  <a:cubicBezTo>
                    <a:pt x="210289" y="264629"/>
                    <a:pt x="178726" y="265941"/>
                    <a:pt x="155054" y="251515"/>
                  </a:cubicBezTo>
                  <a:cubicBezTo>
                    <a:pt x="155054" y="251515"/>
                    <a:pt x="155054" y="251515"/>
                    <a:pt x="49843" y="251515"/>
                  </a:cubicBezTo>
                  <a:cubicBezTo>
                    <a:pt x="49843" y="251515"/>
                    <a:pt x="49843" y="251515"/>
                    <a:pt x="49843" y="231844"/>
                  </a:cubicBezTo>
                  <a:cubicBezTo>
                    <a:pt x="49843" y="231844"/>
                    <a:pt x="49843" y="231844"/>
                    <a:pt x="135327" y="231844"/>
                  </a:cubicBezTo>
                  <a:cubicBezTo>
                    <a:pt x="128751" y="222664"/>
                    <a:pt x="123490" y="213484"/>
                    <a:pt x="122175" y="201682"/>
                  </a:cubicBezTo>
                  <a:cubicBezTo>
                    <a:pt x="122175" y="201682"/>
                    <a:pt x="122175" y="201682"/>
                    <a:pt x="49843" y="201682"/>
                  </a:cubicBezTo>
                  <a:cubicBezTo>
                    <a:pt x="49843" y="201682"/>
                    <a:pt x="49843" y="201682"/>
                    <a:pt x="49843" y="183322"/>
                  </a:cubicBezTo>
                  <a:cubicBezTo>
                    <a:pt x="49843" y="183322"/>
                    <a:pt x="49843" y="183322"/>
                    <a:pt x="120860" y="183322"/>
                  </a:cubicBezTo>
                  <a:cubicBezTo>
                    <a:pt x="122175" y="172831"/>
                    <a:pt x="124806" y="162339"/>
                    <a:pt x="131381" y="153159"/>
                  </a:cubicBezTo>
                  <a:cubicBezTo>
                    <a:pt x="131381" y="153159"/>
                    <a:pt x="131381" y="153159"/>
                    <a:pt x="49843" y="153159"/>
                  </a:cubicBezTo>
                  <a:cubicBezTo>
                    <a:pt x="49843" y="153159"/>
                    <a:pt x="49843" y="153159"/>
                    <a:pt x="49843" y="134800"/>
                  </a:cubicBezTo>
                  <a:cubicBezTo>
                    <a:pt x="49843" y="134800"/>
                    <a:pt x="49843" y="134800"/>
                    <a:pt x="147163" y="134800"/>
                  </a:cubicBezTo>
                  <a:cubicBezTo>
                    <a:pt x="174781" y="111194"/>
                    <a:pt x="216865" y="112506"/>
                    <a:pt x="243168" y="138734"/>
                  </a:cubicBezTo>
                  <a:cubicBezTo>
                    <a:pt x="269471" y="164962"/>
                    <a:pt x="270786" y="202993"/>
                    <a:pt x="251059" y="231844"/>
                  </a:cubicBezTo>
                  <a:cubicBezTo>
                    <a:pt x="251059" y="231844"/>
                    <a:pt x="251059" y="231844"/>
                    <a:pt x="264210" y="243647"/>
                  </a:cubicBezTo>
                  <a:cubicBezTo>
                    <a:pt x="264210" y="243647"/>
                    <a:pt x="264210" y="243647"/>
                    <a:pt x="272101" y="238401"/>
                  </a:cubicBezTo>
                  <a:cubicBezTo>
                    <a:pt x="272101" y="238401"/>
                    <a:pt x="272101" y="238401"/>
                    <a:pt x="290513" y="256761"/>
                  </a:cubicBezTo>
                  <a:cubicBezTo>
                    <a:pt x="290513" y="256761"/>
                    <a:pt x="290513" y="256761"/>
                    <a:pt x="290513" y="28575"/>
                  </a:cubicBezTo>
                  <a:cubicBezTo>
                    <a:pt x="290513" y="28575"/>
                    <a:pt x="290513" y="28575"/>
                    <a:pt x="22225" y="28575"/>
                  </a:cubicBezTo>
                  <a:close/>
                  <a:moveTo>
                    <a:pt x="0" y="0"/>
                  </a:moveTo>
                  <a:cubicBezTo>
                    <a:pt x="0" y="0"/>
                    <a:pt x="0" y="0"/>
                    <a:pt x="311721" y="0"/>
                  </a:cubicBezTo>
                  <a:cubicBezTo>
                    <a:pt x="311721" y="0"/>
                    <a:pt x="311721" y="0"/>
                    <a:pt x="311721" y="278479"/>
                  </a:cubicBezTo>
                  <a:cubicBezTo>
                    <a:pt x="311721" y="278479"/>
                    <a:pt x="311721" y="278479"/>
                    <a:pt x="338138" y="304875"/>
                  </a:cubicBezTo>
                  <a:cubicBezTo>
                    <a:pt x="338138" y="304875"/>
                    <a:pt x="338138" y="316753"/>
                    <a:pt x="330213" y="325992"/>
                  </a:cubicBezTo>
                  <a:cubicBezTo>
                    <a:pt x="320967" y="336550"/>
                    <a:pt x="307759" y="335230"/>
                    <a:pt x="307759" y="335230"/>
                  </a:cubicBezTo>
                  <a:cubicBezTo>
                    <a:pt x="307759" y="335230"/>
                    <a:pt x="307759" y="335230"/>
                    <a:pt x="262850" y="291677"/>
                  </a:cubicBezTo>
                  <a:cubicBezTo>
                    <a:pt x="262850" y="291677"/>
                    <a:pt x="262850" y="291677"/>
                    <a:pt x="0" y="291677"/>
                  </a:cubicBezTo>
                  <a:cubicBezTo>
                    <a:pt x="0" y="291677"/>
                    <a:pt x="0" y="291677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9587696" y="4692290"/>
            <a:ext cx="1729592" cy="859836"/>
            <a:chOff x="9587696" y="4692290"/>
            <a:chExt cx="1729592" cy="859836"/>
          </a:xfrm>
        </p:grpSpPr>
        <p:sp>
          <p:nvSpPr>
            <p:cNvPr id="40" name="矩形 39"/>
            <p:cNvSpPr/>
            <p:nvPr/>
          </p:nvSpPr>
          <p:spPr>
            <a:xfrm>
              <a:off x="9587696" y="5016595"/>
              <a:ext cx="1729592" cy="535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 </a:t>
              </a:r>
              <a:r>
                <a:rPr lang="en-US" altLang="zh-CN" sz="1200" dirty="0" err="1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far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 away, behind the word mountains,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9587696" y="4692290"/>
              <a:ext cx="1607354" cy="387798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06.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961263" y="4872369"/>
            <a:ext cx="484300" cy="484300"/>
            <a:chOff x="1028700" y="1853169"/>
            <a:chExt cx="787400" cy="787400"/>
          </a:xfrm>
        </p:grpSpPr>
        <p:sp>
          <p:nvSpPr>
            <p:cNvPr id="64" name="椭圆 63"/>
            <p:cNvSpPr/>
            <p:nvPr/>
          </p:nvSpPr>
          <p:spPr>
            <a:xfrm>
              <a:off x="1028700" y="1853169"/>
              <a:ext cx="787400" cy="787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" name="椭圆 43"/>
            <p:cNvSpPr/>
            <p:nvPr/>
          </p:nvSpPr>
          <p:spPr>
            <a:xfrm>
              <a:off x="1238578" y="2062163"/>
              <a:ext cx="367643" cy="369412"/>
            </a:xfrm>
            <a:custGeom>
              <a:avLst/>
              <a:gdLst>
                <a:gd name="connsiteX0" fmla="*/ 104237 w 330200"/>
                <a:gd name="connsiteY0" fmla="*/ 80507 h 331788"/>
                <a:gd name="connsiteX1" fmla="*/ 112148 w 330200"/>
                <a:gd name="connsiteY1" fmla="*/ 84551 h 331788"/>
                <a:gd name="connsiteX2" fmla="*/ 163809 w 330200"/>
                <a:gd name="connsiteY2" fmla="*/ 154423 h 331788"/>
                <a:gd name="connsiteX3" fmla="*/ 166392 w 330200"/>
                <a:gd name="connsiteY3" fmla="*/ 154423 h 331788"/>
                <a:gd name="connsiteX4" fmla="*/ 219344 w 330200"/>
                <a:gd name="connsiteY4" fmla="*/ 84551 h 331788"/>
                <a:gd name="connsiteX5" fmla="*/ 234842 w 330200"/>
                <a:gd name="connsiteY5" fmla="*/ 83257 h 331788"/>
                <a:gd name="connsiteX6" fmla="*/ 237425 w 330200"/>
                <a:gd name="connsiteY6" fmla="*/ 98784 h 331788"/>
                <a:gd name="connsiteX7" fmla="*/ 194805 w 330200"/>
                <a:gd name="connsiteY7" fmla="*/ 154423 h 331788"/>
                <a:gd name="connsiteX8" fmla="*/ 216761 w 330200"/>
                <a:gd name="connsiteY8" fmla="*/ 154423 h 331788"/>
                <a:gd name="connsiteX9" fmla="*/ 228385 w 330200"/>
                <a:gd name="connsiteY9" fmla="*/ 166068 h 331788"/>
                <a:gd name="connsiteX10" fmla="*/ 216761 w 330200"/>
                <a:gd name="connsiteY10" fmla="*/ 177714 h 331788"/>
                <a:gd name="connsiteX11" fmla="*/ 178015 w 330200"/>
                <a:gd name="connsiteY11" fmla="*/ 177714 h 331788"/>
                <a:gd name="connsiteX12" fmla="*/ 176724 w 330200"/>
                <a:gd name="connsiteY12" fmla="*/ 179007 h 331788"/>
                <a:gd name="connsiteX13" fmla="*/ 176724 w 330200"/>
                <a:gd name="connsiteY13" fmla="*/ 194535 h 331788"/>
                <a:gd name="connsiteX14" fmla="*/ 216761 w 330200"/>
                <a:gd name="connsiteY14" fmla="*/ 194535 h 331788"/>
                <a:gd name="connsiteX15" fmla="*/ 228385 w 330200"/>
                <a:gd name="connsiteY15" fmla="*/ 206180 h 331788"/>
                <a:gd name="connsiteX16" fmla="*/ 216761 w 330200"/>
                <a:gd name="connsiteY16" fmla="*/ 217825 h 331788"/>
                <a:gd name="connsiteX17" fmla="*/ 176724 w 330200"/>
                <a:gd name="connsiteY17" fmla="*/ 217825 h 331788"/>
                <a:gd name="connsiteX18" fmla="*/ 176724 w 330200"/>
                <a:gd name="connsiteY18" fmla="*/ 257937 h 331788"/>
                <a:gd name="connsiteX19" fmla="*/ 165100 w 330200"/>
                <a:gd name="connsiteY19" fmla="*/ 268288 h 331788"/>
                <a:gd name="connsiteX20" fmla="*/ 153476 w 330200"/>
                <a:gd name="connsiteY20" fmla="*/ 257937 h 331788"/>
                <a:gd name="connsiteX21" fmla="*/ 153476 w 330200"/>
                <a:gd name="connsiteY21" fmla="*/ 217825 h 331788"/>
                <a:gd name="connsiteX22" fmla="*/ 113439 w 330200"/>
                <a:gd name="connsiteY22" fmla="*/ 217825 h 331788"/>
                <a:gd name="connsiteX23" fmla="*/ 101815 w 330200"/>
                <a:gd name="connsiteY23" fmla="*/ 206180 h 331788"/>
                <a:gd name="connsiteX24" fmla="*/ 113439 w 330200"/>
                <a:gd name="connsiteY24" fmla="*/ 194535 h 331788"/>
                <a:gd name="connsiteX25" fmla="*/ 153476 w 330200"/>
                <a:gd name="connsiteY25" fmla="*/ 194535 h 331788"/>
                <a:gd name="connsiteX26" fmla="*/ 153476 w 330200"/>
                <a:gd name="connsiteY26" fmla="*/ 179007 h 331788"/>
                <a:gd name="connsiteX27" fmla="*/ 152185 w 330200"/>
                <a:gd name="connsiteY27" fmla="*/ 177714 h 331788"/>
                <a:gd name="connsiteX28" fmla="*/ 113439 w 330200"/>
                <a:gd name="connsiteY28" fmla="*/ 177714 h 331788"/>
                <a:gd name="connsiteX29" fmla="*/ 101815 w 330200"/>
                <a:gd name="connsiteY29" fmla="*/ 166068 h 331788"/>
                <a:gd name="connsiteX30" fmla="*/ 113439 w 330200"/>
                <a:gd name="connsiteY30" fmla="*/ 154423 h 331788"/>
                <a:gd name="connsiteX31" fmla="*/ 135395 w 330200"/>
                <a:gd name="connsiteY31" fmla="*/ 154423 h 331788"/>
                <a:gd name="connsiteX32" fmla="*/ 92775 w 330200"/>
                <a:gd name="connsiteY32" fmla="*/ 98784 h 331788"/>
                <a:gd name="connsiteX33" fmla="*/ 95358 w 330200"/>
                <a:gd name="connsiteY33" fmla="*/ 83257 h 331788"/>
                <a:gd name="connsiteX34" fmla="*/ 104237 w 330200"/>
                <a:gd name="connsiteY34" fmla="*/ 80507 h 331788"/>
                <a:gd name="connsiteX35" fmla="*/ 165100 w 330200"/>
                <a:gd name="connsiteY35" fmla="*/ 26988 h 331788"/>
                <a:gd name="connsiteX36" fmla="*/ 26987 w 330200"/>
                <a:gd name="connsiteY36" fmla="*/ 165101 h 331788"/>
                <a:gd name="connsiteX37" fmla="*/ 165100 w 330200"/>
                <a:gd name="connsiteY37" fmla="*/ 303214 h 331788"/>
                <a:gd name="connsiteX38" fmla="*/ 303213 w 330200"/>
                <a:gd name="connsiteY38" fmla="*/ 165101 h 331788"/>
                <a:gd name="connsiteX39" fmla="*/ 165100 w 330200"/>
                <a:gd name="connsiteY39" fmla="*/ 26988 h 331788"/>
                <a:gd name="connsiteX40" fmla="*/ 165100 w 330200"/>
                <a:gd name="connsiteY40" fmla="*/ 0 h 331788"/>
                <a:gd name="connsiteX41" fmla="*/ 330200 w 330200"/>
                <a:gd name="connsiteY41" fmla="*/ 165894 h 331788"/>
                <a:gd name="connsiteX42" fmla="*/ 165100 w 330200"/>
                <a:gd name="connsiteY42" fmla="*/ 331788 h 331788"/>
                <a:gd name="connsiteX43" fmla="*/ 0 w 330200"/>
                <a:gd name="connsiteY43" fmla="*/ 165894 h 331788"/>
                <a:gd name="connsiteX44" fmla="*/ 165100 w 330200"/>
                <a:gd name="connsiteY4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30200" h="331788">
                  <a:moveTo>
                    <a:pt x="104237" y="80507"/>
                  </a:moveTo>
                  <a:cubicBezTo>
                    <a:pt x="107304" y="80669"/>
                    <a:pt x="110210" y="81963"/>
                    <a:pt x="112148" y="84551"/>
                  </a:cubicBezTo>
                  <a:cubicBezTo>
                    <a:pt x="163809" y="154423"/>
                    <a:pt x="163809" y="154423"/>
                    <a:pt x="163809" y="154423"/>
                  </a:cubicBezTo>
                  <a:cubicBezTo>
                    <a:pt x="166392" y="154423"/>
                    <a:pt x="166392" y="154423"/>
                    <a:pt x="166392" y="154423"/>
                  </a:cubicBezTo>
                  <a:cubicBezTo>
                    <a:pt x="219344" y="84551"/>
                    <a:pt x="219344" y="84551"/>
                    <a:pt x="219344" y="84551"/>
                  </a:cubicBezTo>
                  <a:cubicBezTo>
                    <a:pt x="221927" y="79375"/>
                    <a:pt x="229676" y="79375"/>
                    <a:pt x="234842" y="83257"/>
                  </a:cubicBezTo>
                  <a:cubicBezTo>
                    <a:pt x="240009" y="85845"/>
                    <a:pt x="241300" y="93608"/>
                    <a:pt x="237425" y="98784"/>
                  </a:cubicBezTo>
                  <a:cubicBezTo>
                    <a:pt x="194805" y="154423"/>
                    <a:pt x="194805" y="154423"/>
                    <a:pt x="194805" y="154423"/>
                  </a:cubicBezTo>
                  <a:cubicBezTo>
                    <a:pt x="216761" y="154423"/>
                    <a:pt x="216761" y="154423"/>
                    <a:pt x="216761" y="154423"/>
                  </a:cubicBezTo>
                  <a:cubicBezTo>
                    <a:pt x="223219" y="154423"/>
                    <a:pt x="228385" y="159599"/>
                    <a:pt x="228385" y="166068"/>
                  </a:cubicBezTo>
                  <a:cubicBezTo>
                    <a:pt x="228385" y="172538"/>
                    <a:pt x="223219" y="177714"/>
                    <a:pt x="216761" y="177714"/>
                  </a:cubicBezTo>
                  <a:cubicBezTo>
                    <a:pt x="178015" y="177714"/>
                    <a:pt x="178015" y="177714"/>
                    <a:pt x="178015" y="177714"/>
                  </a:cubicBezTo>
                  <a:cubicBezTo>
                    <a:pt x="176724" y="179007"/>
                    <a:pt x="176724" y="179007"/>
                    <a:pt x="176724" y="179007"/>
                  </a:cubicBezTo>
                  <a:cubicBezTo>
                    <a:pt x="176724" y="194535"/>
                    <a:pt x="176724" y="194535"/>
                    <a:pt x="176724" y="194535"/>
                  </a:cubicBezTo>
                  <a:cubicBezTo>
                    <a:pt x="216761" y="194535"/>
                    <a:pt x="216761" y="194535"/>
                    <a:pt x="216761" y="194535"/>
                  </a:cubicBezTo>
                  <a:cubicBezTo>
                    <a:pt x="223219" y="194535"/>
                    <a:pt x="228385" y="199710"/>
                    <a:pt x="228385" y="206180"/>
                  </a:cubicBezTo>
                  <a:cubicBezTo>
                    <a:pt x="228385" y="212649"/>
                    <a:pt x="223219" y="217825"/>
                    <a:pt x="216761" y="217825"/>
                  </a:cubicBezTo>
                  <a:cubicBezTo>
                    <a:pt x="176724" y="217825"/>
                    <a:pt x="176724" y="217825"/>
                    <a:pt x="176724" y="217825"/>
                  </a:cubicBezTo>
                  <a:cubicBezTo>
                    <a:pt x="176724" y="257937"/>
                    <a:pt x="176724" y="257937"/>
                    <a:pt x="176724" y="257937"/>
                  </a:cubicBezTo>
                  <a:cubicBezTo>
                    <a:pt x="176724" y="264406"/>
                    <a:pt x="171558" y="268288"/>
                    <a:pt x="165100" y="268288"/>
                  </a:cubicBezTo>
                  <a:cubicBezTo>
                    <a:pt x="158642" y="268288"/>
                    <a:pt x="153476" y="264406"/>
                    <a:pt x="153476" y="257937"/>
                  </a:cubicBezTo>
                  <a:cubicBezTo>
                    <a:pt x="153476" y="217825"/>
                    <a:pt x="153476" y="217825"/>
                    <a:pt x="153476" y="217825"/>
                  </a:cubicBezTo>
                  <a:cubicBezTo>
                    <a:pt x="113439" y="217825"/>
                    <a:pt x="113439" y="217825"/>
                    <a:pt x="113439" y="217825"/>
                  </a:cubicBezTo>
                  <a:cubicBezTo>
                    <a:pt x="106981" y="217825"/>
                    <a:pt x="101815" y="212649"/>
                    <a:pt x="101815" y="206180"/>
                  </a:cubicBezTo>
                  <a:cubicBezTo>
                    <a:pt x="101815" y="199710"/>
                    <a:pt x="106981" y="194535"/>
                    <a:pt x="113439" y="194535"/>
                  </a:cubicBezTo>
                  <a:cubicBezTo>
                    <a:pt x="153476" y="194535"/>
                    <a:pt x="153476" y="194535"/>
                    <a:pt x="153476" y="194535"/>
                  </a:cubicBezTo>
                  <a:cubicBezTo>
                    <a:pt x="153476" y="179007"/>
                    <a:pt x="153476" y="179007"/>
                    <a:pt x="153476" y="179007"/>
                  </a:cubicBezTo>
                  <a:cubicBezTo>
                    <a:pt x="152185" y="177714"/>
                    <a:pt x="152185" y="177714"/>
                    <a:pt x="152185" y="177714"/>
                  </a:cubicBezTo>
                  <a:cubicBezTo>
                    <a:pt x="113439" y="177714"/>
                    <a:pt x="113439" y="177714"/>
                    <a:pt x="113439" y="177714"/>
                  </a:cubicBezTo>
                  <a:cubicBezTo>
                    <a:pt x="106981" y="177714"/>
                    <a:pt x="101815" y="172538"/>
                    <a:pt x="101815" y="166068"/>
                  </a:cubicBezTo>
                  <a:cubicBezTo>
                    <a:pt x="101815" y="159599"/>
                    <a:pt x="106981" y="154423"/>
                    <a:pt x="113439" y="154423"/>
                  </a:cubicBezTo>
                  <a:cubicBezTo>
                    <a:pt x="135395" y="154423"/>
                    <a:pt x="135395" y="154423"/>
                    <a:pt x="135395" y="154423"/>
                  </a:cubicBezTo>
                  <a:cubicBezTo>
                    <a:pt x="92775" y="98784"/>
                    <a:pt x="92775" y="98784"/>
                    <a:pt x="92775" y="98784"/>
                  </a:cubicBezTo>
                  <a:cubicBezTo>
                    <a:pt x="88900" y="93608"/>
                    <a:pt x="90192" y="85845"/>
                    <a:pt x="95358" y="83257"/>
                  </a:cubicBezTo>
                  <a:cubicBezTo>
                    <a:pt x="97941" y="81316"/>
                    <a:pt x="101170" y="80346"/>
                    <a:pt x="104237" y="80507"/>
                  </a:cubicBezTo>
                  <a:close/>
                  <a:moveTo>
                    <a:pt x="165100" y="26988"/>
                  </a:moveTo>
                  <a:cubicBezTo>
                    <a:pt x="88822" y="26988"/>
                    <a:pt x="26987" y="88823"/>
                    <a:pt x="26987" y="165101"/>
                  </a:cubicBezTo>
                  <a:cubicBezTo>
                    <a:pt x="26987" y="241379"/>
                    <a:pt x="88822" y="303214"/>
                    <a:pt x="165100" y="303214"/>
                  </a:cubicBezTo>
                  <a:cubicBezTo>
                    <a:pt x="241378" y="303214"/>
                    <a:pt x="303213" y="241379"/>
                    <a:pt x="303213" y="165101"/>
                  </a:cubicBezTo>
                  <a:cubicBezTo>
                    <a:pt x="303213" y="88823"/>
                    <a:pt x="241378" y="26988"/>
                    <a:pt x="165100" y="26988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4273"/>
                    <a:pt x="330200" y="165894"/>
                  </a:cubicBezTo>
                  <a:cubicBezTo>
                    <a:pt x="330200" y="257515"/>
                    <a:pt x="256282" y="331788"/>
                    <a:pt x="165100" y="331788"/>
                  </a:cubicBezTo>
                  <a:cubicBezTo>
                    <a:pt x="73918" y="331788"/>
                    <a:pt x="0" y="257515"/>
                    <a:pt x="0" y="165894"/>
                  </a:cubicBezTo>
                  <a:cubicBezTo>
                    <a:pt x="0" y="74273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根据实际情况自行设置数据分析指标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30900" y="36195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直播数据统计表</a:t>
            </a:r>
          </a:p>
        </p:txBody>
      </p:sp>
    </p:spTree>
    <p:extLst>
      <p:ext uri="{BB962C8B-B14F-4D97-AF65-F5344CB8AC3E}">
        <p14:creationId xmlns:p14="http://schemas.microsoft.com/office/powerpoint/2010/main" val="2078678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343024" y="3628570"/>
            <a:ext cx="1924959" cy="1924959"/>
            <a:chOff x="6666139" y="4441370"/>
            <a:chExt cx="1060677" cy="1060677"/>
          </a:xfrm>
        </p:grpSpPr>
        <p:sp>
          <p:nvSpPr>
            <p:cNvPr id="2" name="椭圆 1"/>
            <p:cNvSpPr/>
            <p:nvPr/>
          </p:nvSpPr>
          <p:spPr>
            <a:xfrm>
              <a:off x="6666139" y="4441370"/>
              <a:ext cx="1060677" cy="10606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饼形 2"/>
            <p:cNvSpPr/>
            <p:nvPr/>
          </p:nvSpPr>
          <p:spPr>
            <a:xfrm>
              <a:off x="6666139" y="4441370"/>
              <a:ext cx="1060677" cy="1060677"/>
            </a:xfrm>
            <a:prstGeom prst="pie">
              <a:avLst>
                <a:gd name="adj1" fmla="val 8808659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6758668" y="4533900"/>
              <a:ext cx="875620" cy="8756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83966" y="3628570"/>
            <a:ext cx="1924959" cy="1924959"/>
            <a:chOff x="6666139" y="4441370"/>
            <a:chExt cx="1060677" cy="1060677"/>
          </a:xfrm>
        </p:grpSpPr>
        <p:sp>
          <p:nvSpPr>
            <p:cNvPr id="7" name="椭圆 6"/>
            <p:cNvSpPr/>
            <p:nvPr/>
          </p:nvSpPr>
          <p:spPr>
            <a:xfrm>
              <a:off x="6666139" y="4441370"/>
              <a:ext cx="1060677" cy="10606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饼形 7"/>
            <p:cNvSpPr/>
            <p:nvPr/>
          </p:nvSpPr>
          <p:spPr>
            <a:xfrm>
              <a:off x="6666139" y="4441370"/>
              <a:ext cx="1060677" cy="1060677"/>
            </a:xfrm>
            <a:prstGeom prst="pie">
              <a:avLst>
                <a:gd name="adj1" fmla="val 5462313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6758668" y="4533900"/>
              <a:ext cx="875620" cy="8756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424908" y="3628570"/>
            <a:ext cx="1924959" cy="1924959"/>
            <a:chOff x="6666139" y="4441370"/>
            <a:chExt cx="1060677" cy="1060677"/>
          </a:xfrm>
        </p:grpSpPr>
        <p:sp>
          <p:nvSpPr>
            <p:cNvPr id="11" name="椭圆 10"/>
            <p:cNvSpPr/>
            <p:nvPr/>
          </p:nvSpPr>
          <p:spPr>
            <a:xfrm>
              <a:off x="6666139" y="4441370"/>
              <a:ext cx="1060677" cy="10606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饼形 11"/>
            <p:cNvSpPr/>
            <p:nvPr/>
          </p:nvSpPr>
          <p:spPr>
            <a:xfrm>
              <a:off x="6666139" y="4441370"/>
              <a:ext cx="1060677" cy="1060677"/>
            </a:xfrm>
            <a:prstGeom prst="pie">
              <a:avLst>
                <a:gd name="adj1" fmla="val 4106921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758668" y="4533900"/>
              <a:ext cx="875620" cy="8756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965851" y="3628570"/>
            <a:ext cx="1924959" cy="1924959"/>
            <a:chOff x="6666139" y="4441370"/>
            <a:chExt cx="1060677" cy="1060677"/>
          </a:xfrm>
        </p:grpSpPr>
        <p:sp>
          <p:nvSpPr>
            <p:cNvPr id="15" name="椭圆 14"/>
            <p:cNvSpPr/>
            <p:nvPr/>
          </p:nvSpPr>
          <p:spPr>
            <a:xfrm>
              <a:off x="6666139" y="4441370"/>
              <a:ext cx="1060677" cy="1060677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饼形 15"/>
            <p:cNvSpPr/>
            <p:nvPr/>
          </p:nvSpPr>
          <p:spPr>
            <a:xfrm>
              <a:off x="6666139" y="4441370"/>
              <a:ext cx="1060677" cy="1060677"/>
            </a:xfrm>
            <a:prstGeom prst="pie">
              <a:avLst>
                <a:gd name="adj1" fmla="val 169628"/>
                <a:gd name="adj2" fmla="val 1620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6758668" y="4533900"/>
              <a:ext cx="875620" cy="8756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93106" y="2119067"/>
            <a:ext cx="2424794" cy="647448"/>
            <a:chOff x="1389171" y="5016378"/>
            <a:chExt cx="2424794" cy="647448"/>
          </a:xfrm>
        </p:grpSpPr>
        <p:sp>
          <p:nvSpPr>
            <p:cNvPr id="26" name="矩形 25"/>
            <p:cNvSpPr/>
            <p:nvPr/>
          </p:nvSpPr>
          <p:spPr>
            <a:xfrm>
              <a:off x="1389171" y="5369002"/>
              <a:ext cx="2424794" cy="294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增长率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=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增量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/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原总量*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100%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1480581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增粉率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34048" y="2119067"/>
            <a:ext cx="2424794" cy="666556"/>
            <a:chOff x="1389171" y="5016378"/>
            <a:chExt cx="2424794" cy="666556"/>
          </a:xfrm>
        </p:grpSpPr>
        <p:sp>
          <p:nvSpPr>
            <p:cNvPr id="29" name="矩形 28"/>
            <p:cNvSpPr/>
            <p:nvPr/>
          </p:nvSpPr>
          <p:spPr>
            <a:xfrm>
              <a:off x="1389171" y="5369002"/>
              <a:ext cx="2424794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进店率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=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实进店数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/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店总数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X100%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480581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进店率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74990" y="2119067"/>
            <a:ext cx="2424794" cy="888155"/>
            <a:chOff x="1389171" y="5016378"/>
            <a:chExt cx="2424794" cy="888155"/>
          </a:xfrm>
        </p:grpSpPr>
        <p:sp>
          <p:nvSpPr>
            <p:cNvPr id="32" name="矩形 31"/>
            <p:cNvSpPr/>
            <p:nvPr/>
          </p:nvSpPr>
          <p:spPr>
            <a:xfrm>
              <a:off x="1389171" y="5369002"/>
              <a:ext cx="242479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店铺重复购买率就是老客户在店铺进行重复购买的次数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480581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复购率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15932" y="2119067"/>
            <a:ext cx="2424794" cy="888155"/>
            <a:chOff x="1389171" y="5016378"/>
            <a:chExt cx="2424794" cy="888155"/>
          </a:xfrm>
        </p:grpSpPr>
        <p:sp>
          <p:nvSpPr>
            <p:cNvPr id="35" name="矩形 34"/>
            <p:cNvSpPr/>
            <p:nvPr/>
          </p:nvSpPr>
          <p:spPr>
            <a:xfrm>
              <a:off x="1389171" y="5369002"/>
              <a:ext cx="2424794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成交转化率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=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进店访客数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/</a:t>
              </a: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成交订单数</a:t>
              </a: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</a:rPr>
                <a:t>X100%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1480581" y="5016378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成交转化率</a:t>
              </a:r>
            </a:p>
          </p:txBody>
        </p:sp>
      </p:grpSp>
      <p:sp>
        <p:nvSpPr>
          <p:cNvPr id="37" name="矩形 36"/>
          <p:cNvSpPr/>
          <p:nvPr/>
        </p:nvSpPr>
        <p:spPr>
          <a:xfrm>
            <a:off x="1587635" y="4249417"/>
            <a:ext cx="1447768" cy="6832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595959"/>
                </a:solidFill>
              </a:rPr>
              <a:t>40%</a:t>
            </a:r>
            <a:endParaRPr lang="zh-CN" altLang="en-US" sz="3200" b="1" dirty="0">
              <a:solidFill>
                <a:srgbClr val="595959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01725" y="4249417"/>
            <a:ext cx="1447768" cy="68326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595959"/>
                </a:solidFill>
              </a:rPr>
              <a:t>50%</a:t>
            </a:r>
            <a:endParaRPr lang="zh-CN" altLang="en-US" sz="3200" b="1" dirty="0">
              <a:solidFill>
                <a:srgbClr val="595959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654742" y="4249417"/>
            <a:ext cx="1447768" cy="62895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595959"/>
                </a:solidFill>
              </a:rPr>
              <a:t>55%</a:t>
            </a:r>
            <a:endParaRPr lang="zh-CN" altLang="en-US" sz="3200" b="1" dirty="0">
              <a:solidFill>
                <a:srgbClr val="595959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213632" y="4249417"/>
            <a:ext cx="1447768" cy="62895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3200" b="1" dirty="0">
                <a:solidFill>
                  <a:srgbClr val="595959"/>
                </a:solidFill>
              </a:rPr>
              <a:t>75%</a:t>
            </a:r>
            <a:endParaRPr lang="zh-CN" altLang="en-US" sz="3200" b="1" dirty="0">
              <a:solidFill>
                <a:srgbClr val="595959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根据实际情况自行设置数据分析指标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30900" y="36195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直播数据分析</a:t>
            </a:r>
          </a:p>
        </p:txBody>
      </p:sp>
    </p:spTree>
    <p:extLst>
      <p:ext uri="{BB962C8B-B14F-4D97-AF65-F5344CB8AC3E}">
        <p14:creationId xmlns:p14="http://schemas.microsoft.com/office/powerpoint/2010/main" val="403366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5452524" y="1489250"/>
            <a:ext cx="3075924" cy="2437062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433704" y="2146164"/>
              <a:ext cx="2295992" cy="1526921"/>
              <a:chOff x="1751875" y="2041350"/>
              <a:chExt cx="2295992" cy="1526921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041350"/>
                <a:ext cx="1671556" cy="214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筹备阶段</a:t>
                </a: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751875" y="2347363"/>
                <a:ext cx="2295992" cy="1220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提升关键数据，增加活动在微信生态中的推广曝光及展现机会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商城首页和商品详情页引流：商城首页、商品详情页优先展示直播间入口。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客服引流：有些客户习惯砍价、要优惠、要赠品，让客服把这些顾客引流到活动群参与互动，提前享受活动前的福利。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核心数据包括：公众号关注粉丝的活动通知、活动软文发布的阅读量及评论；老客的一对一提醒。</a:t>
                </a:r>
                <a:endPara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723001" y="4186723"/>
            <a:ext cx="3075924" cy="2437062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82878" y="3864842"/>
              <a:ext cx="1962698" cy="1335674"/>
              <a:chOff x="1901049" y="2020064"/>
              <a:chExt cx="1962698" cy="1335674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2" y="2020064"/>
                <a:ext cx="1671556" cy="214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直播活动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901049" y="2273394"/>
                <a:ext cx="1962698" cy="10823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主要有：全品类固定活动：主要有真惠选、挑战赛</a:t>
                </a:r>
              </a:p>
              <a:p>
                <a:pPr algn="ctr">
                  <a:lnSpc>
                    <a:spcPct val="114000"/>
                  </a:lnSpc>
                </a:pPr>
                <a:endParaRPr lang="zh-CN" altLang="en-US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类目活动：主要有迎新日、品鉴日、会员日、回馈日等</a:t>
                </a:r>
              </a:p>
              <a:p>
                <a:pPr algn="ctr">
                  <a:lnSpc>
                    <a:spcPct val="114000"/>
                  </a:lnSpc>
                </a:pPr>
                <a:endParaRPr lang="zh-CN" altLang="en-US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大促活动：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318</a:t>
                </a: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、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618</a:t>
                </a: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、七夕节、双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10</a:t>
                </a: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秋冬大赏、双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11</a:t>
                </a: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、双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12</a:t>
                </a: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、年货节</a:t>
                </a:r>
                <a:endPara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747892" y="1489250"/>
            <a:ext cx="3075924" cy="2437062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786359" y="2172361"/>
              <a:ext cx="2330936" cy="1500722"/>
              <a:chOff x="1716930" y="2067547"/>
              <a:chExt cx="2330936" cy="1500722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56128" y="2067547"/>
                <a:ext cx="1671556" cy="214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预热阶段</a:t>
                </a: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716930" y="2347361"/>
                <a:ext cx="2330936" cy="12209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建群预热：提前一天建立活动群进行预热，公布活动消息，介绍直播间福利内容，提前获取流量。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活动预告：提前在活动群发布自己店铺的明星款式，产品功能性，获取标签人群流量。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二次裂变：通过群内开设进群抽奖、有奖竞猜等游戏引导粉丝自主分享，裂变更多意向客户进入活动群。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粉丝推送：开播之前，提前在每个社群推送直播间入口，粉丝看到可一键进入直播间参与活动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452523" y="4186722"/>
            <a:ext cx="3075928" cy="2437062"/>
            <a:chOff x="9308181" y="4384915"/>
            <a:chExt cx="2349956" cy="1699966"/>
          </a:xfrm>
        </p:grpSpPr>
        <p:sp>
          <p:nvSpPr>
            <p:cNvPr id="7" name="îš1îďê"/>
            <p:cNvSpPr/>
            <p:nvPr/>
          </p:nvSpPr>
          <p:spPr>
            <a:xfrm>
              <a:off x="9308181" y="4384915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9308184" y="4384915"/>
              <a:ext cx="2349953" cy="1661852"/>
              <a:chOff x="2238755" y="2540137"/>
              <a:chExt cx="2349953" cy="1661852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577950" y="2540137"/>
                <a:ext cx="1671556" cy="2146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活动阶段</a:t>
                </a: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2238755" y="2734144"/>
                <a:ext cx="2349953" cy="1467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规范和优化封面图、标题，提高点击率。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提升直播观看、点赞量、直播间画面，观看量会显示在直播封面，越多越能吸引从众点击。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直播活动中福利环节录屏分享到朋友圈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/</a:t>
                </a: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微信群，让更多关注店铺微信的粉丝进入直播间。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适当延长开播时长，筹备好活动内容及促销形式，加以清晰明了的分享操作步骤刺激粉丝不断分享。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直播时主播要指导大家如何下单购买等流程操作，提升下单付款成功率。</a:t>
                </a:r>
              </a:p>
              <a:p>
                <a:pPr algn="ctr">
                  <a:lnSpc>
                    <a:spcPct val="114000"/>
                  </a:lnSpc>
                </a:pP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核心数据包括：直播间观看人数、下单付款转化率及客单价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/</a:t>
                </a:r>
                <a:r>
                  <a:rPr lang="zh-CN" altLang="en-US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客件数</a:t>
                </a:r>
                <a:endParaRPr lang="en-US" altLang="zh-CN" sz="105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sp>
        <p:nvSpPr>
          <p:cNvPr id="23" name="矩形 22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30900" y="361950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私域流量运营</a:t>
            </a:r>
          </a:p>
        </p:txBody>
      </p:sp>
      <p:pic>
        <p:nvPicPr>
          <p:cNvPr id="3074" name="Picture 2" descr="https://timgsa.baidu.com/timg?image&amp;quality=80&amp;size=b9999_10000&amp;sec=1596316417700&amp;di=a5c58ac65330d8800cb0ecbb9b9fe5e9&amp;imgtype=0&amp;src=http%3A%2F%2F5b0988e595225.cdn.sohucs.com%2Fimages%2F20190615%2Fa803b0c8792e4bbcaf34cbe37c4a0e98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0745"/>
            <a:ext cx="4957560" cy="4330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86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6758732" y="1653957"/>
            <a:ext cx="4468065" cy="1237792"/>
            <a:chOff x="6736921" y="2180774"/>
            <a:chExt cx="3301253" cy="1237792"/>
          </a:xfrm>
        </p:grpSpPr>
        <p:sp>
          <p:nvSpPr>
            <p:cNvPr id="15" name="TextBox 11"/>
            <p:cNvSpPr txBox="1"/>
            <p:nvPr/>
          </p:nvSpPr>
          <p:spPr>
            <a:xfrm>
              <a:off x="6736921" y="2520884"/>
              <a:ext cx="3301253" cy="89768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在将目标客群放宽至全地域全品类潜在消费者的同时，直播的全流程策划、内容脚本、商品链接等都具有较高的复杂度。另外，规模化的商家自播、线上活动也都涉及不同的运营打法和业务模型。疫情之后直播产业的风口中，以业务为导向的门店直播一定会逐渐找到成熟模型。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业务导向 明确目标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58731" y="3211724"/>
            <a:ext cx="4468065" cy="878719"/>
            <a:chOff x="6736921" y="2180774"/>
            <a:chExt cx="3301253" cy="878719"/>
          </a:xfrm>
        </p:grpSpPr>
        <p:sp>
          <p:nvSpPr>
            <p:cNvPr id="19" name="TextBox 11"/>
            <p:cNvSpPr txBox="1"/>
            <p:nvPr/>
          </p:nvSpPr>
          <p:spPr>
            <a:xfrm>
              <a:off x="6736921" y="2520884"/>
              <a:ext cx="3301253" cy="53860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在流程式的组织结构下，线下门店能够高效输出品牌、货品、消费者等方面的针对性方案，使得其在组织结构上做出了良好的效率优化，以最大程度地适应内容变现的数字化路径。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组织适配 效率优化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58734" y="4742837"/>
            <a:ext cx="4468065" cy="1058255"/>
            <a:chOff x="6736921" y="2180774"/>
            <a:chExt cx="3301253" cy="1058255"/>
          </a:xfrm>
        </p:grpSpPr>
        <p:sp>
          <p:nvSpPr>
            <p:cNvPr id="22" name="TextBox 11"/>
            <p:cNvSpPr txBox="1"/>
            <p:nvPr/>
          </p:nvSpPr>
          <p:spPr>
            <a:xfrm>
              <a:off x="6736921" y="2520884"/>
              <a:ext cx="3301253" cy="7181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ts val="1400"/>
                </a:lnSpc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直播场景下，交易链路的数字化适配是必要的前提条件。而交易链路的需求首先发生在场外，其实际建设则需在场内场外同步落地。成熟的直播运营体系最终也可以导向外部数据，并给商场带来重要的场外参考。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3" name="TextBox 11"/>
            <p:cNvSpPr txBox="1"/>
            <p:nvPr/>
          </p:nvSpPr>
          <p:spPr>
            <a:xfrm>
              <a:off x="6736921" y="2180774"/>
              <a:ext cx="244903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场外视角 向内赋能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30900" y="361950"/>
            <a:ext cx="4288353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线下门店直播带货建议</a:t>
            </a: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0950" y="1653957"/>
            <a:ext cx="4563300" cy="4528911"/>
          </a:xfrm>
        </p:spPr>
      </p:pic>
    </p:spTree>
    <p:extLst>
      <p:ext uri="{BB962C8B-B14F-4D97-AF65-F5344CB8AC3E}">
        <p14:creationId xmlns:p14="http://schemas.microsoft.com/office/powerpoint/2010/main" val="78267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图片占位符 61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69" name="îŝḷîḓé-Rectangle 2"/>
          <p:cNvSpPr/>
          <p:nvPr/>
        </p:nvSpPr>
        <p:spPr>
          <a:xfrm>
            <a:off x="3194766" y="2146058"/>
            <a:ext cx="1980309" cy="198030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2" name="îŝḷîḓé-Rectangle 8"/>
          <p:cNvSpPr/>
          <p:nvPr/>
        </p:nvSpPr>
        <p:spPr>
          <a:xfrm>
            <a:off x="5414274" y="3622449"/>
            <a:ext cx="503918" cy="503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3" name="îŝḷîḓé-Rectangle 9"/>
          <p:cNvSpPr/>
          <p:nvPr/>
        </p:nvSpPr>
        <p:spPr>
          <a:xfrm>
            <a:off x="5393480" y="5283537"/>
            <a:ext cx="503918" cy="503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4" name="îŝḷîḓé-Rectangle 14"/>
          <p:cNvSpPr/>
          <p:nvPr/>
        </p:nvSpPr>
        <p:spPr>
          <a:xfrm>
            <a:off x="8572999" y="3554229"/>
            <a:ext cx="503918" cy="503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5" name="îŝḷîḓé-Rectangle 15"/>
          <p:cNvSpPr/>
          <p:nvPr/>
        </p:nvSpPr>
        <p:spPr>
          <a:xfrm>
            <a:off x="8592775" y="5283874"/>
            <a:ext cx="503918" cy="503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6" name="矩形 75"/>
          <p:cNvSpPr/>
          <p:nvPr/>
        </p:nvSpPr>
        <p:spPr>
          <a:xfrm>
            <a:off x="6037350" y="3339613"/>
            <a:ext cx="2289198" cy="15735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招全职主播需要考虑主播的流失问题。主播如果只是直播一个店铺的东西，会陷入复读机模式，时间长了会产生厌倦心理，一旦跳槽，不但直播间直播市场大幅缩减，影响直播数据，公司付出的各项培养成本也会付之东流。</a:t>
            </a:r>
          </a:p>
        </p:txBody>
      </p:sp>
      <p:sp>
        <p:nvSpPr>
          <p:cNvPr id="77" name="矩形 76"/>
          <p:cNvSpPr/>
          <p:nvPr/>
        </p:nvSpPr>
        <p:spPr>
          <a:xfrm>
            <a:off x="9157140" y="3339613"/>
            <a:ext cx="2088652" cy="134261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店员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/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店长转主播，他们的基本工资相较于专业主播成本较低，也是最适合的人员，从店员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/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店长转岗过来做主播，一旦合格上岗且业绩理想，把底薪和提成提上来，她们也非常乐意。</a:t>
            </a:r>
          </a:p>
        </p:txBody>
      </p:sp>
      <p:sp>
        <p:nvSpPr>
          <p:cNvPr id="78" name="矩形 77"/>
          <p:cNvSpPr/>
          <p:nvPr/>
        </p:nvSpPr>
        <p:spPr>
          <a:xfrm>
            <a:off x="6027825" y="5140686"/>
            <a:ext cx="2088652" cy="113101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运营转主播，如果没有适合的客服，那只能运营上，运营长项在于懂商品、懂流量，在客户需求和成交节奏方面可能不如店员</a:t>
            </a:r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/</a:t>
            </a: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店长。</a:t>
            </a:r>
          </a:p>
        </p:txBody>
      </p:sp>
      <p:sp>
        <p:nvSpPr>
          <p:cNvPr id="79" name="矩形 78"/>
          <p:cNvSpPr/>
          <p:nvPr/>
        </p:nvSpPr>
        <p:spPr>
          <a:xfrm>
            <a:off x="9268180" y="5140686"/>
            <a:ext cx="2088652" cy="7271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+mn-ea"/>
              </a:rPr>
              <a:t>产品转主播，很懂产品，但容易陷入对技术参数的过度解释，不擅长成交。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5407304" y="1762118"/>
            <a:ext cx="5838488" cy="1120856"/>
            <a:chOff x="7583811" y="3362125"/>
            <a:chExt cx="5555972" cy="1120856"/>
          </a:xfrm>
        </p:grpSpPr>
        <p:sp>
          <p:nvSpPr>
            <p:cNvPr id="81" name="矩形 80"/>
            <p:cNvSpPr/>
            <p:nvPr/>
          </p:nvSpPr>
          <p:spPr>
            <a:xfrm>
              <a:off x="7583812" y="3775608"/>
              <a:ext cx="5555971" cy="70737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负责直播带货的主播和其它综艺主播不同，他们除了能够展示才艺外，还要具备较强的销售技能，即便是日后会有功能完善的直播带货平台做辅助，但是像“高度的说服力”、“深刻的感染力”对于推销人员来讲，都是不可或缺的。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7583811" y="3362125"/>
              <a:ext cx="3896353" cy="39658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rPr>
                <a:t>直播带货主播</a:t>
              </a:r>
            </a:p>
          </p:txBody>
        </p:sp>
      </p:grpSp>
      <p:sp>
        <p:nvSpPr>
          <p:cNvPr id="83" name="îŝḷîḓé-Rectangle 8"/>
          <p:cNvSpPr/>
          <p:nvPr/>
        </p:nvSpPr>
        <p:spPr>
          <a:xfrm>
            <a:off x="5532261" y="3707110"/>
            <a:ext cx="267944" cy="257079"/>
          </a:xfrm>
          <a:custGeom>
            <a:avLst/>
            <a:gdLst>
              <a:gd name="connsiteX0" fmla="*/ 427522 w 607356"/>
              <a:gd name="connsiteY0" fmla="*/ 464667 h 582729"/>
              <a:gd name="connsiteX1" fmla="*/ 427522 w 607356"/>
              <a:gd name="connsiteY1" fmla="*/ 557525 h 582729"/>
              <a:gd name="connsiteX2" fmla="*/ 463773 w 607356"/>
              <a:gd name="connsiteY2" fmla="*/ 557525 h 582729"/>
              <a:gd name="connsiteX3" fmla="*/ 463773 w 607356"/>
              <a:gd name="connsiteY3" fmla="*/ 464667 h 582729"/>
              <a:gd name="connsiteX4" fmla="*/ 318672 w 607356"/>
              <a:gd name="connsiteY4" fmla="*/ 407910 h 582729"/>
              <a:gd name="connsiteX5" fmla="*/ 318672 w 607356"/>
              <a:gd name="connsiteY5" fmla="*/ 557525 h 582729"/>
              <a:gd name="connsiteX6" fmla="*/ 354924 w 607356"/>
              <a:gd name="connsiteY6" fmla="*/ 557525 h 582729"/>
              <a:gd name="connsiteX7" fmla="*/ 354924 w 607356"/>
              <a:gd name="connsiteY7" fmla="*/ 407910 h 582729"/>
              <a:gd name="connsiteX8" fmla="*/ 200428 w 607356"/>
              <a:gd name="connsiteY8" fmla="*/ 346511 h 582729"/>
              <a:gd name="connsiteX9" fmla="*/ 200428 w 607356"/>
              <a:gd name="connsiteY9" fmla="*/ 557525 h 582729"/>
              <a:gd name="connsiteX10" fmla="*/ 236584 w 607356"/>
              <a:gd name="connsiteY10" fmla="*/ 557525 h 582729"/>
              <a:gd name="connsiteX11" fmla="*/ 236584 w 607356"/>
              <a:gd name="connsiteY11" fmla="*/ 346511 h 582729"/>
              <a:gd name="connsiteX12" fmla="*/ 82088 w 607356"/>
              <a:gd name="connsiteY12" fmla="*/ 247305 h 582729"/>
              <a:gd name="connsiteX13" fmla="*/ 82088 w 607356"/>
              <a:gd name="connsiteY13" fmla="*/ 557525 h 582729"/>
              <a:gd name="connsiteX14" fmla="*/ 118340 w 607356"/>
              <a:gd name="connsiteY14" fmla="*/ 557525 h 582729"/>
              <a:gd name="connsiteX15" fmla="*/ 118340 w 607356"/>
              <a:gd name="connsiteY15" fmla="*/ 247305 h 582729"/>
              <a:gd name="connsiteX16" fmla="*/ 126248 w 607356"/>
              <a:gd name="connsiteY16" fmla="*/ 108462 h 582729"/>
              <a:gd name="connsiteX17" fmla="*/ 135809 w 607356"/>
              <a:gd name="connsiteY17" fmla="*/ 110203 h 582729"/>
              <a:gd name="connsiteX18" fmla="*/ 466717 w 607356"/>
              <a:gd name="connsiteY18" fmla="*/ 325367 h 582729"/>
              <a:gd name="connsiteX19" fmla="*/ 463111 w 607356"/>
              <a:gd name="connsiteY19" fmla="*/ 306324 h 582729"/>
              <a:gd name="connsiteX20" fmla="*/ 473265 w 607356"/>
              <a:gd name="connsiteY20" fmla="*/ 291638 h 582729"/>
              <a:gd name="connsiteX21" fmla="*/ 487974 w 607356"/>
              <a:gd name="connsiteY21" fmla="*/ 301681 h 582729"/>
              <a:gd name="connsiteX22" fmla="*/ 496894 w 607356"/>
              <a:gd name="connsiteY22" fmla="*/ 349148 h 582729"/>
              <a:gd name="connsiteX23" fmla="*/ 497274 w 607356"/>
              <a:gd name="connsiteY23" fmla="*/ 351232 h 582729"/>
              <a:gd name="connsiteX24" fmla="*/ 497274 w 607356"/>
              <a:gd name="connsiteY24" fmla="*/ 351327 h 582729"/>
              <a:gd name="connsiteX25" fmla="*/ 497274 w 607356"/>
              <a:gd name="connsiteY25" fmla="*/ 352180 h 582729"/>
              <a:gd name="connsiteX26" fmla="*/ 497274 w 607356"/>
              <a:gd name="connsiteY26" fmla="*/ 353033 h 582729"/>
              <a:gd name="connsiteX27" fmla="*/ 497274 w 607356"/>
              <a:gd name="connsiteY27" fmla="*/ 353127 h 582729"/>
              <a:gd name="connsiteX28" fmla="*/ 487025 w 607356"/>
              <a:gd name="connsiteY28" fmla="*/ 364686 h 582729"/>
              <a:gd name="connsiteX29" fmla="*/ 437299 w 607356"/>
              <a:gd name="connsiteY29" fmla="*/ 374161 h 582729"/>
              <a:gd name="connsiteX30" fmla="*/ 434926 w 607356"/>
              <a:gd name="connsiteY30" fmla="*/ 374350 h 582729"/>
              <a:gd name="connsiteX31" fmla="*/ 422495 w 607356"/>
              <a:gd name="connsiteY31" fmla="*/ 364118 h 582729"/>
              <a:gd name="connsiteX32" fmla="*/ 432554 w 607356"/>
              <a:gd name="connsiteY32" fmla="*/ 349338 h 582729"/>
              <a:gd name="connsiteX33" fmla="*/ 451628 w 607356"/>
              <a:gd name="connsiteY33" fmla="*/ 345737 h 582729"/>
              <a:gd name="connsiteX34" fmla="*/ 121954 w 607356"/>
              <a:gd name="connsiteY34" fmla="*/ 131426 h 582729"/>
              <a:gd name="connsiteX35" fmla="*/ 118253 w 607356"/>
              <a:gd name="connsiteY35" fmla="*/ 113898 h 582729"/>
              <a:gd name="connsiteX36" fmla="*/ 126248 w 607356"/>
              <a:gd name="connsiteY36" fmla="*/ 108462 h 582729"/>
              <a:gd name="connsiteX37" fmla="*/ 12622 w 607356"/>
              <a:gd name="connsiteY37" fmla="*/ 0 h 582729"/>
              <a:gd name="connsiteX38" fmla="*/ 25338 w 607356"/>
              <a:gd name="connsiteY38" fmla="*/ 12602 h 582729"/>
              <a:gd name="connsiteX39" fmla="*/ 25338 w 607356"/>
              <a:gd name="connsiteY39" fmla="*/ 557525 h 582729"/>
              <a:gd name="connsiteX40" fmla="*/ 56750 w 607356"/>
              <a:gd name="connsiteY40" fmla="*/ 557525 h 582729"/>
              <a:gd name="connsiteX41" fmla="*/ 56750 w 607356"/>
              <a:gd name="connsiteY41" fmla="*/ 234702 h 582729"/>
              <a:gd name="connsiteX42" fmla="*/ 69466 w 607356"/>
              <a:gd name="connsiteY42" fmla="*/ 222006 h 582729"/>
              <a:gd name="connsiteX43" fmla="*/ 130961 w 607356"/>
              <a:gd name="connsiteY43" fmla="*/ 222006 h 582729"/>
              <a:gd name="connsiteX44" fmla="*/ 143583 w 607356"/>
              <a:gd name="connsiteY44" fmla="*/ 234702 h 582729"/>
              <a:gd name="connsiteX45" fmla="*/ 143583 w 607356"/>
              <a:gd name="connsiteY45" fmla="*/ 557525 h 582729"/>
              <a:gd name="connsiteX46" fmla="*/ 175089 w 607356"/>
              <a:gd name="connsiteY46" fmla="*/ 557525 h 582729"/>
              <a:gd name="connsiteX47" fmla="*/ 175089 w 607356"/>
              <a:gd name="connsiteY47" fmla="*/ 333908 h 582729"/>
              <a:gd name="connsiteX48" fmla="*/ 187711 w 607356"/>
              <a:gd name="connsiteY48" fmla="*/ 321212 h 582729"/>
              <a:gd name="connsiteX49" fmla="*/ 249301 w 607356"/>
              <a:gd name="connsiteY49" fmla="*/ 321212 h 582729"/>
              <a:gd name="connsiteX50" fmla="*/ 261922 w 607356"/>
              <a:gd name="connsiteY50" fmla="*/ 333908 h 582729"/>
              <a:gd name="connsiteX51" fmla="*/ 261922 w 607356"/>
              <a:gd name="connsiteY51" fmla="*/ 557525 h 582729"/>
              <a:gd name="connsiteX52" fmla="*/ 293429 w 607356"/>
              <a:gd name="connsiteY52" fmla="*/ 557525 h 582729"/>
              <a:gd name="connsiteX53" fmla="*/ 293429 w 607356"/>
              <a:gd name="connsiteY53" fmla="*/ 395308 h 582729"/>
              <a:gd name="connsiteX54" fmla="*/ 306051 w 607356"/>
              <a:gd name="connsiteY54" fmla="*/ 382706 h 582729"/>
              <a:gd name="connsiteX55" fmla="*/ 367545 w 607356"/>
              <a:gd name="connsiteY55" fmla="*/ 382706 h 582729"/>
              <a:gd name="connsiteX56" fmla="*/ 380262 w 607356"/>
              <a:gd name="connsiteY56" fmla="*/ 395308 h 582729"/>
              <a:gd name="connsiteX57" fmla="*/ 380262 w 607356"/>
              <a:gd name="connsiteY57" fmla="*/ 557525 h 582729"/>
              <a:gd name="connsiteX58" fmla="*/ 402184 w 607356"/>
              <a:gd name="connsiteY58" fmla="*/ 557525 h 582729"/>
              <a:gd name="connsiteX59" fmla="*/ 402184 w 607356"/>
              <a:gd name="connsiteY59" fmla="*/ 451970 h 582729"/>
              <a:gd name="connsiteX60" fmla="*/ 414900 w 607356"/>
              <a:gd name="connsiteY60" fmla="*/ 439368 h 582729"/>
              <a:gd name="connsiteX61" fmla="*/ 476395 w 607356"/>
              <a:gd name="connsiteY61" fmla="*/ 439368 h 582729"/>
              <a:gd name="connsiteX62" fmla="*/ 489016 w 607356"/>
              <a:gd name="connsiteY62" fmla="*/ 451970 h 582729"/>
              <a:gd name="connsiteX63" fmla="*/ 489016 w 607356"/>
              <a:gd name="connsiteY63" fmla="*/ 557525 h 582729"/>
              <a:gd name="connsiteX64" fmla="*/ 594734 w 607356"/>
              <a:gd name="connsiteY64" fmla="*/ 557525 h 582729"/>
              <a:gd name="connsiteX65" fmla="*/ 607356 w 607356"/>
              <a:gd name="connsiteY65" fmla="*/ 570127 h 582729"/>
              <a:gd name="connsiteX66" fmla="*/ 594734 w 607356"/>
              <a:gd name="connsiteY66" fmla="*/ 582729 h 582729"/>
              <a:gd name="connsiteX67" fmla="*/ 476395 w 607356"/>
              <a:gd name="connsiteY67" fmla="*/ 582729 h 582729"/>
              <a:gd name="connsiteX68" fmla="*/ 414900 w 607356"/>
              <a:gd name="connsiteY68" fmla="*/ 582729 h 582729"/>
              <a:gd name="connsiteX69" fmla="*/ 367545 w 607356"/>
              <a:gd name="connsiteY69" fmla="*/ 582729 h 582729"/>
              <a:gd name="connsiteX70" fmla="*/ 306051 w 607356"/>
              <a:gd name="connsiteY70" fmla="*/ 582729 h 582729"/>
              <a:gd name="connsiteX71" fmla="*/ 249301 w 607356"/>
              <a:gd name="connsiteY71" fmla="*/ 582729 h 582729"/>
              <a:gd name="connsiteX72" fmla="*/ 187711 w 607356"/>
              <a:gd name="connsiteY72" fmla="*/ 582729 h 582729"/>
              <a:gd name="connsiteX73" fmla="*/ 130961 w 607356"/>
              <a:gd name="connsiteY73" fmla="*/ 582729 h 582729"/>
              <a:gd name="connsiteX74" fmla="*/ 69466 w 607356"/>
              <a:gd name="connsiteY74" fmla="*/ 582729 h 582729"/>
              <a:gd name="connsiteX75" fmla="*/ 12622 w 607356"/>
              <a:gd name="connsiteY75" fmla="*/ 582729 h 582729"/>
              <a:gd name="connsiteX76" fmla="*/ 0 w 607356"/>
              <a:gd name="connsiteY76" fmla="*/ 570127 h 582729"/>
              <a:gd name="connsiteX77" fmla="*/ 0 w 607356"/>
              <a:gd name="connsiteY77" fmla="*/ 12602 h 582729"/>
              <a:gd name="connsiteX78" fmla="*/ 12622 w 607356"/>
              <a:gd name="connsiteY78" fmla="*/ 0 h 582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607356" h="582729">
                <a:moveTo>
                  <a:pt x="427522" y="464667"/>
                </a:moveTo>
                <a:lnTo>
                  <a:pt x="427522" y="557525"/>
                </a:lnTo>
                <a:lnTo>
                  <a:pt x="463773" y="557525"/>
                </a:lnTo>
                <a:lnTo>
                  <a:pt x="463773" y="464667"/>
                </a:lnTo>
                <a:close/>
                <a:moveTo>
                  <a:pt x="318672" y="407910"/>
                </a:moveTo>
                <a:lnTo>
                  <a:pt x="318672" y="557525"/>
                </a:lnTo>
                <a:lnTo>
                  <a:pt x="354924" y="557525"/>
                </a:lnTo>
                <a:lnTo>
                  <a:pt x="354924" y="407910"/>
                </a:lnTo>
                <a:close/>
                <a:moveTo>
                  <a:pt x="200428" y="346511"/>
                </a:moveTo>
                <a:lnTo>
                  <a:pt x="200428" y="557525"/>
                </a:lnTo>
                <a:lnTo>
                  <a:pt x="236584" y="557525"/>
                </a:lnTo>
                <a:lnTo>
                  <a:pt x="236584" y="346511"/>
                </a:lnTo>
                <a:close/>
                <a:moveTo>
                  <a:pt x="82088" y="247305"/>
                </a:moveTo>
                <a:lnTo>
                  <a:pt x="82088" y="557525"/>
                </a:lnTo>
                <a:lnTo>
                  <a:pt x="118340" y="557525"/>
                </a:lnTo>
                <a:lnTo>
                  <a:pt x="118340" y="247305"/>
                </a:lnTo>
                <a:close/>
                <a:moveTo>
                  <a:pt x="126248" y="108462"/>
                </a:moveTo>
                <a:cubicBezTo>
                  <a:pt x="129427" y="107787"/>
                  <a:pt x="132867" y="108308"/>
                  <a:pt x="135809" y="110203"/>
                </a:cubicBezTo>
                <a:lnTo>
                  <a:pt x="466717" y="325367"/>
                </a:lnTo>
                <a:lnTo>
                  <a:pt x="463111" y="306324"/>
                </a:lnTo>
                <a:cubicBezTo>
                  <a:pt x="461877" y="299502"/>
                  <a:pt x="466337" y="292870"/>
                  <a:pt x="473265" y="291638"/>
                </a:cubicBezTo>
                <a:cubicBezTo>
                  <a:pt x="480098" y="290312"/>
                  <a:pt x="486740" y="294860"/>
                  <a:pt x="487974" y="301681"/>
                </a:cubicBezTo>
                <a:lnTo>
                  <a:pt x="496894" y="349148"/>
                </a:lnTo>
                <a:cubicBezTo>
                  <a:pt x="497084" y="349811"/>
                  <a:pt x="497179" y="350474"/>
                  <a:pt x="497274" y="351232"/>
                </a:cubicBezTo>
                <a:cubicBezTo>
                  <a:pt x="497274" y="351232"/>
                  <a:pt x="497274" y="351232"/>
                  <a:pt x="497274" y="351327"/>
                </a:cubicBezTo>
                <a:cubicBezTo>
                  <a:pt x="497274" y="351611"/>
                  <a:pt x="497274" y="351896"/>
                  <a:pt x="497274" y="352180"/>
                </a:cubicBezTo>
                <a:cubicBezTo>
                  <a:pt x="497274" y="352464"/>
                  <a:pt x="497274" y="352748"/>
                  <a:pt x="497274" y="353033"/>
                </a:cubicBezTo>
                <a:cubicBezTo>
                  <a:pt x="497274" y="353127"/>
                  <a:pt x="497274" y="353127"/>
                  <a:pt x="497274" y="353127"/>
                </a:cubicBezTo>
                <a:cubicBezTo>
                  <a:pt x="496800" y="358717"/>
                  <a:pt x="492719" y="363549"/>
                  <a:pt x="487025" y="364686"/>
                </a:cubicBezTo>
                <a:lnTo>
                  <a:pt x="437299" y="374161"/>
                </a:lnTo>
                <a:cubicBezTo>
                  <a:pt x="436445" y="374350"/>
                  <a:pt x="435685" y="374350"/>
                  <a:pt x="434926" y="374350"/>
                </a:cubicBezTo>
                <a:cubicBezTo>
                  <a:pt x="428948" y="374350"/>
                  <a:pt x="423633" y="370181"/>
                  <a:pt x="422495" y="364118"/>
                </a:cubicBezTo>
                <a:cubicBezTo>
                  <a:pt x="421166" y="357296"/>
                  <a:pt x="425626" y="350664"/>
                  <a:pt x="432554" y="349338"/>
                </a:cubicBezTo>
                <a:lnTo>
                  <a:pt x="451628" y="345737"/>
                </a:lnTo>
                <a:lnTo>
                  <a:pt x="121954" y="131426"/>
                </a:lnTo>
                <a:cubicBezTo>
                  <a:pt x="116070" y="127636"/>
                  <a:pt x="114457" y="119772"/>
                  <a:pt x="118253" y="113898"/>
                </a:cubicBezTo>
                <a:cubicBezTo>
                  <a:pt x="120151" y="111008"/>
                  <a:pt x="123069" y="109137"/>
                  <a:pt x="126248" y="108462"/>
                </a:cubicBezTo>
                <a:close/>
                <a:moveTo>
                  <a:pt x="12622" y="0"/>
                </a:moveTo>
                <a:cubicBezTo>
                  <a:pt x="19644" y="0"/>
                  <a:pt x="25338" y="5590"/>
                  <a:pt x="25338" y="12602"/>
                </a:cubicBezTo>
                <a:lnTo>
                  <a:pt x="25338" y="557525"/>
                </a:lnTo>
                <a:lnTo>
                  <a:pt x="56750" y="557525"/>
                </a:lnTo>
                <a:lnTo>
                  <a:pt x="56750" y="234702"/>
                </a:lnTo>
                <a:cubicBezTo>
                  <a:pt x="56750" y="227691"/>
                  <a:pt x="62444" y="222006"/>
                  <a:pt x="69466" y="222006"/>
                </a:cubicBezTo>
                <a:lnTo>
                  <a:pt x="130961" y="222006"/>
                </a:lnTo>
                <a:cubicBezTo>
                  <a:pt x="137984" y="222006"/>
                  <a:pt x="143583" y="227691"/>
                  <a:pt x="143583" y="234702"/>
                </a:cubicBezTo>
                <a:lnTo>
                  <a:pt x="143583" y="557525"/>
                </a:lnTo>
                <a:lnTo>
                  <a:pt x="175089" y="557525"/>
                </a:lnTo>
                <a:lnTo>
                  <a:pt x="175089" y="333908"/>
                </a:lnTo>
                <a:cubicBezTo>
                  <a:pt x="175089" y="326897"/>
                  <a:pt x="180783" y="321212"/>
                  <a:pt x="187711" y="321212"/>
                </a:cubicBezTo>
                <a:lnTo>
                  <a:pt x="249301" y="321212"/>
                </a:lnTo>
                <a:cubicBezTo>
                  <a:pt x="256228" y="321212"/>
                  <a:pt x="261922" y="326897"/>
                  <a:pt x="261922" y="333908"/>
                </a:cubicBezTo>
                <a:lnTo>
                  <a:pt x="261922" y="557525"/>
                </a:lnTo>
                <a:lnTo>
                  <a:pt x="293429" y="557525"/>
                </a:lnTo>
                <a:lnTo>
                  <a:pt x="293429" y="395308"/>
                </a:lnTo>
                <a:cubicBezTo>
                  <a:pt x="293429" y="388297"/>
                  <a:pt x="299028" y="382706"/>
                  <a:pt x="306051" y="382706"/>
                </a:cubicBezTo>
                <a:lnTo>
                  <a:pt x="367545" y="382706"/>
                </a:lnTo>
                <a:cubicBezTo>
                  <a:pt x="374568" y="382706"/>
                  <a:pt x="380262" y="388297"/>
                  <a:pt x="380262" y="395308"/>
                </a:cubicBezTo>
                <a:lnTo>
                  <a:pt x="380262" y="557525"/>
                </a:lnTo>
                <a:lnTo>
                  <a:pt x="402184" y="557525"/>
                </a:lnTo>
                <a:lnTo>
                  <a:pt x="402184" y="451970"/>
                </a:lnTo>
                <a:cubicBezTo>
                  <a:pt x="402184" y="445053"/>
                  <a:pt x="407878" y="439368"/>
                  <a:pt x="414900" y="439368"/>
                </a:cubicBezTo>
                <a:lnTo>
                  <a:pt x="476395" y="439368"/>
                </a:lnTo>
                <a:cubicBezTo>
                  <a:pt x="483417" y="439368"/>
                  <a:pt x="489016" y="445053"/>
                  <a:pt x="489016" y="451970"/>
                </a:cubicBezTo>
                <a:lnTo>
                  <a:pt x="489016" y="557525"/>
                </a:lnTo>
                <a:lnTo>
                  <a:pt x="594734" y="557525"/>
                </a:lnTo>
                <a:cubicBezTo>
                  <a:pt x="601662" y="557525"/>
                  <a:pt x="607356" y="563115"/>
                  <a:pt x="607356" y="570127"/>
                </a:cubicBezTo>
                <a:cubicBezTo>
                  <a:pt x="607356" y="577139"/>
                  <a:pt x="601662" y="582729"/>
                  <a:pt x="594734" y="582729"/>
                </a:cubicBezTo>
                <a:lnTo>
                  <a:pt x="476395" y="582729"/>
                </a:lnTo>
                <a:lnTo>
                  <a:pt x="414900" y="582729"/>
                </a:lnTo>
                <a:lnTo>
                  <a:pt x="367545" y="582729"/>
                </a:lnTo>
                <a:lnTo>
                  <a:pt x="306051" y="582729"/>
                </a:lnTo>
                <a:lnTo>
                  <a:pt x="249301" y="582729"/>
                </a:lnTo>
                <a:lnTo>
                  <a:pt x="187711" y="582729"/>
                </a:lnTo>
                <a:lnTo>
                  <a:pt x="130961" y="582729"/>
                </a:lnTo>
                <a:lnTo>
                  <a:pt x="69466" y="582729"/>
                </a:lnTo>
                <a:lnTo>
                  <a:pt x="12622" y="582729"/>
                </a:lnTo>
                <a:cubicBezTo>
                  <a:pt x="5694" y="582729"/>
                  <a:pt x="0" y="577139"/>
                  <a:pt x="0" y="570127"/>
                </a:cubicBezTo>
                <a:lnTo>
                  <a:pt x="0" y="12602"/>
                </a:lnTo>
                <a:cubicBezTo>
                  <a:pt x="0" y="5590"/>
                  <a:pt x="5694" y="0"/>
                  <a:pt x="126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4" name="îŝḷîḓé-Rectangle 9"/>
          <p:cNvSpPr/>
          <p:nvPr/>
        </p:nvSpPr>
        <p:spPr>
          <a:xfrm>
            <a:off x="5532261" y="5369229"/>
            <a:ext cx="262114" cy="267944"/>
          </a:xfrm>
          <a:custGeom>
            <a:avLst/>
            <a:gdLst>
              <a:gd name="connsiteX0" fmla="*/ 59789 w 593384"/>
              <a:gd name="connsiteY0" fmla="*/ 323835 h 606580"/>
              <a:gd name="connsiteX1" fmla="*/ 44670 w 593384"/>
              <a:gd name="connsiteY1" fmla="*/ 338857 h 606580"/>
              <a:gd name="connsiteX2" fmla="*/ 44670 w 593384"/>
              <a:gd name="connsiteY2" fmla="*/ 477027 h 606580"/>
              <a:gd name="connsiteX3" fmla="*/ 59713 w 593384"/>
              <a:gd name="connsiteY3" fmla="*/ 492048 h 606580"/>
              <a:gd name="connsiteX4" fmla="*/ 386834 w 593384"/>
              <a:gd name="connsiteY4" fmla="*/ 492048 h 606580"/>
              <a:gd name="connsiteX5" fmla="*/ 402946 w 593384"/>
              <a:gd name="connsiteY5" fmla="*/ 508138 h 606580"/>
              <a:gd name="connsiteX6" fmla="*/ 402946 w 593384"/>
              <a:gd name="connsiteY6" fmla="*/ 545959 h 606580"/>
              <a:gd name="connsiteX7" fmla="*/ 419058 w 593384"/>
              <a:gd name="connsiteY7" fmla="*/ 561972 h 606580"/>
              <a:gd name="connsiteX8" fmla="*/ 429137 w 593384"/>
              <a:gd name="connsiteY8" fmla="*/ 558388 h 606580"/>
              <a:gd name="connsiteX9" fmla="*/ 543981 w 593384"/>
              <a:gd name="connsiteY9" fmla="*/ 464369 h 606580"/>
              <a:gd name="connsiteX10" fmla="*/ 544897 w 593384"/>
              <a:gd name="connsiteY10" fmla="*/ 463606 h 606580"/>
              <a:gd name="connsiteX11" fmla="*/ 544897 w 593384"/>
              <a:gd name="connsiteY11" fmla="*/ 445000 h 606580"/>
              <a:gd name="connsiteX12" fmla="*/ 543904 w 593384"/>
              <a:gd name="connsiteY12" fmla="*/ 444162 h 606580"/>
              <a:gd name="connsiteX13" fmla="*/ 427533 w 593384"/>
              <a:gd name="connsiteY13" fmla="*/ 349990 h 606580"/>
              <a:gd name="connsiteX14" fmla="*/ 418065 w 593384"/>
              <a:gd name="connsiteY14" fmla="*/ 346634 h 606580"/>
              <a:gd name="connsiteX15" fmla="*/ 402946 w 593384"/>
              <a:gd name="connsiteY15" fmla="*/ 361656 h 606580"/>
              <a:gd name="connsiteX16" fmla="*/ 402946 w 593384"/>
              <a:gd name="connsiteY16" fmla="*/ 400469 h 606580"/>
              <a:gd name="connsiteX17" fmla="*/ 386834 w 593384"/>
              <a:gd name="connsiteY17" fmla="*/ 416482 h 606580"/>
              <a:gd name="connsiteX18" fmla="*/ 136453 w 593384"/>
              <a:gd name="connsiteY18" fmla="*/ 416482 h 606580"/>
              <a:gd name="connsiteX19" fmla="*/ 120342 w 593384"/>
              <a:gd name="connsiteY19" fmla="*/ 400469 h 606580"/>
              <a:gd name="connsiteX20" fmla="*/ 120342 w 593384"/>
              <a:gd name="connsiteY20" fmla="*/ 376602 h 606580"/>
              <a:gd name="connsiteX21" fmla="*/ 113469 w 593384"/>
              <a:gd name="connsiteY21" fmla="*/ 362342 h 606580"/>
              <a:gd name="connsiteX22" fmla="*/ 69105 w 593384"/>
              <a:gd name="connsiteY22" fmla="*/ 327114 h 606580"/>
              <a:gd name="connsiteX23" fmla="*/ 59789 w 593384"/>
              <a:gd name="connsiteY23" fmla="*/ 323835 h 606580"/>
              <a:gd name="connsiteX24" fmla="*/ 59757 w 593384"/>
              <a:gd name="connsiteY24" fmla="*/ 323324 h 606580"/>
              <a:gd name="connsiteX25" fmla="*/ 69379 w 593384"/>
              <a:gd name="connsiteY25" fmla="*/ 326755 h 606580"/>
              <a:gd name="connsiteX26" fmla="*/ 113750 w 593384"/>
              <a:gd name="connsiteY26" fmla="*/ 361977 h 606580"/>
              <a:gd name="connsiteX27" fmla="*/ 120852 w 593384"/>
              <a:gd name="connsiteY27" fmla="*/ 376615 h 606580"/>
              <a:gd name="connsiteX28" fmla="*/ 120852 w 593384"/>
              <a:gd name="connsiteY28" fmla="*/ 400477 h 606580"/>
              <a:gd name="connsiteX29" fmla="*/ 136431 w 593384"/>
              <a:gd name="connsiteY29" fmla="*/ 416030 h 606580"/>
              <a:gd name="connsiteX30" fmla="*/ 386846 w 593384"/>
              <a:gd name="connsiteY30" fmla="*/ 416030 h 606580"/>
              <a:gd name="connsiteX31" fmla="*/ 402425 w 593384"/>
              <a:gd name="connsiteY31" fmla="*/ 400477 h 606580"/>
              <a:gd name="connsiteX32" fmla="*/ 402425 w 593384"/>
              <a:gd name="connsiteY32" fmla="*/ 361672 h 606580"/>
              <a:gd name="connsiteX33" fmla="*/ 418081 w 593384"/>
              <a:gd name="connsiteY33" fmla="*/ 346119 h 606580"/>
              <a:gd name="connsiteX34" fmla="*/ 427856 w 593384"/>
              <a:gd name="connsiteY34" fmla="*/ 349626 h 606580"/>
              <a:gd name="connsiteX35" fmla="*/ 544319 w 593384"/>
              <a:gd name="connsiteY35" fmla="*/ 443781 h 606580"/>
              <a:gd name="connsiteX36" fmla="*/ 545312 w 593384"/>
              <a:gd name="connsiteY36" fmla="*/ 444696 h 606580"/>
              <a:gd name="connsiteX37" fmla="*/ 545236 w 593384"/>
              <a:gd name="connsiteY37" fmla="*/ 463908 h 606580"/>
              <a:gd name="connsiteX38" fmla="*/ 544319 w 593384"/>
              <a:gd name="connsiteY38" fmla="*/ 464746 h 606580"/>
              <a:gd name="connsiteX39" fmla="*/ 429460 w 593384"/>
              <a:gd name="connsiteY39" fmla="*/ 558748 h 606580"/>
              <a:gd name="connsiteX40" fmla="*/ 419074 w 593384"/>
              <a:gd name="connsiteY40" fmla="*/ 562484 h 606580"/>
              <a:gd name="connsiteX41" fmla="*/ 402425 w 593384"/>
              <a:gd name="connsiteY41" fmla="*/ 545940 h 606580"/>
              <a:gd name="connsiteX42" fmla="*/ 402425 w 593384"/>
              <a:gd name="connsiteY42" fmla="*/ 508126 h 606580"/>
              <a:gd name="connsiteX43" fmla="*/ 386846 w 593384"/>
              <a:gd name="connsiteY43" fmla="*/ 492573 h 606580"/>
              <a:gd name="connsiteX44" fmla="*/ 59680 w 593384"/>
              <a:gd name="connsiteY44" fmla="*/ 492573 h 606580"/>
              <a:gd name="connsiteX45" fmla="*/ 44101 w 593384"/>
              <a:gd name="connsiteY45" fmla="*/ 477021 h 606580"/>
              <a:gd name="connsiteX46" fmla="*/ 44101 w 593384"/>
              <a:gd name="connsiteY46" fmla="*/ 338877 h 606580"/>
              <a:gd name="connsiteX47" fmla="*/ 59757 w 593384"/>
              <a:gd name="connsiteY47" fmla="*/ 323324 h 606580"/>
              <a:gd name="connsiteX48" fmla="*/ 59789 w 593384"/>
              <a:gd name="connsiteY48" fmla="*/ 322767 h 606580"/>
              <a:gd name="connsiteX49" fmla="*/ 43677 w 593384"/>
              <a:gd name="connsiteY49" fmla="*/ 338857 h 606580"/>
              <a:gd name="connsiteX50" fmla="*/ 43677 w 593384"/>
              <a:gd name="connsiteY50" fmla="*/ 477027 h 606580"/>
              <a:gd name="connsiteX51" fmla="*/ 59713 w 593384"/>
              <a:gd name="connsiteY51" fmla="*/ 493116 h 606580"/>
              <a:gd name="connsiteX52" fmla="*/ 386834 w 593384"/>
              <a:gd name="connsiteY52" fmla="*/ 493116 h 606580"/>
              <a:gd name="connsiteX53" fmla="*/ 401953 w 593384"/>
              <a:gd name="connsiteY53" fmla="*/ 508138 h 606580"/>
              <a:gd name="connsiteX54" fmla="*/ 401953 w 593384"/>
              <a:gd name="connsiteY54" fmla="*/ 545959 h 606580"/>
              <a:gd name="connsiteX55" fmla="*/ 419058 w 593384"/>
              <a:gd name="connsiteY55" fmla="*/ 563040 h 606580"/>
              <a:gd name="connsiteX56" fmla="*/ 429748 w 593384"/>
              <a:gd name="connsiteY56" fmla="*/ 559151 h 606580"/>
              <a:gd name="connsiteX57" fmla="*/ 544592 w 593384"/>
              <a:gd name="connsiteY57" fmla="*/ 465131 h 606580"/>
              <a:gd name="connsiteX58" fmla="*/ 545584 w 593384"/>
              <a:gd name="connsiteY58" fmla="*/ 464292 h 606580"/>
              <a:gd name="connsiteX59" fmla="*/ 545584 w 593384"/>
              <a:gd name="connsiteY59" fmla="*/ 444314 h 606580"/>
              <a:gd name="connsiteX60" fmla="*/ 544592 w 593384"/>
              <a:gd name="connsiteY60" fmla="*/ 443399 h 606580"/>
              <a:gd name="connsiteX61" fmla="*/ 428144 w 593384"/>
              <a:gd name="connsiteY61" fmla="*/ 349227 h 606580"/>
              <a:gd name="connsiteX62" fmla="*/ 418065 w 593384"/>
              <a:gd name="connsiteY62" fmla="*/ 345567 h 606580"/>
              <a:gd name="connsiteX63" fmla="*/ 401953 w 593384"/>
              <a:gd name="connsiteY63" fmla="*/ 361656 h 606580"/>
              <a:gd name="connsiteX64" fmla="*/ 401953 w 593384"/>
              <a:gd name="connsiteY64" fmla="*/ 400469 h 606580"/>
              <a:gd name="connsiteX65" fmla="*/ 386834 w 593384"/>
              <a:gd name="connsiteY65" fmla="*/ 415491 h 606580"/>
              <a:gd name="connsiteX66" fmla="*/ 136453 w 593384"/>
              <a:gd name="connsiteY66" fmla="*/ 415491 h 606580"/>
              <a:gd name="connsiteX67" fmla="*/ 121334 w 593384"/>
              <a:gd name="connsiteY67" fmla="*/ 400469 h 606580"/>
              <a:gd name="connsiteX68" fmla="*/ 121334 w 593384"/>
              <a:gd name="connsiteY68" fmla="*/ 376602 h 606580"/>
              <a:gd name="connsiteX69" fmla="*/ 114080 w 593384"/>
              <a:gd name="connsiteY69" fmla="*/ 361580 h 606580"/>
              <a:gd name="connsiteX70" fmla="*/ 69716 w 593384"/>
              <a:gd name="connsiteY70" fmla="*/ 326351 h 606580"/>
              <a:gd name="connsiteX71" fmla="*/ 59789 w 593384"/>
              <a:gd name="connsiteY71" fmla="*/ 322767 h 606580"/>
              <a:gd name="connsiteX72" fmla="*/ 59789 w 593384"/>
              <a:gd name="connsiteY72" fmla="*/ 280218 h 606580"/>
              <a:gd name="connsiteX73" fmla="*/ 96289 w 593384"/>
              <a:gd name="connsiteY73" fmla="*/ 293029 h 606580"/>
              <a:gd name="connsiteX74" fmla="*/ 140653 w 593384"/>
              <a:gd name="connsiteY74" fmla="*/ 328258 h 606580"/>
              <a:gd name="connsiteX75" fmla="*/ 157834 w 593384"/>
              <a:gd name="connsiteY75" fmla="*/ 349761 h 606580"/>
              <a:gd name="connsiteX76" fmla="*/ 163790 w 593384"/>
              <a:gd name="connsiteY76" fmla="*/ 372484 h 606580"/>
              <a:gd name="connsiteX77" fmla="*/ 163866 w 593384"/>
              <a:gd name="connsiteY77" fmla="*/ 372942 h 606580"/>
              <a:gd name="connsiteX78" fmla="*/ 359345 w 593384"/>
              <a:gd name="connsiteY78" fmla="*/ 372942 h 606580"/>
              <a:gd name="connsiteX79" fmla="*/ 359345 w 593384"/>
              <a:gd name="connsiteY79" fmla="*/ 361656 h 606580"/>
              <a:gd name="connsiteX80" fmla="*/ 364308 w 593384"/>
              <a:gd name="connsiteY80" fmla="*/ 337942 h 606580"/>
              <a:gd name="connsiteX81" fmla="*/ 377671 w 593384"/>
              <a:gd name="connsiteY81" fmla="*/ 319107 h 606580"/>
              <a:gd name="connsiteX82" fmla="*/ 418065 w 593384"/>
              <a:gd name="connsiteY82" fmla="*/ 303018 h 606580"/>
              <a:gd name="connsiteX83" fmla="*/ 454946 w 593384"/>
              <a:gd name="connsiteY83" fmla="*/ 316133 h 606580"/>
              <a:gd name="connsiteX84" fmla="*/ 571393 w 593384"/>
              <a:gd name="connsiteY84" fmla="*/ 410305 h 606580"/>
              <a:gd name="connsiteX85" fmla="*/ 575822 w 593384"/>
              <a:gd name="connsiteY85" fmla="*/ 414271 h 606580"/>
              <a:gd name="connsiteX86" fmla="*/ 575670 w 593384"/>
              <a:gd name="connsiteY86" fmla="*/ 494412 h 606580"/>
              <a:gd name="connsiteX87" fmla="*/ 571623 w 593384"/>
              <a:gd name="connsiteY87" fmla="*/ 498072 h 606580"/>
              <a:gd name="connsiteX88" fmla="*/ 456779 w 593384"/>
              <a:gd name="connsiteY88" fmla="*/ 592016 h 606580"/>
              <a:gd name="connsiteX89" fmla="*/ 419058 w 593384"/>
              <a:gd name="connsiteY89" fmla="*/ 605589 h 606580"/>
              <a:gd name="connsiteX90" fmla="*/ 377976 w 593384"/>
              <a:gd name="connsiteY90" fmla="*/ 589271 h 606580"/>
              <a:gd name="connsiteX91" fmla="*/ 364385 w 593384"/>
              <a:gd name="connsiteY91" fmla="*/ 570131 h 606580"/>
              <a:gd name="connsiteX92" fmla="*/ 359345 w 593384"/>
              <a:gd name="connsiteY92" fmla="*/ 545959 h 606580"/>
              <a:gd name="connsiteX93" fmla="*/ 359345 w 593384"/>
              <a:gd name="connsiteY93" fmla="*/ 535665 h 606580"/>
              <a:gd name="connsiteX94" fmla="*/ 59713 w 593384"/>
              <a:gd name="connsiteY94" fmla="*/ 535665 h 606580"/>
              <a:gd name="connsiteX95" fmla="*/ 1069 w 593384"/>
              <a:gd name="connsiteY95" fmla="*/ 477027 h 606580"/>
              <a:gd name="connsiteX96" fmla="*/ 1069 w 593384"/>
              <a:gd name="connsiteY96" fmla="*/ 338857 h 606580"/>
              <a:gd name="connsiteX97" fmla="*/ 6032 w 593384"/>
              <a:gd name="connsiteY97" fmla="*/ 315142 h 606580"/>
              <a:gd name="connsiteX98" fmla="*/ 19395 w 593384"/>
              <a:gd name="connsiteY98" fmla="*/ 296308 h 606580"/>
              <a:gd name="connsiteX99" fmla="*/ 59789 w 593384"/>
              <a:gd name="connsiteY99" fmla="*/ 280218 h 606580"/>
              <a:gd name="connsiteX100" fmla="*/ 59757 w 593384"/>
              <a:gd name="connsiteY100" fmla="*/ 279792 h 606580"/>
              <a:gd name="connsiteX101" fmla="*/ 18975 w 593384"/>
              <a:gd name="connsiteY101" fmla="*/ 295955 h 606580"/>
              <a:gd name="connsiteX102" fmla="*/ 5534 w 593384"/>
              <a:gd name="connsiteY102" fmla="*/ 315014 h 606580"/>
              <a:gd name="connsiteX103" fmla="*/ 494 w 593384"/>
              <a:gd name="connsiteY103" fmla="*/ 338877 h 606580"/>
              <a:gd name="connsiteX104" fmla="*/ 494 w 593384"/>
              <a:gd name="connsiteY104" fmla="*/ 477021 h 606580"/>
              <a:gd name="connsiteX105" fmla="*/ 59680 w 593384"/>
              <a:gd name="connsiteY105" fmla="*/ 536105 h 606580"/>
              <a:gd name="connsiteX106" fmla="*/ 358818 w 593384"/>
              <a:gd name="connsiteY106" fmla="*/ 536105 h 606580"/>
              <a:gd name="connsiteX107" fmla="*/ 358818 w 593384"/>
              <a:gd name="connsiteY107" fmla="*/ 545940 h 606580"/>
              <a:gd name="connsiteX108" fmla="*/ 363935 w 593384"/>
              <a:gd name="connsiteY108" fmla="*/ 570260 h 606580"/>
              <a:gd name="connsiteX109" fmla="*/ 377605 w 593384"/>
              <a:gd name="connsiteY109" fmla="*/ 589625 h 606580"/>
              <a:gd name="connsiteX110" fmla="*/ 419074 w 593384"/>
              <a:gd name="connsiteY110" fmla="*/ 606016 h 606580"/>
              <a:gd name="connsiteX111" fmla="*/ 457106 w 593384"/>
              <a:gd name="connsiteY111" fmla="*/ 592446 h 606580"/>
              <a:gd name="connsiteX112" fmla="*/ 571965 w 593384"/>
              <a:gd name="connsiteY112" fmla="*/ 498444 h 606580"/>
              <a:gd name="connsiteX113" fmla="*/ 576089 w 593384"/>
              <a:gd name="connsiteY113" fmla="*/ 494784 h 606580"/>
              <a:gd name="connsiteX114" fmla="*/ 576165 w 593384"/>
              <a:gd name="connsiteY114" fmla="*/ 413895 h 606580"/>
              <a:gd name="connsiteX115" fmla="*/ 571736 w 593384"/>
              <a:gd name="connsiteY115" fmla="*/ 409931 h 606580"/>
              <a:gd name="connsiteX116" fmla="*/ 455273 w 593384"/>
              <a:gd name="connsiteY116" fmla="*/ 315777 h 606580"/>
              <a:gd name="connsiteX117" fmla="*/ 418081 w 593384"/>
              <a:gd name="connsiteY117" fmla="*/ 302587 h 606580"/>
              <a:gd name="connsiteX118" fmla="*/ 377300 w 593384"/>
              <a:gd name="connsiteY118" fmla="*/ 318750 h 606580"/>
              <a:gd name="connsiteX119" fmla="*/ 363859 w 593384"/>
              <a:gd name="connsiteY119" fmla="*/ 337733 h 606580"/>
              <a:gd name="connsiteX120" fmla="*/ 358818 w 593384"/>
              <a:gd name="connsiteY120" fmla="*/ 361672 h 606580"/>
              <a:gd name="connsiteX121" fmla="*/ 358818 w 593384"/>
              <a:gd name="connsiteY121" fmla="*/ 372422 h 606580"/>
              <a:gd name="connsiteX122" fmla="*/ 164306 w 593384"/>
              <a:gd name="connsiteY122" fmla="*/ 372422 h 606580"/>
              <a:gd name="connsiteX123" fmla="*/ 158273 w 593384"/>
              <a:gd name="connsiteY123" fmla="*/ 349550 h 606580"/>
              <a:gd name="connsiteX124" fmla="*/ 140937 w 593384"/>
              <a:gd name="connsiteY124" fmla="*/ 327898 h 606580"/>
              <a:gd name="connsiteX125" fmla="*/ 96566 w 593384"/>
              <a:gd name="connsiteY125" fmla="*/ 292676 h 606580"/>
              <a:gd name="connsiteX126" fmla="*/ 59757 w 593384"/>
              <a:gd name="connsiteY126" fmla="*/ 279792 h 606580"/>
              <a:gd name="connsiteX127" fmla="*/ 59789 w 593384"/>
              <a:gd name="connsiteY127" fmla="*/ 279227 h 606580"/>
              <a:gd name="connsiteX128" fmla="*/ 96899 w 593384"/>
              <a:gd name="connsiteY128" fmla="*/ 292266 h 606580"/>
              <a:gd name="connsiteX129" fmla="*/ 141264 w 593384"/>
              <a:gd name="connsiteY129" fmla="*/ 327495 h 606580"/>
              <a:gd name="connsiteX130" fmla="*/ 158750 w 593384"/>
              <a:gd name="connsiteY130" fmla="*/ 349303 h 606580"/>
              <a:gd name="connsiteX131" fmla="*/ 164782 w 593384"/>
              <a:gd name="connsiteY131" fmla="*/ 371950 h 606580"/>
              <a:gd name="connsiteX132" fmla="*/ 358276 w 593384"/>
              <a:gd name="connsiteY132" fmla="*/ 371950 h 606580"/>
              <a:gd name="connsiteX133" fmla="*/ 358276 w 593384"/>
              <a:gd name="connsiteY133" fmla="*/ 361656 h 606580"/>
              <a:gd name="connsiteX134" fmla="*/ 363392 w 593384"/>
              <a:gd name="connsiteY134" fmla="*/ 337560 h 606580"/>
              <a:gd name="connsiteX135" fmla="*/ 376984 w 593384"/>
              <a:gd name="connsiteY135" fmla="*/ 318345 h 606580"/>
              <a:gd name="connsiteX136" fmla="*/ 418065 w 593384"/>
              <a:gd name="connsiteY136" fmla="*/ 302027 h 606580"/>
              <a:gd name="connsiteX137" fmla="*/ 455557 w 593384"/>
              <a:gd name="connsiteY137" fmla="*/ 315371 h 606580"/>
              <a:gd name="connsiteX138" fmla="*/ 572004 w 593384"/>
              <a:gd name="connsiteY138" fmla="*/ 409543 h 606580"/>
              <a:gd name="connsiteX139" fmla="*/ 576510 w 593384"/>
              <a:gd name="connsiteY139" fmla="*/ 413584 h 606580"/>
              <a:gd name="connsiteX140" fmla="*/ 576357 w 593384"/>
              <a:gd name="connsiteY140" fmla="*/ 495099 h 606580"/>
              <a:gd name="connsiteX141" fmla="*/ 572233 w 593384"/>
              <a:gd name="connsiteY141" fmla="*/ 498835 h 606580"/>
              <a:gd name="connsiteX142" fmla="*/ 457390 w 593384"/>
              <a:gd name="connsiteY142" fmla="*/ 592855 h 606580"/>
              <a:gd name="connsiteX143" fmla="*/ 419058 w 593384"/>
              <a:gd name="connsiteY143" fmla="*/ 606580 h 606580"/>
              <a:gd name="connsiteX144" fmla="*/ 377289 w 593384"/>
              <a:gd name="connsiteY144" fmla="*/ 589957 h 606580"/>
              <a:gd name="connsiteX145" fmla="*/ 363468 w 593384"/>
              <a:gd name="connsiteY145" fmla="*/ 570512 h 606580"/>
              <a:gd name="connsiteX146" fmla="*/ 358276 w 593384"/>
              <a:gd name="connsiteY146" fmla="*/ 545959 h 606580"/>
              <a:gd name="connsiteX147" fmla="*/ 358276 w 593384"/>
              <a:gd name="connsiteY147" fmla="*/ 536656 h 606580"/>
              <a:gd name="connsiteX148" fmla="*/ 59713 w 593384"/>
              <a:gd name="connsiteY148" fmla="*/ 536656 h 606580"/>
              <a:gd name="connsiteX149" fmla="*/ 0 w 593384"/>
              <a:gd name="connsiteY149" fmla="*/ 477027 h 606580"/>
              <a:gd name="connsiteX150" fmla="*/ 0 w 593384"/>
              <a:gd name="connsiteY150" fmla="*/ 338857 h 606580"/>
              <a:gd name="connsiteX151" fmla="*/ 5116 w 593384"/>
              <a:gd name="connsiteY151" fmla="*/ 314761 h 606580"/>
              <a:gd name="connsiteX152" fmla="*/ 18632 w 593384"/>
              <a:gd name="connsiteY152" fmla="*/ 295621 h 606580"/>
              <a:gd name="connsiteX153" fmla="*/ 59789 w 593384"/>
              <a:gd name="connsiteY153" fmla="*/ 279227 h 606580"/>
              <a:gd name="connsiteX154" fmla="*/ 174327 w 593384"/>
              <a:gd name="connsiteY154" fmla="*/ 44608 h 606580"/>
              <a:gd name="connsiteX155" fmla="*/ 164247 w 593384"/>
              <a:gd name="connsiteY155" fmla="*/ 48192 h 606580"/>
              <a:gd name="connsiteX156" fmla="*/ 49403 w 593384"/>
              <a:gd name="connsiteY156" fmla="*/ 142211 h 606580"/>
              <a:gd name="connsiteX157" fmla="*/ 48487 w 593384"/>
              <a:gd name="connsiteY157" fmla="*/ 142974 h 606580"/>
              <a:gd name="connsiteX158" fmla="*/ 48487 w 593384"/>
              <a:gd name="connsiteY158" fmla="*/ 161580 h 606580"/>
              <a:gd name="connsiteX159" fmla="*/ 49480 w 593384"/>
              <a:gd name="connsiteY159" fmla="*/ 162418 h 606580"/>
              <a:gd name="connsiteX160" fmla="*/ 165851 w 593384"/>
              <a:gd name="connsiteY160" fmla="*/ 256590 h 606580"/>
              <a:gd name="connsiteX161" fmla="*/ 175319 w 593384"/>
              <a:gd name="connsiteY161" fmla="*/ 259946 h 606580"/>
              <a:gd name="connsiteX162" fmla="*/ 190438 w 593384"/>
              <a:gd name="connsiteY162" fmla="*/ 244924 h 606580"/>
              <a:gd name="connsiteX163" fmla="*/ 190438 w 593384"/>
              <a:gd name="connsiteY163" fmla="*/ 206111 h 606580"/>
              <a:gd name="connsiteX164" fmla="*/ 206550 w 593384"/>
              <a:gd name="connsiteY164" fmla="*/ 190098 h 606580"/>
              <a:gd name="connsiteX165" fmla="*/ 456931 w 593384"/>
              <a:gd name="connsiteY165" fmla="*/ 190098 h 606580"/>
              <a:gd name="connsiteX166" fmla="*/ 473042 w 593384"/>
              <a:gd name="connsiteY166" fmla="*/ 206111 h 606580"/>
              <a:gd name="connsiteX167" fmla="*/ 473042 w 593384"/>
              <a:gd name="connsiteY167" fmla="*/ 229978 h 606580"/>
              <a:gd name="connsiteX168" fmla="*/ 479915 w 593384"/>
              <a:gd name="connsiteY168" fmla="*/ 244238 h 606580"/>
              <a:gd name="connsiteX169" fmla="*/ 524279 w 593384"/>
              <a:gd name="connsiteY169" fmla="*/ 279466 h 606580"/>
              <a:gd name="connsiteX170" fmla="*/ 533595 w 593384"/>
              <a:gd name="connsiteY170" fmla="*/ 282745 h 606580"/>
              <a:gd name="connsiteX171" fmla="*/ 548714 w 593384"/>
              <a:gd name="connsiteY171" fmla="*/ 267723 h 606580"/>
              <a:gd name="connsiteX172" fmla="*/ 548714 w 593384"/>
              <a:gd name="connsiteY172" fmla="*/ 129553 h 606580"/>
              <a:gd name="connsiteX173" fmla="*/ 533671 w 593384"/>
              <a:gd name="connsiteY173" fmla="*/ 114532 h 606580"/>
              <a:gd name="connsiteX174" fmla="*/ 206550 w 593384"/>
              <a:gd name="connsiteY174" fmla="*/ 114532 h 606580"/>
              <a:gd name="connsiteX175" fmla="*/ 190438 w 593384"/>
              <a:gd name="connsiteY175" fmla="*/ 98442 h 606580"/>
              <a:gd name="connsiteX176" fmla="*/ 190438 w 593384"/>
              <a:gd name="connsiteY176" fmla="*/ 60621 h 606580"/>
              <a:gd name="connsiteX177" fmla="*/ 174327 w 593384"/>
              <a:gd name="connsiteY177" fmla="*/ 44608 h 606580"/>
              <a:gd name="connsiteX178" fmla="*/ 174289 w 593384"/>
              <a:gd name="connsiteY178" fmla="*/ 44097 h 606580"/>
              <a:gd name="connsiteX179" fmla="*/ 190936 w 593384"/>
              <a:gd name="connsiteY179" fmla="*/ 60641 h 606580"/>
              <a:gd name="connsiteX180" fmla="*/ 190936 w 593384"/>
              <a:gd name="connsiteY180" fmla="*/ 98455 h 606580"/>
              <a:gd name="connsiteX181" fmla="*/ 206513 w 593384"/>
              <a:gd name="connsiteY181" fmla="*/ 114008 h 606580"/>
              <a:gd name="connsiteX182" fmla="*/ 533641 w 593384"/>
              <a:gd name="connsiteY182" fmla="*/ 114008 h 606580"/>
              <a:gd name="connsiteX183" fmla="*/ 549218 w 593384"/>
              <a:gd name="connsiteY183" fmla="*/ 129560 h 606580"/>
              <a:gd name="connsiteX184" fmla="*/ 549218 w 593384"/>
              <a:gd name="connsiteY184" fmla="*/ 267704 h 606580"/>
              <a:gd name="connsiteX185" fmla="*/ 533564 w 593384"/>
              <a:gd name="connsiteY185" fmla="*/ 283257 h 606580"/>
              <a:gd name="connsiteX186" fmla="*/ 523943 w 593384"/>
              <a:gd name="connsiteY186" fmla="*/ 279826 h 606580"/>
              <a:gd name="connsiteX187" fmla="*/ 479578 w 593384"/>
              <a:gd name="connsiteY187" fmla="*/ 244604 h 606580"/>
              <a:gd name="connsiteX188" fmla="*/ 472476 w 593384"/>
              <a:gd name="connsiteY188" fmla="*/ 229966 h 606580"/>
              <a:gd name="connsiteX189" fmla="*/ 472476 w 593384"/>
              <a:gd name="connsiteY189" fmla="*/ 206104 h 606580"/>
              <a:gd name="connsiteX190" fmla="*/ 456899 w 593384"/>
              <a:gd name="connsiteY190" fmla="*/ 190551 h 606580"/>
              <a:gd name="connsiteX191" fmla="*/ 206513 w 593384"/>
              <a:gd name="connsiteY191" fmla="*/ 190551 h 606580"/>
              <a:gd name="connsiteX192" fmla="*/ 190936 w 593384"/>
              <a:gd name="connsiteY192" fmla="*/ 206104 h 606580"/>
              <a:gd name="connsiteX193" fmla="*/ 190936 w 593384"/>
              <a:gd name="connsiteY193" fmla="*/ 244909 h 606580"/>
              <a:gd name="connsiteX194" fmla="*/ 175282 w 593384"/>
              <a:gd name="connsiteY194" fmla="*/ 260462 h 606580"/>
              <a:gd name="connsiteX195" fmla="*/ 165508 w 593384"/>
              <a:gd name="connsiteY195" fmla="*/ 256955 h 606580"/>
              <a:gd name="connsiteX196" fmla="*/ 49058 w 593384"/>
              <a:gd name="connsiteY196" fmla="*/ 162800 h 606580"/>
              <a:gd name="connsiteX197" fmla="*/ 48066 w 593384"/>
              <a:gd name="connsiteY197" fmla="*/ 161885 h 606580"/>
              <a:gd name="connsiteX198" fmla="*/ 48142 w 593384"/>
              <a:gd name="connsiteY198" fmla="*/ 142673 h 606580"/>
              <a:gd name="connsiteX199" fmla="*/ 49058 w 593384"/>
              <a:gd name="connsiteY199" fmla="*/ 141835 h 606580"/>
              <a:gd name="connsiteX200" fmla="*/ 163904 w 593384"/>
              <a:gd name="connsiteY200" fmla="*/ 47833 h 606580"/>
              <a:gd name="connsiteX201" fmla="*/ 174289 w 593384"/>
              <a:gd name="connsiteY201" fmla="*/ 44097 h 606580"/>
              <a:gd name="connsiteX202" fmla="*/ 174327 w 593384"/>
              <a:gd name="connsiteY202" fmla="*/ 43540 h 606580"/>
              <a:gd name="connsiteX203" fmla="*/ 163636 w 593384"/>
              <a:gd name="connsiteY203" fmla="*/ 47429 h 606580"/>
              <a:gd name="connsiteX204" fmla="*/ 48793 w 593384"/>
              <a:gd name="connsiteY204" fmla="*/ 141449 h 606580"/>
              <a:gd name="connsiteX205" fmla="*/ 47800 w 593384"/>
              <a:gd name="connsiteY205" fmla="*/ 142288 h 606580"/>
              <a:gd name="connsiteX206" fmla="*/ 47800 w 593384"/>
              <a:gd name="connsiteY206" fmla="*/ 162266 h 606580"/>
              <a:gd name="connsiteX207" fmla="*/ 48793 w 593384"/>
              <a:gd name="connsiteY207" fmla="*/ 163181 h 606580"/>
              <a:gd name="connsiteX208" fmla="*/ 165240 w 593384"/>
              <a:gd name="connsiteY208" fmla="*/ 257353 h 606580"/>
              <a:gd name="connsiteX209" fmla="*/ 175319 w 593384"/>
              <a:gd name="connsiteY209" fmla="*/ 261013 h 606580"/>
              <a:gd name="connsiteX210" fmla="*/ 191431 w 593384"/>
              <a:gd name="connsiteY210" fmla="*/ 244924 h 606580"/>
              <a:gd name="connsiteX211" fmla="*/ 191431 w 593384"/>
              <a:gd name="connsiteY211" fmla="*/ 206111 h 606580"/>
              <a:gd name="connsiteX212" fmla="*/ 206550 w 593384"/>
              <a:gd name="connsiteY212" fmla="*/ 191089 h 606580"/>
              <a:gd name="connsiteX213" fmla="*/ 456931 w 593384"/>
              <a:gd name="connsiteY213" fmla="*/ 191089 h 606580"/>
              <a:gd name="connsiteX214" fmla="*/ 472050 w 593384"/>
              <a:gd name="connsiteY214" fmla="*/ 206111 h 606580"/>
              <a:gd name="connsiteX215" fmla="*/ 472050 w 593384"/>
              <a:gd name="connsiteY215" fmla="*/ 229978 h 606580"/>
              <a:gd name="connsiteX216" fmla="*/ 479304 w 593384"/>
              <a:gd name="connsiteY216" fmla="*/ 245000 h 606580"/>
              <a:gd name="connsiteX217" fmla="*/ 523668 w 593384"/>
              <a:gd name="connsiteY217" fmla="*/ 280229 h 606580"/>
              <a:gd name="connsiteX218" fmla="*/ 533595 w 593384"/>
              <a:gd name="connsiteY218" fmla="*/ 283813 h 606580"/>
              <a:gd name="connsiteX219" fmla="*/ 549707 w 593384"/>
              <a:gd name="connsiteY219" fmla="*/ 267723 h 606580"/>
              <a:gd name="connsiteX220" fmla="*/ 549707 w 593384"/>
              <a:gd name="connsiteY220" fmla="*/ 129553 h 606580"/>
              <a:gd name="connsiteX221" fmla="*/ 533671 w 593384"/>
              <a:gd name="connsiteY221" fmla="*/ 113464 h 606580"/>
              <a:gd name="connsiteX222" fmla="*/ 206550 w 593384"/>
              <a:gd name="connsiteY222" fmla="*/ 113464 h 606580"/>
              <a:gd name="connsiteX223" fmla="*/ 191431 w 593384"/>
              <a:gd name="connsiteY223" fmla="*/ 98442 h 606580"/>
              <a:gd name="connsiteX224" fmla="*/ 191431 w 593384"/>
              <a:gd name="connsiteY224" fmla="*/ 60621 h 606580"/>
              <a:gd name="connsiteX225" fmla="*/ 174327 w 593384"/>
              <a:gd name="connsiteY225" fmla="*/ 43540 h 606580"/>
              <a:gd name="connsiteX226" fmla="*/ 174327 w 593384"/>
              <a:gd name="connsiteY226" fmla="*/ 991 h 606580"/>
              <a:gd name="connsiteX227" fmla="*/ 215408 w 593384"/>
              <a:gd name="connsiteY227" fmla="*/ 17309 h 606580"/>
              <a:gd name="connsiteX228" fmla="*/ 228999 w 593384"/>
              <a:gd name="connsiteY228" fmla="*/ 36449 h 606580"/>
              <a:gd name="connsiteX229" fmla="*/ 234039 w 593384"/>
              <a:gd name="connsiteY229" fmla="*/ 60621 h 606580"/>
              <a:gd name="connsiteX230" fmla="*/ 234039 w 593384"/>
              <a:gd name="connsiteY230" fmla="*/ 70915 h 606580"/>
              <a:gd name="connsiteX231" fmla="*/ 533671 w 593384"/>
              <a:gd name="connsiteY231" fmla="*/ 70915 h 606580"/>
              <a:gd name="connsiteX232" fmla="*/ 592315 w 593384"/>
              <a:gd name="connsiteY232" fmla="*/ 129553 h 606580"/>
              <a:gd name="connsiteX233" fmla="*/ 592315 w 593384"/>
              <a:gd name="connsiteY233" fmla="*/ 267723 h 606580"/>
              <a:gd name="connsiteX234" fmla="*/ 587352 w 593384"/>
              <a:gd name="connsiteY234" fmla="*/ 291438 h 606580"/>
              <a:gd name="connsiteX235" fmla="*/ 573989 w 593384"/>
              <a:gd name="connsiteY235" fmla="*/ 310272 h 606580"/>
              <a:gd name="connsiteX236" fmla="*/ 533595 w 593384"/>
              <a:gd name="connsiteY236" fmla="*/ 326285 h 606580"/>
              <a:gd name="connsiteX237" fmla="*/ 497095 w 593384"/>
              <a:gd name="connsiteY237" fmla="*/ 313551 h 606580"/>
              <a:gd name="connsiteX238" fmla="*/ 452731 w 593384"/>
              <a:gd name="connsiteY238" fmla="*/ 278323 h 606580"/>
              <a:gd name="connsiteX239" fmla="*/ 435550 w 593384"/>
              <a:gd name="connsiteY239" fmla="*/ 256819 h 606580"/>
              <a:gd name="connsiteX240" fmla="*/ 429594 w 593384"/>
              <a:gd name="connsiteY240" fmla="*/ 234096 h 606580"/>
              <a:gd name="connsiteX241" fmla="*/ 429518 w 593384"/>
              <a:gd name="connsiteY241" fmla="*/ 233638 h 606580"/>
              <a:gd name="connsiteX242" fmla="*/ 234039 w 593384"/>
              <a:gd name="connsiteY242" fmla="*/ 233638 h 606580"/>
              <a:gd name="connsiteX243" fmla="*/ 234039 w 593384"/>
              <a:gd name="connsiteY243" fmla="*/ 244924 h 606580"/>
              <a:gd name="connsiteX244" fmla="*/ 229076 w 593384"/>
              <a:gd name="connsiteY244" fmla="*/ 268638 h 606580"/>
              <a:gd name="connsiteX245" fmla="*/ 215713 w 593384"/>
              <a:gd name="connsiteY245" fmla="*/ 287473 h 606580"/>
              <a:gd name="connsiteX246" fmla="*/ 175319 w 593384"/>
              <a:gd name="connsiteY246" fmla="*/ 303562 h 606580"/>
              <a:gd name="connsiteX247" fmla="*/ 138438 w 593384"/>
              <a:gd name="connsiteY247" fmla="*/ 290447 h 606580"/>
              <a:gd name="connsiteX248" fmla="*/ 21991 w 593384"/>
              <a:gd name="connsiteY248" fmla="*/ 196275 h 606580"/>
              <a:gd name="connsiteX249" fmla="*/ 17562 w 593384"/>
              <a:gd name="connsiteY249" fmla="*/ 192309 h 606580"/>
              <a:gd name="connsiteX250" fmla="*/ 17714 w 593384"/>
              <a:gd name="connsiteY250" fmla="*/ 112168 h 606580"/>
              <a:gd name="connsiteX251" fmla="*/ 21762 w 593384"/>
              <a:gd name="connsiteY251" fmla="*/ 108508 h 606580"/>
              <a:gd name="connsiteX252" fmla="*/ 136605 w 593384"/>
              <a:gd name="connsiteY252" fmla="*/ 14564 h 606580"/>
              <a:gd name="connsiteX253" fmla="*/ 174327 w 593384"/>
              <a:gd name="connsiteY253" fmla="*/ 991 h 606580"/>
              <a:gd name="connsiteX254" fmla="*/ 174289 w 593384"/>
              <a:gd name="connsiteY254" fmla="*/ 565 h 606580"/>
              <a:gd name="connsiteX255" fmla="*/ 136262 w 593384"/>
              <a:gd name="connsiteY255" fmla="*/ 14135 h 606580"/>
              <a:gd name="connsiteX256" fmla="*/ 21416 w 593384"/>
              <a:gd name="connsiteY256" fmla="*/ 108137 h 606580"/>
              <a:gd name="connsiteX257" fmla="*/ 17293 w 593384"/>
              <a:gd name="connsiteY257" fmla="*/ 111797 h 606580"/>
              <a:gd name="connsiteX258" fmla="*/ 17216 w 593384"/>
              <a:gd name="connsiteY258" fmla="*/ 192686 h 606580"/>
              <a:gd name="connsiteX259" fmla="*/ 21645 w 593384"/>
              <a:gd name="connsiteY259" fmla="*/ 196650 h 606580"/>
              <a:gd name="connsiteX260" fmla="*/ 138095 w 593384"/>
              <a:gd name="connsiteY260" fmla="*/ 290805 h 606580"/>
              <a:gd name="connsiteX261" fmla="*/ 175282 w 593384"/>
              <a:gd name="connsiteY261" fmla="*/ 303994 h 606580"/>
              <a:gd name="connsiteX262" fmla="*/ 216058 w 593384"/>
              <a:gd name="connsiteY262" fmla="*/ 287831 h 606580"/>
              <a:gd name="connsiteX263" fmla="*/ 229498 w 593384"/>
              <a:gd name="connsiteY263" fmla="*/ 268848 h 606580"/>
              <a:gd name="connsiteX264" fmla="*/ 234538 w 593384"/>
              <a:gd name="connsiteY264" fmla="*/ 244909 h 606580"/>
              <a:gd name="connsiteX265" fmla="*/ 234538 w 593384"/>
              <a:gd name="connsiteY265" fmla="*/ 234159 h 606580"/>
              <a:gd name="connsiteX266" fmla="*/ 429027 w 593384"/>
              <a:gd name="connsiteY266" fmla="*/ 234159 h 606580"/>
              <a:gd name="connsiteX267" fmla="*/ 435060 w 593384"/>
              <a:gd name="connsiteY267" fmla="*/ 257031 h 606580"/>
              <a:gd name="connsiteX268" fmla="*/ 452393 w 593384"/>
              <a:gd name="connsiteY268" fmla="*/ 278683 h 606580"/>
              <a:gd name="connsiteX269" fmla="*/ 496759 w 593384"/>
              <a:gd name="connsiteY269" fmla="*/ 313905 h 606580"/>
              <a:gd name="connsiteX270" fmla="*/ 533564 w 593384"/>
              <a:gd name="connsiteY270" fmla="*/ 326789 h 606580"/>
              <a:gd name="connsiteX271" fmla="*/ 574341 w 593384"/>
              <a:gd name="connsiteY271" fmla="*/ 310550 h 606580"/>
              <a:gd name="connsiteX272" fmla="*/ 587780 w 593384"/>
              <a:gd name="connsiteY272" fmla="*/ 291567 h 606580"/>
              <a:gd name="connsiteX273" fmla="*/ 592820 w 593384"/>
              <a:gd name="connsiteY273" fmla="*/ 267704 h 606580"/>
              <a:gd name="connsiteX274" fmla="*/ 592820 w 593384"/>
              <a:gd name="connsiteY274" fmla="*/ 129560 h 606580"/>
              <a:gd name="connsiteX275" fmla="*/ 533641 w 593384"/>
              <a:gd name="connsiteY275" fmla="*/ 70476 h 606580"/>
              <a:gd name="connsiteX276" fmla="*/ 234538 w 593384"/>
              <a:gd name="connsiteY276" fmla="*/ 70476 h 606580"/>
              <a:gd name="connsiteX277" fmla="*/ 234538 w 593384"/>
              <a:gd name="connsiteY277" fmla="*/ 60641 h 606580"/>
              <a:gd name="connsiteX278" fmla="*/ 229421 w 593384"/>
              <a:gd name="connsiteY278" fmla="*/ 36321 h 606580"/>
              <a:gd name="connsiteX279" fmla="*/ 215753 w 593384"/>
              <a:gd name="connsiteY279" fmla="*/ 16956 h 606580"/>
              <a:gd name="connsiteX280" fmla="*/ 174289 w 593384"/>
              <a:gd name="connsiteY280" fmla="*/ 565 h 606580"/>
              <a:gd name="connsiteX281" fmla="*/ 174327 w 593384"/>
              <a:gd name="connsiteY281" fmla="*/ 0 h 606580"/>
              <a:gd name="connsiteX282" fmla="*/ 216095 w 593384"/>
              <a:gd name="connsiteY282" fmla="*/ 16623 h 606580"/>
              <a:gd name="connsiteX283" fmla="*/ 229916 w 593384"/>
              <a:gd name="connsiteY283" fmla="*/ 36068 h 606580"/>
              <a:gd name="connsiteX284" fmla="*/ 235108 w 593384"/>
              <a:gd name="connsiteY284" fmla="*/ 60621 h 606580"/>
              <a:gd name="connsiteX285" fmla="*/ 235108 w 593384"/>
              <a:gd name="connsiteY285" fmla="*/ 69924 h 606580"/>
              <a:gd name="connsiteX286" fmla="*/ 533671 w 593384"/>
              <a:gd name="connsiteY286" fmla="*/ 69924 h 606580"/>
              <a:gd name="connsiteX287" fmla="*/ 593384 w 593384"/>
              <a:gd name="connsiteY287" fmla="*/ 129553 h 606580"/>
              <a:gd name="connsiteX288" fmla="*/ 593384 w 593384"/>
              <a:gd name="connsiteY288" fmla="*/ 267723 h 606580"/>
              <a:gd name="connsiteX289" fmla="*/ 588268 w 593384"/>
              <a:gd name="connsiteY289" fmla="*/ 291819 h 606580"/>
              <a:gd name="connsiteX290" fmla="*/ 574752 w 593384"/>
              <a:gd name="connsiteY290" fmla="*/ 310959 h 606580"/>
              <a:gd name="connsiteX291" fmla="*/ 533595 w 593384"/>
              <a:gd name="connsiteY291" fmla="*/ 327353 h 606580"/>
              <a:gd name="connsiteX292" fmla="*/ 496485 w 593384"/>
              <a:gd name="connsiteY292" fmla="*/ 314314 h 606580"/>
              <a:gd name="connsiteX293" fmla="*/ 452120 w 593384"/>
              <a:gd name="connsiteY293" fmla="*/ 279085 h 606580"/>
              <a:gd name="connsiteX294" fmla="*/ 434634 w 593384"/>
              <a:gd name="connsiteY294" fmla="*/ 257277 h 606580"/>
              <a:gd name="connsiteX295" fmla="*/ 428602 w 593384"/>
              <a:gd name="connsiteY295" fmla="*/ 234630 h 606580"/>
              <a:gd name="connsiteX296" fmla="*/ 235108 w 593384"/>
              <a:gd name="connsiteY296" fmla="*/ 234630 h 606580"/>
              <a:gd name="connsiteX297" fmla="*/ 235108 w 593384"/>
              <a:gd name="connsiteY297" fmla="*/ 244924 h 606580"/>
              <a:gd name="connsiteX298" fmla="*/ 229992 w 593384"/>
              <a:gd name="connsiteY298" fmla="*/ 269020 h 606580"/>
              <a:gd name="connsiteX299" fmla="*/ 216400 w 593384"/>
              <a:gd name="connsiteY299" fmla="*/ 288235 h 606580"/>
              <a:gd name="connsiteX300" fmla="*/ 175319 w 593384"/>
              <a:gd name="connsiteY300" fmla="*/ 304553 h 606580"/>
              <a:gd name="connsiteX301" fmla="*/ 137827 w 593384"/>
              <a:gd name="connsiteY301" fmla="*/ 291209 h 606580"/>
              <a:gd name="connsiteX302" fmla="*/ 21380 w 593384"/>
              <a:gd name="connsiteY302" fmla="*/ 197037 h 606580"/>
              <a:gd name="connsiteX303" fmla="*/ 16875 w 593384"/>
              <a:gd name="connsiteY303" fmla="*/ 192996 h 606580"/>
              <a:gd name="connsiteX304" fmla="*/ 17027 w 593384"/>
              <a:gd name="connsiteY304" fmla="*/ 111405 h 606580"/>
              <a:gd name="connsiteX305" fmla="*/ 21151 w 593384"/>
              <a:gd name="connsiteY305" fmla="*/ 107745 h 606580"/>
              <a:gd name="connsiteX306" fmla="*/ 135994 w 593384"/>
              <a:gd name="connsiteY306" fmla="*/ 13725 h 606580"/>
              <a:gd name="connsiteX307" fmla="*/ 174327 w 593384"/>
              <a:gd name="connsiteY307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</a:cxnLst>
            <a:rect l="l" t="t" r="r" b="b"/>
            <a:pathLst>
              <a:path w="593384" h="606580">
                <a:moveTo>
                  <a:pt x="59789" y="323835"/>
                </a:moveTo>
                <a:cubicBezTo>
                  <a:pt x="52535" y="323835"/>
                  <a:pt x="44670" y="329554"/>
                  <a:pt x="44670" y="338857"/>
                </a:cubicBezTo>
                <a:lnTo>
                  <a:pt x="44670" y="477027"/>
                </a:lnTo>
                <a:cubicBezTo>
                  <a:pt x="44670" y="485338"/>
                  <a:pt x="51390" y="492048"/>
                  <a:pt x="59713" y="492048"/>
                </a:cubicBezTo>
                <a:lnTo>
                  <a:pt x="386834" y="492048"/>
                </a:lnTo>
                <a:cubicBezTo>
                  <a:pt x="395692" y="492048"/>
                  <a:pt x="402946" y="499292"/>
                  <a:pt x="402946" y="508138"/>
                </a:cubicBezTo>
                <a:lnTo>
                  <a:pt x="402946" y="545959"/>
                </a:lnTo>
                <a:cubicBezTo>
                  <a:pt x="402946" y="555872"/>
                  <a:pt x="411269" y="561972"/>
                  <a:pt x="419058" y="561972"/>
                </a:cubicBezTo>
                <a:cubicBezTo>
                  <a:pt x="422723" y="561972"/>
                  <a:pt x="426159" y="560752"/>
                  <a:pt x="429137" y="558388"/>
                </a:cubicBezTo>
                <a:lnTo>
                  <a:pt x="543981" y="464369"/>
                </a:lnTo>
                <a:cubicBezTo>
                  <a:pt x="544286" y="464140"/>
                  <a:pt x="544592" y="463835"/>
                  <a:pt x="544897" y="463606"/>
                </a:cubicBezTo>
                <a:cubicBezTo>
                  <a:pt x="550013" y="458497"/>
                  <a:pt x="550013" y="450109"/>
                  <a:pt x="544897" y="445000"/>
                </a:cubicBezTo>
                <a:cubicBezTo>
                  <a:pt x="544592" y="444695"/>
                  <a:pt x="544210" y="444390"/>
                  <a:pt x="543904" y="444162"/>
                </a:cubicBezTo>
                <a:lnTo>
                  <a:pt x="427533" y="349990"/>
                </a:lnTo>
                <a:cubicBezTo>
                  <a:pt x="424784" y="347778"/>
                  <a:pt x="421501" y="346634"/>
                  <a:pt x="418065" y="346634"/>
                </a:cubicBezTo>
                <a:cubicBezTo>
                  <a:pt x="410811" y="346634"/>
                  <a:pt x="402946" y="352353"/>
                  <a:pt x="402946" y="361656"/>
                </a:cubicBezTo>
                <a:lnTo>
                  <a:pt x="402946" y="400469"/>
                </a:lnTo>
                <a:cubicBezTo>
                  <a:pt x="402946" y="409314"/>
                  <a:pt x="395692" y="416482"/>
                  <a:pt x="386834" y="416482"/>
                </a:cubicBezTo>
                <a:lnTo>
                  <a:pt x="136453" y="416482"/>
                </a:lnTo>
                <a:cubicBezTo>
                  <a:pt x="127519" y="416482"/>
                  <a:pt x="120342" y="409314"/>
                  <a:pt x="120342" y="400469"/>
                </a:cubicBezTo>
                <a:lnTo>
                  <a:pt x="120342" y="376602"/>
                </a:lnTo>
                <a:cubicBezTo>
                  <a:pt x="120342" y="371035"/>
                  <a:pt x="117822" y="365850"/>
                  <a:pt x="113469" y="362342"/>
                </a:cubicBezTo>
                <a:lnTo>
                  <a:pt x="69105" y="327114"/>
                </a:lnTo>
                <a:cubicBezTo>
                  <a:pt x="66356" y="324979"/>
                  <a:pt x="63149" y="323835"/>
                  <a:pt x="59789" y="323835"/>
                </a:cubicBezTo>
                <a:close/>
                <a:moveTo>
                  <a:pt x="59757" y="323324"/>
                </a:moveTo>
                <a:cubicBezTo>
                  <a:pt x="63040" y="323324"/>
                  <a:pt x="66401" y="324391"/>
                  <a:pt x="69379" y="326755"/>
                </a:cubicBezTo>
                <a:lnTo>
                  <a:pt x="113750" y="361977"/>
                </a:lnTo>
                <a:cubicBezTo>
                  <a:pt x="118255" y="365484"/>
                  <a:pt x="120852" y="370897"/>
                  <a:pt x="120852" y="376615"/>
                </a:cubicBezTo>
                <a:lnTo>
                  <a:pt x="120852" y="400477"/>
                </a:lnTo>
                <a:cubicBezTo>
                  <a:pt x="120852" y="409016"/>
                  <a:pt x="127802" y="416030"/>
                  <a:pt x="136431" y="416030"/>
                </a:cubicBezTo>
                <a:lnTo>
                  <a:pt x="386846" y="416030"/>
                </a:lnTo>
                <a:cubicBezTo>
                  <a:pt x="395476" y="416030"/>
                  <a:pt x="402425" y="409016"/>
                  <a:pt x="402425" y="400477"/>
                </a:cubicBezTo>
                <a:lnTo>
                  <a:pt x="402425" y="361672"/>
                </a:lnTo>
                <a:cubicBezTo>
                  <a:pt x="402425" y="352447"/>
                  <a:pt x="410062" y="346119"/>
                  <a:pt x="418081" y="346119"/>
                </a:cubicBezTo>
                <a:cubicBezTo>
                  <a:pt x="421441" y="346119"/>
                  <a:pt x="424878" y="347187"/>
                  <a:pt x="427856" y="349626"/>
                </a:cubicBezTo>
                <a:lnTo>
                  <a:pt x="544319" y="443781"/>
                </a:lnTo>
                <a:cubicBezTo>
                  <a:pt x="544625" y="444086"/>
                  <a:pt x="545007" y="444314"/>
                  <a:pt x="545312" y="444696"/>
                </a:cubicBezTo>
                <a:cubicBezTo>
                  <a:pt x="550582" y="449956"/>
                  <a:pt x="550582" y="458647"/>
                  <a:pt x="545236" y="463908"/>
                </a:cubicBezTo>
                <a:cubicBezTo>
                  <a:pt x="544930" y="464213"/>
                  <a:pt x="544625" y="464518"/>
                  <a:pt x="544319" y="464746"/>
                </a:cubicBezTo>
                <a:lnTo>
                  <a:pt x="429460" y="558748"/>
                </a:lnTo>
                <a:cubicBezTo>
                  <a:pt x="426252" y="561340"/>
                  <a:pt x="422587" y="562484"/>
                  <a:pt x="419074" y="562484"/>
                </a:cubicBezTo>
                <a:cubicBezTo>
                  <a:pt x="410520" y="562484"/>
                  <a:pt x="402425" y="555775"/>
                  <a:pt x="402425" y="545940"/>
                </a:cubicBezTo>
                <a:lnTo>
                  <a:pt x="402425" y="508126"/>
                </a:lnTo>
                <a:cubicBezTo>
                  <a:pt x="402425" y="499511"/>
                  <a:pt x="395476" y="492573"/>
                  <a:pt x="386846" y="492573"/>
                </a:cubicBezTo>
                <a:lnTo>
                  <a:pt x="59680" y="492573"/>
                </a:lnTo>
                <a:cubicBezTo>
                  <a:pt x="51127" y="492573"/>
                  <a:pt x="44101" y="485636"/>
                  <a:pt x="44101" y="477021"/>
                </a:cubicBezTo>
                <a:lnTo>
                  <a:pt x="44101" y="338877"/>
                </a:lnTo>
                <a:cubicBezTo>
                  <a:pt x="44101" y="329652"/>
                  <a:pt x="51738" y="323324"/>
                  <a:pt x="59757" y="323324"/>
                </a:cubicBezTo>
                <a:close/>
                <a:moveTo>
                  <a:pt x="59789" y="322767"/>
                </a:moveTo>
                <a:cubicBezTo>
                  <a:pt x="52000" y="322767"/>
                  <a:pt x="43677" y="328944"/>
                  <a:pt x="43677" y="338857"/>
                </a:cubicBezTo>
                <a:lnTo>
                  <a:pt x="43677" y="477027"/>
                </a:lnTo>
                <a:cubicBezTo>
                  <a:pt x="43677" y="485872"/>
                  <a:pt x="50855" y="493116"/>
                  <a:pt x="59713" y="493116"/>
                </a:cubicBezTo>
                <a:lnTo>
                  <a:pt x="386834" y="493116"/>
                </a:lnTo>
                <a:cubicBezTo>
                  <a:pt x="395157" y="493116"/>
                  <a:pt x="401953" y="499826"/>
                  <a:pt x="401953" y="508138"/>
                </a:cubicBezTo>
                <a:lnTo>
                  <a:pt x="401953" y="545959"/>
                </a:lnTo>
                <a:cubicBezTo>
                  <a:pt x="401953" y="556482"/>
                  <a:pt x="410811" y="563040"/>
                  <a:pt x="419058" y="563040"/>
                </a:cubicBezTo>
                <a:cubicBezTo>
                  <a:pt x="422952" y="563040"/>
                  <a:pt x="426617" y="561667"/>
                  <a:pt x="429748" y="559151"/>
                </a:cubicBezTo>
                <a:lnTo>
                  <a:pt x="544592" y="465131"/>
                </a:lnTo>
                <a:cubicBezTo>
                  <a:pt x="544973" y="464902"/>
                  <a:pt x="545279" y="464597"/>
                  <a:pt x="545584" y="464292"/>
                </a:cubicBezTo>
                <a:cubicBezTo>
                  <a:pt x="551082" y="458802"/>
                  <a:pt x="551082" y="449804"/>
                  <a:pt x="545584" y="444314"/>
                </a:cubicBezTo>
                <a:cubicBezTo>
                  <a:pt x="545279" y="443933"/>
                  <a:pt x="544897" y="443628"/>
                  <a:pt x="544592" y="443399"/>
                </a:cubicBezTo>
                <a:lnTo>
                  <a:pt x="428144" y="349227"/>
                </a:lnTo>
                <a:cubicBezTo>
                  <a:pt x="425243" y="346863"/>
                  <a:pt x="421730" y="345567"/>
                  <a:pt x="418065" y="345567"/>
                </a:cubicBezTo>
                <a:cubicBezTo>
                  <a:pt x="410276" y="345567"/>
                  <a:pt x="401953" y="351743"/>
                  <a:pt x="401953" y="361656"/>
                </a:cubicBezTo>
                <a:lnTo>
                  <a:pt x="401953" y="400469"/>
                </a:lnTo>
                <a:cubicBezTo>
                  <a:pt x="401953" y="408704"/>
                  <a:pt x="395157" y="415491"/>
                  <a:pt x="386834" y="415491"/>
                </a:cubicBezTo>
                <a:lnTo>
                  <a:pt x="136453" y="415491"/>
                </a:lnTo>
                <a:cubicBezTo>
                  <a:pt x="128130" y="415491"/>
                  <a:pt x="121334" y="408704"/>
                  <a:pt x="121334" y="400469"/>
                </a:cubicBezTo>
                <a:lnTo>
                  <a:pt x="121334" y="376602"/>
                </a:lnTo>
                <a:cubicBezTo>
                  <a:pt x="121334" y="370730"/>
                  <a:pt x="118738" y="365240"/>
                  <a:pt x="114080" y="361580"/>
                </a:cubicBezTo>
                <a:lnTo>
                  <a:pt x="69716" y="326351"/>
                </a:lnTo>
                <a:cubicBezTo>
                  <a:pt x="66814" y="323987"/>
                  <a:pt x="63378" y="322767"/>
                  <a:pt x="59789" y="322767"/>
                </a:cubicBezTo>
                <a:close/>
                <a:moveTo>
                  <a:pt x="59789" y="280218"/>
                </a:moveTo>
                <a:cubicBezTo>
                  <a:pt x="72923" y="280218"/>
                  <a:pt x="85904" y="284793"/>
                  <a:pt x="96289" y="293029"/>
                </a:cubicBezTo>
                <a:lnTo>
                  <a:pt x="140653" y="328258"/>
                </a:lnTo>
                <a:cubicBezTo>
                  <a:pt x="147831" y="334053"/>
                  <a:pt x="153787" y="341449"/>
                  <a:pt x="157834" y="349761"/>
                </a:cubicBezTo>
                <a:cubicBezTo>
                  <a:pt x="161194" y="356776"/>
                  <a:pt x="163255" y="364630"/>
                  <a:pt x="163790" y="372484"/>
                </a:cubicBezTo>
                <a:lnTo>
                  <a:pt x="163866" y="372942"/>
                </a:lnTo>
                <a:lnTo>
                  <a:pt x="359345" y="372942"/>
                </a:lnTo>
                <a:lnTo>
                  <a:pt x="359345" y="361656"/>
                </a:lnTo>
                <a:cubicBezTo>
                  <a:pt x="359345" y="353421"/>
                  <a:pt x="361025" y="345414"/>
                  <a:pt x="364308" y="337942"/>
                </a:cubicBezTo>
                <a:cubicBezTo>
                  <a:pt x="367439" y="330850"/>
                  <a:pt x="371944" y="324445"/>
                  <a:pt x="377671" y="319107"/>
                </a:cubicBezTo>
                <a:cubicBezTo>
                  <a:pt x="388667" y="308737"/>
                  <a:pt x="403022" y="303018"/>
                  <a:pt x="418065" y="303018"/>
                </a:cubicBezTo>
                <a:cubicBezTo>
                  <a:pt x="431428" y="303018"/>
                  <a:pt x="444485" y="307669"/>
                  <a:pt x="454946" y="316133"/>
                </a:cubicBezTo>
                <a:lnTo>
                  <a:pt x="571393" y="410305"/>
                </a:lnTo>
                <a:cubicBezTo>
                  <a:pt x="572386" y="411144"/>
                  <a:pt x="573990" y="412517"/>
                  <a:pt x="575822" y="414271"/>
                </a:cubicBezTo>
                <a:cubicBezTo>
                  <a:pt x="597890" y="436384"/>
                  <a:pt x="597814" y="472375"/>
                  <a:pt x="575670" y="494412"/>
                </a:cubicBezTo>
                <a:cubicBezTo>
                  <a:pt x="574066" y="496014"/>
                  <a:pt x="572539" y="497310"/>
                  <a:pt x="571623" y="498072"/>
                </a:cubicBezTo>
                <a:lnTo>
                  <a:pt x="456779" y="592016"/>
                </a:lnTo>
                <a:cubicBezTo>
                  <a:pt x="446089" y="600785"/>
                  <a:pt x="432726" y="605589"/>
                  <a:pt x="419058" y="605589"/>
                </a:cubicBezTo>
                <a:cubicBezTo>
                  <a:pt x="403709" y="605589"/>
                  <a:pt x="389125" y="599793"/>
                  <a:pt x="377976" y="589271"/>
                </a:cubicBezTo>
                <a:cubicBezTo>
                  <a:pt x="372173" y="583780"/>
                  <a:pt x="367592" y="577375"/>
                  <a:pt x="364385" y="570131"/>
                </a:cubicBezTo>
                <a:cubicBezTo>
                  <a:pt x="361025" y="562506"/>
                  <a:pt x="359345" y="554423"/>
                  <a:pt x="359345" y="545959"/>
                </a:cubicBezTo>
                <a:lnTo>
                  <a:pt x="359345" y="535665"/>
                </a:lnTo>
                <a:lnTo>
                  <a:pt x="59713" y="535665"/>
                </a:lnTo>
                <a:cubicBezTo>
                  <a:pt x="27336" y="535665"/>
                  <a:pt x="1069" y="509358"/>
                  <a:pt x="1069" y="477027"/>
                </a:cubicBezTo>
                <a:lnTo>
                  <a:pt x="1069" y="338857"/>
                </a:lnTo>
                <a:cubicBezTo>
                  <a:pt x="1069" y="330621"/>
                  <a:pt x="2749" y="322615"/>
                  <a:pt x="6032" y="315142"/>
                </a:cubicBezTo>
                <a:cubicBezTo>
                  <a:pt x="9163" y="308051"/>
                  <a:pt x="13668" y="301722"/>
                  <a:pt x="19395" y="296308"/>
                </a:cubicBezTo>
                <a:cubicBezTo>
                  <a:pt x="30314" y="285937"/>
                  <a:pt x="44746" y="280218"/>
                  <a:pt x="59789" y="280218"/>
                </a:cubicBezTo>
                <a:close/>
                <a:moveTo>
                  <a:pt x="59757" y="279792"/>
                </a:moveTo>
                <a:cubicBezTo>
                  <a:pt x="44559" y="279792"/>
                  <a:pt x="30049" y="285510"/>
                  <a:pt x="18975" y="295955"/>
                </a:cubicBezTo>
                <a:cubicBezTo>
                  <a:pt x="13248" y="301367"/>
                  <a:pt x="8742" y="307771"/>
                  <a:pt x="5534" y="315014"/>
                </a:cubicBezTo>
                <a:cubicBezTo>
                  <a:pt x="2174" y="322562"/>
                  <a:pt x="494" y="330567"/>
                  <a:pt x="494" y="338877"/>
                </a:cubicBezTo>
                <a:lnTo>
                  <a:pt x="494" y="477021"/>
                </a:lnTo>
                <a:cubicBezTo>
                  <a:pt x="494" y="509574"/>
                  <a:pt x="27070" y="536105"/>
                  <a:pt x="59680" y="536105"/>
                </a:cubicBezTo>
                <a:lnTo>
                  <a:pt x="358818" y="536105"/>
                </a:lnTo>
                <a:lnTo>
                  <a:pt x="358818" y="545940"/>
                </a:lnTo>
                <a:cubicBezTo>
                  <a:pt x="358818" y="554403"/>
                  <a:pt x="360575" y="562636"/>
                  <a:pt x="363935" y="570260"/>
                </a:cubicBezTo>
                <a:cubicBezTo>
                  <a:pt x="367143" y="577579"/>
                  <a:pt x="371801" y="584059"/>
                  <a:pt x="377605" y="589625"/>
                </a:cubicBezTo>
                <a:cubicBezTo>
                  <a:pt x="388908" y="600222"/>
                  <a:pt x="403571" y="606016"/>
                  <a:pt x="419074" y="606016"/>
                </a:cubicBezTo>
                <a:cubicBezTo>
                  <a:pt x="432820" y="606016"/>
                  <a:pt x="446338" y="601213"/>
                  <a:pt x="457106" y="592446"/>
                </a:cubicBezTo>
                <a:lnTo>
                  <a:pt x="571965" y="498444"/>
                </a:lnTo>
                <a:cubicBezTo>
                  <a:pt x="572958" y="497681"/>
                  <a:pt x="574409" y="496385"/>
                  <a:pt x="576089" y="494784"/>
                </a:cubicBezTo>
                <a:cubicBezTo>
                  <a:pt x="598389" y="472523"/>
                  <a:pt x="598465" y="436233"/>
                  <a:pt x="576165" y="413895"/>
                </a:cubicBezTo>
                <a:cubicBezTo>
                  <a:pt x="574409" y="412142"/>
                  <a:pt x="572805" y="410770"/>
                  <a:pt x="571736" y="409931"/>
                </a:cubicBezTo>
                <a:lnTo>
                  <a:pt x="455273" y="315777"/>
                </a:lnTo>
                <a:cubicBezTo>
                  <a:pt x="444734" y="307238"/>
                  <a:pt x="431522" y="302587"/>
                  <a:pt x="418081" y="302587"/>
                </a:cubicBezTo>
                <a:cubicBezTo>
                  <a:pt x="402883" y="302587"/>
                  <a:pt x="388373" y="308305"/>
                  <a:pt x="377300" y="318750"/>
                </a:cubicBezTo>
                <a:cubicBezTo>
                  <a:pt x="371572" y="324163"/>
                  <a:pt x="367066" y="330567"/>
                  <a:pt x="363859" y="337733"/>
                </a:cubicBezTo>
                <a:cubicBezTo>
                  <a:pt x="360499" y="345281"/>
                  <a:pt x="358818" y="353362"/>
                  <a:pt x="358818" y="361672"/>
                </a:cubicBezTo>
                <a:lnTo>
                  <a:pt x="358818" y="372422"/>
                </a:lnTo>
                <a:lnTo>
                  <a:pt x="164306" y="372422"/>
                </a:lnTo>
                <a:cubicBezTo>
                  <a:pt x="163771" y="364569"/>
                  <a:pt x="161709" y="356717"/>
                  <a:pt x="158273" y="349550"/>
                </a:cubicBezTo>
                <a:cubicBezTo>
                  <a:pt x="154225" y="341164"/>
                  <a:pt x="148192" y="333693"/>
                  <a:pt x="140937" y="327898"/>
                </a:cubicBezTo>
                <a:lnTo>
                  <a:pt x="96566" y="292676"/>
                </a:lnTo>
                <a:cubicBezTo>
                  <a:pt x="86104" y="284366"/>
                  <a:pt x="73045" y="279792"/>
                  <a:pt x="59757" y="279792"/>
                </a:cubicBezTo>
                <a:close/>
                <a:moveTo>
                  <a:pt x="59789" y="279227"/>
                </a:moveTo>
                <a:cubicBezTo>
                  <a:pt x="73152" y="279227"/>
                  <a:pt x="86362" y="283878"/>
                  <a:pt x="96899" y="292266"/>
                </a:cubicBezTo>
                <a:lnTo>
                  <a:pt x="141264" y="327495"/>
                </a:lnTo>
                <a:cubicBezTo>
                  <a:pt x="148594" y="333290"/>
                  <a:pt x="154627" y="340839"/>
                  <a:pt x="158750" y="349303"/>
                </a:cubicBezTo>
                <a:cubicBezTo>
                  <a:pt x="162110" y="356319"/>
                  <a:pt x="164172" y="364096"/>
                  <a:pt x="164782" y="371950"/>
                </a:cubicBezTo>
                <a:lnTo>
                  <a:pt x="358276" y="371950"/>
                </a:lnTo>
                <a:lnTo>
                  <a:pt x="358276" y="361656"/>
                </a:lnTo>
                <a:cubicBezTo>
                  <a:pt x="358276" y="353268"/>
                  <a:pt x="360032" y="345186"/>
                  <a:pt x="363392" y="337560"/>
                </a:cubicBezTo>
                <a:cubicBezTo>
                  <a:pt x="366599" y="330316"/>
                  <a:pt x="371180" y="323835"/>
                  <a:pt x="376984" y="318345"/>
                </a:cubicBezTo>
                <a:cubicBezTo>
                  <a:pt x="388132" y="307822"/>
                  <a:pt x="402717" y="302027"/>
                  <a:pt x="418065" y="302027"/>
                </a:cubicBezTo>
                <a:cubicBezTo>
                  <a:pt x="431657" y="302027"/>
                  <a:pt x="444943" y="306754"/>
                  <a:pt x="455557" y="315371"/>
                </a:cubicBezTo>
                <a:lnTo>
                  <a:pt x="572004" y="409543"/>
                </a:lnTo>
                <a:cubicBezTo>
                  <a:pt x="573073" y="410382"/>
                  <a:pt x="574677" y="411754"/>
                  <a:pt x="576510" y="413584"/>
                </a:cubicBezTo>
                <a:cubicBezTo>
                  <a:pt x="598959" y="436079"/>
                  <a:pt x="598959" y="472680"/>
                  <a:pt x="576357" y="495099"/>
                </a:cubicBezTo>
                <a:cubicBezTo>
                  <a:pt x="574753" y="496776"/>
                  <a:pt x="573226" y="498072"/>
                  <a:pt x="572233" y="498835"/>
                </a:cubicBezTo>
                <a:lnTo>
                  <a:pt x="457390" y="592855"/>
                </a:lnTo>
                <a:cubicBezTo>
                  <a:pt x="446547" y="601700"/>
                  <a:pt x="432955" y="606580"/>
                  <a:pt x="419058" y="606580"/>
                </a:cubicBezTo>
                <a:cubicBezTo>
                  <a:pt x="403480" y="606580"/>
                  <a:pt x="388590" y="600709"/>
                  <a:pt x="377289" y="589957"/>
                </a:cubicBezTo>
                <a:cubicBezTo>
                  <a:pt x="371333" y="584467"/>
                  <a:pt x="366752" y="577909"/>
                  <a:pt x="363468" y="570512"/>
                </a:cubicBezTo>
                <a:cubicBezTo>
                  <a:pt x="360032" y="562811"/>
                  <a:pt x="358276" y="554499"/>
                  <a:pt x="358276" y="545959"/>
                </a:cubicBezTo>
                <a:lnTo>
                  <a:pt x="358276" y="536656"/>
                </a:lnTo>
                <a:lnTo>
                  <a:pt x="59713" y="536656"/>
                </a:lnTo>
                <a:cubicBezTo>
                  <a:pt x="26802" y="536656"/>
                  <a:pt x="0" y="509892"/>
                  <a:pt x="0" y="477027"/>
                </a:cubicBezTo>
                <a:lnTo>
                  <a:pt x="0" y="338857"/>
                </a:lnTo>
                <a:cubicBezTo>
                  <a:pt x="0" y="330469"/>
                  <a:pt x="1756" y="322386"/>
                  <a:pt x="5116" y="314761"/>
                </a:cubicBezTo>
                <a:cubicBezTo>
                  <a:pt x="8323" y="307517"/>
                  <a:pt x="12905" y="301035"/>
                  <a:pt x="18632" y="295621"/>
                </a:cubicBezTo>
                <a:cubicBezTo>
                  <a:pt x="29856" y="285022"/>
                  <a:pt x="44441" y="279227"/>
                  <a:pt x="59789" y="279227"/>
                </a:cubicBezTo>
                <a:close/>
                <a:moveTo>
                  <a:pt x="174327" y="44608"/>
                </a:moveTo>
                <a:cubicBezTo>
                  <a:pt x="170661" y="44608"/>
                  <a:pt x="167225" y="45828"/>
                  <a:pt x="164247" y="48192"/>
                </a:cubicBezTo>
                <a:lnTo>
                  <a:pt x="49403" y="142211"/>
                </a:lnTo>
                <a:cubicBezTo>
                  <a:pt x="49098" y="142440"/>
                  <a:pt x="48793" y="142745"/>
                  <a:pt x="48487" y="142974"/>
                </a:cubicBezTo>
                <a:cubicBezTo>
                  <a:pt x="43371" y="148083"/>
                  <a:pt x="43371" y="156394"/>
                  <a:pt x="48487" y="161580"/>
                </a:cubicBezTo>
                <a:cubicBezTo>
                  <a:pt x="48793" y="161885"/>
                  <a:pt x="49098" y="162113"/>
                  <a:pt x="49480" y="162418"/>
                </a:cubicBezTo>
                <a:lnTo>
                  <a:pt x="165851" y="256590"/>
                </a:lnTo>
                <a:cubicBezTo>
                  <a:pt x="168600" y="258802"/>
                  <a:pt x="171883" y="259946"/>
                  <a:pt x="175319" y="259946"/>
                </a:cubicBezTo>
                <a:cubicBezTo>
                  <a:pt x="182573" y="259946"/>
                  <a:pt x="190438" y="254227"/>
                  <a:pt x="190438" y="244924"/>
                </a:cubicBezTo>
                <a:lnTo>
                  <a:pt x="190438" y="206111"/>
                </a:lnTo>
                <a:cubicBezTo>
                  <a:pt x="190438" y="197266"/>
                  <a:pt x="197616" y="190098"/>
                  <a:pt x="206550" y="190098"/>
                </a:cubicBezTo>
                <a:lnTo>
                  <a:pt x="456931" y="190098"/>
                </a:lnTo>
                <a:cubicBezTo>
                  <a:pt x="465788" y="190098"/>
                  <a:pt x="473042" y="197266"/>
                  <a:pt x="473042" y="206111"/>
                </a:cubicBezTo>
                <a:lnTo>
                  <a:pt x="473042" y="229978"/>
                </a:lnTo>
                <a:cubicBezTo>
                  <a:pt x="473042" y="235545"/>
                  <a:pt x="475562" y="240730"/>
                  <a:pt x="479915" y="244238"/>
                </a:cubicBezTo>
                <a:lnTo>
                  <a:pt x="524279" y="279466"/>
                </a:lnTo>
                <a:cubicBezTo>
                  <a:pt x="526952" y="281601"/>
                  <a:pt x="530235" y="282745"/>
                  <a:pt x="533595" y="282745"/>
                </a:cubicBezTo>
                <a:cubicBezTo>
                  <a:pt x="540849" y="282745"/>
                  <a:pt x="548714" y="277026"/>
                  <a:pt x="548714" y="267723"/>
                </a:cubicBezTo>
                <a:lnTo>
                  <a:pt x="548714" y="129553"/>
                </a:lnTo>
                <a:cubicBezTo>
                  <a:pt x="548714" y="121242"/>
                  <a:pt x="541995" y="114532"/>
                  <a:pt x="533671" y="114532"/>
                </a:cubicBezTo>
                <a:lnTo>
                  <a:pt x="206550" y="114532"/>
                </a:lnTo>
                <a:cubicBezTo>
                  <a:pt x="197616" y="114532"/>
                  <a:pt x="190438" y="107288"/>
                  <a:pt x="190438" y="98442"/>
                </a:cubicBezTo>
                <a:lnTo>
                  <a:pt x="190438" y="60621"/>
                </a:lnTo>
                <a:cubicBezTo>
                  <a:pt x="190438" y="50708"/>
                  <a:pt x="182115" y="44608"/>
                  <a:pt x="174327" y="44608"/>
                </a:cubicBezTo>
                <a:close/>
                <a:moveTo>
                  <a:pt x="174289" y="44097"/>
                </a:moveTo>
                <a:cubicBezTo>
                  <a:pt x="182842" y="44097"/>
                  <a:pt x="190936" y="50806"/>
                  <a:pt x="190936" y="60641"/>
                </a:cubicBezTo>
                <a:lnTo>
                  <a:pt x="190936" y="98455"/>
                </a:lnTo>
                <a:cubicBezTo>
                  <a:pt x="190936" y="107070"/>
                  <a:pt x="197885" y="114008"/>
                  <a:pt x="206513" y="114008"/>
                </a:cubicBezTo>
                <a:lnTo>
                  <a:pt x="533641" y="114008"/>
                </a:lnTo>
                <a:cubicBezTo>
                  <a:pt x="542193" y="114008"/>
                  <a:pt x="549218" y="120945"/>
                  <a:pt x="549218" y="129560"/>
                </a:cubicBezTo>
                <a:lnTo>
                  <a:pt x="549218" y="267704"/>
                </a:lnTo>
                <a:cubicBezTo>
                  <a:pt x="549218" y="276929"/>
                  <a:pt x="541582" y="283257"/>
                  <a:pt x="533564" y="283257"/>
                </a:cubicBezTo>
                <a:cubicBezTo>
                  <a:pt x="530281" y="283257"/>
                  <a:pt x="526845" y="282190"/>
                  <a:pt x="523943" y="279826"/>
                </a:cubicBezTo>
                <a:lnTo>
                  <a:pt x="479578" y="244604"/>
                </a:lnTo>
                <a:cubicBezTo>
                  <a:pt x="475072" y="241021"/>
                  <a:pt x="472476" y="235684"/>
                  <a:pt x="472476" y="229966"/>
                </a:cubicBezTo>
                <a:lnTo>
                  <a:pt x="472476" y="206104"/>
                </a:lnTo>
                <a:cubicBezTo>
                  <a:pt x="472476" y="197565"/>
                  <a:pt x="465527" y="190551"/>
                  <a:pt x="456899" y="190551"/>
                </a:cubicBezTo>
                <a:lnTo>
                  <a:pt x="206513" y="190551"/>
                </a:lnTo>
                <a:cubicBezTo>
                  <a:pt x="197885" y="190551"/>
                  <a:pt x="190936" y="197565"/>
                  <a:pt x="190936" y="206104"/>
                </a:cubicBezTo>
                <a:lnTo>
                  <a:pt x="190936" y="244909"/>
                </a:lnTo>
                <a:cubicBezTo>
                  <a:pt x="190936" y="254134"/>
                  <a:pt x="183300" y="260462"/>
                  <a:pt x="175282" y="260462"/>
                </a:cubicBezTo>
                <a:cubicBezTo>
                  <a:pt x="171922" y="260462"/>
                  <a:pt x="168486" y="259394"/>
                  <a:pt x="165508" y="256955"/>
                </a:cubicBezTo>
                <a:lnTo>
                  <a:pt x="49058" y="162800"/>
                </a:lnTo>
                <a:cubicBezTo>
                  <a:pt x="48753" y="162495"/>
                  <a:pt x="48371" y="162190"/>
                  <a:pt x="48066" y="161885"/>
                </a:cubicBezTo>
                <a:cubicBezTo>
                  <a:pt x="42797" y="156625"/>
                  <a:pt x="42797" y="147934"/>
                  <a:pt x="48142" y="142673"/>
                </a:cubicBezTo>
                <a:cubicBezTo>
                  <a:pt x="48448" y="142368"/>
                  <a:pt x="48753" y="142063"/>
                  <a:pt x="49058" y="141835"/>
                </a:cubicBezTo>
                <a:lnTo>
                  <a:pt x="163904" y="47833"/>
                </a:lnTo>
                <a:cubicBezTo>
                  <a:pt x="167111" y="45241"/>
                  <a:pt x="170777" y="44097"/>
                  <a:pt x="174289" y="44097"/>
                </a:cubicBezTo>
                <a:close/>
                <a:moveTo>
                  <a:pt x="174327" y="43540"/>
                </a:moveTo>
                <a:cubicBezTo>
                  <a:pt x="170432" y="43540"/>
                  <a:pt x="166767" y="44913"/>
                  <a:pt x="163636" y="47429"/>
                </a:cubicBezTo>
                <a:lnTo>
                  <a:pt x="48793" y="141449"/>
                </a:lnTo>
                <a:cubicBezTo>
                  <a:pt x="48411" y="141678"/>
                  <a:pt x="48105" y="141983"/>
                  <a:pt x="47800" y="142288"/>
                </a:cubicBezTo>
                <a:cubicBezTo>
                  <a:pt x="42302" y="147778"/>
                  <a:pt x="42226" y="156776"/>
                  <a:pt x="47800" y="162266"/>
                </a:cubicBezTo>
                <a:cubicBezTo>
                  <a:pt x="48105" y="162647"/>
                  <a:pt x="48487" y="162876"/>
                  <a:pt x="48793" y="163181"/>
                </a:cubicBezTo>
                <a:lnTo>
                  <a:pt x="165240" y="257353"/>
                </a:lnTo>
                <a:cubicBezTo>
                  <a:pt x="168141" y="259717"/>
                  <a:pt x="171654" y="261013"/>
                  <a:pt x="175319" y="261013"/>
                </a:cubicBezTo>
                <a:cubicBezTo>
                  <a:pt x="183031" y="261013"/>
                  <a:pt x="191431" y="254837"/>
                  <a:pt x="191431" y="244924"/>
                </a:cubicBezTo>
                <a:lnTo>
                  <a:pt x="191431" y="206111"/>
                </a:lnTo>
                <a:cubicBezTo>
                  <a:pt x="191431" y="197876"/>
                  <a:pt x="198227" y="191089"/>
                  <a:pt x="206550" y="191089"/>
                </a:cubicBezTo>
                <a:lnTo>
                  <a:pt x="456931" y="191089"/>
                </a:lnTo>
                <a:cubicBezTo>
                  <a:pt x="465254" y="191089"/>
                  <a:pt x="472050" y="197876"/>
                  <a:pt x="472050" y="206111"/>
                </a:cubicBezTo>
                <a:lnTo>
                  <a:pt x="472050" y="229978"/>
                </a:lnTo>
                <a:cubicBezTo>
                  <a:pt x="472050" y="235850"/>
                  <a:pt x="474646" y="241340"/>
                  <a:pt x="479304" y="245000"/>
                </a:cubicBezTo>
                <a:lnTo>
                  <a:pt x="523668" y="280229"/>
                </a:lnTo>
                <a:cubicBezTo>
                  <a:pt x="526570" y="282593"/>
                  <a:pt x="530006" y="283813"/>
                  <a:pt x="533595" y="283813"/>
                </a:cubicBezTo>
                <a:cubicBezTo>
                  <a:pt x="541384" y="283813"/>
                  <a:pt x="549707" y="277636"/>
                  <a:pt x="549707" y="267723"/>
                </a:cubicBezTo>
                <a:lnTo>
                  <a:pt x="549707" y="129553"/>
                </a:lnTo>
                <a:cubicBezTo>
                  <a:pt x="549707" y="120708"/>
                  <a:pt x="542529" y="113464"/>
                  <a:pt x="533671" y="113464"/>
                </a:cubicBezTo>
                <a:lnTo>
                  <a:pt x="206550" y="113464"/>
                </a:lnTo>
                <a:cubicBezTo>
                  <a:pt x="198227" y="113464"/>
                  <a:pt x="191431" y="106754"/>
                  <a:pt x="191431" y="98442"/>
                </a:cubicBezTo>
                <a:lnTo>
                  <a:pt x="191431" y="60621"/>
                </a:lnTo>
                <a:cubicBezTo>
                  <a:pt x="191431" y="50098"/>
                  <a:pt x="182573" y="43540"/>
                  <a:pt x="174327" y="43540"/>
                </a:cubicBezTo>
                <a:close/>
                <a:moveTo>
                  <a:pt x="174327" y="991"/>
                </a:moveTo>
                <a:cubicBezTo>
                  <a:pt x="189675" y="991"/>
                  <a:pt x="204259" y="6786"/>
                  <a:pt x="215408" y="17309"/>
                </a:cubicBezTo>
                <a:cubicBezTo>
                  <a:pt x="221211" y="22800"/>
                  <a:pt x="225792" y="29205"/>
                  <a:pt x="228999" y="36449"/>
                </a:cubicBezTo>
                <a:cubicBezTo>
                  <a:pt x="232359" y="44074"/>
                  <a:pt x="234039" y="52157"/>
                  <a:pt x="234039" y="60621"/>
                </a:cubicBezTo>
                <a:lnTo>
                  <a:pt x="234039" y="70915"/>
                </a:lnTo>
                <a:lnTo>
                  <a:pt x="533671" y="70915"/>
                </a:lnTo>
                <a:cubicBezTo>
                  <a:pt x="565971" y="70915"/>
                  <a:pt x="592315" y="97222"/>
                  <a:pt x="592315" y="129553"/>
                </a:cubicBezTo>
                <a:lnTo>
                  <a:pt x="592315" y="267723"/>
                </a:lnTo>
                <a:cubicBezTo>
                  <a:pt x="592315" y="275959"/>
                  <a:pt x="590635" y="283965"/>
                  <a:pt x="587352" y="291438"/>
                </a:cubicBezTo>
                <a:cubicBezTo>
                  <a:pt x="584221" y="298529"/>
                  <a:pt x="579716" y="304858"/>
                  <a:pt x="573989" y="310272"/>
                </a:cubicBezTo>
                <a:cubicBezTo>
                  <a:pt x="562993" y="320643"/>
                  <a:pt x="548638" y="326285"/>
                  <a:pt x="533595" y="326285"/>
                </a:cubicBezTo>
                <a:cubicBezTo>
                  <a:pt x="520461" y="326285"/>
                  <a:pt x="507480" y="321787"/>
                  <a:pt x="497095" y="313551"/>
                </a:cubicBezTo>
                <a:lnTo>
                  <a:pt x="452731" y="278323"/>
                </a:lnTo>
                <a:cubicBezTo>
                  <a:pt x="445477" y="272527"/>
                  <a:pt x="439597" y="265131"/>
                  <a:pt x="435550" y="256819"/>
                </a:cubicBezTo>
                <a:cubicBezTo>
                  <a:pt x="432190" y="249804"/>
                  <a:pt x="430129" y="241950"/>
                  <a:pt x="429594" y="234096"/>
                </a:cubicBezTo>
                <a:lnTo>
                  <a:pt x="429518" y="233638"/>
                </a:lnTo>
                <a:lnTo>
                  <a:pt x="234039" y="233638"/>
                </a:lnTo>
                <a:lnTo>
                  <a:pt x="234039" y="244924"/>
                </a:lnTo>
                <a:cubicBezTo>
                  <a:pt x="234039" y="253159"/>
                  <a:pt x="232359" y="261166"/>
                  <a:pt x="229076" y="268638"/>
                </a:cubicBezTo>
                <a:cubicBezTo>
                  <a:pt x="225945" y="275730"/>
                  <a:pt x="221440" y="282059"/>
                  <a:pt x="215713" y="287473"/>
                </a:cubicBezTo>
                <a:cubicBezTo>
                  <a:pt x="204717" y="297843"/>
                  <a:pt x="190362" y="303562"/>
                  <a:pt x="175319" y="303562"/>
                </a:cubicBezTo>
                <a:cubicBezTo>
                  <a:pt x="161956" y="303562"/>
                  <a:pt x="148899" y="298911"/>
                  <a:pt x="138438" y="290447"/>
                </a:cubicBezTo>
                <a:lnTo>
                  <a:pt x="21991" y="196275"/>
                </a:lnTo>
                <a:cubicBezTo>
                  <a:pt x="20922" y="195436"/>
                  <a:pt x="19394" y="194063"/>
                  <a:pt x="17562" y="192309"/>
                </a:cubicBezTo>
                <a:cubicBezTo>
                  <a:pt x="-4506" y="170196"/>
                  <a:pt x="-4430" y="134205"/>
                  <a:pt x="17714" y="112168"/>
                </a:cubicBezTo>
                <a:cubicBezTo>
                  <a:pt x="19394" y="110490"/>
                  <a:pt x="20845" y="109270"/>
                  <a:pt x="21762" y="108508"/>
                </a:cubicBezTo>
                <a:lnTo>
                  <a:pt x="136605" y="14564"/>
                </a:lnTo>
                <a:cubicBezTo>
                  <a:pt x="147296" y="5795"/>
                  <a:pt x="160658" y="991"/>
                  <a:pt x="174327" y="991"/>
                </a:cubicBezTo>
                <a:close/>
                <a:moveTo>
                  <a:pt x="174289" y="565"/>
                </a:moveTo>
                <a:cubicBezTo>
                  <a:pt x="160544" y="565"/>
                  <a:pt x="147029" y="5368"/>
                  <a:pt x="136262" y="14135"/>
                </a:cubicBezTo>
                <a:lnTo>
                  <a:pt x="21416" y="108137"/>
                </a:lnTo>
                <a:cubicBezTo>
                  <a:pt x="20423" y="108900"/>
                  <a:pt x="18973" y="110120"/>
                  <a:pt x="17293" y="111797"/>
                </a:cubicBezTo>
                <a:cubicBezTo>
                  <a:pt x="-5005" y="134058"/>
                  <a:pt x="-5081" y="170348"/>
                  <a:pt x="17216" y="192686"/>
                </a:cubicBezTo>
                <a:cubicBezTo>
                  <a:pt x="18973" y="194439"/>
                  <a:pt x="20576" y="195811"/>
                  <a:pt x="21645" y="196650"/>
                </a:cubicBezTo>
                <a:lnTo>
                  <a:pt x="138095" y="290805"/>
                </a:lnTo>
                <a:cubicBezTo>
                  <a:pt x="148632" y="299343"/>
                  <a:pt x="161843" y="303994"/>
                  <a:pt x="175282" y="303994"/>
                </a:cubicBezTo>
                <a:cubicBezTo>
                  <a:pt x="190478" y="303994"/>
                  <a:pt x="204986" y="298276"/>
                  <a:pt x="216058" y="287831"/>
                </a:cubicBezTo>
                <a:cubicBezTo>
                  <a:pt x="221785" y="282418"/>
                  <a:pt x="226291" y="276014"/>
                  <a:pt x="229498" y="268848"/>
                </a:cubicBezTo>
                <a:cubicBezTo>
                  <a:pt x="232858" y="261300"/>
                  <a:pt x="234538" y="253219"/>
                  <a:pt x="234538" y="244909"/>
                </a:cubicBezTo>
                <a:lnTo>
                  <a:pt x="234538" y="234159"/>
                </a:lnTo>
                <a:lnTo>
                  <a:pt x="429027" y="234159"/>
                </a:lnTo>
                <a:cubicBezTo>
                  <a:pt x="429562" y="242012"/>
                  <a:pt x="431623" y="249864"/>
                  <a:pt x="435060" y="257031"/>
                </a:cubicBezTo>
                <a:cubicBezTo>
                  <a:pt x="439107" y="265417"/>
                  <a:pt x="445139" y="272888"/>
                  <a:pt x="452393" y="278683"/>
                </a:cubicBezTo>
                <a:lnTo>
                  <a:pt x="496759" y="313905"/>
                </a:lnTo>
                <a:cubicBezTo>
                  <a:pt x="507220" y="322215"/>
                  <a:pt x="520278" y="326789"/>
                  <a:pt x="533564" y="326789"/>
                </a:cubicBezTo>
                <a:cubicBezTo>
                  <a:pt x="548760" y="326789"/>
                  <a:pt x="563269" y="321071"/>
                  <a:pt x="574341" y="310550"/>
                </a:cubicBezTo>
                <a:cubicBezTo>
                  <a:pt x="580068" y="305137"/>
                  <a:pt x="584573" y="298810"/>
                  <a:pt x="587780" y="291567"/>
                </a:cubicBezTo>
                <a:cubicBezTo>
                  <a:pt x="591140" y="284019"/>
                  <a:pt x="592820" y="276014"/>
                  <a:pt x="592820" y="267704"/>
                </a:cubicBezTo>
                <a:lnTo>
                  <a:pt x="592820" y="129560"/>
                </a:lnTo>
                <a:cubicBezTo>
                  <a:pt x="592820" y="97007"/>
                  <a:pt x="566247" y="70476"/>
                  <a:pt x="533641" y="70476"/>
                </a:cubicBezTo>
                <a:lnTo>
                  <a:pt x="234538" y="70476"/>
                </a:lnTo>
                <a:lnTo>
                  <a:pt x="234538" y="60641"/>
                </a:lnTo>
                <a:cubicBezTo>
                  <a:pt x="234538" y="52102"/>
                  <a:pt x="232781" y="43945"/>
                  <a:pt x="229421" y="36321"/>
                </a:cubicBezTo>
                <a:cubicBezTo>
                  <a:pt x="226138" y="29002"/>
                  <a:pt x="221556" y="22522"/>
                  <a:pt x="215753" y="16956"/>
                </a:cubicBezTo>
                <a:cubicBezTo>
                  <a:pt x="204452" y="6359"/>
                  <a:pt x="189790" y="565"/>
                  <a:pt x="174289" y="565"/>
                </a:cubicBezTo>
                <a:close/>
                <a:moveTo>
                  <a:pt x="174327" y="0"/>
                </a:moveTo>
                <a:cubicBezTo>
                  <a:pt x="189904" y="0"/>
                  <a:pt x="204794" y="5871"/>
                  <a:pt x="216095" y="16623"/>
                </a:cubicBezTo>
                <a:cubicBezTo>
                  <a:pt x="221974" y="22113"/>
                  <a:pt x="226632" y="28671"/>
                  <a:pt x="229916" y="36068"/>
                </a:cubicBezTo>
                <a:cubicBezTo>
                  <a:pt x="233352" y="43769"/>
                  <a:pt x="235108" y="52081"/>
                  <a:pt x="235108" y="60621"/>
                </a:cubicBezTo>
                <a:lnTo>
                  <a:pt x="235108" y="69924"/>
                </a:lnTo>
                <a:lnTo>
                  <a:pt x="533671" y="69924"/>
                </a:lnTo>
                <a:cubicBezTo>
                  <a:pt x="566582" y="69924"/>
                  <a:pt x="593384" y="96688"/>
                  <a:pt x="593384" y="129553"/>
                </a:cubicBezTo>
                <a:lnTo>
                  <a:pt x="593384" y="267723"/>
                </a:lnTo>
                <a:cubicBezTo>
                  <a:pt x="593384" y="276111"/>
                  <a:pt x="591628" y="284194"/>
                  <a:pt x="588268" y="291819"/>
                </a:cubicBezTo>
                <a:cubicBezTo>
                  <a:pt x="585061" y="299063"/>
                  <a:pt x="580479" y="305545"/>
                  <a:pt x="574752" y="310959"/>
                </a:cubicBezTo>
                <a:cubicBezTo>
                  <a:pt x="563528" y="321558"/>
                  <a:pt x="548943" y="327353"/>
                  <a:pt x="533595" y="327353"/>
                </a:cubicBezTo>
                <a:cubicBezTo>
                  <a:pt x="520232" y="327353"/>
                  <a:pt x="507022" y="322702"/>
                  <a:pt x="496485" y="314314"/>
                </a:cubicBezTo>
                <a:lnTo>
                  <a:pt x="452120" y="279085"/>
                </a:lnTo>
                <a:cubicBezTo>
                  <a:pt x="444790" y="273290"/>
                  <a:pt x="438757" y="265665"/>
                  <a:pt x="434634" y="257277"/>
                </a:cubicBezTo>
                <a:cubicBezTo>
                  <a:pt x="431274" y="250261"/>
                  <a:pt x="429136" y="242407"/>
                  <a:pt x="428602" y="234630"/>
                </a:cubicBezTo>
                <a:lnTo>
                  <a:pt x="235108" y="234630"/>
                </a:lnTo>
                <a:lnTo>
                  <a:pt x="235108" y="244924"/>
                </a:lnTo>
                <a:cubicBezTo>
                  <a:pt x="235108" y="253312"/>
                  <a:pt x="233352" y="261394"/>
                  <a:pt x="229992" y="269020"/>
                </a:cubicBezTo>
                <a:cubicBezTo>
                  <a:pt x="226785" y="276264"/>
                  <a:pt x="222204" y="282745"/>
                  <a:pt x="216400" y="288235"/>
                </a:cubicBezTo>
                <a:cubicBezTo>
                  <a:pt x="205252" y="298758"/>
                  <a:pt x="190667" y="304553"/>
                  <a:pt x="175319" y="304553"/>
                </a:cubicBezTo>
                <a:cubicBezTo>
                  <a:pt x="161727" y="304553"/>
                  <a:pt x="148441" y="299826"/>
                  <a:pt x="137827" y="291209"/>
                </a:cubicBezTo>
                <a:lnTo>
                  <a:pt x="21380" y="197037"/>
                </a:lnTo>
                <a:cubicBezTo>
                  <a:pt x="20311" y="196198"/>
                  <a:pt x="18707" y="194826"/>
                  <a:pt x="16875" y="192996"/>
                </a:cubicBezTo>
                <a:cubicBezTo>
                  <a:pt x="-5575" y="170501"/>
                  <a:pt x="-5575" y="133900"/>
                  <a:pt x="17027" y="111405"/>
                </a:cubicBezTo>
                <a:cubicBezTo>
                  <a:pt x="18707" y="109804"/>
                  <a:pt x="20158" y="108508"/>
                  <a:pt x="21151" y="107745"/>
                </a:cubicBezTo>
                <a:lnTo>
                  <a:pt x="135994" y="13725"/>
                </a:lnTo>
                <a:cubicBezTo>
                  <a:pt x="146837" y="4880"/>
                  <a:pt x="160429" y="0"/>
                  <a:pt x="1743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5" name="îŝḷîḓé-Rectangle 14"/>
          <p:cNvSpPr/>
          <p:nvPr/>
        </p:nvSpPr>
        <p:spPr>
          <a:xfrm>
            <a:off x="8690986" y="3707623"/>
            <a:ext cx="267944" cy="26552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78425" h="573203">
                <a:moveTo>
                  <a:pt x="35688" y="330987"/>
                </a:moveTo>
                <a:cubicBezTo>
                  <a:pt x="32039" y="330987"/>
                  <a:pt x="29102" y="334008"/>
                  <a:pt x="29102" y="337651"/>
                </a:cubicBezTo>
                <a:lnTo>
                  <a:pt x="29102" y="484438"/>
                </a:lnTo>
                <a:cubicBezTo>
                  <a:pt x="29102" y="488081"/>
                  <a:pt x="32039" y="491102"/>
                  <a:pt x="35688" y="491102"/>
                </a:cubicBezTo>
                <a:lnTo>
                  <a:pt x="240293" y="491102"/>
                </a:lnTo>
                <a:cubicBezTo>
                  <a:pt x="243942" y="491102"/>
                  <a:pt x="246968" y="488081"/>
                  <a:pt x="246968" y="484438"/>
                </a:cubicBezTo>
                <a:lnTo>
                  <a:pt x="246968" y="337651"/>
                </a:lnTo>
                <a:cubicBezTo>
                  <a:pt x="246968" y="334008"/>
                  <a:pt x="243942" y="330987"/>
                  <a:pt x="240293" y="330987"/>
                </a:cubicBezTo>
                <a:close/>
                <a:moveTo>
                  <a:pt x="440550" y="305700"/>
                </a:moveTo>
                <a:cubicBezTo>
                  <a:pt x="444243" y="305700"/>
                  <a:pt x="447936" y="307122"/>
                  <a:pt x="450784" y="309967"/>
                </a:cubicBezTo>
                <a:lnTo>
                  <a:pt x="487627" y="346765"/>
                </a:lnTo>
                <a:cubicBezTo>
                  <a:pt x="493323" y="352454"/>
                  <a:pt x="493323" y="361520"/>
                  <a:pt x="487627" y="367209"/>
                </a:cubicBezTo>
                <a:cubicBezTo>
                  <a:pt x="484780" y="370053"/>
                  <a:pt x="481042" y="371475"/>
                  <a:pt x="477304" y="371475"/>
                </a:cubicBezTo>
                <a:cubicBezTo>
                  <a:pt x="473477" y="371475"/>
                  <a:pt x="469829" y="370053"/>
                  <a:pt x="466981" y="367209"/>
                </a:cubicBezTo>
                <a:lnTo>
                  <a:pt x="454967" y="355298"/>
                </a:lnTo>
                <a:lnTo>
                  <a:pt x="454967" y="470137"/>
                </a:lnTo>
                <a:cubicBezTo>
                  <a:pt x="454967" y="478137"/>
                  <a:pt x="448470" y="484714"/>
                  <a:pt x="440372" y="484714"/>
                </a:cubicBezTo>
                <a:lnTo>
                  <a:pt x="328329" y="484714"/>
                </a:lnTo>
                <a:cubicBezTo>
                  <a:pt x="320320" y="484714"/>
                  <a:pt x="313734" y="478137"/>
                  <a:pt x="313734" y="470137"/>
                </a:cubicBezTo>
                <a:cubicBezTo>
                  <a:pt x="313734" y="462049"/>
                  <a:pt x="320320" y="455560"/>
                  <a:pt x="328329" y="455560"/>
                </a:cubicBezTo>
                <a:lnTo>
                  <a:pt x="328329" y="455649"/>
                </a:lnTo>
                <a:lnTo>
                  <a:pt x="426044" y="455649"/>
                </a:lnTo>
                <a:lnTo>
                  <a:pt x="426044" y="355298"/>
                </a:lnTo>
                <a:lnTo>
                  <a:pt x="414030" y="367209"/>
                </a:lnTo>
                <a:cubicBezTo>
                  <a:pt x="408334" y="372897"/>
                  <a:pt x="399168" y="372897"/>
                  <a:pt x="393472" y="367209"/>
                </a:cubicBezTo>
                <a:cubicBezTo>
                  <a:pt x="387777" y="361520"/>
                  <a:pt x="387777" y="352454"/>
                  <a:pt x="393472" y="346765"/>
                </a:cubicBezTo>
                <a:lnTo>
                  <a:pt x="430316" y="309967"/>
                </a:lnTo>
                <a:cubicBezTo>
                  <a:pt x="433163" y="307122"/>
                  <a:pt x="436856" y="305700"/>
                  <a:pt x="440550" y="305700"/>
                </a:cubicBezTo>
                <a:close/>
                <a:moveTo>
                  <a:pt x="35688" y="302020"/>
                </a:moveTo>
                <a:lnTo>
                  <a:pt x="240293" y="302020"/>
                </a:lnTo>
                <a:cubicBezTo>
                  <a:pt x="259961" y="302020"/>
                  <a:pt x="275981" y="318014"/>
                  <a:pt x="275981" y="337651"/>
                </a:cubicBezTo>
                <a:lnTo>
                  <a:pt x="275981" y="484438"/>
                </a:lnTo>
                <a:cubicBezTo>
                  <a:pt x="275981" y="504075"/>
                  <a:pt x="259961" y="520068"/>
                  <a:pt x="240293" y="520068"/>
                </a:cubicBezTo>
                <a:lnTo>
                  <a:pt x="152631" y="520068"/>
                </a:lnTo>
                <a:lnTo>
                  <a:pt x="152631" y="544059"/>
                </a:lnTo>
                <a:lnTo>
                  <a:pt x="179152" y="544059"/>
                </a:lnTo>
                <a:cubicBezTo>
                  <a:pt x="187251" y="544059"/>
                  <a:pt x="193747" y="550545"/>
                  <a:pt x="193747" y="558631"/>
                </a:cubicBezTo>
                <a:cubicBezTo>
                  <a:pt x="193747" y="566628"/>
                  <a:pt x="187251" y="573203"/>
                  <a:pt x="179152" y="573203"/>
                </a:cubicBezTo>
                <a:lnTo>
                  <a:pt x="96829" y="573203"/>
                </a:lnTo>
                <a:cubicBezTo>
                  <a:pt x="88730" y="573203"/>
                  <a:pt x="82234" y="566628"/>
                  <a:pt x="82234" y="558631"/>
                </a:cubicBezTo>
                <a:cubicBezTo>
                  <a:pt x="82234" y="550545"/>
                  <a:pt x="88730" y="544059"/>
                  <a:pt x="96829" y="544059"/>
                </a:cubicBezTo>
                <a:lnTo>
                  <a:pt x="123439" y="544059"/>
                </a:lnTo>
                <a:lnTo>
                  <a:pt x="123439" y="520068"/>
                </a:lnTo>
                <a:lnTo>
                  <a:pt x="35688" y="520068"/>
                </a:lnTo>
                <a:cubicBezTo>
                  <a:pt x="16020" y="520068"/>
                  <a:pt x="0" y="504075"/>
                  <a:pt x="0" y="484438"/>
                </a:cubicBezTo>
                <a:lnTo>
                  <a:pt x="0" y="337651"/>
                </a:lnTo>
                <a:cubicBezTo>
                  <a:pt x="0" y="318014"/>
                  <a:pt x="16020" y="302020"/>
                  <a:pt x="35688" y="302020"/>
                </a:cubicBezTo>
                <a:close/>
                <a:moveTo>
                  <a:pt x="138020" y="94487"/>
                </a:moveTo>
                <a:lnTo>
                  <a:pt x="250020" y="94487"/>
                </a:lnTo>
                <a:cubicBezTo>
                  <a:pt x="258122" y="94487"/>
                  <a:pt x="264621" y="100974"/>
                  <a:pt x="264621" y="109060"/>
                </a:cubicBezTo>
                <a:cubicBezTo>
                  <a:pt x="264621" y="117147"/>
                  <a:pt x="258122" y="123634"/>
                  <a:pt x="250020" y="123634"/>
                </a:cubicBezTo>
                <a:lnTo>
                  <a:pt x="250020" y="123545"/>
                </a:lnTo>
                <a:lnTo>
                  <a:pt x="152710" y="123545"/>
                </a:lnTo>
                <a:lnTo>
                  <a:pt x="152710" y="223873"/>
                </a:lnTo>
                <a:lnTo>
                  <a:pt x="164729" y="211876"/>
                </a:lnTo>
                <a:cubicBezTo>
                  <a:pt x="170427" y="206189"/>
                  <a:pt x="179508" y="206189"/>
                  <a:pt x="185206" y="211876"/>
                </a:cubicBezTo>
                <a:cubicBezTo>
                  <a:pt x="190904" y="217563"/>
                  <a:pt x="190904" y="226716"/>
                  <a:pt x="185206" y="232404"/>
                </a:cubicBezTo>
                <a:lnTo>
                  <a:pt x="148436" y="269104"/>
                </a:lnTo>
                <a:cubicBezTo>
                  <a:pt x="145588" y="271948"/>
                  <a:pt x="141759" y="273370"/>
                  <a:pt x="138109" y="273370"/>
                </a:cubicBezTo>
                <a:cubicBezTo>
                  <a:pt x="134281" y="273370"/>
                  <a:pt x="130630" y="271948"/>
                  <a:pt x="127781" y="269104"/>
                </a:cubicBezTo>
                <a:lnTo>
                  <a:pt x="91012" y="232404"/>
                </a:lnTo>
                <a:cubicBezTo>
                  <a:pt x="85314" y="226716"/>
                  <a:pt x="85314" y="217563"/>
                  <a:pt x="91012" y="211876"/>
                </a:cubicBezTo>
                <a:cubicBezTo>
                  <a:pt x="96710" y="206189"/>
                  <a:pt x="105791" y="206189"/>
                  <a:pt x="111489" y="211876"/>
                </a:cubicBezTo>
                <a:lnTo>
                  <a:pt x="123508" y="223873"/>
                </a:lnTo>
                <a:lnTo>
                  <a:pt x="123508" y="109060"/>
                </a:lnTo>
                <a:cubicBezTo>
                  <a:pt x="123508" y="100974"/>
                  <a:pt x="129918" y="94487"/>
                  <a:pt x="138020" y="94487"/>
                </a:cubicBezTo>
                <a:close/>
                <a:moveTo>
                  <a:pt x="338148" y="29153"/>
                </a:moveTo>
                <a:cubicBezTo>
                  <a:pt x="334410" y="29153"/>
                  <a:pt x="331473" y="32176"/>
                  <a:pt x="331473" y="35820"/>
                </a:cubicBezTo>
                <a:lnTo>
                  <a:pt x="331473" y="182566"/>
                </a:lnTo>
                <a:cubicBezTo>
                  <a:pt x="331473" y="186210"/>
                  <a:pt x="334410" y="189143"/>
                  <a:pt x="338148" y="189143"/>
                </a:cubicBezTo>
                <a:lnTo>
                  <a:pt x="542650" y="189143"/>
                </a:lnTo>
                <a:cubicBezTo>
                  <a:pt x="546388" y="189143"/>
                  <a:pt x="549325" y="186210"/>
                  <a:pt x="549325" y="182566"/>
                </a:cubicBezTo>
                <a:lnTo>
                  <a:pt x="549325" y="35820"/>
                </a:lnTo>
                <a:cubicBezTo>
                  <a:pt x="549325" y="32176"/>
                  <a:pt x="546388" y="29153"/>
                  <a:pt x="542650" y="29153"/>
                </a:cubicBezTo>
                <a:close/>
                <a:moveTo>
                  <a:pt x="338148" y="0"/>
                </a:moveTo>
                <a:lnTo>
                  <a:pt x="542650" y="0"/>
                </a:lnTo>
                <a:cubicBezTo>
                  <a:pt x="562407" y="0"/>
                  <a:pt x="578425" y="16177"/>
                  <a:pt x="578425" y="35820"/>
                </a:cubicBezTo>
                <a:lnTo>
                  <a:pt x="578425" y="182388"/>
                </a:lnTo>
                <a:cubicBezTo>
                  <a:pt x="578425" y="202120"/>
                  <a:pt x="562407" y="218119"/>
                  <a:pt x="542650" y="218119"/>
                </a:cubicBezTo>
                <a:lnTo>
                  <a:pt x="454994" y="218119"/>
                </a:lnTo>
                <a:lnTo>
                  <a:pt x="454994" y="242029"/>
                </a:lnTo>
                <a:lnTo>
                  <a:pt x="481602" y="242029"/>
                </a:lnTo>
                <a:cubicBezTo>
                  <a:pt x="489611" y="242029"/>
                  <a:pt x="496197" y="248518"/>
                  <a:pt x="496197" y="256606"/>
                </a:cubicBezTo>
                <a:cubicBezTo>
                  <a:pt x="496197" y="264694"/>
                  <a:pt x="489611" y="271183"/>
                  <a:pt x="481602" y="271183"/>
                </a:cubicBezTo>
                <a:lnTo>
                  <a:pt x="399196" y="271183"/>
                </a:lnTo>
                <a:cubicBezTo>
                  <a:pt x="391187" y="271183"/>
                  <a:pt x="384601" y="264694"/>
                  <a:pt x="384601" y="256606"/>
                </a:cubicBezTo>
                <a:cubicBezTo>
                  <a:pt x="384601" y="248518"/>
                  <a:pt x="391187" y="242029"/>
                  <a:pt x="399196" y="242029"/>
                </a:cubicBezTo>
                <a:lnTo>
                  <a:pt x="425804" y="242029"/>
                </a:lnTo>
                <a:lnTo>
                  <a:pt x="425804" y="218119"/>
                </a:lnTo>
                <a:lnTo>
                  <a:pt x="338148" y="218119"/>
                </a:lnTo>
                <a:cubicBezTo>
                  <a:pt x="318391" y="218119"/>
                  <a:pt x="302373" y="202120"/>
                  <a:pt x="302373" y="182388"/>
                </a:cubicBezTo>
                <a:lnTo>
                  <a:pt x="302373" y="35731"/>
                </a:lnTo>
                <a:cubicBezTo>
                  <a:pt x="302373" y="15999"/>
                  <a:pt x="318391" y="0"/>
                  <a:pt x="3381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86" name="îŝḷîḓé-Rectangle 15"/>
          <p:cNvSpPr/>
          <p:nvPr/>
        </p:nvSpPr>
        <p:spPr>
          <a:xfrm>
            <a:off x="8710762" y="5408448"/>
            <a:ext cx="267944" cy="247127"/>
          </a:xfrm>
          <a:custGeom>
            <a:avLst/>
            <a:gdLst>
              <a:gd name="connsiteX0" fmla="*/ 176147 w 578111"/>
              <a:gd name="connsiteY0" fmla="*/ 221031 h 533197"/>
              <a:gd name="connsiteX1" fmla="*/ 212154 w 578111"/>
              <a:gd name="connsiteY1" fmla="*/ 256947 h 533197"/>
              <a:gd name="connsiteX2" fmla="*/ 212154 w 578111"/>
              <a:gd name="connsiteY2" fmla="*/ 348118 h 533197"/>
              <a:gd name="connsiteX3" fmla="*/ 176147 w 578111"/>
              <a:gd name="connsiteY3" fmla="*/ 384955 h 533197"/>
              <a:gd name="connsiteX4" fmla="*/ 139217 w 578111"/>
              <a:gd name="connsiteY4" fmla="*/ 348118 h 533197"/>
              <a:gd name="connsiteX5" fmla="*/ 139217 w 578111"/>
              <a:gd name="connsiteY5" fmla="*/ 256947 h 533197"/>
              <a:gd name="connsiteX6" fmla="*/ 176147 w 578111"/>
              <a:gd name="connsiteY6" fmla="*/ 221031 h 533197"/>
              <a:gd name="connsiteX7" fmla="*/ 267503 w 578111"/>
              <a:gd name="connsiteY7" fmla="*/ 184193 h 533197"/>
              <a:gd name="connsiteX8" fmla="*/ 303437 w 578111"/>
              <a:gd name="connsiteY8" fmla="*/ 221030 h 533197"/>
              <a:gd name="connsiteX9" fmla="*/ 303437 w 578111"/>
              <a:gd name="connsiteY9" fmla="*/ 348119 h 533197"/>
              <a:gd name="connsiteX10" fmla="*/ 267503 w 578111"/>
              <a:gd name="connsiteY10" fmla="*/ 384956 h 533197"/>
              <a:gd name="connsiteX11" fmla="*/ 230648 w 578111"/>
              <a:gd name="connsiteY11" fmla="*/ 348119 h 533197"/>
              <a:gd name="connsiteX12" fmla="*/ 230648 w 578111"/>
              <a:gd name="connsiteY12" fmla="*/ 221030 h 533197"/>
              <a:gd name="connsiteX13" fmla="*/ 267503 w 578111"/>
              <a:gd name="connsiteY13" fmla="*/ 184193 h 533197"/>
              <a:gd name="connsiteX14" fmla="*/ 357937 w 578111"/>
              <a:gd name="connsiteY14" fmla="*/ 148390 h 533197"/>
              <a:gd name="connsiteX15" fmla="*/ 394867 w 578111"/>
              <a:gd name="connsiteY15" fmla="*/ 184289 h 533197"/>
              <a:gd name="connsiteX16" fmla="*/ 394867 w 578111"/>
              <a:gd name="connsiteY16" fmla="*/ 348136 h 533197"/>
              <a:gd name="connsiteX17" fmla="*/ 357937 w 578111"/>
              <a:gd name="connsiteY17" fmla="*/ 384955 h 533197"/>
              <a:gd name="connsiteX18" fmla="*/ 321930 w 578111"/>
              <a:gd name="connsiteY18" fmla="*/ 348136 h 533197"/>
              <a:gd name="connsiteX19" fmla="*/ 321930 w 578111"/>
              <a:gd name="connsiteY19" fmla="*/ 184289 h 533197"/>
              <a:gd name="connsiteX20" fmla="*/ 357937 w 578111"/>
              <a:gd name="connsiteY20" fmla="*/ 148390 h 533197"/>
              <a:gd name="connsiteX21" fmla="*/ 267469 w 578111"/>
              <a:gd name="connsiteY21" fmla="*/ 0 h 533197"/>
              <a:gd name="connsiteX22" fmla="*/ 529404 w 578111"/>
              <a:gd name="connsiteY22" fmla="*/ 218252 h 533197"/>
              <a:gd name="connsiteX23" fmla="*/ 566296 w 578111"/>
              <a:gd name="connsiteY23" fmla="*/ 218252 h 533197"/>
              <a:gd name="connsiteX24" fmla="*/ 576441 w 578111"/>
              <a:gd name="connsiteY24" fmla="*/ 224698 h 533197"/>
              <a:gd name="connsiteX25" fmla="*/ 575519 w 578111"/>
              <a:gd name="connsiteY25" fmla="*/ 237590 h 533197"/>
              <a:gd name="connsiteX26" fmla="*/ 514647 w 578111"/>
              <a:gd name="connsiteY26" fmla="*/ 310341 h 533197"/>
              <a:gd name="connsiteX27" fmla="*/ 505424 w 578111"/>
              <a:gd name="connsiteY27" fmla="*/ 314945 h 533197"/>
              <a:gd name="connsiteX28" fmla="*/ 496201 w 578111"/>
              <a:gd name="connsiteY28" fmla="*/ 310341 h 533197"/>
              <a:gd name="connsiteX29" fmla="*/ 435328 w 578111"/>
              <a:gd name="connsiteY29" fmla="*/ 237590 h 533197"/>
              <a:gd name="connsiteX30" fmla="*/ 433484 w 578111"/>
              <a:gd name="connsiteY30" fmla="*/ 224698 h 533197"/>
              <a:gd name="connsiteX31" fmla="*/ 444551 w 578111"/>
              <a:gd name="connsiteY31" fmla="*/ 218252 h 533197"/>
              <a:gd name="connsiteX32" fmla="*/ 480521 w 578111"/>
              <a:gd name="connsiteY32" fmla="*/ 218252 h 533197"/>
              <a:gd name="connsiteX33" fmla="*/ 267469 w 578111"/>
              <a:gd name="connsiteY33" fmla="*/ 47886 h 533197"/>
              <a:gd name="connsiteX34" fmla="*/ 48882 w 578111"/>
              <a:gd name="connsiteY34" fmla="*/ 266138 h 533197"/>
              <a:gd name="connsiteX35" fmla="*/ 267469 w 578111"/>
              <a:gd name="connsiteY35" fmla="*/ 484390 h 533197"/>
              <a:gd name="connsiteX36" fmla="*/ 456541 w 578111"/>
              <a:gd name="connsiteY36" fmla="*/ 375724 h 533197"/>
              <a:gd name="connsiteX37" fmla="*/ 489744 w 578111"/>
              <a:gd name="connsiteY37" fmla="*/ 366515 h 533197"/>
              <a:gd name="connsiteX38" fmla="*/ 498967 w 578111"/>
              <a:gd name="connsiteY38" fmla="*/ 399668 h 533197"/>
              <a:gd name="connsiteX39" fmla="*/ 267469 w 578111"/>
              <a:gd name="connsiteY39" fmla="*/ 533197 h 533197"/>
              <a:gd name="connsiteX40" fmla="*/ 0 w 578111"/>
              <a:gd name="connsiteY40" fmla="*/ 266138 h 533197"/>
              <a:gd name="connsiteX41" fmla="*/ 267469 w 578111"/>
              <a:gd name="connsiteY4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578111" h="533197">
                <a:moveTo>
                  <a:pt x="176147" y="221031"/>
                </a:moveTo>
                <a:cubicBezTo>
                  <a:pt x="196459" y="221031"/>
                  <a:pt x="212154" y="237608"/>
                  <a:pt x="212154" y="256947"/>
                </a:cubicBezTo>
                <a:lnTo>
                  <a:pt x="212154" y="348118"/>
                </a:lnTo>
                <a:cubicBezTo>
                  <a:pt x="212154" y="368378"/>
                  <a:pt x="196459" y="384955"/>
                  <a:pt x="176147" y="384955"/>
                </a:cubicBezTo>
                <a:cubicBezTo>
                  <a:pt x="155836" y="384955"/>
                  <a:pt x="139217" y="368378"/>
                  <a:pt x="139217" y="348118"/>
                </a:cubicBezTo>
                <a:lnTo>
                  <a:pt x="139217" y="256947"/>
                </a:lnTo>
                <a:cubicBezTo>
                  <a:pt x="139217" y="237608"/>
                  <a:pt x="155836" y="221031"/>
                  <a:pt x="176147" y="221031"/>
                </a:cubicBezTo>
                <a:close/>
                <a:moveTo>
                  <a:pt x="267503" y="184193"/>
                </a:moveTo>
                <a:cubicBezTo>
                  <a:pt x="286852" y="184193"/>
                  <a:pt x="303437" y="200770"/>
                  <a:pt x="303437" y="221030"/>
                </a:cubicBezTo>
                <a:lnTo>
                  <a:pt x="303437" y="348119"/>
                </a:lnTo>
                <a:cubicBezTo>
                  <a:pt x="303437" y="368379"/>
                  <a:pt x="287774" y="384956"/>
                  <a:pt x="267503" y="384956"/>
                </a:cubicBezTo>
                <a:cubicBezTo>
                  <a:pt x="247233" y="384956"/>
                  <a:pt x="230648" y="368379"/>
                  <a:pt x="230648" y="348119"/>
                </a:cubicBezTo>
                <a:lnTo>
                  <a:pt x="230648" y="221030"/>
                </a:lnTo>
                <a:cubicBezTo>
                  <a:pt x="230648" y="200770"/>
                  <a:pt x="247233" y="184193"/>
                  <a:pt x="267503" y="184193"/>
                </a:cubicBezTo>
                <a:close/>
                <a:moveTo>
                  <a:pt x="357937" y="148390"/>
                </a:moveTo>
                <a:cubicBezTo>
                  <a:pt x="378249" y="148390"/>
                  <a:pt x="394867" y="164959"/>
                  <a:pt x="394867" y="184289"/>
                </a:cubicBezTo>
                <a:lnTo>
                  <a:pt x="394867" y="348136"/>
                </a:lnTo>
                <a:cubicBezTo>
                  <a:pt x="394867" y="368386"/>
                  <a:pt x="378249" y="384955"/>
                  <a:pt x="357937" y="384955"/>
                </a:cubicBezTo>
                <a:cubicBezTo>
                  <a:pt x="338549" y="384955"/>
                  <a:pt x="321930" y="368386"/>
                  <a:pt x="321930" y="348136"/>
                </a:cubicBezTo>
                <a:lnTo>
                  <a:pt x="321930" y="184289"/>
                </a:lnTo>
                <a:cubicBezTo>
                  <a:pt x="321930" y="164959"/>
                  <a:pt x="338549" y="148390"/>
                  <a:pt x="357937" y="148390"/>
                </a:cubicBezTo>
                <a:close/>
                <a:moveTo>
                  <a:pt x="267469" y="0"/>
                </a:moveTo>
                <a:cubicBezTo>
                  <a:pt x="397514" y="0"/>
                  <a:pt x="507268" y="93931"/>
                  <a:pt x="529404" y="218252"/>
                </a:cubicBezTo>
                <a:lnTo>
                  <a:pt x="566296" y="218252"/>
                </a:lnTo>
                <a:cubicBezTo>
                  <a:pt x="570907" y="218252"/>
                  <a:pt x="574597" y="221014"/>
                  <a:pt x="576441" y="224698"/>
                </a:cubicBezTo>
                <a:cubicBezTo>
                  <a:pt x="579208" y="229302"/>
                  <a:pt x="578286" y="233907"/>
                  <a:pt x="575519" y="237590"/>
                </a:cubicBezTo>
                <a:lnTo>
                  <a:pt x="514647" y="310341"/>
                </a:lnTo>
                <a:cubicBezTo>
                  <a:pt x="511880" y="313104"/>
                  <a:pt x="509113" y="314945"/>
                  <a:pt x="505424" y="314945"/>
                </a:cubicBezTo>
                <a:cubicBezTo>
                  <a:pt x="501734" y="314945"/>
                  <a:pt x="498045" y="313104"/>
                  <a:pt x="496201" y="310341"/>
                </a:cubicBezTo>
                <a:lnTo>
                  <a:pt x="435328" y="237590"/>
                </a:lnTo>
                <a:cubicBezTo>
                  <a:pt x="431639" y="233907"/>
                  <a:pt x="431639" y="229302"/>
                  <a:pt x="433484" y="224698"/>
                </a:cubicBezTo>
                <a:cubicBezTo>
                  <a:pt x="435328" y="221014"/>
                  <a:pt x="439940" y="218252"/>
                  <a:pt x="444551" y="218252"/>
                </a:cubicBezTo>
                <a:lnTo>
                  <a:pt x="480521" y="218252"/>
                </a:lnTo>
                <a:cubicBezTo>
                  <a:pt x="458386" y="120637"/>
                  <a:pt x="370767" y="47886"/>
                  <a:pt x="267469" y="47886"/>
                </a:cubicBezTo>
                <a:cubicBezTo>
                  <a:pt x="146647" y="47886"/>
                  <a:pt x="48882" y="146422"/>
                  <a:pt x="48882" y="266138"/>
                </a:cubicBezTo>
                <a:cubicBezTo>
                  <a:pt x="48882" y="386775"/>
                  <a:pt x="146647" y="484390"/>
                  <a:pt x="267469" y="484390"/>
                </a:cubicBezTo>
                <a:cubicBezTo>
                  <a:pt x="344942" y="484390"/>
                  <a:pt x="417805" y="442949"/>
                  <a:pt x="456541" y="375724"/>
                </a:cubicBezTo>
                <a:cubicBezTo>
                  <a:pt x="462998" y="363753"/>
                  <a:pt x="477754" y="360069"/>
                  <a:pt x="489744" y="366515"/>
                </a:cubicBezTo>
                <a:cubicBezTo>
                  <a:pt x="501734" y="373883"/>
                  <a:pt x="505424" y="388617"/>
                  <a:pt x="498967" y="399668"/>
                </a:cubicBezTo>
                <a:cubicBezTo>
                  <a:pt x="451008" y="482548"/>
                  <a:pt x="362466" y="533197"/>
                  <a:pt x="267469" y="533197"/>
                </a:cubicBezTo>
                <a:cubicBezTo>
                  <a:pt x="119900" y="533197"/>
                  <a:pt x="0" y="413481"/>
                  <a:pt x="0" y="266138"/>
                </a:cubicBezTo>
                <a:cubicBezTo>
                  <a:pt x="0" y="119716"/>
                  <a:pt x="119900" y="0"/>
                  <a:pt x="26746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21" name="矩形 20"/>
          <p:cNvSpPr/>
          <p:nvPr/>
        </p:nvSpPr>
        <p:spPr>
          <a:xfrm>
            <a:off x="0" y="266700"/>
            <a:ext cx="266700" cy="9255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38700" y="266700"/>
            <a:ext cx="144000" cy="925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30900" y="908625"/>
            <a:ext cx="4892254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30900" y="361950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主播招聘与培养</a:t>
            </a:r>
          </a:p>
        </p:txBody>
      </p:sp>
      <p:pic>
        <p:nvPicPr>
          <p:cNvPr id="1026" name="Picture 2" descr="https://timgsa.baidu.com/timg?image&amp;quality=80&amp;size=b9999_10000&amp;sec=1596356623730&amp;di=f4e32adb8ba1eaed727068bcc23677d1&amp;imgtype=0&amp;src=http%3A%2F%2Fn.sinaimg.cn%2Fsinakd2020617s%2F532%2Fw799h533%2F20200617%2F43b4-iuzasxt137245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5254"/>
            <a:ext cx="5063634" cy="3377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690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2" grpId="0" animBg="1"/>
      <p:bldP spid="73" grpId="0" animBg="1"/>
      <p:bldP spid="74" grpId="0" animBg="1"/>
      <p:bldP spid="75" grpId="0" animBg="1"/>
      <p:bldP spid="76" grpId="0"/>
      <p:bldP spid="77" grpId="0"/>
      <p:bldP spid="78" grpId="0"/>
      <p:bldP spid="79" grpId="0"/>
      <p:bldP spid="83" grpId="0" animBg="1"/>
      <p:bldP spid="84" grpId="0" animBg="1"/>
      <p:bldP spid="85" grpId="0" animBg="1"/>
      <p:bldP spid="8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3572934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63600" y="1149881"/>
            <a:ext cx="10464800" cy="3691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85333" y="1437748"/>
            <a:ext cx="9821334" cy="3115733"/>
          </a:xfrm>
          <a:prstGeom prst="rect">
            <a:avLst/>
          </a:prstGeom>
          <a:noFill/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788691" y="1875626"/>
            <a:ext cx="8614619" cy="14423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8000" b="1" dirty="0">
                <a:solidFill>
                  <a:schemeClr val="bg1"/>
                </a:solidFill>
              </a:rPr>
              <a:t>Thanks</a:t>
            </a:r>
            <a:endParaRPr lang="zh-CN" altLang="en-US" sz="8000" b="1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96351" y="3461943"/>
            <a:ext cx="786205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5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in a wider field</a:t>
            </a:r>
          </a:p>
        </p:txBody>
      </p:sp>
      <p:sp>
        <p:nvSpPr>
          <p:cNvPr id="44" name="椭圆 14"/>
          <p:cNvSpPr/>
          <p:nvPr/>
        </p:nvSpPr>
        <p:spPr>
          <a:xfrm rot="16200000">
            <a:off x="5986438" y="5072593"/>
            <a:ext cx="219126" cy="285744"/>
          </a:xfrm>
          <a:custGeom>
            <a:avLst/>
            <a:gdLst>
              <a:gd name="T0" fmla="*/ 5482 w 5667"/>
              <a:gd name="T1" fmla="*/ 363 h 7402"/>
              <a:gd name="T2" fmla="*/ 4635 w 5667"/>
              <a:gd name="T3" fmla="*/ 185 h 7402"/>
              <a:gd name="T4" fmla="*/ 570 w 5667"/>
              <a:gd name="T5" fmla="*/ 2838 h 7402"/>
              <a:gd name="T6" fmla="*/ 0 w 5667"/>
              <a:gd name="T7" fmla="*/ 3744 h 7402"/>
              <a:gd name="T8" fmla="*/ 570 w 5667"/>
              <a:gd name="T9" fmla="*/ 4649 h 7402"/>
              <a:gd name="T10" fmla="*/ 4635 w 5667"/>
              <a:gd name="T11" fmla="*/ 7303 h 7402"/>
              <a:gd name="T12" fmla="*/ 4969 w 5667"/>
              <a:gd name="T13" fmla="*/ 7402 h 7402"/>
              <a:gd name="T14" fmla="*/ 5482 w 5667"/>
              <a:gd name="T15" fmla="*/ 7125 h 7402"/>
              <a:gd name="T16" fmla="*/ 5304 w 5667"/>
              <a:gd name="T17" fmla="*/ 6278 h 7402"/>
              <a:gd name="T18" fmla="*/ 1421 w 5667"/>
              <a:gd name="T19" fmla="*/ 3744 h 7402"/>
              <a:gd name="T20" fmla="*/ 5304 w 5667"/>
              <a:gd name="T21" fmla="*/ 1210 h 7402"/>
              <a:gd name="T22" fmla="*/ 5482 w 5667"/>
              <a:gd name="T23" fmla="*/ 363 h 7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667" h="7402">
                <a:moveTo>
                  <a:pt x="5482" y="363"/>
                </a:moveTo>
                <a:cubicBezTo>
                  <a:pt x="5297" y="80"/>
                  <a:pt x="4918" y="0"/>
                  <a:pt x="4635" y="185"/>
                </a:cubicBezTo>
                <a:lnTo>
                  <a:pt x="570" y="2838"/>
                </a:lnTo>
                <a:cubicBezTo>
                  <a:pt x="207" y="3051"/>
                  <a:pt x="0" y="3381"/>
                  <a:pt x="0" y="3744"/>
                </a:cubicBezTo>
                <a:cubicBezTo>
                  <a:pt x="0" y="4107"/>
                  <a:pt x="207" y="4436"/>
                  <a:pt x="570" y="4649"/>
                </a:cubicBezTo>
                <a:lnTo>
                  <a:pt x="4635" y="7303"/>
                </a:lnTo>
                <a:cubicBezTo>
                  <a:pt x="4738" y="7370"/>
                  <a:pt x="4854" y="7402"/>
                  <a:pt x="4969" y="7402"/>
                </a:cubicBezTo>
                <a:cubicBezTo>
                  <a:pt x="5169" y="7402"/>
                  <a:pt x="5365" y="7305"/>
                  <a:pt x="5482" y="7125"/>
                </a:cubicBezTo>
                <a:cubicBezTo>
                  <a:pt x="5667" y="6842"/>
                  <a:pt x="5587" y="6463"/>
                  <a:pt x="5304" y="6278"/>
                </a:cubicBezTo>
                <a:lnTo>
                  <a:pt x="1421" y="3744"/>
                </a:lnTo>
                <a:lnTo>
                  <a:pt x="5304" y="1210"/>
                </a:lnTo>
                <a:cubicBezTo>
                  <a:pt x="5587" y="1025"/>
                  <a:pt x="5667" y="646"/>
                  <a:pt x="5482" y="363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3597601" y="5816599"/>
            <a:ext cx="6060089" cy="508000"/>
            <a:chOff x="3676510" y="5308599"/>
            <a:chExt cx="6060089" cy="508000"/>
          </a:xfrm>
        </p:grpSpPr>
        <p:sp>
          <p:nvSpPr>
            <p:cNvPr id="16" name="椭圆 2"/>
            <p:cNvSpPr/>
            <p:nvPr/>
          </p:nvSpPr>
          <p:spPr>
            <a:xfrm>
              <a:off x="3676510" y="5308599"/>
              <a:ext cx="463293" cy="50800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17" name="椭圆 32"/>
            <p:cNvSpPr/>
            <p:nvPr/>
          </p:nvSpPr>
          <p:spPr>
            <a:xfrm>
              <a:off x="7144146" y="5357009"/>
              <a:ext cx="508000" cy="411179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8" name="TextBox 11"/>
            <p:cNvSpPr txBox="1"/>
            <p:nvPr/>
          </p:nvSpPr>
          <p:spPr>
            <a:xfrm>
              <a:off x="4139803" y="5448755"/>
              <a:ext cx="18922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某某网络科技</a:t>
              </a:r>
            </a:p>
          </p:txBody>
        </p:sp>
        <p:sp>
          <p:nvSpPr>
            <p:cNvPr id="19" name="TextBox 11"/>
            <p:cNvSpPr txBox="1"/>
            <p:nvPr/>
          </p:nvSpPr>
          <p:spPr>
            <a:xfrm>
              <a:off x="7844364" y="5454877"/>
              <a:ext cx="18922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汇报人：妖娆哥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869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/>
      <p:bldP spid="13" grpId="0"/>
      <p:bldP spid="4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dafb89b-e372-4822-a13d-f21ad854b74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dafb89b-e372-4822-a13d-f21ad854b74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4b598b8-03a0-4110-bc60-abea3336c64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1bd55c2-3c06-4859-9f67-6b41be6f52d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YinZJG#"/>
  <p:tag name="MH_LAYOUT" val="TitleSubTitleText"/>
  <p:tag name="MH" val="20170726163659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6163659"/>
  <p:tag name="MH_LIBRARY" val="GRAPHIC"/>
  <p:tag name="MH_TYPE" val="SubTitle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6163659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6163659"/>
  <p:tag name="MH_LIBRARY" val="GRAPHIC"/>
  <p:tag name="MH_TYPE" val="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BingLLB#"/>
  <p:tag name="MH_LAYOUT" val="SubTitleText"/>
  <p:tag name="MH" val="20170727154352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52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52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52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52"/>
  <p:tag name="MH_LIBRARY" val="GRAPHIC"/>
  <p:tag name="MH_TYPE" val="SubTitle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52"/>
  <p:tag name="MH_LIBRARY" val="GRAPHIC"/>
  <p:tag name="MH_TYPE" val="Other"/>
  <p:tag name="MH_ORDER" val="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52"/>
  <p:tag name="MH_LIBRARY" val="GRAPHIC"/>
  <p:tag name="MH_TYPE" val="SubTitle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aa5ab87-1abb-4ca0-a07e-53f9e32ed86c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ae019ec-886a-4389-b3c2-6971e2f7276f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bbb3f71-ed2b-4813-9d9f-c851c806846e"/>
</p:tagLst>
</file>

<file path=ppt/theme/theme1.xml><?xml version="1.0" encoding="utf-8"?>
<a:theme xmlns:a="http://schemas.openxmlformats.org/drawingml/2006/main" name="第一PPT，www.1ppt.com">
  <a:themeElements>
    <a:clrScheme name="自定义 4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64D2"/>
      </a:accent1>
      <a:accent2>
        <a:srgbClr val="586270"/>
      </a:accent2>
      <a:accent3>
        <a:srgbClr val="0064D2"/>
      </a:accent3>
      <a:accent4>
        <a:srgbClr val="586270"/>
      </a:accent4>
      <a:accent5>
        <a:srgbClr val="0064D2"/>
      </a:accent5>
      <a:accent6>
        <a:srgbClr val="586270"/>
      </a:accent6>
      <a:hlink>
        <a:srgbClr val="0064D2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0</TotalTime>
  <Words>5504</Words>
  <Application>Microsoft Office PowerPoint</Application>
  <PresentationFormat>宽屏</PresentationFormat>
  <Paragraphs>421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4" baseType="lpstr">
      <vt:lpstr>等线</vt:lpstr>
      <vt:lpstr>微软雅黑</vt:lpstr>
      <vt:lpstr>Arial</vt:lpstr>
      <vt:lpstr>Calibri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lastModifiedBy/>
  <cp:revision>1</cp:revision>
  <dcterms:created xsi:type="dcterms:W3CDTF">2024-06-06T05:17:16Z</dcterms:created>
  <dcterms:modified xsi:type="dcterms:W3CDTF">2024-06-06T05:17:22Z</dcterms:modified>
</cp:coreProperties>
</file>