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 Narrow" panose="020B060602020203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 Narrow" panose="020B060602020203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 Narrow" panose="020B060602020203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 Narrow" panose="020B060602020203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 Narrow" panose="020B060602020203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 Narrow" panose="020B060602020203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 Narrow" panose="020B060602020203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 Narrow" panose="020B060602020203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 Narrow" panose="020B0606020202030204" pitchFamily="34" charset="0"/>
        <a:ea typeface="宋体" panose="02010600030101010101" pitchFamily="2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2" d="100"/>
          <a:sy n="62" d="100"/>
        </p:scale>
        <p:origin x="-151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7" Type="http://schemas.openxmlformats.org/officeDocument/2006/relationships/tableStyles" Target="tableStyles.xml"/><Relationship Id="rId46" Type="http://schemas.openxmlformats.org/officeDocument/2006/relationships/viewProps" Target="viewProps.xml"/><Relationship Id="rId45" Type="http://schemas.openxmlformats.org/officeDocument/2006/relationships/presProps" Target="presProps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274638"/>
            <a:ext cx="1981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57912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fld id="{BB962C8B-B14F-4D97-AF65-F5344CB8AC3E}" type="datetime1">
              <a:rPr lang="zh-CN" altLang="en-US" sz="1000" dirty="0">
                <a:ea typeface="方正姚体" pitchFamily="2" charset="-122"/>
              </a:rPr>
            </a:fld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274638"/>
            <a:ext cx="1981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57912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zh-CN" altLang="en-US" sz="1400" dirty="0">
              <a:ea typeface="方正姚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algn="ctr" eaLnBrk="1" hangingPunct="1"/>
            <a:endParaRPr lang="zh-CN" altLang="zh-CN" sz="1400" dirty="0">
              <a:ea typeface="方正姚体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zh-CN" sz="1400" dirty="0">
                <a:ea typeface="方正姚体" pitchFamily="2" charset="-122"/>
              </a:rPr>
            </a:fld>
            <a:endParaRPr lang="zh-CN" altLang="zh-CN" sz="14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zh-CN" altLang="en-US" sz="1400" dirty="0">
              <a:ea typeface="方正姚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algn="ctr" eaLnBrk="1" hangingPunct="1"/>
            <a:endParaRPr lang="zh-CN" altLang="zh-CN" sz="1400" dirty="0">
              <a:ea typeface="方正姚体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zh-CN" sz="1400" dirty="0">
                <a:ea typeface="方正姚体" pitchFamily="2" charset="-122"/>
              </a:rPr>
            </a:fld>
            <a:endParaRPr lang="zh-CN" altLang="zh-CN" sz="14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zh-CN" altLang="en-US" sz="1400" dirty="0">
              <a:ea typeface="方正姚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algn="ctr" eaLnBrk="1" hangingPunct="1"/>
            <a:endParaRPr lang="zh-CN" altLang="zh-CN" sz="1400" dirty="0">
              <a:ea typeface="方正姚体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zh-CN" sz="1400" dirty="0">
                <a:ea typeface="方正姚体" pitchFamily="2" charset="-122"/>
              </a:rPr>
            </a:fld>
            <a:endParaRPr lang="zh-CN" altLang="zh-CN" sz="14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zh-CN" altLang="en-US" sz="1400" dirty="0">
              <a:ea typeface="方正姚体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algn="ctr" eaLnBrk="1" hangingPunct="1"/>
            <a:endParaRPr lang="zh-CN" altLang="zh-CN" sz="1400" dirty="0">
              <a:ea typeface="方正姚体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zh-CN" sz="1400" dirty="0">
                <a:ea typeface="方正姚体" pitchFamily="2" charset="-122"/>
              </a:rPr>
            </a:fld>
            <a:endParaRPr lang="zh-CN" altLang="zh-CN" sz="14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zh-CN" altLang="en-US" sz="1400" dirty="0">
              <a:ea typeface="方正姚体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algn="ctr" eaLnBrk="1" hangingPunct="1"/>
            <a:endParaRPr lang="zh-CN" altLang="zh-CN" sz="1400" dirty="0">
              <a:ea typeface="方正姚体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zh-CN" sz="1400" dirty="0">
                <a:ea typeface="方正姚体" pitchFamily="2" charset="-122"/>
              </a:rPr>
            </a:fld>
            <a:endParaRPr lang="zh-CN" altLang="zh-CN" sz="14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zh-CN" altLang="en-US" sz="1400" dirty="0">
              <a:ea typeface="方正姚体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algn="ctr" eaLnBrk="1" hangingPunct="1"/>
            <a:endParaRPr lang="zh-CN" altLang="zh-CN" sz="1400" dirty="0">
              <a:ea typeface="方正姚体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zh-CN" sz="1400" dirty="0">
                <a:ea typeface="方正姚体" pitchFamily="2" charset="-122"/>
              </a:rPr>
            </a:fld>
            <a:endParaRPr lang="zh-CN" altLang="zh-CN" sz="14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zh-CN" altLang="en-US" sz="1400" dirty="0">
              <a:ea typeface="方正姚体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algn="ctr" eaLnBrk="1" hangingPunct="1"/>
            <a:endParaRPr lang="zh-CN" altLang="zh-CN" sz="1400" dirty="0">
              <a:ea typeface="方正姚体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zh-CN" sz="1400" dirty="0">
                <a:ea typeface="方正姚体" pitchFamily="2" charset="-122"/>
              </a:rPr>
            </a:fld>
            <a:endParaRPr lang="zh-CN" altLang="zh-CN" sz="14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zh-CN" altLang="en-US" sz="1400" dirty="0">
              <a:ea typeface="方正姚体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algn="ctr" eaLnBrk="1" hangingPunct="1"/>
            <a:endParaRPr lang="zh-CN" altLang="zh-CN" sz="1400" dirty="0">
              <a:ea typeface="方正姚体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zh-CN" sz="1400" dirty="0">
                <a:ea typeface="方正姚体" pitchFamily="2" charset="-122"/>
              </a:rPr>
            </a:fld>
            <a:endParaRPr lang="zh-CN" altLang="zh-CN" sz="14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zh-CN" altLang="en-US" sz="1400" dirty="0">
              <a:ea typeface="方正姚体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algn="ctr" eaLnBrk="1" hangingPunct="1"/>
            <a:endParaRPr lang="zh-CN" altLang="zh-CN" sz="1400" dirty="0">
              <a:ea typeface="方正姚体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zh-CN" sz="1400" dirty="0">
                <a:ea typeface="方正姚体" pitchFamily="2" charset="-122"/>
              </a:rPr>
            </a:fld>
            <a:endParaRPr lang="zh-CN" altLang="zh-CN" sz="14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zh-CN" altLang="en-US" sz="1400" dirty="0">
              <a:ea typeface="方正姚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algn="ctr" eaLnBrk="1" hangingPunct="1"/>
            <a:endParaRPr lang="zh-CN" altLang="zh-CN" sz="1400" dirty="0">
              <a:ea typeface="方正姚体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zh-CN" sz="1400" dirty="0">
                <a:ea typeface="方正姚体" pitchFamily="2" charset="-122"/>
              </a:rPr>
            </a:fld>
            <a:endParaRPr lang="zh-CN" altLang="zh-CN" sz="14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zh-CN" altLang="en-US" sz="1400" dirty="0">
              <a:ea typeface="方正姚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algn="ctr" eaLnBrk="1" hangingPunct="1"/>
            <a:endParaRPr lang="zh-CN" altLang="zh-CN" sz="1400" dirty="0">
              <a:ea typeface="方正姚体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zh-CN" sz="1400" dirty="0">
                <a:ea typeface="方正姚体" pitchFamily="2" charset="-122"/>
              </a:rPr>
            </a:fld>
            <a:endParaRPr lang="zh-CN" altLang="zh-CN" sz="14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83838">
                <a:alpha val="100000"/>
              </a:srgbClr>
            </a:gs>
            <a:gs pos="31000">
              <a:srgbClr val="000000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6" descr="horizon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9" name="Date Placeholder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715000" y="6356350"/>
            <a:ext cx="15240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p>
            <a:pPr lvl="0" algn="r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1030" name="Footer Placeholder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1031" name="Slide Number Placeholder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43800" y="6356350"/>
            <a:ext cx="9906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anose="020B0606020202030204" pitchFamily="34" charset="0"/>
          <a:ea typeface="方正姚体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anose="020B0606020202030204" pitchFamily="34" charset="0"/>
          <a:ea typeface="方正姚体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anose="020B0606020202030204" pitchFamily="34" charset="0"/>
          <a:ea typeface="方正姚体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anose="020B0606020202030204" pitchFamily="34" charset="0"/>
          <a:ea typeface="方正姚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anose="020B0606020202030204" pitchFamily="34" charset="0"/>
          <a:ea typeface="方正姚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anose="020B0606020202030204" pitchFamily="34" charset="0"/>
          <a:ea typeface="方正姚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anose="020B0606020202030204" pitchFamily="34" charset="0"/>
          <a:ea typeface="方正姚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anose="020B0606020202030204" pitchFamily="34" charset="0"/>
          <a:ea typeface="方正姚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7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7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7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7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7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7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7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7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7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83838">
                <a:alpha val="100000"/>
              </a:srgbClr>
            </a:gs>
            <a:gs pos="31000">
              <a:srgbClr val="000000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/>
      <p:pic>
        <p:nvPicPr>
          <p:cNvPr id="2050" name="Picture 6" descr="horizon.png"/>
          <p:cNvPicPr>
            <a:picLocks noChangeAspect="1"/>
          </p:cNvPicPr>
          <p:nvPr/>
        </p:nvPicPr>
        <p:blipFill>
          <a:blip r:embed="rId12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053" name="Date Placeholder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715000" y="6356350"/>
            <a:ext cx="15240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p>
            <a:pPr lvl="0" algn="r" eaLnBrk="1" hangingPunct="1"/>
            <a:fld id="{BB962C8B-B14F-4D97-AF65-F5344CB8AC3E}" type="datetime1">
              <a:rPr lang="zh-CN" altLang="en-US" sz="1000" dirty="0">
                <a:ea typeface="方正姚体" pitchFamily="2" charset="-122"/>
              </a:rPr>
            </a:fld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2054" name="Footer Placeholder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p>
            <a:pPr lvl="0" eaLnBrk="1" hangingPunct="1"/>
            <a:endParaRPr lang="zh-CN" altLang="en-US" sz="1000" dirty="0">
              <a:ea typeface="方正姚体" pitchFamily="2" charset="-122"/>
            </a:endParaRPr>
          </a:p>
        </p:txBody>
      </p:sp>
      <p:sp>
        <p:nvSpPr>
          <p:cNvPr id="2055" name="Slide Number Placeholder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43800" y="6356350"/>
            <a:ext cx="9906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p>
            <a:pPr lvl="0" algn="r" eaLnBrk="1" hangingPunct="1"/>
            <a:fld id="{9A0DB2DC-4C9A-4742-B13C-FB6460FD3503}" type="slidenum">
              <a:rPr lang="zh-CN" altLang="en-US" sz="1100" dirty="0">
                <a:ea typeface="方正姚体" pitchFamily="2" charset="-122"/>
              </a:rPr>
            </a:fld>
            <a:endParaRPr lang="zh-CN" altLang="en-US" sz="1100" dirty="0">
              <a:ea typeface="方正姚体" pitchFamily="2" charset="-122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anose="020B0606020202030204" pitchFamily="34" charset="0"/>
          <a:ea typeface="方正姚体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anose="020B0606020202030204" pitchFamily="34" charset="0"/>
          <a:ea typeface="方正姚体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anose="020B0606020202030204" pitchFamily="34" charset="0"/>
          <a:ea typeface="方正姚体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anose="020B0606020202030204" pitchFamily="34" charset="0"/>
          <a:ea typeface="方正姚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anose="020B0606020202030204" pitchFamily="34" charset="0"/>
          <a:ea typeface="方正姚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anose="020B0606020202030204" pitchFamily="34" charset="0"/>
          <a:ea typeface="方正姚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anose="020B0606020202030204" pitchFamily="34" charset="0"/>
          <a:ea typeface="方正姚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anose="020B0606020202030204" pitchFamily="34" charset="0"/>
          <a:ea typeface="方正姚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7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7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7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7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7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7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7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7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7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lvl="0" eaLnBrk="1" hangingPunct="1"/>
            <a:endParaRPr lang="zh-CN" altLang="en-US" sz="1400" dirty="0">
              <a:ea typeface="方正姚体" pitchFamily="2" charset="-122"/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lvl="0" algn="ctr" eaLnBrk="1" hangingPunct="1"/>
            <a:endParaRPr lang="zh-CN" altLang="zh-CN" sz="1400" dirty="0">
              <a:ea typeface="方正姚体" pitchFamily="2" charset="-122"/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lvl="0" algn="r" eaLnBrk="1" hangingPunct="1"/>
            <a:fld id="{9A0DB2DC-4C9A-4742-B13C-FB6460FD3503}" type="slidenum">
              <a:rPr lang="zh-CN" altLang="zh-CN" sz="1400" dirty="0">
                <a:ea typeface="方正姚体" pitchFamily="2" charset="-122"/>
              </a:rPr>
            </a:fld>
            <a:endParaRPr lang="zh-CN" altLang="zh-CN" sz="1400" dirty="0">
              <a:ea typeface="方正姚体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标题 1"/>
          <p:cNvSpPr>
            <a:spLocks noGrp="1"/>
          </p:cNvSpPr>
          <p:nvPr>
            <p:ph type="ctrTitle"/>
          </p:nvPr>
        </p:nvSpPr>
        <p:spPr>
          <a:xfrm>
            <a:off x="685800" y="2008188"/>
            <a:ext cx="7772400" cy="1470025"/>
          </a:xfrm>
          <a:ln/>
        </p:spPr>
        <p:txBody>
          <a:bodyPr vert="horz" wrap="square" lIns="91440" tIns="45720" rIns="91440" bIns="45720" anchor="b"/>
          <a:lstStyle>
            <a:lvl1pPr lvl="0">
              <a:defRPr/>
            </a:lvl1pPr>
          </a:lstStyle>
          <a:p>
            <a:pPr lvl="0" algn="ctr" eaLnBrk="1" hangingPunct="1"/>
            <a:r>
              <a:rPr lang="zh-CN" altLang="en-US" sz="3200" dirty="0"/>
              <a:t>微信背后的产品观</a:t>
            </a:r>
            <a:br>
              <a:rPr lang="zh-CN" altLang="en-US" sz="3200" dirty="0"/>
            </a:br>
            <a:r>
              <a:rPr lang="zh-CN" altLang="en-US" sz="3200" dirty="0"/>
              <a:t>					</a:t>
            </a:r>
            <a:r>
              <a:rPr lang="zh-CN" altLang="en-US" sz="1700" dirty="0">
                <a:solidFill>
                  <a:schemeClr val="tx2"/>
                </a:solidFill>
              </a:rPr>
              <a:t>张小龙</a:t>
            </a:r>
            <a:endParaRPr lang="zh-CN" altLang="en-US" sz="17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从微博上感受用户潮流</a:t>
            </a:r>
            <a:endParaRPr lang="zh-CN" altLang="en-US" dirty="0"/>
          </a:p>
        </p:txBody>
      </p:sp>
      <p:sp>
        <p:nvSpPr>
          <p:cNvPr id="13315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每天花一小时看普通用户在微博上谈论他们是如何使用你的产品的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他们的场景，感受等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他们所处的时代潮流往哪里走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忽略评论家意见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等待他们说“太好玩了”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满足自己需求优于满足用户需求</a:t>
            </a:r>
            <a:endParaRPr lang="zh-CN" altLang="en-US" dirty="0"/>
          </a:p>
        </p:txBody>
      </p:sp>
      <p:sp>
        <p:nvSpPr>
          <p:cNvPr id="14339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你无法真正理解他们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你无法满足海量的个体的个性需求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人同此心，从自身捕获大众需求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案例，已阅读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案例，语音写提醒，语音找人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找到需求背后的心里诉求</a:t>
            </a:r>
            <a:endParaRPr lang="zh-CN" altLang="en-US" dirty="0"/>
          </a:p>
        </p:txBody>
      </p:sp>
      <p:sp>
        <p:nvSpPr>
          <p:cNvPr id="15363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需求的本质往往可以归结于心里诉求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漂流瓶，满足倾诉，好奇的心里。这是一个心里驱动的范例。人们的倾诉欲望是如此强烈，不弱</a:t>
            </a:r>
            <a:r>
              <a:rPr lang="en-US" altLang="zh-CN" sz="1700" dirty="0"/>
              <a:t>Mail</a:t>
            </a:r>
            <a:endParaRPr lang="en-US" altLang="zh-CN" sz="1700" dirty="0"/>
          </a:p>
          <a:p>
            <a:pPr lvl="0" eaLnBrk="1" hangingPunct="1"/>
            <a:r>
              <a:rPr lang="zh-CN" altLang="en-US" sz="1700" dirty="0"/>
              <a:t>如果为做交友而做漂流瓶，会把握不到本质（案例：发语音瓶，还是文字？）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心里满足的驱动力远胜工具甚至省钱</a:t>
            </a:r>
            <a:endParaRPr lang="zh-CN" altLang="en-US" dirty="0"/>
          </a:p>
        </p:txBody>
      </p:sp>
      <p:sp>
        <p:nvSpPr>
          <p:cNvPr id="16387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省钱的短信替代工具不会成功，如果定位于更省钱的工具，可能就麻烦了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微信不是</a:t>
            </a:r>
            <a:r>
              <a:rPr lang="en-US" altLang="zh-CN" sz="1700" dirty="0"/>
              <a:t>QQ</a:t>
            </a:r>
            <a:r>
              <a:rPr lang="zh-CN" altLang="en-US" sz="1700" dirty="0"/>
              <a:t>，“微信不止是一个通信工具”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微信是一个生活方式，反应的是心里满足至上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为群体效应而做：附近的人</a:t>
            </a:r>
            <a:endParaRPr lang="zh-CN" altLang="en-US" dirty="0"/>
          </a:p>
        </p:txBody>
      </p:sp>
      <p:sp>
        <p:nvSpPr>
          <p:cNvPr id="17411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案例：附近的人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不是为陌生人交友，而是为了好奇心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他们会发生什么？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它是有群体效应的。每个人在观察别人，也在被观察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他们第一次在现实中，大规模相互看到</a:t>
            </a:r>
            <a:endParaRPr lang="en-US" altLang="x-none" sz="1700" dirty="0"/>
          </a:p>
          <a:p>
            <a:pPr lvl="0" eaLnBrk="1" hangingPunct="1"/>
            <a:endParaRPr lang="zh-CN" alt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为想法而做朋友圈</a:t>
            </a:r>
            <a:endParaRPr lang="zh-CN" altLang="en-US" dirty="0"/>
          </a:p>
        </p:txBody>
      </p:sp>
      <p:sp>
        <p:nvSpPr>
          <p:cNvPr id="18435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想法：人人需要在朋友关注中获得存在感，照片是手机最佳互动载体，人只需要三五好友，人需要不暴露好友但又要扎堆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一种比</a:t>
            </a:r>
            <a:r>
              <a:rPr lang="en-US" altLang="zh-CN" sz="1700" dirty="0"/>
              <a:t>Facebook</a:t>
            </a:r>
            <a:r>
              <a:rPr lang="zh-CN" altLang="en-US" sz="1700" dirty="0"/>
              <a:t>，</a:t>
            </a:r>
            <a:r>
              <a:rPr lang="en-US" altLang="zh-CN" sz="1700" dirty="0"/>
              <a:t>Path</a:t>
            </a:r>
            <a:r>
              <a:rPr lang="zh-CN" altLang="en-US" sz="1700" dirty="0"/>
              <a:t>更私密的社区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想法比功能重要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为自己要用而做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只抓主场景，不做全功能</a:t>
            </a:r>
            <a:endParaRPr lang="zh-CN" altLang="en-US" dirty="0"/>
          </a:p>
        </p:txBody>
      </p:sp>
      <p:sp>
        <p:nvSpPr>
          <p:cNvPr id="19459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做大而全很容易，做少很难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如果没有化繁为简的能力，就克制自己的做多的欲望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做多源自于不自信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每天砍掉几个需求的爽，远大于提出几个需求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案例：朋友圈只能发图片，发</a:t>
            </a:r>
            <a:r>
              <a:rPr lang="en-US" altLang="zh-CN" sz="1700" dirty="0"/>
              <a:t>140</a:t>
            </a:r>
            <a:r>
              <a:rPr lang="zh-CN" altLang="en-US" sz="1700" dirty="0"/>
              <a:t>字的难度远胜于一张图片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调研获得需求是骗人的</a:t>
            </a:r>
            <a:endParaRPr lang="zh-CN" altLang="en-US" dirty="0"/>
          </a:p>
        </p:txBody>
      </p:sp>
      <p:sp>
        <p:nvSpPr>
          <p:cNvPr id="20483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从大量反馈看出需求是骗人的（群的需求，用户会告诉你他们需要的是</a:t>
            </a:r>
            <a:r>
              <a:rPr lang="en-US" altLang="zh-CN" sz="1700" dirty="0"/>
              <a:t>QQ</a:t>
            </a:r>
            <a:r>
              <a:rPr lang="zh-CN" altLang="en-US" sz="1700" dirty="0"/>
              <a:t>群）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用户反馈能帮助完善体验，但不会告诉你需要做什么新东西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从数据统计看出需求更是骗人的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世界是新的</a:t>
            </a:r>
            <a:endParaRPr lang="zh-CN" altLang="en-US" dirty="0"/>
          </a:p>
        </p:txBody>
      </p:sp>
      <p:sp>
        <p:nvSpPr>
          <p:cNvPr id="21507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忘记过去的数据甚至经验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对当前和未来趋势的洞察才重要</a:t>
            </a:r>
            <a:endParaRPr lang="en-US" altLang="x-none" sz="1700" dirty="0"/>
          </a:p>
          <a:p>
            <a:pPr lvl="0" eaLnBrk="1" hangingPunct="1"/>
            <a:r>
              <a:rPr lang="en-US" altLang="zh-CN" sz="1700" dirty="0"/>
              <a:t>PC</a:t>
            </a:r>
            <a:r>
              <a:rPr lang="zh-CN" altLang="en-US" sz="1700" dirty="0"/>
              <a:t>上的入口在搜索框，手机上的入口在二维码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将用户分为高中低端是不道德的</a:t>
            </a:r>
            <a:endParaRPr lang="zh-CN" altLang="en-US" dirty="0"/>
          </a:p>
        </p:txBody>
      </p:sp>
      <p:sp>
        <p:nvSpPr>
          <p:cNvPr id="22531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做人人都爱用的产品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通过产品做得低龄化是不专业的体现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产品面前，人人平等*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时尚是驱动力</a:t>
            </a:r>
            <a:endParaRPr lang="zh-CN" altLang="en-US" dirty="0"/>
          </a:p>
        </p:txBody>
      </p:sp>
      <p:sp>
        <p:nvSpPr>
          <p:cNvPr id="5123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因为别人都在用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人是跟风的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在互联网产品中，“时尚”是重要的驱动力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不要太“工具化”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先做产品结构</a:t>
            </a:r>
            <a:br>
              <a:rPr lang="zh-CN" altLang="en-US" dirty="0"/>
            </a:br>
            <a:r>
              <a:rPr lang="zh-CN" altLang="en-US" dirty="0"/>
              <a:t>之后才是功能细节</a:t>
            </a:r>
            <a:endParaRPr lang="zh-CN" altLang="en-US" dirty="0"/>
          </a:p>
        </p:txBody>
      </p:sp>
      <p:sp>
        <p:nvSpPr>
          <p:cNvPr id="23555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产品结构是骨骼，不可多变和复杂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创作从骨骼开始，而不是先造肌肉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案例：微信的产品结构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设计就是分类</a:t>
            </a:r>
            <a:endParaRPr lang="zh-CN" altLang="en-US" dirty="0"/>
          </a:p>
        </p:txBody>
      </p:sp>
      <p:sp>
        <p:nvSpPr>
          <p:cNvPr id="24579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分类是人类大脑的识别方式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分类是化繁为简的方法之一</a:t>
            </a:r>
            <a:endParaRPr lang="en-US" altLang="x-none" sz="1700" dirty="0"/>
          </a:p>
          <a:p>
            <a:pPr lvl="0" eaLnBrk="1" hangingPunct="1"/>
            <a:r>
              <a:rPr lang="en-US" altLang="zh-CN" sz="1700" dirty="0"/>
              <a:t>PM</a:t>
            </a:r>
            <a:r>
              <a:rPr lang="zh-CN" altLang="en-US" sz="1700" dirty="0"/>
              <a:t>每天都应该思考如何让事情更有条理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案例：微信保证只有</a:t>
            </a:r>
            <a:r>
              <a:rPr lang="en-US" altLang="zh-CN" sz="1700" dirty="0"/>
              <a:t>4</a:t>
            </a:r>
            <a:r>
              <a:rPr lang="zh-CN" altLang="en-US" sz="1700" dirty="0"/>
              <a:t>个底部</a:t>
            </a:r>
            <a:r>
              <a:rPr lang="en-US" altLang="zh-CN" sz="1700" dirty="0"/>
              <a:t>tab</a:t>
            </a:r>
            <a:endParaRPr lang="en-US" altLang="zh-CN" sz="17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面向场景来做设计</a:t>
            </a:r>
            <a:br>
              <a:rPr lang="zh-CN" altLang="en-US" dirty="0"/>
            </a:br>
            <a:r>
              <a:rPr lang="zh-CN" altLang="en-US" dirty="0"/>
              <a:t>而非功能列表</a:t>
            </a:r>
            <a:endParaRPr lang="zh-CN" altLang="en-US" dirty="0"/>
          </a:p>
        </p:txBody>
      </p:sp>
      <p:sp>
        <p:nvSpPr>
          <p:cNvPr id="25603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en-US" altLang="zh-CN" sz="1700" dirty="0"/>
              <a:t>“If you want feature X, buy an HTC/Samsung/whatever instead” by jony</a:t>
            </a:r>
            <a:endParaRPr lang="en-US" altLang="zh-CN" sz="1700" dirty="0"/>
          </a:p>
          <a:p>
            <a:pPr lvl="0" eaLnBrk="1" hangingPunct="1"/>
            <a:r>
              <a:rPr lang="zh-CN" altLang="en-US" sz="1700" dirty="0"/>
              <a:t>不堆砌功能，功能服务于场景和整体体验。没有独立的功能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案例：连接键盘，还是</a:t>
            </a:r>
            <a:r>
              <a:rPr lang="en-US" altLang="zh-CN" sz="1700" dirty="0"/>
              <a:t>web</a:t>
            </a:r>
            <a:r>
              <a:rPr lang="zh-CN" altLang="en-US" sz="1700" dirty="0"/>
              <a:t>微信？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案例：自动播放，还是驾驶模式？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让功能存在于无形之中</a:t>
            </a:r>
            <a:br>
              <a:rPr lang="zh-CN" altLang="en-US" dirty="0"/>
            </a:br>
            <a:r>
              <a:rPr lang="zh-CN" altLang="en-US" dirty="0"/>
              <a:t>（PONY语）</a:t>
            </a:r>
            <a:endParaRPr lang="zh-CN" altLang="en-US" dirty="0"/>
          </a:p>
        </p:txBody>
      </p:sp>
      <p:sp>
        <p:nvSpPr>
          <p:cNvPr id="26627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案例：餐饮商家插件不可见，扫描才有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让新版看不出有变化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只有新手才将所有（新）功能罗列在显眼的地方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手机和PC的区别</a:t>
            </a:r>
            <a:endParaRPr lang="zh-CN" altLang="en-US" dirty="0"/>
          </a:p>
        </p:txBody>
      </p:sp>
      <p:sp>
        <p:nvSpPr>
          <p:cNvPr id="27651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手机是肢体的延伸，手机和人是一体的（通过各种传感器），</a:t>
            </a:r>
            <a:r>
              <a:rPr lang="en-US" altLang="zh-CN" sz="1700" dirty="0"/>
              <a:t>PC</a:t>
            </a:r>
            <a:r>
              <a:rPr lang="zh-CN" altLang="en-US" sz="1700" dirty="0"/>
              <a:t>是外部，即外部环境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移动互联网产品不是简单的</a:t>
            </a:r>
            <a:r>
              <a:rPr lang="en-US" altLang="zh-CN" sz="1700" dirty="0"/>
              <a:t>PC</a:t>
            </a:r>
            <a:r>
              <a:rPr lang="zh-CN" altLang="en-US" sz="1700" dirty="0"/>
              <a:t>到手机的移植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如果没有手机，就没有这份</a:t>
            </a:r>
            <a:r>
              <a:rPr lang="en-US" altLang="zh-CN" sz="1700" dirty="0"/>
              <a:t>PPT</a:t>
            </a:r>
            <a:r>
              <a:rPr lang="zh-CN" altLang="en-US" sz="1700" dirty="0"/>
              <a:t>。（采用</a:t>
            </a:r>
            <a:r>
              <a:rPr lang="en-US" altLang="zh-CN" sz="1700" dirty="0"/>
              <a:t>Evernote</a:t>
            </a:r>
            <a:r>
              <a:rPr lang="zh-CN" altLang="en-US" sz="1700" dirty="0"/>
              <a:t>随时在手机上记录想法，电脑做不到）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做没有</a:t>
            </a:r>
            <a:r>
              <a:rPr lang="en-US" altLang="zh-CN" sz="1700" dirty="0"/>
              <a:t>web</a:t>
            </a:r>
            <a:r>
              <a:rPr lang="zh-CN" altLang="en-US" sz="1700" dirty="0"/>
              <a:t>的移动互联网产品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不过度设计</a:t>
            </a:r>
            <a:endParaRPr lang="zh-CN" altLang="en-US" dirty="0"/>
          </a:p>
        </p:txBody>
      </p:sp>
      <p:sp>
        <p:nvSpPr>
          <p:cNvPr id="28675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做得越多可能错得越多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对于主干精雕细琢，对于枝叶不做深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案例：附近的人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8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宁缺失功能，也不损体验</a:t>
            </a:r>
            <a:endParaRPr lang="zh-CN" altLang="en-US" dirty="0"/>
          </a:p>
        </p:txBody>
      </p:sp>
      <p:sp>
        <p:nvSpPr>
          <p:cNvPr id="29699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不为了流量而到处加入口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案例：会话界面左上角的编辑按钮，为什么不可以有</a:t>
            </a:r>
            <a:endParaRPr lang="en-US" altLang="x-none" sz="1700" dirty="0"/>
          </a:p>
          <a:p>
            <a:pPr lvl="0" eaLnBrk="1" hangingPunct="1"/>
            <a:endParaRPr lang="zh-CN" altLang="en-US" sz="17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2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产品还是运营</a:t>
            </a:r>
            <a:endParaRPr lang="zh-CN" altLang="en-US" dirty="0"/>
          </a:p>
        </p:txBody>
      </p:sp>
      <p:sp>
        <p:nvSpPr>
          <p:cNvPr id="30723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做一劳永逸的事情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你在做</a:t>
            </a:r>
            <a:r>
              <a:rPr lang="en-US" altLang="zh-CN" sz="1700" dirty="0"/>
              <a:t>Calss</a:t>
            </a:r>
            <a:r>
              <a:rPr lang="zh-CN" altLang="en-US" sz="1700" dirty="0"/>
              <a:t>（类型），还是在做</a:t>
            </a:r>
            <a:r>
              <a:rPr lang="en-US" altLang="zh-CN" sz="1700" dirty="0"/>
              <a:t>Instance</a:t>
            </a:r>
            <a:r>
              <a:rPr lang="zh-CN" altLang="en-US" sz="1700" dirty="0"/>
              <a:t>（实例）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好特性不需要不断的做加法，一次成型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邮箱漂流瓶和微信漂流瓶的不同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好产品会召唤用户（</a:t>
            </a:r>
            <a:r>
              <a:rPr lang="en-US" altLang="zh-CN" sz="1700" dirty="0"/>
              <a:t>pony</a:t>
            </a:r>
            <a:r>
              <a:rPr lang="zh-CN" altLang="en-US" sz="1700" dirty="0"/>
              <a:t>语）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让用户推动用户</a:t>
            </a:r>
            <a:endParaRPr lang="zh-CN" altLang="en-US" dirty="0"/>
          </a:p>
        </p:txBody>
      </p:sp>
      <p:sp>
        <p:nvSpPr>
          <p:cNvPr id="31747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而非系统管理员来推动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案例：如何让用户设置头像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极简方能不被超越</a:t>
            </a:r>
            <a:endParaRPr lang="zh-CN" altLang="en-US" dirty="0"/>
          </a:p>
        </p:txBody>
      </p:sp>
      <p:sp>
        <p:nvSpPr>
          <p:cNvPr id="32771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案例：摇一摇。于</a:t>
            </a:r>
            <a:r>
              <a:rPr lang="en-US" altLang="zh-CN" sz="1700" dirty="0"/>
              <a:t>pony</a:t>
            </a:r>
            <a:r>
              <a:rPr lang="zh-CN" altLang="en-US" sz="1700" dirty="0"/>
              <a:t>的回信中，“摇一摇很难被超越，因为我们已经做到极简单”。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重视”屌丝”用户群</a:t>
            </a:r>
            <a:endParaRPr lang="zh-CN" altLang="en-US" dirty="0"/>
          </a:p>
        </p:txBody>
      </p:sp>
      <p:sp>
        <p:nvSpPr>
          <p:cNvPr id="6147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en-US" altLang="zh-CN" sz="1700" dirty="0"/>
              <a:t>#</a:t>
            </a:r>
            <a:r>
              <a:rPr lang="zh-CN" altLang="en-US" sz="1700" dirty="0"/>
              <a:t>日有所思</a:t>
            </a:r>
            <a:r>
              <a:rPr lang="en-US" altLang="zh-CN" sz="1700" dirty="0"/>
              <a:t># Facebook</a:t>
            </a:r>
            <a:r>
              <a:rPr lang="zh-CN" altLang="en-US" sz="1700" dirty="0"/>
              <a:t>，</a:t>
            </a:r>
            <a:r>
              <a:rPr lang="en-US" altLang="zh-CN" sz="1700" dirty="0"/>
              <a:t>Pinterest</a:t>
            </a:r>
            <a:r>
              <a:rPr lang="zh-CN" altLang="en-US" sz="1700" dirty="0"/>
              <a:t>，</a:t>
            </a:r>
            <a:r>
              <a:rPr lang="en-US" altLang="zh-CN" sz="1700" dirty="0"/>
              <a:t>Instagram</a:t>
            </a:r>
            <a:r>
              <a:rPr lang="zh-CN" altLang="en-US" sz="1700" dirty="0"/>
              <a:t>，</a:t>
            </a:r>
            <a:r>
              <a:rPr lang="en-US" altLang="zh-CN" sz="1700" dirty="0"/>
              <a:t>Path </a:t>
            </a:r>
            <a:r>
              <a:rPr lang="zh-CN" altLang="en-US" sz="1700" dirty="0"/>
              <a:t>等产品解决了人的“存在感”问题。存在感是指人离开了</a:t>
            </a:r>
            <a:r>
              <a:rPr lang="en-US" altLang="zh-CN" sz="1700" dirty="0"/>
              <a:t>SNS</a:t>
            </a:r>
            <a:r>
              <a:rPr lang="zh-CN" altLang="en-US" sz="1700" dirty="0"/>
              <a:t>就觉得自己与人群脱节被孤立而无价值。这些产品在中国不能普及，因为中国面临的问题比存在感还低一个层次，是</a:t>
            </a:r>
            <a:r>
              <a:rPr lang="en-US" altLang="x-none" sz="1700" dirty="0"/>
              <a:t>”</a:t>
            </a:r>
            <a:r>
              <a:rPr lang="zh-CN" altLang="en-US" sz="1700" dirty="0"/>
              <a:t>生存感</a:t>
            </a:r>
            <a:r>
              <a:rPr lang="en-US" altLang="x-none" sz="1700" dirty="0"/>
              <a:t>”</a:t>
            </a:r>
            <a:r>
              <a:rPr lang="zh-CN" altLang="en-US" sz="1700" dirty="0"/>
              <a:t>。但中国有这样一个群体，他们既有生存感的压力，又有存在感的渴望，这群人就是“屌丝”。中国互联网的主体用户心里和需求，应从了解屌丝群生存和心里状态入手。搞清了屌丝，就把握住了用户群。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面向两年后的场景来设计</a:t>
            </a:r>
            <a:endParaRPr lang="zh-CN" altLang="en-US" dirty="0"/>
          </a:p>
        </p:txBody>
      </p:sp>
      <p:sp>
        <p:nvSpPr>
          <p:cNvPr id="33795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案例：已送达状态？</a:t>
            </a:r>
            <a:r>
              <a:rPr lang="en-US" altLang="zh-CN" sz="1700" dirty="0"/>
              <a:t>2</a:t>
            </a:r>
            <a:r>
              <a:rPr lang="zh-CN" altLang="en-US" sz="1700" dirty="0"/>
              <a:t>年后的网络状况足够好，必然是能送达的。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如果一个特性不能让人兴奋</a:t>
            </a:r>
            <a:br>
              <a:rPr lang="zh-CN" altLang="en-US" dirty="0"/>
            </a:br>
            <a:r>
              <a:rPr lang="zh-CN" altLang="en-US" dirty="0"/>
              <a:t>不如不做</a:t>
            </a:r>
            <a:endParaRPr lang="zh-CN" altLang="en-US" dirty="0"/>
          </a:p>
        </p:txBody>
      </p:sp>
      <p:sp>
        <p:nvSpPr>
          <p:cNvPr id="34819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你不能真正理解自己不感兴趣的需求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好奇心是</a:t>
            </a:r>
            <a:r>
              <a:rPr lang="en-US" altLang="zh-CN" sz="1700" dirty="0"/>
              <a:t>PM</a:t>
            </a:r>
            <a:r>
              <a:rPr lang="zh-CN" altLang="en-US" sz="1700" dirty="0"/>
              <a:t>的驱动力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逻辑的完美也是令人兴奋的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在单点获得口碑，而不是一些列可有可无的特性</a:t>
            </a:r>
            <a:endParaRPr lang="en-US" altLang="x-none" sz="1700" dirty="0"/>
          </a:p>
          <a:p>
            <a:pPr lvl="0" eaLnBrk="1" hangingPunct="1">
              <a:buNone/>
            </a:pPr>
            <a:r>
              <a:rPr lang="en-US" altLang="x-none" sz="1700" dirty="0"/>
              <a:t>      </a:t>
            </a:r>
            <a:r>
              <a:rPr lang="zh-CN" altLang="en-US" sz="1700" dirty="0"/>
              <a:t>（案例：</a:t>
            </a:r>
            <a:r>
              <a:rPr lang="en-US" altLang="zh-CN" sz="1700" dirty="0"/>
              <a:t>QQ</a:t>
            </a:r>
            <a:r>
              <a:rPr lang="zh-CN" altLang="en-US" sz="1700" dirty="0"/>
              <a:t>邮箱中转站）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尊重用户</a:t>
            </a:r>
            <a:endParaRPr lang="zh-CN" altLang="en-US" dirty="0"/>
          </a:p>
        </p:txBody>
      </p:sp>
      <p:sp>
        <p:nvSpPr>
          <p:cNvPr id="35843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保护用户隐私（通讯录上传要经过同意，</a:t>
            </a:r>
            <a:r>
              <a:rPr lang="en-US" altLang="zh-CN" sz="1700" dirty="0"/>
              <a:t>LBS</a:t>
            </a:r>
            <a:r>
              <a:rPr lang="zh-CN" altLang="en-US" sz="1700" dirty="0"/>
              <a:t>暴露位置要告知）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不诱导用户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在每个体验点上以用户为重。案例：在所有的正文编辑处，加上</a:t>
            </a:r>
            <a:r>
              <a:rPr lang="en-US" altLang="zh-CN" sz="1700" dirty="0"/>
              <a:t>Crash</a:t>
            </a:r>
            <a:r>
              <a:rPr lang="zh-CN" altLang="en-US" sz="1700" dirty="0"/>
              <a:t>后的内容保护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案例：系统邮件，采用真实的产品经理签名，而非机器思维的“系统管理员”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如果没有自然增长</a:t>
            </a:r>
            <a:br>
              <a:rPr lang="zh-CN" altLang="en-US" dirty="0"/>
            </a:br>
            <a:r>
              <a:rPr lang="zh-CN" altLang="en-US" dirty="0"/>
              <a:t>就不必推广</a:t>
            </a:r>
            <a:endParaRPr lang="zh-CN" altLang="en-US" dirty="0"/>
          </a:p>
        </p:txBody>
      </p:sp>
      <p:sp>
        <p:nvSpPr>
          <p:cNvPr id="36867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硬导入用户，只会给用户留下坏印象，以后再也不来了</a:t>
            </a:r>
            <a:endParaRPr lang="en-US" altLang="x-none" sz="1700" dirty="0"/>
          </a:p>
          <a:p>
            <a:pPr lvl="0" eaLnBrk="1" hangingPunct="1"/>
            <a:r>
              <a:rPr lang="en-US" altLang="zh-CN" sz="1700" dirty="0"/>
              <a:t>KPI</a:t>
            </a:r>
            <a:r>
              <a:rPr lang="zh-CN" altLang="en-US" sz="1700" dirty="0"/>
              <a:t>是好产品的副产品，不为</a:t>
            </a:r>
            <a:r>
              <a:rPr lang="en-US" altLang="zh-CN" sz="1700" dirty="0"/>
              <a:t>KPI</a:t>
            </a:r>
            <a:r>
              <a:rPr lang="zh-CN" altLang="en-US" sz="1700" dirty="0"/>
              <a:t>而改变产品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保持粗放，保持本*</a:t>
            </a:r>
            <a:endParaRPr lang="zh-CN" altLang="en-US" dirty="0"/>
          </a:p>
        </p:txBody>
      </p:sp>
      <p:sp>
        <p:nvSpPr>
          <p:cNvPr id="37891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没有好的解决方案，就先放着不做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案例：发错群的问题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案例：群名片，群屏蔽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抓大场景，忽略小场景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非重要特性就放到设置里，放到设置里不如不做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把用户体验做到极致就是创新</a:t>
            </a:r>
            <a:br>
              <a:rPr lang="zh-CN" altLang="en-US" dirty="0"/>
            </a:br>
            <a:r>
              <a:rPr lang="zh-CN" altLang="en-US" dirty="0"/>
              <a:t>（PONY语）</a:t>
            </a:r>
            <a:endParaRPr lang="zh-CN" altLang="en-US" dirty="0"/>
          </a:p>
        </p:txBody>
      </p:sp>
      <p:sp>
        <p:nvSpPr>
          <p:cNvPr id="38915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贴耳朵体验。用手遮挡</a:t>
            </a:r>
            <a:r>
              <a:rPr lang="en-US" altLang="zh-CN" sz="1700" dirty="0"/>
              <a:t>Iphone</a:t>
            </a:r>
            <a:r>
              <a:rPr lang="zh-CN" altLang="en-US" sz="1700" dirty="0"/>
              <a:t>屏幕为什么不会切换到听筒，而耳朵就可以？为什么微信能识别你的耳朵</a:t>
            </a:r>
            <a:r>
              <a:rPr lang="en-US" altLang="zh-CN" sz="1700" dirty="0"/>
              <a:t>?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你的价值观（态度）决定产品特性</a:t>
            </a:r>
            <a:endParaRPr lang="zh-CN" altLang="en-US" dirty="0"/>
          </a:p>
        </p:txBody>
      </p:sp>
      <p:sp>
        <p:nvSpPr>
          <p:cNvPr id="39939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如何决定是否做滤镜，怎么做？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理性的分析是功利而不完美的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取决于你对照片的态度，生活照片是有滤镜更美，还是没有更美？</a:t>
            </a:r>
            <a:endParaRPr lang="en-US" altLang="x-none" sz="1700" dirty="0"/>
          </a:p>
          <a:p>
            <a:pPr lvl="0" eaLnBrk="1" hangingPunct="1"/>
            <a:endParaRPr lang="zh-CN" altLang="en-US" sz="17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2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改变用户习惯</a:t>
            </a:r>
            <a:endParaRPr lang="zh-CN" altLang="en-US" dirty="0"/>
          </a:p>
        </p:txBody>
      </p:sp>
      <p:sp>
        <p:nvSpPr>
          <p:cNvPr id="40963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电话发明一百年来，都在骚扰人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微信视频通话，不允许突然呼叫别人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你无法重新发明电话，但可以改变打电话的方式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新的习惯，让用户更舒适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6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抛弃不人性的创新</a:t>
            </a:r>
            <a:endParaRPr lang="zh-CN" altLang="en-US" dirty="0"/>
          </a:p>
        </p:txBody>
      </p:sp>
      <p:sp>
        <p:nvSpPr>
          <p:cNvPr id="41987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创新不是基于推理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创新是为人服务的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“你要不计一切代价地展现聪明，还是选择善良？” </a:t>
            </a:r>
            <a:r>
              <a:rPr lang="en-US" altLang="zh-CN" sz="1700" dirty="0"/>
              <a:t>by </a:t>
            </a:r>
            <a:r>
              <a:rPr lang="zh-CN" altLang="en-US" sz="1700" dirty="0"/>
              <a:t>贝索斯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案例：耳机的按一下开始说话（而不是按住），是不能被接收的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避免战略行为替代真实需求</a:t>
            </a:r>
            <a:endParaRPr lang="zh-CN" altLang="en-US" dirty="0"/>
          </a:p>
        </p:txBody>
      </p:sp>
      <p:sp>
        <p:nvSpPr>
          <p:cNvPr id="43011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避免“打通”。需要打通，说明不是需求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避免“整合”。需要整合，说明都不行了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避免“拉动”。需要拉动，说明是</a:t>
            </a:r>
            <a:r>
              <a:rPr lang="en-US" altLang="zh-CN" sz="1700" dirty="0"/>
              <a:t>KPI</a:t>
            </a:r>
            <a:r>
              <a:rPr lang="zh-CN" altLang="en-US" sz="1700" dirty="0"/>
              <a:t>了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避免“导入”。需要导入，说明没生命力了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避免“多平台”。不是为平台而平台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避免“全面”。全面的东西是平庸的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从日常体验中发现本质</a:t>
            </a:r>
            <a:endParaRPr lang="zh-CN" altLang="en-US" dirty="0"/>
          </a:p>
        </p:txBody>
      </p:sp>
      <p:sp>
        <p:nvSpPr>
          <p:cNvPr id="7171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en-US" altLang="zh-CN" sz="1700" dirty="0"/>
              <a:t>Galaxy  Note</a:t>
            </a:r>
            <a:r>
              <a:rPr lang="zh-CN" altLang="en-US" sz="1700" dirty="0"/>
              <a:t>：时尚？方便长指甲打字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触碰开关：比普通开关更贴近人的情感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伟大的产品应该满足人的情感需求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4" name="Rectangle 2"/>
          <p:cNvSpPr/>
          <p:nvPr/>
        </p:nvSpPr>
        <p:spPr>
          <a:xfrm>
            <a:off x="4763" y="4076700"/>
            <a:ext cx="9139237" cy="2781300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/>
          <a:p>
            <a:pPr lvl="0" algn="ctr" eaLnBrk="1" hangingPunct="1"/>
            <a:endParaRPr lang="zh-CN" altLang="zh-CN" dirty="0">
              <a:solidFill>
                <a:schemeClr val="bg2"/>
              </a:solidFill>
              <a:latin typeface="Arial Narrow" panose="020B0606020202030204" pitchFamily="34" charset="0"/>
              <a:ea typeface="方正姚体" pitchFamily="2" charset="-122"/>
            </a:endParaRPr>
          </a:p>
        </p:txBody>
      </p:sp>
      <p:sp>
        <p:nvSpPr>
          <p:cNvPr id="44035" name="Text Box 3"/>
          <p:cNvSpPr txBox="1"/>
          <p:nvPr/>
        </p:nvSpPr>
        <p:spPr>
          <a:xfrm>
            <a:off x="396875" y="1412875"/>
            <a:ext cx="5762625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6000" b="1" i="1" dirty="0">
                <a:solidFill>
                  <a:srgbClr val="5F5F5F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谢谢</a:t>
            </a:r>
            <a:r>
              <a:rPr lang="zh-CN" altLang="en-US" sz="6000" b="1" i="1" dirty="0">
                <a:solidFill>
                  <a:schemeClr val="folHlink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观赏</a:t>
            </a:r>
            <a:endParaRPr lang="zh-CN" altLang="en-US" sz="6000" b="1" i="1" dirty="0">
              <a:solidFill>
                <a:schemeClr val="folHlink"/>
              </a:solidFill>
              <a:latin typeface="Arial Narrow" panose="020B0606020202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需求是满足人们的贪嗔痴</a:t>
            </a:r>
            <a:endParaRPr lang="zh-CN" altLang="en-US" dirty="0"/>
          </a:p>
        </p:txBody>
      </p:sp>
      <p:sp>
        <p:nvSpPr>
          <p:cNvPr id="8195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产品的终极目标是满足人性需求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不在产品中参合自己的道德感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满足贪嗔痴，但又要用户“少发微信”，世界是荒诞的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“产品是技术和艺术的结合” </a:t>
            </a:r>
            <a:r>
              <a:rPr lang="en-US" altLang="zh-CN" sz="1700" dirty="0"/>
              <a:t>Steve Jobs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大部分新功能是可以砍掉的</a:t>
            </a:r>
            <a:endParaRPr lang="zh-CN" altLang="en-US" dirty="0"/>
          </a:p>
        </p:txBody>
      </p:sp>
      <p:sp>
        <p:nvSpPr>
          <p:cNvPr id="9219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回顾一下，你们做了多少功能，是可以不做的？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不从同类产品里找需求</a:t>
            </a:r>
            <a:endParaRPr lang="zh-CN" altLang="en-US" dirty="0"/>
          </a:p>
        </p:txBody>
      </p:sp>
      <p:sp>
        <p:nvSpPr>
          <p:cNvPr id="10243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涂鸦重要吗？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从别人的产品里，你无法深刻理解需求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不要听从产品经理的需求</a:t>
            </a:r>
            <a:endParaRPr lang="zh-CN" altLang="en-US" dirty="0"/>
          </a:p>
        </p:txBody>
      </p:sp>
      <p:sp>
        <p:nvSpPr>
          <p:cNvPr id="11267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他们不是用户确以为代表用户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他们分析过于理性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他们会要求你加是否在线，是否已发送到手机，是否已满，要分组，***，要涂鸦，要多终端同步，要云端保存消息，要文字图片视频一起发******，要多头像，要赞头像，要有</a:t>
            </a:r>
            <a:r>
              <a:rPr lang="en-US" altLang="zh-CN" sz="1700" dirty="0"/>
              <a:t>PC</a:t>
            </a:r>
            <a:r>
              <a:rPr lang="zh-CN" altLang="en-US" sz="1700" dirty="0"/>
              <a:t>版，要自动导入通讯录好友，要群名片，要</a:t>
            </a:r>
            <a:r>
              <a:rPr lang="en-US" altLang="zh-CN" sz="1700" dirty="0"/>
              <a:t>,,,,,,</a:t>
            </a:r>
            <a:r>
              <a:rPr lang="zh-CN" altLang="en-US" sz="1700" dirty="0"/>
              <a:t>“你常使用其他同类产品吧。”</a:t>
            </a:r>
            <a:endParaRPr lang="zh-CN" alt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/>
          <a:p>
            <a:pPr lvl="0" algn="ctr" eaLnBrk="1" hangingPunct="1"/>
            <a:r>
              <a:rPr lang="zh-CN" altLang="en-US" dirty="0"/>
              <a:t>需求只来自你对用户的了解</a:t>
            </a:r>
            <a:endParaRPr lang="zh-CN" altLang="en-US" dirty="0"/>
          </a:p>
        </p:txBody>
      </p:sp>
      <p:sp>
        <p:nvSpPr>
          <p:cNvPr id="12291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114800"/>
          </a:xfrm>
          <a:ln/>
        </p:spPr>
        <p:txBody>
          <a:bodyPr vert="horz" wrap="square" lIns="91440" tIns="45720" rIns="91440" bIns="45720" anchor="t"/>
          <a:lstStyle>
            <a:lvl1pPr lvl="0">
              <a:defRPr sz="1300"/>
            </a:lvl1pPr>
            <a:lvl2pPr lvl="1">
              <a:defRPr sz="1300"/>
            </a:lvl2pPr>
            <a:lvl3pPr lvl="2">
              <a:defRPr sz="1300"/>
            </a:lvl3pPr>
            <a:lvl4pPr lvl="3">
              <a:defRPr sz="1300"/>
            </a:lvl4pPr>
            <a:lvl5pPr lvl="4">
              <a:defRPr sz="1300"/>
            </a:lvl5pPr>
          </a:lstStyle>
          <a:p>
            <a:pPr lvl="0" eaLnBrk="1" hangingPunct="1"/>
            <a:endParaRPr lang="en-US" altLang="zh-CN" sz="1700" dirty="0"/>
          </a:p>
          <a:p>
            <a:pPr lvl="0" eaLnBrk="1" hangingPunct="1"/>
            <a:endParaRPr lang="en-US" altLang="zh-CN" sz="1700" dirty="0"/>
          </a:p>
          <a:p>
            <a:pPr lvl="0" eaLnBrk="1" hangingPunct="1"/>
            <a:r>
              <a:rPr lang="zh-CN" altLang="en-US" sz="1700" dirty="0"/>
              <a:t>需求不来自调研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需求不来自分析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需求不来自讨论</a:t>
            </a:r>
            <a:endParaRPr lang="en-US" altLang="x-none" sz="1700" dirty="0"/>
          </a:p>
          <a:p>
            <a:pPr lvl="0" eaLnBrk="1" hangingPunct="1"/>
            <a:r>
              <a:rPr lang="zh-CN" altLang="en-US" sz="1700" dirty="0"/>
              <a:t>需求不来自竞争对手</a:t>
            </a:r>
            <a:endParaRPr lang="zh-CN" alt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极目远眺">
  <a:themeElements>
    <a:clrScheme name="极目远眺 1">
      <a:dk1>
        <a:srgbClr val="1F2123"/>
      </a:dk1>
      <a:lt1>
        <a:srgbClr val="FFFFFF"/>
      </a:lt1>
      <a:dk2>
        <a:srgbClr val="000000"/>
      </a:dk2>
      <a:lt2>
        <a:srgbClr val="DC9E1F"/>
      </a:lt2>
      <a:accent1>
        <a:srgbClr val="7E97AD"/>
      </a:accent1>
      <a:accent2>
        <a:srgbClr val="CC8E60"/>
      </a:accent2>
      <a:accent3>
        <a:srgbClr val="AAAAAA"/>
      </a:accent3>
      <a:accent4>
        <a:srgbClr val="DADADA"/>
      </a:accent4>
      <a:accent5>
        <a:srgbClr val="C0C9D3"/>
      </a:accent5>
      <a:accent6>
        <a:srgbClr val="B98056"/>
      </a:accent6>
      <a:hlink>
        <a:srgbClr val="646464"/>
      </a:hlink>
      <a:folHlink>
        <a:srgbClr val="969696"/>
      </a:folHlink>
    </a:clrScheme>
    <a:fontScheme name="极目远眺">
      <a:majorFont>
        <a:latin typeface="Arial Narrow"/>
        <a:ea typeface="方正姚体"/>
        <a:cs typeface=""/>
      </a:majorFont>
      <a:minorFont>
        <a:latin typeface="Arial Narrow"/>
        <a:ea typeface="方正姚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anose="020B060602020203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anose="020B060602020203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极目远眺 1">
        <a:dk1>
          <a:srgbClr val="1F2123"/>
        </a:dk1>
        <a:lt1>
          <a:srgbClr val="FFFFFF"/>
        </a:lt1>
        <a:dk2>
          <a:srgbClr val="000000"/>
        </a:dk2>
        <a:lt2>
          <a:srgbClr val="DC9E1F"/>
        </a:lt2>
        <a:accent1>
          <a:srgbClr val="7E97AD"/>
        </a:accent1>
        <a:accent2>
          <a:srgbClr val="CC8E60"/>
        </a:accent2>
        <a:accent3>
          <a:srgbClr val="AAAAAA"/>
        </a:accent3>
        <a:accent4>
          <a:srgbClr val="DADADA"/>
        </a:accent4>
        <a:accent5>
          <a:srgbClr val="C0C9D3"/>
        </a:accent5>
        <a:accent6>
          <a:srgbClr val="B98056"/>
        </a:accent6>
        <a:hlink>
          <a:srgbClr val="646464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极目远眺">
  <a:themeElements>
    <a:clrScheme name="1_极目远眺 1">
      <a:dk1>
        <a:srgbClr val="1F2123"/>
      </a:dk1>
      <a:lt1>
        <a:srgbClr val="FFFFFF"/>
      </a:lt1>
      <a:dk2>
        <a:srgbClr val="000000"/>
      </a:dk2>
      <a:lt2>
        <a:srgbClr val="DC9E1F"/>
      </a:lt2>
      <a:accent1>
        <a:srgbClr val="7E97AD"/>
      </a:accent1>
      <a:accent2>
        <a:srgbClr val="CC8E60"/>
      </a:accent2>
      <a:accent3>
        <a:srgbClr val="AAAAAA"/>
      </a:accent3>
      <a:accent4>
        <a:srgbClr val="DADADA"/>
      </a:accent4>
      <a:accent5>
        <a:srgbClr val="C0C9D3"/>
      </a:accent5>
      <a:accent6>
        <a:srgbClr val="B98056"/>
      </a:accent6>
      <a:hlink>
        <a:srgbClr val="646464"/>
      </a:hlink>
      <a:folHlink>
        <a:srgbClr val="969696"/>
      </a:folHlink>
    </a:clrScheme>
    <a:fontScheme name="1_极目远眺">
      <a:majorFont>
        <a:latin typeface="Arial Narrow"/>
        <a:ea typeface="方正姚体"/>
        <a:cs typeface=""/>
      </a:majorFont>
      <a:minorFont>
        <a:latin typeface="Arial Narrow"/>
        <a:ea typeface="方正姚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anose="020B060602020203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anose="020B060602020203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1_极目远眺 1">
        <a:dk1>
          <a:srgbClr val="1F2123"/>
        </a:dk1>
        <a:lt1>
          <a:srgbClr val="FFFFFF"/>
        </a:lt1>
        <a:dk2>
          <a:srgbClr val="000000"/>
        </a:dk2>
        <a:lt2>
          <a:srgbClr val="DC9E1F"/>
        </a:lt2>
        <a:accent1>
          <a:srgbClr val="7E97AD"/>
        </a:accent1>
        <a:accent2>
          <a:srgbClr val="CC8E60"/>
        </a:accent2>
        <a:accent3>
          <a:srgbClr val="AAAAAA"/>
        </a:accent3>
        <a:accent4>
          <a:srgbClr val="DADADA"/>
        </a:accent4>
        <a:accent5>
          <a:srgbClr val="C0C9D3"/>
        </a:accent5>
        <a:accent6>
          <a:srgbClr val="B98056"/>
        </a:accent6>
        <a:hlink>
          <a:srgbClr val="646464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anose="020B060602020203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anose="020B060602020203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0</TotalTime>
  <Words>3038</Words>
  <Application>WPS 演示</Application>
  <PresentationFormat>全屏显示(4:3)</PresentationFormat>
  <Paragraphs>286</Paragraphs>
  <Slides>40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40</vt:i4>
      </vt:variant>
    </vt:vector>
  </HeadingPairs>
  <TitlesOfParts>
    <vt:vector size="50" baseType="lpstr">
      <vt:lpstr>Arial</vt:lpstr>
      <vt:lpstr>宋体</vt:lpstr>
      <vt:lpstr>Wingdings</vt:lpstr>
      <vt:lpstr>Arial Narrow</vt:lpstr>
      <vt:lpstr>方正姚体</vt:lpstr>
      <vt:lpstr>Calibri</vt:lpstr>
      <vt:lpstr>微软雅黑</vt:lpstr>
      <vt:lpstr>极目远眺</vt:lpstr>
      <vt:lpstr>1_极目远眺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微信背后的产品观      张小龙</dc:title>
  <dc:creator>hzy</dc:creator>
  <cp:lastModifiedBy>Administrator</cp:lastModifiedBy>
  <cp:revision>16</cp:revision>
  <dcterms:created xsi:type="dcterms:W3CDTF">2012-07-26T02:15:52Z</dcterms:created>
  <dcterms:modified xsi:type="dcterms:W3CDTF">2017-03-27T09:13:46Z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2052-10.1.0.6207</vt:lpwstr>
  </property>
</Properties>
</file>