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77" r:id="rId4"/>
    <p:sldId id="257" r:id="rId5"/>
    <p:sldId id="258" r:id="rId6"/>
    <p:sldId id="259" r:id="rId7"/>
    <p:sldId id="260" r:id="rId8"/>
    <p:sldId id="261" r:id="rId9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3A43"/>
    <a:srgbClr val="FFCD2D"/>
    <a:srgbClr val="548235"/>
    <a:srgbClr val="FFD347"/>
    <a:srgbClr val="A1B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37F4F-BF96-4FAB-A026-4E80544F5D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11C82-5E37-43AF-8507-69344A7237B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11C82-5E37-43AF-8507-69344A7237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A96E1-C892-46CA-B21A-576BF67D67ED}" type="datetime1">
              <a:rPr lang="zh-CN" altLang="en-US"/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DCD0-631B-4CC0-97DD-58E8A04F3141}" type="slidenum">
              <a:rPr lang="zh-CN" altLang="en-US"/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1B428-45B2-4634-81FC-05CC72E430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27B2B-1255-4927-8C4A-8AD154CD14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jpe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16.jpeg"/><Relationship Id="rId1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41.jpeg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49.jpeg"/><Relationship Id="rId7" Type="http://schemas.openxmlformats.org/officeDocument/2006/relationships/image" Target="../media/image48.jpeg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52.jpeg"/><Relationship Id="rId10" Type="http://schemas.openxmlformats.org/officeDocument/2006/relationships/image" Target="../media/image51.jpeg"/><Relationship Id="rId1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jpeg"/><Relationship Id="rId8" Type="http://schemas.openxmlformats.org/officeDocument/2006/relationships/image" Target="../media/image60.jpeg"/><Relationship Id="rId7" Type="http://schemas.openxmlformats.org/officeDocument/2006/relationships/image" Target="../media/image59.jpe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66.jpeg"/><Relationship Id="rId13" Type="http://schemas.openxmlformats.org/officeDocument/2006/relationships/image" Target="../media/image65.jpeg"/><Relationship Id="rId12" Type="http://schemas.openxmlformats.org/officeDocument/2006/relationships/image" Target="../media/image64.jpeg"/><Relationship Id="rId11" Type="http://schemas.openxmlformats.org/officeDocument/2006/relationships/image" Target="../media/image63.jpeg"/><Relationship Id="rId10" Type="http://schemas.openxmlformats.org/officeDocument/2006/relationships/image" Target="../media/image62.jpeg"/><Relationship Id="rId1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文本框 59"/>
          <p:cNvSpPr>
            <a:spLocks noChangeArrowheads="1"/>
          </p:cNvSpPr>
          <p:nvPr/>
        </p:nvSpPr>
        <p:spPr bwMode="auto">
          <a:xfrm>
            <a:off x="3192465" y="2252664"/>
            <a:ext cx="1093569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5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b="1" dirty="0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0" name="文本框 62"/>
          <p:cNvSpPr>
            <a:spLocks noChangeArrowheads="1"/>
          </p:cNvSpPr>
          <p:nvPr/>
        </p:nvSpPr>
        <p:spPr bwMode="auto">
          <a:xfrm>
            <a:off x="3715861" y="4191002"/>
            <a:ext cx="4698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青春证能量，必胜四六级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18396" y="1795463"/>
            <a:ext cx="5123544" cy="2365761"/>
            <a:chOff x="3355182" y="1346597"/>
            <a:chExt cx="3842658" cy="1774321"/>
          </a:xfrm>
        </p:grpSpPr>
        <p:sp>
          <p:nvSpPr>
            <p:cNvPr id="15363" name="矩形 55"/>
            <p:cNvSpPr>
              <a:spLocks noChangeArrowheads="1"/>
            </p:cNvSpPr>
            <p:nvPr/>
          </p:nvSpPr>
          <p:spPr bwMode="auto">
            <a:xfrm>
              <a:off x="3355182" y="1738313"/>
              <a:ext cx="1251347" cy="1268016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64" name="矩形 56"/>
            <p:cNvSpPr>
              <a:spLocks noChangeArrowheads="1"/>
            </p:cNvSpPr>
            <p:nvPr/>
          </p:nvSpPr>
          <p:spPr bwMode="auto">
            <a:xfrm>
              <a:off x="4606528" y="1738313"/>
              <a:ext cx="1251347" cy="1268016"/>
            </a:xfrm>
            <a:prstGeom prst="rect">
              <a:avLst/>
            </a:prstGeom>
            <a:solidFill>
              <a:srgbClr val="EE3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65" name="矩形 57"/>
            <p:cNvSpPr>
              <a:spLocks noChangeArrowheads="1"/>
            </p:cNvSpPr>
            <p:nvPr/>
          </p:nvSpPr>
          <p:spPr bwMode="auto">
            <a:xfrm rot="401252">
              <a:off x="5945982" y="1816894"/>
              <a:ext cx="1251347" cy="126920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66" name="文本框 58"/>
            <p:cNvSpPr>
              <a:spLocks noChangeArrowheads="1"/>
            </p:cNvSpPr>
            <p:nvPr/>
          </p:nvSpPr>
          <p:spPr bwMode="auto">
            <a:xfrm>
              <a:off x="3364707" y="1676125"/>
              <a:ext cx="1244572" cy="139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5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必</a:t>
              </a:r>
              <a:endParaRPr lang="zh-CN" altLang="en-US" sz="3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69" name="文本框 61"/>
            <p:cNvSpPr>
              <a:spLocks noChangeArrowheads="1"/>
            </p:cNvSpPr>
            <p:nvPr/>
          </p:nvSpPr>
          <p:spPr bwMode="auto">
            <a:xfrm rot="369405">
              <a:off x="5953268" y="1724382"/>
              <a:ext cx="1244572" cy="139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15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客</a:t>
              </a:r>
              <a:endParaRPr lang="zh-CN" altLang="en-US" sz="115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72" name="椭圆 8"/>
            <p:cNvSpPr>
              <a:spLocks noChangeArrowheads="1"/>
            </p:cNvSpPr>
            <p:nvPr/>
          </p:nvSpPr>
          <p:spPr bwMode="auto">
            <a:xfrm>
              <a:off x="6678216" y="1346597"/>
              <a:ext cx="117872" cy="117872"/>
            </a:xfrm>
            <a:prstGeom prst="ellipse">
              <a:avLst/>
            </a:prstGeom>
            <a:solidFill>
              <a:srgbClr val="A1B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73" name="任意多边形 9"/>
            <p:cNvSpPr>
              <a:spLocks noChangeArrowheads="1"/>
            </p:cNvSpPr>
            <p:nvPr/>
          </p:nvSpPr>
          <p:spPr bwMode="auto">
            <a:xfrm>
              <a:off x="6138862" y="1357312"/>
              <a:ext cx="1004888" cy="642938"/>
            </a:xfrm>
            <a:custGeom>
              <a:avLst/>
              <a:gdLst>
                <a:gd name="T0" fmla="*/ 0 w 1339850"/>
                <a:gd name="T1" fmla="*/ 698500 h 857250"/>
                <a:gd name="T2" fmla="*/ 762000 w 1339850"/>
                <a:gd name="T3" fmla="*/ 0 h 857250"/>
                <a:gd name="T4" fmla="*/ 838200 w 1339850"/>
                <a:gd name="T5" fmla="*/ 12700 h 857250"/>
                <a:gd name="T6" fmla="*/ 1339850 w 1339850"/>
                <a:gd name="T7" fmla="*/ 857250 h 8572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39850"/>
                <a:gd name="T13" fmla="*/ 0 h 857250"/>
                <a:gd name="T14" fmla="*/ 1339850 w 1339850"/>
                <a:gd name="T15" fmla="*/ 857250 h 8572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39850" h="857250">
                  <a:moveTo>
                    <a:pt x="0" y="698500"/>
                  </a:moveTo>
                  <a:lnTo>
                    <a:pt x="762000" y="0"/>
                  </a:lnTo>
                  <a:lnTo>
                    <a:pt x="838200" y="12700"/>
                  </a:lnTo>
                  <a:lnTo>
                    <a:pt x="1339850" y="857250"/>
                  </a:lnTo>
                </a:path>
              </a:pathLst>
            </a:custGeom>
            <a:noFill/>
            <a:ln w="12700" cap="flat" cmpd="sng">
              <a:solidFill>
                <a:srgbClr val="A1BD70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" name="文本框 58"/>
            <p:cNvSpPr>
              <a:spLocks noChangeArrowheads="1"/>
            </p:cNvSpPr>
            <p:nvPr/>
          </p:nvSpPr>
          <p:spPr bwMode="auto">
            <a:xfrm>
              <a:off x="4557852" y="1676125"/>
              <a:ext cx="1244572" cy="139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15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胜</a:t>
              </a:r>
              <a:endParaRPr lang="zh-CN" altLang="en-US" sz="115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" name="文本框 63"/>
          <p:cNvSpPr>
            <a:spLocks noChangeArrowheads="1"/>
          </p:cNvSpPr>
          <p:nvPr/>
        </p:nvSpPr>
        <p:spPr bwMode="auto">
          <a:xfrm>
            <a:off x="5311170" y="4832350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整合营销传播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28817" y="275548"/>
            <a:ext cx="21226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案例细则阐述 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r>
              <a:rPr lang="en-US" altLang="zh-CN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Campaign details</a:t>
            </a:r>
            <a:endParaRPr lang="zh-CN" altLang="en-US" dirty="0">
              <a:solidFill>
                <a:srgbClr val="2323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内容占位符 2"/>
          <p:cNvSpPr txBox="1">
            <a:spLocks noChangeArrowheads="1"/>
          </p:cNvSpPr>
          <p:nvPr/>
        </p:nvSpPr>
        <p:spPr bwMode="auto">
          <a:xfrm>
            <a:off x="377371" y="1168623"/>
            <a:ext cx="11409198" cy="640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品牌</a:t>
            </a:r>
            <a:r>
              <a:rPr lang="en-US" altLang="zh-CN" sz="1600" dirty="0"/>
              <a:t> Brand: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百盛集团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广告主 </a:t>
            </a:r>
            <a:r>
              <a:rPr lang="en-US" altLang="zh-CN" sz="1600" dirty="0"/>
              <a:t>Advertiser: 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必胜客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代理公司 </a:t>
            </a:r>
            <a:r>
              <a:rPr lang="en-US" altLang="zh-CN" sz="1600" dirty="0"/>
              <a:t>Agency: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北京优力互动广告公司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目标人群 </a:t>
            </a:r>
            <a:r>
              <a:rPr lang="en-US" altLang="zh-CN" sz="1600" dirty="0"/>
              <a:t>Target Consumers</a:t>
            </a:r>
            <a:r>
              <a:rPr lang="zh-CN" altLang="en-US" sz="1600" dirty="0"/>
              <a:t>： 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以大学生为主的广大年轻群体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目标市场 </a:t>
            </a:r>
            <a:r>
              <a:rPr lang="en-US" altLang="zh-CN" sz="1600" dirty="0"/>
              <a:t>Target Market</a:t>
            </a:r>
            <a:r>
              <a:rPr lang="zh-CN" altLang="en-US" sz="1600" dirty="0"/>
              <a:t>：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1~5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线的各级市场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营销组合</a:t>
            </a:r>
            <a:r>
              <a:rPr lang="en-US" altLang="zh-CN" sz="1600" dirty="0"/>
              <a:t>Marketing Mix </a:t>
            </a:r>
            <a:r>
              <a:rPr lang="zh-CN" altLang="en-US" sz="1600" dirty="0"/>
              <a:t>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[1.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整合营销传播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2.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数字营销传播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3.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公关活动传播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]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媒介</a:t>
            </a:r>
            <a:r>
              <a:rPr lang="en-US" altLang="zh-CN" sz="1600" dirty="0"/>
              <a:t>|</a:t>
            </a:r>
            <a:r>
              <a:rPr lang="zh-CN" altLang="en-US" sz="1600" dirty="0"/>
              <a:t>接触点组合 </a:t>
            </a:r>
            <a:r>
              <a:rPr lang="en-US" altLang="zh-CN" sz="1600" dirty="0"/>
              <a:t>Media | Touch points Mix</a:t>
            </a:r>
            <a:r>
              <a:rPr lang="zh-CN" altLang="en-US" sz="1600" dirty="0"/>
              <a:t>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[a.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全媒体、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b.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电视（上星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|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非上星频道）、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c.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网络媒体（门户网站｜垂直网站｜社会化媒体｜视频网站｜搜索引擎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|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平台技术／网盟）、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d.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移动媒体（平台类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|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整合解决方案类）、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e.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平面（报纸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|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杂志）、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f.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广播、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g.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户外、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h.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电影、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其它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]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营销传播期 </a:t>
            </a:r>
            <a:r>
              <a:rPr lang="en-US" altLang="zh-CN" sz="1600" dirty="0"/>
              <a:t>Period</a:t>
            </a:r>
            <a:r>
              <a:rPr lang="zh-CN" altLang="en-US" sz="1600" dirty="0"/>
              <a:t>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例：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201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.10.8-201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.12.31]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zh-CN" altLang="en-US" sz="1600" dirty="0"/>
              <a:t>预算 </a:t>
            </a:r>
            <a:r>
              <a:rPr lang="en-US" altLang="zh-CN" sz="1600" dirty="0"/>
              <a:t>Campaign Budget</a:t>
            </a:r>
            <a:r>
              <a:rPr lang="zh-CN" altLang="en-US" sz="1600" dirty="0"/>
              <a:t>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[A.20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万以下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 B.20-50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C.50-100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 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D.100-200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 E.200-500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F.500-1000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G.1000-2000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H.2000-3000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I.3000-5000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J.5000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万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-1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亿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K.1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亿以上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 ]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椭圆 120"/>
          <p:cNvSpPr>
            <a:spLocks noChangeArrowheads="1"/>
          </p:cNvSpPr>
          <p:nvPr/>
        </p:nvSpPr>
        <p:spPr bwMode="auto">
          <a:xfrm>
            <a:off x="377371" y="275548"/>
            <a:ext cx="651446" cy="646331"/>
          </a:xfrm>
          <a:prstGeom prst="ellipse">
            <a:avLst/>
          </a:prstGeom>
          <a:solidFill>
            <a:srgbClr val="FFD347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文本框 82"/>
          <p:cNvSpPr>
            <a:spLocks noChangeArrowheads="1"/>
          </p:cNvSpPr>
          <p:nvPr/>
        </p:nvSpPr>
        <p:spPr bwMode="auto">
          <a:xfrm>
            <a:off x="1387475" y="309086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 b="1">
              <a:solidFill>
                <a:srgbClr val="FFFBE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394" name="组合 11"/>
          <p:cNvGrpSpPr/>
          <p:nvPr/>
        </p:nvGrpSpPr>
        <p:grpSpPr bwMode="auto">
          <a:xfrm>
            <a:off x="1566863" y="2370138"/>
            <a:ext cx="2227262" cy="2227262"/>
            <a:chOff x="0" y="0"/>
            <a:chExt cx="2227477" cy="2227477"/>
          </a:xfrm>
          <a:solidFill>
            <a:srgbClr val="EE3A43"/>
          </a:solidFill>
        </p:grpSpPr>
        <p:sp>
          <p:nvSpPr>
            <p:cNvPr id="16415" name="椭圆 103"/>
            <p:cNvSpPr>
              <a:spLocks noChangeArrowheads="1"/>
            </p:cNvSpPr>
            <p:nvPr/>
          </p:nvSpPr>
          <p:spPr bwMode="auto">
            <a:xfrm>
              <a:off x="0" y="0"/>
              <a:ext cx="2227477" cy="222747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6" name="文本框 55"/>
            <p:cNvSpPr>
              <a:spLocks noChangeArrowheads="1"/>
            </p:cNvSpPr>
            <p:nvPr/>
          </p:nvSpPr>
          <p:spPr bwMode="auto">
            <a:xfrm>
              <a:off x="429999" y="1291954"/>
              <a:ext cx="1476879" cy="3693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CONTENTS</a:t>
              </a:r>
              <a:endParaRPr lang="zh-CN" altLang="en-US" sz="1800" b="1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17" name="文本框 83"/>
            <p:cNvSpPr>
              <a:spLocks noChangeArrowheads="1"/>
            </p:cNvSpPr>
            <p:nvPr/>
          </p:nvSpPr>
          <p:spPr bwMode="auto">
            <a:xfrm>
              <a:off x="337218" y="531847"/>
              <a:ext cx="1569660" cy="92333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 b="1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目录</a:t>
              </a:r>
              <a:endParaRPr lang="zh-CN" altLang="en-US" sz="2400" b="1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0352" y="410695"/>
            <a:ext cx="5437378" cy="6286980"/>
            <a:chOff x="5626452" y="1490229"/>
            <a:chExt cx="6052547" cy="7151429"/>
          </a:xfrm>
        </p:grpSpPr>
        <p:grpSp>
          <p:nvGrpSpPr>
            <p:cNvPr id="16388" name="组合 56"/>
            <p:cNvGrpSpPr/>
            <p:nvPr/>
          </p:nvGrpSpPr>
          <p:grpSpPr bwMode="auto">
            <a:xfrm>
              <a:off x="6392863" y="1517650"/>
              <a:ext cx="1566561" cy="743291"/>
              <a:chOff x="0" y="0"/>
              <a:chExt cx="1566743" cy="744025"/>
            </a:xfrm>
          </p:grpSpPr>
          <p:sp>
            <p:nvSpPr>
              <p:cNvPr id="16426" name="文本框 57"/>
              <p:cNvSpPr>
                <a:spLocks noChangeArrowheads="1"/>
              </p:cNvSpPr>
              <p:nvPr/>
            </p:nvSpPr>
            <p:spPr bwMode="auto">
              <a:xfrm>
                <a:off x="0" y="361638"/>
                <a:ext cx="1566743" cy="382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Background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27" name="文本框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33495" cy="420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项目背景</a:t>
                </a:r>
                <a:endParaRPr lang="zh-CN" altLang="en-US" sz="1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0" name="组合 6"/>
            <p:cNvGrpSpPr/>
            <p:nvPr/>
          </p:nvGrpSpPr>
          <p:grpSpPr bwMode="auto">
            <a:xfrm>
              <a:off x="5628923" y="1490229"/>
              <a:ext cx="665162" cy="665023"/>
              <a:chOff x="1237" y="12284"/>
              <a:chExt cx="665978" cy="665978"/>
            </a:xfrm>
          </p:grpSpPr>
          <p:sp>
            <p:nvSpPr>
              <p:cNvPr id="16424" name="椭圆 62"/>
              <p:cNvSpPr>
                <a:spLocks noChangeArrowheads="1"/>
              </p:cNvSpPr>
              <p:nvPr/>
            </p:nvSpPr>
            <p:spPr bwMode="auto">
              <a:xfrm>
                <a:off x="1237" y="12284"/>
                <a:ext cx="665978" cy="665978"/>
              </a:xfrm>
              <a:prstGeom prst="ellipse">
                <a:avLst/>
              </a:prstGeom>
              <a:solidFill>
                <a:srgbClr val="54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5" name="文本框 89"/>
              <p:cNvSpPr>
                <a:spLocks noChangeArrowheads="1"/>
              </p:cNvSpPr>
              <p:nvPr/>
            </p:nvSpPr>
            <p:spPr bwMode="auto">
              <a:xfrm>
                <a:off x="105575" y="43665"/>
                <a:ext cx="452355" cy="596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1" name="组合 7"/>
            <p:cNvGrpSpPr/>
            <p:nvPr/>
          </p:nvGrpSpPr>
          <p:grpSpPr bwMode="auto">
            <a:xfrm>
              <a:off x="5628923" y="2421597"/>
              <a:ext cx="665162" cy="665761"/>
              <a:chOff x="1237" y="42970"/>
              <a:chExt cx="665978" cy="665978"/>
            </a:xfrm>
          </p:grpSpPr>
          <p:sp>
            <p:nvSpPr>
              <p:cNvPr id="16422" name="椭圆 65"/>
              <p:cNvSpPr>
                <a:spLocks noChangeArrowheads="1"/>
              </p:cNvSpPr>
              <p:nvPr/>
            </p:nvSpPr>
            <p:spPr bwMode="auto">
              <a:xfrm>
                <a:off x="1237" y="42970"/>
                <a:ext cx="665978" cy="665978"/>
              </a:xfrm>
              <a:prstGeom prst="ellipse">
                <a:avLst/>
              </a:prstGeom>
              <a:solidFill>
                <a:srgbClr val="54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3" name="文本框 90"/>
              <p:cNvSpPr>
                <a:spLocks noChangeArrowheads="1"/>
              </p:cNvSpPr>
              <p:nvPr/>
            </p:nvSpPr>
            <p:spPr bwMode="auto">
              <a:xfrm>
                <a:off x="108049" y="78280"/>
                <a:ext cx="452355" cy="595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2" name="组合 8"/>
            <p:cNvGrpSpPr/>
            <p:nvPr/>
          </p:nvGrpSpPr>
          <p:grpSpPr bwMode="auto">
            <a:xfrm>
              <a:off x="5628923" y="3353702"/>
              <a:ext cx="665162" cy="665498"/>
              <a:chOff x="1237" y="-2090"/>
              <a:chExt cx="665978" cy="665978"/>
            </a:xfrm>
          </p:grpSpPr>
          <p:sp>
            <p:nvSpPr>
              <p:cNvPr id="16420" name="椭圆 61"/>
              <p:cNvSpPr>
                <a:spLocks noChangeArrowheads="1"/>
              </p:cNvSpPr>
              <p:nvPr/>
            </p:nvSpPr>
            <p:spPr bwMode="auto">
              <a:xfrm>
                <a:off x="1237" y="-2090"/>
                <a:ext cx="665978" cy="665978"/>
              </a:xfrm>
              <a:prstGeom prst="ellipse">
                <a:avLst/>
              </a:prstGeom>
              <a:solidFill>
                <a:srgbClr val="FFD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21" name="文本框 91"/>
              <p:cNvSpPr>
                <a:spLocks noChangeArrowheads="1"/>
              </p:cNvSpPr>
              <p:nvPr/>
            </p:nvSpPr>
            <p:spPr bwMode="auto">
              <a:xfrm>
                <a:off x="108049" y="33103"/>
                <a:ext cx="452355" cy="595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3" name="组合 9"/>
            <p:cNvGrpSpPr/>
            <p:nvPr/>
          </p:nvGrpSpPr>
          <p:grpSpPr bwMode="auto">
            <a:xfrm>
              <a:off x="5628923" y="4285545"/>
              <a:ext cx="665162" cy="666108"/>
              <a:chOff x="1237" y="-11724"/>
              <a:chExt cx="665978" cy="665978"/>
            </a:xfrm>
          </p:grpSpPr>
          <p:sp>
            <p:nvSpPr>
              <p:cNvPr id="16418" name="椭圆 64"/>
              <p:cNvSpPr>
                <a:spLocks noChangeArrowheads="1"/>
              </p:cNvSpPr>
              <p:nvPr/>
            </p:nvSpPr>
            <p:spPr bwMode="auto">
              <a:xfrm>
                <a:off x="1237" y="-11724"/>
                <a:ext cx="665978" cy="665978"/>
              </a:xfrm>
              <a:prstGeom prst="ellipse">
                <a:avLst/>
              </a:prstGeom>
              <a:solidFill>
                <a:srgbClr val="FFD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19" name="文本框 92"/>
              <p:cNvSpPr>
                <a:spLocks noChangeArrowheads="1"/>
              </p:cNvSpPr>
              <p:nvPr/>
            </p:nvSpPr>
            <p:spPr bwMode="auto">
              <a:xfrm>
                <a:off x="108049" y="23742"/>
                <a:ext cx="452355" cy="595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5" name="组合 104"/>
            <p:cNvGrpSpPr/>
            <p:nvPr/>
          </p:nvGrpSpPr>
          <p:grpSpPr bwMode="auto">
            <a:xfrm>
              <a:off x="5626452" y="5217997"/>
              <a:ext cx="667633" cy="3409275"/>
              <a:chOff x="-1237" y="-12813"/>
              <a:chExt cx="668451" cy="3408604"/>
            </a:xfrm>
          </p:grpSpPr>
          <p:sp>
            <p:nvSpPr>
              <p:cNvPr id="16413" name="椭圆 105"/>
              <p:cNvSpPr>
                <a:spLocks noChangeArrowheads="1"/>
              </p:cNvSpPr>
              <p:nvPr/>
            </p:nvSpPr>
            <p:spPr bwMode="auto">
              <a:xfrm>
                <a:off x="1236" y="-12813"/>
                <a:ext cx="665978" cy="665978"/>
              </a:xfrm>
              <a:prstGeom prst="ellipse">
                <a:avLst/>
              </a:prstGeom>
              <a:solidFill>
                <a:srgbClr val="EE3A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14" name="文本框 106"/>
              <p:cNvSpPr>
                <a:spLocks noChangeArrowheads="1"/>
              </p:cNvSpPr>
              <p:nvPr/>
            </p:nvSpPr>
            <p:spPr bwMode="auto">
              <a:xfrm>
                <a:off x="108048" y="22653"/>
                <a:ext cx="452354" cy="5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5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椭圆 105"/>
              <p:cNvSpPr>
                <a:spLocks noChangeArrowheads="1"/>
              </p:cNvSpPr>
              <p:nvPr/>
            </p:nvSpPr>
            <p:spPr bwMode="auto">
              <a:xfrm>
                <a:off x="1236" y="917580"/>
                <a:ext cx="665978" cy="665978"/>
              </a:xfrm>
              <a:prstGeom prst="ellipse">
                <a:avLst/>
              </a:prstGeom>
              <a:solidFill>
                <a:srgbClr val="EE3A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5" name="椭圆 105"/>
              <p:cNvSpPr>
                <a:spLocks noChangeArrowheads="1"/>
              </p:cNvSpPr>
              <p:nvPr/>
            </p:nvSpPr>
            <p:spPr bwMode="auto">
              <a:xfrm>
                <a:off x="1236" y="1848397"/>
                <a:ext cx="665978" cy="665979"/>
              </a:xfrm>
              <a:prstGeom prst="ellipse">
                <a:avLst/>
              </a:prstGeom>
              <a:solidFill>
                <a:srgbClr val="EE3A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8" name="文本框 106"/>
              <p:cNvSpPr>
                <a:spLocks noChangeArrowheads="1"/>
              </p:cNvSpPr>
              <p:nvPr/>
            </p:nvSpPr>
            <p:spPr bwMode="auto">
              <a:xfrm>
                <a:off x="108048" y="953046"/>
                <a:ext cx="452354" cy="5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 smtClean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6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9" name="文本框 106"/>
              <p:cNvSpPr>
                <a:spLocks noChangeArrowheads="1"/>
              </p:cNvSpPr>
              <p:nvPr/>
            </p:nvSpPr>
            <p:spPr bwMode="auto">
              <a:xfrm>
                <a:off x="108048" y="1883864"/>
                <a:ext cx="452354" cy="5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 smtClean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7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0" name="椭圆 105"/>
              <p:cNvSpPr>
                <a:spLocks noChangeArrowheads="1"/>
              </p:cNvSpPr>
              <p:nvPr/>
            </p:nvSpPr>
            <p:spPr bwMode="auto">
              <a:xfrm>
                <a:off x="-1237" y="2729812"/>
                <a:ext cx="665978" cy="665979"/>
              </a:xfrm>
              <a:prstGeom prst="ellipse">
                <a:avLst/>
              </a:prstGeom>
              <a:solidFill>
                <a:srgbClr val="EE3A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3" name="文本框 106"/>
              <p:cNvSpPr>
                <a:spLocks noChangeArrowheads="1"/>
              </p:cNvSpPr>
              <p:nvPr/>
            </p:nvSpPr>
            <p:spPr bwMode="auto">
              <a:xfrm>
                <a:off x="105575" y="2765279"/>
                <a:ext cx="452354" cy="595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 dirty="0">
                    <a:solidFill>
                      <a:srgbClr val="FFFB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8</a:t>
                </a:r>
                <a:endParaRPr lang="zh-CN" altLang="en-US" sz="1100" b="1" dirty="0">
                  <a:solidFill>
                    <a:srgbClr val="FFFB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6" name="组合 107"/>
            <p:cNvGrpSpPr/>
            <p:nvPr/>
          </p:nvGrpSpPr>
          <p:grpSpPr bwMode="auto">
            <a:xfrm>
              <a:off x="6392863" y="2428875"/>
              <a:ext cx="1448320" cy="744077"/>
              <a:chOff x="0" y="0"/>
              <a:chExt cx="1448489" cy="743195"/>
            </a:xfrm>
          </p:grpSpPr>
          <p:sp>
            <p:nvSpPr>
              <p:cNvPr id="16411" name="文本框 108"/>
              <p:cNvSpPr>
                <a:spLocks noChangeArrowheads="1"/>
              </p:cNvSpPr>
              <p:nvPr/>
            </p:nvSpPr>
            <p:spPr bwMode="auto">
              <a:xfrm>
                <a:off x="0" y="361638"/>
                <a:ext cx="1448489" cy="381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Challenges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12" name="文本框 10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33495" cy="41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传播挑战</a:t>
                </a:r>
                <a:endParaRPr lang="zh-CN" altLang="en-US" sz="1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7" name="组合 110"/>
            <p:cNvGrpSpPr/>
            <p:nvPr/>
          </p:nvGrpSpPr>
          <p:grpSpPr bwMode="auto">
            <a:xfrm>
              <a:off x="6392863" y="3340100"/>
              <a:ext cx="3110857" cy="747171"/>
              <a:chOff x="0" y="0"/>
              <a:chExt cx="3111220" cy="746285"/>
            </a:xfrm>
          </p:grpSpPr>
          <p:sp>
            <p:nvSpPr>
              <p:cNvPr id="16409" name="文本框 111"/>
              <p:cNvSpPr>
                <a:spLocks noChangeArrowheads="1"/>
              </p:cNvSpPr>
              <p:nvPr/>
            </p:nvSpPr>
            <p:spPr bwMode="auto">
              <a:xfrm>
                <a:off x="0" y="361637"/>
                <a:ext cx="3111220" cy="3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Communication objectives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10" name="文本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33495" cy="41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传播目标</a:t>
                </a:r>
                <a:endParaRPr lang="zh-CN" altLang="en-US" sz="1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8" name="组合 113"/>
            <p:cNvGrpSpPr/>
            <p:nvPr/>
          </p:nvGrpSpPr>
          <p:grpSpPr bwMode="auto">
            <a:xfrm>
              <a:off x="6392863" y="4252913"/>
              <a:ext cx="2988235" cy="746387"/>
              <a:chOff x="0" y="0"/>
              <a:chExt cx="2988583" cy="747124"/>
            </a:xfrm>
          </p:grpSpPr>
          <p:sp>
            <p:nvSpPr>
              <p:cNvPr id="16407" name="文本框 114"/>
              <p:cNvSpPr>
                <a:spLocks noChangeArrowheads="1"/>
              </p:cNvSpPr>
              <p:nvPr/>
            </p:nvSpPr>
            <p:spPr bwMode="auto">
              <a:xfrm>
                <a:off x="0" y="361639"/>
                <a:ext cx="2988583" cy="3854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Communication Strategy 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08" name="文本框 1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33495" cy="420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传播策略</a:t>
                </a:r>
                <a:endParaRPr lang="zh-CN" altLang="en-US" sz="1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399" name="组合 116"/>
            <p:cNvGrpSpPr/>
            <p:nvPr/>
          </p:nvGrpSpPr>
          <p:grpSpPr bwMode="auto">
            <a:xfrm>
              <a:off x="6392863" y="5164138"/>
              <a:ext cx="5286136" cy="3477520"/>
              <a:chOff x="0" y="0"/>
              <a:chExt cx="5286749" cy="3473398"/>
            </a:xfrm>
          </p:grpSpPr>
          <p:sp>
            <p:nvSpPr>
              <p:cNvPr id="16405" name="文本框 117"/>
              <p:cNvSpPr>
                <a:spLocks noChangeArrowheads="1"/>
              </p:cNvSpPr>
              <p:nvPr/>
            </p:nvSpPr>
            <p:spPr bwMode="auto">
              <a:xfrm>
                <a:off x="0" y="361638"/>
                <a:ext cx="5286749" cy="3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Communication Creativeness &amp; Tipping Points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06" name="文本框 1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32340" cy="41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营销传播创新点和引爆点</a:t>
                </a:r>
                <a:endPara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文本框 117"/>
              <p:cNvSpPr>
                <a:spLocks noChangeArrowheads="1"/>
              </p:cNvSpPr>
              <p:nvPr/>
            </p:nvSpPr>
            <p:spPr bwMode="auto">
              <a:xfrm>
                <a:off x="2470" y="1303542"/>
                <a:ext cx="3412025" cy="3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Communication Touch points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文本框 118"/>
              <p:cNvSpPr>
                <a:spLocks noChangeArrowheads="1"/>
              </p:cNvSpPr>
              <p:nvPr/>
            </p:nvSpPr>
            <p:spPr bwMode="auto">
              <a:xfrm>
                <a:off x="2470" y="941903"/>
                <a:ext cx="3296455" cy="41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媒介</a:t>
                </a:r>
                <a:r>
                  <a:rPr lang="en-US" altLang="zh-CN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/</a:t>
                </a:r>
                <a:r>
                  <a:rPr lang="zh-CN" altLang="en-US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传播接触点 战术运用 </a:t>
                </a:r>
                <a:endPara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文本框 117"/>
              <p:cNvSpPr>
                <a:spLocks noChangeArrowheads="1"/>
              </p:cNvSpPr>
              <p:nvPr/>
            </p:nvSpPr>
            <p:spPr bwMode="auto">
              <a:xfrm>
                <a:off x="2470" y="2211532"/>
                <a:ext cx="2663933" cy="3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Execution &amp; Flowchart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文本框 118"/>
              <p:cNvSpPr>
                <a:spLocks noChangeArrowheads="1"/>
              </p:cNvSpPr>
              <p:nvPr/>
            </p:nvSpPr>
            <p:spPr bwMode="auto">
              <a:xfrm>
                <a:off x="2470" y="1849894"/>
                <a:ext cx="2261405" cy="4196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执行过程及行程表</a:t>
                </a:r>
                <a:endPara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文本框 117"/>
              <p:cNvSpPr>
                <a:spLocks noChangeArrowheads="1"/>
              </p:cNvSpPr>
              <p:nvPr/>
            </p:nvSpPr>
            <p:spPr bwMode="auto">
              <a:xfrm>
                <a:off x="0" y="3088750"/>
                <a:ext cx="2917056" cy="3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Campaign Achievements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文本框 118"/>
              <p:cNvSpPr>
                <a:spLocks noChangeArrowheads="1"/>
              </p:cNvSpPr>
              <p:nvPr/>
            </p:nvSpPr>
            <p:spPr bwMode="auto">
              <a:xfrm>
                <a:off x="0" y="2727112"/>
                <a:ext cx="1747449" cy="419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营销传播效果</a:t>
                </a:r>
                <a:endPara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6400" name="椭圆 120"/>
          <p:cNvSpPr>
            <a:spLocks noChangeArrowheads="1"/>
          </p:cNvSpPr>
          <p:nvPr/>
        </p:nvSpPr>
        <p:spPr bwMode="auto">
          <a:xfrm>
            <a:off x="763588" y="4098925"/>
            <a:ext cx="779462" cy="777875"/>
          </a:xfrm>
          <a:prstGeom prst="ellipse">
            <a:avLst/>
          </a:prstGeom>
          <a:solidFill>
            <a:srgbClr val="FFD347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1" name="椭圆 123"/>
          <p:cNvSpPr>
            <a:spLocks noChangeArrowheads="1"/>
          </p:cNvSpPr>
          <p:nvPr/>
        </p:nvSpPr>
        <p:spPr bwMode="auto">
          <a:xfrm>
            <a:off x="779463" y="2654300"/>
            <a:ext cx="584200" cy="584200"/>
          </a:xfrm>
          <a:prstGeom prst="ellipse">
            <a:avLst/>
          </a:prstGeom>
          <a:solidFill>
            <a:srgbClr val="EE3A43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2" name="椭圆 124"/>
          <p:cNvSpPr>
            <a:spLocks noChangeArrowheads="1"/>
          </p:cNvSpPr>
          <p:nvPr/>
        </p:nvSpPr>
        <p:spPr bwMode="auto">
          <a:xfrm>
            <a:off x="1719263" y="1785938"/>
            <a:ext cx="554037" cy="554037"/>
          </a:xfrm>
          <a:prstGeom prst="ellipse">
            <a:avLst/>
          </a:prstGeom>
          <a:solidFill>
            <a:srgbClr val="FFD347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3" name="椭圆 125"/>
          <p:cNvSpPr>
            <a:spLocks noChangeArrowheads="1"/>
          </p:cNvSpPr>
          <p:nvPr/>
        </p:nvSpPr>
        <p:spPr bwMode="auto">
          <a:xfrm>
            <a:off x="3794125" y="2482850"/>
            <a:ext cx="429532" cy="399880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123"/>
          <p:cNvSpPr>
            <a:spLocks noChangeArrowheads="1"/>
          </p:cNvSpPr>
          <p:nvPr/>
        </p:nvSpPr>
        <p:spPr bwMode="auto">
          <a:xfrm>
            <a:off x="2273299" y="4694354"/>
            <a:ext cx="310243" cy="298559"/>
          </a:xfrm>
          <a:prstGeom prst="ellipse">
            <a:avLst/>
          </a:prstGeom>
          <a:solidFill>
            <a:srgbClr val="EE3A43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23"/>
          <a:stretch>
            <a:fillRect/>
          </a:stretch>
        </p:blipFill>
        <p:spPr>
          <a:xfrm>
            <a:off x="3619500" y="3458028"/>
            <a:ext cx="4953000" cy="3436258"/>
          </a:xfrm>
          <a:prstGeom prst="rect">
            <a:avLst/>
          </a:prstGeom>
        </p:spPr>
      </p:pic>
      <p:sp>
        <p:nvSpPr>
          <p:cNvPr id="3" name="内容占位符 2"/>
          <p:cNvSpPr txBox="1">
            <a:spLocks noChangeArrowheads="1"/>
          </p:cNvSpPr>
          <p:nvPr/>
        </p:nvSpPr>
        <p:spPr bwMode="auto">
          <a:xfrm>
            <a:off x="878114" y="1399554"/>
            <a:ext cx="10435771" cy="34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大学生最友好的品牌是什么？ 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400" b="1" dirty="0">
                <a:solidFill>
                  <a:srgbClr val="5482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必胜客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凭学生证就打八折，十年如一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大学生们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最头疼的问题又是什么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英语四、六级，为背单词必须“</a:t>
            </a:r>
            <a:r>
              <a:rPr lang="zh-CN" altLang="en-US" sz="2400" b="1" dirty="0">
                <a:solidFill>
                  <a:srgbClr val="5482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百词斩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sz="1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优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力互动，携手大学生的两位好朋友，以备战四六级为目标，打造一波</a:t>
            </a:r>
            <a:r>
              <a:rPr lang="zh-CN" altLang="en-US" sz="2400" b="1" dirty="0">
                <a:solidFill>
                  <a:srgbClr val="5482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趣味</a:t>
            </a:r>
            <a:r>
              <a:rPr lang="en-US" altLang="zh-CN" sz="2400" b="1" dirty="0">
                <a:solidFill>
                  <a:srgbClr val="5482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Campaign</a:t>
            </a:r>
            <a:endParaRPr lang="zh-CN" altLang="en-US" sz="2000" b="1" dirty="0">
              <a:solidFill>
                <a:srgbClr val="5482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56"/>
          <p:cNvGrpSpPr/>
          <p:nvPr/>
        </p:nvGrpSpPr>
        <p:grpSpPr bwMode="auto">
          <a:xfrm>
            <a:off x="1021621" y="358115"/>
            <a:ext cx="1505348" cy="730613"/>
            <a:chOff x="0" y="0"/>
            <a:chExt cx="1505523" cy="731334"/>
          </a:xfrm>
        </p:grpSpPr>
        <p:sp>
          <p:nvSpPr>
            <p:cNvPr id="6" name="文本框 57"/>
            <p:cNvSpPr>
              <a:spLocks noChangeArrowheads="1"/>
            </p:cNvSpPr>
            <p:nvPr/>
          </p:nvSpPr>
          <p:spPr bwMode="auto">
            <a:xfrm>
              <a:off x="0" y="361638"/>
              <a:ext cx="1505523" cy="369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800" dirty="0" smtClean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Background</a:t>
              </a:r>
              <a:endParaRPr lang="zh-CN" altLang="en-US" sz="1800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58"/>
            <p:cNvSpPr>
              <a:spLocks noChangeArrowheads="1"/>
            </p:cNvSpPr>
            <p:nvPr/>
          </p:nvSpPr>
          <p:spPr bwMode="auto">
            <a:xfrm>
              <a:off x="0" y="0"/>
              <a:ext cx="1415937" cy="46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项目背景</a:t>
              </a:r>
              <a:endPara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6"/>
          <p:cNvGrpSpPr/>
          <p:nvPr/>
        </p:nvGrpSpPr>
        <p:grpSpPr bwMode="auto">
          <a:xfrm>
            <a:off x="257402" y="358115"/>
            <a:ext cx="665162" cy="665023"/>
            <a:chOff x="0" y="12284"/>
            <a:chExt cx="665978" cy="665978"/>
          </a:xfrm>
        </p:grpSpPr>
        <p:sp>
          <p:nvSpPr>
            <p:cNvPr id="9" name="椭圆 62"/>
            <p:cNvSpPr>
              <a:spLocks noChangeArrowheads="1"/>
            </p:cNvSpPr>
            <p:nvPr/>
          </p:nvSpPr>
          <p:spPr bwMode="auto">
            <a:xfrm>
              <a:off x="0" y="12284"/>
              <a:ext cx="665978" cy="66597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文本框 89"/>
            <p:cNvSpPr>
              <a:spLocks noChangeArrowheads="1"/>
            </p:cNvSpPr>
            <p:nvPr/>
          </p:nvSpPr>
          <p:spPr bwMode="auto">
            <a:xfrm>
              <a:off x="99179" y="12284"/>
              <a:ext cx="184958" cy="339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07"/>
          <p:cNvGrpSpPr/>
          <p:nvPr/>
        </p:nvGrpSpPr>
        <p:grpSpPr bwMode="auto">
          <a:xfrm>
            <a:off x="1037092" y="353332"/>
            <a:ext cx="1415772" cy="731399"/>
            <a:chOff x="0" y="0"/>
            <a:chExt cx="1415937" cy="730532"/>
          </a:xfrm>
        </p:grpSpPr>
        <p:sp>
          <p:nvSpPr>
            <p:cNvPr id="6" name="文本框 108"/>
            <p:cNvSpPr>
              <a:spLocks noChangeArrowheads="1"/>
            </p:cNvSpPr>
            <p:nvPr/>
          </p:nvSpPr>
          <p:spPr bwMode="auto">
            <a:xfrm>
              <a:off x="0" y="361638"/>
              <a:ext cx="1391890" cy="368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Challenges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109"/>
            <p:cNvSpPr>
              <a:spLocks noChangeArrowheads="1"/>
            </p:cNvSpPr>
            <p:nvPr/>
          </p:nvSpPr>
          <p:spPr bwMode="auto">
            <a:xfrm>
              <a:off x="0" y="0"/>
              <a:ext cx="1415937" cy="461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传播挑战</a:t>
              </a:r>
              <a:endPara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内容占位符 2"/>
          <p:cNvSpPr>
            <a:spLocks noChangeArrowheads="1"/>
          </p:cNvSpPr>
          <p:nvPr/>
        </p:nvSpPr>
        <p:spPr bwMode="auto">
          <a:xfrm>
            <a:off x="1173673" y="3459595"/>
            <a:ext cx="9844654" cy="310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5482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必胜客与百词斩的合作，是百词斩上线运营以来第一次商业合作</a:t>
            </a:r>
            <a:r>
              <a:rPr lang="zh-CN" altLang="en-US" sz="2000" b="1" dirty="0" smtClean="0">
                <a:solidFill>
                  <a:srgbClr val="5482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。</a:t>
            </a:r>
            <a:endParaRPr lang="en-US" altLang="zh-CN" sz="2400" dirty="0">
              <a:solidFill>
                <a:srgbClr val="5482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如何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让用户更好地接受一次商业活动，并且在活动中找到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乐趣、获得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Benefit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，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是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我们一大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挑战 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大学生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对品牌的要求越来越高，品牌如何自我进化，满足学生的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需求是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另一个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挑战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椭圆 127"/>
          <p:cNvSpPr>
            <a:spLocks noChangeArrowheads="1"/>
          </p:cNvSpPr>
          <p:nvPr/>
        </p:nvSpPr>
        <p:spPr bwMode="auto">
          <a:xfrm>
            <a:off x="3991429" y="980345"/>
            <a:ext cx="2327503" cy="2352251"/>
          </a:xfrm>
          <a:prstGeom prst="ellipse">
            <a:avLst/>
          </a:prstGeom>
          <a:solidFill>
            <a:srgbClr val="548235">
              <a:alpha val="73000"/>
            </a:srgbClr>
          </a:solidFill>
          <a:ln w="57150">
            <a:noFill/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椭圆 11"/>
          <p:cNvSpPr>
            <a:spLocks noChangeArrowheads="1"/>
          </p:cNvSpPr>
          <p:nvPr/>
        </p:nvSpPr>
        <p:spPr bwMode="auto">
          <a:xfrm>
            <a:off x="5984403" y="980345"/>
            <a:ext cx="2332284" cy="2352251"/>
          </a:xfrm>
          <a:prstGeom prst="ellipse">
            <a:avLst/>
          </a:prstGeom>
          <a:solidFill>
            <a:srgbClr val="548235">
              <a:alpha val="73000"/>
            </a:srgbClr>
          </a:solidFill>
          <a:ln w="85725">
            <a:noFill/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81" y="1235158"/>
            <a:ext cx="7944246" cy="1842624"/>
          </a:xfrm>
          <a:prstGeom prst="rect">
            <a:avLst/>
          </a:prstGeom>
        </p:spPr>
      </p:pic>
      <p:grpSp>
        <p:nvGrpSpPr>
          <p:cNvPr id="22" name="组合 6"/>
          <p:cNvGrpSpPr/>
          <p:nvPr/>
        </p:nvGrpSpPr>
        <p:grpSpPr bwMode="auto">
          <a:xfrm>
            <a:off x="257402" y="358115"/>
            <a:ext cx="665162" cy="665023"/>
            <a:chOff x="0" y="12284"/>
            <a:chExt cx="665978" cy="665978"/>
          </a:xfrm>
        </p:grpSpPr>
        <p:sp>
          <p:nvSpPr>
            <p:cNvPr id="23" name="椭圆 62"/>
            <p:cNvSpPr>
              <a:spLocks noChangeArrowheads="1"/>
            </p:cNvSpPr>
            <p:nvPr/>
          </p:nvSpPr>
          <p:spPr bwMode="auto">
            <a:xfrm>
              <a:off x="0" y="12284"/>
              <a:ext cx="665978" cy="66597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文本框 89"/>
            <p:cNvSpPr>
              <a:spLocks noChangeArrowheads="1"/>
            </p:cNvSpPr>
            <p:nvPr/>
          </p:nvSpPr>
          <p:spPr bwMode="auto">
            <a:xfrm>
              <a:off x="99179" y="12284"/>
              <a:ext cx="184958" cy="339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10"/>
          <p:cNvGrpSpPr/>
          <p:nvPr/>
        </p:nvGrpSpPr>
        <p:grpSpPr bwMode="auto">
          <a:xfrm>
            <a:off x="1037092" y="350157"/>
            <a:ext cx="3124702" cy="731399"/>
            <a:chOff x="0" y="0"/>
            <a:chExt cx="3125066" cy="730532"/>
          </a:xfrm>
        </p:grpSpPr>
        <p:sp>
          <p:nvSpPr>
            <p:cNvPr id="6" name="文本框 111"/>
            <p:cNvSpPr>
              <a:spLocks noChangeArrowheads="1"/>
            </p:cNvSpPr>
            <p:nvPr/>
          </p:nvSpPr>
          <p:spPr bwMode="auto">
            <a:xfrm>
              <a:off x="0" y="361638"/>
              <a:ext cx="3125066" cy="368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dirty="0" smtClean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Communication objectives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112"/>
            <p:cNvSpPr>
              <a:spLocks noChangeArrowheads="1"/>
            </p:cNvSpPr>
            <p:nvPr/>
          </p:nvSpPr>
          <p:spPr bwMode="auto">
            <a:xfrm>
              <a:off x="0" y="0"/>
              <a:ext cx="1415937" cy="46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传播目标</a:t>
              </a:r>
              <a:endPara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内容占位符 2"/>
          <p:cNvSpPr>
            <a:spLocks noChangeArrowheads="1"/>
          </p:cNvSpPr>
          <p:nvPr/>
        </p:nvSpPr>
        <p:spPr bwMode="auto">
          <a:xfrm>
            <a:off x="951593" y="1739674"/>
            <a:ext cx="9707790" cy="354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在大学生对必胜客要求日益增高的当下，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给予他们别的品牌不曾给过的利益点，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刷新在大学生心中的品牌形象，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用</a:t>
            </a:r>
            <a:r>
              <a:rPr lang="zh-CN" altLang="en-US" sz="2400" b="1" dirty="0">
                <a:solidFill>
                  <a:srgbClr val="FFC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更好的体验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、</a:t>
            </a:r>
            <a:r>
              <a:rPr lang="zh-CN" altLang="en-US" sz="2400" b="1" dirty="0">
                <a:solidFill>
                  <a:srgbClr val="FFC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更贴切的互动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，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让大学生再次</a:t>
            </a:r>
            <a:r>
              <a:rPr lang="zh-CN" altLang="en-US" sz="2400" b="1" dirty="0">
                <a:solidFill>
                  <a:srgbClr val="FFC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爱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上必胜客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9413" y="2612571"/>
            <a:ext cx="3619341" cy="3598481"/>
          </a:xfrm>
          <a:prstGeom prst="rect">
            <a:avLst/>
          </a:prstGeom>
        </p:spPr>
      </p:pic>
      <p:grpSp>
        <p:nvGrpSpPr>
          <p:cNvPr id="13" name="组合 6"/>
          <p:cNvGrpSpPr/>
          <p:nvPr/>
        </p:nvGrpSpPr>
        <p:grpSpPr bwMode="auto">
          <a:xfrm>
            <a:off x="257402" y="358115"/>
            <a:ext cx="665162" cy="665023"/>
            <a:chOff x="0" y="12284"/>
            <a:chExt cx="665978" cy="665978"/>
          </a:xfrm>
        </p:grpSpPr>
        <p:sp>
          <p:nvSpPr>
            <p:cNvPr id="14" name="椭圆 62"/>
            <p:cNvSpPr>
              <a:spLocks noChangeArrowheads="1"/>
            </p:cNvSpPr>
            <p:nvPr/>
          </p:nvSpPr>
          <p:spPr bwMode="auto">
            <a:xfrm>
              <a:off x="0" y="12284"/>
              <a:ext cx="665978" cy="665978"/>
            </a:xfrm>
            <a:prstGeom prst="ellipse">
              <a:avLst/>
            </a:prstGeom>
            <a:solidFill>
              <a:srgbClr val="FFC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文本框 89"/>
            <p:cNvSpPr>
              <a:spLocks noChangeArrowheads="1"/>
            </p:cNvSpPr>
            <p:nvPr/>
          </p:nvSpPr>
          <p:spPr bwMode="auto">
            <a:xfrm>
              <a:off x="99179" y="12284"/>
              <a:ext cx="184958" cy="339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13"/>
          <p:cNvGrpSpPr/>
          <p:nvPr/>
        </p:nvGrpSpPr>
        <p:grpSpPr bwMode="auto">
          <a:xfrm>
            <a:off x="1037092" y="344941"/>
            <a:ext cx="2997615" cy="730614"/>
            <a:chOff x="0" y="0"/>
            <a:chExt cx="2997964" cy="731334"/>
          </a:xfrm>
        </p:grpSpPr>
        <p:sp>
          <p:nvSpPr>
            <p:cNvPr id="6" name="文本框 114"/>
            <p:cNvSpPr>
              <a:spLocks noChangeArrowheads="1"/>
            </p:cNvSpPr>
            <p:nvPr/>
          </p:nvSpPr>
          <p:spPr bwMode="auto">
            <a:xfrm>
              <a:off x="0" y="361638"/>
              <a:ext cx="2997964" cy="369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Communication Strategy 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115"/>
            <p:cNvSpPr>
              <a:spLocks noChangeArrowheads="1"/>
            </p:cNvSpPr>
            <p:nvPr/>
          </p:nvSpPr>
          <p:spPr bwMode="auto">
            <a:xfrm>
              <a:off x="0" y="0"/>
              <a:ext cx="1415937" cy="46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传播策略</a:t>
              </a:r>
              <a:endPara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内容占位符 2"/>
          <p:cNvSpPr>
            <a:spLocks noChangeArrowheads="1"/>
          </p:cNvSpPr>
          <p:nvPr/>
        </p:nvSpPr>
        <p:spPr bwMode="auto">
          <a:xfrm>
            <a:off x="822212" y="1830235"/>
            <a:ext cx="11152074" cy="375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百词斩的平台体验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(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强大的日活以及趣味的原创内容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)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       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必胜客的美食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(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全新菜单以及海量优惠券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)                         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  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一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次诱人的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体验</a:t>
            </a:r>
            <a:endParaRPr lang="en-US" altLang="zh-CN" sz="2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         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     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大学生炫耀及好胜心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(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活动中互相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PK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成绩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)         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18" y="2725003"/>
            <a:ext cx="493486" cy="4934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18" y="4301400"/>
            <a:ext cx="493486" cy="4934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83" y="3315823"/>
            <a:ext cx="1152556" cy="7920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3315823"/>
            <a:ext cx="782127" cy="782127"/>
          </a:xfrm>
          <a:prstGeom prst="rect">
            <a:avLst/>
          </a:prstGeom>
        </p:spPr>
      </p:pic>
      <p:grpSp>
        <p:nvGrpSpPr>
          <p:cNvPr id="12" name="组合 6"/>
          <p:cNvGrpSpPr/>
          <p:nvPr/>
        </p:nvGrpSpPr>
        <p:grpSpPr bwMode="auto">
          <a:xfrm>
            <a:off x="257402" y="358115"/>
            <a:ext cx="665162" cy="665023"/>
            <a:chOff x="0" y="12284"/>
            <a:chExt cx="665978" cy="665978"/>
          </a:xfrm>
        </p:grpSpPr>
        <p:sp>
          <p:nvSpPr>
            <p:cNvPr id="14" name="椭圆 62"/>
            <p:cNvSpPr>
              <a:spLocks noChangeArrowheads="1"/>
            </p:cNvSpPr>
            <p:nvPr/>
          </p:nvSpPr>
          <p:spPr bwMode="auto">
            <a:xfrm>
              <a:off x="0" y="12284"/>
              <a:ext cx="665978" cy="665978"/>
            </a:xfrm>
            <a:prstGeom prst="ellipse">
              <a:avLst/>
            </a:prstGeom>
            <a:solidFill>
              <a:srgbClr val="FFC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89"/>
            <p:cNvSpPr>
              <a:spLocks noChangeArrowheads="1"/>
            </p:cNvSpPr>
            <p:nvPr/>
          </p:nvSpPr>
          <p:spPr bwMode="auto">
            <a:xfrm>
              <a:off x="99179" y="12284"/>
              <a:ext cx="184958" cy="339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600" b="1" dirty="0">
                <a:solidFill>
                  <a:srgbClr val="FFFBE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1606" y="360271"/>
            <a:ext cx="5325945" cy="731399"/>
            <a:chOff x="1066120" y="360271"/>
            <a:chExt cx="5325945" cy="731399"/>
          </a:xfrm>
        </p:grpSpPr>
        <p:sp>
          <p:nvSpPr>
            <p:cNvPr id="3" name="文本框 117"/>
            <p:cNvSpPr>
              <a:spLocks noChangeArrowheads="1"/>
            </p:cNvSpPr>
            <p:nvPr/>
          </p:nvSpPr>
          <p:spPr bwMode="auto">
            <a:xfrm>
              <a:off x="1066120" y="722338"/>
              <a:ext cx="53259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Communication Creativeness &amp; Tipping Points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文本框 118"/>
            <p:cNvSpPr>
              <a:spLocks noChangeArrowheads="1"/>
            </p:cNvSpPr>
            <p:nvPr/>
          </p:nvSpPr>
          <p:spPr bwMode="auto">
            <a:xfrm>
              <a:off x="1066120" y="360271"/>
              <a:ext cx="357020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营销传播创新点和引爆点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" name="内容占位符 2"/>
          <p:cNvSpPr>
            <a:spLocks noChangeArrowheads="1"/>
          </p:cNvSpPr>
          <p:nvPr/>
        </p:nvSpPr>
        <p:spPr bwMode="auto">
          <a:xfrm>
            <a:off x="3122840" y="2305731"/>
            <a:ext cx="7993063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必胜客一次“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”投入的媒体合作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，</a:t>
            </a:r>
            <a:endParaRPr lang="en-US" altLang="zh-CN" sz="2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换来一个日活近百万的平台两个月的大力支持。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027" y="4012068"/>
            <a:ext cx="878958" cy="6325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67" y="2305731"/>
            <a:ext cx="763879" cy="763879"/>
          </a:xfrm>
          <a:prstGeom prst="rect">
            <a:avLst/>
          </a:prstGeom>
        </p:spPr>
      </p:pic>
      <p:sp>
        <p:nvSpPr>
          <p:cNvPr id="11" name="椭圆 62"/>
          <p:cNvSpPr>
            <a:spLocks noChangeArrowheads="1"/>
          </p:cNvSpPr>
          <p:nvPr/>
        </p:nvSpPr>
        <p:spPr bwMode="auto">
          <a:xfrm>
            <a:off x="257402" y="358115"/>
            <a:ext cx="665162" cy="665023"/>
          </a:xfrm>
          <a:prstGeom prst="ellipse">
            <a:avLst/>
          </a:prstGeom>
          <a:solidFill>
            <a:srgbClr val="EE3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51922" y="374785"/>
            <a:ext cx="3884397" cy="719384"/>
            <a:chOff x="1037408" y="374785"/>
            <a:chExt cx="3884397" cy="719384"/>
          </a:xfrm>
        </p:grpSpPr>
        <p:sp>
          <p:nvSpPr>
            <p:cNvPr id="3" name="文本框 117"/>
            <p:cNvSpPr>
              <a:spLocks noChangeArrowheads="1"/>
            </p:cNvSpPr>
            <p:nvPr/>
          </p:nvSpPr>
          <p:spPr bwMode="auto">
            <a:xfrm>
              <a:off x="1037408" y="724837"/>
              <a:ext cx="34322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Communication Touch points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文本框 118"/>
            <p:cNvSpPr>
              <a:spLocks noChangeArrowheads="1"/>
            </p:cNvSpPr>
            <p:nvPr/>
          </p:nvSpPr>
          <p:spPr bwMode="auto">
            <a:xfrm>
              <a:off x="1037408" y="374785"/>
              <a:ext cx="38843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媒介</a:t>
              </a:r>
              <a:r>
                <a:rPr lang="en-US" altLang="zh-CN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传播接触点 战术运用 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" name="内容占位符 2"/>
          <p:cNvSpPr>
            <a:spLocks noChangeArrowheads="1"/>
          </p:cNvSpPr>
          <p:nvPr/>
        </p:nvSpPr>
        <p:spPr bwMode="auto">
          <a:xfrm>
            <a:off x="2670227" y="2025360"/>
            <a:ext cx="8759735" cy="43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双官微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互动</a:t>
            </a:r>
            <a:endParaRPr lang="en-US" altLang="zh-CN" sz="24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HTML5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页面互动 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–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英语趣味猜词，帮助用户提升英语技能。上线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周，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170w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用户参与</a:t>
            </a: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活动</a:t>
            </a:r>
            <a:endParaRPr lang="en-US" altLang="zh-CN" sz="20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百词斩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APP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平台内置活动植入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2880" y="4662636"/>
            <a:ext cx="1107347" cy="1225003"/>
          </a:xfrm>
          <a:prstGeom prst="rect">
            <a:avLst/>
          </a:prstGeom>
          <a:scene3d>
            <a:camera prst="orthographicFront">
              <a:rot lat="0" lon="20999997" rev="0"/>
            </a:camera>
            <a:lightRig rig="threePt" dir="t"/>
          </a:scene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628" y="2025360"/>
            <a:ext cx="774895" cy="7748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628" y="3343998"/>
            <a:ext cx="774895" cy="774895"/>
          </a:xfrm>
          <a:prstGeom prst="rect">
            <a:avLst/>
          </a:prstGeom>
        </p:spPr>
      </p:pic>
      <p:sp>
        <p:nvSpPr>
          <p:cNvPr id="10" name="椭圆 62"/>
          <p:cNvSpPr>
            <a:spLocks noChangeArrowheads="1"/>
          </p:cNvSpPr>
          <p:nvPr/>
        </p:nvSpPr>
        <p:spPr bwMode="auto">
          <a:xfrm>
            <a:off x="257402" y="358115"/>
            <a:ext cx="665162" cy="665023"/>
          </a:xfrm>
          <a:prstGeom prst="ellipse">
            <a:avLst/>
          </a:prstGeom>
          <a:solidFill>
            <a:srgbClr val="EE3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17"/>
          <p:cNvSpPr>
            <a:spLocks noChangeArrowheads="1"/>
          </p:cNvSpPr>
          <p:nvPr/>
        </p:nvSpPr>
        <p:spPr bwMode="auto">
          <a:xfrm>
            <a:off x="1037408" y="691310"/>
            <a:ext cx="267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Execution &amp; Flowchart</a:t>
            </a:r>
            <a:endParaRPr lang="zh-CN" altLang="en-US" dirty="0">
              <a:solidFill>
                <a:srgbClr val="2323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118"/>
          <p:cNvSpPr>
            <a:spLocks noChangeArrowheads="1"/>
          </p:cNvSpPr>
          <p:nvPr/>
        </p:nvSpPr>
        <p:spPr bwMode="auto">
          <a:xfrm>
            <a:off x="1037408" y="341259"/>
            <a:ext cx="2646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执行过程及行程表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20800" y="1968564"/>
            <a:ext cx="9550400" cy="4459387"/>
            <a:chOff x="1316783" y="1765364"/>
            <a:chExt cx="9550400" cy="4459387"/>
          </a:xfrm>
        </p:grpSpPr>
        <p:sp>
          <p:nvSpPr>
            <p:cNvPr id="21" name="圆角矩形 20"/>
            <p:cNvSpPr/>
            <p:nvPr/>
          </p:nvSpPr>
          <p:spPr>
            <a:xfrm>
              <a:off x="1519982" y="3668879"/>
              <a:ext cx="2128478" cy="715939"/>
            </a:xfrm>
            <a:prstGeom prst="roundRect">
              <a:avLst>
                <a:gd name="adj" fmla="val 0"/>
              </a:avLst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预热活动</a:t>
              </a:r>
              <a:endParaRPr kumimoji="1"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6104876" y="3668879"/>
              <a:ext cx="1893257" cy="715939"/>
            </a:xfrm>
            <a:prstGeom prst="roundRect">
              <a:avLst>
                <a:gd name="adj" fmla="val 0"/>
              </a:avLst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PK</a:t>
              </a:r>
              <a:r>
                <a:rPr kumimoji="1"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包大人</a:t>
              </a:r>
              <a:endParaRPr kumimoji="1"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7998134" y="3668879"/>
              <a:ext cx="2317504" cy="715939"/>
            </a:xfrm>
            <a:prstGeom prst="roundRect">
              <a:avLst>
                <a:gd name="adj" fmla="val 0"/>
              </a:avLst>
            </a:prstGeom>
            <a:solidFill>
              <a:srgbClr val="EE3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迎考必胜套餐</a:t>
              </a:r>
              <a:endParaRPr kumimoji="1"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648460" y="3668881"/>
              <a:ext cx="2455516" cy="715937"/>
            </a:xfrm>
            <a:prstGeom prst="roundRect">
              <a:avLst>
                <a:gd name="adj" fmla="val 0"/>
              </a:avLst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收集必胜词条</a:t>
              </a:r>
              <a:endParaRPr kumimoji="1"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1316783" y="4384821"/>
              <a:ext cx="9550400" cy="0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14"/>
            <p:cNvCxnSpPr/>
            <p:nvPr/>
          </p:nvCxnSpPr>
          <p:spPr>
            <a:xfrm>
              <a:off x="1541236" y="2364717"/>
              <a:ext cx="6848" cy="125618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17"/>
            <p:cNvCxnSpPr/>
            <p:nvPr/>
          </p:nvCxnSpPr>
          <p:spPr>
            <a:xfrm flipH="1" flipV="1">
              <a:off x="6820222" y="2321541"/>
              <a:ext cx="1" cy="1376955"/>
            </a:xfrm>
            <a:prstGeom prst="line">
              <a:avLst/>
            </a:prstGeom>
            <a:ln>
              <a:solidFill>
                <a:srgbClr val="FFD3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20"/>
            <p:cNvCxnSpPr/>
            <p:nvPr/>
          </p:nvCxnSpPr>
          <p:spPr>
            <a:xfrm flipH="1" flipV="1">
              <a:off x="4936559" y="4269146"/>
              <a:ext cx="1" cy="1376955"/>
            </a:xfrm>
            <a:prstGeom prst="line">
              <a:avLst/>
            </a:prstGeom>
            <a:ln>
              <a:solidFill>
                <a:srgbClr val="5482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23"/>
            <p:cNvCxnSpPr/>
            <p:nvPr/>
          </p:nvCxnSpPr>
          <p:spPr>
            <a:xfrm flipV="1">
              <a:off x="8675361" y="4297112"/>
              <a:ext cx="3" cy="1397524"/>
            </a:xfrm>
            <a:prstGeom prst="line">
              <a:avLst/>
            </a:prstGeom>
            <a:ln>
              <a:solidFill>
                <a:srgbClr val="EE3A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圆角矩形 12"/>
            <p:cNvSpPr/>
            <p:nvPr/>
          </p:nvSpPr>
          <p:spPr>
            <a:xfrm>
              <a:off x="1541237" y="1770558"/>
              <a:ext cx="2107224" cy="1254237"/>
            </a:xfrm>
            <a:prstGeom prst="round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10 / 12 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– 10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／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31 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预热活动</a:t>
              </a: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6820222" y="1765364"/>
              <a:ext cx="2098204" cy="1260001"/>
            </a:xfrm>
            <a:prstGeom prst="round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12 / 7 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– 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12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／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16 PK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包大人</a:t>
              </a: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8675361" y="4952843"/>
              <a:ext cx="1991183" cy="1260001"/>
            </a:xfrm>
            <a:prstGeom prst="roundRect">
              <a:avLst/>
            </a:prstGeom>
            <a:solidFill>
              <a:srgbClr val="EE3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12 /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16 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– 12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／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22 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必胜</a:t>
              </a:r>
              <a:r>
                <a:rPr kumimoji="1"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客逢考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必胜</a:t>
              </a: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936560" y="4964751"/>
              <a:ext cx="2098525" cy="1260000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11 /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kumimoji="1" lang="zh-CN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 </a:t>
              </a:r>
              <a:r>
                <a:rPr kumimoji="1"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– 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11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／</a:t>
              </a:r>
              <a:r>
                <a:rPr kumimoji="1" lang="zh-CN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22</a:t>
              </a:r>
              <a:r>
                <a:rPr kumimoji="1"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</a:t>
              </a:r>
              <a:r>
                <a:rPr kumimoji="1"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收集必胜</a:t>
              </a:r>
              <a:r>
                <a:rPr kumimoji="1"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词条</a:t>
              </a:r>
              <a:endParaRPr kumimoji="1"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67401" y="3535482"/>
              <a:ext cx="161365" cy="161365"/>
            </a:xfrm>
            <a:prstGeom prst="ellipse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8616767" y="4312600"/>
              <a:ext cx="161365" cy="161365"/>
            </a:xfrm>
            <a:prstGeom prst="ellipse">
              <a:avLst/>
            </a:prstGeom>
            <a:solidFill>
              <a:srgbClr val="EE3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878490" y="4309632"/>
              <a:ext cx="161365" cy="161365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764459" y="3572674"/>
              <a:ext cx="161365" cy="161365"/>
            </a:xfrm>
            <a:prstGeom prst="ellipse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5" name="椭圆 62"/>
          <p:cNvSpPr>
            <a:spLocks noChangeArrowheads="1"/>
          </p:cNvSpPr>
          <p:nvPr/>
        </p:nvSpPr>
        <p:spPr bwMode="auto">
          <a:xfrm>
            <a:off x="257402" y="358115"/>
            <a:ext cx="665162" cy="665023"/>
          </a:xfrm>
          <a:prstGeom prst="ellipse">
            <a:avLst/>
          </a:prstGeom>
          <a:solidFill>
            <a:srgbClr val="EE3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cs typeface="+mn-cs"/>
              </a:rPr>
              <a:t>收集词条预热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15" y="1863384"/>
            <a:ext cx="3246620" cy="182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5"/>
          <p:cNvSpPr>
            <a:spLocks noChangeArrowheads="1"/>
          </p:cNvSpPr>
          <p:nvPr/>
        </p:nvSpPr>
        <p:spPr bwMode="auto">
          <a:xfrm>
            <a:off x="1066777" y="1459820"/>
            <a:ext cx="2590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百词斩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Loading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477" y="2398082"/>
            <a:ext cx="2167618" cy="385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102" y="2388217"/>
            <a:ext cx="2169451" cy="385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289" y="2388217"/>
            <a:ext cx="2169452" cy="385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59" y="4147231"/>
            <a:ext cx="3226776" cy="20431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右箭头 8"/>
          <p:cNvSpPr/>
          <p:nvPr/>
        </p:nvSpPr>
        <p:spPr>
          <a:xfrm rot="5400000">
            <a:off x="2756694" y="3627211"/>
            <a:ext cx="230188" cy="6143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 rot="10800000" flipH="1">
            <a:off x="4599328" y="3921351"/>
            <a:ext cx="230188" cy="6143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1180114" y="6211888"/>
            <a:ext cx="2492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点击图标显示活动信息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5"/>
          <p:cNvSpPr>
            <a:spLocks noChangeArrowheads="1"/>
          </p:cNvSpPr>
          <p:nvPr/>
        </p:nvSpPr>
        <p:spPr bwMode="auto">
          <a:xfrm>
            <a:off x="5090243" y="1992538"/>
            <a:ext cx="157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活动规则介绍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33749" y="4193266"/>
            <a:ext cx="257175" cy="19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59" y="4147231"/>
            <a:ext cx="3226776" cy="20431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91" y="1850628"/>
            <a:ext cx="3251643" cy="183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右箭头 3"/>
          <p:cNvSpPr/>
          <p:nvPr/>
        </p:nvSpPr>
        <p:spPr>
          <a:xfrm rot="5400000">
            <a:off x="2702753" y="3621541"/>
            <a:ext cx="230188" cy="6143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 rot="10800000" flipH="1">
            <a:off x="4657418" y="3813627"/>
            <a:ext cx="230188" cy="6143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213748" y="4214600"/>
            <a:ext cx="257175" cy="19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8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101" y="2388217"/>
            <a:ext cx="2169452" cy="385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290" y="2388217"/>
            <a:ext cx="2138018" cy="380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045" y="2388217"/>
            <a:ext cx="2138018" cy="380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5"/>
          <p:cNvSpPr>
            <a:spLocks noChangeArrowheads="1"/>
          </p:cNvSpPr>
          <p:nvPr/>
        </p:nvSpPr>
        <p:spPr bwMode="auto">
          <a:xfrm>
            <a:off x="1066777" y="1459820"/>
            <a:ext cx="2590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百词斩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Loading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4"/>
          <p:cNvSpPr>
            <a:spLocks noChangeArrowheads="1"/>
          </p:cNvSpPr>
          <p:nvPr/>
        </p:nvSpPr>
        <p:spPr bwMode="auto">
          <a:xfrm>
            <a:off x="1180114" y="6211888"/>
            <a:ext cx="2492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点击图标显示活动信息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5"/>
          <p:cNvSpPr>
            <a:spLocks noChangeArrowheads="1"/>
          </p:cNvSpPr>
          <p:nvPr/>
        </p:nvSpPr>
        <p:spPr bwMode="auto">
          <a:xfrm>
            <a:off x="5090243" y="1992538"/>
            <a:ext cx="157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活动规则介绍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cs typeface="+mn-cs"/>
              </a:rPr>
              <a:t>收集</a:t>
            </a: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pitchFamily="34" charset="-122"/>
                <a:cs typeface="+mn-cs"/>
              </a:rPr>
              <a:t>词条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38" y="3237688"/>
            <a:ext cx="3481164" cy="165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37" y="1384398"/>
            <a:ext cx="3481165" cy="172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38" y="5021701"/>
            <a:ext cx="3481166" cy="162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" y="2925365"/>
            <a:ext cx="3667125" cy="22905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右箭头 5"/>
          <p:cNvSpPr/>
          <p:nvPr/>
        </p:nvSpPr>
        <p:spPr>
          <a:xfrm rot="10800000" flipH="1">
            <a:off x="5160848" y="3756478"/>
            <a:ext cx="230188" cy="6143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12"/>
          <p:cNvSpPr>
            <a:spLocks noChangeArrowheads="1"/>
          </p:cNvSpPr>
          <p:nvPr/>
        </p:nvSpPr>
        <p:spPr bwMode="auto">
          <a:xfrm>
            <a:off x="5474947" y="977091"/>
            <a:ext cx="5519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用户背单词时随机遇到“必胜”词条（共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个词条）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17"/>
          <p:cNvSpPr>
            <a:spLocks noChangeArrowheads="1"/>
          </p:cNvSpPr>
          <p:nvPr/>
        </p:nvSpPr>
        <p:spPr bwMode="auto">
          <a:xfrm>
            <a:off x="1589086" y="2555478"/>
            <a:ext cx="180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点击开始背单词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120345" y="3500097"/>
            <a:ext cx="785812" cy="5127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百词斩必胜词条页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5962195" y="2218563"/>
            <a:ext cx="566964" cy="35885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21" y="1562690"/>
            <a:ext cx="2600779" cy="4625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6"/>
          <p:cNvSpPr>
            <a:spLocks noChangeArrowheads="1"/>
          </p:cNvSpPr>
          <p:nvPr/>
        </p:nvSpPr>
        <p:spPr bwMode="auto">
          <a:xfrm>
            <a:off x="1489770" y="1154703"/>
            <a:ext cx="1600200" cy="4079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提示查看奖券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7"/>
          <p:cNvSpPr>
            <a:spLocks noChangeArrowheads="1"/>
          </p:cNvSpPr>
          <p:nvPr/>
        </p:nvSpPr>
        <p:spPr bwMode="auto">
          <a:xfrm>
            <a:off x="7519221" y="1154702"/>
            <a:ext cx="1600200" cy="4079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提示使用奖券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451406" y="3761717"/>
            <a:ext cx="574675" cy="525462"/>
          </a:xfrm>
          <a:prstGeom prst="rightArrow">
            <a:avLst>
              <a:gd name="adj1" fmla="val 50000"/>
              <a:gd name="adj2" fmla="val 5228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519" y="1576977"/>
            <a:ext cx="2753405" cy="4894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05" y="1562690"/>
            <a:ext cx="2755417" cy="4882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百词斩奖券页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>
            <a:spLocks noChangeArrowheads="1"/>
          </p:cNvSpPr>
          <p:nvPr/>
        </p:nvSpPr>
        <p:spPr bwMode="auto">
          <a:xfrm>
            <a:off x="586228" y="1517362"/>
            <a:ext cx="36636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百词斩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PK Loading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页广告位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3" y="2114777"/>
            <a:ext cx="2930524" cy="174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67" y="4614295"/>
            <a:ext cx="2956450" cy="18502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角矩形 5"/>
          <p:cNvSpPr/>
          <p:nvPr/>
        </p:nvSpPr>
        <p:spPr>
          <a:xfrm>
            <a:off x="3375892" y="4643323"/>
            <a:ext cx="257175" cy="19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 rot="5400000">
            <a:off x="1854881" y="3240314"/>
            <a:ext cx="230187" cy="61436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8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039" y="2243816"/>
            <a:ext cx="2335439" cy="415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768" y="2243817"/>
            <a:ext cx="2333562" cy="415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620" y="2243816"/>
            <a:ext cx="2335439" cy="415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右箭头 10"/>
          <p:cNvSpPr/>
          <p:nvPr/>
        </p:nvSpPr>
        <p:spPr>
          <a:xfrm rot="10800000" flipH="1">
            <a:off x="3956370" y="3966335"/>
            <a:ext cx="345264" cy="61436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7"/>
          <p:cNvSpPr>
            <a:spLocks noChangeArrowheads="1"/>
          </p:cNvSpPr>
          <p:nvPr/>
        </p:nvSpPr>
        <p:spPr bwMode="auto">
          <a:xfrm>
            <a:off x="837149" y="4088850"/>
            <a:ext cx="249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点击图标显示活动信息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8"/>
          <p:cNvSpPr>
            <a:spLocks noChangeArrowheads="1"/>
          </p:cNvSpPr>
          <p:nvPr/>
        </p:nvSpPr>
        <p:spPr bwMode="auto">
          <a:xfrm>
            <a:off x="7276425" y="1815642"/>
            <a:ext cx="18822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活动规则介绍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PK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包大人活动页面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8"/>
          <p:cNvGrpSpPr/>
          <p:nvPr/>
        </p:nvGrpSpPr>
        <p:grpSpPr bwMode="auto">
          <a:xfrm>
            <a:off x="928233" y="1393712"/>
            <a:ext cx="2774951" cy="1862137"/>
            <a:chOff x="-119827" y="642591"/>
            <a:chExt cx="2959039" cy="1999460"/>
          </a:xfrm>
        </p:grpSpPr>
        <p:pic>
          <p:nvPicPr>
            <p:cNvPr id="3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9827" y="642591"/>
              <a:ext cx="2959039" cy="194491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圆角矩形 3"/>
            <p:cNvSpPr/>
            <p:nvPr/>
          </p:nvSpPr>
          <p:spPr>
            <a:xfrm>
              <a:off x="1138733" y="2322089"/>
              <a:ext cx="441919" cy="31996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圆角矩形 12"/>
          <p:cNvSpPr>
            <a:spLocks noChangeArrowheads="1"/>
          </p:cNvSpPr>
          <p:nvPr/>
        </p:nvSpPr>
        <p:spPr bwMode="auto">
          <a:xfrm>
            <a:off x="874026" y="1058066"/>
            <a:ext cx="986738" cy="401479"/>
          </a:xfrm>
          <a:prstGeom prst="roundRect">
            <a:avLst>
              <a:gd name="adj" fmla="val 1501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13"/>
          <p:cNvSpPr>
            <a:spLocks noChangeArrowheads="1"/>
          </p:cNvSpPr>
          <p:nvPr/>
        </p:nvSpPr>
        <p:spPr bwMode="auto">
          <a:xfrm>
            <a:off x="913945" y="5750835"/>
            <a:ext cx="1377950" cy="4095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点击附近约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3523992" y="3289467"/>
            <a:ext cx="500538" cy="52382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下箭头 8"/>
          <p:cNvSpPr/>
          <p:nvPr/>
        </p:nvSpPr>
        <p:spPr>
          <a:xfrm>
            <a:off x="2073683" y="3469429"/>
            <a:ext cx="543050" cy="34386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圆角矩形 15"/>
          <p:cNvSpPr>
            <a:spLocks noChangeArrowheads="1"/>
          </p:cNvSpPr>
          <p:nvPr/>
        </p:nvSpPr>
        <p:spPr bwMode="auto">
          <a:xfrm>
            <a:off x="8761826" y="1593667"/>
            <a:ext cx="996012" cy="40862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244"/>
          <p:cNvSpPr/>
          <p:nvPr/>
        </p:nvSpPr>
        <p:spPr>
          <a:xfrm>
            <a:off x="2712584" y="4778602"/>
            <a:ext cx="854075" cy="225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51A7F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/>
            </a:pPr>
            <a:endParaRPr sz="1265"/>
          </a:p>
        </p:txBody>
      </p:sp>
      <p:sp>
        <p:nvSpPr>
          <p:cNvPr id="14" name="圆角矩形 58"/>
          <p:cNvSpPr>
            <a:spLocks noChangeArrowheads="1"/>
          </p:cNvSpPr>
          <p:nvPr/>
        </p:nvSpPr>
        <p:spPr bwMode="auto">
          <a:xfrm>
            <a:off x="4732081" y="1388880"/>
            <a:ext cx="2840038" cy="4095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点击选择活动人物参与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72" y="1831384"/>
            <a:ext cx="3161657" cy="177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hape 253"/>
          <p:cNvSpPr/>
          <p:nvPr/>
        </p:nvSpPr>
        <p:spPr>
          <a:xfrm>
            <a:off x="7064120" y="1908378"/>
            <a:ext cx="603250" cy="35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51A7F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/>
            </a:pPr>
            <a:endParaRPr sz="1265"/>
          </a:p>
        </p:txBody>
      </p:sp>
      <p:pic>
        <p:nvPicPr>
          <p:cNvPr id="18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10" y="3704635"/>
            <a:ext cx="3161658" cy="177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hape 253"/>
          <p:cNvSpPr/>
          <p:nvPr/>
        </p:nvSpPr>
        <p:spPr>
          <a:xfrm>
            <a:off x="5725022" y="5218608"/>
            <a:ext cx="603250" cy="35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51A7F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/>
            </a:pPr>
            <a:endParaRPr sz="1265"/>
          </a:p>
        </p:txBody>
      </p:sp>
      <p:pic>
        <p:nvPicPr>
          <p:cNvPr id="2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704" y="2103064"/>
            <a:ext cx="2442497" cy="140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704" y="3704635"/>
            <a:ext cx="2455741" cy="136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45" y="3954689"/>
            <a:ext cx="2814638" cy="175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PK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包大人流程图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左大括号 24"/>
          <p:cNvSpPr/>
          <p:nvPr/>
        </p:nvSpPr>
        <p:spPr>
          <a:xfrm>
            <a:off x="4168855" y="2677607"/>
            <a:ext cx="335965" cy="182074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>
            <a:off x="7820019" y="3326064"/>
            <a:ext cx="500538" cy="52382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左大括号 26"/>
          <p:cNvSpPr/>
          <p:nvPr/>
        </p:nvSpPr>
        <p:spPr>
          <a:xfrm>
            <a:off x="8482739" y="2696945"/>
            <a:ext cx="335965" cy="182074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右箭头 27"/>
          <p:cNvSpPr/>
          <p:nvPr/>
        </p:nvSpPr>
        <p:spPr>
          <a:xfrm>
            <a:off x="11385487" y="3326064"/>
            <a:ext cx="500538" cy="52382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53"/>
          <p:cNvSpPr>
            <a:spLocks noChangeArrowheads="1"/>
          </p:cNvSpPr>
          <p:nvPr/>
        </p:nvSpPr>
        <p:spPr bwMode="auto">
          <a:xfrm>
            <a:off x="2416628" y="1595435"/>
            <a:ext cx="996012" cy="40862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获胜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64"/>
          <p:cNvSpPr>
            <a:spLocks noChangeArrowheads="1"/>
          </p:cNvSpPr>
          <p:nvPr/>
        </p:nvSpPr>
        <p:spPr bwMode="auto">
          <a:xfrm>
            <a:off x="7259635" y="1595434"/>
            <a:ext cx="1139825" cy="4079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提示领取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68"/>
          <p:cNvSpPr>
            <a:spLocks noChangeArrowheads="1"/>
          </p:cNvSpPr>
          <p:nvPr/>
        </p:nvSpPr>
        <p:spPr bwMode="auto">
          <a:xfrm>
            <a:off x="2308678" y="5739739"/>
            <a:ext cx="996012" cy="40862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PK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失败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71"/>
          <p:cNvSpPr>
            <a:spLocks noChangeArrowheads="1"/>
          </p:cNvSpPr>
          <p:nvPr/>
        </p:nvSpPr>
        <p:spPr bwMode="auto">
          <a:xfrm>
            <a:off x="7362370" y="5739739"/>
            <a:ext cx="2050971" cy="408623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鼓励用户再次尝试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816" y="1976413"/>
            <a:ext cx="3227551" cy="18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370" y="3912484"/>
            <a:ext cx="3254148" cy="183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370" y="1959859"/>
            <a:ext cx="3254148" cy="182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816" y="3927451"/>
            <a:ext cx="3227549" cy="181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右箭头 9"/>
          <p:cNvSpPr/>
          <p:nvPr/>
        </p:nvSpPr>
        <p:spPr>
          <a:xfrm>
            <a:off x="6284458" y="2461078"/>
            <a:ext cx="452437" cy="687387"/>
          </a:xfrm>
          <a:prstGeom prst="rightArrow">
            <a:avLst>
              <a:gd name="adj1" fmla="val 50000"/>
              <a:gd name="adj2" fmla="val 5228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Shape 287"/>
          <p:cNvSpPr/>
          <p:nvPr/>
        </p:nvSpPr>
        <p:spPr>
          <a:xfrm>
            <a:off x="2419803" y="3296103"/>
            <a:ext cx="787854" cy="492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51A7F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/>
            </a:pPr>
            <a:endParaRPr sz="1265"/>
          </a:p>
        </p:txBody>
      </p:sp>
      <p:sp>
        <p:nvSpPr>
          <p:cNvPr id="13" name="Shape 287"/>
          <p:cNvSpPr/>
          <p:nvPr/>
        </p:nvSpPr>
        <p:spPr>
          <a:xfrm>
            <a:off x="2416627" y="5223328"/>
            <a:ext cx="791029" cy="520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51A7F9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2400"/>
            </a:pPr>
            <a:endParaRPr sz="1265"/>
          </a:p>
        </p:txBody>
      </p:sp>
      <p:sp>
        <p:nvSpPr>
          <p:cNvPr id="14" name="右箭头 13"/>
          <p:cNvSpPr/>
          <p:nvPr/>
        </p:nvSpPr>
        <p:spPr>
          <a:xfrm>
            <a:off x="6284458" y="4534353"/>
            <a:ext cx="452437" cy="688975"/>
          </a:xfrm>
          <a:prstGeom prst="rightArrow">
            <a:avLst>
              <a:gd name="adj1" fmla="val 50000"/>
              <a:gd name="adj2" fmla="val 5228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940161" y="3532672"/>
            <a:ext cx="452437" cy="688975"/>
          </a:xfrm>
          <a:prstGeom prst="rightArrow">
            <a:avLst>
              <a:gd name="adj1" fmla="val 50000"/>
              <a:gd name="adj2" fmla="val 5228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左大括号 16"/>
          <p:cNvSpPr/>
          <p:nvPr/>
        </p:nvSpPr>
        <p:spPr>
          <a:xfrm>
            <a:off x="1575245" y="3002114"/>
            <a:ext cx="335965" cy="182074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PK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包大人流程图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531" y="1602690"/>
            <a:ext cx="2673239" cy="47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18" y="1635351"/>
            <a:ext cx="2654867" cy="471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6"/>
          <p:cNvSpPr>
            <a:spLocks noChangeArrowheads="1"/>
          </p:cNvSpPr>
          <p:nvPr/>
        </p:nvSpPr>
        <p:spPr bwMode="auto">
          <a:xfrm>
            <a:off x="1735930" y="1227364"/>
            <a:ext cx="1600200" cy="4079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提示查看奖券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7"/>
          <p:cNvSpPr>
            <a:spLocks noChangeArrowheads="1"/>
          </p:cNvSpPr>
          <p:nvPr/>
        </p:nvSpPr>
        <p:spPr bwMode="auto">
          <a:xfrm>
            <a:off x="7694417" y="1213757"/>
            <a:ext cx="1600200" cy="40798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提示使用奖券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4426175" y="3514215"/>
            <a:ext cx="344488" cy="525463"/>
          </a:xfrm>
          <a:prstGeom prst="rightArrow">
            <a:avLst>
              <a:gd name="adj1" fmla="val 50000"/>
              <a:gd name="adj2" fmla="val 5228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8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043" y="1614714"/>
            <a:ext cx="2675194" cy="474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百词斩奖券页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793" y="3897991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049" y="3897991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304" y="3897991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559" y="3897991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08" y="3897991"/>
            <a:ext cx="1397246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794" y="1629455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695" y="1629455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96" y="1629455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819" y="1629455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80" y="1629455"/>
            <a:ext cx="1399839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08" y="2050144"/>
            <a:ext cx="1921343" cy="302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22"/>
          <p:cNvSpPr>
            <a:spLocks noChangeArrowheads="1"/>
          </p:cNvSpPr>
          <p:nvPr/>
        </p:nvSpPr>
        <p:spPr bwMode="auto">
          <a:xfrm>
            <a:off x="1506268" y="1681844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23"/>
          <p:cNvSpPr>
            <a:spLocks noChangeArrowheads="1"/>
          </p:cNvSpPr>
          <p:nvPr/>
        </p:nvSpPr>
        <p:spPr bwMode="auto">
          <a:xfrm>
            <a:off x="1258059" y="5353499"/>
            <a:ext cx="13581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”进入答题页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3618511" y="3497488"/>
            <a:ext cx="368300" cy="4572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7"/>
          <p:cNvSpPr>
            <a:spLocks noChangeArrowheads="1"/>
          </p:cNvSpPr>
          <p:nvPr/>
        </p:nvSpPr>
        <p:spPr bwMode="auto">
          <a:xfrm>
            <a:off x="7269424" y="1195037"/>
            <a:ext cx="877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1037408" y="362177"/>
            <a:ext cx="4689475" cy="993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猜词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H5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2" y="867490"/>
            <a:ext cx="1566183" cy="246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2" y="4126934"/>
            <a:ext cx="1566183" cy="24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273" y="4126934"/>
            <a:ext cx="1566183" cy="24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273" y="867490"/>
            <a:ext cx="1566183" cy="246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08" y="4221448"/>
            <a:ext cx="1446095" cy="227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60" y="2162628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29" y="2162628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568" y="484481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588" y="484481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44" y="2162628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859" y="2162628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60" y="484481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08" y="484481"/>
            <a:ext cx="10428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275771" y="597127"/>
            <a:ext cx="877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23"/>
          <p:cNvSpPr>
            <a:spLocks noChangeArrowheads="1"/>
          </p:cNvSpPr>
          <p:nvPr/>
        </p:nvSpPr>
        <p:spPr bwMode="auto">
          <a:xfrm>
            <a:off x="1814169" y="3910206"/>
            <a:ext cx="87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24"/>
          <p:cNvSpPr>
            <a:spLocks noChangeArrowheads="1"/>
          </p:cNvSpPr>
          <p:nvPr/>
        </p:nvSpPr>
        <p:spPr bwMode="auto">
          <a:xfrm>
            <a:off x="7803922" y="521131"/>
            <a:ext cx="1338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抽奖结果页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25"/>
          <p:cNvSpPr>
            <a:spLocks noChangeArrowheads="1"/>
          </p:cNvSpPr>
          <p:nvPr/>
        </p:nvSpPr>
        <p:spPr bwMode="auto">
          <a:xfrm>
            <a:off x="7803922" y="3804103"/>
            <a:ext cx="877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奖券页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6753564" y="1898149"/>
            <a:ext cx="447443" cy="549777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 rot="5400000">
            <a:off x="9341530" y="3476058"/>
            <a:ext cx="368300" cy="45561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" name="图片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796" y="4221448"/>
            <a:ext cx="1440357" cy="227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8"/>
          <p:cNvSpPr>
            <a:spLocks noChangeArrowheads="1"/>
          </p:cNvSpPr>
          <p:nvPr/>
        </p:nvSpPr>
        <p:spPr bwMode="auto">
          <a:xfrm>
            <a:off x="4042116" y="3899127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分享提示浮层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右箭头 22"/>
          <p:cNvSpPr/>
          <p:nvPr/>
        </p:nvSpPr>
        <p:spPr>
          <a:xfrm rot="10800000">
            <a:off x="6753563" y="4931922"/>
            <a:ext cx="445522" cy="549777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 rot="10800000">
            <a:off x="3282299" y="5024500"/>
            <a:ext cx="369888" cy="4572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 noChangeArrowheads="1"/>
          </p:cNvSpPr>
          <p:nvPr/>
        </p:nvSpPr>
        <p:spPr bwMode="auto">
          <a:xfrm>
            <a:off x="620531" y="1368027"/>
            <a:ext cx="10860269" cy="538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sz="1800" dirty="0"/>
              <a:t>销量贡献</a:t>
            </a:r>
            <a:r>
              <a:rPr lang="en-US" altLang="zh-CN" sz="1800" dirty="0"/>
              <a:t>Sales</a:t>
            </a:r>
            <a:r>
              <a:rPr lang="zh-CN" altLang="en-US" sz="1800" dirty="0"/>
              <a:t>：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直接转化了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1700+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到店客流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品牌贡献</a:t>
            </a:r>
            <a:r>
              <a:rPr lang="en-US" altLang="zh-CN" sz="1800" dirty="0"/>
              <a:t>Brand</a:t>
            </a:r>
            <a:r>
              <a:rPr lang="zh-CN" altLang="en-US" sz="1800" dirty="0"/>
              <a:t>：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提升了品牌知名度，品度忠诚度，品牌喜好度以及品牌体验度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用户关系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User Relationship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通过整合传播后，传播正能量的同时树立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心中的品牌形象，总互动超过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57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万次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传播力 </a:t>
            </a:r>
            <a:r>
              <a:rPr lang="en-US" altLang="zh-CN" sz="1800" dirty="0"/>
              <a:t>Communication Power</a:t>
            </a:r>
            <a:r>
              <a:rPr lang="zh-CN" altLang="en-US" sz="1800" dirty="0"/>
              <a:t>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通过互动活动获得了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210,384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次曝光，</a:t>
            </a:r>
            <a:r>
              <a:rPr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活动人数和领券人数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高于预期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倍以上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创新力</a:t>
            </a:r>
            <a:r>
              <a:rPr lang="en-US" altLang="zh-CN" sz="1800" dirty="0"/>
              <a:t> Innovation</a:t>
            </a:r>
            <a:r>
              <a:rPr lang="zh-CN" altLang="en-US" sz="1800" dirty="0"/>
              <a:t>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找到了一个非常活跃，但是从未有过商业合作的大学生平台进行联合推广，瞬间找准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聚集地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成本效益</a:t>
            </a:r>
            <a:r>
              <a:rPr lang="en-US" altLang="zh-CN" sz="1800" dirty="0"/>
              <a:t> Cost-Efficiency </a:t>
            </a:r>
            <a:r>
              <a:rPr lang="zh-CN" altLang="en-US" sz="1800" dirty="0"/>
              <a:t>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[CPM, CPA, CPS  ,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成本节省率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Cost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Saving …]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媒介发展推动力 </a:t>
            </a:r>
            <a:r>
              <a:rPr lang="en-US" altLang="zh-CN" sz="1800" dirty="0"/>
              <a:t>Promoting Media Industry Development</a:t>
            </a:r>
            <a:r>
              <a:rPr lang="zh-CN" altLang="en-US" sz="1800" dirty="0"/>
              <a:t>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开创了全新的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软性内容合作的新方式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800" dirty="0"/>
              <a:t>品类发展推动力 </a:t>
            </a:r>
            <a:r>
              <a:rPr lang="en-US" altLang="zh-CN" sz="1800" dirty="0"/>
              <a:t>Promoting Category Development</a:t>
            </a:r>
            <a:r>
              <a:rPr lang="zh-CN" altLang="en-US" sz="1800" dirty="0"/>
              <a:t>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为餐饮品类寻获新的合作伙伴，转变用户对于优惠券的需求方式。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51922" y="406536"/>
            <a:ext cx="2924262" cy="687633"/>
            <a:chOff x="940117" y="405722"/>
            <a:chExt cx="2924262" cy="687633"/>
          </a:xfrm>
        </p:grpSpPr>
        <p:sp>
          <p:nvSpPr>
            <p:cNvPr id="6" name="文本框 117"/>
            <p:cNvSpPr>
              <a:spLocks noChangeArrowheads="1"/>
            </p:cNvSpPr>
            <p:nvPr/>
          </p:nvSpPr>
          <p:spPr bwMode="auto">
            <a:xfrm>
              <a:off x="940117" y="724023"/>
              <a:ext cx="29242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Campaign Achievements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118"/>
            <p:cNvSpPr>
              <a:spLocks noChangeArrowheads="1"/>
            </p:cNvSpPr>
            <p:nvPr/>
          </p:nvSpPr>
          <p:spPr bwMode="auto">
            <a:xfrm>
              <a:off x="940117" y="405722"/>
              <a:ext cx="20313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营销传播效果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" name="椭圆 62"/>
          <p:cNvSpPr>
            <a:spLocks noChangeArrowheads="1"/>
          </p:cNvSpPr>
          <p:nvPr/>
        </p:nvSpPr>
        <p:spPr bwMode="auto">
          <a:xfrm>
            <a:off x="257402" y="358115"/>
            <a:ext cx="665162" cy="665023"/>
          </a:xfrm>
          <a:prstGeom prst="ellipse">
            <a:avLst/>
          </a:prstGeom>
          <a:solidFill>
            <a:srgbClr val="EE3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>
            <a:spLocks noChangeArrowheads="1"/>
          </p:cNvSpPr>
          <p:nvPr/>
        </p:nvSpPr>
        <p:spPr bwMode="auto">
          <a:xfrm>
            <a:off x="1273945" y="1699305"/>
            <a:ext cx="9597254" cy="432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主要活动数据均超额完成了预期规划，显示出了整个活动良好的效果，品牌在活动得到充分的曝光，大学生对品牌的好感度大大提升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zh-CN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百词斩活动人数和领券人数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高于预期</a:t>
            </a:r>
            <a:r>
              <a:rPr lang="en-US" altLang="zh-CN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endParaRPr lang="en-US" altLang="zh-CN" sz="2400" dirty="0" smtClean="0">
              <a:solidFill>
                <a:srgbClr val="EE3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曝光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总频次达到了</a:t>
            </a:r>
            <a:r>
              <a:rPr lang="en-US" altLang="zh-CN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750</a:t>
            </a:r>
            <a:r>
              <a:rPr lang="zh-CN" altLang="en-US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万次</a:t>
            </a:r>
            <a:r>
              <a:rPr lang="zh-CN" altLang="en-US" sz="2400" b="1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endParaRPr lang="en-US" altLang="zh-CN" sz="2400" dirty="0" smtClean="0">
              <a:solidFill>
                <a:srgbClr val="EE3A4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总参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与人数</a:t>
            </a:r>
            <a:r>
              <a:rPr lang="en-US" altLang="zh-CN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</a:t>
            </a:r>
            <a:r>
              <a:rPr lang="zh-CN" altLang="en-US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余万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（已去重</a:t>
            </a: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 smtClean="0">
              <a:solidFill>
                <a:srgbClr val="EE3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总</a:t>
            </a:r>
            <a:r>
              <a:rPr lang="zh-CN" altLang="en-US" sz="2400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互动超过</a:t>
            </a:r>
            <a:r>
              <a:rPr lang="en-US" altLang="zh-CN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57</a:t>
            </a:r>
            <a:r>
              <a:rPr lang="zh-CN" altLang="en-US" sz="2400" b="1" dirty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万</a:t>
            </a:r>
            <a:r>
              <a:rPr lang="zh-CN" altLang="en-US" sz="2400" dirty="0" smtClean="0">
                <a:solidFill>
                  <a:srgbClr val="EE3A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次</a:t>
            </a:r>
            <a:endParaRPr lang="zh-CN" altLang="en-US" sz="2400" dirty="0">
              <a:solidFill>
                <a:srgbClr val="EE3A4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椭圆 62"/>
          <p:cNvSpPr>
            <a:spLocks noChangeArrowheads="1"/>
          </p:cNvSpPr>
          <p:nvPr/>
        </p:nvSpPr>
        <p:spPr bwMode="auto">
          <a:xfrm>
            <a:off x="257402" y="358115"/>
            <a:ext cx="665162" cy="665023"/>
          </a:xfrm>
          <a:prstGeom prst="ellipse">
            <a:avLst/>
          </a:prstGeom>
          <a:solidFill>
            <a:srgbClr val="EE3A4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51922" y="406536"/>
            <a:ext cx="2924262" cy="687633"/>
            <a:chOff x="940117" y="405722"/>
            <a:chExt cx="2924262" cy="687633"/>
          </a:xfrm>
        </p:grpSpPr>
        <p:sp>
          <p:nvSpPr>
            <p:cNvPr id="10" name="文本框 117"/>
            <p:cNvSpPr>
              <a:spLocks noChangeArrowheads="1"/>
            </p:cNvSpPr>
            <p:nvPr/>
          </p:nvSpPr>
          <p:spPr bwMode="auto">
            <a:xfrm>
              <a:off x="940117" y="724023"/>
              <a:ext cx="29242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dirty="0">
                  <a:solidFill>
                    <a:srgbClr val="2323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Campaign Achievements</a:t>
              </a:r>
              <a:endParaRPr lang="zh-CN" altLang="en-US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118"/>
            <p:cNvSpPr>
              <a:spLocks noChangeArrowheads="1"/>
            </p:cNvSpPr>
            <p:nvPr/>
          </p:nvSpPr>
          <p:spPr bwMode="auto">
            <a:xfrm>
              <a:off x="940117" y="405722"/>
              <a:ext cx="20313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营销传播效果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2583</Words>
  <Application>WPS 演示</Application>
  <PresentationFormat>宽屏</PresentationFormat>
  <Paragraphs>268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Serena</dc:creator>
  <cp:lastModifiedBy>seed</cp:lastModifiedBy>
  <cp:revision>25</cp:revision>
  <dcterms:created xsi:type="dcterms:W3CDTF">2016-02-19T07:34:00Z</dcterms:created>
  <dcterms:modified xsi:type="dcterms:W3CDTF">2019-04-11T05:21:18Z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