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25" r:id="rId2"/>
    <p:sldId id="328" r:id="rId3"/>
    <p:sldId id="329" r:id="rId4"/>
    <p:sldId id="353" r:id="rId5"/>
    <p:sldId id="381" r:id="rId6"/>
    <p:sldId id="419" r:id="rId7"/>
    <p:sldId id="348" r:id="rId8"/>
    <p:sldId id="394" r:id="rId9"/>
    <p:sldId id="395" r:id="rId10"/>
    <p:sldId id="397" r:id="rId11"/>
    <p:sldId id="355" r:id="rId12"/>
    <p:sldId id="351" r:id="rId13"/>
    <p:sldId id="376" r:id="rId14"/>
    <p:sldId id="333" r:id="rId15"/>
    <p:sldId id="378" r:id="rId16"/>
    <p:sldId id="393" r:id="rId17"/>
    <p:sldId id="418" r:id="rId18"/>
    <p:sldId id="409" r:id="rId19"/>
    <p:sldId id="410" r:id="rId20"/>
    <p:sldId id="411" r:id="rId21"/>
    <p:sldId id="417" r:id="rId22"/>
    <p:sldId id="429" r:id="rId23"/>
    <p:sldId id="420" r:id="rId24"/>
    <p:sldId id="379" r:id="rId25"/>
    <p:sldId id="422" r:id="rId26"/>
    <p:sldId id="425" r:id="rId27"/>
    <p:sldId id="426" r:id="rId28"/>
    <p:sldId id="427" r:id="rId29"/>
    <p:sldId id="428" r:id="rId30"/>
    <p:sldId id="380" r:id="rId31"/>
    <p:sldId id="384" r:id="rId32"/>
    <p:sldId id="383" r:id="rId33"/>
    <p:sldId id="377" r:id="rId34"/>
  </p:sldIdLst>
  <p:sldSz cx="12192000" cy="6858000"/>
  <p:notesSz cx="6858000" cy="9144000"/>
  <p:embeddedFontLst>
    <p:embeddedFont>
      <p:font typeface="标准粗黑" panose="02010600030101010101" charset="-122"/>
      <p:regular r:id="rId37"/>
    </p:embeddedFont>
    <p:embeddedFont>
      <p:font typeface="仓耳章鱼小丸子体 W01" panose="02010600030101010101" charset="-122"/>
      <p:regular r:id="rId38"/>
    </p:embeddedFont>
    <p:embeddedFont>
      <p:font typeface="优设字由棒棒体" panose="02010600030101010101" charset="-122"/>
      <p:regular r:id="rId39"/>
    </p:embeddedFont>
    <p:embeddedFont>
      <p:font typeface="Montserrat" panose="00000500000000000000" pitchFamily="2" charset="0"/>
      <p:regular r:id="rId40"/>
    </p:embeddedFont>
    <p:embeddedFont>
      <p:font typeface="Montserrat ExtraBold" panose="00000900000000000000" pitchFamily="2" charset="0"/>
      <p:bold r:id="rId41"/>
    </p:embeddedFont>
    <p:embeddedFont>
      <p:font typeface="黑体" panose="02010609060101010101" pitchFamily="49" charset="-122"/>
      <p:regular r:id="rId42"/>
    </p:embeddedFont>
  </p:embeddedFontLst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DE"/>
    <a:srgbClr val="3351F6"/>
    <a:srgbClr val="3450F7"/>
    <a:srgbClr val="FFAE00"/>
    <a:srgbClr val="FFEA00"/>
    <a:srgbClr val="FF5463"/>
    <a:srgbClr val="030009"/>
    <a:srgbClr val="00E98B"/>
    <a:srgbClr val="00C2FE"/>
    <a:srgbClr val="FEF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75" autoAdjust="0"/>
    <p:restoredTop sz="96066" autoAdjust="0"/>
  </p:normalViewPr>
  <p:slideViewPr>
    <p:cSldViewPr snapToGrid="0">
      <p:cViewPr varScale="1">
        <p:scale>
          <a:sx n="66" d="100"/>
          <a:sy n="66" d="100"/>
        </p:scale>
        <p:origin x="5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黑体" panose="02010609060101010101" charset="-122"/>
              </a:rPr>
              <a:t>2023/4/25</a:t>
            </a:fld>
            <a:endParaRPr lang="zh-CN" altLang="en-US">
              <a:latin typeface="黑体" panose="0201060906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黑体" panose="02010609060101010101" charset="-122"/>
              </a:rPr>
              <a:t>‹#›</a:t>
            </a:fld>
            <a:endParaRPr lang="zh-CN" altLang="en-US">
              <a:latin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charset="-122"/>
        <a:ea typeface="黑体" panose="02010609060101010101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charset="-122"/>
        <a:ea typeface="黑体" panose="02010609060101010101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charset="-122"/>
        <a:ea typeface="黑体" panose="02010609060101010101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charset="-122"/>
        <a:ea typeface="黑体" panose="02010609060101010101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charset="-122"/>
        <a:ea typeface="黑体" panose="02010609060101010101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C79FE-DCC0-4620-A566-16CA7A0CE41F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A922F-1294-4387-9CB3-FCC8465D972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image" Target="../media/image1.png"/><Relationship Id="rId26" Type="http://schemas.openxmlformats.org/officeDocument/2006/relationships/image" Target="../media/image9.svg"/><Relationship Id="rId21" Type="http://schemas.openxmlformats.org/officeDocument/2006/relationships/image" Target="../media/image4.png"/><Relationship Id="rId34" Type="http://schemas.openxmlformats.org/officeDocument/2006/relationships/image" Target="../media/image17.sv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1.xml"/><Relationship Id="rId25" Type="http://schemas.openxmlformats.org/officeDocument/2006/relationships/image" Target="../media/image8.png"/><Relationship Id="rId33" Type="http://schemas.openxmlformats.org/officeDocument/2006/relationships/image" Target="../media/image16.png"/><Relationship Id="rId38" Type="http://schemas.openxmlformats.org/officeDocument/2006/relationships/image" Target="../media/image21.svg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3.svg"/><Relationship Id="rId29" Type="http://schemas.openxmlformats.org/officeDocument/2006/relationships/image" Target="../media/image1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7.svg"/><Relationship Id="rId32" Type="http://schemas.openxmlformats.org/officeDocument/2006/relationships/image" Target="../media/image15.svg"/><Relationship Id="rId37" Type="http://schemas.openxmlformats.org/officeDocument/2006/relationships/image" Target="../media/image20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6.png"/><Relationship Id="rId28" Type="http://schemas.openxmlformats.org/officeDocument/2006/relationships/image" Target="../media/image11.svg"/><Relationship Id="rId36" Type="http://schemas.openxmlformats.org/officeDocument/2006/relationships/image" Target="../media/image19.svg"/><Relationship Id="rId10" Type="http://schemas.openxmlformats.org/officeDocument/2006/relationships/tags" Target="../tags/tag11.xml"/><Relationship Id="rId19" Type="http://schemas.openxmlformats.org/officeDocument/2006/relationships/image" Target="../media/image2.png"/><Relationship Id="rId31" Type="http://schemas.openxmlformats.org/officeDocument/2006/relationships/image" Target="../media/image14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image" Target="../media/image5.svg"/><Relationship Id="rId27" Type="http://schemas.openxmlformats.org/officeDocument/2006/relationships/image" Target="../media/image10.png"/><Relationship Id="rId30" Type="http://schemas.openxmlformats.org/officeDocument/2006/relationships/image" Target="../media/image13.svg"/><Relationship Id="rId35" Type="http://schemas.openxmlformats.org/officeDocument/2006/relationships/image" Target="../media/image18.png"/><Relationship Id="rId8" Type="http://schemas.openxmlformats.org/officeDocument/2006/relationships/tags" Target="../tags/tag9.xml"/><Relationship Id="rId3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12.png"/><Relationship Id="rId18" Type="http://schemas.openxmlformats.org/officeDocument/2006/relationships/image" Target="../media/image27.svg"/><Relationship Id="rId3" Type="http://schemas.openxmlformats.org/officeDocument/2006/relationships/tags" Target="../tags/tag19.xml"/><Relationship Id="rId21" Type="http://schemas.openxmlformats.org/officeDocument/2006/relationships/image" Target="../media/image20.png"/><Relationship Id="rId7" Type="http://schemas.openxmlformats.org/officeDocument/2006/relationships/image" Target="../media/image2.png"/><Relationship Id="rId12" Type="http://schemas.openxmlformats.org/officeDocument/2006/relationships/image" Target="../media/image24.svg"/><Relationship Id="rId17" Type="http://schemas.openxmlformats.org/officeDocument/2006/relationships/image" Target="../media/image26.png"/><Relationship Id="rId2" Type="http://schemas.openxmlformats.org/officeDocument/2006/relationships/tags" Target="../tags/tag18.xml"/><Relationship Id="rId16" Type="http://schemas.openxmlformats.org/officeDocument/2006/relationships/image" Target="../media/image15.svg"/><Relationship Id="rId20" Type="http://schemas.openxmlformats.org/officeDocument/2006/relationships/image" Target="../media/image17.svg"/><Relationship Id="rId1" Type="http://schemas.openxmlformats.org/officeDocument/2006/relationships/tags" Target="../tags/tag17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14.png"/><Relationship Id="rId10" Type="http://schemas.openxmlformats.org/officeDocument/2006/relationships/image" Target="../media/image23.svg"/><Relationship Id="rId19" Type="http://schemas.openxmlformats.org/officeDocument/2006/relationships/image" Target="../media/image1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png"/><Relationship Id="rId14" Type="http://schemas.openxmlformats.org/officeDocument/2006/relationships/image" Target="../media/image25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.svg"/><Relationship Id="rId18" Type="http://schemas.openxmlformats.org/officeDocument/2006/relationships/image" Target="../media/image12.png"/><Relationship Id="rId26" Type="http://schemas.openxmlformats.org/officeDocument/2006/relationships/image" Target="../media/image18.png"/><Relationship Id="rId3" Type="http://schemas.openxmlformats.org/officeDocument/2006/relationships/tags" Target="../tags/tag22.xml"/><Relationship Id="rId21" Type="http://schemas.openxmlformats.org/officeDocument/2006/relationships/image" Target="../media/image15.svg"/><Relationship Id="rId7" Type="http://schemas.openxmlformats.org/officeDocument/2006/relationships/image" Target="../media/image3.svg"/><Relationship Id="rId12" Type="http://schemas.openxmlformats.org/officeDocument/2006/relationships/image" Target="../media/image8.png"/><Relationship Id="rId17" Type="http://schemas.openxmlformats.org/officeDocument/2006/relationships/image" Target="../media/image24.svg"/><Relationship Id="rId25" Type="http://schemas.openxmlformats.org/officeDocument/2006/relationships/image" Target="../media/image17.svg"/><Relationship Id="rId2" Type="http://schemas.openxmlformats.org/officeDocument/2006/relationships/tags" Target="../tags/tag21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tags" Target="../tags/tag20.xml"/><Relationship Id="rId6" Type="http://schemas.openxmlformats.org/officeDocument/2006/relationships/image" Target="../media/image2.png"/><Relationship Id="rId11" Type="http://schemas.openxmlformats.org/officeDocument/2006/relationships/image" Target="../media/image7.svg"/><Relationship Id="rId24" Type="http://schemas.openxmlformats.org/officeDocument/2006/relationships/image" Target="../media/image16.png"/><Relationship Id="rId5" Type="http://schemas.openxmlformats.org/officeDocument/2006/relationships/image" Target="../media/image1.png"/><Relationship Id="rId15" Type="http://schemas.openxmlformats.org/officeDocument/2006/relationships/image" Target="../media/image21.svg"/><Relationship Id="rId23" Type="http://schemas.openxmlformats.org/officeDocument/2006/relationships/image" Target="../media/image27.svg"/><Relationship Id="rId10" Type="http://schemas.openxmlformats.org/officeDocument/2006/relationships/image" Target="../media/image6.png"/><Relationship Id="rId19" Type="http://schemas.openxmlformats.org/officeDocument/2006/relationships/image" Target="../media/image30.sv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9.svg"/><Relationship Id="rId14" Type="http://schemas.openxmlformats.org/officeDocument/2006/relationships/image" Target="../media/image20.png"/><Relationship Id="rId22" Type="http://schemas.openxmlformats.org/officeDocument/2006/relationships/image" Target="../media/image26.png"/><Relationship Id="rId27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25.xml"/><Relationship Id="rId7" Type="http://schemas.openxmlformats.org/officeDocument/2006/relationships/image" Target="../media/image12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10" Type="http://schemas.openxmlformats.org/officeDocument/2006/relationships/image" Target="../media/image32.webp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28.xml"/><Relationship Id="rId7" Type="http://schemas.openxmlformats.org/officeDocument/2006/relationships/image" Target="../media/image12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6.png"/><Relationship Id="rId3" Type="http://schemas.openxmlformats.org/officeDocument/2006/relationships/tags" Target="../tags/tag31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36.webp"/><Relationship Id="rId2" Type="http://schemas.openxmlformats.org/officeDocument/2006/relationships/tags" Target="../tags/tag30.xml"/><Relationship Id="rId16" Type="http://schemas.openxmlformats.org/officeDocument/2006/relationships/image" Target="../media/image35.webp"/><Relationship Id="rId1" Type="http://schemas.openxmlformats.org/officeDocument/2006/relationships/tags" Target="../tags/tag29.xml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4.webp"/><Relationship Id="rId10" Type="http://schemas.openxmlformats.org/officeDocument/2006/relationships/image" Target="../media/image30.svg"/><Relationship Id="rId4" Type="http://schemas.openxmlformats.org/officeDocument/2006/relationships/tags" Target="../tags/tag32.xml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6.png"/><Relationship Id="rId3" Type="http://schemas.openxmlformats.org/officeDocument/2006/relationships/tags" Target="../tags/tag35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tags" Target="../tags/tag34.xml"/><Relationship Id="rId16" Type="http://schemas.openxmlformats.org/officeDocument/2006/relationships/image" Target="../media/image38.jpeg"/><Relationship Id="rId1" Type="http://schemas.openxmlformats.org/officeDocument/2006/relationships/tags" Target="../tags/tag33.xml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7.jpeg"/><Relationship Id="rId10" Type="http://schemas.openxmlformats.org/officeDocument/2006/relationships/image" Target="../media/image30.svg"/><Relationship Id="rId4" Type="http://schemas.openxmlformats.org/officeDocument/2006/relationships/tags" Target="../tags/tag36.xml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6.png"/><Relationship Id="rId3" Type="http://schemas.openxmlformats.org/officeDocument/2006/relationships/tags" Target="../tags/tag39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tags" Target="../tags/tag38.xml"/><Relationship Id="rId16" Type="http://schemas.openxmlformats.org/officeDocument/2006/relationships/image" Target="../media/image40.webp"/><Relationship Id="rId1" Type="http://schemas.openxmlformats.org/officeDocument/2006/relationships/tags" Target="../tags/tag37.xml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9.jpeg"/><Relationship Id="rId10" Type="http://schemas.openxmlformats.org/officeDocument/2006/relationships/image" Target="../media/image30.svg"/><Relationship Id="rId4" Type="http://schemas.openxmlformats.org/officeDocument/2006/relationships/tags" Target="../tags/tag40.xml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6.png"/><Relationship Id="rId3" Type="http://schemas.openxmlformats.org/officeDocument/2006/relationships/tags" Target="../tags/tag43.xml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tags" Target="../tags/tag42.xml"/><Relationship Id="rId16" Type="http://schemas.openxmlformats.org/officeDocument/2006/relationships/image" Target="../media/image42.webp"/><Relationship Id="rId1" Type="http://schemas.openxmlformats.org/officeDocument/2006/relationships/tags" Target="../tags/tag41.xml"/><Relationship Id="rId6" Type="http://schemas.openxmlformats.org/officeDocument/2006/relationships/image" Target="../media/image1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1.webp"/><Relationship Id="rId10" Type="http://schemas.openxmlformats.org/officeDocument/2006/relationships/image" Target="../media/image30.svg"/><Relationship Id="rId4" Type="http://schemas.openxmlformats.org/officeDocument/2006/relationships/tags" Target="../tags/tag44.xml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44.webp"/><Relationship Id="rId3" Type="http://schemas.openxmlformats.org/officeDocument/2006/relationships/tags" Target="../tags/tag47.xml"/><Relationship Id="rId7" Type="http://schemas.openxmlformats.org/officeDocument/2006/relationships/image" Target="../media/image1.png"/><Relationship Id="rId12" Type="http://schemas.openxmlformats.org/officeDocument/2006/relationships/image" Target="../media/image43.webp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6.png"/><Relationship Id="rId5" Type="http://schemas.openxmlformats.org/officeDocument/2006/relationships/tags" Target="../tags/tag49.xml"/><Relationship Id="rId10" Type="http://schemas.openxmlformats.org/officeDocument/2006/relationships/image" Target="../media/image14.png"/><Relationship Id="rId4" Type="http://schemas.openxmlformats.org/officeDocument/2006/relationships/tags" Target="../tags/tag48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eb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image" Target="../media/image47.webp"/><Relationship Id="rId4" Type="http://schemas.openxmlformats.org/officeDocument/2006/relationships/image" Target="../media/image1.png"/><Relationship Id="rId9" Type="http://schemas.openxmlformats.org/officeDocument/2006/relationships/image" Target="../media/image46.web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image" Target="../media/image49.webp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56.xml"/><Relationship Id="rId7" Type="http://schemas.openxmlformats.org/officeDocument/2006/relationships/image" Target="../media/image12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8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14.png"/><Relationship Id="rId5" Type="http://schemas.openxmlformats.org/officeDocument/2006/relationships/tags" Target="../tags/tag61.xml"/><Relationship Id="rId10" Type="http://schemas.openxmlformats.org/officeDocument/2006/relationships/image" Target="../media/image12.png"/><Relationship Id="rId4" Type="http://schemas.openxmlformats.org/officeDocument/2006/relationships/tags" Target="../tags/tag60.xml"/><Relationship Id="rId9" Type="http://schemas.openxmlformats.org/officeDocument/2006/relationships/image" Target="../media/image10.png"/><Relationship Id="rId1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tags" Target="../tags/tag65.xml"/><Relationship Id="rId7" Type="http://schemas.openxmlformats.org/officeDocument/2006/relationships/image" Target="../media/image28.png"/><Relationship Id="rId12" Type="http://schemas.openxmlformats.org/officeDocument/2006/relationships/image" Target="../media/image12.png"/><Relationship Id="rId2" Type="http://schemas.openxmlformats.org/officeDocument/2006/relationships/tags" Target="../tags/tag64.xml"/><Relationship Id="rId16" Type="http://schemas.openxmlformats.org/officeDocument/2006/relationships/image" Target="../media/image51.png"/><Relationship Id="rId1" Type="http://schemas.openxmlformats.org/officeDocument/2006/relationships/tags" Target="../tags/tag63.xml"/><Relationship Id="rId6" Type="http://schemas.openxmlformats.org/officeDocument/2006/relationships/image" Target="../media/image50.pn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Relationship Id="rId1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55.webp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../media/image54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53.png"/><Relationship Id="rId5" Type="http://schemas.openxmlformats.org/officeDocument/2006/relationships/tags" Target="../tags/tag70.xml"/><Relationship Id="rId10" Type="http://schemas.openxmlformats.org/officeDocument/2006/relationships/image" Target="../media/image52.png"/><Relationship Id="rId4" Type="http://schemas.openxmlformats.org/officeDocument/2006/relationships/tags" Target="../tags/tag69.xml"/><Relationship Id="rId9" Type="http://schemas.openxmlformats.org/officeDocument/2006/relationships/image" Target="../media/image1.png"/><Relationship Id="rId14" Type="http://schemas.openxmlformats.org/officeDocument/2006/relationships/image" Target="../media/image56.web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58.png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image" Target="../media/image57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image" Target="../media/image56.webp"/><Relationship Id="rId5" Type="http://schemas.openxmlformats.org/officeDocument/2006/relationships/tags" Target="../tags/tag77.xml"/><Relationship Id="rId10" Type="http://schemas.openxmlformats.org/officeDocument/2006/relationships/image" Target="../media/image55.webp"/><Relationship Id="rId4" Type="http://schemas.openxmlformats.org/officeDocument/2006/relationships/tags" Target="../tags/tag76.xml"/><Relationship Id="rId9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image" Target="../media/image59.png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image" Target="../media/image56.webp"/><Relationship Id="rId2" Type="http://schemas.openxmlformats.org/officeDocument/2006/relationships/tags" Target="../tags/tag81.xml"/><Relationship Id="rId16" Type="http://schemas.openxmlformats.org/officeDocument/2006/relationships/image" Target="../media/image62.png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image" Target="../media/image55.webp"/><Relationship Id="rId5" Type="http://schemas.openxmlformats.org/officeDocument/2006/relationships/tags" Target="../tags/tag84.xml"/><Relationship Id="rId15" Type="http://schemas.openxmlformats.org/officeDocument/2006/relationships/image" Target="../media/image61.png"/><Relationship Id="rId10" Type="http://schemas.openxmlformats.org/officeDocument/2006/relationships/image" Target="../media/image1.png"/><Relationship Id="rId4" Type="http://schemas.openxmlformats.org/officeDocument/2006/relationships/tags" Target="../tags/tag83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ebp"/><Relationship Id="rId3" Type="http://schemas.openxmlformats.org/officeDocument/2006/relationships/tags" Target="../tags/tag90.xml"/><Relationship Id="rId7" Type="http://schemas.openxmlformats.org/officeDocument/2006/relationships/image" Target="../media/image1.png"/><Relationship Id="rId12" Type="http://schemas.openxmlformats.org/officeDocument/2006/relationships/image" Target="../media/image65.webp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64.webp"/><Relationship Id="rId5" Type="http://schemas.openxmlformats.org/officeDocument/2006/relationships/tags" Target="../tags/tag92.xml"/><Relationship Id="rId10" Type="http://schemas.openxmlformats.org/officeDocument/2006/relationships/image" Target="../media/image63.webp"/><Relationship Id="rId4" Type="http://schemas.openxmlformats.org/officeDocument/2006/relationships/tags" Target="../tags/tag91.xml"/><Relationship Id="rId9" Type="http://schemas.openxmlformats.org/officeDocument/2006/relationships/image" Target="../media/image56.web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ebp"/><Relationship Id="rId13" Type="http://schemas.openxmlformats.org/officeDocument/2006/relationships/image" Target="../media/image69.webp"/><Relationship Id="rId3" Type="http://schemas.openxmlformats.org/officeDocument/2006/relationships/tags" Target="../tags/tag95.xml"/><Relationship Id="rId7" Type="http://schemas.openxmlformats.org/officeDocument/2006/relationships/image" Target="../media/image1.png"/><Relationship Id="rId12" Type="http://schemas.openxmlformats.org/officeDocument/2006/relationships/image" Target="../media/image68.webp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67.webp"/><Relationship Id="rId5" Type="http://schemas.openxmlformats.org/officeDocument/2006/relationships/tags" Target="../tags/tag97.xml"/><Relationship Id="rId10" Type="http://schemas.openxmlformats.org/officeDocument/2006/relationships/image" Target="../media/image66.webp"/><Relationship Id="rId4" Type="http://schemas.openxmlformats.org/officeDocument/2006/relationships/tags" Target="../tags/tag96.xml"/><Relationship Id="rId9" Type="http://schemas.openxmlformats.org/officeDocument/2006/relationships/image" Target="../media/image56.web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72.webp"/><Relationship Id="rId3" Type="http://schemas.openxmlformats.org/officeDocument/2006/relationships/tags" Target="../tags/tag100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71.webp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70.webp"/><Relationship Id="rId5" Type="http://schemas.openxmlformats.org/officeDocument/2006/relationships/tags" Target="../tags/tag102.xml"/><Relationship Id="rId10" Type="http://schemas.openxmlformats.org/officeDocument/2006/relationships/image" Target="../media/image56.webp"/><Relationship Id="rId4" Type="http://schemas.openxmlformats.org/officeDocument/2006/relationships/tags" Target="../tags/tag101.xml"/><Relationship Id="rId9" Type="http://schemas.openxmlformats.org/officeDocument/2006/relationships/image" Target="../media/image55.web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ebp"/><Relationship Id="rId3" Type="http://schemas.openxmlformats.org/officeDocument/2006/relationships/tags" Target="../tags/tag106.xml"/><Relationship Id="rId7" Type="http://schemas.openxmlformats.org/officeDocument/2006/relationships/image" Target="../media/image1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8.xml"/><Relationship Id="rId10" Type="http://schemas.openxmlformats.org/officeDocument/2006/relationships/image" Target="../media/image73.webp"/><Relationship Id="rId4" Type="http://schemas.openxmlformats.org/officeDocument/2006/relationships/tags" Target="../tags/tag107.xml"/><Relationship Id="rId9" Type="http://schemas.openxmlformats.org/officeDocument/2006/relationships/image" Target="../media/image56.web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ebp"/><Relationship Id="rId13" Type="http://schemas.openxmlformats.org/officeDocument/2006/relationships/image" Target="../media/image77.webp"/><Relationship Id="rId3" Type="http://schemas.openxmlformats.org/officeDocument/2006/relationships/tags" Target="../tags/tag111.xml"/><Relationship Id="rId7" Type="http://schemas.openxmlformats.org/officeDocument/2006/relationships/image" Target="../media/image1.png"/><Relationship Id="rId12" Type="http://schemas.openxmlformats.org/officeDocument/2006/relationships/image" Target="../media/image76.webp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75.webp"/><Relationship Id="rId5" Type="http://schemas.openxmlformats.org/officeDocument/2006/relationships/tags" Target="../tags/tag113.xml"/><Relationship Id="rId10" Type="http://schemas.openxmlformats.org/officeDocument/2006/relationships/image" Target="../media/image74.webp"/><Relationship Id="rId4" Type="http://schemas.openxmlformats.org/officeDocument/2006/relationships/tags" Target="../tags/tag112.xml"/><Relationship Id="rId9" Type="http://schemas.openxmlformats.org/officeDocument/2006/relationships/image" Target="../media/image56.web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tags" Target="../tags/tag116.xml"/><Relationship Id="rId7" Type="http://schemas.openxmlformats.org/officeDocument/2006/relationships/image" Target="../media/image28.png"/><Relationship Id="rId12" Type="http://schemas.openxmlformats.org/officeDocument/2006/relationships/image" Target="../media/image12.png"/><Relationship Id="rId2" Type="http://schemas.openxmlformats.org/officeDocument/2006/relationships/tags" Target="../tags/tag115.xml"/><Relationship Id="rId16" Type="http://schemas.openxmlformats.org/officeDocument/2006/relationships/image" Target="../media/image51.png"/><Relationship Id="rId1" Type="http://schemas.openxmlformats.org/officeDocument/2006/relationships/tags" Target="../tags/tag114.xml"/><Relationship Id="rId6" Type="http://schemas.openxmlformats.org/officeDocument/2006/relationships/image" Target="../media/image50.pn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Relationship Id="rId1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ebp"/><Relationship Id="rId3" Type="http://schemas.openxmlformats.org/officeDocument/2006/relationships/tags" Target="../tags/tag119.xml"/><Relationship Id="rId7" Type="http://schemas.openxmlformats.org/officeDocument/2006/relationships/image" Target="../media/image1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21.xml"/><Relationship Id="rId4" Type="http://schemas.openxmlformats.org/officeDocument/2006/relationships/tags" Target="../tags/tag12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2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9" Type="http://schemas.openxmlformats.org/officeDocument/2006/relationships/image" Target="../media/image34.web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ebp"/><Relationship Id="rId3" Type="http://schemas.openxmlformats.org/officeDocument/2006/relationships/tags" Target="../tags/tag130.xml"/><Relationship Id="rId7" Type="http://schemas.openxmlformats.org/officeDocument/2006/relationships/image" Target="../media/image1.png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9" Type="http://schemas.openxmlformats.org/officeDocument/2006/relationships/image" Target="../media/image80.web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ebp"/><Relationship Id="rId3" Type="http://schemas.openxmlformats.org/officeDocument/2006/relationships/tags" Target="../tags/tag135.xml"/><Relationship Id="rId7" Type="http://schemas.openxmlformats.org/officeDocument/2006/relationships/image" Target="../media/image1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9" Type="http://schemas.openxmlformats.org/officeDocument/2006/relationships/image" Target="../media/image82.web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ebp"/><Relationship Id="rId3" Type="http://schemas.openxmlformats.org/officeDocument/2006/relationships/tags" Target="../tags/tag140.xml"/><Relationship Id="rId7" Type="http://schemas.openxmlformats.org/officeDocument/2006/relationships/image" Target="../media/image1.png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9" Type="http://schemas.openxmlformats.org/officeDocument/2006/relationships/image" Target="../media/image84.web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tags" Target="../tags/tag145.xml"/><Relationship Id="rId7" Type="http://schemas.openxmlformats.org/officeDocument/2006/relationships/image" Target="../media/image28.png"/><Relationship Id="rId12" Type="http://schemas.openxmlformats.org/officeDocument/2006/relationships/image" Target="../media/image12.png"/><Relationship Id="rId2" Type="http://schemas.openxmlformats.org/officeDocument/2006/relationships/tags" Target="../tags/tag144.xml"/><Relationship Id="rId16" Type="http://schemas.openxmlformats.org/officeDocument/2006/relationships/image" Target="../media/image51.png"/><Relationship Id="rId1" Type="http://schemas.openxmlformats.org/officeDocument/2006/relationships/tags" Target="../tags/tag143.xml"/><Relationship Id="rId6" Type="http://schemas.openxmlformats.org/officeDocument/2006/relationships/image" Target="../media/image50.pn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openxmlformats.org/officeDocument/2006/relationships/image" Target="../media/image16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Relationship Id="rId1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image" Target="../media/image31.png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image" Target="../media/image48.png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50.xml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2" Type="http://schemas.openxmlformats.org/officeDocument/2006/relationships/tags" Target="../tags/tag157.xml"/><Relationship Id="rId16" Type="http://schemas.openxmlformats.org/officeDocument/2006/relationships/image" Target="../media/image31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5" Type="http://schemas.openxmlformats.org/officeDocument/2006/relationships/tags" Target="../tags/tag160.xml"/><Relationship Id="rId15" Type="http://schemas.openxmlformats.org/officeDocument/2006/relationships/image" Target="../media/image48.png"/><Relationship Id="rId10" Type="http://schemas.openxmlformats.org/officeDocument/2006/relationships/tags" Target="../tags/tag165.xml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.png"/><Relationship Id="rId3" Type="http://schemas.openxmlformats.org/officeDocument/2006/relationships/tags" Target="../tags/tag171.xml"/><Relationship Id="rId21" Type="http://schemas.openxmlformats.org/officeDocument/2006/relationships/image" Target="../media/image12.png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image" Target="../media/image4.png"/><Relationship Id="rId25" Type="http://schemas.openxmlformats.org/officeDocument/2006/relationships/image" Target="../media/image48.png"/><Relationship Id="rId2" Type="http://schemas.openxmlformats.org/officeDocument/2006/relationships/tags" Target="../tags/tag170.xml"/><Relationship Id="rId16" Type="http://schemas.openxmlformats.org/officeDocument/2006/relationships/image" Target="../media/image50.png"/><Relationship Id="rId20" Type="http://schemas.openxmlformats.org/officeDocument/2006/relationships/image" Target="../media/image10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image" Target="../media/image51.png"/><Relationship Id="rId5" Type="http://schemas.openxmlformats.org/officeDocument/2006/relationships/tags" Target="../tags/tag173.xml"/><Relationship Id="rId15" Type="http://schemas.openxmlformats.org/officeDocument/2006/relationships/image" Target="../media/image1.png"/><Relationship Id="rId23" Type="http://schemas.openxmlformats.org/officeDocument/2006/relationships/image" Target="../media/image16.png"/><Relationship Id="rId10" Type="http://schemas.openxmlformats.org/officeDocument/2006/relationships/tags" Target="../tags/tag178.xml"/><Relationship Id="rId19" Type="http://schemas.openxmlformats.org/officeDocument/2006/relationships/image" Target="../media/image31.pn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rgbClr val="3FD498"/>
              </a:gs>
              <a:gs pos="100000">
                <a:srgbClr val="3FD498">
                  <a:alpha val="0"/>
                </a:srgb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rgbClr val="3351F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717785" y="1250582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074998" y="447333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146375" y="1199235"/>
            <a:ext cx="208205" cy="823875"/>
          </a:xfrm>
          <a:prstGeom prst="roundRect">
            <a:avLst>
              <a:gd name="adj" fmla="val 50000"/>
            </a:avLst>
          </a:prstGeom>
          <a:solidFill>
            <a:srgbClr val="00C2FE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8996755" y="1260195"/>
            <a:ext cx="208205" cy="823875"/>
          </a:xfrm>
          <a:prstGeom prst="roundRect">
            <a:avLst>
              <a:gd name="adj" fmla="val 50000"/>
            </a:avLst>
          </a:prstGeom>
          <a:solidFill>
            <a:srgbClr val="00C2FE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696795" y="200473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498675" y="181804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5270" y="2205989"/>
            <a:ext cx="2172958" cy="1518285"/>
          </a:xfrm>
          <a:prstGeom prst="rect">
            <a:avLst/>
          </a:prstGeom>
        </p:spPr>
      </p:pic>
      <p:pic>
        <p:nvPicPr>
          <p:cNvPr id="1030" name="图形 1029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85812" y="2450602"/>
            <a:ext cx="985838" cy="1020308"/>
          </a:xfrm>
          <a:prstGeom prst="rect">
            <a:avLst/>
          </a:prstGeom>
        </p:spPr>
      </p:pic>
      <p:pic>
        <p:nvPicPr>
          <p:cNvPr id="1032" name="图形 1031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22885" y="3794760"/>
            <a:ext cx="1928099" cy="2239327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853158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587767" y="514952"/>
            <a:ext cx="8396037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879533" y="776637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384860" y="919763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 rot="18747966">
            <a:off x="2826017" y="796691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479857" y="755583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366185" y="759594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4" name="图形 1043"/>
          <p:cNvGrpSpPr/>
          <p:nvPr/>
        </p:nvGrpSpPr>
        <p:grpSpPr>
          <a:xfrm>
            <a:off x="10685028" y="1502928"/>
            <a:ext cx="674659" cy="674659"/>
            <a:chOff x="10685028" y="1502928"/>
            <a:chExt cx="674659" cy="674659"/>
          </a:xfrm>
        </p:grpSpPr>
        <p:sp>
          <p:nvSpPr>
            <p:cNvPr id="5" name="任意多边形: 形状 4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0 w 674659"/>
                <a:gd name="connsiteY0" fmla="*/ 0 h 674659"/>
                <a:gd name="connsiteX1" fmla="*/ 674660 w 674659"/>
                <a:gd name="connsiteY1" fmla="*/ 0 h 674659"/>
                <a:gd name="connsiteX2" fmla="*/ 674660 w 674659"/>
                <a:gd name="connsiteY2" fmla="*/ 674660 h 674659"/>
                <a:gd name="connsiteX3" fmla="*/ 0 w 674659"/>
                <a:gd name="connsiteY3" fmla="*/ 67466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659" h="674659">
                  <a:moveTo>
                    <a:pt x="0" y="0"/>
                  </a:moveTo>
                  <a:lnTo>
                    <a:pt x="674660" y="0"/>
                  </a:lnTo>
                  <a:lnTo>
                    <a:pt x="674660" y="674660"/>
                  </a:lnTo>
                  <a:lnTo>
                    <a:pt x="0" y="674660"/>
                  </a:lnTo>
                  <a:close/>
                </a:path>
              </a:pathLst>
            </a:custGeom>
            <a:solidFill>
              <a:srgbClr val="00C2FE"/>
            </a:solidFill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0 w 674659"/>
                <a:gd name="connsiteY0" fmla="*/ 0 h 674659"/>
                <a:gd name="connsiteX1" fmla="*/ 674660 w 674659"/>
                <a:gd name="connsiteY1" fmla="*/ 0 h 674659"/>
                <a:gd name="connsiteX2" fmla="*/ 674660 w 674659"/>
                <a:gd name="connsiteY2" fmla="*/ 674660 h 674659"/>
                <a:gd name="connsiteX3" fmla="*/ 0 w 674659"/>
                <a:gd name="connsiteY3" fmla="*/ 67466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659" h="674659">
                  <a:moveTo>
                    <a:pt x="0" y="0"/>
                  </a:moveTo>
                  <a:lnTo>
                    <a:pt x="674660" y="0"/>
                  </a:lnTo>
                  <a:lnTo>
                    <a:pt x="674660" y="674660"/>
                  </a:lnTo>
                  <a:lnTo>
                    <a:pt x="0" y="674660"/>
                  </a:lnTo>
                  <a:close/>
                </a:path>
              </a:pathLst>
            </a:custGeom>
            <a:noFill/>
            <a:ln w="11151" cap="flat">
              <a:solidFill>
                <a:srgbClr val="0202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674660 w 674659"/>
                <a:gd name="connsiteY0" fmla="*/ 0 h 674659"/>
                <a:gd name="connsiteX1" fmla="*/ 0 w 674659"/>
                <a:gd name="connsiteY1" fmla="*/ 67466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4659" h="674659">
                  <a:moveTo>
                    <a:pt x="674660" y="0"/>
                  </a:moveTo>
                  <a:lnTo>
                    <a:pt x="0" y="674660"/>
                  </a:lnTo>
                </a:path>
              </a:pathLst>
            </a:custGeom>
            <a:ln w="11151" cap="flat">
              <a:solidFill>
                <a:srgbClr val="0202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674660 w 674659"/>
                <a:gd name="connsiteY0" fmla="*/ 674660 h 674659"/>
                <a:gd name="connsiteX1" fmla="*/ 0 w 674659"/>
                <a:gd name="connsiteY1" fmla="*/ 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4659" h="674659">
                  <a:moveTo>
                    <a:pt x="674660" y="674660"/>
                  </a:moveTo>
                  <a:lnTo>
                    <a:pt x="0" y="0"/>
                  </a:lnTo>
                </a:path>
              </a:pathLst>
            </a:custGeom>
            <a:ln w="11151" cap="flat">
              <a:solidFill>
                <a:srgbClr val="0202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1048" name="缺角矩形 1047"/>
          <p:cNvSpPr/>
          <p:nvPr/>
        </p:nvSpPr>
        <p:spPr>
          <a:xfrm>
            <a:off x="11547443" y="5804535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9" name="矩形: 圆角 1048"/>
          <p:cNvSpPr/>
          <p:nvPr/>
        </p:nvSpPr>
        <p:spPr>
          <a:xfrm>
            <a:off x="254267" y="5737860"/>
            <a:ext cx="820153" cy="336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0" name="任意多边形: 形状 1049"/>
          <p:cNvSpPr/>
          <p:nvPr/>
        </p:nvSpPr>
        <p:spPr>
          <a:xfrm rot="18900000">
            <a:off x="269805" y="634336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492700" y="451636"/>
            <a:ext cx="1603040" cy="1277786"/>
          </a:xfrm>
          <a:prstGeom prst="rect">
            <a:avLst/>
          </a:prstGeom>
        </p:spPr>
      </p:pic>
      <p:pic>
        <p:nvPicPr>
          <p:cNvPr id="1054" name="图形 1053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894522" y="4996815"/>
            <a:ext cx="871537" cy="87153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10790" y="2084070"/>
            <a:ext cx="658558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96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3450F7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趣动无极限</a:t>
            </a:r>
          </a:p>
        </p:txBody>
      </p:sp>
      <p:sp>
        <p:nvSpPr>
          <p:cNvPr id="1056" name="文本框 6"/>
          <p:cNvSpPr txBox="1"/>
          <p:nvPr>
            <p:custDataLst>
              <p:tags r:id="rId1"/>
            </p:custDataLst>
          </p:nvPr>
        </p:nvSpPr>
        <p:spPr>
          <a:xfrm>
            <a:off x="3263900" y="5062855"/>
            <a:ext cx="649160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dist"/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+mn-ea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+mn-ea"/>
              </a:rPr>
              <a:t>五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+mn-ea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+mn-ea"/>
              </a:rPr>
              <a:t>一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+mn-ea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劳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动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节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主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题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策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划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动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方</a:t>
            </a:r>
            <a:r>
              <a:rPr lang="en-US" altLang="zh-CN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|</a:t>
            </a:r>
            <a:r>
              <a:rPr lang="zh-CN" altLang="en-US" sz="18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案</a:t>
            </a:r>
          </a:p>
        </p:txBody>
      </p:sp>
      <p:sp>
        <p:nvSpPr>
          <p:cNvPr id="1057" name="文本框 1056"/>
          <p:cNvSpPr txBox="1"/>
          <p:nvPr/>
        </p:nvSpPr>
        <p:spPr>
          <a:xfrm>
            <a:off x="2765398" y="5497616"/>
            <a:ext cx="6912663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theme planning activity program</a:t>
            </a:r>
          </a:p>
        </p:txBody>
      </p:sp>
      <p:sp>
        <p:nvSpPr>
          <p:cNvPr id="1058" name="文本框 1057"/>
          <p:cNvSpPr txBox="1"/>
          <p:nvPr/>
        </p:nvSpPr>
        <p:spPr>
          <a:xfrm>
            <a:off x="3328035" y="579755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1059" name="文本框 1058"/>
          <p:cNvSpPr txBox="1"/>
          <p:nvPr/>
        </p:nvSpPr>
        <p:spPr>
          <a:xfrm>
            <a:off x="4416425" y="91948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  <p:sp>
        <p:nvSpPr>
          <p:cNvPr id="1061" name="文本框 1060"/>
          <p:cNvSpPr txBox="1"/>
          <p:nvPr/>
        </p:nvSpPr>
        <p:spPr>
          <a:xfrm>
            <a:off x="373380" y="624586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13" name="矩形: 圆角 1037"/>
          <p:cNvSpPr/>
          <p:nvPr>
            <p:custDataLst>
              <p:tags r:id="rId2"/>
            </p:custDataLst>
          </p:nvPr>
        </p:nvSpPr>
        <p:spPr>
          <a:xfrm>
            <a:off x="10165080" y="351156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矩形: 圆角 1036"/>
          <p:cNvSpPr/>
          <p:nvPr>
            <p:custDataLst>
              <p:tags r:id="rId3"/>
            </p:custDataLst>
          </p:nvPr>
        </p:nvSpPr>
        <p:spPr>
          <a:xfrm>
            <a:off x="10046970" y="339345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8" name="图形 10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3461385" y="3469640"/>
            <a:ext cx="658558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96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EA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缤享好时光</a:t>
            </a:r>
          </a:p>
        </p:txBody>
      </p:sp>
      <p:sp>
        <p:nvSpPr>
          <p:cNvPr id="20" name="任意多边形: 形状 1049"/>
          <p:cNvSpPr/>
          <p:nvPr>
            <p:custDataLst>
              <p:tags r:id="rId6"/>
            </p:custDataLst>
          </p:nvPr>
        </p:nvSpPr>
        <p:spPr>
          <a:xfrm rot="18900000">
            <a:off x="262438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272796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2" name="任意多边形: 形状 1049"/>
          <p:cNvSpPr/>
          <p:nvPr>
            <p:custDataLst>
              <p:tags r:id="rId8"/>
            </p:custDataLst>
          </p:nvPr>
        </p:nvSpPr>
        <p:spPr>
          <a:xfrm rot="18900000">
            <a:off x="506786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9"/>
            </p:custDataLst>
          </p:nvPr>
        </p:nvSpPr>
        <p:spPr>
          <a:xfrm>
            <a:off x="517144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4" name="任意多边形: 形状 1049"/>
          <p:cNvSpPr/>
          <p:nvPr>
            <p:custDataLst>
              <p:tags r:id="rId10"/>
            </p:custDataLst>
          </p:nvPr>
        </p:nvSpPr>
        <p:spPr>
          <a:xfrm rot="18900000">
            <a:off x="766755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1"/>
            </p:custDataLst>
          </p:nvPr>
        </p:nvSpPr>
        <p:spPr>
          <a:xfrm>
            <a:off x="777113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6" name="任意多边形: 形状 1049"/>
          <p:cNvSpPr/>
          <p:nvPr>
            <p:custDataLst>
              <p:tags r:id="rId12"/>
            </p:custDataLst>
          </p:nvPr>
        </p:nvSpPr>
        <p:spPr>
          <a:xfrm rot="18900000">
            <a:off x="978972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3"/>
            </p:custDataLst>
          </p:nvPr>
        </p:nvSpPr>
        <p:spPr>
          <a:xfrm>
            <a:off x="989330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2569210" y="2039620"/>
            <a:ext cx="658558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96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趣动无极限</a:t>
            </a: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3516630" y="3486150"/>
            <a:ext cx="658558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96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缤享好时光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矩形 10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9419590" y="3868420"/>
            <a:ext cx="2772410" cy="2772410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4930" y="324727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556495" y="5351729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74998" y="285090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341320" y="1081442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9191700" y="1142402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524075" y="2329497"/>
            <a:ext cx="9617336" cy="3665444"/>
          </a:xfrm>
          <a:prstGeom prst="roundRect">
            <a:avLst>
              <a:gd name="adj" fmla="val 4750"/>
            </a:avLst>
          </a:prstGeom>
          <a:solidFill>
            <a:srgbClr val="00C2FE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325955" y="2215197"/>
            <a:ext cx="9617336" cy="35930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130" y="1323656"/>
            <a:ext cx="2172958" cy="1518285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690915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782712" y="397159"/>
            <a:ext cx="8396037" cy="926432"/>
          </a:xfrm>
          <a:prstGeom prst="roundRect">
            <a:avLst/>
          </a:prstGeom>
          <a:solidFill>
            <a:schemeClr val="accent2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74478" y="658844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79805" y="801970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8747966">
            <a:off x="3020962" y="678898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674802" y="637790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561130" y="641801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4" name="图形 1043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19590" y="1323657"/>
            <a:ext cx="688657" cy="688657"/>
          </a:xfrm>
          <a:prstGeom prst="rect">
            <a:avLst/>
          </a:prstGeom>
        </p:spPr>
      </p:pic>
      <p:sp>
        <p:nvSpPr>
          <p:cNvPr id="1048" name="缺角矩形 1047"/>
          <p:cNvSpPr/>
          <p:nvPr/>
        </p:nvSpPr>
        <p:spPr>
          <a:xfrm>
            <a:off x="7832693" y="5747067"/>
            <a:ext cx="461912" cy="461912"/>
          </a:xfrm>
          <a:prstGeom prst="plaque">
            <a:avLst>
              <a:gd name="adj" fmla="val 50000"/>
            </a:avLst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470" y="2606040"/>
            <a:ext cx="1046780" cy="83439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1535430"/>
            <a:ext cx="2524760" cy="1249859"/>
            <a:chOff x="2698750" y="2372043"/>
            <a:chExt cx="2524760" cy="1249859"/>
          </a:xfrm>
        </p:grpSpPr>
        <p:sp>
          <p:nvSpPr>
            <p:cNvPr id="1055" name="文本框 1054"/>
            <p:cNvSpPr txBox="1"/>
            <p:nvPr/>
          </p:nvSpPr>
          <p:spPr>
            <a:xfrm>
              <a:off x="2748280" y="2421573"/>
              <a:ext cx="24752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2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目录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98750" y="2372043"/>
              <a:ext cx="24333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目录</a:t>
              </a:r>
            </a:p>
          </p:txBody>
        </p:sp>
      </p:grpSp>
      <p:pic>
        <p:nvPicPr>
          <p:cNvPr id="1040" name="图形 1039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8041557">
            <a:off x="10344229" y="4689704"/>
            <a:ext cx="1676319" cy="171703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667510" y="2592387"/>
            <a:ext cx="8801100" cy="2905756"/>
            <a:chOff x="2701290" y="2240280"/>
            <a:chExt cx="10187940" cy="3459480"/>
          </a:xfrm>
        </p:grpSpPr>
        <p:grpSp>
          <p:nvGrpSpPr>
            <p:cNvPr id="5" name="组合 4"/>
            <p:cNvGrpSpPr/>
            <p:nvPr/>
          </p:nvGrpSpPr>
          <p:grpSpPr>
            <a:xfrm>
              <a:off x="2701290" y="2240280"/>
              <a:ext cx="2430780" cy="3459480"/>
              <a:chOff x="2701290" y="2266950"/>
              <a:chExt cx="2430780" cy="3459480"/>
            </a:xfrm>
          </p:grpSpPr>
          <p:sp>
            <p:nvSpPr>
              <p:cNvPr id="1037" name="矩形: 圆角 1036"/>
              <p:cNvSpPr/>
              <p:nvPr/>
            </p:nvSpPr>
            <p:spPr>
              <a:xfrm>
                <a:off x="2834640" y="238887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rgbClr val="00C2FE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1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4" name="矩形: 圆角 3"/>
              <p:cNvSpPr/>
              <p:nvPr/>
            </p:nvSpPr>
            <p:spPr>
              <a:xfrm>
                <a:off x="2701290" y="2266950"/>
                <a:ext cx="2297431" cy="3337561"/>
              </a:xfrm>
              <a:prstGeom prst="roundRect">
                <a:avLst>
                  <a:gd name="adj" fmla="val 7021"/>
                </a:avLst>
              </a:prstGeom>
              <a:solidFill>
                <a:schemeClr val="bg1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287010" y="2240280"/>
              <a:ext cx="2430780" cy="3459480"/>
              <a:chOff x="2701290" y="2266950"/>
              <a:chExt cx="2430780" cy="3459480"/>
            </a:xfrm>
          </p:grpSpPr>
          <p:sp>
            <p:nvSpPr>
              <p:cNvPr id="7" name="矩形: 圆角 6"/>
              <p:cNvSpPr/>
              <p:nvPr/>
            </p:nvSpPr>
            <p:spPr>
              <a:xfrm>
                <a:off x="2834640" y="238887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chemeClr val="accent4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10" name="矩形: 圆角 9"/>
              <p:cNvSpPr/>
              <p:nvPr/>
            </p:nvSpPr>
            <p:spPr>
              <a:xfrm>
                <a:off x="2701290" y="226695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chemeClr val="bg1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872730" y="2240280"/>
              <a:ext cx="2430780" cy="3459480"/>
              <a:chOff x="2701290" y="2266950"/>
              <a:chExt cx="2430780" cy="3459480"/>
            </a:xfrm>
          </p:grpSpPr>
          <p:sp>
            <p:nvSpPr>
              <p:cNvPr id="12" name="矩形: 圆角 11"/>
              <p:cNvSpPr/>
              <p:nvPr/>
            </p:nvSpPr>
            <p:spPr>
              <a:xfrm>
                <a:off x="2834640" y="238887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chemeClr val="accent2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2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13" name="矩形: 圆角 12"/>
              <p:cNvSpPr/>
              <p:nvPr/>
            </p:nvSpPr>
            <p:spPr>
              <a:xfrm>
                <a:off x="2701290" y="226695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chemeClr val="bg1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458450" y="2240280"/>
              <a:ext cx="2430780" cy="3459480"/>
              <a:chOff x="2701290" y="2266950"/>
              <a:chExt cx="2430780" cy="3459480"/>
            </a:xfrm>
          </p:grpSpPr>
          <p:sp>
            <p:nvSpPr>
              <p:cNvPr id="15" name="矩形: 圆角 14"/>
              <p:cNvSpPr/>
              <p:nvPr/>
            </p:nvSpPr>
            <p:spPr>
              <a:xfrm>
                <a:off x="2834640" y="238887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16" name="矩形: 圆角 15"/>
              <p:cNvSpPr/>
              <p:nvPr/>
            </p:nvSpPr>
            <p:spPr>
              <a:xfrm>
                <a:off x="2701290" y="2266950"/>
                <a:ext cx="2297430" cy="3337560"/>
              </a:xfrm>
              <a:prstGeom prst="roundRect">
                <a:avLst>
                  <a:gd name="adj" fmla="val 7021"/>
                </a:avLst>
              </a:prstGeom>
              <a:solidFill>
                <a:schemeClr val="bg1"/>
              </a:solidFill>
              <a:ln>
                <a:solidFill>
                  <a:srgbClr val="262626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675521" y="3093984"/>
            <a:ext cx="1842379" cy="1681612"/>
            <a:chOff x="1675521" y="3041597"/>
            <a:chExt cx="1842379" cy="1681612"/>
          </a:xfrm>
        </p:grpSpPr>
        <p:grpSp>
          <p:nvGrpSpPr>
            <p:cNvPr id="20" name="组合 19"/>
            <p:cNvGrpSpPr/>
            <p:nvPr/>
          </p:nvGrpSpPr>
          <p:grpSpPr>
            <a:xfrm>
              <a:off x="1721241" y="4059563"/>
              <a:ext cx="1796659" cy="663646"/>
              <a:chOff x="-341969" y="5469676"/>
              <a:chExt cx="1796659" cy="66364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-341969" y="5469676"/>
                <a:ext cx="1742049" cy="5219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defRPr sz="8800">
                    <a:gradFill flip="none" rotWithShape="1">
                      <a:gsLst>
                        <a:gs pos="69886">
                          <a:srgbClr val="FAF5F8"/>
                        </a:gs>
                        <a:gs pos="37000">
                          <a:srgbClr val="FADAFB"/>
                        </a:gs>
                        <a:gs pos="0">
                          <a:srgbClr val="DFD7F2"/>
                        </a:gs>
                        <a:gs pos="100000">
                          <a:srgbClr val="CAEFFB"/>
                        </a:gs>
                      </a:gsLst>
                      <a:lin ang="2700000" scaled="1"/>
                      <a:tileRect/>
                    </a:gra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sz="28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策划思路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-341969" y="5903452"/>
                <a:ext cx="1796659" cy="229870"/>
              </a:xfrm>
              <a:prstGeom prst="rect">
                <a:avLst/>
              </a:prstGeom>
              <a:noFill/>
            </p:spPr>
            <p:txBody>
              <a:bodyPr vert="horz" wrap="square">
                <a:spAutoFit/>
              </a:bodyPr>
              <a:lstStyle/>
              <a:p>
                <a:r>
                  <a:rPr lang="en-US" altLang="zh-CN" sz="9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Planning idea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805940" y="3041597"/>
              <a:ext cx="868680" cy="847832"/>
              <a:chOff x="1360170" y="-1383030"/>
              <a:chExt cx="952500" cy="92964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421130" y="-1344930"/>
                <a:ext cx="891540" cy="89154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360170" y="-1383030"/>
                <a:ext cx="891540" cy="891540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675521" y="3179355"/>
              <a:ext cx="10668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3600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01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953901" y="3093984"/>
            <a:ext cx="2706527" cy="1681612"/>
            <a:chOff x="1675521" y="3041597"/>
            <a:chExt cx="2706527" cy="1681612"/>
          </a:xfrm>
        </p:grpSpPr>
        <p:grpSp>
          <p:nvGrpSpPr>
            <p:cNvPr id="30" name="组合 29"/>
            <p:cNvGrpSpPr/>
            <p:nvPr/>
          </p:nvGrpSpPr>
          <p:grpSpPr>
            <a:xfrm>
              <a:off x="1721241" y="4059563"/>
              <a:ext cx="2660807" cy="663646"/>
              <a:chOff x="-341969" y="5469676"/>
              <a:chExt cx="2660807" cy="663646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-341969" y="5469676"/>
                <a:ext cx="1742049" cy="5219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defRPr sz="8800">
                    <a:gradFill flip="none" rotWithShape="1">
                      <a:gsLst>
                        <a:gs pos="69886">
                          <a:srgbClr val="FAF5F8"/>
                        </a:gs>
                        <a:gs pos="37000">
                          <a:srgbClr val="FADAFB"/>
                        </a:gs>
                        <a:gs pos="0">
                          <a:srgbClr val="DFD7F2"/>
                        </a:gs>
                        <a:gs pos="100000">
                          <a:srgbClr val="CAEFFB"/>
                        </a:gs>
                      </a:gsLst>
                      <a:lin ang="2700000" scaled="1"/>
                      <a:tileRect/>
                    </a:gra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sz="28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活动内容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-341969" y="5903452"/>
                <a:ext cx="2660807" cy="229870"/>
              </a:xfrm>
              <a:prstGeom prst="rect">
                <a:avLst/>
              </a:prstGeom>
              <a:noFill/>
            </p:spPr>
            <p:txBody>
              <a:bodyPr vert="horz" wrap="square">
                <a:spAutoFit/>
              </a:bodyPr>
              <a:lstStyle/>
              <a:p>
                <a:r>
                  <a:rPr lang="en-US" altLang="zh-CN" sz="9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Activity content</a:t>
                </a: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805940" y="3041597"/>
              <a:ext cx="868680" cy="847832"/>
              <a:chOff x="1360170" y="-1383030"/>
              <a:chExt cx="952500" cy="92964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421130" y="-1344930"/>
                <a:ext cx="891540" cy="891540"/>
              </a:xfrm>
              <a:prstGeom prst="ellipse">
                <a:avLst/>
              </a:prstGeom>
              <a:solidFill>
                <a:srgbClr val="FAB4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360170" y="-1383030"/>
                <a:ext cx="891540" cy="891540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4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675521" y="3179355"/>
              <a:ext cx="10668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3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02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32513" y="3097794"/>
            <a:ext cx="2706527" cy="1681612"/>
            <a:chOff x="1675521" y="3041597"/>
            <a:chExt cx="2706527" cy="1681612"/>
          </a:xfrm>
        </p:grpSpPr>
        <p:grpSp>
          <p:nvGrpSpPr>
            <p:cNvPr id="39" name="组合 38"/>
            <p:cNvGrpSpPr/>
            <p:nvPr/>
          </p:nvGrpSpPr>
          <p:grpSpPr>
            <a:xfrm>
              <a:off x="1721241" y="4059563"/>
              <a:ext cx="2660807" cy="663646"/>
              <a:chOff x="-341969" y="5469676"/>
              <a:chExt cx="2660807" cy="663646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-341969" y="5469676"/>
                <a:ext cx="1742049" cy="5219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defRPr sz="8800">
                    <a:gradFill flip="none" rotWithShape="1">
                      <a:gsLst>
                        <a:gs pos="69886">
                          <a:srgbClr val="FAF5F8"/>
                        </a:gs>
                        <a:gs pos="37000">
                          <a:srgbClr val="FADAFB"/>
                        </a:gs>
                        <a:gs pos="0">
                          <a:srgbClr val="DFD7F2"/>
                        </a:gs>
                        <a:gs pos="100000">
                          <a:srgbClr val="CAEFFB"/>
                        </a:gs>
                      </a:gsLst>
                      <a:lin ang="2700000" scaled="1"/>
                      <a:tileRect/>
                    </a:gra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sz="28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氛围布置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-341969" y="5903452"/>
                <a:ext cx="2660807" cy="229870"/>
              </a:xfrm>
              <a:prstGeom prst="rect">
                <a:avLst/>
              </a:prstGeom>
              <a:noFill/>
            </p:spPr>
            <p:txBody>
              <a:bodyPr vert="horz" wrap="square">
                <a:spAutoFit/>
              </a:bodyPr>
              <a:lstStyle/>
              <a:p>
                <a:r>
                  <a:rPr lang="en-US" altLang="zh-CN" sz="9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Atmosphere arrangement</a:t>
                </a: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1805940" y="3041597"/>
              <a:ext cx="868680" cy="847832"/>
              <a:chOff x="1360170" y="-1383030"/>
              <a:chExt cx="952500" cy="92964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421130" y="-1344930"/>
                <a:ext cx="891540" cy="891540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360170" y="-1383030"/>
                <a:ext cx="891540" cy="89154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2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1675521" y="3179355"/>
              <a:ext cx="10668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3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03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410893" y="3097794"/>
            <a:ext cx="2706527" cy="1681612"/>
            <a:chOff x="1675521" y="3041597"/>
            <a:chExt cx="2706527" cy="1681612"/>
          </a:xfrm>
        </p:grpSpPr>
        <p:grpSp>
          <p:nvGrpSpPr>
            <p:cNvPr id="50" name="组合 49"/>
            <p:cNvGrpSpPr/>
            <p:nvPr/>
          </p:nvGrpSpPr>
          <p:grpSpPr>
            <a:xfrm>
              <a:off x="1721241" y="4059563"/>
              <a:ext cx="2660807" cy="663646"/>
              <a:chOff x="-341969" y="5469676"/>
              <a:chExt cx="2660807" cy="663646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-341969" y="5469676"/>
                <a:ext cx="1742049" cy="5219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defRPr sz="8800">
                    <a:gradFill flip="none" rotWithShape="1">
                      <a:gsLst>
                        <a:gs pos="69886">
                          <a:srgbClr val="FAF5F8"/>
                        </a:gs>
                        <a:gs pos="37000">
                          <a:srgbClr val="FADAFB"/>
                        </a:gs>
                        <a:gs pos="0">
                          <a:srgbClr val="DFD7F2"/>
                        </a:gs>
                        <a:gs pos="100000">
                          <a:srgbClr val="CAEFFB"/>
                        </a:gs>
                      </a:gsLst>
                      <a:lin ang="2700000" scaled="1"/>
                      <a:tileRect/>
                    </a:gra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sz="28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细节预案</a:t>
                </a:r>
              </a:p>
            </p:txBody>
          </p:sp>
          <p:sp>
            <p:nvSpPr>
              <p:cNvPr id="1029" name="文本框 1028"/>
              <p:cNvSpPr txBox="1"/>
              <p:nvPr/>
            </p:nvSpPr>
            <p:spPr>
              <a:xfrm>
                <a:off x="-341969" y="5903452"/>
                <a:ext cx="2660807" cy="229870"/>
              </a:xfrm>
              <a:prstGeom prst="rect">
                <a:avLst/>
              </a:prstGeom>
              <a:noFill/>
            </p:spPr>
            <p:txBody>
              <a:bodyPr vert="horz" wrap="square">
                <a:spAutoFit/>
              </a:bodyPr>
              <a:lstStyle/>
              <a:p>
                <a:r>
                  <a:rPr lang="en-US" altLang="zh-CN" sz="900" dirty="0">
                    <a:solidFill>
                      <a:srgbClr val="000000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Detailed plan</a:t>
                </a: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805940" y="3041597"/>
              <a:ext cx="868680" cy="847832"/>
              <a:chOff x="1360170" y="-1383030"/>
              <a:chExt cx="952500" cy="92964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421130" y="-1344930"/>
                <a:ext cx="891540" cy="891540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360170" y="-1383030"/>
                <a:ext cx="891540" cy="89154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1675521" y="3179355"/>
              <a:ext cx="10668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360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04</a:t>
              </a:r>
            </a:p>
          </p:txBody>
        </p:sp>
      </p:grpSp>
      <p:sp>
        <p:nvSpPr>
          <p:cNvPr id="64" name="文本框 63"/>
          <p:cNvSpPr txBox="1"/>
          <p:nvPr>
            <p:custDataLst>
              <p:tags r:id="rId1"/>
            </p:custDataLst>
          </p:nvPr>
        </p:nvSpPr>
        <p:spPr>
          <a:xfrm>
            <a:off x="3337560" y="462280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65" name="文本框 64"/>
          <p:cNvSpPr txBox="1"/>
          <p:nvPr>
            <p:custDataLst>
              <p:tags r:id="rId2"/>
            </p:custDataLst>
          </p:nvPr>
        </p:nvSpPr>
        <p:spPr>
          <a:xfrm>
            <a:off x="4654550" y="80137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  <p:pic>
        <p:nvPicPr>
          <p:cNvPr id="66" name="图形 10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51145" y="324636"/>
            <a:ext cx="1603040" cy="12777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717785" y="1250582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4998" y="447333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146375" y="119923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8996755" y="126019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696795" y="200473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498675" y="181804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5270" y="2205989"/>
            <a:ext cx="2172958" cy="1518285"/>
          </a:xfrm>
          <a:prstGeom prst="rect">
            <a:avLst/>
          </a:prstGeom>
        </p:spPr>
      </p:pic>
      <p:pic>
        <p:nvPicPr>
          <p:cNvPr id="1030" name="图形 1029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5812" y="2450602"/>
            <a:ext cx="985838" cy="1020308"/>
          </a:xfrm>
          <a:prstGeom prst="rect">
            <a:avLst/>
          </a:prstGeom>
        </p:spPr>
      </p:pic>
      <p:pic>
        <p:nvPicPr>
          <p:cNvPr id="1032" name="图形 1031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2885" y="3794760"/>
            <a:ext cx="1928099" cy="2239327"/>
          </a:xfrm>
          <a:prstGeom prst="rect">
            <a:avLst/>
          </a:prstGeom>
        </p:spPr>
      </p:pic>
      <p:sp>
        <p:nvSpPr>
          <p:cNvPr id="1038" name="矩形: 圆角 1037"/>
          <p:cNvSpPr/>
          <p:nvPr/>
        </p:nvSpPr>
        <p:spPr>
          <a:xfrm>
            <a:off x="10165080" y="351156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37" name="矩形: 圆角 1036"/>
          <p:cNvSpPr/>
          <p:nvPr/>
        </p:nvSpPr>
        <p:spPr>
          <a:xfrm>
            <a:off x="10046970" y="3393459"/>
            <a:ext cx="1577340" cy="2104371"/>
          </a:xfrm>
          <a:prstGeom prst="roundRect">
            <a:avLst>
              <a:gd name="adj" fmla="val 11996"/>
            </a:avLst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0" name="图形 1039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853158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587767" y="514952"/>
            <a:ext cx="8396037" cy="926432"/>
          </a:xfrm>
          <a:prstGeom prst="roundRect">
            <a:avLst/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79533" y="776637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84860" y="919763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18747966">
            <a:off x="2826017" y="796691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479857" y="755583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366185" y="759594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4" name="图形 1043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679430" y="1497330"/>
            <a:ext cx="688657" cy="688657"/>
          </a:xfrm>
          <a:prstGeom prst="rect">
            <a:avLst/>
          </a:prstGeom>
        </p:spPr>
      </p:pic>
      <p:sp>
        <p:nvSpPr>
          <p:cNvPr id="1048" name="缺角矩形 1047"/>
          <p:cNvSpPr/>
          <p:nvPr/>
        </p:nvSpPr>
        <p:spPr>
          <a:xfrm>
            <a:off x="11445843" y="5909310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9" name="矩形: 圆角 1048"/>
          <p:cNvSpPr/>
          <p:nvPr/>
        </p:nvSpPr>
        <p:spPr>
          <a:xfrm>
            <a:off x="254267" y="5737860"/>
            <a:ext cx="820153" cy="336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095440" y="2548406"/>
            <a:ext cx="1603040" cy="1277786"/>
          </a:xfrm>
          <a:prstGeom prst="rect">
            <a:avLst/>
          </a:prstGeom>
        </p:spPr>
      </p:pic>
      <p:pic>
        <p:nvPicPr>
          <p:cNvPr id="1054" name="图形 1053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115502" y="4823460"/>
            <a:ext cx="871537" cy="871537"/>
          </a:xfrm>
          <a:prstGeom prst="rect">
            <a:avLst/>
          </a:prstGeom>
        </p:spPr>
      </p:pic>
      <p:sp>
        <p:nvSpPr>
          <p:cNvPr id="1055" name="文本框 1054"/>
          <p:cNvSpPr txBox="1"/>
          <p:nvPr/>
        </p:nvSpPr>
        <p:spPr>
          <a:xfrm>
            <a:off x="2748280" y="2384108"/>
            <a:ext cx="71374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策划思路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87675" y="3706495"/>
            <a:ext cx="651256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is coming, send you "five one" in advance: wish you a surprise career, a happy life, a profitable business, charm value a smile: friendship in the same vein. Happy May Day, come true. Happy Labor Day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140168" y="4937759"/>
            <a:ext cx="1984690" cy="571813"/>
            <a:chOff x="5140168" y="4789635"/>
            <a:chExt cx="1984690" cy="845668"/>
          </a:xfrm>
        </p:grpSpPr>
        <p:sp>
          <p:nvSpPr>
            <p:cNvPr id="15" name="矩形: 圆角 14"/>
            <p:cNvSpPr/>
            <p:nvPr/>
          </p:nvSpPr>
          <p:spPr>
            <a:xfrm>
              <a:off x="5140168" y="4880610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5140168" y="4789635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209923" y="4987311"/>
            <a:ext cx="18451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PART ONE</a:t>
            </a:r>
          </a:p>
        </p:txBody>
      </p:sp>
      <p:pic>
        <p:nvPicPr>
          <p:cNvPr id="2" name="图形 105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492700" y="451636"/>
            <a:ext cx="1603040" cy="1277786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328035" y="579755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416425" y="91948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706829" y="15865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4" name="缺角矩形 23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717791" y="2014002"/>
            <a:ext cx="4311015" cy="3429635"/>
            <a:chOff x="6717792" y="4133088"/>
            <a:chExt cx="4311015" cy="3429635"/>
          </a:xfrm>
        </p:grpSpPr>
        <p:sp>
          <p:nvSpPr>
            <p:cNvPr id="43" name="矩形: 圆角 42"/>
            <p:cNvSpPr/>
            <p:nvPr/>
          </p:nvSpPr>
          <p:spPr>
            <a:xfrm>
              <a:off x="6828917" y="4251198"/>
              <a:ext cx="4199890" cy="3311525"/>
            </a:xfrm>
            <a:prstGeom prst="roundRect">
              <a:avLst>
                <a:gd name="adj" fmla="val 11996"/>
              </a:avLst>
            </a:prstGeom>
            <a:solidFill>
              <a:schemeClr val="accent1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6717792" y="4133088"/>
              <a:ext cx="4252595" cy="3294380"/>
            </a:xfrm>
            <a:prstGeom prst="roundRect">
              <a:avLst>
                <a:gd name="adj" fmla="val 11996"/>
              </a:avLst>
            </a:prstGeom>
            <a:solidFill>
              <a:schemeClr val="bg1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717030" y="2224405"/>
            <a:ext cx="2999105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劳动节的由来</a:t>
            </a:r>
          </a:p>
        </p:txBody>
      </p:sp>
      <p:sp>
        <p:nvSpPr>
          <p:cNvPr id="37" name="缺角矩形 36"/>
          <p:cNvSpPr/>
          <p:nvPr/>
        </p:nvSpPr>
        <p:spPr>
          <a:xfrm>
            <a:off x="9425893" y="2147862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27584" y="2709948"/>
            <a:ext cx="4135691" cy="2414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劳动节源于美国芝加哥城工人大罢工。</a:t>
            </a:r>
          </a:p>
          <a:p>
            <a:pPr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1886年5月1日，芝加哥的二十一万六千</a:t>
            </a:r>
          </a:p>
          <a:p>
            <a:pPr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余名工人为争取实行八小时工作制而举行大罢工</a:t>
            </a:r>
          </a:p>
          <a:p>
            <a:pPr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经过艰苦的流血斗争，终于获得了胜利。</a:t>
            </a:r>
          </a:p>
          <a:p>
            <a:pPr>
              <a:lnSpc>
                <a:spcPct val="18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为纪念这次伟大的工人运动，1889年7月第二国际宣布将五月一日定为国际劳动节。</a:t>
            </a: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4746171"/>
            <a:ext cx="1818320" cy="2111829"/>
          </a:xfrm>
          <a:prstGeom prst="rect">
            <a:avLst/>
          </a:prstGeom>
        </p:spPr>
      </p:pic>
      <p:sp>
        <p:nvSpPr>
          <p:cNvPr id="57" name="缺角矩形 56"/>
          <p:cNvSpPr/>
          <p:nvPr/>
        </p:nvSpPr>
        <p:spPr>
          <a:xfrm>
            <a:off x="171208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3450F7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策划思路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4293870" y="64325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策划思路</a:t>
            </a:r>
          </a:p>
        </p:txBody>
      </p:sp>
      <p:sp>
        <p:nvSpPr>
          <p:cNvPr id="242" name="矩形 241"/>
          <p:cNvSpPr/>
          <p:nvPr/>
        </p:nvSpPr>
        <p:spPr>
          <a:xfrm>
            <a:off x="1346835" y="2156460"/>
            <a:ext cx="4831080" cy="3778885"/>
          </a:xfrm>
          <a:prstGeom prst="rect">
            <a:avLst/>
          </a:prstGeom>
          <a:solidFill>
            <a:srgbClr val="FFEA00"/>
          </a:solidFill>
          <a:ln w="19050">
            <a:solidFill>
              <a:srgbClr val="03000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477635" y="5444490"/>
            <a:ext cx="39274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>
                <a:solidFill>
                  <a:schemeClr val="accent5"/>
                </a:solidFill>
                <a:latin typeface="仓耳章鱼小丸子体 W01" panose="02020400000000000000" charset="-122"/>
                <a:ea typeface="仓耳章鱼小丸子体 W01" panose="02020400000000000000" charset="-122"/>
                <a:cs typeface="仓耳章鱼小丸子体 W01" panose="02020400000000000000" charset="-122"/>
              </a:rPr>
              <a:t>与我为</a:t>
            </a:r>
            <a:endParaRPr lang="en-US" altLang="zh-CN" sz="8800">
              <a:solidFill>
                <a:schemeClr val="accent5"/>
              </a:solidFill>
              <a:latin typeface="标准粗黑" panose="02000503000000000000" charset="-122"/>
              <a:ea typeface="标准粗黑" panose="02000503000000000000" charset="-122"/>
              <a:cs typeface="仓耳章鱼小丸子体 W01" panose="02020400000000000000" charset="-122"/>
            </a:endParaRPr>
          </a:p>
        </p:txBody>
      </p:sp>
      <p:pic>
        <p:nvPicPr>
          <p:cNvPr id="106" name="图片 105"/>
          <p:cNvPicPr/>
          <p:nvPr/>
        </p:nvPicPr>
        <p:blipFill>
          <a:blip r:embed="rId10"/>
          <a:stretch>
            <a:fillRect/>
          </a:stretch>
        </p:blipFill>
        <p:spPr>
          <a:xfrm>
            <a:off x="1471295" y="2352040"/>
            <a:ext cx="4533265" cy="34023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892540" y="4831715"/>
            <a:ext cx="1512570" cy="2121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600">
                <a:solidFill>
                  <a:srgbClr val="FF5463"/>
                </a:solidFill>
                <a:latin typeface="标准粗黑" panose="02000503000000000000" charset="-122"/>
                <a:ea typeface="标准粗黑" panose="02000503000000000000" charset="-122"/>
                <a:cs typeface="仓耳章鱼小丸子体 W01" panose="02020400000000000000" charset="-122"/>
              </a:rPr>
              <a:t>5</a:t>
            </a:r>
          </a:p>
        </p:txBody>
      </p:sp>
      <p:sp>
        <p:nvSpPr>
          <p:cNvPr id="34" name="缺角矩形 33"/>
          <p:cNvSpPr/>
          <p:nvPr/>
        </p:nvSpPr>
        <p:spPr>
          <a:xfrm>
            <a:off x="5575278" y="1912404"/>
            <a:ext cx="834775" cy="834775"/>
          </a:xfrm>
          <a:prstGeom prst="plaque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4" name="缺角矩形 23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37" name="缺角矩形 36"/>
          <p:cNvSpPr/>
          <p:nvPr/>
        </p:nvSpPr>
        <p:spPr>
          <a:xfrm>
            <a:off x="10839403" y="5870232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4746171"/>
            <a:ext cx="1818320" cy="2111829"/>
          </a:xfrm>
          <a:prstGeom prst="rect">
            <a:avLst/>
          </a:prstGeom>
        </p:spPr>
      </p:pic>
      <p:sp>
        <p:nvSpPr>
          <p:cNvPr id="57" name="缺角矩形 56"/>
          <p:cNvSpPr/>
          <p:nvPr/>
        </p:nvSpPr>
        <p:spPr>
          <a:xfrm>
            <a:off x="171208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3450F7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策划思路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4293870" y="64325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策划思路</a:t>
            </a:r>
          </a:p>
        </p:txBody>
      </p:sp>
      <p:sp>
        <p:nvSpPr>
          <p:cNvPr id="34" name="缺角矩形 33"/>
          <p:cNvSpPr/>
          <p:nvPr/>
        </p:nvSpPr>
        <p:spPr>
          <a:xfrm>
            <a:off x="10344128" y="1732064"/>
            <a:ext cx="834775" cy="834775"/>
          </a:xfrm>
          <a:prstGeom prst="plaque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7250" y="1912620"/>
            <a:ext cx="53111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rgbClr val="3450F7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打工人今天不劳动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723890" y="2477770"/>
            <a:ext cx="56540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只想吃！喝！玩！乐！</a:t>
            </a:r>
            <a:r>
              <a:rPr lang="en-US" altLang="zh-CN" sz="4400"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998980" y="3168650"/>
            <a:ext cx="7988300" cy="2803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</a:rPr>
              <a:t>劳动节的小假期，你想好怎么玩了吗？</a:t>
            </a:r>
          </a:p>
          <a:p>
            <a:pPr>
              <a:lnSpc>
                <a:spcPct val="14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</a:rPr>
              <a:t>既然是劳动节，那可能是今天、必须、一定、肯定、必然</a:t>
            </a:r>
            <a:r>
              <a:rPr lang="zh-CN" altLang="en-US" sz="4400">
                <a:solidFill>
                  <a:srgbClr val="FF00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不</a:t>
            </a:r>
            <a:r>
              <a:rPr lang="zh-CN" altLang="en-US" sz="4800">
                <a:solidFill>
                  <a:srgbClr val="FFAE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劳</a:t>
            </a:r>
            <a:r>
              <a:rPr lang="zh-CN" altLang="en-US" sz="5400"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动！</a:t>
            </a: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来</a:t>
            </a:r>
            <a:r>
              <a:rPr lang="en-US" altLang="zh-CN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XXX</a:t>
            </a:r>
            <a:r>
              <a:rPr lang="zh-CN" altLang="en-US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一起度过一个趣味潮玩十足的劳动节吧</a:t>
            </a:r>
            <a:r>
              <a:rPr lang="en-US" altLang="zh-CN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~</a:t>
            </a:r>
            <a:r>
              <a:rPr lang="zh-CN" altLang="en-US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！</a:t>
            </a: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来这里释放压力、找回笑声</a:t>
            </a:r>
          </a:p>
          <a:p>
            <a:pPr>
              <a:lnSpc>
                <a:spcPct val="140000"/>
              </a:lnSpc>
            </a:pPr>
            <a:r>
              <a:rPr lang="zh-CN" altLang="en-US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别忘了</a:t>
            </a:r>
            <a:r>
              <a:rPr lang="en-US" altLang="zh-CN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 </a:t>
            </a:r>
            <a:r>
              <a:rPr lang="zh-CN" altLang="en-US">
                <a:solidFill>
                  <a:srgbClr val="030009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你本来很爱笑！</a:t>
            </a:r>
          </a:p>
        </p:txBody>
      </p:sp>
      <p:pic>
        <p:nvPicPr>
          <p:cNvPr id="100" name="图片 99"/>
          <p:cNvPicPr/>
          <p:nvPr/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6640" y="5267325"/>
            <a:ext cx="944245" cy="9442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5" name="缺角矩形 24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缺角矩形 33"/>
          <p:cNvSpPr/>
          <p:nvPr/>
        </p:nvSpPr>
        <p:spPr>
          <a:xfrm>
            <a:off x="4296617" y="1662214"/>
            <a:ext cx="195342" cy="195342"/>
          </a:xfrm>
          <a:prstGeom prst="plaque">
            <a:avLst>
              <a:gd name="adj" fmla="val 50000"/>
            </a:avLst>
          </a:prstGeom>
          <a:solidFill>
            <a:srgbClr val="3351F6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7730023" y="131399"/>
            <a:ext cx="2010710" cy="16027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83310" y="1931670"/>
            <a:ext cx="4853940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签到方式</a:t>
            </a:r>
            <a:r>
              <a:rPr lang="en-US" altLang="zh-CN" sz="36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—</a:t>
            </a:r>
            <a:r>
              <a:rPr lang="zh-CN" altLang="en-US" sz="36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扫码下班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909320" y="2651125"/>
            <a:ext cx="4356100" cy="274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今天打工人绝对不打工，只负责吃喝玩乐，将开心进行到底</a:t>
            </a:r>
          </a:p>
          <a:p>
            <a:pPr>
              <a:lnSpc>
                <a:spcPct val="16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活动现场进行扫码下班签到，来宾扫码后，关注项目公众号领取游玩卡</a:t>
            </a:r>
          </a:p>
          <a:p>
            <a:pPr>
              <a:lnSpc>
                <a:spcPct val="16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完成所有娱乐项目后，可到奖品区，领取神秘奖品哦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~</a:t>
            </a:r>
          </a:p>
        </p:txBody>
      </p:sp>
      <p:pic>
        <p:nvPicPr>
          <p:cNvPr id="107" name="图片 106"/>
          <p:cNvPicPr/>
          <p:nvPr/>
        </p:nvPicPr>
        <p:blipFill>
          <a:blip r:embed="rId15"/>
          <a:stretch>
            <a:fillRect/>
          </a:stretch>
        </p:blipFill>
        <p:spPr>
          <a:xfrm>
            <a:off x="6485255" y="2335530"/>
            <a:ext cx="4933315" cy="37414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>
            <p:custDataLst>
              <p:tags r:id="rId4"/>
            </p:custDataLst>
          </p:nvPr>
        </p:nvPicPr>
        <p:blipFill>
          <a:blip r:embed="rId16"/>
          <a:srcRect b="6348"/>
          <a:stretch>
            <a:fillRect/>
          </a:stretch>
        </p:blipFill>
        <p:spPr>
          <a:xfrm>
            <a:off x="5560695" y="4518660"/>
            <a:ext cx="1663700" cy="15582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17"/>
          <a:stretch>
            <a:fillRect/>
          </a:stretch>
        </p:blipFill>
        <p:spPr>
          <a:xfrm>
            <a:off x="5560695" y="2959735"/>
            <a:ext cx="1684020" cy="1558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5" name="缺角矩形 24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7462839" y="1880756"/>
            <a:ext cx="1742049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乌梅子酱</a:t>
            </a:r>
          </a:p>
        </p:txBody>
      </p:sp>
      <p:sp>
        <p:nvSpPr>
          <p:cNvPr id="34" name="缺角矩形 33"/>
          <p:cNvSpPr/>
          <p:nvPr/>
        </p:nvSpPr>
        <p:spPr>
          <a:xfrm>
            <a:off x="9119442" y="1880654"/>
            <a:ext cx="195342" cy="195342"/>
          </a:xfrm>
          <a:prstGeom prst="plaque">
            <a:avLst>
              <a:gd name="adj" fmla="val 50000"/>
            </a:avLst>
          </a:prstGeom>
          <a:solidFill>
            <a:srgbClr val="3351F6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7730023" y="131399"/>
            <a:ext cx="2010710" cy="16027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3" name="图片 2" descr="a1cb4b5c53825c7237803937a1a5e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61330" y="2427605"/>
            <a:ext cx="2903220" cy="2903220"/>
          </a:xfrm>
          <a:prstGeom prst="rect">
            <a:avLst/>
          </a:prstGeom>
        </p:spPr>
      </p:pic>
      <p:pic>
        <p:nvPicPr>
          <p:cNvPr id="102" name="图片 101"/>
          <p:cNvPicPr/>
          <p:nvPr/>
        </p:nvPicPr>
        <p:blipFill>
          <a:blip r:embed="rId16"/>
          <a:stretch>
            <a:fillRect/>
          </a:stretch>
        </p:blipFill>
        <p:spPr>
          <a:xfrm>
            <a:off x="8557895" y="2428240"/>
            <a:ext cx="2902585" cy="2902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09320" y="2341245"/>
            <a:ext cx="4356100" cy="274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最近超级热搜</a:t>
            </a:r>
          </a:p>
          <a:p>
            <a:pPr>
              <a:lnSpc>
                <a:spcPct val="12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你浅浅的微笑，就像乌梅子酱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~</a:t>
            </a:r>
            <a:endParaRPr lang="zh-CN" altLang="en-US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  <a:sym typeface="汉仪长宋简" panose="0201060000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乌梅子酱？到底是什么神仙味道?</a:t>
            </a:r>
          </a:p>
          <a:p>
            <a:pPr>
              <a:lnSpc>
                <a:spcPct val="120000"/>
              </a:lnSpc>
            </a:pPr>
            <a:endParaRPr lang="zh-CN" altLang="en-US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  <a:sym typeface="汉仪长宋简" panose="0201060000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“乌梅子酱”是一种由乌梅剥皮去核后，加入黄冰糖和水煮制作成的果酱，制作时搭配上山楂、桑葚、陈皮、酸甜中带着一丝微涩，风味独特，像极了初恋的味道。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14070" y="5524500"/>
            <a:ext cx="7478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3351F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来</a:t>
            </a:r>
            <a:r>
              <a:rPr lang="en-US" altLang="zh-CN" sz="2800">
                <a:solidFill>
                  <a:srgbClr val="3351F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XXX</a:t>
            </a:r>
            <a:r>
              <a:rPr lang="zh-CN" altLang="en-US" sz="2800">
                <a:solidFill>
                  <a:srgbClr val="3351F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，亲手制作一款属于你的乌梅子酱吧！</a:t>
            </a:r>
          </a:p>
        </p:txBody>
      </p:sp>
      <p:sp>
        <p:nvSpPr>
          <p:cNvPr id="58" name="椭圆 57"/>
          <p:cNvSpPr/>
          <p:nvPr>
            <p:custDataLst>
              <p:tags r:id="rId2"/>
            </p:custDataLst>
          </p:nvPr>
        </p:nvSpPr>
        <p:spPr>
          <a:xfrm>
            <a:off x="4309110" y="1030605"/>
            <a:ext cx="812800" cy="8128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4375785" y="1031240"/>
            <a:ext cx="812800" cy="812800"/>
          </a:xfrm>
          <a:prstGeom prst="ellipse">
            <a:avLst/>
          </a:prstGeom>
          <a:solidFill>
            <a:srgbClr val="FEF9FA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"/>
            </p:custDataLst>
          </p:nvPr>
        </p:nvSpPr>
        <p:spPr>
          <a:xfrm>
            <a:off x="4248468" y="1145132"/>
            <a:ext cx="1066800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dirty="0">
                <a:ln>
                  <a:solidFill>
                    <a:schemeClr val="tx1"/>
                  </a:solidFill>
                </a:ln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5" name="缺角矩形 24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9593899" y="1548016"/>
            <a:ext cx="1742049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草莓养乐多</a:t>
            </a:r>
          </a:p>
        </p:txBody>
      </p:sp>
      <p:sp>
        <p:nvSpPr>
          <p:cNvPr id="34" name="缺角矩形 33"/>
          <p:cNvSpPr/>
          <p:nvPr/>
        </p:nvSpPr>
        <p:spPr>
          <a:xfrm>
            <a:off x="9317562" y="1664754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7730023" y="131399"/>
            <a:ext cx="2010710" cy="16027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53490" y="2505710"/>
            <a:ext cx="4356100" cy="274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高级的食材往往只需要最简单的烹饪方式</a:t>
            </a:r>
          </a:p>
          <a:p>
            <a:pPr>
              <a:lnSpc>
                <a:spcPct val="120000"/>
              </a:lnSpc>
            </a:pPr>
            <a:endParaRPr lang="zh-CN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  <a:sym typeface="汉仪长宋简" panose="02010600000101010101" charset="-122"/>
            </a:endParaRPr>
          </a:p>
          <a:p>
            <a:pPr>
              <a:lnSpc>
                <a:spcPct val="12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一杯养乐多可以概括所有饮品，几颗草莓，两杯养乐多，一款神仙的饮品就出来了，不需要加任何调料，美好都是最简单的</a:t>
            </a:r>
          </a:p>
          <a:p>
            <a:pPr>
              <a:lnSpc>
                <a:spcPct val="120000"/>
              </a:lnSpc>
            </a:pPr>
            <a:endParaRPr lang="zh-CN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  <a:sym typeface="汉仪长宋简" panose="02010600000101010101" charset="-122"/>
            </a:endParaRPr>
          </a:p>
          <a:p>
            <a:pPr>
              <a:lnSpc>
                <a:spcPct val="12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除了草莓，香橙、西瓜、柠檬、等等都可以制作出一款神仙饮品，赶紧动手试试吧</a:t>
            </a:r>
          </a:p>
        </p:txBody>
      </p:sp>
      <p:sp>
        <p:nvSpPr>
          <p:cNvPr id="58" name="椭圆 57"/>
          <p:cNvSpPr/>
          <p:nvPr>
            <p:custDataLst>
              <p:tags r:id="rId2"/>
            </p:custDataLst>
          </p:nvPr>
        </p:nvSpPr>
        <p:spPr>
          <a:xfrm>
            <a:off x="4309110" y="1030605"/>
            <a:ext cx="812800" cy="8128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4375785" y="1031240"/>
            <a:ext cx="812800" cy="812800"/>
          </a:xfrm>
          <a:prstGeom prst="ellipse">
            <a:avLst/>
          </a:prstGeom>
          <a:solidFill>
            <a:srgbClr val="FEF9FA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"/>
            </p:custDataLst>
          </p:nvPr>
        </p:nvSpPr>
        <p:spPr>
          <a:xfrm>
            <a:off x="4248468" y="1145132"/>
            <a:ext cx="1066800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dirty="0">
                <a:ln>
                  <a:solidFill>
                    <a:schemeClr val="tx1"/>
                  </a:solidFill>
                </a:ln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喝</a:t>
            </a:r>
          </a:p>
        </p:txBody>
      </p:sp>
      <p:pic>
        <p:nvPicPr>
          <p:cNvPr id="7" name="图片 6" descr="f15ec458d9c18fb2af4794bfaf4bb7a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69300" y="2177415"/>
            <a:ext cx="2966720" cy="395605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16"/>
          <a:stretch>
            <a:fillRect/>
          </a:stretch>
        </p:blipFill>
        <p:spPr>
          <a:xfrm>
            <a:off x="5687060" y="2177415"/>
            <a:ext cx="2605405" cy="390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5" name="缺角矩形 24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9593899" y="1662316"/>
            <a:ext cx="1742049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艺术轧染</a:t>
            </a:r>
          </a:p>
        </p:txBody>
      </p:sp>
      <p:sp>
        <p:nvSpPr>
          <p:cNvPr id="34" name="缺角矩形 33"/>
          <p:cNvSpPr/>
          <p:nvPr/>
        </p:nvSpPr>
        <p:spPr>
          <a:xfrm>
            <a:off x="9594422" y="1655864"/>
            <a:ext cx="195342" cy="195342"/>
          </a:xfrm>
          <a:prstGeom prst="plaque">
            <a:avLst>
              <a:gd name="adj" fmla="val 5000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7730023" y="131399"/>
            <a:ext cx="2010710" cy="16027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83310" y="2122805"/>
            <a:ext cx="4827270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扎染古称"绞缬"，是中国一种古老的纺织品染色技巧，染料主要是植物蓝靛，也称"蓝染"</a:t>
            </a:r>
            <a:endParaRPr lang="en-US" altLang="zh-CN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  <a:sym typeface="汉仪长宋简" panose="02010600000101010101" charset="-122"/>
            </a:endParaRP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将纺纱面料用各种方式进行捆扎，以防止染料完全渗入纺织面料中，</a:t>
            </a: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从而出现深浅不同或部分面料原色的花纹</a:t>
            </a: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好看的图案与色彩并不神秘</a:t>
            </a: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从一颗蓝草开始，了解神奇植物的染色变化</a:t>
            </a:r>
          </a:p>
          <a:p>
            <a:pPr>
              <a:lnSpc>
                <a:spcPct val="150000"/>
              </a:lnSpc>
            </a:pPr>
            <a:r>
              <a:rPr lang="zh-CN">
                <a:ln>
                  <a:solidFill>
                    <a:schemeClr val="tx1"/>
                  </a:solidFill>
                </a:ln>
                <a:solidFill>
                  <a:srgbClr val="3351F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轧染是独一无二的存在，每一块布料轧染出来的形状、色彩都是这个世界独一无二的。</a:t>
            </a:r>
          </a:p>
        </p:txBody>
      </p:sp>
      <p:sp>
        <p:nvSpPr>
          <p:cNvPr id="58" name="椭圆 57"/>
          <p:cNvSpPr/>
          <p:nvPr>
            <p:custDataLst>
              <p:tags r:id="rId2"/>
            </p:custDataLst>
          </p:nvPr>
        </p:nvSpPr>
        <p:spPr>
          <a:xfrm>
            <a:off x="4309110" y="1030605"/>
            <a:ext cx="812800" cy="8128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4375785" y="1031240"/>
            <a:ext cx="812800" cy="812800"/>
          </a:xfrm>
          <a:prstGeom prst="ellipse">
            <a:avLst/>
          </a:prstGeom>
          <a:solidFill>
            <a:srgbClr val="FEF9FA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"/>
            </p:custDataLst>
          </p:nvPr>
        </p:nvSpPr>
        <p:spPr>
          <a:xfrm>
            <a:off x="4248468" y="1145132"/>
            <a:ext cx="1066800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dirty="0">
                <a:ln>
                  <a:solidFill>
                    <a:schemeClr val="tx1"/>
                  </a:solidFill>
                </a:ln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玩</a:t>
            </a:r>
          </a:p>
        </p:txBody>
      </p:sp>
      <p:pic>
        <p:nvPicPr>
          <p:cNvPr id="101" name="图片 100"/>
          <p:cNvPicPr/>
          <p:nvPr/>
        </p:nvPicPr>
        <p:blipFill>
          <a:blip r:embed="rId15"/>
          <a:srcRect l="11925" t="10630" r="18247"/>
          <a:stretch>
            <a:fillRect/>
          </a:stretch>
        </p:blipFill>
        <p:spPr>
          <a:xfrm>
            <a:off x="6912610" y="2312670"/>
            <a:ext cx="4376420" cy="3736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6056630" y="1798955"/>
            <a:ext cx="2406015" cy="1727200"/>
          </a:xfrm>
          <a:prstGeom prst="rect">
            <a:avLst/>
          </a:prstGeom>
          <a:solidFill>
            <a:srgbClr val="FEF9FA"/>
          </a:solidFill>
          <a:ln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" name="图片 101"/>
          <p:cNvPicPr/>
          <p:nvPr/>
        </p:nvPicPr>
        <p:blipFill>
          <a:blip r:embed="rId16"/>
          <a:stretch>
            <a:fillRect/>
          </a:stretch>
        </p:blipFill>
        <p:spPr>
          <a:xfrm>
            <a:off x="6212840" y="1851660"/>
            <a:ext cx="2157730" cy="16205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4" name="图形 2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5" name="缺角矩形 24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354264" y="2083321"/>
            <a:ext cx="1742049" cy="4603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4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遗失的美好</a:t>
            </a:r>
          </a:p>
        </p:txBody>
      </p:sp>
      <p:sp>
        <p:nvSpPr>
          <p:cNvPr id="34" name="缺角矩形 33"/>
          <p:cNvSpPr/>
          <p:nvPr/>
        </p:nvSpPr>
        <p:spPr>
          <a:xfrm>
            <a:off x="2234772" y="2068614"/>
            <a:ext cx="195342" cy="195342"/>
          </a:xfrm>
          <a:prstGeom prst="plaque">
            <a:avLst>
              <a:gd name="adj" fmla="val 5000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38" name="图形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730023" y="131399"/>
            <a:ext cx="2010710" cy="16027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sp>
        <p:nvSpPr>
          <p:cNvPr id="58" name="椭圆 57"/>
          <p:cNvSpPr/>
          <p:nvPr>
            <p:custDataLst>
              <p:tags r:id="rId2"/>
            </p:custDataLst>
          </p:nvPr>
        </p:nvSpPr>
        <p:spPr>
          <a:xfrm>
            <a:off x="4309110" y="1030605"/>
            <a:ext cx="812800" cy="8128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" name="椭圆 5"/>
          <p:cNvSpPr/>
          <p:nvPr>
            <p:custDataLst>
              <p:tags r:id="rId3"/>
            </p:custDataLst>
          </p:nvPr>
        </p:nvSpPr>
        <p:spPr>
          <a:xfrm>
            <a:off x="4375785" y="1031240"/>
            <a:ext cx="812800" cy="812800"/>
          </a:xfrm>
          <a:prstGeom prst="ellipse">
            <a:avLst/>
          </a:prstGeom>
          <a:solidFill>
            <a:srgbClr val="FEF9FA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"/>
            </p:custDataLst>
          </p:nvPr>
        </p:nvSpPr>
        <p:spPr>
          <a:xfrm>
            <a:off x="4248468" y="1145132"/>
            <a:ext cx="1066800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dirty="0">
                <a:ln>
                  <a:solidFill>
                    <a:schemeClr val="tx1"/>
                  </a:solidFill>
                </a:ln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乐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801370" y="2667000"/>
            <a:ext cx="3851275" cy="30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活动现场设置</a:t>
            </a: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的拼图背景墙，将拼图散落在项目各角落，来宾签到领取拼图卡，找到对应的拼图卡，谁先完整的拼好，即可用拼好的拼图卡找到相关人员，领取对应奖品，增加项目乐趣，提高现在气氛。</a:t>
            </a:r>
          </a:p>
        </p:txBody>
      </p:sp>
      <p:pic>
        <p:nvPicPr>
          <p:cNvPr id="100" name="图片 99"/>
          <p:cNvPicPr/>
          <p:nvPr/>
        </p:nvPicPr>
        <p:blipFill>
          <a:blip r:embed="rId12"/>
          <a:stretch>
            <a:fillRect/>
          </a:stretch>
        </p:blipFill>
        <p:spPr>
          <a:xfrm>
            <a:off x="4923790" y="1912620"/>
            <a:ext cx="3698875" cy="3985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13"/>
          <a:stretch>
            <a:fillRect/>
          </a:stretch>
        </p:blipFill>
        <p:spPr>
          <a:xfrm>
            <a:off x="8743315" y="1912620"/>
            <a:ext cx="2657475" cy="39865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4" name="缺角矩形 23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029566" y="2089897"/>
            <a:ext cx="2041719" cy="2041722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303244" y="2150222"/>
            <a:ext cx="2041719" cy="2041722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5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477123" y="2237217"/>
            <a:ext cx="2041719" cy="2041722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303266" y="4489787"/>
            <a:ext cx="1742049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欢乐专场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109598" y="4489787"/>
            <a:ext cx="1742049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手工体验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37165" y="4520267"/>
            <a:ext cx="1742049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美食品尝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126382" y="5074180"/>
            <a:ext cx="2255837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l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圈住幸运</a:t>
            </a:r>
          </a:p>
          <a:p>
            <a:pPr indent="457200" algn="l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百发百中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8300261" y="5161175"/>
            <a:ext cx="2255837" cy="5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阳光椰子冻</a:t>
            </a:r>
          </a:p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巨型马卡龙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4852704" y="5013855"/>
            <a:ext cx="2255837" cy="1050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乌梅子酱手作</a:t>
            </a:r>
          </a:p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神仙养乐多</a:t>
            </a:r>
          </a:p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艺术轧染</a:t>
            </a:r>
          </a:p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·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奢侈品袋大改造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8" name="缺角矩形 67"/>
          <p:cNvSpPr/>
          <p:nvPr/>
        </p:nvSpPr>
        <p:spPr>
          <a:xfrm>
            <a:off x="171208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9" name="缺角矩形 68"/>
          <p:cNvSpPr/>
          <p:nvPr/>
        </p:nvSpPr>
        <p:spPr>
          <a:xfrm>
            <a:off x="232676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1"/>
            </p:custDataLst>
          </p:nvPr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293870" y="61023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活动亮点</a:t>
            </a:r>
          </a:p>
        </p:txBody>
      </p:sp>
      <p:pic>
        <p:nvPicPr>
          <p:cNvPr id="103" name="图片 102"/>
          <p:cNvPicPr/>
          <p:nvPr/>
        </p:nvPicPr>
        <p:blipFill>
          <a:blip r:embed="rId8"/>
          <a:srcRect l="15218" t="6738" r="10973"/>
          <a:stretch>
            <a:fillRect/>
          </a:stretch>
        </p:blipFill>
        <p:spPr>
          <a:xfrm>
            <a:off x="8133715" y="2182495"/>
            <a:ext cx="2245360" cy="201866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9"/>
          <a:srcRect l="19331" r="8774"/>
          <a:stretch>
            <a:fillRect/>
          </a:stretch>
        </p:blipFill>
        <p:spPr>
          <a:xfrm>
            <a:off x="951230" y="2073910"/>
            <a:ext cx="2211705" cy="205232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10"/>
          <a:srcRect l="17153" r="11246"/>
          <a:stretch>
            <a:fillRect/>
          </a:stretch>
        </p:blipFill>
        <p:spPr>
          <a:xfrm>
            <a:off x="4607560" y="2021205"/>
            <a:ext cx="2264410" cy="2110105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2146300" y="1028065"/>
            <a:ext cx="215900" cy="8235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680" y="1089025"/>
            <a:ext cx="215900" cy="8235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819005" y="702945"/>
            <a:ext cx="1337945" cy="363220"/>
            <a:chOff x="9789819" y="733094"/>
            <a:chExt cx="1289384" cy="362954"/>
          </a:xfrm>
        </p:grpSpPr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2" name="图形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3" name="图形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24" name="缺角矩形 23"/>
          <p:cNvSpPr/>
          <p:nvPr/>
        </p:nvSpPr>
        <p:spPr>
          <a:xfrm>
            <a:off x="1083310" y="643255"/>
            <a:ext cx="500380" cy="4826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2146300" y="2108200"/>
            <a:ext cx="7689215" cy="3907155"/>
          </a:xfrm>
          <a:prstGeom prst="roundRect">
            <a:avLst>
              <a:gd name="adj" fmla="val 11996"/>
            </a:avLst>
          </a:prstGeom>
          <a:solidFill>
            <a:schemeClr val="accent3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1998980" y="1990090"/>
            <a:ext cx="7752080" cy="3843020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缺角矩形 47"/>
          <p:cNvSpPr/>
          <p:nvPr/>
        </p:nvSpPr>
        <p:spPr>
          <a:xfrm>
            <a:off x="8801100" y="2378075"/>
            <a:ext cx="202565" cy="195580"/>
          </a:xfrm>
          <a:prstGeom prst="plaqu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148840" y="2066290"/>
            <a:ext cx="6899910" cy="37534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活动主题:趣动无极限</a:t>
            </a:r>
            <a:r>
              <a:rPr lang="en-US" altLang="zh-CN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·</a:t>
            </a: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缤享好时光</a:t>
            </a:r>
          </a:p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              —</a:t>
            </a: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五一劳动节主题暖场活动策划方案</a:t>
            </a:r>
          </a:p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活动时间:五月月度</a:t>
            </a:r>
          </a:p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活动地点:地产、商场、营销中心</a:t>
            </a:r>
          </a:p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参与人群:业主、目标意向客户、自然到访客户</a:t>
            </a:r>
          </a:p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活动形式:围场营消节点进行的专场活动</a:t>
            </a:r>
          </a:p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活动流性:温情，暖心、美好、欢乐、潮趣等</a:t>
            </a:r>
          </a:p>
        </p:txBody>
      </p:sp>
      <p:pic>
        <p:nvPicPr>
          <p:cNvPr id="62" name="图形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755" y="4943475"/>
            <a:ext cx="1765935" cy="1744345"/>
          </a:xfrm>
          <a:prstGeom prst="rect">
            <a:avLst/>
          </a:prstGeom>
        </p:spPr>
      </p:pic>
      <p:pic>
        <p:nvPicPr>
          <p:cNvPr id="63" name="图形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47682">
            <a:off x="9898607" y="1648959"/>
            <a:ext cx="1803566" cy="1866628"/>
          </a:xfrm>
          <a:prstGeom prst="rect">
            <a:avLst/>
          </a:prstGeom>
        </p:spPr>
      </p:pic>
      <p:sp>
        <p:nvSpPr>
          <p:cNvPr id="64" name="缺角矩形 63"/>
          <p:cNvSpPr/>
          <p:nvPr/>
        </p:nvSpPr>
        <p:spPr>
          <a:xfrm>
            <a:off x="1711960" y="643255"/>
            <a:ext cx="500380" cy="4826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296410" y="600075"/>
            <a:ext cx="38055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3450F7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活动概述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4357370" y="592455"/>
            <a:ext cx="38055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活动概述</a:t>
            </a:r>
          </a:p>
        </p:txBody>
      </p:sp>
      <p:pic>
        <p:nvPicPr>
          <p:cNvPr id="107" name="图片 106"/>
          <p:cNvPicPr/>
          <p:nvPr/>
        </p:nvPicPr>
        <p:blipFill>
          <a:blip r:embed="rId10"/>
          <a:stretch>
            <a:fillRect/>
          </a:stretch>
        </p:blipFill>
        <p:spPr>
          <a:xfrm>
            <a:off x="7505065" y="3429000"/>
            <a:ext cx="3631565" cy="27247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30" name="缺角矩形 29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99160" y="3324225"/>
            <a:ext cx="239458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官方公众号推广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040481" y="2105840"/>
            <a:ext cx="1066800" cy="847832"/>
            <a:chOff x="1167521" y="2792269"/>
            <a:chExt cx="1066800" cy="847832"/>
          </a:xfrm>
        </p:grpSpPr>
        <p:grpSp>
          <p:nvGrpSpPr>
            <p:cNvPr id="33" name="组合 32"/>
            <p:cNvGrpSpPr/>
            <p:nvPr/>
          </p:nvGrpSpPr>
          <p:grpSpPr>
            <a:xfrm>
              <a:off x="1297940" y="2792269"/>
              <a:ext cx="868680" cy="847832"/>
              <a:chOff x="1360170" y="-1383030"/>
              <a:chExt cx="952500" cy="92964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421130" y="-1344930"/>
                <a:ext cx="891540" cy="89154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360170" y="-1383030"/>
                <a:ext cx="891540" cy="891540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167521" y="2930027"/>
              <a:ext cx="10668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3600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01</a:t>
              </a: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04876" y="3796379"/>
            <a:ext cx="2843010" cy="65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30000"/>
              </a:lnSpc>
              <a:buFont typeface="思源黑体 CN Heavy" panose="020B0A00000000000000" charset="-122"/>
              <a:buChar char="l"/>
            </a:pPr>
            <a:r>
              <a:rPr lang="zh-CN" altLang="en-US" sz="14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项目公众号进行宣传发布活动链接，活动形式全程报道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8120958" y="2105840"/>
            <a:ext cx="2907405" cy="2340779"/>
            <a:chOff x="4596481" y="2105840"/>
            <a:chExt cx="2907405" cy="2340779"/>
          </a:xfrm>
        </p:grpSpPr>
        <p:sp>
          <p:nvSpPr>
            <p:cNvPr id="42" name="文本框 41"/>
            <p:cNvSpPr txBox="1"/>
            <p:nvPr/>
          </p:nvSpPr>
          <p:spPr>
            <a:xfrm>
              <a:off x="4660876" y="3323930"/>
              <a:ext cx="1742049" cy="39878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8800">
                  <a:gradFill flip="none" rotWithShape="1">
                    <a:gsLst>
                      <a:gs pos="69886">
                        <a:srgbClr val="FAF5F8"/>
                      </a:gs>
                      <a:gs pos="37000">
                        <a:srgbClr val="FADAFB"/>
                      </a:gs>
                      <a:gs pos="0">
                        <a:srgbClr val="DFD7F2"/>
                      </a:gs>
                      <a:gs pos="100000">
                        <a:srgbClr val="CAEFFB"/>
                      </a:gs>
                    </a:gsLst>
                    <a:lin ang="270000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r>
                <a:rPr lang="zh-CN" altLang="en-US" sz="2000" dirty="0">
                  <a:solidFill>
                    <a:schemeClr val="tx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合作媒体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660876" y="3796379"/>
              <a:ext cx="2843010" cy="6502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30000"/>
                </a:lnSpc>
                <a:buFont typeface="思源黑体 CN Heavy" panose="020B0A00000000000000" charset="-122"/>
                <a:buChar char="l"/>
              </a:pPr>
              <a:r>
                <a:rPr lang="zh-CN" altLang="en-US" sz="1400" dirty="0">
                  <a:solidFill>
                    <a:schemeClr val="tx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合作户外、广播媒体进行活动画面，广播投放</a:t>
              </a: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596481" y="2105840"/>
              <a:ext cx="1066800" cy="847832"/>
              <a:chOff x="3953901" y="2879354"/>
              <a:chExt cx="1066800" cy="847832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139916" y="2914101"/>
                <a:ext cx="813084" cy="813085"/>
              </a:xfrm>
              <a:prstGeom prst="ellipse">
                <a:avLst/>
              </a:prstGeom>
              <a:solidFill>
                <a:srgbClr val="FAB4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084320" y="2879354"/>
                <a:ext cx="813084" cy="813085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4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953901" y="3017112"/>
                <a:ext cx="1066800" cy="589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altLang="zh-CN" sz="3600" dirty="0">
                    <a:ln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03</a:t>
                </a:r>
              </a:p>
            </p:txBody>
          </p:sp>
        </p:grpSp>
      </p:grpSp>
      <p:pic>
        <p:nvPicPr>
          <p:cNvPr id="67" name="图形 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50" y="5334000"/>
            <a:ext cx="1264679" cy="1295400"/>
          </a:xfrm>
          <a:prstGeom prst="rect">
            <a:avLst/>
          </a:prstGeom>
        </p:spPr>
      </p:pic>
      <p:pic>
        <p:nvPicPr>
          <p:cNvPr id="69" name="图形 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26763" y="2044700"/>
            <a:ext cx="1058982" cy="1096010"/>
          </a:xfrm>
          <a:prstGeom prst="rect">
            <a:avLst/>
          </a:prstGeom>
        </p:spPr>
      </p:pic>
      <p:sp>
        <p:nvSpPr>
          <p:cNvPr id="71" name="缺角矩形 70"/>
          <p:cNvSpPr/>
          <p:nvPr/>
        </p:nvSpPr>
        <p:spPr>
          <a:xfrm>
            <a:off x="2817359" y="3243183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72" name="缺角矩形 71"/>
          <p:cNvSpPr/>
          <p:nvPr/>
        </p:nvSpPr>
        <p:spPr>
          <a:xfrm>
            <a:off x="9914844" y="3243183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4078514" y="1861177"/>
            <a:ext cx="3674836" cy="4037693"/>
            <a:chOff x="4078514" y="1886856"/>
            <a:chExt cx="3674836" cy="4037693"/>
          </a:xfrm>
        </p:grpSpPr>
        <p:sp>
          <p:nvSpPr>
            <p:cNvPr id="84" name="矩形: 圆角 83"/>
            <p:cNvSpPr/>
            <p:nvPr/>
          </p:nvSpPr>
          <p:spPr>
            <a:xfrm>
              <a:off x="4196624" y="2004966"/>
              <a:ext cx="3556726" cy="3919583"/>
            </a:xfrm>
            <a:prstGeom prst="roundRect">
              <a:avLst>
                <a:gd name="adj" fmla="val 11996"/>
              </a:avLst>
            </a:prstGeom>
            <a:solidFill>
              <a:schemeClr val="accent5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85" name="矩形: 圆角 84"/>
            <p:cNvSpPr/>
            <p:nvPr/>
          </p:nvSpPr>
          <p:spPr>
            <a:xfrm>
              <a:off x="4078514" y="1886856"/>
              <a:ext cx="3556726" cy="3919583"/>
            </a:xfrm>
            <a:prstGeom prst="roundRect">
              <a:avLst>
                <a:gd name="adj" fmla="val 11996"/>
              </a:avLst>
            </a:prstGeom>
            <a:solidFill>
              <a:srgbClr val="FFEA00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447716" y="2100785"/>
            <a:ext cx="2907405" cy="2620179"/>
            <a:chOff x="4580719" y="2105840"/>
            <a:chExt cx="2907405" cy="2620179"/>
          </a:xfrm>
        </p:grpSpPr>
        <p:grpSp>
          <p:nvGrpSpPr>
            <p:cNvPr id="64" name="组合 63"/>
            <p:cNvGrpSpPr/>
            <p:nvPr/>
          </p:nvGrpSpPr>
          <p:grpSpPr>
            <a:xfrm>
              <a:off x="4580719" y="2105840"/>
              <a:ext cx="2907405" cy="2620179"/>
              <a:chOff x="8120958" y="2105840"/>
              <a:chExt cx="2907405" cy="2620179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8185353" y="3323930"/>
                <a:ext cx="1742049" cy="39878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defRPr sz="8800">
                    <a:gradFill flip="none" rotWithShape="1">
                      <a:gsLst>
                        <a:gs pos="69886">
                          <a:srgbClr val="FAF5F8"/>
                        </a:gs>
                        <a:gs pos="37000">
                          <a:srgbClr val="FADAFB"/>
                        </a:gs>
                        <a:gs pos="0">
                          <a:srgbClr val="DFD7F2"/>
                        </a:gs>
                        <a:gs pos="100000">
                          <a:srgbClr val="CAEFFB"/>
                        </a:gs>
                      </a:gsLst>
                      <a:lin ang="2700000" scaled="1"/>
                      <a:tileRect/>
                    </a:gradFill>
                    <a:latin typeface="+mj-ea"/>
                    <a:ea typeface="+mj-ea"/>
                  </a:defRPr>
                </a:lvl1pPr>
              </a:lstStyle>
              <a:p>
                <a:r>
                  <a:rPr lang="en-US" altLang="zh-CN" sz="20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  <a:cs typeface="优设字由棒棒体" panose="00020600040101010101" charset="-122"/>
                  </a:rPr>
                  <a:t>H5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  <a:cs typeface="优设字由棒棒体" panose="00020600040101010101" charset="-122"/>
                  </a:rPr>
                  <a:t>页面推广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8185353" y="3796379"/>
                <a:ext cx="2843010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30000"/>
                  </a:lnSpc>
                  <a:buFont typeface="思源黑体 CN Heavy" panose="020B0A00000000000000" charset="-122"/>
                  <a:buChar char="l"/>
                </a:pPr>
                <a:r>
                  <a:rPr lang="zh-CN" altLang="en-US" sz="14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  <a:cs typeface="优设字由棒棒体" panose="00020600040101010101" charset="-122"/>
                  </a:rPr>
                  <a:t>微信朋友圈转</a:t>
                </a:r>
                <a:r>
                  <a:rPr lang="en-US" altLang="zh-CN" sz="14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  <a:cs typeface="优设字由棒棒体" panose="00020600040101010101" charset="-122"/>
                  </a:rPr>
                  <a:t>H5</a:t>
                </a:r>
                <a:r>
                  <a:rPr lang="zh-CN" altLang="en-US" sz="14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  <a:cs typeface="优设字由棒棒体" panose="00020600040101010101" charset="-122"/>
                  </a:rPr>
                  <a:t>页面，前期造势宣传、推广、邀约等</a:t>
                </a:r>
              </a:p>
              <a:p>
                <a:pPr marL="171450" indent="-171450">
                  <a:lnSpc>
                    <a:spcPct val="130000"/>
                  </a:lnSpc>
                  <a:buFont typeface="思源黑体 CN Heavy" panose="020B0A00000000000000" charset="-122"/>
                  <a:buChar char="l"/>
                </a:pPr>
                <a:r>
                  <a:rPr lang="zh-CN" altLang="en-US" sz="14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  <a:cs typeface="优设字由棒棒体" panose="00020600040101010101" charset="-122"/>
                  </a:rPr>
                  <a:t>制作活动前宣视频</a:t>
                </a:r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8120958" y="2105840"/>
                <a:ext cx="1066800" cy="847832"/>
                <a:chOff x="8410893" y="2883164"/>
                <a:chExt cx="1066800" cy="847832"/>
              </a:xfrm>
            </p:grpSpPr>
            <p:sp>
              <p:nvSpPr>
                <p:cNvPr id="60" name="椭圆 59"/>
                <p:cNvSpPr/>
                <p:nvPr/>
              </p:nvSpPr>
              <p:spPr>
                <a:xfrm>
                  <a:off x="8596908" y="2917911"/>
                  <a:ext cx="813084" cy="81308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优设字由棒棒体" panose="00020600040101010101" charset="-122"/>
                    <a:ea typeface="优设字由棒棒体" panose="00020600040101010101" charset="-122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8541312" y="2883164"/>
                  <a:ext cx="813084" cy="8130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3"/>
                    </a:solidFill>
                    <a:latin typeface="优设字由棒棒体" panose="00020600040101010101" charset="-122"/>
                    <a:ea typeface="优设字由棒棒体" panose="00020600040101010101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8410893" y="3020922"/>
                  <a:ext cx="1066800" cy="5892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altLang="zh-CN" sz="3600" dirty="0">
                      <a:ln>
                        <a:solidFill>
                          <a:schemeClr val="tx1"/>
                        </a:solidFill>
                      </a:ln>
                      <a:solidFill>
                        <a:schemeClr val="accent3"/>
                      </a:solidFill>
                      <a:latin typeface="优设字由棒棒体" panose="00020600040101010101" charset="-122"/>
                      <a:ea typeface="优设字由棒棒体" panose="00020600040101010101" charset="-122"/>
                    </a:rPr>
                    <a:t>02</a:t>
                  </a:r>
                </a:p>
              </p:txBody>
            </p:sp>
          </p:grpSp>
        </p:grpSp>
        <p:sp>
          <p:nvSpPr>
            <p:cNvPr id="70" name="缺角矩形 69"/>
            <p:cNvSpPr/>
            <p:nvPr/>
          </p:nvSpPr>
          <p:spPr>
            <a:xfrm>
              <a:off x="6289611" y="3078343"/>
              <a:ext cx="367326" cy="367326"/>
            </a:xfrm>
            <a:prstGeom prst="plaque">
              <a:avLst>
                <a:gd name="adj" fmla="val 50000"/>
              </a:avLst>
            </a:prstGeom>
            <a:solidFill>
              <a:schemeClr val="accent3"/>
            </a:solidFill>
            <a:ln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52" name="文本框 51"/>
          <p:cNvSpPr txBox="1"/>
          <p:nvPr>
            <p:custDataLst>
              <p:tags r:id="rId1"/>
            </p:custDataLst>
          </p:nvPr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活动推广</a:t>
            </a: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 rot="5400000" flipH="1">
            <a:off x="2808138" y="299039"/>
            <a:ext cx="2010710" cy="160274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296410" y="60007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活动推广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4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2146375" y="102778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996755" y="108874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01917" y="421289"/>
            <a:ext cx="11139221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72397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525854" y="1548446"/>
            <a:ext cx="10934625" cy="4663154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818848" y="703028"/>
            <a:ext cx="1289384" cy="362954"/>
            <a:chOff x="9789819" y="733094"/>
            <a:chExt cx="1289384" cy="362954"/>
          </a:xfrm>
        </p:grpSpPr>
        <p:pic>
          <p:nvPicPr>
            <p:cNvPr id="26" name="图形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89819" y="733094"/>
              <a:ext cx="342900" cy="342900"/>
            </a:xfrm>
            <a:prstGeom prst="rect">
              <a:avLst/>
            </a:prstGeom>
          </p:spPr>
        </p:pic>
        <p:pic>
          <p:nvPicPr>
            <p:cNvPr id="27" name="图形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295146" y="876220"/>
              <a:ext cx="342900" cy="104775"/>
            </a:xfrm>
            <a:prstGeom prst="rect">
              <a:avLst/>
            </a:prstGeom>
          </p:spPr>
        </p:pic>
        <p:pic>
          <p:nvPicPr>
            <p:cNvPr id="28" name="图形 2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8747966">
              <a:off x="10736303" y="753148"/>
              <a:ext cx="342900" cy="342900"/>
            </a:xfrm>
            <a:prstGeom prst="rect">
              <a:avLst/>
            </a:prstGeom>
          </p:spPr>
        </p:pic>
      </p:grpSp>
      <p:sp>
        <p:nvSpPr>
          <p:cNvPr id="30" name="缺角矩形 29"/>
          <p:cNvSpPr/>
          <p:nvPr/>
        </p:nvSpPr>
        <p:spPr>
          <a:xfrm>
            <a:off x="1083433" y="643185"/>
            <a:ext cx="482641" cy="482641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7456079" y="1851652"/>
            <a:ext cx="3674836" cy="4037693"/>
            <a:chOff x="4078514" y="1886856"/>
            <a:chExt cx="3674836" cy="4037693"/>
          </a:xfrm>
        </p:grpSpPr>
        <p:sp>
          <p:nvSpPr>
            <p:cNvPr id="84" name="矩形: 圆角 83"/>
            <p:cNvSpPr/>
            <p:nvPr/>
          </p:nvSpPr>
          <p:spPr>
            <a:xfrm>
              <a:off x="4196624" y="2004966"/>
              <a:ext cx="3556726" cy="3919583"/>
            </a:xfrm>
            <a:prstGeom prst="roundRect">
              <a:avLst>
                <a:gd name="adj" fmla="val 11996"/>
              </a:avLst>
            </a:prstGeom>
            <a:solidFill>
              <a:schemeClr val="accent5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85" name="矩形: 圆角 84"/>
            <p:cNvSpPr/>
            <p:nvPr/>
          </p:nvSpPr>
          <p:spPr>
            <a:xfrm>
              <a:off x="4078514" y="1886856"/>
              <a:ext cx="3556726" cy="3919583"/>
            </a:xfrm>
            <a:prstGeom prst="roundRect">
              <a:avLst>
                <a:gd name="adj" fmla="val 11996"/>
              </a:avLst>
            </a:prstGeom>
            <a:solidFill>
              <a:srgbClr val="FFEA00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40481" y="2105840"/>
            <a:ext cx="1066800" cy="847832"/>
            <a:chOff x="1167521" y="2792269"/>
            <a:chExt cx="1066800" cy="847832"/>
          </a:xfrm>
        </p:grpSpPr>
        <p:grpSp>
          <p:nvGrpSpPr>
            <p:cNvPr id="33" name="组合 32"/>
            <p:cNvGrpSpPr/>
            <p:nvPr/>
          </p:nvGrpSpPr>
          <p:grpSpPr>
            <a:xfrm>
              <a:off x="1297940" y="2792269"/>
              <a:ext cx="868680" cy="847832"/>
              <a:chOff x="1360170" y="-1383030"/>
              <a:chExt cx="952500" cy="92964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421130" y="-1344930"/>
                <a:ext cx="891540" cy="89154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360170" y="-1383030"/>
                <a:ext cx="891540" cy="891540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167521" y="2930027"/>
              <a:ext cx="106680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3600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bg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01</a:t>
              </a: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04876" y="3796379"/>
            <a:ext cx="2843010" cy="164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80000"/>
              </a:lnSpc>
              <a:buFont typeface="思源黑体 CN Heavy" panose="020B0A00000000000000" charset="-122"/>
              <a:buChar char="l"/>
            </a:pPr>
            <a:r>
              <a:rPr lang="zh-CN" altLang="en-US" sz="14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通过主题系列活动聚集人气，吸引潜在客户关注，同时广面传播项目，打响项目知名度，提高项目名气。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8120958" y="2105840"/>
            <a:ext cx="2907405" cy="3179614"/>
            <a:chOff x="4596481" y="2105840"/>
            <a:chExt cx="2907405" cy="3179614"/>
          </a:xfrm>
        </p:grpSpPr>
        <p:sp>
          <p:nvSpPr>
            <p:cNvPr id="48" name="文本框 47"/>
            <p:cNvSpPr txBox="1"/>
            <p:nvPr/>
          </p:nvSpPr>
          <p:spPr>
            <a:xfrm>
              <a:off x="4660876" y="3796379"/>
              <a:ext cx="2843010" cy="14890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30000"/>
                </a:lnSpc>
                <a:buFont typeface="思源黑体 CN Heavy" panose="020B0A00000000000000" charset="-122"/>
                <a:buChar char="l"/>
              </a:pPr>
              <a:r>
                <a:rPr lang="zh-CN" altLang="en-US" sz="1400" dirty="0">
                  <a:solidFill>
                    <a:schemeClr val="tx1"/>
                  </a:solidFill>
                  <a:latin typeface="优设字由棒棒体" panose="00020600040101010101" charset="-122"/>
                  <a:ea typeface="优设字由棒棒体" panose="00020600040101010101" charset="-122"/>
                </a:rPr>
                <a:t>提高项目驻客度，活动现场氛围，亲子互动项目能带动父母与孩子的交流，体现项目人文情怀的服务宗旨，最后带动销售目的</a:t>
              </a: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596481" y="2105840"/>
              <a:ext cx="1066800" cy="847832"/>
              <a:chOff x="3953901" y="2879354"/>
              <a:chExt cx="1066800" cy="847832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139916" y="2914101"/>
                <a:ext cx="813084" cy="813085"/>
              </a:xfrm>
              <a:prstGeom prst="ellipse">
                <a:avLst/>
              </a:prstGeom>
              <a:solidFill>
                <a:srgbClr val="FAB400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2">
                      <a:lumMod val="60000"/>
                      <a:lumOff val="40000"/>
                    </a:schemeClr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084320" y="2879354"/>
                <a:ext cx="813084" cy="813085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chemeClr val="accent4"/>
                  </a:solidFill>
                  <a:latin typeface="优设字由棒棒体" panose="00020600040101010101" charset="-122"/>
                  <a:ea typeface="优设字由棒棒体" panose="00020600040101010101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953901" y="3017112"/>
                <a:ext cx="1066800" cy="589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altLang="zh-CN" sz="3600" dirty="0">
                    <a:ln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03</a:t>
                </a:r>
              </a:p>
            </p:txBody>
          </p:sp>
        </p:grpSp>
      </p:grpSp>
      <p:pic>
        <p:nvPicPr>
          <p:cNvPr id="67" name="图形 6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750" y="5334000"/>
            <a:ext cx="1264679" cy="1295400"/>
          </a:xfrm>
          <a:prstGeom prst="rect">
            <a:avLst/>
          </a:prstGeom>
        </p:spPr>
      </p:pic>
      <p:pic>
        <p:nvPicPr>
          <p:cNvPr id="69" name="图形 6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26763" y="2044700"/>
            <a:ext cx="1058982" cy="1096010"/>
          </a:xfrm>
          <a:prstGeom prst="rect">
            <a:avLst/>
          </a:prstGeom>
        </p:spPr>
      </p:pic>
      <p:sp>
        <p:nvSpPr>
          <p:cNvPr id="71" name="缺角矩形 70"/>
          <p:cNvSpPr/>
          <p:nvPr/>
        </p:nvSpPr>
        <p:spPr>
          <a:xfrm>
            <a:off x="2817359" y="3243183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72" name="缺角矩形 71"/>
          <p:cNvSpPr/>
          <p:nvPr/>
        </p:nvSpPr>
        <p:spPr>
          <a:xfrm>
            <a:off x="9914844" y="3243183"/>
            <a:ext cx="195342" cy="195342"/>
          </a:xfrm>
          <a:prstGeom prst="plaque">
            <a:avLst>
              <a:gd name="adj" fmla="val 50000"/>
            </a:avLst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447716" y="2100785"/>
            <a:ext cx="2907405" cy="3503464"/>
            <a:chOff x="4580719" y="2105840"/>
            <a:chExt cx="2907405" cy="3503464"/>
          </a:xfrm>
        </p:grpSpPr>
        <p:grpSp>
          <p:nvGrpSpPr>
            <p:cNvPr id="64" name="组合 63"/>
            <p:cNvGrpSpPr/>
            <p:nvPr/>
          </p:nvGrpSpPr>
          <p:grpSpPr>
            <a:xfrm>
              <a:off x="4580719" y="2105840"/>
              <a:ext cx="2907405" cy="3503464"/>
              <a:chOff x="8120958" y="2105840"/>
              <a:chExt cx="2907405" cy="3503464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8185353" y="3796379"/>
                <a:ext cx="2843010" cy="1812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lnSpc>
                    <a:spcPct val="160000"/>
                  </a:lnSpc>
                  <a:buFont typeface="思源黑体 CN Heavy" panose="020B0A00000000000000" charset="-122"/>
                  <a:buChar char="l"/>
                </a:pPr>
                <a:r>
                  <a:rPr lang="zh-CN" altLang="en-US" sz="14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拉进与客户关系，提供客户口碑传播事件内容，以提高目标受众对项目的认可</a:t>
                </a:r>
              </a:p>
              <a:p>
                <a:pPr marL="171450" indent="-171450">
                  <a:lnSpc>
                    <a:spcPct val="160000"/>
                  </a:lnSpc>
                  <a:buFont typeface="思源黑体 CN Heavy" panose="020B0A00000000000000" charset="-122"/>
                  <a:buChar char="l"/>
                </a:pPr>
                <a:r>
                  <a:rPr lang="zh-CN" altLang="en-US" sz="1400" dirty="0">
                    <a:solidFill>
                      <a:schemeClr val="tx1"/>
                    </a:solidFill>
                    <a:latin typeface="优设字由棒棒体" panose="00020600040101010101" charset="-122"/>
                    <a:ea typeface="优设字由棒棒体" panose="00020600040101010101" charset="-122"/>
                  </a:rPr>
                  <a:t>客户对项目实力的认可，拉进与客户的亲密度</a:t>
                </a:r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8120958" y="2105840"/>
                <a:ext cx="1066800" cy="847832"/>
                <a:chOff x="8410893" y="2883164"/>
                <a:chExt cx="1066800" cy="847832"/>
              </a:xfrm>
            </p:grpSpPr>
            <p:sp>
              <p:nvSpPr>
                <p:cNvPr id="60" name="椭圆 59"/>
                <p:cNvSpPr/>
                <p:nvPr/>
              </p:nvSpPr>
              <p:spPr>
                <a:xfrm>
                  <a:off x="8596908" y="2917911"/>
                  <a:ext cx="813084" cy="81308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优设字由棒棒体" panose="00020600040101010101" charset="-122"/>
                    <a:ea typeface="优设字由棒棒体" panose="00020600040101010101" charset="-122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8541312" y="2883164"/>
                  <a:ext cx="813084" cy="8130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accent3"/>
                    </a:solidFill>
                    <a:latin typeface="优设字由棒棒体" panose="00020600040101010101" charset="-122"/>
                    <a:ea typeface="优设字由棒棒体" panose="00020600040101010101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8410893" y="3020922"/>
                  <a:ext cx="1066800" cy="5892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altLang="zh-CN" sz="3600" dirty="0">
                      <a:ln>
                        <a:solidFill>
                          <a:schemeClr val="tx1"/>
                        </a:solidFill>
                      </a:ln>
                      <a:solidFill>
                        <a:schemeClr val="accent3"/>
                      </a:solidFill>
                      <a:latin typeface="优设字由棒棒体" panose="00020600040101010101" charset="-122"/>
                      <a:ea typeface="优设字由棒棒体" panose="00020600040101010101" charset="-122"/>
                    </a:rPr>
                    <a:t>02</a:t>
                  </a:r>
                </a:p>
              </p:txBody>
            </p:sp>
          </p:grpSp>
        </p:grpSp>
        <p:sp>
          <p:nvSpPr>
            <p:cNvPr id="70" name="缺角矩形 69"/>
            <p:cNvSpPr/>
            <p:nvPr/>
          </p:nvSpPr>
          <p:spPr>
            <a:xfrm>
              <a:off x="6289611" y="3078343"/>
              <a:ext cx="367326" cy="367326"/>
            </a:xfrm>
            <a:prstGeom prst="plaque">
              <a:avLst>
                <a:gd name="adj" fmla="val 50000"/>
              </a:avLst>
            </a:prstGeom>
            <a:solidFill>
              <a:schemeClr val="accent3"/>
            </a:solidFill>
            <a:ln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52" name="文本框 51"/>
          <p:cNvSpPr txBox="1"/>
          <p:nvPr>
            <p:custDataLst>
              <p:tags r:id="rId1"/>
            </p:custDataLst>
          </p:nvPr>
        </p:nvSpPr>
        <p:spPr>
          <a:xfrm>
            <a:off x="4248785" y="601980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5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活动目的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296410" y="600075"/>
            <a:ext cx="36683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活动目的</a:t>
            </a:r>
          </a:p>
        </p:txBody>
      </p:sp>
      <p:pic>
        <p:nvPicPr>
          <p:cNvPr id="38" name="图形 3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 rot="16200000">
            <a:off x="7536983" y="172674"/>
            <a:ext cx="2010710" cy="160274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1097280" y="3246755"/>
            <a:ext cx="239458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提高知名度</a:t>
            </a: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4401820" y="3244850"/>
            <a:ext cx="239458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提高认可度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8267065" y="3248025"/>
            <a:ext cx="2394585" cy="3987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8800">
                <a:gradFill flip="none" rotWithShape="1">
                  <a:gsLst>
                    <a:gs pos="69886">
                      <a:srgbClr val="FAF5F8"/>
                    </a:gs>
                    <a:gs pos="37000">
                      <a:srgbClr val="FADAFB"/>
                    </a:gs>
                    <a:gs pos="0">
                      <a:srgbClr val="DFD7F2"/>
                    </a:gs>
                    <a:gs pos="100000">
                      <a:srgbClr val="CAEFFB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促进销售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717785" y="1250582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998" y="447333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146375" y="119923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8996755" y="126019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696795" y="200473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498675" y="181804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270" y="2205989"/>
            <a:ext cx="2172958" cy="1518285"/>
          </a:xfrm>
          <a:prstGeom prst="rect">
            <a:avLst/>
          </a:prstGeom>
        </p:spPr>
      </p:pic>
      <p:pic>
        <p:nvPicPr>
          <p:cNvPr id="1030" name="图形 10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812" y="2450602"/>
            <a:ext cx="985838" cy="1020308"/>
          </a:xfrm>
          <a:prstGeom prst="rect">
            <a:avLst/>
          </a:prstGeom>
        </p:spPr>
      </p:pic>
      <p:pic>
        <p:nvPicPr>
          <p:cNvPr id="1032" name="图形 10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885" y="3794760"/>
            <a:ext cx="1928099" cy="2239327"/>
          </a:xfrm>
          <a:prstGeom prst="rect">
            <a:avLst/>
          </a:prstGeom>
        </p:spPr>
      </p:pic>
      <p:sp>
        <p:nvSpPr>
          <p:cNvPr id="1038" name="矩形: 圆角 1037"/>
          <p:cNvSpPr/>
          <p:nvPr/>
        </p:nvSpPr>
        <p:spPr>
          <a:xfrm>
            <a:off x="10165080" y="351156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37" name="矩形: 圆角 1036"/>
          <p:cNvSpPr/>
          <p:nvPr/>
        </p:nvSpPr>
        <p:spPr>
          <a:xfrm>
            <a:off x="10046970" y="3393459"/>
            <a:ext cx="1577340" cy="2104371"/>
          </a:xfrm>
          <a:prstGeom prst="roundRect">
            <a:avLst>
              <a:gd name="adj" fmla="val 11996"/>
            </a:avLst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0" name="图形 10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853158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587767" y="514952"/>
            <a:ext cx="8396037" cy="926432"/>
          </a:xfrm>
          <a:prstGeom prst="roundRect">
            <a:avLst/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9533" y="776637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4860" y="919763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747966">
            <a:off x="2826017" y="796691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479857" y="755583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366185" y="759594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4" name="图形 10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79430" y="1497330"/>
            <a:ext cx="688657" cy="688657"/>
          </a:xfrm>
          <a:prstGeom prst="rect">
            <a:avLst/>
          </a:prstGeom>
        </p:spPr>
      </p:pic>
      <p:sp>
        <p:nvSpPr>
          <p:cNvPr id="1048" name="缺角矩形 1047"/>
          <p:cNvSpPr/>
          <p:nvPr/>
        </p:nvSpPr>
        <p:spPr>
          <a:xfrm>
            <a:off x="11445843" y="5909310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9" name="矩形: 圆角 1048"/>
          <p:cNvSpPr/>
          <p:nvPr/>
        </p:nvSpPr>
        <p:spPr>
          <a:xfrm>
            <a:off x="254267" y="5737860"/>
            <a:ext cx="820153" cy="336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5440" y="2548406"/>
            <a:ext cx="1603040" cy="1277786"/>
          </a:xfrm>
          <a:prstGeom prst="rect">
            <a:avLst/>
          </a:prstGeom>
        </p:spPr>
      </p:pic>
      <p:pic>
        <p:nvPicPr>
          <p:cNvPr id="1054" name="图形 105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15502" y="4823460"/>
            <a:ext cx="871537" cy="871537"/>
          </a:xfrm>
          <a:prstGeom prst="rect">
            <a:avLst/>
          </a:prstGeom>
        </p:spPr>
      </p:pic>
      <p:sp>
        <p:nvSpPr>
          <p:cNvPr id="1055" name="文本框 1054"/>
          <p:cNvSpPr txBox="1"/>
          <p:nvPr/>
        </p:nvSpPr>
        <p:spPr>
          <a:xfrm>
            <a:off x="2748280" y="2384108"/>
            <a:ext cx="71374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活动内容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87675" y="3706495"/>
            <a:ext cx="651256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is coming, send you "five one" in advance: wish you a surprise career, a happy life, a profitable business, charm value a smile: friendship in the same vein. Happy May Day, come true. Happy Labor Day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140168" y="4937759"/>
            <a:ext cx="1984690" cy="571813"/>
            <a:chOff x="5140168" y="4789635"/>
            <a:chExt cx="1984690" cy="845668"/>
          </a:xfrm>
        </p:grpSpPr>
        <p:sp>
          <p:nvSpPr>
            <p:cNvPr id="15" name="矩形: 圆角 14"/>
            <p:cNvSpPr/>
            <p:nvPr/>
          </p:nvSpPr>
          <p:spPr>
            <a:xfrm>
              <a:off x="5140168" y="4880610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5140168" y="4789635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209923" y="4987311"/>
            <a:ext cx="184518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PART TWO</a:t>
            </a:r>
          </a:p>
        </p:txBody>
      </p:sp>
      <p:pic>
        <p:nvPicPr>
          <p:cNvPr id="2" name="图形 105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492700" y="451636"/>
            <a:ext cx="1603040" cy="1277786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328035" y="579755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416425" y="91948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1176655" y="1172210"/>
            <a:ext cx="49479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乌梅子酱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03035" y="2113915"/>
            <a:ext cx="3209925" cy="3695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773920" y="2113915"/>
            <a:ext cx="2058035" cy="1938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773920" y="4188460"/>
            <a:ext cx="1994535" cy="19119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3110" y="2611755"/>
            <a:ext cx="5542915" cy="2915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你浅浅的微笑就像乌梅子酱</a:t>
            </a:r>
          </a:p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食材:乌梅、白糖、梅酒、柠檬[火R] </a:t>
            </a:r>
          </a:p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步骤:1、白糖炒至焦糖状态，柠檬切片备用</a:t>
            </a:r>
          </a:p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2、煮锅中加入切碎去核的乌梅蜜饯、焦糖、适量水，熬制30分钟，制成乌梅子酱</a:t>
            </a:r>
          </a:p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赶紧来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XXX</a:t>
            </a: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，一起制作属于自己的乌梅子酱吧！</a:t>
            </a:r>
          </a:p>
        </p:txBody>
      </p:sp>
      <p:pic>
        <p:nvPicPr>
          <p:cNvPr id="102" name="图片 101"/>
          <p:cNvPicPr/>
          <p:nvPr/>
        </p:nvPicPr>
        <p:blipFill>
          <a:blip r:embed="rId13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14"/>
          <a:stretch>
            <a:fillRect/>
          </a:stretch>
        </p:blipFill>
        <p:spPr>
          <a:xfrm>
            <a:off x="468630" y="1350645"/>
            <a:ext cx="1205865" cy="12058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FFAE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阳光椰子冻</a:t>
            </a:r>
          </a:p>
        </p:txBody>
      </p:sp>
      <p:pic>
        <p:nvPicPr>
          <p:cNvPr id="102" name="图片 101"/>
          <p:cNvPicPr/>
          <p:nvPr/>
        </p:nvPicPr>
        <p:blipFill>
          <a:blip r:embed="rId10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11"/>
          <a:stretch>
            <a:fillRect/>
          </a:stretch>
        </p:blipFill>
        <p:spPr>
          <a:xfrm>
            <a:off x="327025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11530" y="2400300"/>
            <a:ext cx="5542915" cy="2999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1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口感丰富水果清甜的椰子冻谁能不爱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~</a:t>
            </a:r>
          </a:p>
          <a:p>
            <a:pPr>
              <a:lnSpc>
                <a:spcPct val="21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美味可口的椰子冻加上超新鲜甜蜜的各种水果搭配，配上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Q</a:t>
            </a: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弹的闪光爆爆珠，口感超级丰富，清新甜蜜不腻口，配上几多小皱菊的点缀，让整个椰子冻提高了一整个档次。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389370" y="2515235"/>
            <a:ext cx="2799080" cy="33909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221470" y="2505710"/>
            <a:ext cx="2612390" cy="34004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1056640" y="1172210"/>
            <a:ext cx="52978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rgbClr val="FF546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神仙养乐多</a:t>
            </a:r>
          </a:p>
        </p:txBody>
      </p:sp>
      <p:pic>
        <p:nvPicPr>
          <p:cNvPr id="102" name="图片 101"/>
          <p:cNvPicPr/>
          <p:nvPr/>
        </p:nvPicPr>
        <p:blipFill>
          <a:blip r:embed="rId11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12"/>
          <a:stretch>
            <a:fillRect/>
          </a:stretch>
        </p:blipFill>
        <p:spPr>
          <a:xfrm>
            <a:off x="327025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b="1242"/>
          <a:stretch>
            <a:fillRect/>
          </a:stretch>
        </p:blipFill>
        <p:spPr>
          <a:xfrm>
            <a:off x="6470015" y="2048510"/>
            <a:ext cx="3276600" cy="20694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862185" y="2494280"/>
            <a:ext cx="1562100" cy="15811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862185" y="4252595"/>
            <a:ext cx="1647825" cy="16478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8420" y="4281170"/>
            <a:ext cx="3400425" cy="16192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53110" y="2611755"/>
            <a:ext cx="5542915" cy="2444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我们一起解锁养乐多的各种神仙喝法吧</a:t>
            </a:r>
          </a:p>
          <a:p>
            <a:pPr>
              <a:lnSpc>
                <a:spcPct val="17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养乐多的喝法，多到你无法想象</a:t>
            </a:r>
          </a:p>
          <a:p>
            <a:pPr>
              <a:lnSpc>
                <a:spcPct val="17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活动现场领取养乐多，自己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DIY</a:t>
            </a: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加入各种水果</a:t>
            </a:r>
          </a:p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最后还可以加入气泡水</a:t>
            </a:r>
          </a:p>
          <a:p>
            <a:pPr>
              <a:lnSpc>
                <a:spcPct val="17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一杯神仙养乐多就诞生啦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~~~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1056640" y="1172210"/>
            <a:ext cx="52978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rgbClr val="FFEA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艺术轧染</a:t>
            </a:r>
          </a:p>
        </p:txBody>
      </p:sp>
      <p:pic>
        <p:nvPicPr>
          <p:cNvPr id="102" name="图片 101"/>
          <p:cNvPicPr/>
          <p:nvPr/>
        </p:nvPicPr>
        <p:blipFill>
          <a:blip r:embed="rId8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9"/>
          <a:stretch>
            <a:fillRect/>
          </a:stretch>
        </p:blipFill>
        <p:spPr>
          <a:xfrm>
            <a:off x="327025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11530" y="2400300"/>
            <a:ext cx="554291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扎染古称"绞缬"，是中国一种古老的纺织品染色技巧，染料主要是植物蓝靛，也称"蓝染"</a:t>
            </a:r>
            <a:endParaRPr lang="en-US" altLang="zh-CN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  <a:sym typeface="汉仪长宋简" panose="02010600000101010101" charset="-122"/>
            </a:endParaRP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将纺纱面料用各种方式进行捆扎，以防止染料完全渗入纺织面料中，</a:t>
            </a: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从而出现深浅不同或部分面料原色的花纹</a:t>
            </a: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好看的图案与色彩并不神秘</a:t>
            </a:r>
          </a:p>
          <a:p>
            <a:pPr>
              <a:lnSpc>
                <a:spcPct val="15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从一颗蓝草开始，了解神奇植物的染色变化</a:t>
            </a:r>
          </a:p>
          <a:p>
            <a:pPr>
              <a:lnSpc>
                <a:spcPct val="150000"/>
              </a:lnSpc>
            </a:pPr>
            <a:r>
              <a:rPr lang="zh-CN">
                <a:ln>
                  <a:solidFill>
                    <a:schemeClr val="tx1"/>
                  </a:solidFill>
                </a:ln>
                <a:solidFill>
                  <a:srgbClr val="3351F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轧染是独一无二的存在，每一块布料轧染出来的形状、色彩都是这个世界独一无二的。</a:t>
            </a:r>
            <a:endParaRPr lang="en-US" altLang="zh-CN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</a:endParaRPr>
          </a:p>
        </p:txBody>
      </p:sp>
      <p:pic>
        <p:nvPicPr>
          <p:cNvPr id="106" name="图片 105"/>
          <p:cNvPicPr/>
          <p:nvPr/>
        </p:nvPicPr>
        <p:blipFill>
          <a:blip r:embed="rId10"/>
          <a:stretch>
            <a:fillRect/>
          </a:stretch>
        </p:blipFill>
        <p:spPr>
          <a:xfrm>
            <a:off x="6541770" y="2101215"/>
            <a:ext cx="2793365" cy="4190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11"/>
          <a:stretch>
            <a:fillRect/>
          </a:stretch>
        </p:blipFill>
        <p:spPr>
          <a:xfrm>
            <a:off x="9415145" y="2401570"/>
            <a:ext cx="2305050" cy="16395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12"/>
          <a:stretch>
            <a:fillRect/>
          </a:stretch>
        </p:blipFill>
        <p:spPr>
          <a:xfrm>
            <a:off x="9415145" y="4265295"/>
            <a:ext cx="2272030" cy="15157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FFAE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奢侈品袋大改造</a:t>
            </a:r>
          </a:p>
        </p:txBody>
      </p:sp>
      <p:pic>
        <p:nvPicPr>
          <p:cNvPr id="102" name="图片 101"/>
          <p:cNvPicPr/>
          <p:nvPr/>
        </p:nvPicPr>
        <p:blipFill>
          <a:blip r:embed="rId8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9"/>
          <a:stretch>
            <a:fillRect/>
          </a:stretch>
        </p:blipFill>
        <p:spPr>
          <a:xfrm>
            <a:off x="327025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11530" y="2400300"/>
            <a:ext cx="554291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我们最耳熟能详的奢侈品包包，不仅仅只能在专柜上看到买到，自己动手制作一款包包，比买来的更具有意义</a:t>
            </a:r>
          </a:p>
          <a:p>
            <a:pPr>
              <a:lnSpc>
                <a:spcPct val="15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利用闲置的购物袋进行改造</a:t>
            </a:r>
          </a:p>
          <a:p>
            <a:pPr>
              <a:lnSpc>
                <a:spcPct val="15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简单又具有创意</a:t>
            </a:r>
          </a:p>
        </p:txBody>
      </p:sp>
      <p:pic>
        <p:nvPicPr>
          <p:cNvPr id="100" name="图片 99"/>
          <p:cNvPicPr/>
          <p:nvPr/>
        </p:nvPicPr>
        <p:blipFill>
          <a:blip r:embed="rId10"/>
          <a:srcRect t="14442" r="1925"/>
          <a:stretch>
            <a:fillRect/>
          </a:stretch>
        </p:blipFill>
        <p:spPr>
          <a:xfrm>
            <a:off x="6461125" y="2232025"/>
            <a:ext cx="2870200" cy="16713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11"/>
          <a:stretch>
            <a:fillRect/>
          </a:stretch>
        </p:blipFill>
        <p:spPr>
          <a:xfrm>
            <a:off x="9370060" y="2260600"/>
            <a:ext cx="2418080" cy="16135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12"/>
          <a:srcRect l="6085"/>
          <a:stretch>
            <a:fillRect/>
          </a:stretch>
        </p:blipFill>
        <p:spPr>
          <a:xfrm>
            <a:off x="9381490" y="3957955"/>
            <a:ext cx="2391410" cy="1703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13"/>
          <a:stretch>
            <a:fillRect/>
          </a:stretch>
        </p:blipFill>
        <p:spPr>
          <a:xfrm>
            <a:off x="6470015" y="3957955"/>
            <a:ext cx="2820035" cy="18815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FFAE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巨型马卡龙</a:t>
            </a:r>
          </a:p>
        </p:txBody>
      </p:sp>
      <p:pic>
        <p:nvPicPr>
          <p:cNvPr id="102" name="图片 101"/>
          <p:cNvPicPr/>
          <p:nvPr/>
        </p:nvPicPr>
        <p:blipFill>
          <a:blip r:embed="rId9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10"/>
          <a:stretch>
            <a:fillRect/>
          </a:stretch>
        </p:blipFill>
        <p:spPr>
          <a:xfrm>
            <a:off x="327025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11530" y="2400300"/>
            <a:ext cx="5542915" cy="3578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当巨型马卡龙遇上冰淇淋，会发生什么样的化学反应？</a:t>
            </a:r>
          </a:p>
          <a:p>
            <a:pPr>
              <a:lnSpc>
                <a:spcPct val="18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马卡龙，这款最具代表的小甜品一直都很受市场男女老少的喜爱，不仅有五彩缤纷的外壳，以及各有千秋的口味，号称为少年酥胸的杏仁饼外酥内软，打至绵密的奶油馅料将口味多元化进行到底</a:t>
            </a:r>
          </a:p>
          <a:p>
            <a:pPr>
              <a:lnSpc>
                <a:spcPct val="18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长盛不衰又总是被赋予新的创意</a:t>
            </a:r>
          </a:p>
          <a:p>
            <a:pPr>
              <a:lnSpc>
                <a:spcPct val="18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加上冰淇淋与小酥果糖，将口味推至另一种绝境</a:t>
            </a:r>
          </a:p>
        </p:txBody>
      </p:sp>
      <p:pic>
        <p:nvPicPr>
          <p:cNvPr id="105" name="图片 104"/>
          <p:cNvPicPr/>
          <p:nvPr/>
        </p:nvPicPr>
        <p:blipFill>
          <a:blip r:embed="rId11"/>
          <a:srcRect t="5231" b="5947"/>
          <a:stretch>
            <a:fillRect/>
          </a:stretch>
        </p:blipFill>
        <p:spPr>
          <a:xfrm>
            <a:off x="9519920" y="2065655"/>
            <a:ext cx="2306320" cy="20485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/>
        </p:nvPicPr>
        <p:blipFill>
          <a:blip r:embed="rId12"/>
          <a:srcRect l="17113" t="-718" r="11604" b="718"/>
          <a:stretch>
            <a:fillRect/>
          </a:stretch>
        </p:blipFill>
        <p:spPr>
          <a:xfrm>
            <a:off x="6461760" y="2065655"/>
            <a:ext cx="3005455" cy="42189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/>
          <p:nvPr>
            <p:custDataLst>
              <p:tags r:id="rId6"/>
            </p:custDataLst>
          </p:nvPr>
        </p:nvPicPr>
        <p:blipFill>
          <a:blip r:embed="rId13"/>
          <a:srcRect b="5491"/>
          <a:stretch>
            <a:fillRect/>
          </a:stretch>
        </p:blipFill>
        <p:spPr>
          <a:xfrm>
            <a:off x="9528175" y="4159250"/>
            <a:ext cx="2247900" cy="2125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FFAE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圈住幸运</a:t>
            </a:r>
          </a:p>
        </p:txBody>
      </p:sp>
      <p:pic>
        <p:nvPicPr>
          <p:cNvPr id="102" name="图片 101"/>
          <p:cNvPicPr/>
          <p:nvPr/>
        </p:nvPicPr>
        <p:blipFill>
          <a:blip r:embed="rId8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9"/>
          <a:stretch>
            <a:fillRect/>
          </a:stretch>
        </p:blipFill>
        <p:spPr>
          <a:xfrm>
            <a:off x="922020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11530" y="2400300"/>
            <a:ext cx="5542915" cy="183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1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你的幸运正在你的手中被你套牢</a:t>
            </a:r>
          </a:p>
          <a:p>
            <a:pPr>
              <a:lnSpc>
                <a:spcPct val="21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活动现在每人领取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5</a:t>
            </a: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个圈圈</a:t>
            </a:r>
          </a:p>
          <a:p>
            <a:pPr>
              <a:lnSpc>
                <a:spcPct val="21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站在规定的区域内，套住奖品，即可带回家。</a:t>
            </a:r>
          </a:p>
        </p:txBody>
      </p:sp>
      <p:pic>
        <p:nvPicPr>
          <p:cNvPr id="127" name="图片 126"/>
          <p:cNvPicPr/>
          <p:nvPr/>
        </p:nvPicPr>
        <p:blipFill>
          <a:blip r:embed="rId10"/>
          <a:srcRect r="7700" b="2582"/>
          <a:stretch>
            <a:fillRect/>
          </a:stretch>
        </p:blipFill>
        <p:spPr>
          <a:xfrm>
            <a:off x="6470015" y="2479675"/>
            <a:ext cx="5298440" cy="37318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546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FFAE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百发百中</a:t>
            </a:r>
          </a:p>
        </p:txBody>
      </p:sp>
      <p:pic>
        <p:nvPicPr>
          <p:cNvPr id="102" name="图片 101"/>
          <p:cNvPicPr/>
          <p:nvPr/>
        </p:nvPicPr>
        <p:blipFill>
          <a:blip r:embed="rId8"/>
          <a:srcRect t="26879" b="26606"/>
          <a:stretch>
            <a:fillRect/>
          </a:stretch>
        </p:blipFill>
        <p:spPr>
          <a:xfrm>
            <a:off x="6470015" y="640715"/>
            <a:ext cx="3303905" cy="1536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9"/>
          <a:stretch>
            <a:fillRect/>
          </a:stretch>
        </p:blipFill>
        <p:spPr>
          <a:xfrm>
            <a:off x="922020" y="1288415"/>
            <a:ext cx="1111885" cy="1111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11530" y="2400300"/>
            <a:ext cx="5542915" cy="183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1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你会是百发百中的那个神枪手吗？</a:t>
            </a:r>
          </a:p>
          <a:p>
            <a:pPr>
              <a:lnSpc>
                <a:spcPct val="21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设置百发百中射箭区，每人每次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3-5</a:t>
            </a: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次机会，射箭在几环内，将领取对应奖品，快来试试你的手运吧！</a:t>
            </a:r>
            <a:endParaRPr lang="en-US" altLang="zh-CN"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</a:endParaRPr>
          </a:p>
        </p:txBody>
      </p:sp>
      <p:pic>
        <p:nvPicPr>
          <p:cNvPr id="114" name="图片 113"/>
          <p:cNvPicPr/>
          <p:nvPr/>
        </p:nvPicPr>
        <p:blipFill>
          <a:blip r:embed="rId10"/>
          <a:srcRect r="1789" b="9685"/>
          <a:stretch>
            <a:fillRect/>
          </a:stretch>
        </p:blipFill>
        <p:spPr>
          <a:xfrm>
            <a:off x="6371590" y="2000885"/>
            <a:ext cx="3434715" cy="421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/>
          <p:nvPr/>
        </p:nvPicPr>
        <p:blipFill>
          <a:blip r:embed="rId11"/>
          <a:srcRect l="12371" t="-777" r="11207" b="14776"/>
          <a:stretch>
            <a:fillRect/>
          </a:stretch>
        </p:blipFill>
        <p:spPr>
          <a:xfrm>
            <a:off x="9880600" y="1987550"/>
            <a:ext cx="1965325" cy="14757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/>
          <p:cNvPicPr/>
          <p:nvPr/>
        </p:nvPicPr>
        <p:blipFill>
          <a:blip r:embed="rId12"/>
          <a:srcRect l="11378" t="12058" r="10426"/>
          <a:stretch>
            <a:fillRect/>
          </a:stretch>
        </p:blipFill>
        <p:spPr>
          <a:xfrm>
            <a:off x="9880600" y="3525520"/>
            <a:ext cx="1938020" cy="1454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/>
          <p:nvPr/>
        </p:nvPicPr>
        <p:blipFill>
          <a:blip r:embed="rId13"/>
          <a:srcRect r="11125" b="13333"/>
          <a:stretch>
            <a:fillRect/>
          </a:stretch>
        </p:blipFill>
        <p:spPr>
          <a:xfrm>
            <a:off x="9880600" y="5041900"/>
            <a:ext cx="1877060" cy="12217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717785" y="1250582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998" y="447333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146375" y="119923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8996755" y="126019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696795" y="200473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498675" y="181804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270" y="2205989"/>
            <a:ext cx="2172958" cy="1518285"/>
          </a:xfrm>
          <a:prstGeom prst="rect">
            <a:avLst/>
          </a:prstGeom>
        </p:spPr>
      </p:pic>
      <p:pic>
        <p:nvPicPr>
          <p:cNvPr id="1030" name="图形 10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812" y="2450602"/>
            <a:ext cx="985838" cy="1020308"/>
          </a:xfrm>
          <a:prstGeom prst="rect">
            <a:avLst/>
          </a:prstGeom>
        </p:spPr>
      </p:pic>
      <p:pic>
        <p:nvPicPr>
          <p:cNvPr id="1032" name="图形 10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885" y="3794760"/>
            <a:ext cx="1928099" cy="2239327"/>
          </a:xfrm>
          <a:prstGeom prst="rect">
            <a:avLst/>
          </a:prstGeom>
        </p:spPr>
      </p:pic>
      <p:sp>
        <p:nvSpPr>
          <p:cNvPr id="1038" name="矩形: 圆角 1037"/>
          <p:cNvSpPr/>
          <p:nvPr/>
        </p:nvSpPr>
        <p:spPr>
          <a:xfrm>
            <a:off x="10165080" y="351156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37" name="矩形: 圆角 1036"/>
          <p:cNvSpPr/>
          <p:nvPr/>
        </p:nvSpPr>
        <p:spPr>
          <a:xfrm>
            <a:off x="10046970" y="3393459"/>
            <a:ext cx="1577340" cy="2104371"/>
          </a:xfrm>
          <a:prstGeom prst="roundRect">
            <a:avLst>
              <a:gd name="adj" fmla="val 11996"/>
            </a:avLst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0" name="图形 10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853158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587767" y="514952"/>
            <a:ext cx="8396037" cy="926432"/>
          </a:xfrm>
          <a:prstGeom prst="roundRect">
            <a:avLst/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9533" y="776637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4860" y="919763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747966">
            <a:off x="2826017" y="796691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479857" y="755583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366185" y="759594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4" name="图形 10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79430" y="1497330"/>
            <a:ext cx="688657" cy="688657"/>
          </a:xfrm>
          <a:prstGeom prst="rect">
            <a:avLst/>
          </a:prstGeom>
        </p:spPr>
      </p:pic>
      <p:sp>
        <p:nvSpPr>
          <p:cNvPr id="1048" name="缺角矩形 1047"/>
          <p:cNvSpPr/>
          <p:nvPr/>
        </p:nvSpPr>
        <p:spPr>
          <a:xfrm>
            <a:off x="11445843" y="5909310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9" name="矩形: 圆角 1048"/>
          <p:cNvSpPr/>
          <p:nvPr/>
        </p:nvSpPr>
        <p:spPr>
          <a:xfrm>
            <a:off x="254267" y="5737860"/>
            <a:ext cx="820153" cy="336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5440" y="2548406"/>
            <a:ext cx="1603040" cy="1277786"/>
          </a:xfrm>
          <a:prstGeom prst="rect">
            <a:avLst/>
          </a:prstGeom>
        </p:spPr>
      </p:pic>
      <p:pic>
        <p:nvPicPr>
          <p:cNvPr id="1054" name="图形 105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15502" y="4823460"/>
            <a:ext cx="871537" cy="871537"/>
          </a:xfrm>
          <a:prstGeom prst="rect">
            <a:avLst/>
          </a:prstGeom>
        </p:spPr>
      </p:pic>
      <p:sp>
        <p:nvSpPr>
          <p:cNvPr id="1055" name="文本框 1054"/>
          <p:cNvSpPr txBox="1"/>
          <p:nvPr/>
        </p:nvSpPr>
        <p:spPr>
          <a:xfrm>
            <a:off x="2748280" y="2384108"/>
            <a:ext cx="71374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氛围布置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87675" y="3706495"/>
            <a:ext cx="651256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is coming, send you "five one" in advance: wish you a surprise career, a happy life, a profitable business, charm value a smile: friendship in the same vein. Happy May Day, come true. Happy Labor Day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140168" y="4937759"/>
            <a:ext cx="1984690" cy="571813"/>
            <a:chOff x="5140168" y="4789635"/>
            <a:chExt cx="1984690" cy="845668"/>
          </a:xfrm>
        </p:grpSpPr>
        <p:sp>
          <p:nvSpPr>
            <p:cNvPr id="15" name="矩形: 圆角 14"/>
            <p:cNvSpPr/>
            <p:nvPr/>
          </p:nvSpPr>
          <p:spPr>
            <a:xfrm>
              <a:off x="5140168" y="4880610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5140168" y="4789635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114290" y="4987290"/>
            <a:ext cx="208788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PART THREE</a:t>
            </a:r>
          </a:p>
        </p:txBody>
      </p:sp>
      <p:pic>
        <p:nvPicPr>
          <p:cNvPr id="2" name="图形 105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492700" y="451636"/>
            <a:ext cx="1603040" cy="1277786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328035" y="579755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416425" y="91948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19" name="图片 118"/>
          <p:cNvPicPr/>
          <p:nvPr/>
        </p:nvPicPr>
        <p:blipFill>
          <a:blip r:embed="rId8"/>
          <a:srcRect t="8231" r="831"/>
          <a:stretch>
            <a:fillRect/>
          </a:stretch>
        </p:blipFill>
        <p:spPr>
          <a:xfrm>
            <a:off x="6423660" y="2915920"/>
            <a:ext cx="5323205" cy="32873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811530" y="2400300"/>
            <a:ext cx="5542915" cy="1835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1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搭建主题造型门，营造现场活动氛围</a:t>
            </a:r>
          </a:p>
          <a:p>
            <a:pPr>
              <a:lnSpc>
                <a:spcPct val="21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来宾可第一时间看到活动形象，提高项目印象</a:t>
            </a:r>
          </a:p>
          <a:p>
            <a:pPr>
              <a:lnSpc>
                <a:spcPct val="21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快速找到活动现场，参与活动。</a:t>
            </a:r>
          </a:p>
        </p:txBody>
      </p:sp>
      <p:sp>
        <p:nvSpPr>
          <p:cNvPr id="1055" name="文本框 1054"/>
          <p:cNvSpPr txBox="1"/>
          <p:nvPr>
            <p:custDataLst>
              <p:tags r:id="rId5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主题造型门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签到区</a:t>
            </a:r>
          </a:p>
        </p:txBody>
      </p:sp>
      <p:pic>
        <p:nvPicPr>
          <p:cNvPr id="107" name="图片 106"/>
          <p:cNvPicPr/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597650" y="2335530"/>
            <a:ext cx="4933315" cy="3741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296035" y="2548255"/>
            <a:ext cx="4356100" cy="274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今天打工人绝对不打工，只负责吃喝玩乐，将开心进行到底</a:t>
            </a:r>
          </a:p>
          <a:p>
            <a:pPr>
              <a:lnSpc>
                <a:spcPct val="16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活动现场进行扫码下班签到，来宾扫码后，关注项目公众号领取游玩卡</a:t>
            </a:r>
          </a:p>
          <a:p>
            <a:pPr>
              <a:lnSpc>
                <a:spcPct val="160000"/>
              </a:lnSpc>
            </a:pPr>
            <a:r>
              <a:rPr 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完成所有娱乐项目后，可到奖品区，领取神秘奖品哦</a:t>
            </a:r>
            <a:r>
              <a:rPr lang="en-US" altLang="zh-CN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~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留影区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96035" y="2442210"/>
            <a:ext cx="435610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搭建活动主题留影区，来宾签到后，可自行拍照留影打卡，留下美好的回忆。</a:t>
            </a:r>
          </a:p>
        </p:txBody>
      </p:sp>
      <p:pic>
        <p:nvPicPr>
          <p:cNvPr id="121" name="图片 120"/>
          <p:cNvPicPr/>
          <p:nvPr/>
        </p:nvPicPr>
        <p:blipFill>
          <a:blip r:embed="rId8"/>
          <a:srcRect t="1375" r="16299"/>
          <a:stretch>
            <a:fillRect/>
          </a:stretch>
        </p:blipFill>
        <p:spPr>
          <a:xfrm>
            <a:off x="6503670" y="2149475"/>
            <a:ext cx="5175250" cy="4068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" name="图片 121"/>
          <p:cNvPicPr/>
          <p:nvPr/>
        </p:nvPicPr>
        <p:blipFill>
          <a:blip r:embed="rId9"/>
          <a:srcRect b="5310"/>
          <a:stretch>
            <a:fillRect/>
          </a:stretch>
        </p:blipFill>
        <p:spPr>
          <a:xfrm>
            <a:off x="885190" y="3496945"/>
            <a:ext cx="5177790" cy="25260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28841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留影区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96035" y="2261870"/>
            <a:ext cx="435610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搭建活动主题留影区，来宾签到后，可自行拍照留影打卡，留下美好的回忆。</a:t>
            </a:r>
          </a:p>
        </p:txBody>
      </p:sp>
      <p:pic>
        <p:nvPicPr>
          <p:cNvPr id="123" name="图片 122"/>
          <p:cNvPicPr/>
          <p:nvPr/>
        </p:nvPicPr>
        <p:blipFill>
          <a:blip r:embed="rId8"/>
          <a:stretch>
            <a:fillRect/>
          </a:stretch>
        </p:blipFill>
        <p:spPr>
          <a:xfrm>
            <a:off x="6543675" y="2837815"/>
            <a:ext cx="4953635" cy="330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4" name="图片 123"/>
          <p:cNvPicPr/>
          <p:nvPr/>
        </p:nvPicPr>
        <p:blipFill>
          <a:blip r:embed="rId9"/>
          <a:srcRect b="11340"/>
          <a:stretch>
            <a:fillRect/>
          </a:stretch>
        </p:blipFill>
        <p:spPr>
          <a:xfrm>
            <a:off x="1035050" y="3290570"/>
            <a:ext cx="4684395" cy="27711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9" name="矩形: 圆角 18"/>
          <p:cNvSpPr/>
          <p:nvPr>
            <p:custDataLst>
              <p:tags r:id="rId2"/>
            </p:custDataLst>
          </p:nvPr>
        </p:nvSpPr>
        <p:spPr>
          <a:xfrm>
            <a:off x="922094" y="1662746"/>
            <a:ext cx="10934625" cy="4757104"/>
          </a:xfrm>
          <a:prstGeom prst="roundRect">
            <a:avLst>
              <a:gd name="adj" fmla="val 4750"/>
            </a:avLst>
          </a:prstGeom>
          <a:solidFill>
            <a:srgbClr val="FFEA00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0" name="矩形: 圆角 19"/>
          <p:cNvSpPr/>
          <p:nvPr>
            <p:custDataLst>
              <p:tags r:id="rId3"/>
            </p:custDataLst>
          </p:nvPr>
        </p:nvSpPr>
        <p:spPr>
          <a:xfrm>
            <a:off x="327025" y="963930"/>
            <a:ext cx="6028055" cy="5247640"/>
          </a:xfrm>
          <a:prstGeom prst="roundRect">
            <a:avLst>
              <a:gd name="adj" fmla="val 475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5" name="文本框 1054"/>
          <p:cNvSpPr txBox="1"/>
          <p:nvPr>
            <p:custDataLst>
              <p:tags r:id="rId4"/>
            </p:custDataLst>
          </p:nvPr>
        </p:nvSpPr>
        <p:spPr>
          <a:xfrm>
            <a:off x="922020" y="1064895"/>
            <a:ext cx="52978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>
                  <a:solidFill>
                    <a:srgbClr val="000000"/>
                  </a:solidFill>
                </a:ln>
                <a:solidFill>
                  <a:srgbClr val="007DDE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留影区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96035" y="1986915"/>
            <a:ext cx="435610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  <a:sym typeface="汉仪长宋简" panose="02010600000101010101" charset="-122"/>
              </a:rPr>
              <a:t>搭建活动主题留影区，来宾签到后，可自行拍照留影打卡，留下美好的回忆。</a:t>
            </a:r>
          </a:p>
        </p:txBody>
      </p:sp>
      <p:pic>
        <p:nvPicPr>
          <p:cNvPr id="125" name="图片 124"/>
          <p:cNvPicPr/>
          <p:nvPr/>
        </p:nvPicPr>
        <p:blipFill>
          <a:blip r:embed="rId8"/>
          <a:stretch>
            <a:fillRect/>
          </a:stretch>
        </p:blipFill>
        <p:spPr>
          <a:xfrm>
            <a:off x="6537960" y="2408555"/>
            <a:ext cx="5155565" cy="38709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6" name="图片 125"/>
          <p:cNvPicPr/>
          <p:nvPr/>
        </p:nvPicPr>
        <p:blipFill>
          <a:blip r:embed="rId9"/>
          <a:stretch>
            <a:fillRect/>
          </a:stretch>
        </p:blipFill>
        <p:spPr>
          <a:xfrm>
            <a:off x="1212215" y="3028950"/>
            <a:ext cx="4523105" cy="30105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717785" y="1250582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4998" y="447333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146375" y="119923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8996755" y="1260195"/>
            <a:ext cx="208205" cy="823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696795" y="200473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498675" y="181804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270" y="2205989"/>
            <a:ext cx="2172958" cy="1518285"/>
          </a:xfrm>
          <a:prstGeom prst="rect">
            <a:avLst/>
          </a:prstGeom>
        </p:spPr>
      </p:pic>
      <p:pic>
        <p:nvPicPr>
          <p:cNvPr id="1030" name="图形 10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812" y="2450602"/>
            <a:ext cx="985838" cy="1020308"/>
          </a:xfrm>
          <a:prstGeom prst="rect">
            <a:avLst/>
          </a:prstGeom>
        </p:spPr>
      </p:pic>
      <p:pic>
        <p:nvPicPr>
          <p:cNvPr id="1032" name="图形 10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885" y="3794760"/>
            <a:ext cx="1928099" cy="2239327"/>
          </a:xfrm>
          <a:prstGeom prst="rect">
            <a:avLst/>
          </a:prstGeom>
        </p:spPr>
      </p:pic>
      <p:sp>
        <p:nvSpPr>
          <p:cNvPr id="1038" name="矩形: 圆角 1037"/>
          <p:cNvSpPr/>
          <p:nvPr/>
        </p:nvSpPr>
        <p:spPr>
          <a:xfrm>
            <a:off x="10165080" y="351156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37" name="矩形: 圆角 1036"/>
          <p:cNvSpPr/>
          <p:nvPr/>
        </p:nvSpPr>
        <p:spPr>
          <a:xfrm>
            <a:off x="10046970" y="3393459"/>
            <a:ext cx="1577340" cy="2104371"/>
          </a:xfrm>
          <a:prstGeom prst="roundRect">
            <a:avLst>
              <a:gd name="adj" fmla="val 11996"/>
            </a:avLst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0" name="图形 10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853158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587767" y="514952"/>
            <a:ext cx="8396037" cy="926432"/>
          </a:xfrm>
          <a:prstGeom prst="roundRect">
            <a:avLst/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9533" y="776637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4860" y="919763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8747966">
            <a:off x="2826017" y="796691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479857" y="755583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366185" y="759594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4" name="图形 10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79430" y="1497330"/>
            <a:ext cx="688657" cy="688657"/>
          </a:xfrm>
          <a:prstGeom prst="rect">
            <a:avLst/>
          </a:prstGeom>
        </p:spPr>
      </p:pic>
      <p:sp>
        <p:nvSpPr>
          <p:cNvPr id="1048" name="缺角矩形 1047"/>
          <p:cNvSpPr/>
          <p:nvPr/>
        </p:nvSpPr>
        <p:spPr>
          <a:xfrm>
            <a:off x="11445843" y="5909310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9" name="矩形: 圆角 1048"/>
          <p:cNvSpPr/>
          <p:nvPr/>
        </p:nvSpPr>
        <p:spPr>
          <a:xfrm>
            <a:off x="254267" y="5737860"/>
            <a:ext cx="820153" cy="336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5440" y="2548406"/>
            <a:ext cx="1603040" cy="1277786"/>
          </a:xfrm>
          <a:prstGeom prst="rect">
            <a:avLst/>
          </a:prstGeom>
        </p:spPr>
      </p:pic>
      <p:pic>
        <p:nvPicPr>
          <p:cNvPr id="1054" name="图形 105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15502" y="4823460"/>
            <a:ext cx="871537" cy="871537"/>
          </a:xfrm>
          <a:prstGeom prst="rect">
            <a:avLst/>
          </a:prstGeom>
        </p:spPr>
      </p:pic>
      <p:sp>
        <p:nvSpPr>
          <p:cNvPr id="1055" name="文本框 1054"/>
          <p:cNvSpPr txBox="1"/>
          <p:nvPr/>
        </p:nvSpPr>
        <p:spPr>
          <a:xfrm>
            <a:off x="2748280" y="2384108"/>
            <a:ext cx="71374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n>
                  <a:solidFill>
                    <a:srgbClr val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细节预案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987675" y="3706495"/>
            <a:ext cx="651256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is coming, send you "five one" in advance: wish you a surprise career, a happy life, a profitable business, charm value a smile: friendship in the same vein. Happy May Day, come true. Happy Labor Day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140168" y="4937759"/>
            <a:ext cx="1984690" cy="571813"/>
            <a:chOff x="5140168" y="4789635"/>
            <a:chExt cx="1984690" cy="845668"/>
          </a:xfrm>
        </p:grpSpPr>
        <p:sp>
          <p:nvSpPr>
            <p:cNvPr id="15" name="矩形: 圆角 14"/>
            <p:cNvSpPr/>
            <p:nvPr/>
          </p:nvSpPr>
          <p:spPr>
            <a:xfrm>
              <a:off x="5140168" y="4880610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5140168" y="4789635"/>
              <a:ext cx="1984690" cy="7546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26262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114290" y="4987290"/>
            <a:ext cx="208788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PART FOUR</a:t>
            </a:r>
          </a:p>
        </p:txBody>
      </p:sp>
      <p:pic>
        <p:nvPicPr>
          <p:cNvPr id="2" name="图形 105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492700" y="451636"/>
            <a:ext cx="1603040" cy="1277786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328035" y="579755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416425" y="91948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矩形: 圆角 1023"/>
          <p:cNvSpPr/>
          <p:nvPr>
            <p:custDataLst>
              <p:tags r:id="rId1"/>
            </p:custDataLst>
          </p:nvPr>
        </p:nvSpPr>
        <p:spPr>
          <a:xfrm>
            <a:off x="247015" y="339725"/>
            <a:ext cx="11513185" cy="6274435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>
            <p:custDataLst>
              <p:tags r:id="rId2"/>
            </p:custDataLst>
          </p:nvPr>
        </p:nvSpPr>
        <p:spPr>
          <a:xfrm>
            <a:off x="169545" y="234315"/>
            <a:ext cx="11590655" cy="6249035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>
            <p:custDataLst>
              <p:tags r:id="rId3"/>
            </p:custDataLst>
          </p:nvPr>
        </p:nvSpPr>
        <p:spPr>
          <a:xfrm>
            <a:off x="4578350" y="234315"/>
            <a:ext cx="5783580" cy="926465"/>
          </a:xfrm>
          <a:prstGeom prst="roundRect">
            <a:avLst/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0" name="图形 10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61" name="矩形: 圆角 60"/>
          <p:cNvSpPr/>
          <p:nvPr>
            <p:custDataLst>
              <p:tags r:id="rId5"/>
            </p:custDataLst>
          </p:nvPr>
        </p:nvSpPr>
        <p:spPr>
          <a:xfrm>
            <a:off x="9082472" y="452688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433070" y="853440"/>
            <a:ext cx="11327130" cy="5699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1</a:t>
            </a:r>
            <a:r>
              <a:rPr lang="zh-CN" altLang="en-US" sz="28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、发现伤病员的时候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确认附近有没有伤病员的亲人/同伴/熟人。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确认伤病员的症状，将状况报告给现场人，听从指示。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根据情况由工作人员陪同将伤病员引导到社区诊所或就近的医院。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a.中暑情况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将中暑着移动至最近的室内或阴凉处，服用人丹。如中暑情况没有缓解，引导到社区诊所内。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b.轻伤情况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向本人确认身体状况后，判断是轻伤，引导到社区诊所内。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c.重伤情况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如本人无法行走，判断症状很严重的时候，不要移动伤病员，报告现场负责人状况，在现场负责人判断下进行应急处理，打急救电话，要求准备救护车。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※预先掌握好路演社区的诊所位置和就近医院路线。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646930" y="339725"/>
            <a:ext cx="47053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应急预案</a:t>
            </a:r>
            <a:r>
              <a:rPr lang="en-US" altLang="zh-CN" sz="40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/</a:t>
            </a:r>
            <a:r>
              <a:rPr lang="zh-CN" altLang="en-US" sz="40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相关细节</a:t>
            </a:r>
          </a:p>
        </p:txBody>
      </p:sp>
      <p:sp>
        <p:nvSpPr>
          <p:cNvPr id="1048" name="缺角矩形 1047"/>
          <p:cNvSpPr/>
          <p:nvPr>
            <p:custDataLst>
              <p:tags r:id="rId8"/>
            </p:custDataLst>
          </p:nvPr>
        </p:nvSpPr>
        <p:spPr>
          <a:xfrm>
            <a:off x="11050238" y="6152515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>
            <p:custDataLst>
              <p:tags r:id="rId9"/>
            </p:custDataLst>
          </p:nvPr>
        </p:nvSpPr>
        <p:spPr>
          <a:xfrm>
            <a:off x="9968800" y="456699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2" name="图形 103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264140" y="0"/>
            <a:ext cx="1928099" cy="223932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06070" y="552450"/>
            <a:ext cx="47053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应急预案</a:t>
            </a:r>
            <a:r>
              <a:rPr lang="en-US" altLang="zh-CN" sz="40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/</a:t>
            </a:r>
            <a:r>
              <a:rPr lang="zh-CN" altLang="en-US" sz="40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相关细节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32435" y="1259205"/>
            <a:ext cx="11327130" cy="51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1、人员拥挤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a.发生拥挤的通道或场所的执勤人员要告知来宾不要惊慌、不要拥挤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必要时启用广播系统发布通告，同时迅速截留过往人员，组织分流、疏散、抢救。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b.人员拥挤处的秩序，保护妇女儿童先行离场，对起哄故意拥挤要给予警告或报警处理。</a:t>
            </a:r>
          </a:p>
          <a:p>
            <a:endParaRPr lang="zh-CN" altLang="en-US">
              <a:solidFill>
                <a:srgbClr val="F1E9D6"/>
              </a:solidFill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</a:endParaRPr>
          </a:p>
          <a:p>
            <a:r>
              <a:rPr lang="zh-CN" altLang="en-US" sz="2400" b="1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2、活动现场人员财物丢失: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a.来宾物品丢失或者被盗以后，立刻预报给负责人或者现场工作人员，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经理立刻到场了解情况，征询事主意见，是否向公安机关报警。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b.询问客人丢失或被盗物品特征、发现时间、存放地点、物品价值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c.保安部内保人员与负责人共同安抚事主，根据事态的发展做出客观的答复</a:t>
            </a:r>
          </a:p>
          <a:p>
            <a:endParaRPr lang="zh-CN" altLang="en-US" sz="2400">
              <a:solidFill>
                <a:srgbClr val="F1E9D6"/>
              </a:solidFill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</a:endParaRPr>
          </a:p>
          <a:p>
            <a:r>
              <a:rPr lang="zh-CN" altLang="en-US" sz="2400" b="1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3、来宾发生争吵:</a:t>
            </a:r>
          </a:p>
          <a:p>
            <a:pPr>
              <a:lnSpc>
                <a:spcPct val="14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a.活动现场来宾发生一般性争吵，有员工报案或是门卫室保安发现后，要将详细事件及时反应给楼盘经理。</a:t>
            </a:r>
          </a:p>
          <a:p>
            <a:pPr>
              <a:lnSpc>
                <a:spcPct val="14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h.楼盘经理进行劝说调解防一立殴事件发庄。日及时通知公司相关部门领导</a:t>
            </a:r>
          </a:p>
          <a:p>
            <a:pPr>
              <a:lnSpc>
                <a:spcPct val="140000"/>
              </a:lnSpc>
            </a:pPr>
            <a:r>
              <a:rPr lang="zh-CN" altLang="en-US" sz="1600">
                <a:solidFill>
                  <a:srgbClr val="F1E9D6"/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c.保安在了解情况后，在劝解无效时，应尽快将来宾带离活动现场，避免发生斗殴事件，事态严重进行报警处理</a:t>
            </a:r>
          </a:p>
        </p:txBody>
      </p:sp>
      <p:sp>
        <p:nvSpPr>
          <p:cNvPr id="1024" name="矩形: 圆角 1023"/>
          <p:cNvSpPr/>
          <p:nvPr>
            <p:custDataLst>
              <p:tags r:id="rId3"/>
            </p:custDataLst>
          </p:nvPr>
        </p:nvSpPr>
        <p:spPr>
          <a:xfrm>
            <a:off x="247015" y="339725"/>
            <a:ext cx="11513185" cy="6274435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32435" y="1192530"/>
            <a:ext cx="11327130" cy="529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1</a:t>
            </a:r>
            <a:r>
              <a:rPr lang="zh-CN" altLang="en-US" sz="32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、发现伤病员的时候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确认附近有没有伤病员的亲人/同伴/熟人。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确认伤病员的症状，将状况报告给现场人，听从指示。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根据情况由工作人员陪同将伤病员引导到社区诊所或就近的医院。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a.中暑情况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将中暑着移动至最近的室内或阴凉处，服用人丹。如中暑情况没有缓解，引导到社区诊所内。 b.轻伤情况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向本人确认身体状况后，判断是轻伤，引导到社区诊所内。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 c.重伤情况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如本人无法行走，判断症状很严重的时候，不要移动伤病员，报告现场负责人状况，在现场负责人判断下进行应急处理，打急救电话，要求准备救护车。</a:t>
            </a: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※预先掌握好路演社区的诊所位置和就近医院路线。</a:t>
            </a:r>
          </a:p>
        </p:txBody>
      </p:sp>
      <p:sp>
        <p:nvSpPr>
          <p:cNvPr id="1025" name="矩形: 圆角 1024"/>
          <p:cNvSpPr/>
          <p:nvPr>
            <p:custDataLst>
              <p:tags r:id="rId5"/>
            </p:custDataLst>
          </p:nvPr>
        </p:nvSpPr>
        <p:spPr>
          <a:xfrm>
            <a:off x="169545" y="234315"/>
            <a:ext cx="11590655" cy="6249035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559435" y="1160780"/>
            <a:ext cx="11327130" cy="51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1、人员拥挤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a.发生拥挤的通道或场所的执勤人员要告知来宾不要惊慌、不要拥挤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必要时启用广播系统发布通告，同时迅速截留过往人员，组织分流、疏散、抢救。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b.人员拥挤处的秩序，保护妇女儿童先行离场，对起哄故意拥挤要给予警告或报警处理。</a:t>
            </a:r>
          </a:p>
          <a:p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</a:endParaRPr>
          </a:p>
          <a:p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2、活动现场人员财物丢失: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a.来宾物品丢失或者被盗以后，立刻预报给负责人或者现场工作人员，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经理立刻到场了解情况，征询事主意见，是否向公安机关报警。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b.询问客人丢失或被盗物品特征、发现时间、存放地点、物品价值</a:t>
            </a: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c.保安部内保人员与负责人共同安抚事主，根据事态的发展做出客观的答复</a:t>
            </a:r>
          </a:p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优设字由棒棒体" panose="00020600040101010101" charset="-122"/>
              <a:ea typeface="优设字由棒棒体" panose="00020600040101010101" charset="-122"/>
              <a:cs typeface="优设字由棒棒体" panose="00020600040101010101" charset="-122"/>
            </a:endParaRPr>
          </a:p>
          <a:p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3、来宾发生争吵:</a:t>
            </a:r>
          </a:p>
          <a:p>
            <a:pPr>
              <a:lnSpc>
                <a:spcPct val="14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a.活动现场来宾发生一般性争吵，有员工报案或是门卫室保安发现后，要将详细事件及时反应给楼盘经理。</a:t>
            </a:r>
          </a:p>
          <a:p>
            <a:pPr>
              <a:lnSpc>
                <a:spcPct val="14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h.楼盘经理进行劝说调解防一立殴事件发庄。日及时通知公司相关部门领导</a:t>
            </a:r>
          </a:p>
          <a:p>
            <a:pPr>
              <a:lnSpc>
                <a:spcPct val="140000"/>
              </a:lnSpc>
            </a:pPr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c.保安在了解情况后，在劝解无效时，应尽快将来宾带离活动现场，避免发生斗殴事件，事态严重进行报警处理</a:t>
            </a:r>
          </a:p>
        </p:txBody>
      </p:sp>
      <p:sp>
        <p:nvSpPr>
          <p:cNvPr id="1048" name="缺角矩形 1047"/>
          <p:cNvSpPr/>
          <p:nvPr>
            <p:custDataLst>
              <p:tags r:id="rId7"/>
            </p:custDataLst>
          </p:nvPr>
        </p:nvSpPr>
        <p:spPr>
          <a:xfrm>
            <a:off x="10655268" y="6226810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40" name="图形 103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55" name="矩形: 圆角 54"/>
          <p:cNvSpPr/>
          <p:nvPr>
            <p:custDataLst>
              <p:tags r:id="rId9"/>
            </p:custDataLst>
          </p:nvPr>
        </p:nvSpPr>
        <p:spPr>
          <a:xfrm>
            <a:off x="4578350" y="234315"/>
            <a:ext cx="5783580" cy="926465"/>
          </a:xfrm>
          <a:prstGeom prst="roundRect">
            <a:avLst/>
          </a:prstGeom>
          <a:solidFill>
            <a:srgbClr val="FFEA00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1" name="矩形: 圆角 60"/>
          <p:cNvSpPr/>
          <p:nvPr>
            <p:custDataLst>
              <p:tags r:id="rId10"/>
            </p:custDataLst>
          </p:nvPr>
        </p:nvSpPr>
        <p:spPr>
          <a:xfrm>
            <a:off x="9082472" y="452688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4646930" y="339725"/>
            <a:ext cx="47053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应急预案</a:t>
            </a:r>
            <a:r>
              <a:rPr lang="en-US" altLang="zh-CN" sz="40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/</a:t>
            </a:r>
            <a:r>
              <a:rPr lang="zh-CN" altLang="en-US" sz="4000">
                <a:solidFill>
                  <a:schemeClr val="tx1">
                    <a:lumMod val="95000"/>
                    <a:lumOff val="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  <a:cs typeface="优设字由棒棒体" panose="00020600040101010101" charset="-122"/>
              </a:rPr>
              <a:t>相关细节</a:t>
            </a:r>
          </a:p>
        </p:txBody>
      </p:sp>
      <p:sp>
        <p:nvSpPr>
          <p:cNvPr id="63" name="椭圆 62"/>
          <p:cNvSpPr/>
          <p:nvPr>
            <p:custDataLst>
              <p:tags r:id="rId12"/>
            </p:custDataLst>
          </p:nvPr>
        </p:nvSpPr>
        <p:spPr>
          <a:xfrm>
            <a:off x="9968800" y="456699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2" name="图形 103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264140" y="0"/>
            <a:ext cx="1928099" cy="223932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3577" y="-3346"/>
            <a:ext cx="12199153" cy="6864691"/>
          </a:xfrm>
          <a:prstGeom prst="rect">
            <a:avLst/>
          </a:prstGeom>
        </p:spPr>
      </p:pic>
      <p:sp>
        <p:nvSpPr>
          <p:cNvPr id="1047" name="图形 1045"/>
          <p:cNvSpPr/>
          <p:nvPr/>
        </p:nvSpPr>
        <p:spPr>
          <a:xfrm>
            <a:off x="10326052" y="4832032"/>
            <a:ext cx="1751648" cy="1751648"/>
          </a:xfrm>
          <a:custGeom>
            <a:avLst/>
            <a:gdLst>
              <a:gd name="connsiteX0" fmla="*/ 2316480 w 2316480"/>
              <a:gd name="connsiteY0" fmla="*/ 1158240 h 2316480"/>
              <a:gd name="connsiteX1" fmla="*/ 1158240 w 2316480"/>
              <a:gd name="connsiteY1" fmla="*/ 2316480 h 2316480"/>
              <a:gd name="connsiteX2" fmla="*/ 0 w 2316480"/>
              <a:gd name="connsiteY2" fmla="*/ 1158240 h 2316480"/>
              <a:gd name="connsiteX3" fmla="*/ 1158240 w 2316480"/>
              <a:gd name="connsiteY3" fmla="*/ 0 h 2316480"/>
              <a:gd name="connsiteX4" fmla="*/ 2316480 w 2316480"/>
              <a:gd name="connsiteY4" fmla="*/ 115824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2316480">
                <a:moveTo>
                  <a:pt x="2316480" y="1158240"/>
                </a:moveTo>
                <a:cubicBezTo>
                  <a:pt x="2316480" y="1797918"/>
                  <a:pt x="1797918" y="2316480"/>
                  <a:pt x="1158240" y="2316480"/>
                </a:cubicBezTo>
                <a:cubicBezTo>
                  <a:pt x="518562" y="2316480"/>
                  <a:pt x="0" y="1797918"/>
                  <a:pt x="0" y="1158240"/>
                </a:cubicBezTo>
                <a:cubicBezTo>
                  <a:pt x="0" y="518562"/>
                  <a:pt x="518562" y="0"/>
                  <a:pt x="1158240" y="0"/>
                </a:cubicBezTo>
                <a:cubicBezTo>
                  <a:pt x="1797918" y="0"/>
                  <a:pt x="2316480" y="518562"/>
                  <a:pt x="2316480" y="1158240"/>
                </a:cubicBezTo>
                <a:close/>
              </a:path>
            </a:pathLst>
          </a:custGeom>
          <a:gradFill flip="none" rotWithShape="1">
            <a:gsLst>
              <a:gs pos="0">
                <a:srgbClr val="3FD498"/>
              </a:gs>
              <a:gs pos="100000">
                <a:srgbClr val="3FD498">
                  <a:alpha val="0"/>
                </a:srgbClr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4930" y="189790"/>
            <a:ext cx="3587261" cy="3587261"/>
          </a:xfrm>
          <a:prstGeom prst="ellipse">
            <a:avLst/>
          </a:prstGeom>
          <a:solidFill>
            <a:srgbClr val="3351F6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4" name="缺角矩形 53"/>
          <p:cNvSpPr/>
          <p:nvPr/>
        </p:nvSpPr>
        <p:spPr>
          <a:xfrm>
            <a:off x="717785" y="1250582"/>
            <a:ext cx="647700" cy="647700"/>
          </a:xfrm>
          <a:prstGeom prst="plaqu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34" name="图形 10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74998" y="447333"/>
            <a:ext cx="1934122" cy="1665311"/>
          </a:xfrm>
          <a:prstGeom prst="rect">
            <a:avLst/>
          </a:prstGeom>
        </p:spPr>
      </p:pic>
      <p:sp>
        <p:nvSpPr>
          <p:cNvPr id="1041" name="矩形: 圆角 1040"/>
          <p:cNvSpPr/>
          <p:nvPr/>
        </p:nvSpPr>
        <p:spPr>
          <a:xfrm>
            <a:off x="2146375" y="1199235"/>
            <a:ext cx="208205" cy="823875"/>
          </a:xfrm>
          <a:prstGeom prst="roundRect">
            <a:avLst>
              <a:gd name="adj" fmla="val 50000"/>
            </a:avLst>
          </a:prstGeom>
          <a:solidFill>
            <a:srgbClr val="00C2FE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2" name="矩形: 圆角 1041"/>
          <p:cNvSpPr/>
          <p:nvPr/>
        </p:nvSpPr>
        <p:spPr>
          <a:xfrm>
            <a:off x="8996755" y="1260195"/>
            <a:ext cx="208205" cy="823875"/>
          </a:xfrm>
          <a:prstGeom prst="roundRect">
            <a:avLst>
              <a:gd name="adj" fmla="val 50000"/>
            </a:avLst>
          </a:prstGeom>
          <a:solidFill>
            <a:srgbClr val="00C2FE"/>
          </a:solidFill>
          <a:ln>
            <a:solidFill>
              <a:srgbClr val="26262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5" name="矩形: 圆角 1024"/>
          <p:cNvSpPr/>
          <p:nvPr/>
        </p:nvSpPr>
        <p:spPr>
          <a:xfrm>
            <a:off x="1696795" y="200473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24" name="矩形: 圆角 1023"/>
          <p:cNvSpPr/>
          <p:nvPr/>
        </p:nvSpPr>
        <p:spPr>
          <a:xfrm>
            <a:off x="1498675" y="1818042"/>
            <a:ext cx="9617336" cy="4152452"/>
          </a:xfrm>
          <a:prstGeom prst="roundRect">
            <a:avLst>
              <a:gd name="adj" fmla="val 4750"/>
            </a:avLst>
          </a:prstGeom>
          <a:solidFill>
            <a:schemeClr val="accent3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28" name="图形 10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5270" y="2205989"/>
            <a:ext cx="2172958" cy="1518285"/>
          </a:xfrm>
          <a:prstGeom prst="rect">
            <a:avLst/>
          </a:prstGeom>
        </p:spPr>
      </p:pic>
      <p:pic>
        <p:nvPicPr>
          <p:cNvPr id="1030" name="图形 102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5812" y="2450602"/>
            <a:ext cx="985838" cy="1020308"/>
          </a:xfrm>
          <a:prstGeom prst="rect">
            <a:avLst/>
          </a:prstGeom>
        </p:spPr>
      </p:pic>
      <p:pic>
        <p:nvPicPr>
          <p:cNvPr id="1032" name="图形 103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2885" y="3794760"/>
            <a:ext cx="1928099" cy="2239327"/>
          </a:xfrm>
          <a:prstGeom prst="rect">
            <a:avLst/>
          </a:prstGeom>
        </p:spPr>
      </p:pic>
      <p:sp>
        <p:nvSpPr>
          <p:cNvPr id="52" name="任意多边形: 形状 51"/>
          <p:cNvSpPr/>
          <p:nvPr/>
        </p:nvSpPr>
        <p:spPr>
          <a:xfrm rot="18900000">
            <a:off x="1111816" y="853158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587767" y="514952"/>
            <a:ext cx="8396037" cy="926432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79533" y="776637"/>
            <a:ext cx="342900" cy="342900"/>
          </a:xfrm>
          <a:prstGeom prst="rect">
            <a:avLst/>
          </a:prstGeom>
        </p:spPr>
      </p:pic>
      <p:pic>
        <p:nvPicPr>
          <p:cNvPr id="59" name="图形 5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84860" y="919763"/>
            <a:ext cx="342900" cy="104775"/>
          </a:xfrm>
          <a:prstGeom prst="rect">
            <a:avLst/>
          </a:prstGeom>
        </p:spPr>
      </p:pic>
      <p:pic>
        <p:nvPicPr>
          <p:cNvPr id="60" name="图形 5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8747966">
            <a:off x="2826017" y="796691"/>
            <a:ext cx="342900" cy="342900"/>
          </a:xfrm>
          <a:prstGeom prst="rect">
            <a:avLst/>
          </a:prstGeom>
        </p:spPr>
      </p:pic>
      <p:sp>
        <p:nvSpPr>
          <p:cNvPr id="61" name="矩形: 圆角 60"/>
          <p:cNvSpPr/>
          <p:nvPr/>
        </p:nvSpPr>
        <p:spPr>
          <a:xfrm>
            <a:off x="8479857" y="755583"/>
            <a:ext cx="1275347" cy="397042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9366185" y="759594"/>
            <a:ext cx="393032" cy="393032"/>
          </a:xfrm>
          <a:prstGeom prst="ellipse">
            <a:avLst/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grpSp>
        <p:nvGrpSpPr>
          <p:cNvPr id="4" name="图形 1043"/>
          <p:cNvGrpSpPr/>
          <p:nvPr/>
        </p:nvGrpSpPr>
        <p:grpSpPr>
          <a:xfrm>
            <a:off x="10685028" y="1502928"/>
            <a:ext cx="674659" cy="674659"/>
            <a:chOff x="10685028" y="1502928"/>
            <a:chExt cx="674659" cy="674659"/>
          </a:xfrm>
        </p:grpSpPr>
        <p:sp>
          <p:nvSpPr>
            <p:cNvPr id="5" name="任意多边形: 形状 4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0 w 674659"/>
                <a:gd name="connsiteY0" fmla="*/ 0 h 674659"/>
                <a:gd name="connsiteX1" fmla="*/ 674660 w 674659"/>
                <a:gd name="connsiteY1" fmla="*/ 0 h 674659"/>
                <a:gd name="connsiteX2" fmla="*/ 674660 w 674659"/>
                <a:gd name="connsiteY2" fmla="*/ 674660 h 674659"/>
                <a:gd name="connsiteX3" fmla="*/ 0 w 674659"/>
                <a:gd name="connsiteY3" fmla="*/ 67466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659" h="674659">
                  <a:moveTo>
                    <a:pt x="0" y="0"/>
                  </a:moveTo>
                  <a:lnTo>
                    <a:pt x="674660" y="0"/>
                  </a:lnTo>
                  <a:lnTo>
                    <a:pt x="674660" y="674660"/>
                  </a:lnTo>
                  <a:lnTo>
                    <a:pt x="0" y="674660"/>
                  </a:lnTo>
                  <a:close/>
                </a:path>
              </a:pathLst>
            </a:custGeom>
            <a:solidFill>
              <a:srgbClr val="00C2FE"/>
            </a:solidFill>
            <a:ln w="55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0 w 674659"/>
                <a:gd name="connsiteY0" fmla="*/ 0 h 674659"/>
                <a:gd name="connsiteX1" fmla="*/ 674660 w 674659"/>
                <a:gd name="connsiteY1" fmla="*/ 0 h 674659"/>
                <a:gd name="connsiteX2" fmla="*/ 674660 w 674659"/>
                <a:gd name="connsiteY2" fmla="*/ 674660 h 674659"/>
                <a:gd name="connsiteX3" fmla="*/ 0 w 674659"/>
                <a:gd name="connsiteY3" fmla="*/ 67466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659" h="674659">
                  <a:moveTo>
                    <a:pt x="0" y="0"/>
                  </a:moveTo>
                  <a:lnTo>
                    <a:pt x="674660" y="0"/>
                  </a:lnTo>
                  <a:lnTo>
                    <a:pt x="674660" y="674660"/>
                  </a:lnTo>
                  <a:lnTo>
                    <a:pt x="0" y="674660"/>
                  </a:lnTo>
                  <a:close/>
                </a:path>
              </a:pathLst>
            </a:custGeom>
            <a:noFill/>
            <a:ln w="11151" cap="flat">
              <a:solidFill>
                <a:srgbClr val="0202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674660 w 674659"/>
                <a:gd name="connsiteY0" fmla="*/ 0 h 674659"/>
                <a:gd name="connsiteX1" fmla="*/ 0 w 674659"/>
                <a:gd name="connsiteY1" fmla="*/ 67466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4659" h="674659">
                  <a:moveTo>
                    <a:pt x="674660" y="0"/>
                  </a:moveTo>
                  <a:lnTo>
                    <a:pt x="0" y="674660"/>
                  </a:lnTo>
                </a:path>
              </a:pathLst>
            </a:custGeom>
            <a:ln w="11151" cap="flat">
              <a:solidFill>
                <a:srgbClr val="0202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0685028" y="1502928"/>
              <a:ext cx="674659" cy="674659"/>
            </a:xfrm>
            <a:custGeom>
              <a:avLst/>
              <a:gdLst>
                <a:gd name="connsiteX0" fmla="*/ 674660 w 674659"/>
                <a:gd name="connsiteY0" fmla="*/ 674660 h 674659"/>
                <a:gd name="connsiteX1" fmla="*/ 0 w 674659"/>
                <a:gd name="connsiteY1" fmla="*/ 0 h 67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4659" h="674659">
                  <a:moveTo>
                    <a:pt x="674660" y="674660"/>
                  </a:moveTo>
                  <a:lnTo>
                    <a:pt x="0" y="0"/>
                  </a:lnTo>
                </a:path>
              </a:pathLst>
            </a:custGeom>
            <a:ln w="11151" cap="flat">
              <a:solidFill>
                <a:srgbClr val="02020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优设字由棒棒体" panose="00020600040101010101" charset="-122"/>
                <a:ea typeface="优设字由棒棒体" panose="00020600040101010101" charset="-122"/>
              </a:endParaRPr>
            </a:p>
          </p:txBody>
        </p:sp>
      </p:grpSp>
      <p:sp>
        <p:nvSpPr>
          <p:cNvPr id="1048" name="缺角矩形 1047"/>
          <p:cNvSpPr/>
          <p:nvPr/>
        </p:nvSpPr>
        <p:spPr>
          <a:xfrm>
            <a:off x="11547443" y="5804535"/>
            <a:ext cx="461912" cy="461912"/>
          </a:xfrm>
          <a:prstGeom prst="plaque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49" name="矩形: 圆角 1048"/>
          <p:cNvSpPr/>
          <p:nvPr/>
        </p:nvSpPr>
        <p:spPr>
          <a:xfrm>
            <a:off x="254267" y="5737860"/>
            <a:ext cx="820153" cy="336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050" name="任意多边形: 形状 1049"/>
          <p:cNvSpPr/>
          <p:nvPr/>
        </p:nvSpPr>
        <p:spPr>
          <a:xfrm rot="18900000">
            <a:off x="269805" y="634336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052" name="图形 105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92700" y="451636"/>
            <a:ext cx="1603040" cy="1277786"/>
          </a:xfrm>
          <a:prstGeom prst="rect">
            <a:avLst/>
          </a:prstGeom>
        </p:spPr>
      </p:pic>
      <p:pic>
        <p:nvPicPr>
          <p:cNvPr id="1054" name="图形 105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894522" y="4996815"/>
            <a:ext cx="871537" cy="87153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239770" y="2533015"/>
            <a:ext cx="658558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96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感谢观看！</a:t>
            </a:r>
          </a:p>
        </p:txBody>
      </p:sp>
      <p:sp>
        <p:nvSpPr>
          <p:cNvPr id="1057" name="文本框 1056"/>
          <p:cNvSpPr txBox="1"/>
          <p:nvPr/>
        </p:nvSpPr>
        <p:spPr>
          <a:xfrm>
            <a:off x="2765398" y="5497616"/>
            <a:ext cx="6912663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FFEA00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theme planning activity program</a:t>
            </a:r>
          </a:p>
        </p:txBody>
      </p:sp>
      <p:sp>
        <p:nvSpPr>
          <p:cNvPr id="1058" name="文本框 1057"/>
          <p:cNvSpPr txBox="1"/>
          <p:nvPr/>
        </p:nvSpPr>
        <p:spPr>
          <a:xfrm>
            <a:off x="3328035" y="579755"/>
            <a:ext cx="299720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Happy Labor Day</a:t>
            </a:r>
          </a:p>
        </p:txBody>
      </p:sp>
      <p:sp>
        <p:nvSpPr>
          <p:cNvPr id="1059" name="文本框 1058"/>
          <p:cNvSpPr txBox="1"/>
          <p:nvPr/>
        </p:nvSpPr>
        <p:spPr>
          <a:xfrm>
            <a:off x="4416425" y="919480"/>
            <a:ext cx="346519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打工人的元气假期</a:t>
            </a:r>
          </a:p>
        </p:txBody>
      </p:sp>
      <p:sp>
        <p:nvSpPr>
          <p:cNvPr id="1061" name="文本框 1060"/>
          <p:cNvSpPr txBox="1"/>
          <p:nvPr/>
        </p:nvSpPr>
        <p:spPr>
          <a:xfrm>
            <a:off x="373380" y="624586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13" name="矩形: 圆角 1037"/>
          <p:cNvSpPr/>
          <p:nvPr>
            <p:custDataLst>
              <p:tags r:id="rId1"/>
            </p:custDataLst>
          </p:nvPr>
        </p:nvSpPr>
        <p:spPr>
          <a:xfrm>
            <a:off x="10165080" y="351156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14" name="矩形: 圆角 1036"/>
          <p:cNvSpPr/>
          <p:nvPr>
            <p:custDataLst>
              <p:tags r:id="rId2"/>
            </p:custDataLst>
          </p:nvPr>
        </p:nvSpPr>
        <p:spPr>
          <a:xfrm>
            <a:off x="10046970" y="3393459"/>
            <a:ext cx="1577340" cy="2104371"/>
          </a:xfrm>
          <a:prstGeom prst="roundRect">
            <a:avLst>
              <a:gd name="adj" fmla="val 11996"/>
            </a:avLst>
          </a:prstGeom>
          <a:solidFill>
            <a:schemeClr val="accent2"/>
          </a:solidFill>
          <a:ln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pic>
        <p:nvPicPr>
          <p:cNvPr id="18" name="图形 10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0332801" y="3374073"/>
            <a:ext cx="1676319" cy="1717039"/>
          </a:xfrm>
          <a:prstGeom prst="rect">
            <a:avLst/>
          </a:prstGeom>
        </p:spPr>
      </p:pic>
      <p:sp>
        <p:nvSpPr>
          <p:cNvPr id="20" name="任意多边形: 形状 1049"/>
          <p:cNvSpPr/>
          <p:nvPr>
            <p:custDataLst>
              <p:tags r:id="rId4"/>
            </p:custDataLst>
          </p:nvPr>
        </p:nvSpPr>
        <p:spPr>
          <a:xfrm rot="18900000">
            <a:off x="262438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272796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2" name="任意多边形: 形状 1049"/>
          <p:cNvSpPr/>
          <p:nvPr>
            <p:custDataLst>
              <p:tags r:id="rId6"/>
            </p:custDataLst>
          </p:nvPr>
        </p:nvSpPr>
        <p:spPr>
          <a:xfrm rot="18900000">
            <a:off x="506786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517144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4" name="任意多边形: 形状 1049"/>
          <p:cNvSpPr/>
          <p:nvPr>
            <p:custDataLst>
              <p:tags r:id="rId8"/>
            </p:custDataLst>
          </p:nvPr>
        </p:nvSpPr>
        <p:spPr>
          <a:xfrm rot="18900000">
            <a:off x="766755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777113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6" name="任意多边形: 形状 1049"/>
          <p:cNvSpPr/>
          <p:nvPr>
            <p:custDataLst>
              <p:tags r:id="rId10"/>
            </p:custDataLst>
          </p:nvPr>
        </p:nvSpPr>
        <p:spPr>
          <a:xfrm rot="18900000">
            <a:off x="9789725" y="6347179"/>
            <a:ext cx="148172" cy="148172"/>
          </a:xfrm>
          <a:custGeom>
            <a:avLst/>
            <a:gdLst>
              <a:gd name="connsiteX0" fmla="*/ 739133 w 739132"/>
              <a:gd name="connsiteY0" fmla="*/ 369566 h 739132"/>
              <a:gd name="connsiteX1" fmla="*/ 369566 w 739132"/>
              <a:gd name="connsiteY1" fmla="*/ 739133 h 739132"/>
              <a:gd name="connsiteX2" fmla="*/ 0 w 739132"/>
              <a:gd name="connsiteY2" fmla="*/ 369566 h 739132"/>
              <a:gd name="connsiteX3" fmla="*/ 369566 w 739132"/>
              <a:gd name="connsiteY3" fmla="*/ 0 h 739132"/>
              <a:gd name="connsiteX4" fmla="*/ 739133 w 739132"/>
              <a:gd name="connsiteY4" fmla="*/ 369566 h 73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32" h="739132">
                <a:moveTo>
                  <a:pt x="739133" y="369566"/>
                </a:moveTo>
                <a:cubicBezTo>
                  <a:pt x="739133" y="573672"/>
                  <a:pt x="573672" y="739133"/>
                  <a:pt x="369566" y="739133"/>
                </a:cubicBezTo>
                <a:cubicBezTo>
                  <a:pt x="165461" y="739133"/>
                  <a:pt x="0" y="573672"/>
                  <a:pt x="0" y="369566"/>
                </a:cubicBezTo>
                <a:cubicBezTo>
                  <a:pt x="0" y="165461"/>
                  <a:pt x="165461" y="0"/>
                  <a:pt x="369566" y="0"/>
                </a:cubicBezTo>
                <a:cubicBezTo>
                  <a:pt x="573672" y="0"/>
                  <a:pt x="739133" y="165461"/>
                  <a:pt x="739133" y="369566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FFEA00"/>
              </a:solidFill>
              <a:latin typeface="优设字由棒棒体" panose="00020600040101010101" charset="-122"/>
              <a:ea typeface="优设字由棒棒体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9893300" y="6249670"/>
            <a:ext cx="1849120" cy="337820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好，我答应你</a:t>
            </a:r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3051175" y="4021455"/>
            <a:ext cx="6512560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优设字由棒棒体" panose="00020600040101010101" charset="-122"/>
                <a:ea typeface="优设字由棒棒体" panose="00020600040101010101" charset="-122"/>
              </a:rPr>
              <a:t>May Day is coming, send you "five one" in advance: wish you a surprise career, a happy life, a profitable business, charm value a smile: friendship in the same vein. Happy May Day, come true. Happy Labor Day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jb3VudCI6MTksImhkaWQiOiI2YWM0M2EzNzk5NmE5NjA5NGMzZGM4ZjQ2ZWY4MzM5YSIsInVzZXJDb3VudCI6Nn0="/>
  <p:tag name="KSO_WPP_MARK_KEY" val="e5f8da55-4db1-474a-a7d0-f35a4b0fa2d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更多方案请加V:NKT677">
  <a:themeElements>
    <a:clrScheme name="自定义 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2FE"/>
      </a:accent1>
      <a:accent2>
        <a:srgbClr val="FFEA00"/>
      </a:accent2>
      <a:accent3>
        <a:srgbClr val="FF5463"/>
      </a:accent3>
      <a:accent4>
        <a:srgbClr val="00E98B"/>
      </a:accent4>
      <a:accent5>
        <a:srgbClr val="3450F7"/>
      </a:accent5>
      <a:accent6>
        <a:srgbClr val="007DDE"/>
      </a:accent6>
      <a:hlink>
        <a:srgbClr val="0563C1"/>
      </a:hlink>
      <a:folHlink>
        <a:srgbClr val="954F72"/>
      </a:folHlink>
    </a:clrScheme>
    <a:fontScheme name="稻壳儿-黑体常规2">
      <a:majorFont>
        <a:latin typeface="Montserrat ExtraBold"/>
        <a:ea typeface="思源黑体 CN Heavy"/>
        <a:cs typeface=""/>
      </a:majorFont>
      <a:minorFont>
        <a:latin typeface="Montserrat"/>
        <a:ea typeface="MiSans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DCD6CA"/>
          </a:solidFill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黑体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黑体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2785</Words>
  <Application>Microsoft Office PowerPoint</Application>
  <PresentationFormat>宽屏</PresentationFormat>
  <Paragraphs>270</Paragraphs>
  <Slides>33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Arial</vt:lpstr>
      <vt:lpstr>优设字由棒棒体</vt:lpstr>
      <vt:lpstr>标准粗黑</vt:lpstr>
      <vt:lpstr>黑体</vt:lpstr>
      <vt:lpstr>仓耳章鱼小丸子体 W01</vt:lpstr>
      <vt:lpstr>思源黑体 CN Heavy</vt:lpstr>
      <vt:lpstr>Montserrat</vt:lpstr>
      <vt:lpstr>Montserrat ExtraBold</vt:lpstr>
      <vt:lpstr>更多方案请加V:NKT677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2023-04-25T06:22:55Z</dcterms:created>
  <dcterms:modified xsi:type="dcterms:W3CDTF">2023-04-25T06:23:22Z</dcterms:modified>
</cp:coreProperties>
</file>