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customXml/itemProps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0" r:id="rId3"/>
  </p:sldMasterIdLst>
  <p:notesMasterIdLst>
    <p:notesMasterId r:id="rId6"/>
  </p:notesMasterIdLst>
  <p:sldIdLst>
    <p:sldId id="256" r:id="rId4"/>
    <p:sldId id="257" r:id="rId5"/>
    <p:sldId id="258" r:id="rId7"/>
    <p:sldId id="291" r:id="rId8"/>
    <p:sldId id="292" r:id="rId9"/>
    <p:sldId id="311" r:id="rId10"/>
    <p:sldId id="312" r:id="rId11"/>
    <p:sldId id="313" r:id="rId12"/>
    <p:sldId id="259" r:id="rId13"/>
    <p:sldId id="260" r:id="rId14"/>
    <p:sldId id="320" r:id="rId15"/>
    <p:sldId id="261" r:id="rId16"/>
    <p:sldId id="262" r:id="rId17"/>
    <p:sldId id="270" r:id="rId18"/>
    <p:sldId id="279" r:id="rId19"/>
    <p:sldId id="275" r:id="rId20"/>
    <p:sldId id="266" r:id="rId21"/>
    <p:sldId id="322" r:id="rId22"/>
    <p:sldId id="274" r:id="rId23"/>
  </p:sldIdLst>
  <p:sldSz cx="24384000" cy="13716000" type="screen16x9"/>
  <p:notesSz cx="5143500" cy="9144000"/>
  <p:embeddedFontLst>
    <p:embeddedFont>
      <p:font typeface="OPPOSans-B" panose="02010600030101010101" charset="-122"/>
      <p:regular r:id="rId29"/>
    </p:embeddedFont>
    <p:embeddedFont>
      <p:font typeface="Reeji-CloudRuiSongCu-GB-Regular" panose="02010600030101010101" charset="-122"/>
      <p:regular r:id="rId30"/>
    </p:embeddedFont>
    <p:embeddedFont>
      <p:font typeface="OPPOSans-R" panose="02010600030101010101" charset="-122"/>
      <p:regular r:id="rId31"/>
    </p:embeddedFont>
    <p:embeddedFont>
      <p:font typeface="方正粗黑宋简体" panose="02000000000000000000" charset="-122"/>
      <p:regular r:id="rId32"/>
    </p:embeddedFont>
    <p:embeddedFont>
      <p:font typeface="OPPOSans-H" panose="02010600030101010101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  <p:embeddedFont>
      <p:font typeface="等线" panose="02010600030101010101" charset="-122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4A"/>
    <a:srgbClr val="FFFFFF"/>
    <a:srgbClr val="EB3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1.fntdata"/><Relationship Id="rId28" Type="http://schemas.openxmlformats.org/officeDocument/2006/relationships/customXml" Target="../customXml/item1.xml"/><Relationship Id="rId27" Type="http://schemas.openxmlformats.org/officeDocument/2006/relationships/customXmlProps" Target="../customXml/itemProps5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291346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291346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.png"/><Relationship Id="rId1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.png"/><Relationship Id="rId1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.png"/><Relationship Id="rId1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.xml"/><Relationship Id="rId10" Type="http://schemas.openxmlformats.org/officeDocument/2006/relationships/image" Target="../media/image1.png"/><Relationship Id="rId1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8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.xml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8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.xml"/><Relationship Id="rId7" Type="http://schemas.openxmlformats.org/officeDocument/2006/relationships/image" Target="../media/image1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8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.xml"/><Relationship Id="rId7" Type="http://schemas.openxmlformats.org/officeDocument/2006/relationships/image" Target="../media/image1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1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855700" y="2006600"/>
            <a:ext cx="8547100" cy="99187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79400" y="513715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03400" y="195580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846800" y="590550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979400" y="10566400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938500" y="3784600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288500" y="6985000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850100" y="1141730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796250" y="95285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0" name="image 10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92300" y="9042400"/>
            <a:ext cx="4241800" cy="876300"/>
          </a:xfrm>
          <a:prstGeom prst="rect">
            <a:avLst/>
          </a:prstGeom>
        </p:spPr>
      </p:pic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5" name="Object 1015"/>
          <p:cNvSpPr txBox="1"/>
          <p:nvPr/>
        </p:nvSpPr>
        <p:spPr>
          <a:xfrm>
            <a:off x="1816099" y="2381249"/>
            <a:ext cx="11315700" cy="3047999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sz="12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TIKTOK</a:t>
            </a:r>
            <a:endParaRPr lang="zh-CN" altLang="en-US" sz="12000"/>
          </a:p>
          <a:p>
            <a:pPr algn="l">
              <a:lnSpc>
                <a:spcPct val="83000"/>
              </a:lnSpc>
            </a:pPr>
            <a:r>
              <a:rPr lang="zh-CN" sz="12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Audio </a:t>
            </a:r>
            <a:r>
              <a:rPr lang="en-US" altLang="zh-CN" sz="12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D</a:t>
            </a:r>
            <a:r>
              <a:rPr lang="zh-CN" sz="12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ating </a:t>
            </a:r>
            <a:endParaRPr lang="zh-CN" sz="12000" b="0" i="0" dirty="0" smtClean="0">
              <a:solidFill>
                <a:srgbClr val="70F5E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016" name="Object 1016"/>
          <p:cNvSpPr txBox="1"/>
          <p:nvPr/>
        </p:nvSpPr>
        <p:spPr>
          <a:xfrm>
            <a:off x="1816099" y="5911326"/>
            <a:ext cx="14097000" cy="187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4000" b="0" i="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抖音</a:t>
            </a:r>
            <a:r>
              <a:rPr lang="zh-CN" sz="14000" b="0" i="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音频交友</a:t>
            </a:r>
            <a:endParaRPr lang="zh-CN" altLang="en-US"/>
          </a:p>
        </p:txBody>
      </p:sp>
      <p:sp>
        <p:nvSpPr>
          <p:cNvPr id="1018" name="Object 1018"/>
          <p:cNvSpPr txBox="1"/>
          <p:nvPr/>
        </p:nvSpPr>
        <p:spPr>
          <a:xfrm>
            <a:off x="1816100" y="1132840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 algn="l"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1019" name="Object 1019"/>
          <p:cNvSpPr txBox="1"/>
          <p:nvPr/>
        </p:nvSpPr>
        <p:spPr>
          <a:xfrm>
            <a:off x="2127250" y="9245600"/>
            <a:ext cx="3771900" cy="469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altLang="zh-CN" sz="35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专业全面运营管理</a:t>
            </a:r>
            <a:endParaRPr lang="zh-CN" altLang="zh-CN" sz="3500" b="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20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4643735" y="12505055"/>
            <a:ext cx="457200" cy="457200"/>
          </a:xfrm>
          <a:prstGeom prst="rect">
            <a:avLst/>
          </a:prstGeom>
        </p:spPr>
      </p:pic>
      <p:sp>
        <p:nvSpPr>
          <p:cNvPr id="201" name="Object 201"/>
          <p:cNvSpPr txBox="1"/>
          <p:nvPr/>
        </p:nvSpPr>
        <p:spPr>
          <a:xfrm>
            <a:off x="2349500" y="1378706"/>
            <a:ext cx="11557000" cy="2082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12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CONTENTS</a:t>
            </a:r>
            <a:endParaRPr lang="zh-CN" altLang="en-US"/>
          </a:p>
        </p:txBody>
      </p:sp>
      <p:sp>
        <p:nvSpPr>
          <p:cNvPr id="202" name="Object 202"/>
          <p:cNvSpPr txBox="1"/>
          <p:nvPr/>
        </p:nvSpPr>
        <p:spPr>
          <a:xfrm>
            <a:off x="2349500" y="3645368"/>
            <a:ext cx="6489700" cy="187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4000" b="0" i="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目录</a:t>
            </a:r>
            <a:endParaRPr lang="zh-CN" altLang="en-US"/>
          </a:p>
        </p:txBody>
      </p:sp>
      <p:sp>
        <p:nvSpPr>
          <p:cNvPr id="203" name="Object 203"/>
          <p:cNvSpPr txBox="1"/>
          <p:nvPr/>
        </p:nvSpPr>
        <p:spPr>
          <a:xfrm>
            <a:off x="2349500" y="11387063"/>
            <a:ext cx="76327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14959330" y="3746500"/>
            <a:ext cx="1505585" cy="131000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r>
              <a:rPr lang="zh-CN" sz="8000" b="0" i="0" spc="662" dirty="0" smtClean="0">
                <a:ln w="4762" cmpd="sng">
                  <a:solidFill>
                    <a:srgbClr val="00FAF1"/>
                  </a:solidFill>
                </a:ln>
                <a:solidFill>
                  <a:srgbClr val="000000">
                    <a:alpha val="0"/>
                  </a:srgbClr>
                </a:solidFill>
                <a:latin typeface="OPPOSans-B" panose="02010600030101010101" charset="-122"/>
                <a:ea typeface="OPPOSans-B" panose="02010600030101010101" charset="-122"/>
              </a:rPr>
              <a:t>01</a:t>
            </a:r>
            <a:endParaRPr lang="zh-CN" altLang="en-US" sz="8000"/>
          </a:p>
        </p:txBody>
      </p:sp>
      <p:sp>
        <p:nvSpPr>
          <p:cNvPr id="205" name="Object 205"/>
          <p:cNvSpPr txBox="1"/>
          <p:nvPr/>
        </p:nvSpPr>
        <p:spPr>
          <a:xfrm>
            <a:off x="17011650" y="5239881"/>
            <a:ext cx="43688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4000" b="0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任务</a:t>
            </a:r>
            <a:r>
              <a:rPr lang="zh-CN" sz="4000" b="0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目标</a:t>
            </a:r>
            <a:endParaRPr lang="zh-CN" sz="4000" b="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17011650" y="5841353"/>
            <a:ext cx="4800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en-US" altLang="zh-CN"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Mission</a:t>
            </a:r>
            <a:r>
              <a:rPr lang="zh-CN"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 objectives </a:t>
            </a:r>
            <a:endParaRPr lang="zh-CN"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4555470" y="5073650"/>
            <a:ext cx="1790065" cy="132016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r>
              <a:rPr lang="zh-CN" sz="8000" b="0" i="0" dirty="0" smtClean="0">
                <a:ln w="4762" cmpd="sng">
                  <a:solidFill>
                    <a:srgbClr val="FF004A"/>
                  </a:solidFill>
                </a:ln>
                <a:solidFill>
                  <a:srgbClr val="000000">
                    <a:alpha val="0"/>
                  </a:srgbClr>
                </a:solidFill>
                <a:latin typeface="OPPOSans-B" panose="02010600030101010101" charset="-122"/>
                <a:ea typeface="OPPOSans-B" panose="02010600030101010101" charset="-122"/>
              </a:rPr>
              <a:t>02</a:t>
            </a:r>
            <a:endParaRPr lang="zh-CN" altLang="en-US" sz="8000"/>
          </a:p>
        </p:txBody>
      </p:sp>
      <p:sp>
        <p:nvSpPr>
          <p:cNvPr id="2012" name="Object 2012"/>
          <p:cNvSpPr txBox="1"/>
          <p:nvPr/>
        </p:nvSpPr>
        <p:spPr>
          <a:xfrm>
            <a:off x="14321790" y="6529070"/>
            <a:ext cx="2005965" cy="155892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r>
              <a:rPr lang="zh-CN" sz="8000" b="0" i="0" dirty="0" smtClean="0">
                <a:ln w="4762" cmpd="sng">
                  <a:solidFill>
                    <a:srgbClr val="00FAF1"/>
                  </a:solidFill>
                </a:ln>
                <a:solidFill>
                  <a:srgbClr val="000000">
                    <a:alpha val="0"/>
                  </a:srgbClr>
                </a:solidFill>
                <a:latin typeface="OPPOSans-B" panose="02010600030101010101" charset="-122"/>
                <a:ea typeface="OPPOSans-B" panose="02010600030101010101" charset="-122"/>
              </a:rPr>
              <a:t>03</a:t>
            </a:r>
            <a:endParaRPr lang="zh-CN" altLang="en-US" sz="8000"/>
          </a:p>
        </p:txBody>
      </p:sp>
      <p:sp>
        <p:nvSpPr>
          <p:cNvPr id="2013" name="Object 2013"/>
          <p:cNvSpPr txBox="1"/>
          <p:nvPr/>
        </p:nvSpPr>
        <p:spPr>
          <a:xfrm>
            <a:off x="17011650" y="662945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altLang="en-US" sz="4000" b="0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硬件设施</a:t>
            </a:r>
            <a:endParaRPr lang="zh-CN" altLang="en-US" sz="4000" b="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014" name="Object 2014"/>
          <p:cNvSpPr txBox="1"/>
          <p:nvPr/>
        </p:nvSpPr>
        <p:spPr>
          <a:xfrm>
            <a:off x="17011650" y="7245338"/>
            <a:ext cx="4800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Hardware facilities</a:t>
            </a:r>
            <a:endParaRPr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16" name="Object 2016"/>
          <p:cNvSpPr txBox="1"/>
          <p:nvPr/>
        </p:nvSpPr>
        <p:spPr>
          <a:xfrm>
            <a:off x="14338935" y="7848600"/>
            <a:ext cx="2006600" cy="153289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r>
              <a:rPr lang="zh-CN" sz="8000" dirty="0" smtClean="0">
                <a:ln w="4762" cmpd="sng">
                  <a:solidFill>
                    <a:srgbClr val="FF004A"/>
                  </a:solidFill>
                </a:ln>
                <a:solidFill>
                  <a:srgbClr val="000000">
                    <a:alpha val="0"/>
                  </a:srgbClr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04</a:t>
            </a:r>
            <a:endParaRPr lang="zh-CN" altLang="en-US" sz="8000"/>
          </a:p>
        </p:txBody>
      </p:sp>
      <p:sp>
        <p:nvSpPr>
          <p:cNvPr id="2017" name="Object 2017"/>
          <p:cNvSpPr txBox="1"/>
          <p:nvPr/>
        </p:nvSpPr>
        <p:spPr>
          <a:xfrm>
            <a:off x="16992600" y="8010525"/>
            <a:ext cx="4800600" cy="78295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4000" b="0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佣金抽成</a:t>
            </a:r>
            <a:endParaRPr lang="zh-CN" sz="4000" b="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018" name="Object 2018"/>
          <p:cNvSpPr txBox="1"/>
          <p:nvPr/>
        </p:nvSpPr>
        <p:spPr>
          <a:xfrm>
            <a:off x="16992600" y="8546453"/>
            <a:ext cx="5689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Commission draw</a:t>
            </a:r>
            <a:endParaRPr lang="zh-CN"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2019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49700" y="5381625"/>
            <a:ext cx="76200" cy="915035"/>
          </a:xfrm>
          <a:prstGeom prst="rect">
            <a:avLst/>
          </a:prstGeom>
        </p:spPr>
      </p:pic>
      <p:pic>
        <p:nvPicPr>
          <p:cNvPr id="2020" name="image 20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59900" y="7569200"/>
            <a:ext cx="1955800" cy="279400"/>
          </a:xfrm>
          <a:prstGeom prst="rect">
            <a:avLst/>
          </a:prstGeom>
        </p:spPr>
      </p:pic>
      <p:pic>
        <p:nvPicPr>
          <p:cNvPr id="2021" name="image 20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90800" y="8089900"/>
            <a:ext cx="304800" cy="304800"/>
          </a:xfrm>
          <a:prstGeom prst="rect">
            <a:avLst/>
          </a:prstGeom>
        </p:spPr>
      </p:pic>
      <p:pic>
        <p:nvPicPr>
          <p:cNvPr id="2022" name="image 20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925300" y="5056505"/>
            <a:ext cx="279400" cy="279400"/>
          </a:xfrm>
          <a:prstGeom prst="rect">
            <a:avLst/>
          </a:prstGeom>
        </p:spPr>
      </p:pic>
      <p:pic>
        <p:nvPicPr>
          <p:cNvPr id="2023" name="image 20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2682200" y="8546465"/>
            <a:ext cx="342900" cy="342900"/>
          </a:xfrm>
          <a:prstGeom prst="rect">
            <a:avLst/>
          </a:prstGeom>
        </p:spPr>
      </p:pic>
      <p:pic>
        <p:nvPicPr>
          <p:cNvPr id="2024" name="image 202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16400" y="6565900"/>
            <a:ext cx="279400" cy="279400"/>
          </a:xfrm>
          <a:prstGeom prst="rect">
            <a:avLst/>
          </a:prstGeom>
        </p:spPr>
      </p:pic>
      <p:pic>
        <p:nvPicPr>
          <p:cNvPr id="2025" name="image 202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048250" y="10391140"/>
            <a:ext cx="571500" cy="571500"/>
          </a:xfrm>
          <a:prstGeom prst="rect">
            <a:avLst/>
          </a:prstGeom>
        </p:spPr>
      </p:pic>
      <p:pic>
        <p:nvPicPr>
          <p:cNvPr id="2026" name="image 202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1482050" y="4254500"/>
            <a:ext cx="2940050" cy="2957830"/>
          </a:xfrm>
          <a:prstGeom prst="rect">
            <a:avLst/>
          </a:prstGeom>
        </p:spPr>
      </p:pic>
      <p:pic>
        <p:nvPicPr>
          <p:cNvPr id="2027" name="image 202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1979890" y="3835400"/>
            <a:ext cx="2442210" cy="2461260"/>
          </a:xfrm>
          <a:prstGeom prst="rect">
            <a:avLst/>
          </a:prstGeom>
        </p:spPr>
      </p:pic>
      <p:pic>
        <p:nvPicPr>
          <p:cNvPr id="2028" name="image 202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1048365" y="11674475"/>
            <a:ext cx="2096770" cy="2117725"/>
          </a:xfrm>
          <a:prstGeom prst="rect">
            <a:avLst/>
          </a:prstGeom>
        </p:spPr>
      </p:pic>
      <p:pic>
        <p:nvPicPr>
          <p:cNvPr id="2029" name="image 202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-76200" y="1397000"/>
            <a:ext cx="914400" cy="927100"/>
          </a:xfrm>
          <a:prstGeom prst="rect">
            <a:avLst/>
          </a:prstGeom>
        </p:spPr>
      </p:pic>
      <p:pic>
        <p:nvPicPr>
          <p:cNvPr id="2030" name="image 203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76200" y="990600"/>
            <a:ext cx="1117600" cy="1130300"/>
          </a:xfrm>
          <a:prstGeom prst="rect">
            <a:avLst/>
          </a:prstGeom>
        </p:spPr>
      </p:pic>
      <p:pic>
        <p:nvPicPr>
          <p:cNvPr id="2031" name="image 203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0632440" y="12190095"/>
            <a:ext cx="1572260" cy="16021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590395" y="9123680"/>
            <a:ext cx="1755140" cy="1494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>
              <a:lnSpc>
                <a:spcPct val="114000"/>
              </a:lnSpc>
            </a:pPr>
            <a:r>
              <a:rPr lang="en-US" altLang="zh-CN" sz="8000" dirty="0" smtClean="0">
                <a:ln w="4762" cmpd="sng">
                  <a:solidFill>
                    <a:srgbClr val="00FAF1"/>
                  </a:solidFill>
                </a:ln>
                <a:solidFill>
                  <a:srgbClr val="000000">
                    <a:alpha val="0"/>
                  </a:srgbClr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05</a:t>
            </a:r>
            <a:endParaRPr lang="en-US" altLang="zh-CN" sz="8000"/>
          </a:p>
        </p:txBody>
      </p:sp>
      <p:sp>
        <p:nvSpPr>
          <p:cNvPr id="6" name="Object 2017"/>
          <p:cNvSpPr txBox="1"/>
          <p:nvPr/>
        </p:nvSpPr>
        <p:spPr>
          <a:xfrm>
            <a:off x="16992600" y="938370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4000" b="0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利润结构</a:t>
            </a:r>
            <a:endParaRPr lang="zh-CN" sz="4000" b="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10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49700" y="6851015"/>
            <a:ext cx="76200" cy="915035"/>
          </a:xfrm>
          <a:prstGeom prst="rect">
            <a:avLst/>
          </a:prstGeom>
        </p:spPr>
      </p:pic>
      <p:pic>
        <p:nvPicPr>
          <p:cNvPr id="11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49700" y="8155940"/>
            <a:ext cx="76200" cy="915035"/>
          </a:xfrm>
          <a:prstGeom prst="rect">
            <a:avLst/>
          </a:prstGeom>
        </p:spPr>
      </p:pic>
      <p:pic>
        <p:nvPicPr>
          <p:cNvPr id="12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30650" y="8157845"/>
            <a:ext cx="76200" cy="915035"/>
          </a:xfrm>
          <a:prstGeom prst="rect">
            <a:avLst/>
          </a:prstGeom>
        </p:spPr>
      </p:pic>
      <p:pic>
        <p:nvPicPr>
          <p:cNvPr id="13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30650" y="9476105"/>
            <a:ext cx="76200" cy="915035"/>
          </a:xfrm>
          <a:prstGeom prst="rect">
            <a:avLst/>
          </a:prstGeom>
        </p:spPr>
      </p:pic>
      <p:sp>
        <p:nvSpPr>
          <p:cNvPr id="14" name="Object 2018"/>
          <p:cNvSpPr txBox="1"/>
          <p:nvPr/>
        </p:nvSpPr>
        <p:spPr>
          <a:xfrm>
            <a:off x="16992600" y="9870428"/>
            <a:ext cx="5689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Profit structure</a:t>
            </a:r>
            <a:endParaRPr lang="zh-CN"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16" name="image 202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198100" y="10582910"/>
            <a:ext cx="850265" cy="850265"/>
          </a:xfrm>
          <a:prstGeom prst="rect">
            <a:avLst/>
          </a:prstGeom>
        </p:spPr>
      </p:pic>
      <p:pic>
        <p:nvPicPr>
          <p:cNvPr id="17" name="image 202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144500" y="8010525"/>
            <a:ext cx="413385" cy="413385"/>
          </a:xfrm>
          <a:prstGeom prst="rect">
            <a:avLst/>
          </a:prstGeom>
        </p:spPr>
      </p:pic>
      <p:pic>
        <p:nvPicPr>
          <p:cNvPr id="1901" name="image 190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4495800" y="3566795"/>
            <a:ext cx="5880735" cy="6824345"/>
          </a:xfrm>
          <a:prstGeom prst="rect">
            <a:avLst/>
          </a:prstGeom>
        </p:spPr>
      </p:pic>
      <p:pic>
        <p:nvPicPr>
          <p:cNvPr id="3" name="image 20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16649700" y="4127500"/>
            <a:ext cx="76200" cy="915035"/>
          </a:xfrm>
          <a:prstGeom prst="rect">
            <a:avLst/>
          </a:prstGeom>
        </p:spPr>
      </p:pic>
      <p:sp>
        <p:nvSpPr>
          <p:cNvPr id="4" name="Object 205"/>
          <p:cNvSpPr txBox="1"/>
          <p:nvPr/>
        </p:nvSpPr>
        <p:spPr>
          <a:xfrm>
            <a:off x="17011650" y="3924796"/>
            <a:ext cx="43688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400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项目介绍</a:t>
            </a:r>
            <a:endParaRPr lang="zh-CN" sz="400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5" name="Object 206"/>
          <p:cNvSpPr txBox="1"/>
          <p:nvPr/>
        </p:nvSpPr>
        <p:spPr>
          <a:xfrm>
            <a:off x="17011650" y="4535793"/>
            <a:ext cx="4800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0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Project introduction </a:t>
            </a:r>
            <a:endParaRPr lang="zh-CN" sz="30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Object 301"/>
          <p:cNvSpPr txBox="1"/>
          <p:nvPr/>
        </p:nvSpPr>
        <p:spPr>
          <a:xfrm>
            <a:off x="2152650" y="1993900"/>
            <a:ext cx="8864600" cy="869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0</a:t>
            </a:r>
            <a:r>
              <a:rPr lang="zh-CN" sz="50000" b="0" i="0" dirty="0" smtClean="0">
                <a:solidFill>
                  <a:srgbClr val="EB334F"/>
                </a:solidFill>
                <a:latin typeface="OPPOSans-B" panose="02010600030101010101" charset="-122"/>
                <a:ea typeface="OPPOSans-B" panose="02010600030101010101" charset="-122"/>
              </a:rPr>
              <a:t>1</a:t>
            </a:r>
            <a:endParaRPr lang="zh-CN" altLang="en-US"/>
          </a:p>
        </p:txBody>
      </p:sp>
      <p:sp>
        <p:nvSpPr>
          <p:cNvPr id="303" name="Object 303"/>
          <p:cNvSpPr txBox="1"/>
          <p:nvPr/>
        </p:nvSpPr>
        <p:spPr>
          <a:xfrm>
            <a:off x="12357100" y="4202131"/>
            <a:ext cx="113411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H" panose="02010600030101010101" charset="-122"/>
                <a:ea typeface="OPPOSans-H" panose="02010600030101010101" charset="-122"/>
              </a:rPr>
              <a:t>PART/ONE</a:t>
            </a:r>
            <a:endParaRPr lang="zh-CN" altLang="en-US"/>
          </a:p>
        </p:txBody>
      </p:sp>
      <p:sp>
        <p:nvSpPr>
          <p:cNvPr id="304" name="Object 304"/>
          <p:cNvSpPr txBox="1"/>
          <p:nvPr/>
        </p:nvSpPr>
        <p:spPr>
          <a:xfrm>
            <a:off x="12357100" y="6529958"/>
            <a:ext cx="9664700" cy="1612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2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项目介绍</a:t>
            </a:r>
            <a:endParaRPr lang="zh-CN" sz="12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12357100" y="8793385"/>
            <a:ext cx="76708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Project introduction</a:t>
            </a:r>
            <a:endParaRPr sz="350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  <a:sym typeface="+mn-ea"/>
            </a:endParaRPr>
          </a:p>
        </p:txBody>
      </p:sp>
      <p:pic>
        <p:nvPicPr>
          <p:cNvPr id="306" name="image 3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5400" y="10337800"/>
            <a:ext cx="279400" cy="279400"/>
          </a:xfrm>
          <a:prstGeom prst="rect">
            <a:avLst/>
          </a:prstGeom>
        </p:spPr>
      </p:pic>
      <p:pic>
        <p:nvPicPr>
          <p:cNvPr id="307" name="image 3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78600" y="1574800"/>
            <a:ext cx="279400" cy="279400"/>
          </a:xfrm>
          <a:prstGeom prst="rect">
            <a:avLst/>
          </a:prstGeom>
        </p:spPr>
      </p:pic>
      <p:pic>
        <p:nvPicPr>
          <p:cNvPr id="308" name="image 3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86400" y="11455400"/>
            <a:ext cx="330200" cy="330200"/>
          </a:xfrm>
          <a:prstGeom prst="rect">
            <a:avLst/>
          </a:prstGeom>
        </p:spPr>
      </p:pic>
      <p:pic>
        <p:nvPicPr>
          <p:cNvPr id="309" name="image 3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875500" y="2159000"/>
            <a:ext cx="330200" cy="330200"/>
          </a:xfrm>
          <a:prstGeom prst="rect">
            <a:avLst/>
          </a:prstGeom>
        </p:spPr>
      </p:pic>
      <p:pic>
        <p:nvPicPr>
          <p:cNvPr id="3010" name="image 3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91700" y="4546600"/>
            <a:ext cx="317500" cy="317500"/>
          </a:xfrm>
          <a:prstGeom prst="rect">
            <a:avLst/>
          </a:prstGeom>
        </p:spPr>
      </p:pic>
      <p:pic>
        <p:nvPicPr>
          <p:cNvPr id="3011" name="image 3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600" y="-38100"/>
            <a:ext cx="2057400" cy="2057400"/>
          </a:xfrm>
          <a:prstGeom prst="rect">
            <a:avLst/>
          </a:prstGeom>
        </p:spPr>
      </p:pic>
      <p:pic>
        <p:nvPicPr>
          <p:cNvPr id="3012" name="image 3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1300" y="-38100"/>
            <a:ext cx="1003300" cy="1003300"/>
          </a:xfrm>
          <a:prstGeom prst="rect">
            <a:avLst/>
          </a:prstGeom>
        </p:spPr>
      </p:pic>
      <p:pic>
        <p:nvPicPr>
          <p:cNvPr id="3013" name="image 30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545800" y="12865100"/>
            <a:ext cx="1003300" cy="1016000"/>
          </a:xfrm>
          <a:prstGeom prst="rect">
            <a:avLst/>
          </a:prstGeom>
        </p:spPr>
      </p:pic>
      <p:pic>
        <p:nvPicPr>
          <p:cNvPr id="3014" name="image 30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13900" y="12204700"/>
            <a:ext cx="1676400" cy="1676400"/>
          </a:xfrm>
          <a:prstGeom prst="rect">
            <a:avLst/>
          </a:prstGeom>
        </p:spPr>
      </p:pic>
      <p:pic>
        <p:nvPicPr>
          <p:cNvPr id="3015" name="image 30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959100" y="11099800"/>
            <a:ext cx="698500" cy="711200"/>
          </a:xfrm>
          <a:prstGeom prst="rect">
            <a:avLst/>
          </a:prstGeom>
        </p:spPr>
      </p:pic>
      <p:pic>
        <p:nvPicPr>
          <p:cNvPr id="3016" name="image 3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99900" y="2768600"/>
            <a:ext cx="698500" cy="711200"/>
          </a:xfrm>
          <a:prstGeom prst="rect">
            <a:avLst/>
          </a:prstGeom>
        </p:spPr>
      </p:pic>
      <p:pic>
        <p:nvPicPr>
          <p:cNvPr id="3017" name="image 3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061700" y="11074400"/>
            <a:ext cx="19558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4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82065" y="1168400"/>
            <a:ext cx="22111970" cy="12179300"/>
          </a:xfrm>
          <a:prstGeom prst="rect">
            <a:avLst/>
          </a:prstGeom>
        </p:spPr>
      </p:pic>
      <p:pic>
        <p:nvPicPr>
          <p:cNvPr id="401" name="image 40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6785" y="891540"/>
            <a:ext cx="22129750" cy="12168505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979400" y="489839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03400" y="171704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7037050" y="670941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79400" y="11804650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15100" y="3281045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135100" y="8732520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115300" y="597916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859750" y="95539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8" name="Object 1018"/>
          <p:cNvSpPr txBox="1"/>
          <p:nvPr/>
        </p:nvSpPr>
        <p:spPr>
          <a:xfrm>
            <a:off x="1816735" y="1233805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 algn="l"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13" name="Object 2013"/>
          <p:cNvSpPr txBox="1"/>
          <p:nvPr/>
        </p:nvSpPr>
        <p:spPr>
          <a:xfrm>
            <a:off x="2006600" y="2390775"/>
            <a:ext cx="16840200" cy="169037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抖音的活跃用户数量比较高，而且用户在内容消费时长、使用频次上也远超其他社交平台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，交友市场还未完全打开</a:t>
            </a:r>
            <a:endParaRPr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r>
              <a:rPr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抖音实现了内容消费、主动探索、深入互动等多场景功能的革新。</a:t>
            </a:r>
            <a:endParaRPr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" name="Object 2013"/>
          <p:cNvSpPr txBox="1"/>
          <p:nvPr/>
        </p:nvSpPr>
        <p:spPr>
          <a:xfrm>
            <a:off x="1503045" y="171709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抖音做交友的优势。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3" name="Object 2013"/>
          <p:cNvSpPr txBox="1"/>
          <p:nvPr/>
        </p:nvSpPr>
        <p:spPr>
          <a:xfrm>
            <a:off x="1503045" y="408119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抖音做交友的劣势。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4" name="Object 2013"/>
          <p:cNvSpPr txBox="1"/>
          <p:nvPr/>
        </p:nvSpPr>
        <p:spPr>
          <a:xfrm>
            <a:off x="2006600" y="4769485"/>
            <a:ext cx="16341725" cy="1730375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抖音市场还没有完全稳定，在信息技术急速发展的今天大量同类型的团队便会蜂拥而入，来分食这一领域的蛋糕。可是“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蛋糕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”就这么多，吃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蛋糕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的人越多，每个人分到的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蛋糕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就越少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5" name="Object 2013"/>
          <p:cNvSpPr txBox="1"/>
          <p:nvPr/>
        </p:nvSpPr>
        <p:spPr>
          <a:xfrm>
            <a:off x="1503045" y="6499860"/>
            <a:ext cx="558165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那我们有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什么？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6" name="Object 2013"/>
          <p:cNvSpPr txBox="1"/>
          <p:nvPr/>
        </p:nvSpPr>
        <p:spPr>
          <a:xfrm>
            <a:off x="2006600" y="9556750"/>
            <a:ext cx="16341090" cy="238125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我们要做的是充分利用好我们现有的资源，把这只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刚性团队，狼性团队，听话，服从，有执行力的团队继续做大，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在最大限度的情况下，发挥我们的优势，不断地拓展新的资源，利用我们优秀的管理团队，在运营过程中及时修正运营模式适应复杂多变的抖音市场，吸引更多的团队加入我们。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7" name="Object 2013"/>
          <p:cNvSpPr txBox="1"/>
          <p:nvPr/>
        </p:nvSpPr>
        <p:spPr>
          <a:xfrm>
            <a:off x="1503045" y="8806180"/>
            <a:ext cx="558165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那我们要做的是什么？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8" name="Object 2013"/>
          <p:cNvSpPr txBox="1"/>
          <p:nvPr/>
        </p:nvSpPr>
        <p:spPr>
          <a:xfrm>
            <a:off x="2007235" y="7188200"/>
            <a:ext cx="16341090" cy="161798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我们有完整的管理运营模式，经验丰富的管理团队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，以及完善的工资体系</a:t>
            </a:r>
            <a:endParaRPr lang="zh-CN" sz="32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我们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做的是刚性团队，狼性团队，听话，服从，有执行力的团队</a:t>
            </a:r>
            <a:endParaRPr lang="zh-CN" sz="32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114000"/>
              </a:lnSpc>
            </a:pP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我们有强大的公会后台在支撑，拥有完整的外宣，财务，管理团队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101" name="image 1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106390" y="5467350"/>
            <a:ext cx="5704205" cy="66205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Object 301"/>
          <p:cNvSpPr txBox="1"/>
          <p:nvPr/>
        </p:nvSpPr>
        <p:spPr>
          <a:xfrm>
            <a:off x="2152650" y="1993900"/>
            <a:ext cx="8864600" cy="869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0</a:t>
            </a:r>
            <a:r>
              <a:rPr lang="en-US" altLang="zh-CN" sz="50000" b="0" i="0" dirty="0" smtClean="0">
                <a:solidFill>
                  <a:srgbClr val="EB334F"/>
                </a:solidFill>
                <a:latin typeface="OPPOSans-B" panose="02010600030101010101" charset="-122"/>
                <a:ea typeface="OPPOSans-B" panose="02010600030101010101" charset="-122"/>
              </a:rPr>
              <a:t>2</a:t>
            </a:r>
            <a:endParaRPr lang="en-US" altLang="zh-CN"/>
          </a:p>
        </p:txBody>
      </p:sp>
      <p:sp>
        <p:nvSpPr>
          <p:cNvPr id="303" name="Object 303"/>
          <p:cNvSpPr txBox="1"/>
          <p:nvPr/>
        </p:nvSpPr>
        <p:spPr>
          <a:xfrm>
            <a:off x="12357100" y="4202131"/>
            <a:ext cx="113411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H" panose="02010600030101010101" charset="-122"/>
                <a:ea typeface="OPPOSans-H" panose="02010600030101010101" charset="-122"/>
              </a:rPr>
              <a:t>PART/</a:t>
            </a:r>
            <a:r>
              <a:rPr lang="zh-CN" sz="96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TWO</a:t>
            </a:r>
            <a:endParaRPr lang="en-US" altLang="zh-CN" sz="9600" b="0" i="0" dirty="0" smtClean="0">
              <a:solidFill>
                <a:srgbClr val="70F5EF"/>
              </a:solidFill>
              <a:latin typeface="OPPOSans-H" panose="02010600030101010101" charset="-122"/>
              <a:ea typeface="OPPOSans-H" panose="02010600030101010101" charset="-122"/>
            </a:endParaRPr>
          </a:p>
        </p:txBody>
      </p:sp>
      <p:sp>
        <p:nvSpPr>
          <p:cNvPr id="304" name="Object 304"/>
          <p:cNvSpPr txBox="1"/>
          <p:nvPr/>
        </p:nvSpPr>
        <p:spPr>
          <a:xfrm>
            <a:off x="12357100" y="6529958"/>
            <a:ext cx="9664700" cy="1612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2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任务目标</a:t>
            </a:r>
            <a:endParaRPr lang="zh-CN" sz="12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12357100" y="8793385"/>
            <a:ext cx="76708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en-US" alt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Mission</a:t>
            </a: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 objectives</a:t>
            </a:r>
            <a:endParaRPr lang="zh-CN" sz="350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  <a:sym typeface="+mn-ea"/>
            </a:endParaRPr>
          </a:p>
        </p:txBody>
      </p:sp>
      <p:pic>
        <p:nvPicPr>
          <p:cNvPr id="306" name="image 3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5400" y="10337800"/>
            <a:ext cx="279400" cy="279400"/>
          </a:xfrm>
          <a:prstGeom prst="rect">
            <a:avLst/>
          </a:prstGeom>
        </p:spPr>
      </p:pic>
      <p:pic>
        <p:nvPicPr>
          <p:cNvPr id="307" name="image 3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78600" y="1574800"/>
            <a:ext cx="279400" cy="279400"/>
          </a:xfrm>
          <a:prstGeom prst="rect">
            <a:avLst/>
          </a:prstGeom>
        </p:spPr>
      </p:pic>
      <p:pic>
        <p:nvPicPr>
          <p:cNvPr id="308" name="image 3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86400" y="11455400"/>
            <a:ext cx="330200" cy="330200"/>
          </a:xfrm>
          <a:prstGeom prst="rect">
            <a:avLst/>
          </a:prstGeom>
        </p:spPr>
      </p:pic>
      <p:pic>
        <p:nvPicPr>
          <p:cNvPr id="309" name="image 3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875500" y="2159000"/>
            <a:ext cx="330200" cy="330200"/>
          </a:xfrm>
          <a:prstGeom prst="rect">
            <a:avLst/>
          </a:prstGeom>
        </p:spPr>
      </p:pic>
      <p:pic>
        <p:nvPicPr>
          <p:cNvPr id="3010" name="image 3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91700" y="4546600"/>
            <a:ext cx="317500" cy="317500"/>
          </a:xfrm>
          <a:prstGeom prst="rect">
            <a:avLst/>
          </a:prstGeom>
        </p:spPr>
      </p:pic>
      <p:pic>
        <p:nvPicPr>
          <p:cNvPr id="3011" name="image 3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600" y="-38100"/>
            <a:ext cx="2057400" cy="2057400"/>
          </a:xfrm>
          <a:prstGeom prst="rect">
            <a:avLst/>
          </a:prstGeom>
        </p:spPr>
      </p:pic>
      <p:pic>
        <p:nvPicPr>
          <p:cNvPr id="3012" name="image 3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1300" y="-38100"/>
            <a:ext cx="1003300" cy="1003300"/>
          </a:xfrm>
          <a:prstGeom prst="rect">
            <a:avLst/>
          </a:prstGeom>
        </p:spPr>
      </p:pic>
      <p:pic>
        <p:nvPicPr>
          <p:cNvPr id="3013" name="image 30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545800" y="12865100"/>
            <a:ext cx="1003300" cy="1016000"/>
          </a:xfrm>
          <a:prstGeom prst="rect">
            <a:avLst/>
          </a:prstGeom>
        </p:spPr>
      </p:pic>
      <p:pic>
        <p:nvPicPr>
          <p:cNvPr id="3014" name="image 30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13900" y="12204700"/>
            <a:ext cx="1676400" cy="1676400"/>
          </a:xfrm>
          <a:prstGeom prst="rect">
            <a:avLst/>
          </a:prstGeom>
        </p:spPr>
      </p:pic>
      <p:pic>
        <p:nvPicPr>
          <p:cNvPr id="3015" name="image 30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959100" y="11099800"/>
            <a:ext cx="698500" cy="711200"/>
          </a:xfrm>
          <a:prstGeom prst="rect">
            <a:avLst/>
          </a:prstGeom>
        </p:spPr>
      </p:pic>
      <p:pic>
        <p:nvPicPr>
          <p:cNvPr id="3016" name="image 3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99900" y="2768600"/>
            <a:ext cx="698500" cy="711200"/>
          </a:xfrm>
          <a:prstGeom prst="rect">
            <a:avLst/>
          </a:prstGeom>
        </p:spPr>
      </p:pic>
      <p:pic>
        <p:nvPicPr>
          <p:cNvPr id="3017" name="image 3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061700" y="11074400"/>
            <a:ext cx="19558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image 4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52855" y="891540"/>
            <a:ext cx="21708745" cy="12168505"/>
          </a:xfrm>
          <a:prstGeom prst="rect">
            <a:avLst/>
          </a:prstGeom>
        </p:spPr>
      </p:pic>
      <p:pic>
        <p:nvPicPr>
          <p:cNvPr id="402" name="image 4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59560" y="1168400"/>
            <a:ext cx="21689695" cy="121793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19225" y="592455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4340" y="288544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82335" y="745871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28200" y="11594465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15100" y="3281045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58085" y="9558655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65290" y="672846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859750" y="95539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8" name="Object 1018"/>
          <p:cNvSpPr txBox="1"/>
          <p:nvPr/>
        </p:nvSpPr>
        <p:spPr>
          <a:xfrm>
            <a:off x="1816735" y="1233805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 algn="l"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13" name="Object 2013"/>
          <p:cNvSpPr txBox="1"/>
          <p:nvPr/>
        </p:nvSpPr>
        <p:spPr>
          <a:xfrm>
            <a:off x="3713480" y="3140075"/>
            <a:ext cx="11730990" cy="121539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新厅（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）任务目标，男厅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120w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音浪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，女厅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150w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音浪。</a:t>
            </a:r>
            <a:endParaRPr lang="zh-CN" altLang="en-US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老厅（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180w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21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0w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" name="Object 2013"/>
          <p:cNvSpPr txBox="1"/>
          <p:nvPr/>
        </p:nvSpPr>
        <p:spPr>
          <a:xfrm>
            <a:off x="3119120" y="249433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基础厅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101" name="image 1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106390" y="5467350"/>
            <a:ext cx="5704205" cy="6620510"/>
          </a:xfrm>
          <a:prstGeom prst="rect">
            <a:avLst/>
          </a:prstGeom>
        </p:spPr>
      </p:pic>
      <p:sp>
        <p:nvSpPr>
          <p:cNvPr id="9" name="Object 2013"/>
          <p:cNvSpPr txBox="1"/>
          <p:nvPr/>
        </p:nvSpPr>
        <p:spPr>
          <a:xfrm>
            <a:off x="3119120" y="435551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流水厅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0" name="Object 2013"/>
          <p:cNvSpPr txBox="1"/>
          <p:nvPr/>
        </p:nvSpPr>
        <p:spPr>
          <a:xfrm>
            <a:off x="3713480" y="5001260"/>
            <a:ext cx="1330198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-6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300w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380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1" name="Object 2013"/>
          <p:cNvSpPr txBox="1"/>
          <p:nvPr/>
        </p:nvSpPr>
        <p:spPr>
          <a:xfrm>
            <a:off x="3148330" y="559440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高压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厅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2" name="Object 2013"/>
          <p:cNvSpPr txBox="1"/>
          <p:nvPr/>
        </p:nvSpPr>
        <p:spPr>
          <a:xfrm>
            <a:off x="3713480" y="6216650"/>
            <a:ext cx="1330198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高压厅（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个月以上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750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1000w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3" name="Object 2013"/>
          <p:cNvSpPr txBox="1"/>
          <p:nvPr/>
        </p:nvSpPr>
        <p:spPr>
          <a:xfrm>
            <a:off x="3119120" y="703966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主持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5" name="Object 2013"/>
          <p:cNvSpPr txBox="1"/>
          <p:nvPr/>
        </p:nvSpPr>
        <p:spPr>
          <a:xfrm>
            <a:off x="3713480" y="7737475"/>
            <a:ext cx="15798800" cy="121539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新主持（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）任务目标，男主持平均日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5k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音浪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，女主持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6k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音浪。</a:t>
            </a:r>
            <a:endParaRPr lang="zh-CN" altLang="en-US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老主持（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男主持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平均日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6k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，女主持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8k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6" name="Object 2013"/>
          <p:cNvSpPr txBox="1"/>
          <p:nvPr/>
        </p:nvSpPr>
        <p:spPr>
          <a:xfrm>
            <a:off x="3148330" y="895291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流水主持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7" name="Object 2013"/>
          <p:cNvSpPr txBox="1"/>
          <p:nvPr/>
        </p:nvSpPr>
        <p:spPr>
          <a:xfrm>
            <a:off x="3713480" y="9661525"/>
            <a:ext cx="1387729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流水主持（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-6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男主持日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8k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，女主持日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8" name="Object 2013"/>
          <p:cNvSpPr txBox="1"/>
          <p:nvPr/>
        </p:nvSpPr>
        <p:spPr>
          <a:xfrm>
            <a:off x="3148330" y="1035880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流水主持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任务目标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9" name="Object 2013"/>
          <p:cNvSpPr txBox="1"/>
          <p:nvPr/>
        </p:nvSpPr>
        <p:spPr>
          <a:xfrm>
            <a:off x="3713480" y="11036935"/>
            <a:ext cx="1550162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高压主持（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个月以上）任务目标，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男主持日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1.5w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女主持日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2w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音浪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0" name="Object 2013"/>
          <p:cNvSpPr txBox="1"/>
          <p:nvPr/>
        </p:nvSpPr>
        <p:spPr>
          <a:xfrm>
            <a:off x="8816340" y="1322070"/>
            <a:ext cx="7004685" cy="117856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ctr">
              <a:lnSpc>
                <a:spcPct val="114000"/>
              </a:lnSpc>
            </a:pP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半年内任务目标</a:t>
            </a:r>
            <a:endParaRPr lang="zh-CN" altLang="en-US" sz="6000" b="1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image 4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52855" y="891540"/>
            <a:ext cx="21708745" cy="12168505"/>
          </a:xfrm>
          <a:prstGeom prst="rect">
            <a:avLst/>
          </a:prstGeom>
        </p:spPr>
      </p:pic>
      <p:pic>
        <p:nvPicPr>
          <p:cNvPr id="402" name="image 4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8770" y="1168400"/>
            <a:ext cx="21689695" cy="121793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19225" y="592455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4340" y="288544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82335" y="745871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28200" y="11594465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15100" y="3281045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58085" y="9558655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65290" y="672846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859750" y="95539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8" name="Object 1018"/>
          <p:cNvSpPr txBox="1"/>
          <p:nvPr/>
        </p:nvSpPr>
        <p:spPr>
          <a:xfrm>
            <a:off x="1816735" y="1233805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 algn="l"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13" name="Object 2013"/>
          <p:cNvSpPr txBox="1"/>
          <p:nvPr/>
        </p:nvSpPr>
        <p:spPr>
          <a:xfrm>
            <a:off x="3713480" y="3140075"/>
            <a:ext cx="10715625" cy="121539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新厅（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）任务目标，男厅</a:t>
            </a:r>
            <a:r>
              <a:rPr 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+1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人</a:t>
            </a: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，女厅</a:t>
            </a:r>
            <a:r>
              <a:rPr 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+1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人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。</a:t>
            </a:r>
            <a:endParaRPr lang="zh-CN" altLang="en-US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老厅（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12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12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" name="Object 2013"/>
          <p:cNvSpPr txBox="1"/>
          <p:nvPr/>
        </p:nvSpPr>
        <p:spPr>
          <a:xfrm>
            <a:off x="3148330" y="246639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基础厅</a:t>
            </a:r>
            <a:r>
              <a:rPr lang="zh-CN" altLang="en-US" sz="4000" b="1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人员目标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101" name="image 1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125440" y="5467350"/>
            <a:ext cx="5704205" cy="6620510"/>
          </a:xfrm>
          <a:prstGeom prst="rect">
            <a:avLst/>
          </a:prstGeom>
        </p:spPr>
      </p:pic>
      <p:sp>
        <p:nvSpPr>
          <p:cNvPr id="9" name="Object 2013"/>
          <p:cNvSpPr txBox="1"/>
          <p:nvPr/>
        </p:nvSpPr>
        <p:spPr>
          <a:xfrm>
            <a:off x="3119120" y="435551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流水厅</a:t>
            </a:r>
            <a:r>
              <a:rPr lang="zh-CN" altLang="en-US" sz="4000" b="1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人员目标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0" name="Object 2013"/>
          <p:cNvSpPr txBox="1"/>
          <p:nvPr/>
        </p:nvSpPr>
        <p:spPr>
          <a:xfrm>
            <a:off x="3713480" y="5001260"/>
            <a:ext cx="1330198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流水厅（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-6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12+1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12+1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1" name="Object 2013"/>
          <p:cNvSpPr txBox="1"/>
          <p:nvPr/>
        </p:nvSpPr>
        <p:spPr>
          <a:xfrm>
            <a:off x="3148330" y="559440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高压厅</a:t>
            </a:r>
            <a:r>
              <a:rPr lang="zh-CN" altLang="en-US" sz="4000" b="1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人员目标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2" name="Object 2013"/>
          <p:cNvSpPr txBox="1"/>
          <p:nvPr/>
        </p:nvSpPr>
        <p:spPr>
          <a:xfrm>
            <a:off x="3713480" y="6216650"/>
            <a:ext cx="1330198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高压厅（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个月以上）任务目标，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男厅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18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r>
              <a:rPr 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，女厅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18</a:t>
            </a:r>
            <a:r>
              <a:rPr lang="en-US" altLang="zh-CN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+1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</a:t>
            </a:r>
            <a:r>
              <a:rPr lang="zh-CN" altLang="en-US" sz="32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3" name="Object 2013"/>
          <p:cNvSpPr txBox="1"/>
          <p:nvPr/>
        </p:nvSpPr>
        <p:spPr>
          <a:xfrm>
            <a:off x="3148330" y="9482506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en-US" altLang="zh-CN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Ps</a:t>
            </a:r>
            <a:r>
              <a:rPr lang="zh-CN" altLang="en-US" sz="4000" b="1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：</a:t>
            </a: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9" name="Object 2013"/>
          <p:cNvSpPr txBox="1"/>
          <p:nvPr/>
        </p:nvSpPr>
        <p:spPr>
          <a:xfrm>
            <a:off x="3713480" y="10196195"/>
            <a:ext cx="14283055" cy="663575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114000"/>
              </a:lnSpc>
            </a:pP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人员配备还需人事渠道全力以赴鼎力配合。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0" name="Object 2013"/>
          <p:cNvSpPr txBox="1"/>
          <p:nvPr/>
        </p:nvSpPr>
        <p:spPr>
          <a:xfrm>
            <a:off x="8816340" y="1322070"/>
            <a:ext cx="7004685" cy="117856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ctr">
              <a:lnSpc>
                <a:spcPct val="114000"/>
              </a:lnSpc>
            </a:pP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半年内人员</a:t>
            </a: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目标</a:t>
            </a:r>
            <a:endParaRPr lang="zh-CN" altLang="en-US" sz="6000" b="1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image 4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52855" y="891540"/>
            <a:ext cx="21708745" cy="12168505"/>
          </a:xfrm>
          <a:prstGeom prst="rect">
            <a:avLst/>
          </a:prstGeom>
        </p:spPr>
      </p:pic>
      <p:pic>
        <p:nvPicPr>
          <p:cNvPr id="402" name="image 4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8770" y="1168400"/>
            <a:ext cx="21689695" cy="121793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19225" y="592455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4340" y="288544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82335" y="745871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28200" y="11594465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15100" y="3281045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58085" y="9558655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65290" y="672846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859750" y="95539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8" name="Object 1018"/>
          <p:cNvSpPr txBox="1"/>
          <p:nvPr/>
        </p:nvSpPr>
        <p:spPr>
          <a:xfrm>
            <a:off x="1816735" y="1233805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13" name="Object 2013"/>
          <p:cNvSpPr txBox="1"/>
          <p:nvPr/>
        </p:nvSpPr>
        <p:spPr>
          <a:xfrm>
            <a:off x="3713480" y="3140075"/>
            <a:ext cx="10715625" cy="121539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>
              <a:lnSpc>
                <a:spcPct val="114000"/>
              </a:lnSpc>
            </a:pPr>
            <a:r>
              <a:rPr 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首月成立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4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个交友厅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>
              <a:lnSpc>
                <a:spcPct val="114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个月成立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10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个交友厅</a:t>
            </a:r>
            <a:endParaRPr lang="zh-CN" altLang="en-US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>
              <a:lnSpc>
                <a:spcPct val="114000"/>
              </a:lnSpc>
            </a:pP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个月内成立</a:t>
            </a:r>
            <a:r>
              <a:rPr lang="en-US" altLang="zh-CN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20</a:t>
            </a:r>
            <a:r>
              <a:rPr lang="zh-CN" altLang="en-US" sz="320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个交友厅</a:t>
            </a: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" name="Object 2013"/>
          <p:cNvSpPr txBox="1"/>
          <p:nvPr/>
        </p:nvSpPr>
        <p:spPr>
          <a:xfrm>
            <a:off x="3148330" y="246639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>
              <a:lnSpc>
                <a:spcPct val="114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音频部团队目标</a:t>
            </a:r>
            <a:endParaRPr lang="zh-CN" altLang="en-US" sz="400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pic>
        <p:nvPicPr>
          <p:cNvPr id="101" name="image 10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8125440" y="5467350"/>
            <a:ext cx="5704205" cy="6620510"/>
          </a:xfrm>
          <a:prstGeom prst="rect">
            <a:avLst/>
          </a:prstGeom>
        </p:spPr>
      </p:pic>
      <p:sp>
        <p:nvSpPr>
          <p:cNvPr id="11" name="Object 2013"/>
          <p:cNvSpPr txBox="1"/>
          <p:nvPr/>
        </p:nvSpPr>
        <p:spPr>
          <a:xfrm>
            <a:off x="3148330" y="5264201"/>
            <a:ext cx="4800600" cy="952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>
              <a:lnSpc>
                <a:spcPct val="114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音频部业绩目标</a:t>
            </a:r>
            <a:endParaRPr lang="zh-CN" altLang="en-US" sz="400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  <a:p>
            <a:pPr>
              <a:lnSpc>
                <a:spcPct val="114000"/>
              </a:lnSpc>
            </a:pPr>
            <a:endParaRPr lang="zh-CN" altLang="en-US" sz="4000" b="1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2" name="Object 2013"/>
          <p:cNvSpPr txBox="1"/>
          <p:nvPr/>
        </p:nvSpPr>
        <p:spPr>
          <a:xfrm>
            <a:off x="3713480" y="6216650"/>
            <a:ext cx="13301980" cy="69723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>
              <a:lnSpc>
                <a:spcPct val="114000"/>
              </a:lnSpc>
            </a:pPr>
            <a:endParaRPr lang="zh-CN" sz="320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20" name="Object 2013"/>
          <p:cNvSpPr txBox="1"/>
          <p:nvPr/>
        </p:nvSpPr>
        <p:spPr>
          <a:xfrm>
            <a:off x="8816340" y="1322070"/>
            <a:ext cx="7004685" cy="117856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ctr">
              <a:lnSpc>
                <a:spcPct val="114000"/>
              </a:lnSpc>
            </a:pP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半年内音频部目标</a:t>
            </a:r>
            <a:endParaRPr lang="zh-CN" altLang="en-US" sz="6000" b="1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1"/>
            </p:custDataLst>
          </p:nvPr>
        </p:nvGraphicFramePr>
        <p:xfrm>
          <a:off x="3260090" y="6102985"/>
          <a:ext cx="11021060" cy="604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75"/>
                <a:gridCol w="742315"/>
                <a:gridCol w="7784465"/>
                <a:gridCol w="1779905"/>
              </a:tblGrid>
              <a:tr h="46355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业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绩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走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势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图</a:t>
                      </a:r>
                      <a:endParaRPr lang="zh-CN" altLang="en-US" sz="20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873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月份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业绩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总数据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29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2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700w+500w音浪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1200w音浪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3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8+4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1300w+700w+500w音浪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12+4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1300w+1300w+700w+500w音浪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3800w音浪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5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16+4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1300w+1300w+1300w+700w+500w音浪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5100w音浪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6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20+4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3500w+1300w+1300w+1300w+700w+500w音浪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8600w音浪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57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业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绩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指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   </a:t>
                      </a:r>
                      <a:r>
                        <a:rPr lang="zh-CN" sz="20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</a:t>
                      </a:r>
                      <a:endParaRPr lang="zh-CN" altLang="en-US" sz="20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87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月份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总数据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是否完成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6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2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1200w音浪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3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8+4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12+4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5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16+4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6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6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</a:rPr>
                        <a:t>20+4</a:t>
                      </a: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8500w音浪</a:t>
                      </a:r>
                      <a:endParaRPr lang="zh-CN" altLang="en-US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 b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Object 408"/>
          <p:cNvSpPr txBox="1"/>
          <p:nvPr/>
        </p:nvSpPr>
        <p:spPr>
          <a:xfrm>
            <a:off x="1841500" y="1482117"/>
            <a:ext cx="9334500" cy="8763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A</a:t>
            </a:r>
            <a:r>
              <a:rPr lang="en-US" alt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PERSONEL STRUCTURE</a:t>
            </a:r>
            <a:endParaRPr lang="en-US" altLang="zh-CN" sz="5000" b="0" i="0" dirty="0" smtClean="0">
              <a:solidFill>
                <a:srgbClr val="70F5EF"/>
              </a:solidFill>
              <a:latin typeface="OPPOSans-B" panose="02010600030101010101" charset="-122"/>
              <a:ea typeface="OPPOSans-B" panose="02010600030101010101" charset="-122"/>
            </a:endParaRPr>
          </a:p>
          <a:p>
            <a:pPr algn="l">
              <a:lnSpc>
                <a:spcPct val="114000"/>
              </a:lnSpc>
            </a:pPr>
            <a:endParaRPr lang="zh-CN" altLang="en-US"/>
          </a:p>
        </p:txBody>
      </p:sp>
      <p:sp>
        <p:nvSpPr>
          <p:cNvPr id="409" name="Object 409"/>
          <p:cNvSpPr txBox="1"/>
          <p:nvPr/>
        </p:nvSpPr>
        <p:spPr>
          <a:xfrm>
            <a:off x="1841500" y="2492756"/>
            <a:ext cx="69977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人员架构</a:t>
            </a:r>
            <a:endParaRPr lang="zh-CN" altLang="en-US"/>
          </a:p>
        </p:txBody>
      </p:sp>
      <p:pic>
        <p:nvPicPr>
          <p:cNvPr id="4010" name="image 40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705600" y="3124200"/>
            <a:ext cx="406400" cy="406400"/>
          </a:xfrm>
          <a:prstGeom prst="rect">
            <a:avLst/>
          </a:prstGeom>
        </p:spPr>
      </p:pic>
      <p:pic>
        <p:nvPicPr>
          <p:cNvPr id="4011" name="image 40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26300" y="2882900"/>
            <a:ext cx="304800" cy="292100"/>
          </a:xfrm>
          <a:prstGeom prst="rect">
            <a:avLst/>
          </a:prstGeom>
        </p:spPr>
      </p:pic>
      <p:sp>
        <p:nvSpPr>
          <p:cNvPr id="4012" name="Object 4012"/>
          <p:cNvSpPr txBox="1"/>
          <p:nvPr/>
        </p:nvSpPr>
        <p:spPr>
          <a:xfrm>
            <a:off x="1841500" y="11412463"/>
            <a:ext cx="87757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pic>
        <p:nvPicPr>
          <p:cNvPr id="3" name="C9F754DE-2CAD-44b6-B708-469DEB6407EB-1" descr="C:/Users/86198/AppData/Local/Temp/wpp.LBcvepwp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" y="5460365"/>
            <a:ext cx="23420070" cy="4359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Object 501"/>
          <p:cNvSpPr txBox="1"/>
          <p:nvPr/>
        </p:nvSpPr>
        <p:spPr>
          <a:xfrm>
            <a:off x="1511300" y="1993900"/>
            <a:ext cx="10134600" cy="869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0</a:t>
            </a:r>
            <a:r>
              <a:rPr lang="en-US" altLang="zh-CN" sz="50000" b="0" i="0" dirty="0" smtClean="0">
                <a:solidFill>
                  <a:srgbClr val="EB334F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endParaRPr lang="en-US" altLang="zh-CN" sz="50000" b="0" i="0" dirty="0" smtClean="0">
              <a:solidFill>
                <a:srgbClr val="EB334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12357100" y="4202131"/>
            <a:ext cx="109601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PART/</a:t>
            </a:r>
            <a:r>
              <a:rPr lang="zh-CN" sz="96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THREE</a:t>
            </a:r>
            <a:endParaRPr lang="zh-CN" altLang="en-US" sz="9600"/>
          </a:p>
          <a:p>
            <a:pPr algn="l">
              <a:lnSpc>
                <a:spcPct val="114000"/>
              </a:lnSpc>
            </a:pPr>
            <a:endParaRPr lang="zh-CN" altLang="en-US"/>
          </a:p>
        </p:txBody>
      </p:sp>
      <p:sp>
        <p:nvSpPr>
          <p:cNvPr id="504" name="Object 504"/>
          <p:cNvSpPr txBox="1"/>
          <p:nvPr/>
        </p:nvSpPr>
        <p:spPr>
          <a:xfrm>
            <a:off x="12357100" y="6539404"/>
            <a:ext cx="10452100" cy="1612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2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硬件设施</a:t>
            </a:r>
            <a:endParaRPr lang="zh-CN" sz="12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12357100" y="8812435"/>
            <a:ext cx="82931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en-US" alt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HARDWARE FACILITIES</a:t>
            </a:r>
            <a:endParaRPr lang="en-US" altLang="zh-CN" sz="350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  <a:sym typeface="+mn-ea"/>
            </a:endParaRPr>
          </a:p>
        </p:txBody>
      </p:sp>
      <p:pic>
        <p:nvPicPr>
          <p:cNvPr id="506" name="image 5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5400" y="10337800"/>
            <a:ext cx="279400" cy="279400"/>
          </a:xfrm>
          <a:prstGeom prst="rect">
            <a:avLst/>
          </a:prstGeom>
        </p:spPr>
      </p:pic>
      <p:pic>
        <p:nvPicPr>
          <p:cNvPr id="507" name="image 5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78600" y="1574800"/>
            <a:ext cx="279400" cy="279400"/>
          </a:xfrm>
          <a:prstGeom prst="rect">
            <a:avLst/>
          </a:prstGeom>
        </p:spPr>
      </p:pic>
      <p:pic>
        <p:nvPicPr>
          <p:cNvPr id="508" name="image 5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86400" y="11455400"/>
            <a:ext cx="330200" cy="330200"/>
          </a:xfrm>
          <a:prstGeom prst="rect">
            <a:avLst/>
          </a:prstGeom>
        </p:spPr>
      </p:pic>
      <p:pic>
        <p:nvPicPr>
          <p:cNvPr id="509" name="image 5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875500" y="2159000"/>
            <a:ext cx="330200" cy="330200"/>
          </a:xfrm>
          <a:prstGeom prst="rect">
            <a:avLst/>
          </a:prstGeom>
        </p:spPr>
      </p:pic>
      <p:pic>
        <p:nvPicPr>
          <p:cNvPr id="5010" name="image 5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91700" y="4546600"/>
            <a:ext cx="317500" cy="317500"/>
          </a:xfrm>
          <a:prstGeom prst="rect">
            <a:avLst/>
          </a:prstGeom>
        </p:spPr>
      </p:pic>
      <p:pic>
        <p:nvPicPr>
          <p:cNvPr id="5011" name="image 5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600" y="-38100"/>
            <a:ext cx="2057400" cy="2057400"/>
          </a:xfrm>
          <a:prstGeom prst="rect">
            <a:avLst/>
          </a:prstGeom>
        </p:spPr>
      </p:pic>
      <p:pic>
        <p:nvPicPr>
          <p:cNvPr id="5012" name="image 5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1300" y="-38100"/>
            <a:ext cx="1003300" cy="1003300"/>
          </a:xfrm>
          <a:prstGeom prst="rect">
            <a:avLst/>
          </a:prstGeom>
        </p:spPr>
      </p:pic>
      <p:pic>
        <p:nvPicPr>
          <p:cNvPr id="5013" name="image 50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545800" y="12865100"/>
            <a:ext cx="1003300" cy="1016000"/>
          </a:xfrm>
          <a:prstGeom prst="rect">
            <a:avLst/>
          </a:prstGeom>
        </p:spPr>
      </p:pic>
      <p:pic>
        <p:nvPicPr>
          <p:cNvPr id="5014" name="image 50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13900" y="12204700"/>
            <a:ext cx="1676400" cy="1676400"/>
          </a:xfrm>
          <a:prstGeom prst="rect">
            <a:avLst/>
          </a:prstGeom>
        </p:spPr>
      </p:pic>
      <p:pic>
        <p:nvPicPr>
          <p:cNvPr id="5015" name="image 50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959100" y="11099800"/>
            <a:ext cx="698500" cy="711200"/>
          </a:xfrm>
          <a:prstGeom prst="rect">
            <a:avLst/>
          </a:prstGeom>
        </p:spPr>
      </p:pic>
      <p:pic>
        <p:nvPicPr>
          <p:cNvPr id="5016" name="image 5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99900" y="2768600"/>
            <a:ext cx="698500" cy="711200"/>
          </a:xfrm>
          <a:prstGeom prst="rect">
            <a:avLst/>
          </a:prstGeom>
        </p:spPr>
      </p:pic>
      <p:pic>
        <p:nvPicPr>
          <p:cNvPr id="5017" name="image 5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061700" y="11074400"/>
            <a:ext cx="1955800" cy="279400"/>
          </a:xfrm>
          <a:prstGeom prst="rect">
            <a:avLst/>
          </a:prstGeom>
        </p:spPr>
      </p:pic>
      <p:sp>
        <p:nvSpPr>
          <p:cNvPr id="602" name="Object 602"/>
          <p:cNvSpPr txBox="1"/>
          <p:nvPr/>
        </p:nvSpPr>
        <p:spPr>
          <a:xfrm>
            <a:off x="1797050" y="2400125"/>
            <a:ext cx="7340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硬件设施</a:t>
            </a:r>
            <a:endParaRPr lang="zh-CN" sz="8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image 4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52855" y="891540"/>
            <a:ext cx="21708745" cy="12168505"/>
          </a:xfrm>
          <a:prstGeom prst="rect">
            <a:avLst/>
          </a:prstGeom>
        </p:spPr>
      </p:pic>
      <p:pic>
        <p:nvPicPr>
          <p:cNvPr id="402" name="image 4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5280" y="1168400"/>
            <a:ext cx="21689695" cy="121793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38910" y="6094730"/>
            <a:ext cx="1955800" cy="2921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413740" y="3709670"/>
            <a:ext cx="533400" cy="5334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82335" y="7458710"/>
            <a:ext cx="533400" cy="5334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28200" y="11594465"/>
            <a:ext cx="533400" cy="5334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15100" y="3281045"/>
            <a:ext cx="800100" cy="8001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58085" y="9558655"/>
            <a:ext cx="800100" cy="8001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765290" y="6728460"/>
            <a:ext cx="533400" cy="520700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 rot="5400000">
            <a:off x="20859750" y="9553930"/>
            <a:ext cx="463550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endParaRPr lang="zh-CN" altLang="en-US"/>
          </a:p>
        </p:txBody>
      </p:sp>
      <p:pic>
        <p:nvPicPr>
          <p:cNvPr id="1011" name="image 10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012" name="image 10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013" name="image 10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014" name="image 1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018" name="Object 1018"/>
          <p:cNvSpPr txBox="1"/>
          <p:nvPr/>
        </p:nvSpPr>
        <p:spPr>
          <a:xfrm>
            <a:off x="14999335" y="12299950"/>
            <a:ext cx="756856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播乐文化</a:t>
            </a:r>
            <a:r>
              <a:rPr lang="zh-CN" altLang="en-US" sz="3000" b="0" i="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 sz="3000"/>
          </a:p>
          <a:p>
            <a:pPr algn="l">
              <a:lnSpc>
                <a:spcPct val="114000"/>
              </a:lnSpc>
            </a:pPr>
            <a:endParaRPr lang="zh-CN" altLang="en-US" sz="3000" b="0" i="0" spc="105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20" name="Object 2013"/>
          <p:cNvSpPr txBox="1"/>
          <p:nvPr/>
        </p:nvSpPr>
        <p:spPr>
          <a:xfrm>
            <a:off x="8775065" y="2240915"/>
            <a:ext cx="6834505" cy="1177925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ctr">
              <a:lnSpc>
                <a:spcPct val="114000"/>
              </a:lnSpc>
            </a:pP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硬件设施标</a:t>
            </a:r>
            <a:r>
              <a:rPr lang="zh-CN" altLang="en-US" sz="6000" b="1" i="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配</a:t>
            </a:r>
            <a:endParaRPr lang="zh-CN" altLang="en-US" sz="6000" b="1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7" name="Object 2013"/>
          <p:cNvSpPr txBox="1"/>
          <p:nvPr/>
        </p:nvSpPr>
        <p:spPr>
          <a:xfrm>
            <a:off x="2476500" y="4249420"/>
            <a:ext cx="19431000" cy="320929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>
              <a:lnSpc>
                <a:spcPct val="114000"/>
              </a:lnSpc>
            </a:pPr>
            <a:r>
              <a:rPr lang="zh-CN" altLang="en-US" sz="540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直播间设备</a:t>
            </a:r>
            <a:endParaRPr lang="zh-CN" altLang="en-US" sz="440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  <a:p>
            <a:pPr>
              <a:lnSpc>
                <a:spcPct val="114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      </a:t>
            </a:r>
            <a:endParaRPr lang="zh-CN" altLang="en-US" sz="400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  <a:p>
            <a:pPr>
              <a:lnSpc>
                <a:spcPct val="114000"/>
              </a:lnSpc>
            </a:pPr>
            <a:endParaRPr lang="en-US" altLang="zh-CN" sz="4000" i="0" dirty="0" smtClean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10"/>
            </p:custDataLst>
          </p:nvPr>
        </p:nvGraphicFramePr>
        <p:xfrm>
          <a:off x="3047365" y="5828030"/>
          <a:ext cx="18701385" cy="422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680"/>
                <a:gridCol w="2259965"/>
                <a:gridCol w="1882140"/>
                <a:gridCol w="2305685"/>
                <a:gridCol w="1452245"/>
                <a:gridCol w="1730375"/>
                <a:gridCol w="2218690"/>
                <a:gridCol w="2307590"/>
                <a:gridCol w="1764030"/>
                <a:gridCol w="1276985"/>
              </a:tblGrid>
              <a:tr h="13709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800"/>
                        <a:t>名称</a:t>
                      </a:r>
                      <a:endParaRPr lang="zh-CN" altLang="en-US" sz="4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主机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显示器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鼠标键盘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声卡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麦克风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监听耳机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电源插排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转换器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桌椅</a:t>
                      </a:r>
                      <a:endParaRPr lang="zh-CN" altLang="en-US" sz="4000"/>
                    </a:p>
                  </a:txBody>
                  <a:tcPr anchor="ctr" anchorCtr="0"/>
                </a:tc>
              </a:tr>
              <a:tr h="15671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800"/>
                        <a:t>配置</a:t>
                      </a:r>
                      <a:endParaRPr lang="zh-CN" altLang="en-US" sz="4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>
                          <a:sym typeface="+mn-ea"/>
                        </a:rPr>
                        <a:t>i5+8g+</a:t>
                      </a:r>
                      <a:r>
                        <a:rPr lang="zh-CN" altLang="en-US" sz="3200">
                          <a:sym typeface="+mn-ea"/>
                        </a:rPr>
                        <a:t>固态</a:t>
                      </a:r>
                      <a:r>
                        <a:rPr lang="en-US" altLang="zh-CN" sz="3200">
                          <a:sym typeface="+mn-ea"/>
                        </a:rPr>
                        <a:t>120+750ti</a:t>
                      </a:r>
                      <a:r>
                        <a:rPr lang="zh-CN" altLang="en-US" sz="3200">
                          <a:sym typeface="+mn-ea"/>
                        </a:rPr>
                        <a:t>以上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/>
                        <a:t>内置</a:t>
                      </a:r>
                      <a:r>
                        <a:rPr lang="en-US" altLang="zh-CN" sz="3200"/>
                        <a:t>5.1/7.1</a:t>
                      </a:r>
                      <a:endParaRPr lang="en-US" altLang="zh-CN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/>
                        <a:t>客所思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200"/>
                    </a:p>
                  </a:txBody>
                  <a:tcPr anchor="ctr" anchorCtr="0"/>
                </a:tc>
              </a:tr>
              <a:tr h="12846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800"/>
                        <a:t>数目</a:t>
                      </a:r>
                      <a:endParaRPr lang="zh-CN" altLang="en-US" sz="4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台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台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套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张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套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条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只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套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</a:t>
                      </a:r>
                      <a:r>
                        <a:rPr lang="zh-CN" altLang="en-US" sz="3200"/>
                        <a:t>套</a:t>
                      </a:r>
                      <a:endParaRPr lang="zh-CN" altLang="en-US" sz="3200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Object 601"/>
          <p:cNvSpPr txBox="1"/>
          <p:nvPr/>
        </p:nvSpPr>
        <p:spPr>
          <a:xfrm>
            <a:off x="1879600" y="1482117"/>
            <a:ext cx="9436100" cy="8763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en-US" altLang="zh-CN" sz="50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OPERATION PLAN</a:t>
            </a:r>
            <a:endParaRPr lang="zh-CN" altLang="en-US"/>
          </a:p>
        </p:txBody>
      </p:sp>
      <p:sp>
        <p:nvSpPr>
          <p:cNvPr id="602" name="Object 602"/>
          <p:cNvSpPr txBox="1"/>
          <p:nvPr/>
        </p:nvSpPr>
        <p:spPr>
          <a:xfrm>
            <a:off x="1879600" y="2497915"/>
            <a:ext cx="7340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主管负责</a:t>
            </a:r>
            <a:endParaRPr lang="zh-CN" sz="8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603" name="Object 603"/>
          <p:cNvSpPr txBox="1"/>
          <p:nvPr/>
        </p:nvSpPr>
        <p:spPr>
          <a:xfrm>
            <a:off x="1482725" y="12103978"/>
            <a:ext cx="82042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sp>
        <p:nvSpPr>
          <p:cNvPr id="605" name="Object 605"/>
          <p:cNvSpPr txBox="1"/>
          <p:nvPr/>
        </p:nvSpPr>
        <p:spPr>
          <a:xfrm>
            <a:off x="8067040" y="1901068"/>
            <a:ext cx="22352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FF004A"/>
                </a:solidFill>
                <a:latin typeface="OPPOSans-B" panose="02010600030101010101" charset="-122"/>
                <a:ea typeface="OPPOSans-B" panose="02010600030101010101" charset="-122"/>
              </a:rPr>
              <a:t>01</a:t>
            </a:r>
            <a:endParaRPr lang="zh-CN" altLang="en-US"/>
          </a:p>
        </p:txBody>
      </p:sp>
      <p:sp>
        <p:nvSpPr>
          <p:cNvPr id="606" name="Object 606"/>
          <p:cNvSpPr txBox="1"/>
          <p:nvPr/>
        </p:nvSpPr>
        <p:spPr>
          <a:xfrm>
            <a:off x="9575800" y="2041036"/>
            <a:ext cx="5854700" cy="1397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培训</a:t>
            </a:r>
            <a:endParaRPr lang="zh-CN" sz="8000" b="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607" name="image 6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67675" y="1727200"/>
            <a:ext cx="14284325" cy="159385"/>
          </a:xfrm>
          <a:prstGeom prst="rect">
            <a:avLst/>
          </a:prstGeom>
        </p:spPr>
      </p:pic>
      <p:sp>
        <p:nvSpPr>
          <p:cNvPr id="609" name="Object 609"/>
          <p:cNvSpPr txBox="1"/>
          <p:nvPr/>
        </p:nvSpPr>
        <p:spPr>
          <a:xfrm>
            <a:off x="8067040" y="5460878"/>
            <a:ext cx="22352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0</a:t>
            </a:r>
            <a:r>
              <a:rPr lang="en-US" alt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2</a:t>
            </a:r>
            <a:endParaRPr lang="en-US" altLang="zh-CN" sz="9600" b="0" i="0" dirty="0" smtClean="0">
              <a:solidFill>
                <a:srgbClr val="70F5E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6010" name="Object 6010"/>
          <p:cNvSpPr txBox="1"/>
          <p:nvPr/>
        </p:nvSpPr>
        <p:spPr>
          <a:xfrm>
            <a:off x="9661525" y="5600464"/>
            <a:ext cx="6083300" cy="1397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引导</a:t>
            </a:r>
            <a:endParaRPr lang="zh-CN" sz="8000" b="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6011" name="image 60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V="1">
            <a:off x="8067040" y="5301615"/>
            <a:ext cx="14284960" cy="159385"/>
          </a:xfrm>
          <a:prstGeom prst="rect">
            <a:avLst/>
          </a:prstGeom>
        </p:spPr>
      </p:pic>
      <p:sp>
        <p:nvSpPr>
          <p:cNvPr id="6012" name="Object 6012"/>
          <p:cNvSpPr txBox="1"/>
          <p:nvPr/>
        </p:nvSpPr>
        <p:spPr>
          <a:xfrm>
            <a:off x="8067675" y="7137400"/>
            <a:ext cx="14453870" cy="1143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just">
              <a:lnSpc>
                <a:spcPct val="108000"/>
              </a:lnSpc>
            </a:pP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以</a:t>
            </a:r>
            <a:r>
              <a:rPr lang="en-US" alt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2+1 </a:t>
            </a: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老带新</a:t>
            </a: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的形式答疑解惑，</a:t>
            </a: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对主持工作中出现的一些困惑进行引导，协助主持在个人基础上能力进行能力提升，提高主持的工作效率，以及交友厅的运营质量</a:t>
            </a: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对后续工作进行跟进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6013" name="Object 6013"/>
          <p:cNvSpPr txBox="1"/>
          <p:nvPr/>
        </p:nvSpPr>
        <p:spPr>
          <a:xfrm>
            <a:off x="8067040" y="9194678"/>
            <a:ext cx="22352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FF004A"/>
                </a:solidFill>
                <a:latin typeface="OPPOSans-B" panose="02010600030101010101" charset="-122"/>
                <a:ea typeface="OPPOSans-B" panose="02010600030101010101" charset="-122"/>
              </a:rPr>
              <a:t>03</a:t>
            </a:r>
            <a:endParaRPr lang="zh-CN" altLang="en-US"/>
          </a:p>
        </p:txBody>
      </p:sp>
      <p:sp>
        <p:nvSpPr>
          <p:cNvPr id="6014" name="Object 6014"/>
          <p:cNvSpPr txBox="1"/>
          <p:nvPr/>
        </p:nvSpPr>
        <p:spPr>
          <a:xfrm>
            <a:off x="9686925" y="9334392"/>
            <a:ext cx="6489700" cy="1397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8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招新</a:t>
            </a:r>
            <a:endParaRPr lang="zh-CN" sz="8000" b="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pic>
        <p:nvPicPr>
          <p:cNvPr id="6015" name="image 601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67040" y="9194800"/>
            <a:ext cx="14284960" cy="159385"/>
          </a:xfrm>
          <a:prstGeom prst="rect">
            <a:avLst/>
          </a:prstGeom>
        </p:spPr>
      </p:pic>
      <p:sp>
        <p:nvSpPr>
          <p:cNvPr id="6016" name="Object 6016"/>
          <p:cNvSpPr txBox="1"/>
          <p:nvPr/>
        </p:nvSpPr>
        <p:spPr>
          <a:xfrm>
            <a:off x="8061325" y="10731500"/>
            <a:ext cx="14290675" cy="137287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just">
              <a:lnSpc>
                <a:spcPct val="108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不停招收新厅新主持，利用资源</a:t>
            </a: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补充线上主持的数量，细化厅内主持质量，保证交友厅平稳运行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3" name="Object 6012"/>
          <p:cNvSpPr txBox="1"/>
          <p:nvPr/>
        </p:nvSpPr>
        <p:spPr>
          <a:xfrm>
            <a:off x="8067675" y="3437890"/>
            <a:ext cx="14459585" cy="11430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just">
              <a:lnSpc>
                <a:spcPct val="108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让主持熟知平台规则，具备有效的执行力以及思维模式，对主持工作流程包括个人包装，素质提升，引流，粉丝管理等进行系统化教学培训，过程中实行边培训边工作，在实践中进步，提升</a:t>
            </a: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主持个人能力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4" name="Object 602"/>
          <p:cNvSpPr txBox="1"/>
          <p:nvPr/>
        </p:nvSpPr>
        <p:spPr>
          <a:xfrm>
            <a:off x="1879600" y="3577590"/>
            <a:ext cx="4229735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88000"/>
              </a:lnSpc>
            </a:pPr>
            <a:endParaRPr lang="zh-CN" sz="8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Object 701"/>
          <p:cNvSpPr txBox="1"/>
          <p:nvPr/>
        </p:nvSpPr>
        <p:spPr>
          <a:xfrm>
            <a:off x="7277100" y="1507517"/>
            <a:ext cx="9753599" cy="8763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T</a:t>
            </a:r>
            <a:r>
              <a:rPr lang="en-US" alt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HE</a:t>
            </a:r>
            <a:r>
              <a:rPr 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 </a:t>
            </a:r>
            <a:r>
              <a:rPr lang="en-US" alt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CORE</a:t>
            </a:r>
            <a:r>
              <a:rPr 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 </a:t>
            </a:r>
            <a:r>
              <a:rPr lang="en-US" alt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OF</a:t>
            </a:r>
            <a:r>
              <a:rPr 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 </a:t>
            </a:r>
            <a:r>
              <a:rPr lang="en-US" altLang="zh-CN" sz="50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OPERATIONS</a:t>
            </a:r>
            <a:endParaRPr lang="zh-CN" sz="5000" b="0" i="0" dirty="0" smtClean="0">
              <a:solidFill>
                <a:srgbClr val="70F5E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702" name="Object 702"/>
          <p:cNvSpPr txBox="1"/>
          <p:nvPr/>
        </p:nvSpPr>
        <p:spPr>
          <a:xfrm>
            <a:off x="7658100" y="2576020"/>
            <a:ext cx="8991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8000"/>
              </a:lnSpc>
            </a:pPr>
            <a:r>
              <a:rPr lang="zh-CN" sz="88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音频</a:t>
            </a: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核心</a:t>
            </a:r>
            <a:endParaRPr lang="zh-CN" sz="8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pic>
        <p:nvPicPr>
          <p:cNvPr id="703" name="image 7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962900" y="4622800"/>
            <a:ext cx="8369300" cy="1130300"/>
          </a:xfrm>
          <a:prstGeom prst="rect">
            <a:avLst/>
          </a:prstGeom>
        </p:spPr>
      </p:pic>
      <p:sp>
        <p:nvSpPr>
          <p:cNvPr id="704" name="Object 704"/>
          <p:cNvSpPr txBox="1"/>
          <p:nvPr/>
        </p:nvSpPr>
        <p:spPr>
          <a:xfrm>
            <a:off x="6781800" y="4883150"/>
            <a:ext cx="107315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8000"/>
              </a:lnSpc>
            </a:pPr>
            <a:r>
              <a:rPr lang="zh-CN" sz="4500" b="0" i="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音频厅必备的核心玩法</a:t>
            </a:r>
            <a:r>
              <a:rPr lang="zh-CN" sz="4500" b="0" i="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！</a:t>
            </a:r>
            <a:endParaRPr lang="zh-CN" sz="4500" b="0" i="0" dirty="0" smtClean="0">
              <a:solidFill>
                <a:srgbClr val="FFFFFF"/>
              </a:solidFill>
              <a:latin typeface="Reeji-CloudRuiSongCu-GB-Regular" panose="02010600030101010101" charset="-122"/>
              <a:ea typeface="Reeji-CloudRuiSongCu-GB-Regular" panose="02010600030101010101" charset="-122"/>
            </a:endParaRPr>
          </a:p>
        </p:txBody>
      </p:sp>
      <p:pic>
        <p:nvPicPr>
          <p:cNvPr id="705" name="image 70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63800" y="7112000"/>
            <a:ext cx="4432300" cy="863600"/>
          </a:xfrm>
          <a:prstGeom prst="rect">
            <a:avLst/>
          </a:prstGeom>
        </p:spPr>
      </p:pic>
      <p:sp>
        <p:nvSpPr>
          <p:cNvPr id="706" name="Object 706"/>
          <p:cNvSpPr txBox="1"/>
          <p:nvPr/>
        </p:nvSpPr>
        <p:spPr>
          <a:xfrm>
            <a:off x="3327400" y="7177125"/>
            <a:ext cx="34671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执行力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7" name="image 70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20900" y="6807200"/>
            <a:ext cx="863600" cy="863600"/>
          </a:xfrm>
          <a:prstGeom prst="rect">
            <a:avLst/>
          </a:prstGeom>
        </p:spPr>
      </p:pic>
      <p:sp>
        <p:nvSpPr>
          <p:cNvPr id="708" name="Object 708"/>
          <p:cNvSpPr txBox="1"/>
          <p:nvPr/>
        </p:nvSpPr>
        <p:spPr>
          <a:xfrm>
            <a:off x="2028826" y="6860566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1</a:t>
            </a:r>
            <a:endParaRPr lang="zh-CN" altLang="en-US"/>
          </a:p>
        </p:txBody>
      </p:sp>
      <p:pic>
        <p:nvPicPr>
          <p:cNvPr id="709" name="image 7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08900" y="7112000"/>
            <a:ext cx="4432300" cy="863600"/>
          </a:xfrm>
          <a:prstGeom prst="rect">
            <a:avLst/>
          </a:prstGeom>
        </p:spPr>
      </p:pic>
      <p:sp>
        <p:nvSpPr>
          <p:cNvPr id="7010" name="Object 7010"/>
          <p:cNvSpPr txBox="1"/>
          <p:nvPr/>
        </p:nvSpPr>
        <p:spPr>
          <a:xfrm>
            <a:off x="8572500" y="7169124"/>
            <a:ext cx="31496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思维模式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11" name="image 70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66000" y="6807200"/>
            <a:ext cx="863600" cy="863600"/>
          </a:xfrm>
          <a:prstGeom prst="rect">
            <a:avLst/>
          </a:prstGeom>
        </p:spPr>
      </p:pic>
      <p:sp>
        <p:nvSpPr>
          <p:cNvPr id="7012" name="Object 7012"/>
          <p:cNvSpPr txBox="1"/>
          <p:nvPr/>
        </p:nvSpPr>
        <p:spPr>
          <a:xfrm>
            <a:off x="7299326" y="6854217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2</a:t>
            </a:r>
            <a:endParaRPr lang="zh-CN" altLang="en-US"/>
          </a:p>
        </p:txBody>
      </p:sp>
      <p:pic>
        <p:nvPicPr>
          <p:cNvPr id="7013" name="image 70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15900" y="7112000"/>
            <a:ext cx="4432300" cy="863600"/>
          </a:xfrm>
          <a:prstGeom prst="rect">
            <a:avLst/>
          </a:prstGeom>
        </p:spPr>
      </p:pic>
      <p:sp>
        <p:nvSpPr>
          <p:cNvPr id="7014" name="Object 7014"/>
          <p:cNvSpPr txBox="1"/>
          <p:nvPr/>
        </p:nvSpPr>
        <p:spPr>
          <a:xfrm>
            <a:off x="13792200" y="7173569"/>
            <a:ext cx="33782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声优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15" name="image 70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573000" y="6807200"/>
            <a:ext cx="863600" cy="863600"/>
          </a:xfrm>
          <a:prstGeom prst="rect">
            <a:avLst/>
          </a:prstGeom>
        </p:spPr>
      </p:pic>
      <p:sp>
        <p:nvSpPr>
          <p:cNvPr id="7016" name="Object 7016"/>
          <p:cNvSpPr txBox="1"/>
          <p:nvPr/>
        </p:nvSpPr>
        <p:spPr>
          <a:xfrm>
            <a:off x="12506326" y="6854217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3</a:t>
            </a:r>
            <a:endParaRPr lang="zh-CN" altLang="en-US"/>
          </a:p>
        </p:txBody>
      </p:sp>
      <p:pic>
        <p:nvPicPr>
          <p:cNvPr id="7017" name="image 70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61000" y="7112000"/>
            <a:ext cx="4432300" cy="863600"/>
          </a:xfrm>
          <a:prstGeom prst="rect">
            <a:avLst/>
          </a:prstGeom>
        </p:spPr>
      </p:pic>
      <p:sp>
        <p:nvSpPr>
          <p:cNvPr id="7018" name="Object 7018"/>
          <p:cNvSpPr txBox="1"/>
          <p:nvPr/>
        </p:nvSpPr>
        <p:spPr>
          <a:xfrm>
            <a:off x="19024600" y="7173124"/>
            <a:ext cx="33020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互动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19" name="image 70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818100" y="6807200"/>
            <a:ext cx="863600" cy="863600"/>
          </a:xfrm>
          <a:prstGeom prst="rect">
            <a:avLst/>
          </a:prstGeom>
        </p:spPr>
      </p:pic>
      <p:sp>
        <p:nvSpPr>
          <p:cNvPr id="7020" name="Object 7020"/>
          <p:cNvSpPr txBox="1"/>
          <p:nvPr/>
        </p:nvSpPr>
        <p:spPr>
          <a:xfrm>
            <a:off x="17751426" y="6860566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4</a:t>
            </a:r>
            <a:endParaRPr lang="zh-CN" altLang="en-US"/>
          </a:p>
        </p:txBody>
      </p:sp>
      <p:pic>
        <p:nvPicPr>
          <p:cNvPr id="7021" name="image 702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97500" y="9029700"/>
            <a:ext cx="4432300" cy="863600"/>
          </a:xfrm>
          <a:prstGeom prst="rect">
            <a:avLst/>
          </a:prstGeom>
        </p:spPr>
      </p:pic>
      <p:sp>
        <p:nvSpPr>
          <p:cNvPr id="7022" name="Object 7022"/>
          <p:cNvSpPr txBox="1"/>
          <p:nvPr/>
        </p:nvSpPr>
        <p:spPr>
          <a:xfrm>
            <a:off x="6137275" y="9090189"/>
            <a:ext cx="33401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玩法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23" name="image 70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54600" y="8724900"/>
            <a:ext cx="863600" cy="863600"/>
          </a:xfrm>
          <a:prstGeom prst="rect">
            <a:avLst/>
          </a:prstGeom>
        </p:spPr>
      </p:pic>
      <p:sp>
        <p:nvSpPr>
          <p:cNvPr id="7024" name="Object 7024"/>
          <p:cNvSpPr txBox="1"/>
          <p:nvPr/>
        </p:nvSpPr>
        <p:spPr>
          <a:xfrm>
            <a:off x="5000626" y="8778266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5</a:t>
            </a:r>
            <a:endParaRPr lang="zh-CN" altLang="en-US"/>
          </a:p>
        </p:txBody>
      </p:sp>
      <p:pic>
        <p:nvPicPr>
          <p:cNvPr id="7025" name="image 702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604500" y="9029700"/>
            <a:ext cx="4432300" cy="863600"/>
          </a:xfrm>
          <a:prstGeom prst="rect">
            <a:avLst/>
          </a:prstGeom>
        </p:spPr>
      </p:pic>
      <p:sp>
        <p:nvSpPr>
          <p:cNvPr id="7026" name="Object 7026"/>
          <p:cNvSpPr txBox="1"/>
          <p:nvPr/>
        </p:nvSpPr>
        <p:spPr>
          <a:xfrm>
            <a:off x="11280775" y="9156547"/>
            <a:ext cx="34671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特色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7027" name="image 702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61600" y="8724900"/>
            <a:ext cx="863600" cy="863600"/>
          </a:xfrm>
          <a:prstGeom prst="rect">
            <a:avLst/>
          </a:prstGeom>
        </p:spPr>
      </p:pic>
      <p:sp>
        <p:nvSpPr>
          <p:cNvPr id="7028" name="Object 7028"/>
          <p:cNvSpPr txBox="1"/>
          <p:nvPr/>
        </p:nvSpPr>
        <p:spPr>
          <a:xfrm>
            <a:off x="10201276" y="8771917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6</a:t>
            </a:r>
            <a:endParaRPr lang="zh-CN" altLang="en-US"/>
          </a:p>
        </p:txBody>
      </p:sp>
      <p:pic>
        <p:nvPicPr>
          <p:cNvPr id="7029" name="image 70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49600" y="9029700"/>
            <a:ext cx="4432300" cy="863600"/>
          </a:xfrm>
          <a:prstGeom prst="rect">
            <a:avLst/>
          </a:prstGeom>
        </p:spPr>
      </p:pic>
      <p:sp>
        <p:nvSpPr>
          <p:cNvPr id="7030" name="Object 7030"/>
          <p:cNvSpPr txBox="1"/>
          <p:nvPr/>
        </p:nvSpPr>
        <p:spPr>
          <a:xfrm>
            <a:off x="16713200" y="9089935"/>
            <a:ext cx="33655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规则</a:t>
            </a:r>
            <a:r>
              <a:rPr lang="zh-CN" sz="3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规范</a:t>
            </a:r>
            <a:endParaRPr lang="zh-CN" sz="3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sp>
        <p:nvSpPr>
          <p:cNvPr id="7031" name="Object 7031"/>
          <p:cNvSpPr txBox="1"/>
          <p:nvPr/>
        </p:nvSpPr>
        <p:spPr>
          <a:xfrm>
            <a:off x="7645400" y="11468100"/>
            <a:ext cx="90043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pic>
        <p:nvPicPr>
          <p:cNvPr id="7032" name="image 703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506700" y="8724900"/>
            <a:ext cx="863600" cy="863600"/>
          </a:xfrm>
          <a:prstGeom prst="rect">
            <a:avLst/>
          </a:prstGeom>
        </p:spPr>
      </p:pic>
      <p:sp>
        <p:nvSpPr>
          <p:cNvPr id="7033" name="Object 7033"/>
          <p:cNvSpPr txBox="1"/>
          <p:nvPr/>
        </p:nvSpPr>
        <p:spPr>
          <a:xfrm>
            <a:off x="15433676" y="8778266"/>
            <a:ext cx="1016000" cy="635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3000"/>
              </a:lnSpc>
            </a:pPr>
            <a:r>
              <a:rPr lang="zh-CN" sz="50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7</a:t>
            </a:r>
            <a:endParaRPr lang="zh-CN" altLang="en-US"/>
          </a:p>
        </p:txBody>
      </p:sp>
      <p:pic>
        <p:nvPicPr>
          <p:cNvPr id="7034" name="image 70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70200" y="12204700"/>
            <a:ext cx="1612900" cy="1612900"/>
          </a:xfrm>
          <a:prstGeom prst="rect">
            <a:avLst/>
          </a:prstGeom>
        </p:spPr>
      </p:pic>
      <p:pic>
        <p:nvPicPr>
          <p:cNvPr id="7035" name="image 703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127500" y="12877800"/>
            <a:ext cx="889000" cy="889000"/>
          </a:xfrm>
          <a:prstGeom prst="rect">
            <a:avLst/>
          </a:prstGeom>
        </p:spPr>
      </p:pic>
      <p:pic>
        <p:nvPicPr>
          <p:cNvPr id="7036" name="image 703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586700" y="-38100"/>
            <a:ext cx="1892300" cy="1905000"/>
          </a:xfrm>
          <a:prstGeom prst="rect">
            <a:avLst/>
          </a:prstGeom>
        </p:spPr>
      </p:pic>
      <p:pic>
        <p:nvPicPr>
          <p:cNvPr id="7037" name="image 703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23300" y="-50800"/>
            <a:ext cx="508000" cy="520700"/>
          </a:xfrm>
          <a:prstGeom prst="rect">
            <a:avLst/>
          </a:prstGeom>
        </p:spPr>
      </p:pic>
      <p:pic>
        <p:nvPicPr>
          <p:cNvPr id="7038" name="image 703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1831300" y="-50800"/>
            <a:ext cx="116840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Object 1501"/>
          <p:cNvSpPr txBox="1"/>
          <p:nvPr/>
        </p:nvSpPr>
        <p:spPr>
          <a:xfrm>
            <a:off x="1631949" y="1993900"/>
            <a:ext cx="9893300" cy="869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0</a:t>
            </a:r>
            <a:r>
              <a:rPr lang="en-US" altLang="zh-CN" sz="50000" dirty="0" smtClean="0">
                <a:solidFill>
                  <a:srgbClr val="EB334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4</a:t>
            </a:r>
            <a:endParaRPr lang="en-US" altLang="zh-CN" sz="50000" b="0" i="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503" name="Object 1503"/>
          <p:cNvSpPr txBox="1"/>
          <p:nvPr/>
        </p:nvSpPr>
        <p:spPr>
          <a:xfrm>
            <a:off x="12357100" y="4202131"/>
            <a:ext cx="117856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PART/</a:t>
            </a:r>
            <a:r>
              <a:rPr lang="zh-CN" sz="96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F</a:t>
            </a:r>
            <a:r>
              <a:rPr lang="en-US" altLang="zh-CN" sz="96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IVE</a:t>
            </a:r>
            <a:endParaRPr lang="zh-CN" altLang="en-US"/>
          </a:p>
        </p:txBody>
      </p:sp>
      <p:sp>
        <p:nvSpPr>
          <p:cNvPr id="1504" name="Object 1504"/>
          <p:cNvSpPr txBox="1"/>
          <p:nvPr/>
        </p:nvSpPr>
        <p:spPr>
          <a:xfrm>
            <a:off x="12357100" y="6547619"/>
            <a:ext cx="10452100" cy="1612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2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佣金抽成</a:t>
            </a:r>
            <a:endParaRPr lang="zh-CN" altLang="en-US"/>
          </a:p>
        </p:txBody>
      </p:sp>
      <p:sp>
        <p:nvSpPr>
          <p:cNvPr id="1505" name="Object 1505"/>
          <p:cNvSpPr txBox="1"/>
          <p:nvPr/>
        </p:nvSpPr>
        <p:spPr>
          <a:xfrm>
            <a:off x="12357100" y="8812435"/>
            <a:ext cx="74168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C</a:t>
            </a:r>
            <a:r>
              <a:rPr lang="en-US" alt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OMMISSION DRAW</a:t>
            </a:r>
            <a:endParaRPr lang="zh-CN" altLang="en-US"/>
          </a:p>
        </p:txBody>
      </p:sp>
      <p:pic>
        <p:nvPicPr>
          <p:cNvPr id="1506" name="image 15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5400" y="10337800"/>
            <a:ext cx="279400" cy="279400"/>
          </a:xfrm>
          <a:prstGeom prst="rect">
            <a:avLst/>
          </a:prstGeom>
        </p:spPr>
      </p:pic>
      <p:pic>
        <p:nvPicPr>
          <p:cNvPr id="1507" name="image 15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78600" y="1574800"/>
            <a:ext cx="279400" cy="279400"/>
          </a:xfrm>
          <a:prstGeom prst="rect">
            <a:avLst/>
          </a:prstGeom>
        </p:spPr>
      </p:pic>
      <p:pic>
        <p:nvPicPr>
          <p:cNvPr id="1508" name="image 15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86400" y="11455400"/>
            <a:ext cx="330200" cy="330200"/>
          </a:xfrm>
          <a:prstGeom prst="rect">
            <a:avLst/>
          </a:prstGeom>
        </p:spPr>
      </p:pic>
      <p:pic>
        <p:nvPicPr>
          <p:cNvPr id="1509" name="image 15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875500" y="2159000"/>
            <a:ext cx="330200" cy="330200"/>
          </a:xfrm>
          <a:prstGeom prst="rect">
            <a:avLst/>
          </a:prstGeom>
        </p:spPr>
      </p:pic>
      <p:pic>
        <p:nvPicPr>
          <p:cNvPr id="15010" name="image 15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91700" y="4546600"/>
            <a:ext cx="317500" cy="317500"/>
          </a:xfrm>
          <a:prstGeom prst="rect">
            <a:avLst/>
          </a:prstGeom>
        </p:spPr>
      </p:pic>
      <p:pic>
        <p:nvPicPr>
          <p:cNvPr id="15011" name="image 15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600" y="-38100"/>
            <a:ext cx="2057400" cy="2057400"/>
          </a:xfrm>
          <a:prstGeom prst="rect">
            <a:avLst/>
          </a:prstGeom>
        </p:spPr>
      </p:pic>
      <p:pic>
        <p:nvPicPr>
          <p:cNvPr id="15012" name="image 15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1300" y="-38100"/>
            <a:ext cx="1003300" cy="1003300"/>
          </a:xfrm>
          <a:prstGeom prst="rect">
            <a:avLst/>
          </a:prstGeom>
        </p:spPr>
      </p:pic>
      <p:pic>
        <p:nvPicPr>
          <p:cNvPr id="15013" name="image 150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545800" y="12865100"/>
            <a:ext cx="1003300" cy="1016000"/>
          </a:xfrm>
          <a:prstGeom prst="rect">
            <a:avLst/>
          </a:prstGeom>
        </p:spPr>
      </p:pic>
      <p:pic>
        <p:nvPicPr>
          <p:cNvPr id="15014" name="image 150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13900" y="12204700"/>
            <a:ext cx="1676400" cy="1676400"/>
          </a:xfrm>
          <a:prstGeom prst="rect">
            <a:avLst/>
          </a:prstGeom>
        </p:spPr>
      </p:pic>
      <p:pic>
        <p:nvPicPr>
          <p:cNvPr id="15015" name="image 150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959100" y="11099800"/>
            <a:ext cx="698500" cy="711200"/>
          </a:xfrm>
          <a:prstGeom prst="rect">
            <a:avLst/>
          </a:prstGeom>
        </p:spPr>
      </p:pic>
      <p:pic>
        <p:nvPicPr>
          <p:cNvPr id="15016" name="image 15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99900" y="2768600"/>
            <a:ext cx="698500" cy="711200"/>
          </a:xfrm>
          <a:prstGeom prst="rect">
            <a:avLst/>
          </a:prstGeom>
        </p:spPr>
      </p:pic>
      <p:pic>
        <p:nvPicPr>
          <p:cNvPr id="15017" name="image 15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061700" y="11074400"/>
            <a:ext cx="19558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Object 1101"/>
          <p:cNvSpPr txBox="1"/>
          <p:nvPr/>
        </p:nvSpPr>
        <p:spPr>
          <a:xfrm>
            <a:off x="5694045" y="1482725"/>
            <a:ext cx="12996545" cy="1219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COMMISSION  DRAW </a:t>
            </a:r>
            <a:r>
              <a:rPr lang="en-US" altLang="zh-CN" sz="70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 </a:t>
            </a:r>
            <a:endParaRPr lang="zh-CN" altLang="en-US" sz="7000"/>
          </a:p>
          <a:p>
            <a:pPr algn="ctr">
              <a:lnSpc>
                <a:spcPct val="114000"/>
              </a:lnSpc>
            </a:pPr>
            <a:endParaRPr lang="zh-CN" altLang="en-US"/>
          </a:p>
        </p:txBody>
      </p:sp>
      <p:sp>
        <p:nvSpPr>
          <p:cNvPr id="1102" name="Object 1102"/>
          <p:cNvSpPr txBox="1"/>
          <p:nvPr/>
        </p:nvSpPr>
        <p:spPr>
          <a:xfrm>
            <a:off x="6426200" y="2857702"/>
            <a:ext cx="11531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佣金抽成</a:t>
            </a:r>
            <a:endParaRPr lang="zh-CN" altLang="en-US"/>
          </a:p>
        </p:txBody>
      </p:sp>
      <p:pic>
        <p:nvPicPr>
          <p:cNvPr id="1103" name="image 11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707600" y="2311400"/>
            <a:ext cx="1765300" cy="1778000"/>
          </a:xfrm>
          <a:prstGeom prst="rect">
            <a:avLst/>
          </a:prstGeom>
        </p:spPr>
      </p:pic>
      <p:pic>
        <p:nvPicPr>
          <p:cNvPr id="1104" name="image 110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075900" y="2044700"/>
            <a:ext cx="1346200" cy="1358900"/>
          </a:xfrm>
          <a:prstGeom prst="rect">
            <a:avLst/>
          </a:prstGeom>
        </p:spPr>
      </p:pic>
      <p:pic>
        <p:nvPicPr>
          <p:cNvPr id="1105" name="image 11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8045" y="-63500"/>
            <a:ext cx="2082800" cy="2095500"/>
          </a:xfrm>
          <a:prstGeom prst="rect">
            <a:avLst/>
          </a:prstGeom>
        </p:spPr>
      </p:pic>
      <p:pic>
        <p:nvPicPr>
          <p:cNvPr id="1106" name="image 11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85900" y="-63500"/>
            <a:ext cx="1092200" cy="1092200"/>
          </a:xfrm>
          <a:prstGeom prst="rect">
            <a:avLst/>
          </a:prstGeom>
        </p:spPr>
      </p:pic>
      <p:pic>
        <p:nvPicPr>
          <p:cNvPr id="1107" name="image 1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1200" y="12496800"/>
            <a:ext cx="1308100" cy="1320800"/>
          </a:xfrm>
          <a:prstGeom prst="rect">
            <a:avLst/>
          </a:prstGeom>
        </p:spPr>
      </p:pic>
      <p:pic>
        <p:nvPicPr>
          <p:cNvPr id="1108" name="image 1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224000" y="13042900"/>
            <a:ext cx="762000" cy="774700"/>
          </a:xfrm>
          <a:prstGeom prst="rect">
            <a:avLst/>
          </a:prstGeom>
        </p:spPr>
      </p:pic>
      <p:pic>
        <p:nvPicPr>
          <p:cNvPr id="1109" name="image 11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384800" y="4546600"/>
            <a:ext cx="1955800" cy="279400"/>
          </a:xfrm>
          <a:prstGeom prst="rect">
            <a:avLst/>
          </a:prstGeom>
        </p:spPr>
      </p:pic>
      <p:sp>
        <p:nvSpPr>
          <p:cNvPr id="11010" name="Object 11010"/>
          <p:cNvSpPr txBox="1"/>
          <p:nvPr/>
        </p:nvSpPr>
        <p:spPr>
          <a:xfrm>
            <a:off x="6299200" y="11412665"/>
            <a:ext cx="11785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sp>
        <p:nvSpPr>
          <p:cNvPr id="11014" name="Object 11014"/>
          <p:cNvSpPr txBox="1"/>
          <p:nvPr/>
        </p:nvSpPr>
        <p:spPr>
          <a:xfrm>
            <a:off x="7759700" y="7569200"/>
            <a:ext cx="39116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5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6000</a:t>
            </a:r>
            <a:r>
              <a:rPr lang="zh-CN" altLang="en-US" sz="35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元</a:t>
            </a:r>
            <a:r>
              <a:rPr lang="en-US" altLang="zh-CN" sz="35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/</a:t>
            </a:r>
            <a:r>
              <a:rPr lang="zh-CN" altLang="en-US" sz="3500" b="0" i="0" dirty="0" smtClean="0">
                <a:solidFill>
                  <a:srgbClr val="161824"/>
                </a:solidFill>
                <a:latin typeface="OPPOSans-B" panose="02010600030101010101" charset="-122"/>
                <a:ea typeface="OPPOSans-B" panose="02010600030101010101" charset="-122"/>
              </a:rPr>
              <a:t>月</a:t>
            </a:r>
            <a:endParaRPr lang="zh-CN" altLang="en-US" sz="3500" b="0" i="0" dirty="0" smtClean="0">
              <a:solidFill>
                <a:srgbClr val="161824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8"/>
            </p:custDataLst>
          </p:nvPr>
        </p:nvGraphicFramePr>
        <p:xfrm>
          <a:off x="5508625" y="6390005"/>
          <a:ext cx="13653135" cy="2687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3252"/>
                <a:gridCol w="3413252"/>
                <a:gridCol w="3413252"/>
                <a:gridCol w="3413252"/>
              </a:tblGrid>
              <a:tr h="822960"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类别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334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线下主持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334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主</a:t>
                      </a:r>
                      <a:r>
                        <a:rPr lang="zh-CN" altLang="en-US" sz="4800"/>
                        <a:t>管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334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总管</a:t>
                      </a:r>
                      <a:r>
                        <a:rPr lang="en-US" altLang="zh-CN" sz="4800"/>
                        <a:t>/</a:t>
                      </a:r>
                      <a:r>
                        <a:rPr lang="zh-CN" altLang="en-US" sz="4800"/>
                        <a:t>行政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EB334F"/>
                    </a:solidFill>
                  </a:tcPr>
                </a:tc>
              </a:tr>
              <a:tr h="895985"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内容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佣金</a:t>
                      </a:r>
                      <a:r>
                        <a:rPr lang="en-US" altLang="zh-CN" sz="4800"/>
                        <a:t>+</a:t>
                      </a:r>
                      <a:r>
                        <a:rPr lang="zh-CN" altLang="en-US" sz="4800"/>
                        <a:t>奖励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佣金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底薪</a:t>
                      </a:r>
                      <a:r>
                        <a:rPr lang="en-US" altLang="zh-CN" sz="4800"/>
                        <a:t>+2%</a:t>
                      </a:r>
                      <a:endParaRPr lang="en-US" altLang="zh-CN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95985"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4800"/>
                        <a:t>抽成</a:t>
                      </a:r>
                      <a:endParaRPr lang="zh-CN" altLang="en-US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4800"/>
                        <a:t>30%+10%</a:t>
                      </a:r>
                      <a:endParaRPr lang="en-US" altLang="zh-CN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4800"/>
                        <a:t>5%</a:t>
                      </a:r>
                      <a:endParaRPr lang="en-US" altLang="zh-CN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4800"/>
                        <a:t>3000+2%</a:t>
                      </a:r>
                      <a:endParaRPr lang="en-US" altLang="zh-CN" sz="48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Object 1501"/>
          <p:cNvSpPr txBox="1"/>
          <p:nvPr/>
        </p:nvSpPr>
        <p:spPr>
          <a:xfrm>
            <a:off x="1631949" y="1993900"/>
            <a:ext cx="9893300" cy="869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500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0</a:t>
            </a:r>
            <a:r>
              <a:rPr lang="en-US" altLang="zh-CN" sz="50000" b="0" i="0" dirty="0" smtClean="0">
                <a:solidFill>
                  <a:srgbClr val="EB334F"/>
                </a:solidFill>
                <a:latin typeface="OPPOSans-B" panose="02010600030101010101" charset="-122"/>
                <a:ea typeface="OPPOSans-B" panose="02010600030101010101" charset="-122"/>
              </a:rPr>
              <a:t>5</a:t>
            </a:r>
            <a:endParaRPr lang="en-US" altLang="zh-CN"/>
          </a:p>
        </p:txBody>
      </p:sp>
      <p:sp>
        <p:nvSpPr>
          <p:cNvPr id="1503" name="Object 1503"/>
          <p:cNvSpPr txBox="1"/>
          <p:nvPr/>
        </p:nvSpPr>
        <p:spPr>
          <a:xfrm>
            <a:off x="12357100" y="4202131"/>
            <a:ext cx="11785600" cy="16764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PART/</a:t>
            </a:r>
            <a:r>
              <a:rPr lang="en-US" altLang="zh-CN" sz="9600" b="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SI</a:t>
            </a:r>
            <a:r>
              <a:rPr lang="en-US" altLang="zh-CN" sz="9600" i="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</a:rPr>
              <a:t>X</a:t>
            </a:r>
            <a:endParaRPr lang="en-US" altLang="zh-CN" sz="9600" i="0" dirty="0" smtClean="0">
              <a:solidFill>
                <a:srgbClr val="70F5EF"/>
              </a:solidFill>
              <a:latin typeface="OPPOSans-B" panose="02010600030101010101" charset="-122"/>
              <a:ea typeface="OPPOSans-B" panose="02010600030101010101" charset="-122"/>
            </a:endParaRPr>
          </a:p>
        </p:txBody>
      </p:sp>
      <p:sp>
        <p:nvSpPr>
          <p:cNvPr id="1504" name="Object 1504"/>
          <p:cNvSpPr txBox="1"/>
          <p:nvPr/>
        </p:nvSpPr>
        <p:spPr>
          <a:xfrm>
            <a:off x="12357100" y="6547619"/>
            <a:ext cx="10452100" cy="1612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2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利润结构</a:t>
            </a:r>
            <a:endParaRPr lang="zh-CN" altLang="en-US"/>
          </a:p>
        </p:txBody>
      </p:sp>
      <p:sp>
        <p:nvSpPr>
          <p:cNvPr id="1505" name="Object 1505"/>
          <p:cNvSpPr txBox="1"/>
          <p:nvPr/>
        </p:nvSpPr>
        <p:spPr>
          <a:xfrm>
            <a:off x="12357100" y="8812435"/>
            <a:ext cx="7416800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P</a:t>
            </a:r>
            <a:r>
              <a:rPr lang="en-US" altLang="zh-CN" sz="350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ROFIT STRUCTURE</a:t>
            </a:r>
            <a:endParaRPr lang="zh-CN" altLang="en-US"/>
          </a:p>
        </p:txBody>
      </p:sp>
      <p:pic>
        <p:nvPicPr>
          <p:cNvPr id="1506" name="image 15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5400" y="10337800"/>
            <a:ext cx="279400" cy="279400"/>
          </a:xfrm>
          <a:prstGeom prst="rect">
            <a:avLst/>
          </a:prstGeom>
        </p:spPr>
      </p:pic>
      <p:pic>
        <p:nvPicPr>
          <p:cNvPr id="1507" name="image 15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78600" y="1574800"/>
            <a:ext cx="279400" cy="279400"/>
          </a:xfrm>
          <a:prstGeom prst="rect">
            <a:avLst/>
          </a:prstGeom>
        </p:spPr>
      </p:pic>
      <p:pic>
        <p:nvPicPr>
          <p:cNvPr id="1508" name="image 150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86400" y="11455400"/>
            <a:ext cx="330200" cy="330200"/>
          </a:xfrm>
          <a:prstGeom prst="rect">
            <a:avLst/>
          </a:prstGeom>
        </p:spPr>
      </p:pic>
      <p:pic>
        <p:nvPicPr>
          <p:cNvPr id="1509" name="image 15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875500" y="2159000"/>
            <a:ext cx="330200" cy="330200"/>
          </a:xfrm>
          <a:prstGeom prst="rect">
            <a:avLst/>
          </a:prstGeom>
        </p:spPr>
      </p:pic>
      <p:pic>
        <p:nvPicPr>
          <p:cNvPr id="15010" name="image 150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491700" y="4546600"/>
            <a:ext cx="317500" cy="317500"/>
          </a:xfrm>
          <a:prstGeom prst="rect">
            <a:avLst/>
          </a:prstGeom>
        </p:spPr>
      </p:pic>
      <p:pic>
        <p:nvPicPr>
          <p:cNvPr id="15011" name="image 150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600" y="-38100"/>
            <a:ext cx="2057400" cy="2057400"/>
          </a:xfrm>
          <a:prstGeom prst="rect">
            <a:avLst/>
          </a:prstGeom>
        </p:spPr>
      </p:pic>
      <p:pic>
        <p:nvPicPr>
          <p:cNvPr id="15012" name="image 150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11300" y="-38100"/>
            <a:ext cx="1003300" cy="1003300"/>
          </a:xfrm>
          <a:prstGeom prst="rect">
            <a:avLst/>
          </a:prstGeom>
        </p:spPr>
      </p:pic>
      <p:pic>
        <p:nvPicPr>
          <p:cNvPr id="15013" name="image 150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545800" y="12865100"/>
            <a:ext cx="1003300" cy="1016000"/>
          </a:xfrm>
          <a:prstGeom prst="rect">
            <a:avLst/>
          </a:prstGeom>
        </p:spPr>
      </p:pic>
      <p:pic>
        <p:nvPicPr>
          <p:cNvPr id="15014" name="image 1501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313900" y="12204700"/>
            <a:ext cx="1676400" cy="1676400"/>
          </a:xfrm>
          <a:prstGeom prst="rect">
            <a:avLst/>
          </a:prstGeom>
        </p:spPr>
      </p:pic>
      <p:pic>
        <p:nvPicPr>
          <p:cNvPr id="15015" name="image 150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959100" y="11099800"/>
            <a:ext cx="698500" cy="711200"/>
          </a:xfrm>
          <a:prstGeom prst="rect">
            <a:avLst/>
          </a:prstGeom>
        </p:spPr>
      </p:pic>
      <p:pic>
        <p:nvPicPr>
          <p:cNvPr id="15016" name="image 15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99900" y="2768600"/>
            <a:ext cx="698500" cy="711200"/>
          </a:xfrm>
          <a:prstGeom prst="rect">
            <a:avLst/>
          </a:prstGeom>
        </p:spPr>
      </p:pic>
      <p:pic>
        <p:nvPicPr>
          <p:cNvPr id="15017" name="image 150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061700" y="11074400"/>
            <a:ext cx="19558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Object 1101"/>
          <p:cNvSpPr txBox="1"/>
          <p:nvPr/>
        </p:nvSpPr>
        <p:spPr>
          <a:xfrm>
            <a:off x="7472680" y="1482090"/>
            <a:ext cx="9438640" cy="1219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70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PROFIT STRUCTURE</a:t>
            </a:r>
            <a:endParaRPr lang="en-US" altLang="zh-CN" sz="7000" dirty="0" smtClean="0">
              <a:solidFill>
                <a:srgbClr val="00B0F0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1102" name="Object 1102"/>
          <p:cNvSpPr txBox="1"/>
          <p:nvPr/>
        </p:nvSpPr>
        <p:spPr>
          <a:xfrm>
            <a:off x="6426200" y="2822777"/>
            <a:ext cx="11531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利润结构</a:t>
            </a:r>
            <a:endParaRPr lang="zh-CN" altLang="en-US"/>
          </a:p>
        </p:txBody>
      </p:sp>
      <p:pic>
        <p:nvPicPr>
          <p:cNvPr id="1103" name="image 11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707600" y="2311400"/>
            <a:ext cx="1765300" cy="1778000"/>
          </a:xfrm>
          <a:prstGeom prst="rect">
            <a:avLst/>
          </a:prstGeom>
        </p:spPr>
      </p:pic>
      <p:pic>
        <p:nvPicPr>
          <p:cNvPr id="1104" name="image 110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075900" y="2044700"/>
            <a:ext cx="1346200" cy="1358900"/>
          </a:xfrm>
          <a:prstGeom prst="rect">
            <a:avLst/>
          </a:prstGeom>
        </p:spPr>
      </p:pic>
      <p:pic>
        <p:nvPicPr>
          <p:cNvPr id="1105" name="image 11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0900" y="-63500"/>
            <a:ext cx="2082800" cy="2095500"/>
          </a:xfrm>
          <a:prstGeom prst="rect">
            <a:avLst/>
          </a:prstGeom>
        </p:spPr>
      </p:pic>
      <p:pic>
        <p:nvPicPr>
          <p:cNvPr id="1106" name="image 11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85900" y="-63500"/>
            <a:ext cx="1092200" cy="1092200"/>
          </a:xfrm>
          <a:prstGeom prst="rect">
            <a:avLst/>
          </a:prstGeom>
        </p:spPr>
      </p:pic>
      <p:pic>
        <p:nvPicPr>
          <p:cNvPr id="1107" name="image 1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1200" y="12496800"/>
            <a:ext cx="1308100" cy="1320800"/>
          </a:xfrm>
          <a:prstGeom prst="rect">
            <a:avLst/>
          </a:prstGeom>
        </p:spPr>
      </p:pic>
      <p:pic>
        <p:nvPicPr>
          <p:cNvPr id="1108" name="image 1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224000" y="13042900"/>
            <a:ext cx="762000" cy="774700"/>
          </a:xfrm>
          <a:prstGeom prst="rect">
            <a:avLst/>
          </a:prstGeom>
        </p:spPr>
      </p:pic>
      <p:pic>
        <p:nvPicPr>
          <p:cNvPr id="1109" name="image 11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384800" y="4546600"/>
            <a:ext cx="1955800" cy="279400"/>
          </a:xfrm>
          <a:prstGeom prst="rect">
            <a:avLst/>
          </a:prstGeom>
        </p:spPr>
      </p:pic>
      <p:sp>
        <p:nvSpPr>
          <p:cNvPr id="11010" name="Object 11010"/>
          <p:cNvSpPr txBox="1"/>
          <p:nvPr/>
        </p:nvSpPr>
        <p:spPr>
          <a:xfrm>
            <a:off x="6299200" y="11412665"/>
            <a:ext cx="11785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8"/>
            </p:custDataLst>
          </p:nvPr>
        </p:nvGraphicFramePr>
        <p:xfrm>
          <a:off x="3891280" y="5530215"/>
          <a:ext cx="16602075" cy="517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9080"/>
                <a:gridCol w="3569335"/>
                <a:gridCol w="3295015"/>
                <a:gridCol w="2740660"/>
                <a:gridCol w="4197985"/>
              </a:tblGrid>
              <a:tr h="939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流水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折合佣金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反点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主持佣金</a:t>
                      </a:r>
                      <a:endParaRPr lang="zh-CN" altLang="en-US" sz="4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/>
                        <a:t>利润</a:t>
                      </a:r>
                      <a:endParaRPr lang="zh-CN" altLang="en-US" sz="4000"/>
                    </a:p>
                  </a:txBody>
                  <a:tcPr anchor="ctr" anchorCtr="0"/>
                </a:tc>
              </a:tr>
              <a:tr h="939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500w</a:t>
                      </a:r>
                      <a:r>
                        <a:rPr lang="zh-CN" altLang="en-US" sz="3200"/>
                        <a:t>音浪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27.5w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9w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21.5w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</a:tr>
              <a:tr h="10998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1200w</a:t>
                      </a:r>
                      <a:r>
                        <a:rPr lang="zh-CN" altLang="en-US" sz="3200"/>
                        <a:t>音浪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66w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21.6w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36w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51.6w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</a:tr>
              <a:tr h="10991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2500w</a:t>
                      </a:r>
                      <a:r>
                        <a:rPr lang="zh-CN" altLang="en-US" sz="3200"/>
                        <a:t>音浪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137.5w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45w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75w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107.5w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</a:tr>
              <a:tr h="10998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3800w</a:t>
                      </a:r>
                      <a:r>
                        <a:rPr lang="zh-CN" altLang="en-US" sz="3200"/>
                        <a:t>音浪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209w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68.4w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114w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3200"/>
                        <a:t>163.4w</a:t>
                      </a:r>
                      <a:r>
                        <a:rPr lang="zh-CN" altLang="en-US" sz="3200"/>
                        <a:t>人民币</a:t>
                      </a:r>
                      <a:endParaRPr lang="zh-CN" altLang="en-US" sz="3200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Object 1101"/>
          <p:cNvSpPr txBox="1"/>
          <p:nvPr/>
        </p:nvSpPr>
        <p:spPr>
          <a:xfrm>
            <a:off x="7472680" y="1482090"/>
            <a:ext cx="9438640" cy="1219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70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PROFIT STRUCTURE</a:t>
            </a:r>
            <a:endParaRPr lang="en-US" altLang="zh-CN" sz="7000" dirty="0" smtClean="0">
              <a:solidFill>
                <a:srgbClr val="00B0F0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  <p:sp>
        <p:nvSpPr>
          <p:cNvPr id="1102" name="Object 1102"/>
          <p:cNvSpPr txBox="1"/>
          <p:nvPr/>
        </p:nvSpPr>
        <p:spPr>
          <a:xfrm>
            <a:off x="6426200" y="2822777"/>
            <a:ext cx="11531600" cy="10795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88000"/>
              </a:lnSpc>
            </a:pPr>
            <a:r>
              <a:rPr lang="zh-CN" sz="8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利润结构</a:t>
            </a:r>
            <a:endParaRPr lang="zh-CN" altLang="en-US"/>
          </a:p>
        </p:txBody>
      </p:sp>
      <p:pic>
        <p:nvPicPr>
          <p:cNvPr id="1103" name="image 11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2707600" y="2311400"/>
            <a:ext cx="1765300" cy="1778000"/>
          </a:xfrm>
          <a:prstGeom prst="rect">
            <a:avLst/>
          </a:prstGeom>
        </p:spPr>
      </p:pic>
      <p:pic>
        <p:nvPicPr>
          <p:cNvPr id="1104" name="image 110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075900" y="2044700"/>
            <a:ext cx="1346200" cy="1358900"/>
          </a:xfrm>
          <a:prstGeom prst="rect">
            <a:avLst/>
          </a:prstGeom>
        </p:spPr>
      </p:pic>
      <p:pic>
        <p:nvPicPr>
          <p:cNvPr id="1105" name="image 11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0900" y="-63500"/>
            <a:ext cx="2082800" cy="2095500"/>
          </a:xfrm>
          <a:prstGeom prst="rect">
            <a:avLst/>
          </a:prstGeom>
        </p:spPr>
      </p:pic>
      <p:pic>
        <p:nvPicPr>
          <p:cNvPr id="1106" name="image 11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85900" y="-63500"/>
            <a:ext cx="1092200" cy="1092200"/>
          </a:xfrm>
          <a:prstGeom prst="rect">
            <a:avLst/>
          </a:prstGeom>
        </p:spPr>
      </p:pic>
      <p:pic>
        <p:nvPicPr>
          <p:cNvPr id="1107" name="image 110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1200" y="12496800"/>
            <a:ext cx="1308100" cy="1320800"/>
          </a:xfrm>
          <a:prstGeom prst="rect">
            <a:avLst/>
          </a:prstGeom>
        </p:spPr>
      </p:pic>
      <p:pic>
        <p:nvPicPr>
          <p:cNvPr id="1108" name="image 11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224000" y="13042900"/>
            <a:ext cx="762000" cy="774700"/>
          </a:xfrm>
          <a:prstGeom prst="rect">
            <a:avLst/>
          </a:prstGeom>
        </p:spPr>
      </p:pic>
      <p:pic>
        <p:nvPicPr>
          <p:cNvPr id="1109" name="image 11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4986000" y="8448675"/>
            <a:ext cx="1955800" cy="279400"/>
          </a:xfrm>
          <a:prstGeom prst="rect">
            <a:avLst/>
          </a:prstGeom>
        </p:spPr>
      </p:pic>
      <p:sp>
        <p:nvSpPr>
          <p:cNvPr id="11010" name="Object 11010"/>
          <p:cNvSpPr txBox="1"/>
          <p:nvPr/>
        </p:nvSpPr>
        <p:spPr>
          <a:xfrm>
            <a:off x="6299200" y="11412665"/>
            <a:ext cx="11785600" cy="5207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zh-CN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0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0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0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sp>
        <p:nvSpPr>
          <p:cNvPr id="3" name="Object 1102"/>
          <p:cNvSpPr txBox="1"/>
          <p:nvPr/>
        </p:nvSpPr>
        <p:spPr>
          <a:xfrm>
            <a:off x="3486785" y="3763010"/>
            <a:ext cx="17411065" cy="7323455"/>
          </a:xfrm>
          <a:prstGeom prst="rect">
            <a:avLst/>
          </a:prstGeom>
        </p:spPr>
        <p:txBody>
          <a:bodyPr vert="horz" rtlCol="0" anchor="t" anchorCtr="0">
            <a:noAutofit/>
          </a:bodyPr>
          <a:p>
            <a:pPr algn="l">
              <a:lnSpc>
                <a:spcPct val="88000"/>
              </a:lnSpc>
            </a:pPr>
            <a:r>
              <a:rPr lang="zh-CN" sz="48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佣金发放时间</a:t>
            </a:r>
            <a:endParaRPr lang="zh-CN" sz="48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zh-CN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     月结佣金发放每月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15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日结算上月佣金</a:t>
            </a:r>
            <a:endParaRPr lang="zh-CN" altLang="en-US" sz="4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     日结佣金于每三个有效直播天数发放一次</a:t>
            </a:r>
            <a:endParaRPr lang="zh-CN" altLang="en-US" sz="4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endParaRPr lang="zh-CN" sz="48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zh-CN" sz="48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佣金结算比例</a:t>
            </a:r>
            <a:endParaRPr lang="zh-CN" sz="48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zh-CN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线上  </a:t>
            </a:r>
            <a:r>
              <a:rPr 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月结主持佣金结算比例为</a:t>
            </a: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30%+10%</a:t>
            </a:r>
            <a:endParaRPr lang="en-US" altLang="zh-CN" sz="36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          </a:t>
            </a:r>
            <a:r>
              <a:rPr lang="zh-CN" altLang="en-US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日结主持佣金结算比例为</a:t>
            </a: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30%+8%</a:t>
            </a:r>
            <a:endParaRPr lang="en-US" altLang="zh-CN" sz="36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endParaRPr lang="en-US" altLang="zh-CN" sz="4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线下</a:t>
            </a: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</a:t>
            </a:r>
            <a:r>
              <a:rPr lang="zh-CN" altLang="en-US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月结主持佣金结算比例为</a:t>
            </a: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30%+5%</a:t>
            </a:r>
            <a:endParaRPr lang="en-US" altLang="zh-CN" sz="36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endParaRPr lang="zh-CN" altLang="en-US" sz="48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保底：保底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4000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（每月完十个日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低保任务</a:t>
            </a:r>
            <a:r>
              <a:rPr lang="zh-CN" altLang="en-US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）</a:t>
            </a:r>
            <a:endParaRPr lang="en-US" altLang="zh-CN" sz="4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endParaRPr lang="en-US" altLang="zh-CN" sz="36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  <a:p>
            <a:pPr algn="l">
              <a:lnSpc>
                <a:spcPct val="88000"/>
              </a:lnSpc>
            </a:pPr>
            <a:r>
              <a:rPr lang="en-US" altLang="zh-CN" sz="36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          </a:t>
            </a:r>
            <a:r>
              <a:rPr lang="en-US" altLang="zh-CN" sz="400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       </a:t>
            </a:r>
            <a:endParaRPr lang="en-US" altLang="zh-CN" sz="4000" dirty="0" smtClean="0">
              <a:solidFill>
                <a:srgbClr val="FFFFFF"/>
              </a:solidFill>
              <a:latin typeface="OPPOSans-B" panose="02010600030101010101" charset="-122"/>
              <a:ea typeface="OPPOSans-B" panose="02010600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1" name="image 19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855700" y="2006600"/>
            <a:ext cx="8547100" cy="9918700"/>
          </a:xfrm>
          <a:prstGeom prst="rect">
            <a:avLst/>
          </a:prstGeom>
        </p:spPr>
      </p:pic>
      <p:pic>
        <p:nvPicPr>
          <p:cNvPr id="1902" name="image 19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573000" y="5143500"/>
            <a:ext cx="1955800" cy="279400"/>
          </a:xfrm>
          <a:prstGeom prst="rect">
            <a:avLst/>
          </a:prstGeom>
        </p:spPr>
      </p:pic>
      <p:pic>
        <p:nvPicPr>
          <p:cNvPr id="1903" name="image 19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03400" y="1955800"/>
            <a:ext cx="533400" cy="533400"/>
          </a:xfrm>
          <a:prstGeom prst="rect">
            <a:avLst/>
          </a:prstGeom>
        </p:spPr>
      </p:pic>
      <p:pic>
        <p:nvPicPr>
          <p:cNvPr id="1904" name="image 190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846800" y="5905500"/>
            <a:ext cx="533400" cy="533400"/>
          </a:xfrm>
          <a:prstGeom prst="rect">
            <a:avLst/>
          </a:prstGeom>
        </p:spPr>
      </p:pic>
      <p:pic>
        <p:nvPicPr>
          <p:cNvPr id="1905" name="image 19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979400" y="10566400"/>
            <a:ext cx="533400" cy="533400"/>
          </a:xfrm>
          <a:prstGeom prst="rect">
            <a:avLst/>
          </a:prstGeom>
        </p:spPr>
      </p:pic>
      <p:pic>
        <p:nvPicPr>
          <p:cNvPr id="1906" name="image 19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938500" y="3784600"/>
            <a:ext cx="800100" cy="800100"/>
          </a:xfrm>
          <a:prstGeom prst="rect">
            <a:avLst/>
          </a:prstGeom>
        </p:spPr>
      </p:pic>
      <p:pic>
        <p:nvPicPr>
          <p:cNvPr id="1907" name="image 190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882100" y="8115300"/>
            <a:ext cx="800100" cy="800100"/>
          </a:xfrm>
          <a:prstGeom prst="rect">
            <a:avLst/>
          </a:prstGeom>
        </p:spPr>
      </p:pic>
      <p:pic>
        <p:nvPicPr>
          <p:cNvPr id="1908" name="image 190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850100" y="11417300"/>
            <a:ext cx="520700" cy="520700"/>
          </a:xfrm>
          <a:prstGeom prst="rect">
            <a:avLst/>
          </a:prstGeom>
        </p:spPr>
      </p:pic>
      <p:sp>
        <p:nvSpPr>
          <p:cNvPr id="1909" name="Object 1909"/>
          <p:cNvSpPr txBox="1"/>
          <p:nvPr/>
        </p:nvSpPr>
        <p:spPr>
          <a:xfrm rot="5400000">
            <a:off x="19514185" y="9189085"/>
            <a:ext cx="7326630" cy="4318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r">
              <a:lnSpc>
                <a:spcPct val="114000"/>
              </a:lnSpc>
            </a:pPr>
            <a:r>
              <a:rPr lang="en-US" altLang="zh-CN" sz="2500" b="0" i="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</a:rPr>
              <a:t>BOLE  CULTURE  </a:t>
            </a:r>
            <a:r>
              <a:rPr lang="zh-CN" sz="25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TIKTOK A</a:t>
            </a:r>
            <a:r>
              <a:rPr lang="en-US" altLang="zh-CN" sz="25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UDIO</a:t>
            </a:r>
            <a:r>
              <a:rPr lang="zh-CN" sz="25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 </a:t>
            </a:r>
            <a:r>
              <a:rPr lang="en-US" altLang="zh-CN" sz="2500" dirty="0" smtClean="0">
                <a:solidFill>
                  <a:srgbClr val="70F5EF"/>
                </a:solidFill>
                <a:latin typeface="OPPOSans-B" panose="02010600030101010101" charset="-122"/>
                <a:ea typeface="OPPOSans-B" panose="02010600030101010101" charset="-122"/>
                <a:sym typeface="+mn-ea"/>
              </a:rPr>
              <a:t>DATING</a:t>
            </a:r>
            <a:endParaRPr lang="en-US" altLang="zh-CN" sz="2500" b="0" i="0" dirty="0" smtClean="0">
              <a:solidFill>
                <a:srgbClr val="FFFFFF"/>
              </a:solidFill>
              <a:latin typeface="OPPOSans-R" panose="02010600030101010101" charset="-122"/>
              <a:ea typeface="OPPOSans-R" panose="02010600030101010101" charset="-122"/>
            </a:endParaRPr>
          </a:p>
        </p:txBody>
      </p:sp>
      <p:pic>
        <p:nvPicPr>
          <p:cNvPr id="19010" name="image 190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92300" y="8636000"/>
            <a:ext cx="5041900" cy="876300"/>
          </a:xfrm>
          <a:prstGeom prst="rect">
            <a:avLst/>
          </a:prstGeom>
        </p:spPr>
      </p:pic>
      <p:sp>
        <p:nvSpPr>
          <p:cNvPr id="19011" name="Object 19011"/>
          <p:cNvSpPr txBox="1"/>
          <p:nvPr/>
        </p:nvSpPr>
        <p:spPr>
          <a:xfrm>
            <a:off x="1816100" y="11325860"/>
            <a:ext cx="7087235" cy="6096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14000"/>
              </a:lnSpc>
            </a:pPr>
            <a:r>
              <a:rPr lang="zh-CN" sz="35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播乐文化</a:t>
            </a:r>
            <a:r>
              <a:rPr lang="zh-CN" altLang="en-US" sz="3500" spc="1050" dirty="0" smtClean="0">
                <a:solidFill>
                  <a:srgbClr val="FFFFFF"/>
                </a:solidFill>
                <a:latin typeface="OPPOSans-R" panose="02010600030101010101" charset="-122"/>
                <a:ea typeface="OPPOSans-R" panose="02010600030101010101" charset="-122"/>
                <a:sym typeface="+mn-ea"/>
              </a:rPr>
              <a:t>音频部</a:t>
            </a:r>
            <a:r>
              <a:rPr lang="zh-CN" sz="350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抖音</a:t>
            </a:r>
            <a:r>
              <a:rPr lang="zh-CN" sz="350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  <a:sym typeface="+mn-ea"/>
              </a:rPr>
              <a:t>音频交友</a:t>
            </a:r>
            <a:endParaRPr lang="zh-CN" altLang="en-US"/>
          </a:p>
        </p:txBody>
      </p:sp>
      <p:sp>
        <p:nvSpPr>
          <p:cNvPr id="19012" name="Object 19012"/>
          <p:cNvSpPr txBox="1"/>
          <p:nvPr/>
        </p:nvSpPr>
        <p:spPr>
          <a:xfrm>
            <a:off x="2324100" y="8774477"/>
            <a:ext cx="5715000" cy="4699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35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专业、全面运营知识</a:t>
            </a:r>
            <a:endParaRPr lang="zh-CN" altLang="en-US"/>
          </a:p>
        </p:txBody>
      </p:sp>
      <p:pic>
        <p:nvPicPr>
          <p:cNvPr id="19013" name="image 190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336000" y="-76200"/>
            <a:ext cx="1231900" cy="1244600"/>
          </a:xfrm>
          <a:prstGeom prst="rect">
            <a:avLst/>
          </a:prstGeom>
        </p:spPr>
      </p:pic>
      <p:pic>
        <p:nvPicPr>
          <p:cNvPr id="19014" name="image 190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2174200" y="-76200"/>
            <a:ext cx="787400" cy="800100"/>
          </a:xfrm>
          <a:prstGeom prst="rect">
            <a:avLst/>
          </a:prstGeom>
        </p:spPr>
      </p:pic>
      <p:pic>
        <p:nvPicPr>
          <p:cNvPr id="19015" name="image 190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385300" y="12522200"/>
            <a:ext cx="1270000" cy="1282700"/>
          </a:xfrm>
          <a:prstGeom prst="rect">
            <a:avLst/>
          </a:prstGeom>
        </p:spPr>
      </p:pic>
      <p:pic>
        <p:nvPicPr>
          <p:cNvPr id="19016" name="image 190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02700" y="13068300"/>
            <a:ext cx="787400" cy="800100"/>
          </a:xfrm>
          <a:prstGeom prst="rect">
            <a:avLst/>
          </a:prstGeom>
        </p:spPr>
      </p:pic>
      <p:sp>
        <p:nvSpPr>
          <p:cNvPr id="19017" name="Object 19017"/>
          <p:cNvSpPr txBox="1"/>
          <p:nvPr/>
        </p:nvSpPr>
        <p:spPr>
          <a:xfrm>
            <a:off x="1816100" y="1879600"/>
            <a:ext cx="14274800" cy="29972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92000"/>
              </a:lnSpc>
            </a:pPr>
            <a:r>
              <a:rPr lang="zh-CN" sz="108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THANKS</a:t>
            </a:r>
            <a:endParaRPr lang="zh-CN" altLang="en-US" sz="10800"/>
          </a:p>
          <a:p>
            <a:pPr algn="l">
              <a:lnSpc>
                <a:spcPct val="92000"/>
              </a:lnSpc>
            </a:pPr>
            <a:r>
              <a:rPr lang="zh-CN" sz="10800" b="0" i="0" dirty="0" smtClean="0">
                <a:solidFill>
                  <a:srgbClr val="FFFFFF"/>
                </a:solidFill>
                <a:latin typeface="OPPOSans-B" panose="02010600030101010101" charset="-122"/>
                <a:ea typeface="OPPOSans-B" panose="02010600030101010101" charset="-122"/>
              </a:rPr>
              <a:t>FOR WATCHING</a:t>
            </a:r>
            <a:endParaRPr lang="zh-CN" altLang="en-US"/>
          </a:p>
        </p:txBody>
      </p:sp>
      <p:sp>
        <p:nvSpPr>
          <p:cNvPr id="19018" name="Object 19018"/>
          <p:cNvSpPr txBox="1"/>
          <p:nvPr/>
        </p:nvSpPr>
        <p:spPr>
          <a:xfrm>
            <a:off x="1816100" y="5383180"/>
            <a:ext cx="12484100" cy="215900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88000"/>
              </a:lnSpc>
            </a:pPr>
            <a:r>
              <a:rPr lang="zh-CN" sz="16000" b="0" i="0" dirty="0" smtClean="0">
                <a:solidFill>
                  <a:srgbClr val="EB334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感谢</a:t>
            </a:r>
            <a:r>
              <a:rPr lang="zh-CN" sz="16000" b="0" i="0" dirty="0" smtClean="0">
                <a:solidFill>
                  <a:srgbClr val="FFFFFF"/>
                </a:solidFill>
                <a:latin typeface="Reeji-CloudRuiSongCu-GB-Regular" panose="02010600030101010101" charset="-122"/>
                <a:ea typeface="Reeji-CloudRuiSongCu-GB-Regular" panose="02010600030101010101" charset="-122"/>
              </a:rPr>
              <a:t>观看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0ce2452-9ba8-45b9-9025-c23036185d10}"/>
  <p:tag name="TABLE_ENDDRAG_ORIGIN_RECT" val="867*475"/>
  <p:tag name="TABLE_ENDDRAG_RECT" val="256*480*867*475"/>
</p:tagLst>
</file>

<file path=ppt/tags/tag2.xml><?xml version="1.0" encoding="utf-8"?>
<p:tagLst xmlns:p="http://schemas.openxmlformats.org/presentationml/2006/main">
  <p:tag name="KSO_WM_UNIT_TABLE_BEAUTIFY" val="smartTable{dac74459-e460-45d6-8882-db489a815b79}"/>
  <p:tag name="TABLE_ENDDRAG_ORIGIN_RECT" val="1472*332"/>
  <p:tag name="TABLE_ENDDRAG_RECT" val="239*458*1472*332"/>
</p:tagLst>
</file>

<file path=ppt/tags/tag3.xml><?xml version="1.0" encoding="utf-8"?>
<p:tagLst xmlns:p="http://schemas.openxmlformats.org/presentationml/2006/main">
  <p:tag name="KSO_WM_UNIT_TABLE_BEAUTIFY" val="smartTable{2572fa7d-2577-4812-a3cd-5fb1c01c04d2}"/>
</p:tagLst>
</file>

<file path=ppt/tags/tag4.xml><?xml version="1.0" encoding="utf-8"?>
<p:tagLst xmlns:p="http://schemas.openxmlformats.org/presentationml/2006/main">
  <p:tag name="KSO_WM_UNIT_TABLE_BEAUTIFY" val="smartTable{0f9b5ee2-b82a-4e3a-ba60-d3165ec4cb33}"/>
  <p:tag name="TABLE_ENDDRAG_ORIGIN_RECT" val="1542*407"/>
  <p:tag name="TABLE_ENDDRAG_RECT" val="194*436*1542*40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gICAiRmlsZUlkIiA6ICI5NDc5NzQzNDY0OCIsCiAgICJHcm91cElkIiA6ICIxMDQ3MTk0Mjc1IiwKICAgIkltYWdlIiA6ICJpVkJPUncwS0dnb0FBQUFOU1VoRVVnQUFCQndBQUFJOUNBWUFBQUNadTJ1c0FBQUFDWEJJV1hNQUFBc1RBQUFMRXdFQW1wd1lBQUFnQUVsRVFWUjRuT3pkZDNoVVpkNy84YytrTnhKS1NLV0dYcVNwb0NnaUtnb2lZZ1Y3VjZ5N3VvdUsrdE10UG90bDJWV1h0V0JGVVJUc0FvTFNMS0NJQlFYcEVKSUFhZFJBS3BueSs0TmxKS2JOSkhkeXByeGYxL1ZjejV5Wk0vZjU0ZzdmbS9uTU9mZXgyVXN5WFFJQUFBQUFBR2lBc05nTVcwM1BoelIzSVFBQUFBQUFJUEFST0FBQUFBQUFBT01JSEFBQUFBQUFnSEVFRGdBQUFBQUF3RGdDQndBQUFBQUFZQnlCQXdBQUFBQUFNSTdBQVFBQUFBQUFHRWZnQUFBQUFBQUFqQ053QUFBQUFBQUF4aEU0QUFBQUFBQUE0d2djQUFBQUFBQ0FjUVFPQUFBQUFBREFPQUlIQUFBQUFBQmdISUVEQUFBQUFBQXdqc0FCQUFBQUFBQVlSK0FBQUFBQUFBQ01JM0FBQUFBQUFBREdFVGdBQUFBQUFBRGpDQndBQUFBQUFJQnhCQTRBQUFBQUFNQTRBZ2NBQUFBQUFHQWNnUU1BQUFBQUFEQ093QUVBQUFBQUFCaEg0QUFBQUFBQUFJd2pjQUFBQUFBQUFNWVJPQUFBQUFBQUFPTUlIQUFBQUFBQWdIRUVEZ0FBQUFBQXdEZ0NCd0FBQUFBQVlCeUJBd0FBQUFBQU1JN0FBUUFBQUFBQUdFZmdBQUFBQUFBQWpDTndBQUFBQUFBQXhoRTRBQUFBQUFBQTR3Z2NBQUFBQUFDQWNRUU9BQUFBQUFEQU9BSUhBQUFBQUFCZ0hJRURBQUFBQUFBd2pzQUJBQUFBQUFBWVIrQUFBQUFBQUFDTUkzQUFBQUFBQUFER0VUZ0FBQUFBQUFEakNCd0FBQUFBQUlCeEJBNEFBQUFBQU1BNEFnY0FBQUFBQUdCY21OVUZBQUQ4UUdXcEhLdG55N2w5dVZ3SDg2VEtNcXNyQXRDY3dxTmxpMDlWU09kVEZUcHdnaFFlWTNWRkFBQS9ZTE9YWkxxc0xnSUE0THRjTzMrVWZkbVRjaDBxdExvVUFEN0ExaUpKWVNQdWs2M2Q4VmFYQWdEd0VXR3hHYmFhbnVlU0NnQkFyVnc3ZjFUbEo1TUlHd0M0dVE0Vkh1a0x1MzZ5dWhRQWdJL2pEQWNBUU0wcVMxWDV6dlh1c01IV0lsWGh3eDlVU1BzaHNzVW1XVndjZ09ia0tpbVVjOGQzcXZ4eWlseUg4aVFkT2RNaC9MTFh1THdDQU1BWkRnQUE3emhXejY0U05rUmV1MENoUGNjU05nQkJ5QmFicE5DZVl4VjU3UUxaV3FSS09uS21nMlAxYklzckF3RDRNZ0lIQUVDTm5OdVh1eCtIRDM5UXRxaVdGbFlEd0JmWW9sb3FmUGlEN20zbjloVVdWZ01BOEhVRURnQ0FHcmtPNXJrZmg3UWZZbUVsQUh4SlNMdkI3c2V1ZzdrV1ZnSUE4SFVFRGdDQW1oMXo2MHN1b3dCd2xDMHUrYmNOYnBFTEFLZ0RnUU1BQUFBQUFEQ093QUVBQUFBQUFCaEg0QUFBQUFBQUFJd2pjQUFBQUFBQUFNWVJPQUFBQUFBQUFPTUlIQUFBQUFBQWdIRUVEZ0FBQUFBQXdEZ0NCd0FBQUFBQVlCeUJBd0FBQUFBQU1JN0FBUUFBQUFBQUdFZmdBQUFBQUFBQWpDTndBQUFBQUFBQXhoRTRBQUFBQUFBQTR3Z2NBQUFBQUFDQWNRUU9BQUFBQUFEQU9BSUhBQUFBQUFCZ0hJRURBQUFBQUFBd2pzQUJBQUFBQUFBWVIrQUFBQUFBQUFDTUkzQUFBQUFBQUFER0VUZ0FBQUFBQUFEakNCd0FBQUFBQUlCeEJBNEFBQUFBQU1BNEFnY0FBQUFBQUdBY2dRTUFBQUFBQURDT3dBRUFBQUFBQUJoSDRBQUFBQUFBQUl3amNBQUFBQUFBQU1ZUk9BQUFBQUFBQU9NSUhBQUFBQUFBZ0hFRURnQUFBQUFBd0RnQ0J3QUFnbGpsNFFxdFdQeUpWbis3ek9wUzZwVy9NMHY3ZHVkYlhRWUFBUEJRbU5VRkFBQUFhNnhjOXFrV3ZQdWFTZzRWS1NZdVhqMk9PMEV4Y1Myc0xxdFc3NzM2dExLM2JsRFgzZ04xMG9qUjZqOWt1TlVsQVFDQU9oQTRBQURRUU5zMi9HTFpzYU5qV3lpdFEwYWp4b2lNaWxiSm9TSkpVbW54UVgzKzRVeGRjUFh0SnNvemJ2dm1YNVcxWmIwa2FjdTZueFFkRTFzdGNMRGJLN1VuZjVmeFk2ZTA2MlI4VEFBQWdnR0JBd0RBcjB5Nit1eG1PYzZvUzY3VFdlT3VxSE9mNTZmYzJ5eTExS1JibjRHYU9QbUpSbzB4NEtUVHRYVHViT1h0eUpRa2ZidGtub2FkYzZIYUpLVjZQTWFhVlYvcmpXbVBOcmlHYSs1NldQMEdENnQzdjJYejVyZ2ZoNFNFYVBTbDExZmJaMC8rTGsxOTRKWUcxMUticVRNL056N21VZHMyL05La242UGJIdnludXZUcTMyVGpBd0JRRjlad0FBQWdTTmxzTm8yNjVGcjN0c05oMStLUDNyS3dvcG9WN01yV2hwKy9jMitmZU5vNWFwdmF6c0tLam5DNVhDbzVWTlRnL3dNQUlOQnhoZ01Bb05tVUhDclNYMjYvdE1IdmI4cGZtb05WNzRFbnFXMUtPKzNPM3lsSjJwbTFWUzZYU3phYnplTEtmclA0NDFseXVWeVNwTER3Q0oxOTRkVVdWM1JFYWZIQlJuMmUvL0hTeDlXZUN3bXAvYmNncDlQcGZteXoyV3I5MytqWS9RQUFzQktCQXdEQXIvenR1WGM5Mm0vMlMxTzFmdlZ2djRyZi9mZG4xU294eWVQalJFUkdlVldYaVVzYzZ0TVVsNVBZYkRZTkczV2hQcGd4VFVQUEdxdXhsOS9TcUxCaDR1VEg2M3c5YytOYUxmTGlMSXJjbkV6OXZQSUw5L2J3MFJjcm9YVmlqZnVtdE92VTZGQnEyYnpabWovN0ZmZDIvOEduTldvOGJ6MzUrc0phWHp2MmYvOWI3bjlNM2ZvTXFuYy9BQUNzUk9BQUFQQXJzUzBTUE5vdk4yZTcrM0ZDcTBTMTY5eXRxVXJ5U1lXNU8vVGsvVGQ2OVo1dkZzL1ZONHZuZXJUdnhNbVAxL2lGdDdZdndVZDkvZG1IVmJhVDB6dlV1ZitDZDE5em45M1FJcUcxemhoN21VZjFOY1M2bjc3VnAzTmVkVyszVGt6V3BUZmUwMlRIQXdBZzBCRTRBQUNhVFhSc0MwMTY3TVZxejFlVWwycmEzKzUyYjQrNjVEcjFQWDVvZzQ5enFHaS9EdXd0ZEc5bjlPclg0TEZnenQ3Q1BHMzRlWlY3dTJ2dkFVcE83MWpyL2xtYjExVlp1MkhVSmRjcU1pcTZTV3JidVgyTFpqMy91RHZjQ0krSTFEVi9lRVJSTWJHMXZpZTJSVUtOWjFUc0tjalY0NU91YzI4Ly9NeXNXcy9LQUFBZ2tCRTRBQUNhVFVoSVNJMjNHQ3dyTGE2eW5kQTZzVkczSXR5UnVhbktkcGVld1JjNGhJU0UxUGxsdWRIamgzci9UNGh2Rm4vaS9rSXZTY1BPdWJEV2ZWMHVsK2ErL1pKN082MWpGdzBlUHFyS1BnNjdYYUZoamYrblRONk9UTDM0NUdSVmxKZTVuN3ZzbGtsQmQxWU1BQUNtRVRnQUFBSk96cmFOVmJhN0JPRVpEb2twNmZxLzZWVXZYN0JYSGxiK3pteVB2MGc3SFE0dG1mdU9UaG94V2kwU1dqZXFub3J5TW4zMzVXL3JFeVNsdFZmdmdTZlZ1di8zWDMydTdLM3JKUjFaWitLaWErK3FzcmFFeStYU2Z4KzlSMjJTVWpUeWdxdnFQRk9pTHZrN3N6VDlzZnRWV256SS9keVl5MjVTL3lIREd6UWVBQUQ0RFlFREFNRHYxSGRMd2F3dDY5MlA0MW9rS0NhMmhjZTNJWXlNaWxaWWVFU2o2dk5GUDYvOFF2UGVlVmxsSllkMHo2UFBLVEVsdmQ3My9MQjhzVDU3LzNVdCtlUnREUmsrU21lT3UwTHhMUnNXUEt6NllvSEtTMHZjMjZlZk83N1d4U25MU29yMTZleVgzZHNubkRwU25icjFyckxQNm0rWGFVZm1KdTNJM0tSZnZ2dEtaMTkwalVaZWNLVlhOVzNiOEl0bVBQMjNLbWZZbkQ3bVVvMFlNOTZyY1FBQVFNMElIQUFBZnNlYld4RVdlM2tyem5GWDNxcGhveTVxU0ZrK3E3eTBSQisvK1lJT0ZlMlRKTDM1M0JUZDlaZG5GRnJIWlJFT2gxMUxQcGtsNmNpWkVUOHNYOVRnQlJ0ZExwZSsvdndqOTNiTE5razYvcFF6YTkxL3didXZxZmgvQVZGMFRKekdYSDV6bGRmdDlrb3RmUGMxOTdZdEpFUjlCcDNzVlUycnYxbXFkMTZhS29mZDduNXUrT2lMZGQ1bE45ZnhycWJuNlIwbXBqOCt1WWtyQVFDZzhXcS8yVE1BQUFnSVVUR3h1dVQ2UDdpM2QyN2Zvb1h2enFqelBTdVh6dGZld2p6MzlybmpiMmp3d29kclZuMmxmYnZ6M2R0bm5uOVpyV3N2Yk51NFJ0OHVuZWZlUHUveW14WDN1enVUZkxYZ2ZlM2JVK0RlUHYzY1M1WFdJY09qV3V6MlNuMzQrbi8xMXZPUFZ3a2JUaGcyVW1Pdm1PalJHQUFBd0RPYzRRQUFnQUZiMXEzMitOZHBLL1E1ZnFnR0RqMURxNzlaS2tuNmNzRjc2amZrTkxYdjNMM2F2dVdsSlZyMDRadnU3WTVkZTJub1dlYzMrTmpMNXM5eFAwNW9uYWpCcDQycWNiL3lzbEs5TS8yZjdvVWx1L1RxWDIyaHlLTDllN1Q0NDFudTdjU1VkSjE5NFZVZTFiRTdiNmZlZkc2S2RtVnRyZmJhVHl1V3lDYWJ6cjdvYXJWS1RQWm92S2FRMEtyMlVLZG8veDczNDlnV0NRb0xDNjkzUHdBQXJFVGdBQUR3YXlZdWdmRGxvTUNrQzYrK1hSdC9XYVd5a21JNW5VN05lZWxmdXZ2Ulo2dGRXckhvNDdmY2x6U0VoVWRvL00xL3JuVzloZnBzV2JkYU83ZHZjVytmTmU3S1dzOXUrT2lOWjdYL2YyY3VoSVZINk5JYjczRWYxMkczeTI2djFOeFpMK3B3UmJta0k0dEpYbnJEM2ZXdXVlRncyTFZzM2h3dC91Z3QyZTJWN3VkRFFrUGxkRGdrU1U2blU5OS8vYmwrK25hcFRqN2pQSjExd1pYVnpxeG9EZy8vWjFhdHJ4MzdPYjNxamdmVXJjK2dldmNEQU1CS0JBNEFBQVNKbUxoNG5YUFJOZnBvNW5PU2pweFJzRHR2WjVWYmtCYms1bWo1WjcrdHQzRHUrQnVVbk5haHdjZGM4c25iN3NkdGtsSTFlUGc1TmU1M2NQOWUvYkI4a1h2YjZiRHIzdy9kS29mZExvZkRYdU43VGo3alBIWHAxYi9PNDI5ZSs2UG12djJpOG5ac3IvSjhXc2N1dXZxT2g3U25NRmZ6M241SkJidXlKUjBKTnBaLy9wRysvK296alRodmdvYVB2bGpoRVpFZS9Wa0JBRUJWQkE0QWdJQzFweURYL1RpdVJZS2lZbUtiN0ZnWlBZL1R0WDk0cE1uR2w3eGJMTE0yUTg4Y3E3WGZMMWZmNDRkcTZGbm5WenZiNE1QWHA3bS80R2YwUEU3RHpybXd3Y2ZLM3JwZVc5Zi83TjRlZWVGVnRTNVVHZCtxalZvbkpydlhabkE2bmU0ekdXclNKaWxWNTExZSt3S1BPZHMyNmRNNXIxUTUvbEduakJ5bnNWZmNvckN3Y0xWTmJhY2V4NTJnbFV2bjY3TVAzbkRmemFTaXZFd0wzNXVoYjViTTFibVgzcURqVHoycndXZDVBQUFRckFnY0FBQUI2L0ZKMTdrZlgzak5IVHBsNUxnbU8xWm9hSmhpTFRnRnZ5WUg5aGJxeWZ0dnFuT2ZIZHMzYThGN002bzlmK3lYL0p5dEcvWFF6YlgvTjN2a1AyL1grcG9rTFowN3A4cDJ3YTRjdVZ5dVdyKzQ5K2gzWXBVRkl5VXBMQ3hjMGJGeEtpMCs1QTVDYkRhYkp0dzhTUkdSVVZYMmRibGNXcjk2cGI1YzhKNHlONjZ0Tm41eWVrZGRkTjFkNnRLelg1WG5RMEpDTlBTc3NScDQ4Z2d0ZU84MXJWdzZYMDZuVTlLUk15L2VlZkdmV3I3b0k0Mjc2aloxN3Q2M3luc2RkcnZLeTBxcVBGZFdjcWpLZG1uSklZV0ZWMTl2d1ZjK0x3QUFOQlVDQndBQUFvelQ1YXJ6N0FCUDJlMlYwakZySHZ5ZVM2NDYzMy8yUlZkcFYvWVdIZGk3VzVLMGJONXNIZHkvUjVkTnZLL0cwT0dNc1JNMDRPVFRGUlBiUXJGeDhZcU9qVk40UktTMmIvcFZ6LzNqeis3OVRqMzdBbVgwUE02OXZXOTN2bjVjc1VRL2ZMMUlld3R6cTQwYkdSV3RrUmRjcFdHakxxenpWcURSc1hHNjZOcTdkTktJTWZwZ3huK1V0V1c5KzdXZDI3Zm8yVWYvcEVGRHo5QjVsOStpK0phdEpVbnJmdnBXYjB4N3RNNy9Edjk2c09hN1gweWQrWG1kN3dNQXdOOFJPQUFBZ0NhUjNyR3IvdmkzYVhyeGlRZmNheWo4dUdLSlFzUENOUDZtUDFmYnYxVmljclU3UkZTVWwrbnRGNTV3MzdraUpiMmp4a3k0MGYzNlQ5OHMxYXpuSDYveCtCR1JVVHJsclBNMTRyenhpb21MOTdqdXRBNFp1dVBocDdSeTJYeDlPdnRWbFpVV1Z6bmVocDlYNmY2cHIxbXlxQ1FBQVA2RXdBRUFnQURUT2pIWlozNDliNUhRV3JjLzlDODlQMldTY25NeUpVbXJ2dnhNS2UwNjZ6UVA3aTd5NGV2L2RhL3JFQllXcml2dmVLREtYU2tHbmp4Q1A2MVlvbzFydm5jL0Z4VVRxNU5PUDFlbmo3bFVjZkV0RzFTM3pXYlR5V2VjcDc3SEQ5V0hienlyTmF1K2RyODI0cnp4VFJZMmVIcUhpZW1QVDI2UzR3TUFZQktCQXdBQWFGTFJzWEc2K2I0cGV1WXZmOUNCdllXU3BQbnZ2S3p1ZlFkVnVVUEc3NjM2Y21HVk8xZU11ZXdtcGJiUHFMS1B6V2JUK0p2K3BDZnZ2MUVKcmR2cWxKSG42NFJUUjFaYjM2R2hXaVMwMWpWM1BhdzFxNzdXQjY5UFUvdk8zVFhpdkFudTEvc05IbFl0M05sVGtGdGwvWkNIbjVtbGhOYUpSdW9CQU1DZkVEZ0FBSUFtZC9TTCszOGZ2VnRPaDBNT2gxMGZ2dkdzYm52d256WHVuNXVUcVEvZmVOYTkzYlAvaVRyMTdBdHEzRGUrVlJ0TmV1d2x0V3pUdGtscWw0NEVDMTE3OTVmTkZ0S2tkNnNJQ1FtcDliV2pDMWxLUjRLVzJ1bzRkajhBQUt4RTRBQUFDRWhIci9sMzQ1YUdsdXZRcFlkT08rY2lmZkhwdTVLa2JSdCtVZmJXOWVyWXRYZVYvWW9QSHRCclQvMUZsWWNySkVrdDI3VFZGYmZlWCtjWC9hTmhRLzdPckNhcHZWVmlzbGZyUURUVWs2OHZyUFcxWXkrM3VPWCt4OVN0ejZCNjl3TUF3RW9FRGdDQWdQVDd1elNFaFZXL0xhRkpEb2RkSlllS212UVlnZUNNc1pkcHhlSlAzR0hDRDE4dnJoSTQyTzJWbXZITTM3VC9mK3MyaElhRzZlbzdINnIyWmQvcGRHcmY3bndWNXU1UVRGd0xkZXJXVzA2SFExTWZ1S1ZKNnI3dTdyK3E3L0ZEalk4Ykc5OVMvVTRjWm5UTVk4ZUxiZUFhRmdBQW1FRGdBQUFJU0JWbHBWVzJJeUlpbS9SNG1Sdlg2aSszWDlxa3gyZ29rNzk0UC83cXZDcUxObm9ySnE2RitoNC9WS3UvWFNaSjJuVE1ZbzlPcDFOdlBqdEZXWnZYdVo4NzlleHhxanhjcWUrV2ZhbzlCYm5hVTVDcjNYazd0THRnbHh4MnV5UnA3T1czcUZPM3FtZEorSXVVOUk2NjVnOFBHeDNUOUhnQUFEUVVnUU1BSUNBZGV5dERTWXJsRm9ZK28wdXYvdTdBWWQrZUFwV1ZGaXM2Sms0TDM1dWhYMzlZVVdYZkx4ZThyeThYdkYvbmVLM2FKdGY1T2dBQXNBYUJBd0FnSUJYazVsVFpUbWpDQlFYOVNWaDRSSjBMRS82ZXkrVnlYLzVnU3F2RXBDcmJodzdzVjNSTW5FTER2UDluU1h6TDFrcE1UcGNraFlTR2VuUTcwS1Z6MzlHbmMxNTFiL3ZLTFVRQkFBZzBCQTRBQUovbmNybTBNMnVMS3NwSzFiWDNBSS9lazdkanUvdHhhRmlZRXBQU21xbzhTVkszUGdNMWNmSVRUWG9NRTVkRzNIenZQOVNsVjMrUDk4L2V1a0hUL3ZiSFJoLzNXTDlmVDhOdXI1UWtaZlE0cnRiOTI2YTJVM0o2QjdWTmJhK2sxUFpLU211dnhPUjBSVVpGRzYydHVUVjAzWS95c2xLUDN4c1dIdUgzLzUwQUFQNkp3QUVBNEhOY1RwZDJaVzlWNW9ZMTJycGhqVEkzcmxGWmFiSDZEeG51Y2VDUXRYbTkrM0ZLdTA0Tit2VWNUYU9zdEtUSzl0RXZ3NTI2OVZaNng2NUtTbXV2NVBTT1NtM1hTVW5wSGRRbUtjMnJzekw4U1VQWC9YajltYjk3dkcrL0U0ZXhyZ01Bd0JMODZ3c0FZRG1YMDFsbCs3MVhuNUx6ZDg5SlVtbnhRWS9HTzFTMFQ5czIvT3plN3RaN1lPTUtoRkU3TWplNUg0ZUVoQ2loVlJ0SlVuaEVwTzc1ditlc0tnc0FBQmhHNEFBQWFIWVY1V1hha2JsSjJ6Zjlxc3hOdnlwNzYvb3FyOWNVTmtqU2diMjdQUnIvaCtXTHE0elJQcU43dzR1RlVhWEZCN1hxeTRYdTdiYXA3UnQxMXd0LzVMRGJ0WDN6T25YcDFjL3FVZ0FBYUZJRURnQ0FaclBxeTRWYXZ1aGo1ZS9ZWG11bzhIdHRVOXVwYTY4QjZ0S3JuMGRmMElvUEh0Q1NUOTZ1OHR5czU1L1E5czNyZFBhRlZ5a21McjVCdGNNejVXV2xXdnpSVzJyVk5sbXQyaVFydGtVTFJVUkdLeVFrUlBrN3MvVDVoMi9xVU5GKzkvNTlqeC9hK0dPV2xpZ3NQTnhuZ3d1WHk2WGM3RzNhc202MXRxeGZyVzBiMXFqeWNJWCszOU52ZWJWZzViRnJlRXljL0xpNjlSblVGT1VDQUdBTWdRTUFvTm5ZN1pYS3pkNVc1ejZKS2VucTJxdS91dlkrRWpLMFNHaGRiWjgyeHl3QUdSVWJWK1cxRDE2ZnB2TGZyUkhnY05pMS9QT1A5T1B5eFRyei9NczE3SndMcTZ6cFVOZDQ4RTVrVkxTV0wvcFk5c3JEOWU0YkVSbWxVMGFPOC9vWXhZZUtsTDE1blRJM3JkVzJqV3VVbTcxTjl6M3hpaEpUMGh0U2NwT2Irc0ROS2k4cnJmYjgzc0pjdGVUdUtRQ0FBRWJnQUFCb050MzdIbC90dVpadDJxcHI3d0hxMW1lZ3V2WWFvSVRXaWZXTzg4Qy9adFQ0L0tkelh0V2FWVis3dHhOYUplcHdSYm5LU29zbFNXV2x4WnIzemt0YXVXeSt6ci95VnZVZWVGS2Q0OEY3TnB0TmlVbXB5dCtWWGU5K2w5NXd0K0piVmcrVWp1Vnl1WlMvTTBzNVd6Y29hK3NHWlcxZXA5MzVPNnZ0RjJIaFhSaWNUcWZ5Y2pLVnVXbnQveTRUV2x2bDlackNCa25hbmIvTHF6dUdBQURnYndnY0FBRE5KakU1VFdrZE10UTZLVlhkK3d4Uzk3NkRqUHdxN1hRNjljbGJMMmo1NXgrNW53c0pDZEVWdDkydjVQU09tanRydW41Y3NjVDkycDZDWEwzNjcwZlVzOStKR25mVmJXcWIycTdSTlZSV0h0YStQUVdOSGljUXRFbE9yek53U0VwcnJ3dXV1bDNkajZzZVFCWHQyNk1kbVp1VWs3bEpPZHMyYWtmbUpsV1VsOVY3ek4vZmFyTTVyUDFodWI1WlBFODUyelo0VkdOa1ZMUXlldlpUOTc2RDFLM3ZJS1drZDJ5R0tnRUFzQTZCQXdDZ1dmM3BIeThZSGE5bzN4NjlQZjFKYlYzL2M1WG54MXgycy92WDQ4dHZ2VjhubmpaS0g3eitIeFhtN25EdnMzSE45OXJ5NEdxTkdETmVaNDI3b2xGckFHUnRYcWNwOTF6ZDRQYzNsK2VuM052a3h6aDMvUFhxTjNpWVNnNFZxYnlzUkU2SFEySGhFWXB2MlZycEhic3F2VlBYYXU4cDJyOUhUejk4cHc0VjdmUG9HRWxwN2RXeFN5OTE2TnBMSGJ2MFZMUUZsOEpFUmtacnk3cWZhbjA5SkRSVUhicjBWUGMrZzlTdDcwQjE3TkpMSWFHaHpWZ2hBQURXSW5BQUFQZ2xwOU9wYjVmTzA0SjNYNnUyWnNQSUM2L1M4TkVYVjNtdWErLysrdk0vcG12Wi9EbGE4c25icWp4Y0llbklIUU1XZnp4THE3LzlRaGRmZDFlTnY3ckRPOG5wSFpYczVhLzNDYTBTRlJFWlZlTnJJU0VoU3UvWVZSbTkrcWx6OTc3cTNMMlBZbHNrdUY4dnpOMmgzWG5WTDdPb1RjbWhvaXJieDRaUW5talpwcTBpSXFQVXJlOGdKYWQxVUVGdWp2dTErSmF0MWFQZmllclovMFQxNkh1OG9tSml2Um9iQUlCQVF1QUFBUEFyTHBkTHYzejNsUlo5OUtZS2ZuZmFma2hvcUM2NCtuWU5QWE5zamU4TkRRdlRXZU91ME1DVFIraURHZE8wYWUwUDd0ZjJGdWJxeFNjZjBBbkRSbXJjbGJkWjhvdDVzT3Q3L01uNmNzSDdzdGxzU3V2UVJkMzZERlNYWHYzVXVjZHhpb3FPcWZWOVQ5NS9ZNk9PNiszN2IvalRvK285Y0loc05wdE9HM1dSdnYvNmMvWHNQMWk5Qmd4V1dvY3VzdGxzZGI3LzJMdE5OTlQweHlkNy9aN0pVMmNvTVRtdC9oMEJBRENFd0FFQTRCZktTMHYwL2RlZmE4V2lqN1duSUxmYTYyMlNVblhGYmZlclk5ZmU5WTdWSmlsVk45ODNSZDhzbnF1NWI3L29QdHRCa243NGVwRTJyZmxSRjEvL0I2OXUyZGlwZXg5ZGNadjNYd0s5WWVLU2pWdnVlMHdaUFkvemVQK2NiWnYwM0QvKzNPamplbUxJNmVlcVk3ZmU2dHByZ0dMaVdqVExNUnRyeUloek5XVEV1VmFYQVFDQVR5SndBQUQ0dE9LREIvVGhHODlxM1UvZjFuaXJ4ZERRTUowMjZpS052UENxV2svSnI4M1FzOGFxVzkrQm12WDhFOXFSdWNuOS9LR2lmY3JOMmVaVjRCQWVIcUhXaWNsZUhkOEtvV0ZoWHExVmNlenRRNXRhVWxwN0phVzFiN2JqQVFDQXBrWGdBQUR3YVhIeExXV3pxVnJZWUxQWk5QRGtFVHJuNG12VUpxbmhwNG0zVFdtbnV4NTVXb3MrZmt0TFBubGJUb2RESGJyMDFGbm5YOUhZMHRGTXBzNzgzT29TdlBMbzlBOHNPVzVVTk90SkFBQ2FGNEVEQU1EblhYcmpuN1FqYzR2MkZ1WXFNaXBhSnd3N1c2ZU51a2h0a2xLTmpCOFNHcXB6THJwR3Zmb1AxbnV2UGFNcmJyM2ZvN3NKWEhqTkhlN0hMVnUzTlZKTFV4enYySVVMdmIxTFFsaDR1QkphSmY3MlJEM3JFNkIrMFRHc0R3SUFDQTQyZTBtbXkrb2lBQUMrNS9Cekk5eVBveWRsV1ZmSS8rekkzS1M4SFZrYWNOSndyeStkUU5PcEtDOVQwYjQ5N20wdWlRZ09aVk03dVI5SDNMN011a0lBQUQ0aExEYWp4bDhrT01NQkFPQVgybWYwVVB1TUhsYVhnZCtKaklvbVpBQUFBRFVLc2JvQUFBQUFBQUFRZUFnY0FBQUFBQUNBY1FRT0FBQUFBQURBT0FJSEFBQUFBQUJnSElFREFBQUFBQUF3anNBQkFBQUFBQUFZUitBQUFBQUFBQUNNSTNBQUFBQUFBQURHRVRnQUFBQUFBQURqQ0J3QUFBQUFBSUJ4QkE0QUFBQUFBTUE0QWdjQUFBQUFBR0FjZ1FNQUFBQUFBRENPd0FFQUFBQUFBQmhINEFBQUFBQUFBSXdqY0FBQUFBQUFBTVlST0FBQUFBQUFBT01JSEFBQUFBQUFnSEVFRGdBQUFBQUF3RGdDQndBQUFBQUFZQnlCQXdBQUFBQUFNSTdBQVFBQUFBQUFHRWZnQUFBQUFBQUFqQ053QUFEVUxEemEvZEJWVW1oaElRQjhpYXU0NExlTlkvb0VBQUMvUitBQUFLaVJMVDdWL2RpNTR6c0xLd0hnUzV3N1Y3a2YyK0xUTEt3RUFPRHJDQndBQURVSzZYeXErM0hsbDFQa0tqOWdZVFVBZklHci9JQXF2NXppM2c3cGZJcUYxUUFBZkIyQkF3Q2dScUVESjhqV0lrbVM1RHFVcDRyWFI4dXhjVzdWMDZrQkJBVlhjWUVjRytlcTR2WFJjaDNLa3lUWldpUXJkT0JsRmxjR0FQQmxObnRKcHN2cUlnQUF2c20xODBkVmZqTEo2aklBK0tEd2NmK1NMWDJRMVdVQUFIeEFXR3lHcmFibk9jTUJBRkFyVzd2akZYNytWUGVaRGdCZ2E1RkUyQUFBOEFobk9BQUE2bGRaS3NmcTJYSnVYeUhYd1Z5cHNzenFpZ0EwcC9CbzJlTFRGTkw1RklVT25DQ0Z4MWhkRVFEQWg5UjJoZ09CQXdBQXFOZXNEeFpwOTc0akM0ZWVmOWFwNnR3cHRaNTNBQUNBWUZGYjRCRFczSVVBQUFELzgrcXNUK1Z3T3QzYmY3enBVZ3VyQVFBQS9vQTFIQUFBQUFBQWdIRUVEZ0FBQUFBQXdEZ0NCd0FBQUFBQVlCeUJBd0FBQUFBQU1JN0FBUUFBQUFBQUdFZmdBQUFBQUFBQWpDTndBQUFBQUFBQXhoRTRBQUFBQUFBQTR3Z2NBQUFBQUFDQWNRUU9BQUFBQUFEQU9BSUhBQUFBQUFCZ0hJRURBQUFBQUFBd2pzQUJBQUFBQUFBWVIrQUFBQUFBQUFDTUkzQUFBQUFBQUFER0VUZ0FBQUFBQUFEakNCd0FBQUFBQUlCeEJBNEFBQUFBQU1BNEFnY0FBQUFBQUdBY2dRTUFBQUFBQURDT3dBRUFBQUFBQUJoSDRBQUFBQUFBQUl3amNBQUFBQUFBQU1ZUk9BQUFBQUFBQU9NSUhBQUFBQUFBZ0hFRURnQUFBQUFBd0RnQ0J3QUFBQUFBWUJ5QkF3QUFBQUFBTUk3QUFRQUFBQUFBR0VmZ0FBQUFBQUFBakNOd0FBQUFBQUFBeGhFNEFBQUFBQUFBNHdnY0FBQUFBQUNBY1FRT0FBQUFBQURBT0FJSEFBQUFBQUJnSElFREFBQUFBQUF3anNBQkFBQUFBQUFZUitBQUFBQUFBQUNNSTNBQUFBQUFBQURHRVRnQUFBQUFBQURqQ0J3QUFBQUFBSUJ4QkE0QUFBQUFBTUE0QWdjQUFBQUFBR0FjZ1FNQUFBQUFBRENPd0FFQUFBQUFBQmhINEFBQUFBQUFBSXdqY0FBQUFBQUFBTVlST0FBQUFBQUFBT01JSEFBQUFBQUFnSEVFRGdBQUFBQUF3RGdDQndBQUFBQUFZQnlCQXdBQUFBQUFNQzdNNmdLQVlMTjErMDRWbDVaWlhRWUFlTVhoZExvZi83cGh1OTZiOTRWMXhhREIwbFBhS2pvNnd1b3lBTUFqY1RIUjZ0cTVuZFZsb0JGczlwSk1sOVZGQU1IazdvZW42WmQxVzYwdUF3QUFBUEJwL2Z0MDFkT1AzbVYxR2ZCQVdHeUdyYWJudWFRQ0FBQUFBQUFZeHlVVmdNWDY5K2xxZFFrQVVLOU4yM0pVZWRndVNZcUlDRmRvQ0w5WitJdGpMK1ByMGlsZGNiSFJGbFlEQUhYalRPREFRdUFBV09pcFIrL1VnRDdkckM0REFCREFqcjJVNzg0YkwyVGVBZURUZmw2M1JmYzgvRityeTRBaC9Ed0JBQUFBQUFDTUkzQUFBQUFBQUFER0VUZ0FBQUFBQUFEakNCd0FBQUFBQUlCeEJBNEFBQUFBQU1BNEFnY0FBQUFBQUdBY2dRTUFBQUFBQURDT3dBRUFBQUFBQUJoSDRBQUFBQUFBQUl3amNBQUFBQVExMzJFQUFDQUFTVVJCVkFBQUFNWVJPQUFBQUFBQUFPTUlIQUFBQUFBQWdIRUVEZ0FBQUFBQXdEZ0NCd0FBQUFBQVlCeUJBd0FBQUFBQU1JN0FBUUFBQUFBQUdFZmdBQUFBQUFBQWpDTndBQUFBQUFBQXhoRTRBQUFBQUFBQTR3Z2NBQUFBQUFDQWNRUU9BQUFBQUFEQU9BSUhBQUFBQUFCZ0hJRURBQUFBQUFBd2pzQUJBQUFBQUFBWVIrQUFBQUFBQUFDTUkzQUFBQUFBQUFER0VUZ0FBQUFBQUFEakNCd0FBQUFBQUlCeEJBNEFBQUFBQU1BNEFnY0FBQUFBQUdBY2dRTUFBQUFBQURBdXpPb0NnR0RUdFhPNiszRmNUTFNGbFFBQWdnSHpEZ0IvRWhjVHJmNTl1a3FxMnIvZ24yejJra3lYMVVVQWZzdmxVdG4yUEJXdjNxenlMVHRWbHBtcjhxdzhPUTZXeUZGY0xrZHBtVnlWRHErR3RJV0hLalFtV3FGeFVRcU5qMVZVcDFSRlo2UXBxbHM3eFEzc3J1ak9xWkxOMWtSL0lBQ0FUMlBlQVdCU0UvUVVmMGRQYkppdzJJd2EvNk1RT0FCZWNsWlU2c0RpSDdSLzBmY3FXckZXdHRCd3haODBRTkhkTXhUZHRhT2lNem9vckZXQ1F1TmlGQm9YSzF1NGR5Y1N1U3J0Y2hTWHlGRmNLdnYrSXBWbDVxaHNhN2JLTm1mcTRNcWY1WEpXS21Ib2NXbzE4a1MxUE9zRWhVU0dOOUdmRkFEZ0M1aDNBSmpVMUQzRjM5RVRHNGJBQVdpa2tyV1pLbnpyYysyZC80M2krdmRSbTNFajFmSzB3WXJxM0w1WjZ5amZ2a01IdmxxbHZSOHZVc21hOVdwOTdzbEt1dkpzeFI2WDBheDFBQUNhRnZNT0FKTjhwYWY0TzNwaXpRZ2NnQVk2dEdxRGR2N25QWlZ2eTFQcWpSUFVkdndZUmFTMHRib3NTZExodkVJVnpwbXYvRmZuS0xwcnF0THZ1a1F0QnZleXVpd0FRQ013N3dBd3laZDdpcitqSi82R3dBSHdVbmxXdnJJZWVWa1YyWHVVZnZmMVNwb3dWcmF3VUt2THFwSEw3bERoN0xuYTlmUnJpdXlZcUU1L3YwbFJuVktzTGdzQTRBWG1IUUFtK1ZOUDhYZjBSQUlId0dQT2lrcmwvdmQ5RmN6OFRPM3V2bEdwRTYrVUxkUS83aURyY2ppVk4vMHQ3WHo2RlNWZmZZN1M3cnlZNjhvQXdNY3g3d0F3eVo5N2lyOEw1cDVJNEFCNG9Ed3JYNXR2bTZyb2pwMlU4ZVJrdnozZDdIRCtibVhlKzVqS2MzTFU3ZmxKaXVxVWJIVkpBSUFhTU84QU1DbFFlb3EvQzhhZVNPQUExR1BmL0crMS9jRVgxWDd5N1VxOWNielY1UmlSOThwczdYamllWFdlTWxHdHp6M0o2bklBQU1kZzNnRmdVaUQyRkg4WFREMlJ3QUdvUSs2TG42amd0WVhxTmZNcHhmYnJhWFU1UnBXczJhZ05WOStqbE90SEtmV1c4NjB1QndBZzVoMEFaZ1Z5VC9GM3dkSVRDUnlBbWppZHlwa3lVd2UrV0tzKzd6Mm5pTFRBUE4zcGNHNkJmcjM0TnJVYTBVOGRIcnhhQ3VFNlBnQ3dCUE1PQUpPQ3BLZjR1MkRvaWJVRkRvSDNKd1c4a0RObHBnNnUycXJqUG4wdG9CdDBSRnF5K2kyWW9ZT3J0aXJuc1RldExnY0FnaGJ6RGdDVGdxV24rTHRnN29rRURnaGF1UzkrNGs2RHcxckdXMTFPa3d0ckdhOCs3ejJuL1V0L1VkNkxuMWhkRGdBRUhlWWRBQ1lGVzAveGQ4SGFFd2tjRUpUMmZicFNCYTh0RExvR0hkWXlYbjNmZjE3NXJ5N1V2azlYV2wwT0FBUU41aDNtSGNDa1lPMHAvaTRZZXlLQkE0Sk9lVmErdGo4d1hiMW1QaFdVcDU1RnBDV3IxNXRQYWZ1RDAxV2VWV0IxT1FBUThKaDNtSGNBazRLOXAvaTdZT3VKQkE0SUtzNktTbTI1N1Y5cVAvbjJvRjdCTjdaZlQ3Vy8velp0dVcycW5CV1ZWcGNEQUFHTGVlY0k1aDNBREhwS1lBaW1ua2pnZ0tDUys5LzNGZFd4SS9jbWxwUjY0d1JGZGVpZzNHYy9zTG9VQUFoWXpEdS9ZZDRCR28rZUVqaUNwU2NTT0NCb2xHZmxxMkRtWjhwNGNyTFZwZmlNakNjbnErQ05oVUZ4T2hjQU5EZm1uZXFZZDRDR282Y0VubURvaVFRT0NCcFpqN3lzZG5mZnFJaVV0bGFYNGpNaVVwT1Uvc2NibGZYSVMxYVhBZ0FCaDNtbk91WWRvT0hvS1lFbkdIb2lnUU9Dd3FIdjFxc2llNDlTSjE1cGRTaytKKzNXSzFXUnZVZUhWbTJ3dWhRQUNCak1PN1ZqM2dHOFIwOEpYSUhlRXdrY0VCUjJUbnRmNlhkZkwxc29IL25mczRXR0tQMlAxMnZYdFBlc0xnVUFBZ2J6VHUyWWR3RHYwVk1DVjZEM1JENnhDSGdsYTdhcGZGdWVraWFNdGJvVW41VjAyWGtxMjVLbmtyV1pWcGNDQUg2UGVhZCt6RHVBNStncGdTK1FleUtCQXdKZTRheEZTcjF4Z214aG9WYVg0ck5zWVdGS3VYRzhDbWN0c3JvVUFQQjd6RHYxWTk0QlBFZFBDWHlCM0JNSkhCRFFuQldWMmp2L0c3VWRQOGJxVW54ZTB2Z3gyamYvbTRDL0Z6QUFOQ1htSGM4eDd3RDFvNmNFajBEdGlRUU9DR2dIRnYrZ3VQNTlXTTNYQXhHcFNZbzVycGNPTFBuUjZsSUF3Rzh4NzNpT2VRZW9IejBsZUFScVR5UndRRURiditoN3RSazNzc21QVTFGZTF1Z3g3SldIdFdQN1poWHN5cTczV0R1MmI5YmV3dHhHSC9QM0VzZU4xUDVGM3hzZkZ3Q0NCZk9PZDVoM2dMbzFWMC94ZC9SRTMwWGdnTURsY3Fsb3hWcTFQRzF3a3g1bXhhS1A5ZWdmTHRldlAzN1RxSEVXdnYrNm5ubmtUdjN5M1ZkMTd2ZjVoelAxekNOM2F0TmE4K2xud21tRFZiUmlqZVJ5R1I4YkFBSWU4NDdYbUhlQU9qUkJUM0c1WFByNHJSZTBZL3RtWTJONmE5cmYvcWgzWDNsS2RydVpTd2ZvaWI2TndBRUJxMng3bm14aDRZcnEzTDVKanhNVkU2ZnlzbEs5LzlwL1ZGWlMzS0F4ZG03Zm9xOFdmcUNFVm9rNmZjeWx0ZTVYVmxLc2xVdm5LNkZWb2dhZmRrNURTNjVWZEVZSDJVTENWWmFWYjN4c0FBaDB6RHZlWTk0QmF0Y1VQZVdiSlhQMTljSVA5T0xqa3h2Y1B4b2phOHQ2WlcvZG9NSzhIUW9MQ3pjeUpqM1J0NFZaWFFEUVZJcFhiMWI4a0FGTmZweEJROC9ROHM4LzBvN01UWm8vKzJWZGNzUGRYcjIvcktSWWIweDdWRTZIUTBYNzkrakJtODZ2Y2I4Ly9kL3pXdjN0TWxXVWw2bWl2RXlUYnppdjFqRlQwanRxMHVNdmVWWEhVZkVuRFZEeFQ1c1UzVG0xUWU4SGdHREZ2TU84QTVoa3VxZnN5dHFxZVc4ZitYdDZ5UTEvVkhSc25DUnAwdFZuZXpYT3BNZGVWRXE3VHFvb0w5UFRqOXpoOGZ2KzlIL1A2N3N2RmtpU2hvKyt4S3RqMW9XZTZOc0lIQkN3eXJmc1ZIVDNqQ1kvanMxbTAzbVgzYVFQWmt4VGozNG5lUFhld3hYbGVubnEvOU8rM2ZrNi9wUXpsZG8rUTk5OXNVQURUaHF1eU9pWUt2dnUyMU9nTHhlOHA3WXA3VFJreEdodC9PVjdSY1hFcWxPMzN0WEdqVzJSME9BL1QzUzN6aXJmdXF2Qjd3ZUFZTVc4MHpETU8wRE5UUGFVUTBYNzlOclRmMUhsNFFxZGV2WUY2ajlrdVB1MXRxbnR2QnJyNkprSlRxZER1L04yZXZ5K0EzdDM2NmR2bGlnbHZhUDZERHJacTJQV2haN28yd2djRUxES01uUFY5cEloalI3bmlmdHU4R3hIbC9UcG5GZjE2WnhYNjl3dHJrVkwzZkh3djFWOHFFZ3pudnFMc3JldVYvOGh3M1haeFB1ME0ydUw1czkrV2RsYk4raW1lNmNvSkNSRWxZY3J0TzZuYjdWdDR4bzVuVTVkZE4yZDZ0U3RqNzc4OUgxVlZsYm9uSXV1VVdyN3pvMytjeDRWM2JXamRuK3cydGg0QUJBc21IY2FobmtIcUptcG5sSjg4SUJlZU94K0hkaTdXNzBIRHRHNHEyNnI4dnI5VDliZFEyb1RIUk9ucVRNL3IvYjhFL2Zkb04xNU82dTk5dEhNNStTdzIyVUxDZEhiTHp4UjU5ajlCNSttUHNjUGRZL25FWHFpVHlKd1FNQXF6OHBUZEVhSFJvL2pUWExyaWZMU0VrblMway9lVnRhVzllbzljSWd1bjNpdmJEYWIybmZ1cnRQUHZWVEw1cy9SMHJudjZLeHhWK2lUdDE3UXQwdm42L3E3LzZwTzNYcXJXNTlCa3FTcjdueFEweCs3VDIvODUxSGQrL2hMQ2drTk5WSmZWSmNPS2crZzY4WUFvTGt3N3pRTTh3NVFNeE05NWNEZTNYcjVudytxWUZlMk1ub2VwNnZ1ZUVnMm04MVFoWjRyMkpXdGI1Yk1sU1RsN2RpdXZCM2I2OXcvS2EyRE8zQ2dKL28zQWdjRUxNZkJFb1cxYXZqcFRFZlZsTnorM3RGcjM1NmNzY0RqWm5QdStCc1VFeGV2TTg2YlVPVTlveTY1VG1XbHhScDY1cEhyd29hZmU2bSsrMktCUHZ0d3B1NTU5RG4zZmwxNjl0T1lDVGVwUTVlZXhocWNKSVczVEpEallJbXg4UUFnV0REdk5BenpEbEN6eHZhVW5kdTM2SlYvUGF4RFJmdlVwVmQvM2ZqblJ4VVJHYVZmZjFpaEZZdm5hdXpsTnl1dFl4ZURGZGZNNVhMcGd4blQ1SFE0MURveFdROCtOYlBhUHZQZWVVbGZ6SDlYdHo3d3BMcjJycnB1QlQzUnZ4RTRJR0E1aXNzVkdoZFQvNDRXQ1F1UDBJOHJGbXZoZXpOcWZIM2xzaytyYk9kbWI5TzkxOVMvR203YjFIWU5QalZPa2tMall1VW9MbS93K3dFZ1dESHZOQXp6RGxDenh2YVV5c01WT2xTMFQvMkhETmZsRSs5VldIaUVLZzlYNkpOWjA3VnZkNzUyYk45c0pIRDQ5Y2R2RkJrVnJXNTlCdGI0K3JKNXM3VnQ0eHBKMHY2OWhhbzhYS0h3aU1ncSt4ellXeWhKYXRtNmJhUHI4UlE5c1hrUU9DQmdPVXJMRkJvWGEzVVpIaGx4M2dRajR5eWJON3ZSWTRUR3hjaFJVbXFnR2dBSUxzdzdEY084QTlTc3NUMmxjNCsrdXVxT2g5Ui95R251eXlnK2UvOE43ZHVkcjI1OUJtbkk2YU9OMURuajZiL1crU1c3YVA5ZWhZYUZxWHVmUWRyd3l5cmw3Y2hTaHk0OXF1eFRtTGRUSWFHaGF0VTIyVWhOM3FJbk5oMENCOEFIakpsd281RnhURFE1QUVEZ1k5NEJnc09BazM2N0cwWG14clg2Y3NGN2ltMlJvTXNtVHBMay9TMHhqL0xtVi94eFY5Mm1udjFPVUhscGlUYjhza3JaVzlkWENSd2NkcnNLZG1XcmJYSzZRa090K1hwS1QydzZCQTRJV0tFeDBYSVVtN21ldHFuMEhqQkVSZjg3bGEyaERmL1k2OW9HRFQxRDhhM2FOS29tUjNHcFFtTjk5NVJnQVBCVnpEc053N3dEMU14a1R5aytlRUJ2UGpkRkxwZExsMCs4VHdtdEVpWFZmMHZNb3dzMi9uNi9Oa21wOVI3ejJCN1Q3OFJoR25QWlRaS2tyZXQvMGJCekxuUy90ak5yc3h4MnU5cG45S2cyUmxPakp6WTlBZ2NFck5DNEtEbUtTeHZkcEEvc0xkVDBKeVo3dE84L0g3aTUzbjBtVFhsUm9XRkgvdXFOdldKaWxkZGFKTFRTMlJkZDdkR3hQdjlncGc0VjdhL3kzQlczZVZablhSekZKUXFOaTJyME9BQVFiSmgzR29aNUI2aVpxWjVpdDFkcXh0Ti8xY0g5ZXlWSlBmdWY2SDZ0dnJNVWpuNEpiOGlhQk1lR0ZQR3QycWhOVXFwYXRtbXJyZXRYeTE1NVdHSGhFWktremI4ZXVRVmtSczkrTlk1RFQvUnZCQTRJV0tIeHNiTHZMMUprKy9vVDJMclk3WGFQYjhmanlYNHVsN1BXMTZKaVluWHlHZWQ1ZEt5dkZuNVFyY21aVUhtZ1NLSHgvbkVOTWdENEV1YWRobUhlQVdwbW9xYzRISGJOblBZUFpXMVpiN0F5ejlRVVV2VHFQMFRmTHAybjlhdS9VNy9Cd3lSSmEzOVlMcHZOcGg3OWpxOXhISHFpZnlOd1FNQ0s2cFNxc3N3Y3hmYnIyYWh4RXBQVDZyMGRUME51eFZNVGUyV2xzcmR1OEhqZnBsQytMVWRSblZLYVpHd0FDR1RNT3czRHZBUFVyTEU5cGZKd2hXYis5eDlhdjNxbDJuWHVwdnlkMmJKWEhqWmNwWGY2RHhtdWI1Zk8wN2RMNTZuZjRHSGFsYjFWdWRuYjFLbDdIL2RsSHI5SFQvUnZCQTRJV05FWmFTcmJtbTExR1Y3WnY2ZEEwLzcyUjB0cktOdWFyZWlNZEV0ckFBQi94THpUTU13N1FNMGEyMU0rLzJDbTFxOWVxYVMwOXJyNTNpbjZ4ejJlWFNyUWxMcjA2cWMyU1duYXNtNjFkbVJ1MHRlZmZTaEpPdW4wY3kydTdBaDZvbmtFRGdoWVVkM2E2ZURYbTYwdXd5dXRFNU4xM2QxLzlXamZWVjk5cHRMaWc4WnJLTnV5WGZIRHVoc2ZGd0FDSGZOT3d6RHZBRFZyYkU4Wk9QUU1iVnp6dlc2NS8zSEZ0dkNOeFd4dE5wdUdqNzVZSDd3K1RlKzhPRldGdVRsS2FKMm9nU2VQc0xvMFNmVEVwa0RnZ0lBVk43QzdkazZkWTNVWlhna05DMWRTV251UDlqM3ZmeXY5SGowMTd1akNPNDExY09YUFN2dmpXQ05qQVVBd1lkNXBHT1lkb0dhTjdTbHBIVEowMTErZVVVU2tieTFBT09UMDBmcnFzdzlVc092STJSdm5YSFN0ZXhGSHE5RVR6Zk9OLzJXQkpoRGRPVlV1ZTZYS3QrOVFWR2ZQR29mVmR1ZnYxT1FiUEZ1bzV2ZnF1N2JORTJXWk9YSTVLeFVkUU5lTkFVQnpZZDd4SHZNT1VEc1RQY1hLc01GZWVWaDVPN09VbDVPcFhkbmJkTzc0R3hRWkZhMlEwRkFscGJiVG52eGRraVNiemJJU3E2RW5ta2ZnZ01CbHN5bmhsT04wNEt0VlN2R1RmL2kxU0dpdGN5ZmM0TlY3UHAzOXFnNFY3VE55L0tLdlZpbmhsSDYrMWZrQndGOHc3M2lOZVFlb2d4LzFGSWZkcm8xcnZ0ZXVySzBxTGpvZ1NYcnc1bkZ5T2h6dWZVWmRjcTJjRG9mZWZlVXByVi85bmFKajQxUldVcXc1TC85YmRudWx4M2VIYUVyMFJQTUlIQkRRV28wOFVZVnZMMUxLdFJkYlhZcEhvbUppZE9Ld3M3MTZ6OUs1N3hocmNucytYcVRrSzA4M01oWUFCQ1BtSGU4dzd3QjFzN0tuT096Mk9sLy83b3NGK3Y3ckk3L3E3OXVkcjVmLytaRDd0ZkNJU0tXa2QxUnFod3lsZGNoUWFvY015U1c5K3U5SHRISE45NHB2MlZxMy83OS82OWNmVm1qZU95L3AvZGYrbzl6c1RKMS81VVNGUjBRMjZaK3JMdlJFOHdnY0VOQmFubldDTWljL3I4UDV1eFdSMHRicjl4Kzl4WTZuN3J0dXRFZjd0VXBNMWtOUHphejJmTW1oZzFyNDNneXZqbGx5eU14aU5ZZnpDbFc2ZG9OYW52bG5JK01CUURCaTN2RWM4dzVRdjhiMkZFK1ZsNVdxck9TUVl1TGlGUlllTHJta2I1Zk9rNlJhQTRCOXUvT1Z0WG1kV2lTMFVuckhya3J0a1BHLy85OVpiVlBhS1NRa3hMMXZ6cmFOZXVyaDI3VnZkNzdhSktYcDV2dW1LREU1VGFlUHVWVFJzWEY2ZjhaLzlPM1NlZHF5ZnJVdXZ1NHVkZXN6U0JJOU1SQVFPQ0NnaFVTR3E4MllvZG85Wjc3Uy8zQ2QxKzl2bTlyT2ZGRlNyZmNaTGkwK3FNVWZ6MnFTWTlhbmNNNTh0UjR6VkNHUjRaWWNId0FDQWZPTzU1aDNnUG8xdHFkNHFtQlhkcTIzZyt6YWUwQ056NTh5Y3B4T1BYdWNXaVMwcm5YY2l2SXlmZmIrNjFyKytVZHlPcDNxMW1lZ3JyempRY1VkYzllTUlhZVBWbEpxZTczNTdCVHR5ZCtsNlk5UDFubVgzYXpUeDF4S1R3d0FCQTRJZUVsWG5xM050MHhWMnUxWHl4WVc2dFY3NzMveTFTYXFxbVp0VTl0NWZjd243cnRCdS9OMk51cTRMcnRkK2EvTVVmZVhKalZxSEFBQTg0NG5tSGNBenpXbXAzZ3FPYjJqWXVMaTVYSTVKWmZra2t2aDRaSHEzS09QTHJqNmpocmZFOSt5OXFEaHFIMjc4N1J5MmFleWhZUm8xRVhYNk16ekw1ZXRodlVKT3Zmb3F6OVBlVUVmelh4T3U3SzM2ZVF6ajZ6blFFLzBmelo3U2FiTDZpS0FwcmJocWtmVjl1THpsWHpsQlZhWFVxdWlmWHNVRWhxcUZnbXR2SHBmV1dteG5BNUhvKzZ2WFBEbVI5cno0U2ZxT2ZQaEJvOEJBUGdOODA3ZG1IY0E3NWpvS2V0WGZ5ZW4wNkcreHc4MVdKbG54MjJkbEtLVTlJNGU3Vjk1dU1LU2RSem9pWTBURnB0UjQwcVhCQTRJQ29kV2JWRG12ZE0xY09XSHNvV0cxUCtHSU9KeU9MWDZwQXVWTWZWV3RUaXhwOVhsQUVCQVlONnBIZk1PNEQxNlN1QUtsSjVZVytEQXB4VkJvY1hnWG9yc21LaTg2VzlaWFlyUHlYM2hMVVYyVFBUckJnY0F2b1o1cDNiTU80RDM2Q21CSzlCN0lvRURna2Fudjkra25VKy9vc1A1dTYwdXhXY2N6aXZVcm1kZVVhZS8zMngxS1FBUWNKaDNxbVBlQVJxT25oSjRncUVuRWpnZ2FFUjFTbEh5MWVjbzg5N0hyQzdGWjJUZTk3aVNyeG1scUU3SlZwY0NBQUdIZWFjNjVoMmc0ZWdwZ1NjWWVpS0JBNEpLMnAwWHF6d25SM212ekxHNkZNdmx2VEpiNVRrNVNydmpJcXRMQVlDQXhienpHK1lkb1BIb0tZRWpXSG9pZ1FPQ1NraGt1TG85UDBrN25uaE9KV3MyV2wyT1pVcldiTlNPSjU1WHQrY25CZHk5ZmdIQWx6RHZITUc4QTVoQlR3a013ZFFUQ1J3UWRLSTZKYXZ6bEluYWNQVTlPcHhiWUhVNXplNXdib0UyWEhXUE9rK1pHTkNuYndHQXIyRGVZZDRCVEFyMm51THZncTBuRWpnZ0tMVSs5eVFsWHo5SzZ5NjVYZllEQjYwdXA5bllEeHpVcnhmZnBwUWJScW4xdVNkWlhRNEFCQTNtSGVZZHdLUmc3U24rTGhoN0lvRURnbGJhTGVlcjVlbkhCVTJqdGg4NHFIV1gzSzVXWi9SWDZpM25XMTBPQUFRZDVoMEFKZ1ZiVC9GM3dkb1RDUndRMURvOGVMWGloM1RUbXRIWEJmUXBhWWR6QzdSbTlIV0tIOUpOSFI2NHl1cHlBQ0JvTWU4QU1DbFllb3EvQythZVNPQ0E0QllTb2c0UFhhT2tDY08xWnRSMUFibjRUc21halZvejZqb2xYWGE2T2p4MGpSVENYM3NBc0F6ekRnQ1RncUNuK0x0Zzc0azJlMG1teStvaUFGK3c3OU9WMnY3QWRMV2ZmSnRTYjV4Z2RUbEc1TDM4am5ZODhidzZQM1pyMEZ3bkJnRCtnbmtIZ0VtQjJGUDhYVEQxeExEWURGdE56eE00QU1jb3o4clhsdHYrcGFnT0haVHg1R1JGcENaWlhWS0RITTRyVk9aOWo2czhKMGZkbnA4VUZDdmdBb0EvWXQ0QllGS2c5QlIvRjR3OXNiYkFJYmpPNXdEcUVkVXBSWDArbXFMb0hrbjZlZmg0N1hwMnBsd09wOVZsZWN6bGNHclhzelAxOC9EeGl1NlJwRDRmVFFtS0JnY0Evb3A1QjRCSi90NVQvQjA5c1RyT2NBQnFVWjZWcjZ4SFhsWkY5aDZsLy9GNkpWMTJubXhoWVZhWFZTT1gzYTdDZCtacDF6T3ZLYkpqb2pyOS9lYWdiMjRBNEcrWWR3Q1k1RTg5eGQvUkU3bWtBbWl3UTZzMmFOZTA5MVMyTlU4cE40eFgwdmd4UG5ONjJ1RzhRaFhPbWEvOFYrWW91bnVhMHUrNlJDMU83R2wxV1FDQVJtRGVBV0NTTC9jVWYwZFAvQTJCQTlCSUpXc3pWVGhya2ZiTi8wWXh4L1ZTNHJpUlNqaHRzS0l6T2pSckhXV1pPU3I2YXBYMmZMeElwV3MzcVBXWW9VcTZZcVJpajh0bzFqb0FBRTJMZVFlQVNiN1NVL3dkUGJGbUJBNkFJYzZLU2gxWThxUDJML3BlUlN2V3lCWVNydmlUQmlpNlcyZEZkKzJvcUM0ZEZONHlRYUZ4c1FxTmk1RXRJdHlyOFYySEsrVW9McFdqdUVTVkI0cFV2aTFIWlZ1elZiWmx1dzZ1L0ZrdVo2VVNUdW1uVmlOUFZNc3pqMWRJcEhmakF3RDhDL01PQUpPYXVxZjRPM3Bpd3hBNEFFM0I1VkpaVnI2S2Y5cWs4cTI3VkphNVMrVlorWEljTEpHanVGeU9rbEs1S2gxZURXa0xEMVZvYkl4QzQ2SVVHaCtycUU0cGlzNUlWMVRYZE1VTjZxSG9UaW1TcmNhL3p3Q0FRTWU4QThDa0p1Z3AvbzZlMkRBRURnQUFBQUFBd0RodWl3bjRtTE11K1pPZStPL2JWcGNCQUFnU3pEc0FnT1pHNEFCWXhPRjBLTDl3cjlWbEFBQ0NCUE1PQUtDNUVUZ0FBQUFBQUFEakNCd0FBQUFBQUlCeEJBNEFBQUFBQU1BNEFnY0FBQUFBQUdBY2dRTUFBQUFBQURDT3dBRUFBQUFBQUJoSDRBQUFBQUFBQUl3amNBQUFBQUFBQU1ZUk9BQUFBQUFBQU9NSUhBQUFBQUFBZ0hFRURnQUFBQUFBd0RnQ0J3QUFBQUFBWUJ5QkF3QUFBQUFBTUk3QUFRQUFBQUFBR0VmZ0FBQUFBQUFBakNOd0FBQUFBQUFBeGhFNEFBQUFBQUFBNHdnY0FBQUFBQUNBY1FRT0FBQUFBQURBT0FJSEFBQUFBQUJnSElFREFBQUFBQUF3anNBQkFBQUFBQUFZUitBQUFBQUFBQUNNSTNBQUFBQUFBQURHRVRnQUFBQUFBQURqQ0J3QUFBQUFBSUJ4QkE0QUFBQUFBTUE0QWdjQUFBQUFBR0FjZ1FNQUFBQUFBRENPd0FFQUFBQUFBQmhINEFBQUFBQUFBSXdqY0FBQUFBQUFBTVlST0FBQUFBQUFBT01JSEFBQUFBQUFnSEUyZTBtbXkrb2lZSjNYWnkvVWpOa0xyQzREYURiWFRSaXRheWVNc3JvTUlHZ3g3eURZTU84QUNBWmhzUm0yR3A5djdrTGdtNjZiTU5ycUVvTE96K3UyS2lXcGxWTGF0ckc2bEtEQmx4ekFkekR2TkQvbW5lYkh2QU1nMkJFNFFKSkkzaTF3cmRVRkJDSCs0UWY0RHVhZDVzZTgwL3lZZHdBRU85WndBQUFBQUFBQXhoRTRBQUFBQUFBQTR3Z2NBQUFBQUFDQWNRUU9BQUFBQUFEQU9BSUhBQUFBQUFCZ0hJRURBQUFBQUFBd2pzQUJBQUFBQUFBWVIrQUFBQUFBQUFDTUkzQUFBQUFBQUFER0VUZ0FBQUFBQUFEakNCd0FBQUFBQUlCeEJBNEFBQUFBQU1BNEFnY0FBQUFBQUdBY2dRTUFBQUFBQURDT3dBRUFBQUFBQUJoSDRCRGtYSEpaWFFMUXJQak1BOWJpN3lDQ0RaOTVBTUVzek9vQ1lLMlJ3d2NydVcxcnE4c0Ftc1Y5ZDE2aGZyMjdXbDBHRU5TWWR4Qk1tSGNBQkR1YnZTU1QyQlVBQUFBQUFEUklXR3lHcmFibnVhUUNBQUFBQUFBWVIrQUFBQUFBQUFDTVl3MEhDMXorWFlMVkpmaXN0NGNVV1YwQ21zQ0pjOGsyYS9QOVdLZlZKU0FJTU8vVWpua25NUEdacngyZmVRRE5pY0RCSWpUNzZ2akhRV0RqaTNWMUJERm9Uc3c3MVRIdkJEWSs4OVh4bVFmUTNQalhMZ0FBQUFBQU1JN0FBUUFBQUFBQUdFZmdBQUFBQUFBQWpDTndBQUFBQUFBQXhoRTRBQUFBQUFBQTR3Z2NBQUFBQUFDQWNRUU9BQUFBQUFEQU9BSUhBQUFBQUFCZ0hJRURBQUFBQUFBd2pzQUJBQUFBQUFBWVIrQUFBQUFhWk8xUFArbWJaY3RVZlBDZzFhVUF6WUxQUEFCNEo4enFBdEF3MmR1MktXL1hyZ2EvUHpVOVhSMjdkREZZRWRDMCtNd0R2bWZad29YS3pjbFI3d0VEckM0RmFCWjg1Z0hBT3dRT2Ztck5qejlxK1pJbERYNy9xV2VlV2UzTDE5UkhIdEh1Z29MR2xxYkpVNmFvVlpzMmpSNEhPQmFmZWNDM0ZCODhxTnljSExYdjFFa3RXN1ZxMEJqOEhZUS80VE1QQU40amNQQnpUMHlmWHVQejkwK2NxRlBQUEZOang0K3Y4Ylc2bkhybW1ZMnFLVElxcWxIdkIrckNaeDd3RGV0Ky9sa3VsMHY5VGppaDBXUHhkeEQrZ004OEFIaVB3QUhWMVBTRkRRaGtmT1lCNzYzNThVZlpiRFlqWDc3NE93aC93R2NlQUx4SDRPRG42dnJsZHZtU0pZMDZCUjN3Ulh6bWdlYTFvcVlGOGx3dVpXN2VyT2lZR0szODhrdXZ4anRuM0xqLzM5NjlSMWxaMS9zRGYrOEJ1Y3BWaUl1WWdpSmUwSlFVUGVneGxieGYwbEk3WnNkYUowOHVxM1Z5dFRyTFdyLzZ0ZXFjMVRvL3JTdzcyU25yMThXam5jcGJQL05DaGlKNUFTd3BGVkJRSUJBUVJBRmhZR0NBK2YyaFRPSmNtTXZEN0puWnI5ZGY4T3huUC9zNzQvdkQ0N3huNytjcGNIVlFQSmtIS0k3Q29ZdjcwRC8rWTZQYjc3ejExb3cvL1BCR1cvZzdiNzExYnk4TDlocVpoNDQxZStiTXJGNjVzdEhITmxkWDUrSDc3Mi9WOGZ6d1JXY244d0RGVVRoMGNaTlBQcm5SN1hmZWVtdEdqQjdkNk9ONyt1SHJoWG56OG45dnVxbk5hM0loSS9ZbW1ZZU85Ym12ZktYQnR1OSsvZXRadlhKbHZuVEREZW5UdDIrRHg2czNic3pYUHYvNUhEZGxTaTc5Mk1mMitCcG1rTTVFNWdHS28zQ2dnYUhEaHVXVU04NW85TEUvUHZGRU5sZFhOL2w0a2taUHhOQ1p5VHkwM01ybHkvUHlYLythU1NlZTJHVDJseTFaa2lRNVlPellGaDNURE5LWnlUeEEyeWtjdXJnaVA4OWVsNlNxcWlyRFI0ekllWmRjMHVnK0M1NTVKcHVycTV0OEhQWTJtWWZ5bXYySFB5UkpUdmo3djI5eW4rZWZmVFpKY3NpRUNjMGV5d3pTRmNnOFFOc3BITHE0cGo3UDNweW0zbDYrYzhlT1ZGVlZ0WGRKc0ZmSlBKUlB6Wll0ZVhyV3JJd2FNeVlISFhKSW8vdHNyNjNOTTMvNlUwYU9IcDFoSTBZMGV6d3pTR2NuOHdEdG8zRG9vbzZaUERtanhvekpjVk9tN0xaOXc3cDErZjROTitUNGswN0sxUFBPYS9TNVZWVlZHVEY2ZElQdE83WnZ6ejY5ZXUyVjlVSjd5VHlVMzV6SEhzdTJyVnR6OHRTcFRlN3oxT09QWjNOMWRaUHorSFpta001TzVnSGFSK0hRQlZWdjJwVEJRNGRtOE5DaDJmaU8yemF0V0xZczYxNTdMVHQyN0dqdzJDNFRKazVNa216YnVqVzlldmV1MzE1VFU1TisvZnZ2dllWREc4azhsRjlkWFYyZWVPU1JKRzkrcG4zRCt2VVpOSGp3YnZ0c3JxN083My83Mi9RZk1LREpDN3krblJta001TjVnUFpUT0hSQjVmUUs4Z0FBRlNCSlJFRlUzL3VQLzhocnI3N2E3RDdUNzdzdjArKzdyOWw5THJqc3N2ckd2bmJidG15dHFXbjB0OEJRYmpJUDVWY3FsWExsTmRka3hvTVA1c2taTXpMcjBVZnpudU9QejZsbm5aVVJvMGVucnE0dXYvN1p6N0pwNDhaYytyR1A3VmJ1TmNZTTB0bkpQRUQ3S1J5Nm9Bcy8vT0ZzcmFscDlMRW5IbmtrUzE5NktSLzg2RWZUcDArZlJ2ZFpzWHg1SHAwMmJiZUcvYlcxYTVQRUxaYm9sR1FlT29mUkJ4eVFqL3p6UCtmMXRXc3pZOXEwL09tSkp6SjM5dXdjZHRSUjZkdXZYK2IvNVM4NStyM3ZiZkRScDhhWVFib0NtUWRvSDRWREYzVFlVVWMxdXIxNjQ4YmNmZnZ0R1Q1eVpMTlhVdDYrZlh1U1pOOEJBK3EzdmJ4MGFaSmsxUDc3RjdkUUtJak1RK2N5ZE5pd2ZQQ0tLekwxdlBQeXdGMTNaZTdzMlVuZXZGN0twQk5QYk5FeHpDQmRpY3dEdEkzTDVIWVR0ZHUyNWJaYmJzbVd6WnN6OWR4em05MTMvYnAxU1pJQmd3YlZiOXQxTzZkeGU3aWRFM1FXTWcvbHRXM3IxdnhsenB6NldSbzdmbnlxcXFyeTArOTlMemRmZjMwV3pwL2Y3UFBOSUYyTnpBTzBubmM0ZEFNcmxpM0xyMy8yczZ4NitlVWNmOUpKT2ZhRUU1cmRmODNLbFVuKzlwYStUUnMzWnNFenoyVHdrQ0Y1OTlpeHpUNTM1ODZkeFN3YTJrSG1vVHpxNnVxeWZNbVNQRDE3ZHViT25wMmFMVnN5ZE5pd1hQYnhqK2VJOTd3bjY5ZXR5Ky92dlRkL2V2TEovUGc3MzhtQjQ4YmxyQTk4SUFjZmR0aHV4ekdEZEJVeUQ5QStDb2N1cXE2dUxvc1hMc3lUTTJia3VibHpreVNubm4xMnpyN29vdnA5Tm0zY21FMXZ2SkVCQXdlbWQ1OCtLWlZLZWZINTUvUGMzTGtaTldaTSt2VHRteVI1NUlFSHNuMzc5cHp3dnZlbFZDcnQ5anFicTZ2VG8wZVA3Tk9yVi8zZEFKcjZuRHpzVFRJUDViRmgvZm9zWGJRb0x6Ny9mRjU0N3Jsc1dMOCtTVEp5Ly8xejh0U3BtWFRpaWVuUm8wZVNaUENRSWJua3lpdHo2bGxuNWNGNzdzbXpUeitkSDk1NFl3NmVNQ0ZuWFhSUkRodzNMb2tacEhPVGVZRGlLQnk2bU9wTm0zTC9uWGZtaFhuenNuSERoaVRKd1ljZGxyTXZ1cWhCWTc1bTFhcjg0SnZmYkhDTXFxcXEraC9TdHRmVzV1bFpzN0x2d0lFNStmVFRHK3o3MlBUcERhNzhQM0hTcEtLK0hOZ2ptWWZ5dXZQblA4OEw4K1lsU1FZTUhKaS9PL1hVSEh2Q0NmVS9TRFZtMklnUitlalZWMmZwaXkvbTNsLy9PaSs5OEVJV1BQTk1EaHczemd6UzZjazhRSEVVRGwxTS8zMzN6WTRkTzlLN2QrOGNlOFlaZWUrVUtSblp4TzJWUnU2L2YvN3UxRk96dmJZMk8zYnNTSkwwNjk4L3gwNmVuREVISFpRazZiblBQcm44cXF1eXRhYW0wZHM1VFRqeXlHeDQ2L1B2UFhyMHlLZ3hZMXAwbjJrb2lzeERlVjM0NFE5bjdwdzVtWERra1RsZzdOZ0d2NTF0emtHSEhKTFBmT0VMV2ZETU0vVVhmeldEZEhZeUQxQ2MwdmJxeFhYbFhrU2x1WHoyb1B6aWhBMXRmbjVkWFYyclRuNWRSWHUvTDNSZXg5OWJsYWN1YVB0blVydHI1dHY3ZllHVzh1OXI0M3hmdWkvL2JSdm4rd0xzTFQzN2oydjBmOWJkcGFJTDZvNC9lRUZ6WkI0QUFMb2VoUU1BQUFCUU9JVURBQUFBVURpRkF3QUFBRkE0aFFNQUFBQlFPSVVEQUFBQVVEaUZBd0FBQUZBNGhRTUFBQUJRdUo3bFhrQ2x1bnoyb0hJdkFUclU4ZmZxTjZHY25IZW9ORElQVUg2bDdkV0w2OHE5Q0FBQUFLQnI2dGwvWEtteDdYN2xXT0ZXdlBKYUhuaDRkcm1YQVIzaWdZZG5aOFVycjVWN0dWRFJuSGVvSk00N1FLVlRPRlM0aHg2ZGsrdi84L1p5THdNNnhQWC9lWHNlZW5ST3VaY0JGYzE1aDByaXZBTlVPb1ZEaFN1bDBYZStRTGNsODFCZVpwQktJL05BSlZNNEFBQUFBSVZUT0FBQUFBQ0ZVemdBQUFBQWhWTTRBQUFBQUlWVE9BQUFBQUNGVXpnQUFBQUFoVk00QUFBQUFJVlRPQUFBQUFDRlV6Z0FBQUFBaFZNNEFBQUFBSVZUT0FBQUFBQ0ZVemdBQUFBQWhWTTRBQUFBQUlWVE9BQUFBQUNGVXpnQUFBQUFoVk00QUFBQUFJVlRPQUFBQUFDRlV6Z0FBQUFBaFZNNEFBQUFBSVZUT0FBQUFBQ0ZVemdBQUFBQWhWTTRBQUFBQUlWVE9BQUFBQUNGVXpnQUFBQUFoVk00QUFBQUFJVlRPQUFBQUFDRlV6Z0FBQUFBaFZNNEFBQUFBSVZUT0FBQUFBQ0ZVemdBQUFBQWhWTTRBQUFBQUlWVE9BQUFBQUNGVXpnQUFBQUFoVk00QUFBQUFJVlRPQUFBQUFDRlV6Z0FBQUFBaFZNNEFBQUFBSVZUT0FBQUFBQ0ZVemdBQUFBQWhWTTRBQUFBQUlWVE9BQUFBQUNGVXpnQUFBQUFoVk00QUFBQUFJVlRPQUFBQUFDRlV6Z0FBQUFBaFZNNEFBQUFBSVZUT0FBQUFBQ0ZVemdBQUFBQWhWTTRBQUFBQUlWVE9BQUFBQUNGVXpnQUFBQUFoVk00QUFBQUFJVlRPRlM0NGNPR1pPVHdvZVZlQm5TSWtjT0hadml3SWVWZUJsUTA1eDBxaWZNT1VPbEsyNnNYMTVWN0VRQUFBRURYMUxQL3VGSmoyNzNEQVFBQUFDaWN3Z0VBQUFBb1hNOXlMNkN0dHQxOFdybVhBQTMwK3RRamUrVzQ4azVudExmeTNsbVpRem9qNXgwcVNhV2RkNkE3NkxLRlErSWZIVHFYdmYwL1ovSk9aMUtwUDR5WVF6b1Q1eDBxU2FXZWQ2Q3I4NUVLQUFBQW9IQUtCd0FBQUtCd0NnY0FBQUNnY0FvSEFBQUFvSEFLQndBQUFLQndDZ2NBQUFDZ2NBb0hBQUFBb0hBS0J3QUFBS0J3Q2djQUFBQ2djQW9IQUFBQW9IQUtoMmFzWEw2OFRjK2JOWE5tRmk5YzJPdytTeFl0eXF5Wk05dDBmTmdiNUIzS3p4eFNTZVFkb1B0VE9EVGhnYnZ1eW5mKy9kL3psei8rc2RYUHZmdTIyL0wwckZuTjdqTjN6cHpjZmR0dGJWMWV4ZG0rZlhzV0xWaVErKzY0bzl4TDZaYmt2WE9SOThwa0RwdlgwWE5oRHZjdWVXK2V2QVBkUmM5eUw2Q3pPdjZray9LSDZkUHptLy81bnh4NnhCSHAyNjlmdVpmVXJQdnV1Q09QVForZXE2NjlOZ2RQbUxESC9SZk9uNS9aTTJmbXI0c1hwM3JqeHZUdTB5Y0hqQjJiOTUxNVpnNDU3TEJHbjFOVFU1TTVNMmZtdVQvL09hdFhya3p0dG0wWk9IaHdEanZxcUV3OTk5d01HRFNvMEsvcHRUVnI4c0s4ZVhsaDNyd3NYcmd3MjdadVRaS2NkOGtsTFQ3R2trV0w4c052ZlNzbm5YNTZ6ci8wMGtMWDE1M0llMFB5VGtjemh3MFZNUmV0WVE0N2pydzNKTzlBZDZSd2FNS3dFU055OHRTcGVXejY5THowd2d1WmVPeXhiVDVXYlcxdFpqNzAwRzdiVml4YmxpU1pmdi85RGZZLzlheXowcU5IanhZZi83bTVjelB6b1lkeXhnVVh0T2drbUNTLy9NbFBzcldtSnFQSGpNbTdSbzNLbWxXcnNuRGV2Q3lhUHovLzhFLy9sR01tVDk1dC93M3IxK2U3WC85Nk5tN1lrTDc5K21YazZORnZmaDNMbCtmSkdUUHkzTnk1K2ZSMTEyWElmdnUxZU4xN2N2Mlh2MXovNTk1OStyVHBHR1BIajg4WkYxNllhZmZjazNlUEc1ZWozL3Zlb3BiWHJjaTd2Rk4rNW5CeWcrY1VNUmV0WVE0N2pyekxPMUFaS3Jad1dMOXVYZjd3anBQVE8yMnRxY2xoRXlkbXlhSkZXYkpvVVpQN25YbmhoZm56bkRtcHJhMnQzN1o2MWFvOE5uMTZrdVRZRTA3STczN3ptMGFmMjlqMnY1ODZ0Y1Vud3EwMU5ibjc5dHN6Yk1TSW5IYk9PUzE2VHBLYzk2RVA1YWhKazdKUHIxNUprcnE2dWp4NHp6Mlo4ZUNEdWYrdXV4cWNDS3MzYmt4VlZWVXV2K3FxSERWcFV2MzZObGRYNTJjMzM1eWxMNzZZQisrK081ZGZkVldMMTdBbkJ4eDBVQTQ5OHNnY2V1U1JHVGw2ZEw1eTdiVnRPczZwWjUyVnViTm41NTVmL0NLSEhuRkUrdlR0VzlnYXV3cDVsM2ZLenh5MmJnNlQ0dWFpcGN4aGNlUmQzZ0dTQ2k0Y05yM3hSdjJKcXIxT1BmdnNQSGpQUGRsY1hWMi9iZG5peFZtMmVIR1M1T1NwVS9OL2Z2Q0QzWjV6MTIyM1pmYk1tUTIydDlaakR6K2NUVys4a1FzdXU2eFZiZjJrRTAvYzdlK2xVaW1ublhOT1pqejRZRGFzVzVjZDI3ZW5SOCsveFdQUWtDSDU3SmUrbFA3NzdydmI4L3IxNzU4TExyc3MzLzM2MTdOdy92eDJmUzN2OUprdmZySCt6N3ZlNXRjV1ZWVlZPZVA4ODNQYkxiZGs1a01QNWN3TEx5eGllVjJLdk1zNzVXY09XemVIU1hGejBWTG1zRGp5THU4QVNRVVhEbU1PUEhDUEo2SHJycjQ2dzBlTXlPZS85clU5SHU5L1hYOTlVbGYzNXA4Lzg1a2NOMlZLTHY3SVJ3cFphMU4yN3R5WkoyZk15TDREQnVTb1NaUGFmYnphdDA0Mmc0Y01hWEFTZk9jUFhtKzMzL0RoU2Q3OExjQ2VYSGYxMVVtU2Y3dnBwdlRxM2J1dFMyMjFpWk1tWmNDZ1FaazFjMmJlZi83NXFhcXFyT3VseW50RDhrNUhNNGNOTlRlSFJUR0g1U0h2RGNrN1VJa3F0bkFvV3M5M25EaEtwVko2N3JOUGt1VFZWMTVwc0gvTjVzMU5QcFlrZmZ2MXk3NERCemI3bWt0ZmZERWJOMnpJQ2FlYzBxcld2VEhWbXpibHJyZXU1anoxdlBOYTlkeDFyNzJXNU0zUFkzWldWVlZWbVhqc3NYbHl4b3dzWHJpd3lRczIwVEx5THUrVVh5WFBZVmRnRG9zbDc1MmJ2QU5OVVRoMGdHOTg1U3V0ZnV5RVUwN0pCNis0b3Ruajdyb0g5YmhERDIzVHVuNysvZTluMjlhdHFkNjBLYXRYcnN6d2tTTnp4U2MvMmVvTC92enhpU2VTSk84NS92ZzJyYU9qakJzLzNvbXdBOGg3NXlEdmxhMjd6MkZYWVE0N2hyeDNEdklPTkViaHNKZFZiOXlZSzYrNXB0bDk2dXJxVWxkWHQ5dmJ6NFlPRzdiSFk3K3lZa1dTWk5UKys3ZHBiWXNXTEtqL3pGNnBWRXBkWFYxZVhybzBCMCtZME94Ynl0OXV5YUpGZVhMR2pBd2VNaVFubjM1Nm05YlJVVWE4OVgxYXZYSmxtVmZTZmNsNzV5SHZsYXU3ejJGWFlnNzNQbm52UE9RZGFFeEZGdzZQVFo5ZS8vYm9wbXphdURIMy91cFhUVDUrd1dXWDdmYjM5ZXZXSlhtekZmL1dWNythelpzMjVVczMzTkRzYTl6eDg1L25xY2NmYi9XRmpkYS8vbnFTWk5EUW9hMTYzaTcvZHROTnFhdXJTODJXTFhsbHhZbzg5ZmpqZWZSM3Y4dWZuM29xMS96cnYrN3hsbit2dnZKS2J2MnYvMHBWVlZXdXVQcnFEcm1GVTNzTUdqSWt5ZC8rRzFVYWVaZDN5czhjdG04T3U1cEtuME41bDNlQWlpNGMvdkxVVTFtMlpFbXorMnpadkxuWnF5eGZjTmxsMmJaMWEyNy8wWSt5Zk9uU2JIcmpqU1RKRyt2WForeWhoK2E0S1ZNS1hmUGI3V3JOZTdmam9rQ2xVaWw5Ky9YTDJQSGpNM2I4K093N2NHQWVuVFl0OTkxeFJ6NzYxb1dIR3JOMjllcjg4TVliczJYejVsenh5VS9tM1dQSE5ycmZkVTBjNDh2LzhpKzcvYjI5VjVGdWlWNXYzWnFxZHR1MnZmNWFuWkc4eXp2bFp3N2JQb2N0WlE0N0QzbVhkNENLTGh3Ky9ZVXZOUHQ0UzYrZXZFK3ZYbmx4d1lLTU91Q0FURDdwcER6OHdBTTVadkxrWEhMbGxVbVNyMzd1Yzd2ZHlxbTUxOXZsNGl1dXlJbW5uTkxzL2xWdlhjQm94NDRkRFM2bTFGWW5ubkpLSHAwMnJkbGIvcTFldFNxM2ZPdGJxZDYwS2Yvd2lVOWs0ckhITnJudm9VY2V1ZHZmRjg2Ymx5UVpmL2poS1hYd0ZZeDM3TmlSSk8yKzhGTlhKZThOeVRzZHpSdzIxSkk1YkExejJIbkllMFB5RGxTYWlpNGNpbElxbGZLL3Yvbk4rdHNQUGZ6QUE3czkvdjd6ejAvdHRtM1pzWE5uZWpUeWovK3pjK2ZtNWFWTGM4N0ZGOWR2YStvM3FHL1h0MSsvSk1tVzZ1b01HRFNvUFY5Q3ZWMHRmdDFidDU1NnAxVXZ2NXhidnYzdDFHelprbzllZlhXT1BPYVlaby8zaVhjMDdMdE85bGRlYzAySDNxNHBlZk1LMFVuenR6eGt6K1M5YWZKT1I2bWtPV3d0YzlqOXlIdlQ1QjNvN0JRT0JXbnVIL1dUVGo4OTArNjVKeXVYTDgvSFB2M3BCdmNtWHJ0bVRWNWV1alNubm4xMnExNXoyTHZlbGNVTEYyYnRtaldGblFoM05lNmp4NHhwOE5pS1pjdnlvMjkvTzdYYnR1WGpuL3BVZzFhOXMzdHR6Wm9reVg3RGg1ZDVKVjJmdkhkKzh0NzlWY0ljZG5YbXNEankzdm5KTzlDWWpuMnZWUVViTldaTW5uL3V1VHh3OTkyRkhmT0FndzVLa2l6ZncrY2ozK214NmRQejVJd1pxYTJ0M1czN3d2bno4LzkrK2Nza3ljbnZmLzl1ankxZnVqUzMzSGhqZHV6WWtVOTg5ck5kN29ldjVHL2Zwd05hOEZzTjJrZmV5MC9lNmVwejJCMll3NDRqNytVbjcwQmp2TU9oZ3h4OTNIRjVZZDY4elB6ZDd6SnUvUGdjZnZUUjdUN21oSWtUVXlxVnN1RFpaM1BLbVdlMitIbGJObS9PNzMvNzI5eDN4eDBadWYvKzZkMm5UMTVmdXphdnIxMmJVcW1VOTU5L2ZvNmFOR20zNS96b3hodFRVMU9Ub2NPR3ZmbFd4bmU4blhHWGQ3NjFyejErZk5OTjlYK3UyN216MGUydGViMEZ6ejZiVXFtVXd5Wk9MR2FCTkVuZVcwL2VLVnBYbjhPaytMbllFM1BZZGNsNzY4azcwQkVVRGgzby9Fc3Z6WVoxNnpKc3hJaENqamRveUpDTVArS0lMSm8vUDYrdlhkdWllMG9ueVhGVHBxUjYwNmE4K1B6eldiVmlSZXAyN3N5K0F3Zm1QY2NkbHltbm5aYUREam1rd1hOcWFtcVNwUDZFMlZhdHVVcnlyZ3NmdFhSN2M5YXVXWk8vdnZSU0preWNtSDBIRG16MTgyazllWmQzeXE4cnoyRlN6RnlZdzhvaDcvSU9kRDRWV1RqczNMa3pYN3ptbWhidCsrcnExVTNlY3VqdHZ2eU5iNlJ2djM1NWRmWHFKRW1QUnE1bTNMZGZ2MXgxN2JYMVYvRk4zcnhvMEd1dnZ0cm1LL3FlZHZiWldUaHZYaDZkTmkwWFgzRkZpNTR6WkwvOWN0SGxsN2ZxZFRyaWRrcDc4elVmblRZdGRYVjFPZTJjY3dvN1psY2g3L0pPK1puRDFzOWgwdkd6YUE2TEllL3lEckJMUlJZT3BWSXBwNTk3YnFISC9QRjN2cE9WeTVmWC8zM3MrUEZON3Z2MHJGbTU2Ny8vTzczNzlFbGRYVjFxdG16SitNTVBiOVByamp2MDBCeDkzSEdaODloak9mRjk3OHVvYm5nUm92WmF1WHg1L3ZqRUV6bG04dVFjZFBEQjVWNU9oNVAzeWxMcGVlK3N6R0ZscWZRNWxQZktVdWw1QjVwWHNZWERXUi80UUtISEhEcHNXRllzVzVZa09YRGN1Qnh6L1BGTjdudlF3UWRueW1tbjFUZndBd2NQM3VPOW9KdHo4VWMra3VWTGx1UlhQLzFwUG4zZGRlbTV6ejV0UGxaM1U3dHRXMzc1azU5azhOQ2hiZnB0UTNjZzc1VkQzanN2YzFnNXpLRzhWeEo1Qi9ha3RMMTZjVEUzQXU1ZzIyNCtMYjArOVVpNWw5RnByRm0xS3MvT25ac0pSeHlSTVc5ZFZabGsyWklsV2JSZ1FZNmVOQ25EUjQ3Y3E2KzFOek1wNzd1VDk4WjFsN3gzVnBYNE5UZkhIRGF1dTh5aHZPOU8zaHZYWGZJT3RGL1AvdU5Lalc3djZJV3dkN3hyMUtoTUhUV3EzTXZvZE40OWRtemU3ZlpNM1k2OE4wN2U2VWptc0hIbXNIdVM5OGJKTzdBblZlVmVBQUFBQU5EOUtCd0FBQUNBd2lrY0FBQUFnTUlwSEFBQUFJRENLUndBQUFDQXdpa2NBQUFBZ01JcEhBQUFBSURDOVN6M0F0cGoyODJubFhzSjBHSGtIY3JQSEZKSjVCMkE5aXB0cjE1Y1YrNUZBQUFBQUYxVHovN2pTbzF0OTVFS0FBQUFvSEFLQndBQUFLQndDZ2NBQUFDZ2NBb0hBQUFBb0hBS0J3QUFBS0J3Q2djQUFBQ2djQW9IQUFBQW9IQUtCd0FBQUtCd0NnY0FBQUNnY0FvSEFBQUFvSEFLQndBQUFLQndDZ2NBQUFDZ2NBb0hBQUFBb0hBS0J3QUFBS0J3Q2djQUFBQ2djQW9IQUFBQW9IQUtCd0FBQUtCd0NnY0FBQUNnY0FvSEFBQUFvSEFLQndBQUFLQndDZ2NBQUFDZ2NBb0hBQUFBb0hBS0J3QUFBS0J3Q2djQUFBQ2djQW9IQUFBQW9IQUtCd0FBQUtCd0NnY0FBQUNnY0FvSEFBQUFvSEFLQndBQUFLQndDZ2NBQUFDZ2NBb0hBQUFBb0hBS0J3QUFBS0J3Q2djQUFBQ2djQW9IQUFBQW9IQUtCd0FBQUtCd0NnY0FBQUNnY0FvSEFBQUFvSEFLQndBQUFLQndDZ2NBQUFDZ2NBb0hBQUFBb0hBS0J3QUFBS0J3Q2djQUFBQ2djQW9IQUFBQUFBQUFBQUFBQUFBQUFBQUFnUGI3Ly9aS2JxdnJNZ0Y0QUFBQUFFbEZUa1N1UW1DQyIsCiAgICJUeXBlIiA6ICJtaW5kIiwKICAgIlZlcnNpb24iIDogIiIKfQo="/>
    </extobj>
  </extobjs>
</s:customData>
</file>

<file path=customXml/itemProps5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2778</Words>
  <Application>WPS 演示</Application>
  <PresentationFormat>On-screen Show</PresentationFormat>
  <Paragraphs>571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OPPOSans-B</vt:lpstr>
      <vt:lpstr>Reeji-CloudRuiSongCu-GB-Regular</vt:lpstr>
      <vt:lpstr>OPPOSans-R</vt:lpstr>
      <vt:lpstr>方正粗黑宋简体</vt:lpstr>
      <vt:lpstr>OPPOSans-H</vt:lpstr>
      <vt:lpstr>微软雅黑</vt:lpstr>
      <vt:lpstr>Arial Unicode MS</vt:lpstr>
      <vt:lpstr>Calibri</vt:lpstr>
      <vt:lpstr>等线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稿定设计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稿定设计 ppt</dc:title>
  <dc:creator>稿定设计</dc:creator>
  <dc:subject>www.gaoding.com</dc:subject>
  <cp:lastModifiedBy>糖果贩卖机</cp:lastModifiedBy>
  <cp:revision>29</cp:revision>
  <dcterms:created xsi:type="dcterms:W3CDTF">2020-11-26T23:38:00Z</dcterms:created>
  <dcterms:modified xsi:type="dcterms:W3CDTF">2021-11-14T11:47:34Z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SaveFontToCloudKey">
    <vt:lpwstr>978900917_embed</vt:lpwstr>
  </property>
  <property fmtid="{D5CDD505-2E9C-101B-9397-08002B2CF9AE}" pid="4" name="ICV">
    <vt:lpwstr>CB22EC536FF444A8AEB6BB06EDA14289</vt:lpwstr>
  </property>
</Properties>
</file>