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</p:sldIdLst>
  <p:sldSz cx="12192000" cy="6858000"/>
  <p:notesSz cx="6858000" cy="9144000"/>
  <p:custDataLst>
    <p:tags r:id="rId6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9" d="100"/>
          <a:sy n="89" d="100"/>
        </p:scale>
        <p:origin x="171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5.jpe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12" Type="http://schemas.openxmlformats.org/officeDocument/2006/relationships/image" Target="../media/image39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0.png"/><Relationship Id="rId16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12" Type="http://schemas.openxmlformats.org/officeDocument/2006/relationships/image" Target="../media/image67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11" Type="http://schemas.openxmlformats.org/officeDocument/2006/relationships/image" Target="../media/image66.png"/><Relationship Id="rId5" Type="http://schemas.openxmlformats.org/officeDocument/2006/relationships/image" Target="../media/image60.png"/><Relationship Id="rId10" Type="http://schemas.openxmlformats.org/officeDocument/2006/relationships/image" Target="../media/image65.png"/><Relationship Id="rId4" Type="http://schemas.openxmlformats.org/officeDocument/2006/relationships/image" Target="../media/image59.png"/><Relationship Id="rId9" Type="http://schemas.openxmlformats.org/officeDocument/2006/relationships/image" Target="../media/image6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66.png"/><Relationship Id="rId3" Type="http://schemas.openxmlformats.org/officeDocument/2006/relationships/image" Target="../media/image68.png"/><Relationship Id="rId7" Type="http://schemas.openxmlformats.org/officeDocument/2006/relationships/image" Target="../media/image63.png"/><Relationship Id="rId12" Type="http://schemas.openxmlformats.org/officeDocument/2006/relationships/image" Target="../media/image6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9.png"/><Relationship Id="rId11" Type="http://schemas.openxmlformats.org/officeDocument/2006/relationships/image" Target="../media/image72.png"/><Relationship Id="rId5" Type="http://schemas.openxmlformats.org/officeDocument/2006/relationships/image" Target="../media/image59.png"/><Relationship Id="rId10" Type="http://schemas.openxmlformats.org/officeDocument/2006/relationships/image" Target="../media/image71.png"/><Relationship Id="rId4" Type="http://schemas.openxmlformats.org/officeDocument/2006/relationships/image" Target="../media/image58.png"/><Relationship Id="rId9" Type="http://schemas.openxmlformats.org/officeDocument/2006/relationships/image" Target="../media/image64.png"/><Relationship Id="rId14" Type="http://schemas.openxmlformats.org/officeDocument/2006/relationships/image" Target="../media/image6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5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8.png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2.png"/><Relationship Id="rId7" Type="http://schemas.openxmlformats.org/officeDocument/2006/relationships/image" Target="../media/image83.pn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Relationship Id="rId9" Type="http://schemas.openxmlformats.org/officeDocument/2006/relationships/image" Target="../media/image8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xiaohongshu.com/user/profile/5b964416fcc1570001dc91d5" TargetMode="External"/><Relationship Id="rId13" Type="http://schemas.openxmlformats.org/officeDocument/2006/relationships/hyperlink" Target="https://www.xiaohongshu.com/user/profile/5481e102e77989089d09cdad" TargetMode="External"/><Relationship Id="rId18" Type="http://schemas.openxmlformats.org/officeDocument/2006/relationships/hyperlink" Target="https://www.xiaohongshu.com/user/profile/54dc10c82e1d933f1d41fe9d" TargetMode="External"/><Relationship Id="rId3" Type="http://schemas.openxmlformats.org/officeDocument/2006/relationships/hyperlink" Target="https://www.xiaohongshu.com/user/profile/57e9169a5e87e7672fbc015a" TargetMode="External"/><Relationship Id="rId7" Type="http://schemas.openxmlformats.org/officeDocument/2006/relationships/hyperlink" Target="https://www.xiaohongshu.com/user/profile/593e21a450c4b47dfc0c3a2b" TargetMode="External"/><Relationship Id="rId12" Type="http://schemas.openxmlformats.org/officeDocument/2006/relationships/hyperlink" Target="https://www.xiaohongshu.com/user/profile/598ebbbb6a6a69279ecf55fa" TargetMode="External"/><Relationship Id="rId17" Type="http://schemas.openxmlformats.org/officeDocument/2006/relationships/hyperlink" Target="https://www.xiaohongshu.com/user/profile/5ae59de4e8ac2b26fdecf1f4" TargetMode="External"/><Relationship Id="rId2" Type="http://schemas.openxmlformats.org/officeDocument/2006/relationships/image" Target="../media/image40.png"/><Relationship Id="rId16" Type="http://schemas.openxmlformats.org/officeDocument/2006/relationships/hyperlink" Target="https://www.xiaohongshu.com/user/profile/5bf15184da9ae1000111dfe0" TargetMode="External"/><Relationship Id="rId20" Type="http://schemas.openxmlformats.org/officeDocument/2006/relationships/hyperlink" Target="https://www.xiaohongshu.com/user/profile/5c27840a000000000701ca28?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xiaohongshu.com/user/profile/5b20e0e3e8ac2b5428766293" TargetMode="External"/><Relationship Id="rId11" Type="http://schemas.openxmlformats.org/officeDocument/2006/relationships/hyperlink" Target="https://www.xiaohongshu.com/user/profile/55bf95b467bc6556225862ef" TargetMode="External"/><Relationship Id="rId5" Type="http://schemas.openxmlformats.org/officeDocument/2006/relationships/hyperlink" Target="https://www.xiaohongshu.com/user/profile/56dfa35d4775a7609598b2f9" TargetMode="External"/><Relationship Id="rId15" Type="http://schemas.openxmlformats.org/officeDocument/2006/relationships/hyperlink" Target="https://www.xiaohongshu.com/discovery/item/5cde33cf0000000006010ebe" TargetMode="External"/><Relationship Id="rId10" Type="http://schemas.openxmlformats.org/officeDocument/2006/relationships/hyperlink" Target="https://www.xiaohongshu.com/user/profile/5483d5e52e1d93421eaa2a9c" TargetMode="External"/><Relationship Id="rId19" Type="http://schemas.openxmlformats.org/officeDocument/2006/relationships/hyperlink" Target="https://www.xiaohongshu.com/user/profile/5afb8dad11be101f97b01fb0" TargetMode="External"/><Relationship Id="rId4" Type="http://schemas.openxmlformats.org/officeDocument/2006/relationships/hyperlink" Target="https://www.xiaohongshu.com/user/profile/567babb8b8ce1a654d31f476" TargetMode="External"/><Relationship Id="rId9" Type="http://schemas.openxmlformats.org/officeDocument/2006/relationships/hyperlink" Target="https://www.xiaohongshu.com/user/profile/5acf4d7911be105586e79c9c" TargetMode="External"/><Relationship Id="rId14" Type="http://schemas.openxmlformats.org/officeDocument/2006/relationships/hyperlink" Target="https://www.xiaohongshu.com/user/profile/57cf861350c4b4218437a9b7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xiaohongshu.com/user/profile/5a5da971e8ac2b07b2d2dd1c?xhsshare&amp;_at=" TargetMode="External"/><Relationship Id="rId13" Type="http://schemas.openxmlformats.org/officeDocument/2006/relationships/hyperlink" Target="https://www.xiaohongshu.com/user/profile/59b8076d50c4b4776c17af34?xhsshare" TargetMode="External"/><Relationship Id="rId3" Type="http://schemas.openxmlformats.org/officeDocument/2006/relationships/hyperlink" Target="https://www.xiaohongshu.com/user/profile/5a2fdbb211be1055dfd1345b" TargetMode="External"/><Relationship Id="rId7" Type="http://schemas.openxmlformats.org/officeDocument/2006/relationships/hyperlink" Target="https://www.xiaohongshu.com/user/profile/584ebd316a6a69234db64978?xhsshare" TargetMode="External"/><Relationship Id="rId12" Type="http://schemas.openxmlformats.org/officeDocument/2006/relationships/hyperlink" Target="https://www.xiaohongshu.com/user/profile/567778024476087568f2b751?xhsshare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xiaohongshu.com/user/profile/57de281a6a6a69048edfd5b5" TargetMode="External"/><Relationship Id="rId11" Type="http://schemas.openxmlformats.org/officeDocument/2006/relationships/hyperlink" Target="https://www.xiaohongshu.com/user/profile/55c3a136a75c956be0cd2ba3?xhsshare" TargetMode="External"/><Relationship Id="rId5" Type="http://schemas.openxmlformats.org/officeDocument/2006/relationships/hyperlink" Target="https://www.xiaohongshu.com/user/profile/5aa4198de8ac2b4f4789b792?xhsshare" TargetMode="External"/><Relationship Id="rId10" Type="http://schemas.openxmlformats.org/officeDocument/2006/relationships/hyperlink" Target="https://www.xiaohongshu.com/user/profile/58d55a996a6a695e6ec601a5?xhsshare" TargetMode="External"/><Relationship Id="rId4" Type="http://schemas.openxmlformats.org/officeDocument/2006/relationships/hyperlink" Target="https://www.xiaohongshu.com/user/profile/565bd375b8c8b47c1f05c51b?xhsshare=" TargetMode="External"/><Relationship Id="rId9" Type="http://schemas.openxmlformats.org/officeDocument/2006/relationships/hyperlink" Target="https://www.xiaohongshu.com/user/profile/5483029cd6e4a96b15133a05?xhsshare" TargetMode="External"/><Relationship Id="rId14" Type="http://schemas.openxmlformats.org/officeDocument/2006/relationships/hyperlink" Target="http://m.xiaohongshu.com/user/profile/593e6ca182ec394945945351?xhsshare=WeixinSession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xiaohongshu.com/user/profile/5875c65f6a6a691eadba0998?xhsshare=CopyLink&amp;" TargetMode="External"/><Relationship Id="rId13" Type="http://schemas.openxmlformats.org/officeDocument/2006/relationships/hyperlink" Target="https://www.xiaohongshu.com/user/profile/5b5074dd4eacab7815c7fc24?xhsshare=CopyLink&amp;appuid" TargetMode="External"/><Relationship Id="rId18" Type="http://schemas.openxmlformats.org/officeDocument/2006/relationships/hyperlink" Target="https://www.xiaohongshu.com/user/profile/5b4d66a94eacab7a912cd5a8?xhsshare=CopyLink&amp;appui" TargetMode="External"/><Relationship Id="rId3" Type="http://schemas.openxmlformats.org/officeDocument/2006/relationships/hyperlink" Target="https://www.xiaohongshu.com/user/profile/5a20972c11be107085898a90?xhsshare=CopyLink&amp;appui" TargetMode="External"/><Relationship Id="rId7" Type="http://schemas.openxmlformats.org/officeDocument/2006/relationships/hyperlink" Target="https://www.xiaohongshu.com/user/profile/5b8d77b98e9cff0001fd51f6?xhsshare=CopyLink&amp;appuid" TargetMode="External"/><Relationship Id="rId12" Type="http://schemas.openxmlformats.org/officeDocument/2006/relationships/hyperlink" Target="https://www.xiaohongshu.com/user/profile/596db4c46a6a696d89232306?xhsshare" TargetMode="External"/><Relationship Id="rId17" Type="http://schemas.openxmlformats.org/officeDocument/2006/relationships/hyperlink" Target="https://www.xiaohongshu.com/user/profile/5a1aafb911be103c777afb38?xhsshare=" TargetMode="External"/><Relationship Id="rId2" Type="http://schemas.openxmlformats.org/officeDocument/2006/relationships/image" Target="../media/image40.png"/><Relationship Id="rId16" Type="http://schemas.openxmlformats.org/officeDocument/2006/relationships/hyperlink" Target="https://www.xiaohongshu.com/user/profile/5b98d2cb5ee61b0001f1dfe4" TargetMode="External"/><Relationship Id="rId20" Type="http://schemas.openxmlformats.org/officeDocument/2006/relationships/hyperlink" Target="https://www.xiaohongshu.com/user/profile/5a27a680e8ac2b1aa8ebbf20?_at=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xiaohongshu.com/user/profile/56c7e97c84edcd78aed5f349?xhsshare=CopyLink&amp;appuid" TargetMode="External"/><Relationship Id="rId11" Type="http://schemas.openxmlformats.org/officeDocument/2006/relationships/hyperlink" Target="https://.xiaohongshu.com/user/profile/575522e7a9b2ed4e365f3856?xhsshare=CopyLink&amp;appuid=5b" TargetMode="External"/><Relationship Id="rId5" Type="http://schemas.openxmlformats.org/officeDocument/2006/relationships/hyperlink" Target="https://www.xiaohongshu.com/user/profile/5c321863000000000602898a?xhsshare=" TargetMode="External"/><Relationship Id="rId15" Type="http://schemas.openxmlformats.org/officeDocument/2006/relationships/hyperlink" Target="https://www.xiaohongshu.com/user/profile/5b10c9094eacab63b6df3de7?xhsshare=CopyLink&amp;appui" TargetMode="External"/><Relationship Id="rId10" Type="http://schemas.openxmlformats.org/officeDocument/2006/relationships/hyperlink" Target="https://www.xiaohongshu.com/user/profile/56df81861c07df6186d720ca?xhsshare=CopyLink&amp;appuid" TargetMode="External"/><Relationship Id="rId19" Type="http://schemas.openxmlformats.org/officeDocument/2006/relationships/hyperlink" Target="https://www.xiaohongshu.com/user/profile/55dda9fa5894460a75be1167?xhsshare=CopyLink&amp;appui" TargetMode="External"/><Relationship Id="rId4" Type="http://schemas.openxmlformats.org/officeDocument/2006/relationships/hyperlink" Target="https://www.xiaohongshu.com/user/profile/563e2a56a40e184ae9dd0122?xhsshare=CopyLink&amp;appui" TargetMode="External"/><Relationship Id="rId9" Type="http://schemas.openxmlformats.org/officeDocument/2006/relationships/hyperlink" Target="https://www.xiaohongshu.com/user/profile/57c3c2a682ec3944c25b9e67" TargetMode="External"/><Relationship Id="rId14" Type="http://schemas.openxmlformats.org/officeDocument/2006/relationships/hyperlink" Target="https://www.xiaohongshu.com/user/profile/5a93c80411be104427d08934?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xiaohongshu.com/user/profile/5844401950c4b44ab82ea6d5?" TargetMode="External"/><Relationship Id="rId13" Type="http://schemas.openxmlformats.org/officeDocument/2006/relationships/hyperlink" Target="https://www.xiaohongshu.com/user/profile/56573055e4251d624c5fbcd2?" TargetMode="External"/><Relationship Id="rId18" Type="http://schemas.openxmlformats.org/officeDocument/2006/relationships/hyperlink" Target="https://www.xiaohongshu.com/user/profile/55311e174fac633b88103ed4" TargetMode="External"/><Relationship Id="rId3" Type="http://schemas.openxmlformats.org/officeDocument/2006/relationships/hyperlink" Target="https://www.xiaohongshu.com/user/profile/55b1aa10c2bdeb41b451189d?" TargetMode="External"/><Relationship Id="rId21" Type="http://schemas.openxmlformats.org/officeDocument/2006/relationships/hyperlink" Target="https://www.xiaohongshu.com/user/profile/5575b2f567bc650dc09927c5" TargetMode="External"/><Relationship Id="rId7" Type="http://schemas.openxmlformats.org/officeDocument/2006/relationships/hyperlink" Target="https://www.xiaohongshu.com/user/profile/58fea24e5e87e7149ae8d116?" TargetMode="External"/><Relationship Id="rId12" Type="http://schemas.openxmlformats.org/officeDocument/2006/relationships/hyperlink" Target="https://www.xiaohongshu.com/user/profile/5657eb3803eb84384cfcc55b?" TargetMode="External"/><Relationship Id="rId17" Type="http://schemas.openxmlformats.org/officeDocument/2006/relationships/hyperlink" Target="https://www.xiaohongshu.com/user/profile/551b57d32e1d9318ce9e182d?" TargetMode="External"/><Relationship Id="rId2" Type="http://schemas.openxmlformats.org/officeDocument/2006/relationships/image" Target="../media/image40.png"/><Relationship Id="rId16" Type="http://schemas.openxmlformats.org/officeDocument/2006/relationships/hyperlink" Target="https://www.xiaohongshu.com/user/profile/598ef91a50c4b4689e942bb1?" TargetMode="External"/><Relationship Id="rId20" Type="http://schemas.openxmlformats.org/officeDocument/2006/relationships/hyperlink" Target="https://www.xiaohongshu.com/user/profile/58899cfd5e87e72fe39b173a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xiaohongshu.com/user/profile/59ac5f885e87e72d1e6d59e2?" TargetMode="External"/><Relationship Id="rId11" Type="http://schemas.openxmlformats.org/officeDocument/2006/relationships/hyperlink" Target="https://www.xiaohongshu.com/user/profile/562ef1c1e00dd80c872ba294?" TargetMode="External"/><Relationship Id="rId5" Type="http://schemas.openxmlformats.org/officeDocument/2006/relationships/hyperlink" Target="https://www.xiaohongshu.com/discovery/item/59f0311afb2a364b7643b23b?" TargetMode="External"/><Relationship Id="rId15" Type="http://schemas.openxmlformats.org/officeDocument/2006/relationships/hyperlink" Target="https://www.xiaohongshu.com/user/profile/5657b59144760804fd1fc201?" TargetMode="External"/><Relationship Id="rId10" Type="http://schemas.openxmlformats.org/officeDocument/2006/relationships/hyperlink" Target="https://www.xiaohongshu.com/user/profile/548e2eb3e779891f1396e4f2" TargetMode="External"/><Relationship Id="rId19" Type="http://schemas.openxmlformats.org/officeDocument/2006/relationships/hyperlink" Target="https://www.xiaohongshu.com/user/profile/558b61a5484fb65060b5b6b2" TargetMode="External"/><Relationship Id="rId4" Type="http://schemas.openxmlformats.org/officeDocument/2006/relationships/hyperlink" Target="https://www.xiaohongshu.com/user/profile/58cb855b37cec952878fc7cb?" TargetMode="External"/><Relationship Id="rId9" Type="http://schemas.openxmlformats.org/officeDocument/2006/relationships/hyperlink" Target="https://www.xiaohongshu.com/user/profile/59102fdc5e87e75b250abcb2?" TargetMode="External"/><Relationship Id="rId14" Type="http://schemas.openxmlformats.org/officeDocument/2006/relationships/hyperlink" Target="https://www.xiaohongshu.com/user/profile/5b7176d70534150001da6470?" TargetMode="External"/><Relationship Id="rId22" Type="http://schemas.openxmlformats.org/officeDocument/2006/relationships/hyperlink" Target="https://www.xiaohongshu.com/user/profile/556d65b7e4b1cf1beac252a4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7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03.jpeg"/><Relationship Id="rId4" Type="http://schemas.openxmlformats.org/officeDocument/2006/relationships/image" Target="../media/image10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7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7.jpeg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xiaohongshu.com/user/profile/5bb6299a8604540001c76ed5" TargetMode="External"/><Relationship Id="rId13" Type="http://schemas.openxmlformats.org/officeDocument/2006/relationships/hyperlink" Target="https://www.xiaohongshu.com/user/profile/5ab8ea9811be10653e49e43a" TargetMode="External"/><Relationship Id="rId3" Type="http://schemas.openxmlformats.org/officeDocument/2006/relationships/hyperlink" Target="https://www.xiaohongshu.com/user/profile/598ef91a50c4b4689e942bb1" TargetMode="External"/><Relationship Id="rId7" Type="http://schemas.openxmlformats.org/officeDocument/2006/relationships/hyperlink" Target="https://www.xiaohongshu.com/user/profile/56a3b912aed75866e641cee0" TargetMode="External"/><Relationship Id="rId12" Type="http://schemas.openxmlformats.org/officeDocument/2006/relationships/hyperlink" Target="https://www.xiaohongshu.com/user/profile/5a5cfd5011be101f5b4c9de2" TargetMode="External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xiaohongshu.com/user/profile/59fb089511be102730846fe8" TargetMode="External"/><Relationship Id="rId11" Type="http://schemas.openxmlformats.org/officeDocument/2006/relationships/hyperlink" Target="https://www.xiaohongshu.com/user/profile/580417716a6a6934e4cd7974" TargetMode="External"/><Relationship Id="rId5" Type="http://schemas.openxmlformats.org/officeDocument/2006/relationships/hyperlink" Target="https://www.xiaohongshu.com/user/profile/5aabc2f611be10578c33b43d" TargetMode="External"/><Relationship Id="rId15" Type="http://schemas.openxmlformats.org/officeDocument/2006/relationships/image" Target="../media/image2.png"/><Relationship Id="rId10" Type="http://schemas.openxmlformats.org/officeDocument/2006/relationships/hyperlink" Target="https://www.xiaohongshu.com/user/profile/5a9cf56c4eacab1ba7348613" TargetMode="External"/><Relationship Id="rId4" Type="http://schemas.openxmlformats.org/officeDocument/2006/relationships/hyperlink" Target="https://www.xiaohongshu.com/user/profile/5a6708cde8ac2b74faf1b069" TargetMode="External"/><Relationship Id="rId9" Type="http://schemas.openxmlformats.org/officeDocument/2006/relationships/hyperlink" Target="https://www.xiaohongshu.com/user/profile/5b5ae24ce8ac2b1d23f69f53" TargetMode="External"/><Relationship Id="rId14" Type="http://schemas.openxmlformats.org/officeDocument/2006/relationships/hyperlink" Target="https://www.xiaohongshu.com/user/profile/5a5eb0be11be105e04c4219c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hyperlink" Target="http://www.mcchina.co" TargetMode="External"/><Relationship Id="rId7" Type="http://schemas.openxmlformats.org/officeDocument/2006/relationships/image" Target="../media/image10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beauty.pclady.co" TargetMode="External"/><Relationship Id="rId11" Type="http://schemas.openxmlformats.org/officeDocument/2006/relationships/image" Target="../media/image2.png"/><Relationship Id="rId5" Type="http://schemas.openxmlformats.org/officeDocument/2006/relationships/hyperlink" Target="http://www.vogue.com" TargetMode="External"/><Relationship Id="rId10" Type="http://schemas.openxmlformats.org/officeDocument/2006/relationships/image" Target="../media/image112.jpeg"/><Relationship Id="rId4" Type="http://schemas.openxmlformats.org/officeDocument/2006/relationships/hyperlink" Target="http://www.grazia.com" TargetMode="External"/><Relationship Id="rId9" Type="http://schemas.openxmlformats.org/officeDocument/2006/relationships/image" Target="../media/image111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14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9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19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27.jpeg"/><Relationship Id="rId4" Type="http://schemas.openxmlformats.org/officeDocument/2006/relationships/image" Target="../media/image12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9.png"/><Relationship Id="rId4" Type="http://schemas.openxmlformats.org/officeDocument/2006/relationships/image" Target="../media/image12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33.jpeg"/><Relationship Id="rId4" Type="http://schemas.openxmlformats.org/officeDocument/2006/relationships/image" Target="../media/image13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24" y="0"/>
            <a:ext cx="5052059" cy="685800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4797552" y="1330452"/>
            <a:ext cx="7391400" cy="3129279"/>
          </a:xfrm>
          <a:prstGeom prst="rect">
            <a:avLst/>
          </a:prstGeom>
          <a:solidFill>
            <a:srgbClr val="D33B35">
              <a:alpha val="90196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513080" indent="205105" algn="l" rtl="0" eaLnBrk="0">
              <a:lnSpc>
                <a:spcPct val="108000"/>
              </a:lnSpc>
            </a:pPr>
            <a:r>
              <a:rPr sz="44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Mythic</a:t>
            </a:r>
            <a:r>
              <a:rPr sz="4400" b="1" kern="0" spc="5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44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Flora</a:t>
            </a:r>
            <a:r>
              <a:rPr sz="4700" b="1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</a:t>
            </a:r>
            <a:r>
              <a:rPr sz="4700" b="1" kern="0" spc="4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700" b="1" kern="0" spc="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Communication</a:t>
            </a:r>
            <a:r>
              <a:rPr sz="4700" b="1" kern="0" spc="6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4700" b="1" kern="0" spc="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Plan</a:t>
            </a:r>
            <a:endParaRPr lang="en-US" altLang="en-US" sz="4700" dirty="0"/>
          </a:p>
          <a:p>
            <a:pPr algn="l" rtl="0" eaLnBrk="0">
              <a:lnSpc>
                <a:spcPct val="105000"/>
              </a:lnSpc>
            </a:pPr>
            <a:endParaRPr lang="en-US" altLang="en-US" sz="11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4900930" algn="l" rtl="0" eaLnBrk="0">
              <a:lnSpc>
                <a:spcPct val="82000"/>
              </a:lnSpc>
            </a:pPr>
            <a:endParaRPr lang="en-US" altLang="en-US" sz="2000" dirty="0"/>
          </a:p>
        </p:txBody>
      </p:sp>
      <p:sp>
        <p:nvSpPr>
          <p:cNvPr id="6" name="textbox 6"/>
          <p:cNvSpPr/>
          <p:nvPr/>
        </p:nvSpPr>
        <p:spPr>
          <a:xfrm>
            <a:off x="5956066" y="5924917"/>
            <a:ext cx="2230120" cy="4940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685"/>
              </a:lnSpc>
            </a:pPr>
            <a:r>
              <a:rPr sz="2700" b="1" kern="0" spc="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2700" b="1" kern="0" spc="34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b="1" kern="0" spc="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endParaRPr lang="en-US" altLang="en-US" sz="2700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sp>
        <p:nvSpPr>
          <p:cNvPr id="12" name="textbox 12"/>
          <p:cNvSpPr/>
          <p:nvPr/>
        </p:nvSpPr>
        <p:spPr>
          <a:xfrm>
            <a:off x="9209212" y="6078657"/>
            <a:ext cx="1268094" cy="2203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b="1" kern="0" spc="-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来自鲜花的力量</a:t>
            </a:r>
            <a:endParaRPr lang="en-US" altLang="en-US" sz="1400" dirty="0"/>
          </a:p>
        </p:txBody>
      </p:sp>
      <p:sp>
        <p:nvSpPr>
          <p:cNvPr id="14" name="rect"/>
          <p:cNvSpPr/>
          <p:nvPr/>
        </p:nvSpPr>
        <p:spPr>
          <a:xfrm>
            <a:off x="8659367" y="5987795"/>
            <a:ext cx="45719" cy="390144"/>
          </a:xfrm>
          <a:prstGeom prst="rect">
            <a:avLst/>
          </a:prstGeom>
          <a:solidFill>
            <a:srgbClr val="D33B3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6"/>
          <p:cNvSpPr/>
          <p:nvPr/>
        </p:nvSpPr>
        <p:spPr>
          <a:xfrm>
            <a:off x="2685636" y="4633603"/>
            <a:ext cx="6728459" cy="13239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1500" kern="0" spc="7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通过打造品牌的线上口碑 ，实现明星单品及品牌知名度的</a:t>
            </a:r>
            <a:r>
              <a:rPr sz="1500" kern="0" spc="6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显著提升 ，以及引</a:t>
            </a:r>
            <a:endParaRPr lang="en-US" altLang="en-US" sz="1500" dirty="0"/>
          </a:p>
          <a:p>
            <a:pPr marL="12700" algn="l" rtl="0" eaLnBrk="0">
              <a:lnSpc>
                <a:spcPts val="2880"/>
              </a:lnSpc>
            </a:pPr>
            <a:r>
              <a:rPr sz="1500" kern="0" spc="7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发品牌、</a:t>
            </a:r>
            <a:r>
              <a:rPr sz="1500" kern="0" spc="-27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产品受到广泛的关注及提及 ，获得消费者的首选喜爱。</a:t>
            </a:r>
            <a:endParaRPr lang="en-US" altLang="en-US" sz="1500" dirty="0"/>
          </a:p>
          <a:p>
            <a:pPr marL="13335" algn="l" rtl="0" eaLnBrk="0">
              <a:lnSpc>
                <a:spcPct val="88000"/>
              </a:lnSpc>
              <a:spcBef>
                <a:spcPts val="1300"/>
              </a:spcBef>
            </a:pPr>
            <a:r>
              <a:rPr sz="1500" kern="0" spc="8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借助事件营销或者现象营销形成类</a:t>
            </a:r>
            <a:r>
              <a:rPr sz="1500" kern="0" spc="-36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1500" kern="0" spc="-3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网红”</a:t>
            </a:r>
            <a:r>
              <a:rPr sz="1500" kern="0" spc="7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效应 ，进而激发由官方网站内外</a:t>
            </a:r>
            <a:endParaRPr lang="en-US" altLang="en-US" sz="1500" dirty="0"/>
          </a:p>
          <a:p>
            <a:pPr marL="12700" algn="l" rtl="0" eaLnBrk="0">
              <a:lnSpc>
                <a:spcPts val="2880"/>
              </a:lnSpc>
            </a:pPr>
            <a:r>
              <a:rPr sz="1500" kern="0" spc="8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产生的自然购买流量。</a:t>
            </a:r>
            <a:endParaRPr lang="en-US" altLang="en-US" sz="1500" dirty="0"/>
          </a:p>
        </p:txBody>
      </p:sp>
      <p:sp>
        <p:nvSpPr>
          <p:cNvPr id="18" name="textbox 18"/>
          <p:cNvSpPr/>
          <p:nvPr/>
        </p:nvSpPr>
        <p:spPr>
          <a:xfrm>
            <a:off x="0" y="3229355"/>
            <a:ext cx="12192000" cy="68325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marL="5417820" algn="l" rtl="0" eaLnBrk="0">
              <a:lnSpc>
                <a:spcPct val="93000"/>
              </a:lnSpc>
              <a:spcBef>
                <a:spcPts val="0"/>
              </a:spcBef>
            </a:pPr>
            <a:r>
              <a:rPr sz="29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项目概述</a:t>
            </a:r>
            <a:endParaRPr lang="en-US" altLang="en-US" sz="2900" dirty="0"/>
          </a:p>
        </p:txBody>
      </p:sp>
      <p:sp>
        <p:nvSpPr>
          <p:cNvPr id="20" name="textbox 20"/>
          <p:cNvSpPr/>
          <p:nvPr/>
        </p:nvSpPr>
        <p:spPr>
          <a:xfrm>
            <a:off x="3362452" y="2075688"/>
            <a:ext cx="5660390" cy="8515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5900" b="1" kern="0" spc="-17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Mythic </a:t>
            </a:r>
            <a:r>
              <a:rPr sz="5900" b="1" kern="0" spc="-16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Flora</a:t>
            </a:r>
            <a:r>
              <a:rPr sz="5900" b="1" kern="0" spc="-1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</a:t>
            </a:r>
            <a:r>
              <a:rPr sz="5900" b="1" kern="0" spc="-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嘉</a:t>
            </a:r>
            <a:endParaRPr lang="en-US" altLang="en-US" sz="5900" dirty="0"/>
          </a:p>
        </p:txBody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176316" y="598351"/>
            <a:ext cx="1826767" cy="13043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33B35">
              <a:alpha val="94509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62711" y="0"/>
            <a:ext cx="11829288" cy="6858000"/>
          </a:xfrm>
          <a:prstGeom prst="rect">
            <a:avLst/>
          </a:prstGeom>
        </p:spPr>
      </p:pic>
      <p:sp>
        <p:nvSpPr>
          <p:cNvPr id="30" name="textbox 30"/>
          <p:cNvSpPr/>
          <p:nvPr/>
        </p:nvSpPr>
        <p:spPr>
          <a:xfrm>
            <a:off x="5494375" y="1541792"/>
            <a:ext cx="4352290" cy="38754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6330"/>
              </a:lnSpc>
            </a:pPr>
            <a:r>
              <a:rPr sz="4700" b="1" kern="0" spc="2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Catalogue</a:t>
            </a:r>
            <a:endParaRPr lang="en-US" altLang="en-US" sz="47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marL="154305" algn="l" rtl="0" eaLnBrk="0">
              <a:lnSpc>
                <a:spcPts val="1855"/>
              </a:lnSpc>
              <a:spcBef>
                <a:spcPts val="430"/>
              </a:spcBef>
            </a:pPr>
            <a:r>
              <a:rPr sz="1400" kern="0" spc="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400" kern="0" spc="10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400" b="1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ra</a:t>
            </a:r>
            <a:r>
              <a:rPr sz="1400" b="1" kern="0" spc="-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nd</a:t>
            </a:r>
            <a:r>
              <a:rPr sz="1400" b="1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Positio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400" b="1" kern="0" spc="-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</a:t>
            </a:r>
            <a:r>
              <a:rPr sz="1400" b="1" kern="0" spc="-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ng</a:t>
            </a:r>
            <a:r>
              <a:rPr sz="1400" b="1" kern="0" spc="3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   品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牌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定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lang="en-US" altLang="en-US" sz="1400" dirty="0"/>
          </a:p>
          <a:p>
            <a:pPr marL="154305" algn="l" rtl="0" eaLnBrk="0">
              <a:lnSpc>
                <a:spcPts val="1855"/>
              </a:lnSpc>
              <a:spcBef>
                <a:spcPts val="1325"/>
              </a:spcBef>
            </a:pPr>
            <a:r>
              <a:rPr sz="1400" kern="0" spc="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400" kern="0" spc="3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400" b="1" kern="0" spc="-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</a:t>
            </a:r>
            <a:r>
              <a:rPr sz="1400" b="1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</a:t>
            </a:r>
            <a:r>
              <a:rPr sz="1400" b="1" kern="0" spc="-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me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</a:t>
            </a:r>
            <a:r>
              <a:rPr sz="1400" b="1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</a:t>
            </a:r>
            <a:r>
              <a:rPr sz="1400" b="1" kern="0" spc="-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400" b="1" kern="0" spc="-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sight</a:t>
            </a:r>
            <a:r>
              <a:rPr sz="1400" b="1" kern="0" spc="3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   消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费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者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洞</a:t>
            </a:r>
            <a:r>
              <a:rPr sz="1400" b="1" kern="0" spc="-2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察</a:t>
            </a:r>
            <a:endParaRPr lang="en-US" altLang="en-US" sz="1400" dirty="0"/>
          </a:p>
          <a:p>
            <a:pPr algn="r" rtl="0" eaLnBrk="0">
              <a:lnSpc>
                <a:spcPts val="1855"/>
              </a:lnSpc>
              <a:spcBef>
                <a:spcPts val="1325"/>
              </a:spcBef>
            </a:pPr>
            <a:r>
              <a:rPr sz="1400" kern="0" spc="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400" kern="0" spc="14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</a:t>
            </a:r>
            <a:r>
              <a:rPr sz="1400" b="1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nicatio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400" b="1" kern="0" spc="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Sol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utio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</a:t>
            </a:r>
            <a:r>
              <a:rPr sz="1400" b="1" kern="0" spc="3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   传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播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策</a:t>
            </a:r>
            <a:r>
              <a:rPr sz="1400" b="1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略</a:t>
            </a:r>
            <a:endParaRPr lang="en-US" altLang="en-US" sz="1400" dirty="0"/>
          </a:p>
          <a:p>
            <a:pPr marL="154305" algn="l" rtl="0" eaLnBrk="0">
              <a:lnSpc>
                <a:spcPts val="1855"/>
              </a:lnSpc>
              <a:spcBef>
                <a:spcPts val="1325"/>
              </a:spcBef>
            </a:pPr>
            <a:r>
              <a:rPr sz="1400" kern="0" spc="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400" kern="0" spc="-17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Idea</a:t>
            </a:r>
            <a:r>
              <a:rPr sz="1400" b="1" kern="0" spc="3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   创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意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 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（补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充</a:t>
            </a:r>
            <a:r>
              <a:rPr sz="1400" b="1" kern="0" spc="-1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</a:t>
            </a:r>
            <a:r>
              <a:rPr sz="1400" b="1" kern="0" spc="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en-US" sz="1400" dirty="0"/>
          </a:p>
          <a:p>
            <a:pPr marL="154305" algn="l" rtl="0" eaLnBrk="0">
              <a:lnSpc>
                <a:spcPts val="1855"/>
              </a:lnSpc>
              <a:spcBef>
                <a:spcPts val="1325"/>
              </a:spcBef>
            </a:pPr>
            <a:r>
              <a:rPr sz="1400" kern="0" spc="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400" kern="0" spc="7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400" b="1" kern="0" spc="-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ra</a:t>
            </a:r>
            <a:r>
              <a:rPr sz="1400" b="1" kern="0" spc="-1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nding</a:t>
            </a:r>
            <a:r>
              <a:rPr sz="1400" b="1" kern="0" spc="3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   跨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界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 </a:t>
            </a:r>
            <a:r>
              <a:rPr sz="1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（补</a:t>
            </a:r>
            <a:r>
              <a:rPr sz="1400" b="1" kern="0" spc="-1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充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</a:t>
            </a:r>
            <a:r>
              <a:rPr sz="1400" b="1" kern="0" spc="-1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案</a:t>
            </a:r>
            <a:r>
              <a:rPr sz="1400" b="1" kern="0" spc="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en-US" sz="1400" dirty="0"/>
          </a:p>
          <a:p>
            <a:pPr marL="154305" algn="l" rtl="0" eaLnBrk="0">
              <a:lnSpc>
                <a:spcPts val="1855"/>
              </a:lnSpc>
              <a:spcBef>
                <a:spcPts val="1325"/>
              </a:spcBef>
            </a:pPr>
            <a:r>
              <a:rPr sz="1400" kern="0" spc="8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400" kern="0" spc="-13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4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SEO</a:t>
            </a:r>
            <a:r>
              <a:rPr sz="1400" b="1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4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&amp;</a:t>
            </a:r>
            <a:r>
              <a:rPr sz="1400" b="1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4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Soci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sz="1400" b="1" kern="0" spc="-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</a:t>
            </a:r>
            <a:endParaRPr lang="en-US" altLang="en-US" sz="1400" dirty="0"/>
          </a:p>
          <a:p>
            <a:pPr algn="l" rtl="0" eaLnBrk="0">
              <a:lnSpc>
                <a:spcPct val="100000"/>
              </a:lnSpc>
            </a:pPr>
            <a:endParaRPr lang="en-US" altLang="en-US" sz="1100" dirty="0"/>
          </a:p>
          <a:p>
            <a:pPr marL="154305" algn="l" rtl="0" eaLnBrk="0">
              <a:lnSpc>
                <a:spcPts val="1855"/>
              </a:lnSpc>
              <a:spcBef>
                <a:spcPts val="5"/>
              </a:spcBef>
            </a:pPr>
            <a:r>
              <a:rPr sz="1400" kern="0" spc="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400" kern="0" spc="-80" dirty="0">
                <a:solidFill>
                  <a:srgbClr val="40404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sz="1400" b="1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udget</a:t>
            </a:r>
            <a:r>
              <a:rPr sz="1400" b="1" kern="0" spc="3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sz="1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4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算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</a:t>
            </a:r>
            <a:r>
              <a:rPr sz="1400" b="1" kern="0" spc="-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价</a:t>
            </a:r>
            <a:endParaRPr lang="en-US" alt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6" name="textbox 36"/>
          <p:cNvSpPr/>
          <p:nvPr/>
        </p:nvSpPr>
        <p:spPr>
          <a:xfrm>
            <a:off x="1775460" y="3168395"/>
            <a:ext cx="4206875" cy="1210310"/>
          </a:xfrm>
          <a:prstGeom prst="rect">
            <a:avLst/>
          </a:prstGeom>
          <a:solidFill>
            <a:srgbClr val="FFFFFF">
              <a:alpha val="96078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lang="en-US" altLang="en-US" sz="1000" dirty="0"/>
          </a:p>
          <a:p>
            <a:pPr marL="259715" algn="l" rtl="0" eaLnBrk="0">
              <a:lnSpc>
                <a:spcPct val="85000"/>
              </a:lnSpc>
              <a:spcBef>
                <a:spcPts val="5"/>
              </a:spcBef>
            </a:pPr>
            <a:r>
              <a:rPr sz="3200" b="1" kern="0" spc="-5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BRAND</a:t>
            </a:r>
            <a:r>
              <a:rPr sz="3200" b="1" kern="0" spc="33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-5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POSITION</a:t>
            </a:r>
            <a:endParaRPr lang="en-US" altLang="en-US" sz="3200" dirty="0"/>
          </a:p>
          <a:p>
            <a:pPr marL="248285" algn="l" rtl="0" eaLnBrk="0">
              <a:lnSpc>
                <a:spcPct val="94000"/>
              </a:lnSpc>
              <a:spcBef>
                <a:spcPts val="300"/>
              </a:spcBef>
            </a:pPr>
            <a:r>
              <a:rPr sz="2700" kern="0" spc="16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品牌定位</a:t>
            </a:r>
            <a:endParaRPr lang="en-US" altLang="en-US" sz="2700" dirty="0"/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40"/>
          <p:cNvSpPr/>
          <p:nvPr/>
        </p:nvSpPr>
        <p:spPr>
          <a:xfrm>
            <a:off x="0" y="1478279"/>
            <a:ext cx="12192000" cy="1701164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marL="4257675" algn="l" rtl="0" eaLnBrk="0">
              <a:lnSpc>
                <a:spcPct val="92000"/>
              </a:lnSpc>
              <a:spcBef>
                <a:spcPts val="5"/>
              </a:spcBef>
            </a:pPr>
            <a:r>
              <a:rPr sz="5300" b="1" kern="0" spc="-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护肤品类市场</a:t>
            </a:r>
            <a:endParaRPr lang="en-US" altLang="en-US" sz="5300" dirty="0"/>
          </a:p>
        </p:txBody>
      </p:sp>
      <p:sp>
        <p:nvSpPr>
          <p:cNvPr id="42" name="path"/>
          <p:cNvSpPr/>
          <p:nvPr/>
        </p:nvSpPr>
        <p:spPr>
          <a:xfrm>
            <a:off x="1490472" y="4732020"/>
            <a:ext cx="9779508" cy="379475"/>
          </a:xfrm>
          <a:custGeom>
            <a:avLst/>
            <a:gdLst/>
            <a:ahLst/>
            <a:cxnLst/>
            <a:rect l="0" t="0" r="0" b="0"/>
            <a:pathLst>
              <a:path w="15400" h="597">
                <a:moveTo>
                  <a:pt x="0" y="300"/>
                </a:moveTo>
                <a:lnTo>
                  <a:pt x="297" y="0"/>
                </a:lnTo>
                <a:lnTo>
                  <a:pt x="297" y="151"/>
                </a:lnTo>
                <a:lnTo>
                  <a:pt x="15103" y="151"/>
                </a:lnTo>
                <a:lnTo>
                  <a:pt x="15103" y="0"/>
                </a:lnTo>
                <a:lnTo>
                  <a:pt x="15400" y="300"/>
                </a:lnTo>
                <a:lnTo>
                  <a:pt x="15103" y="597"/>
                </a:lnTo>
                <a:lnTo>
                  <a:pt x="15103" y="448"/>
                </a:lnTo>
                <a:lnTo>
                  <a:pt x="297" y="448"/>
                </a:lnTo>
                <a:lnTo>
                  <a:pt x="297" y="597"/>
                </a:lnTo>
                <a:lnTo>
                  <a:pt x="0" y="300"/>
                </a:lnTo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4" name="textbox 44"/>
          <p:cNvSpPr/>
          <p:nvPr/>
        </p:nvSpPr>
        <p:spPr>
          <a:xfrm>
            <a:off x="2141829" y="4090161"/>
            <a:ext cx="7705090" cy="3651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algn="r" rtl="0" eaLnBrk="0">
              <a:lnSpc>
                <a:spcPct val="97000"/>
              </a:lnSpc>
            </a:pPr>
            <a:r>
              <a:rPr sz="2300" b="1" kern="0" spc="-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</a:t>
            </a:r>
            <a:r>
              <a:rPr sz="2300" b="1" kern="0" spc="-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效型</a:t>
            </a:r>
            <a:r>
              <a:rPr sz="2300" b="1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</a:t>
            </a:r>
            <a:r>
              <a:rPr sz="2300" b="1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2300" b="1" kern="0" spc="-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天然型                   概念型                  成分</a:t>
            </a:r>
            <a:r>
              <a:rPr sz="2300" b="1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型</a:t>
            </a:r>
            <a:endParaRPr lang="en-US" altLang="en-US" sz="2300" dirty="0"/>
          </a:p>
        </p:txBody>
      </p:sp>
      <p:sp>
        <p:nvSpPr>
          <p:cNvPr id="46" name="textbox 46"/>
          <p:cNvSpPr/>
          <p:nvPr/>
        </p:nvSpPr>
        <p:spPr>
          <a:xfrm>
            <a:off x="1930915" y="5687152"/>
            <a:ext cx="8152130" cy="3041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algn="r" rtl="0" eaLnBrk="0">
              <a:lnSpc>
                <a:spcPct val="91000"/>
              </a:lnSpc>
            </a:pPr>
            <a:r>
              <a:rPr sz="2000" kern="0" spc="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在日益细分的市场环境下 ，目前天然型及功效型</a:t>
            </a:r>
            <a:r>
              <a:rPr sz="2000" b="1" kern="0" spc="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占据更大的市场份额。</a:t>
            </a:r>
            <a:endParaRPr lang="en-US" altLang="en-US" sz="2000" dirty="0"/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4" name="rect"/>
          <p:cNvSpPr/>
          <p:nvPr/>
        </p:nvSpPr>
        <p:spPr>
          <a:xfrm>
            <a:off x="490727" y="387096"/>
            <a:ext cx="11205971" cy="6152387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56" name="textbox 56"/>
          <p:cNvSpPr/>
          <p:nvPr/>
        </p:nvSpPr>
        <p:spPr>
          <a:xfrm>
            <a:off x="1048156" y="809777"/>
            <a:ext cx="7265034" cy="628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750"/>
              </a:lnSpc>
            </a:pPr>
            <a:r>
              <a:rPr sz="3500" b="1" kern="0" spc="-18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 Flora</a:t>
            </a:r>
            <a:r>
              <a:rPr sz="3500" b="1" kern="0" spc="-39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-18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花嘉的市场机</a:t>
            </a:r>
            <a:r>
              <a:rPr sz="3500" b="1" kern="0" spc="-19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会在哪里？</a:t>
            </a:r>
            <a:endParaRPr lang="en-US" altLang="en-US" sz="3500" dirty="0"/>
          </a:p>
        </p:txBody>
      </p:sp>
      <p:grpSp>
        <p:nvGrpSpPr>
          <p:cNvPr id="2" name="group 2"/>
          <p:cNvGrpSpPr/>
          <p:nvPr/>
        </p:nvGrpSpPr>
        <p:grpSpPr>
          <a:xfrm rot="21600000">
            <a:off x="1486319" y="2764129"/>
            <a:ext cx="1923021" cy="2035212"/>
            <a:chOff x="0" y="0"/>
            <a:chExt cx="1923021" cy="2035212"/>
          </a:xfrm>
        </p:grpSpPr>
        <p:pic>
          <p:nvPicPr>
            <p:cNvPr id="58" name="picture 5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923021" cy="2035212"/>
            </a:xfrm>
            <a:prstGeom prst="rect">
              <a:avLst/>
            </a:prstGeom>
          </p:spPr>
        </p:pic>
        <p:sp>
          <p:nvSpPr>
            <p:cNvPr id="60" name="textbox 60"/>
            <p:cNvSpPr/>
            <p:nvPr/>
          </p:nvSpPr>
          <p:spPr>
            <a:xfrm>
              <a:off x="-12700" y="-12700"/>
              <a:ext cx="1948814" cy="208978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1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525780" algn="l" rtl="0" eaLnBrk="0">
                <a:lnSpc>
                  <a:spcPct val="93000"/>
                </a:lnSpc>
              </a:pPr>
              <a:r>
                <a:rPr sz="2300" b="1" kern="0" spc="-5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天然型</a:t>
              </a:r>
              <a:endParaRPr lang="en-US" altLang="en-US" sz="2300" dirty="0"/>
            </a:p>
          </p:txBody>
        </p:sp>
      </p:grpSp>
      <p:pic>
        <p:nvPicPr>
          <p:cNvPr id="62" name="picture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700915" y="3908983"/>
            <a:ext cx="3135883" cy="933767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645937" y="5041925"/>
            <a:ext cx="3191065" cy="912240"/>
          </a:xfrm>
          <a:prstGeom prst="rect">
            <a:avLst/>
          </a:prstGeom>
        </p:spPr>
      </p:pic>
      <p:sp>
        <p:nvSpPr>
          <p:cNvPr id="66" name="rect"/>
          <p:cNvSpPr/>
          <p:nvPr/>
        </p:nvSpPr>
        <p:spPr>
          <a:xfrm>
            <a:off x="5646928" y="4898758"/>
            <a:ext cx="3172866" cy="41795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4426813" y="4154258"/>
            <a:ext cx="1294866" cy="1369682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675261" y="2109520"/>
            <a:ext cx="3049956" cy="570369"/>
          </a:xfrm>
          <a:prstGeom prst="rect">
            <a:avLst/>
          </a:prstGeom>
        </p:spPr>
      </p:pic>
      <p:pic>
        <p:nvPicPr>
          <p:cNvPr id="72" name="picture 7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400105" y="2122144"/>
            <a:ext cx="1294866" cy="1369682"/>
          </a:xfrm>
          <a:prstGeom prst="rect">
            <a:avLst/>
          </a:prstGeom>
        </p:spPr>
      </p:pic>
      <p:pic>
        <p:nvPicPr>
          <p:cNvPr id="74" name="picture 7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0447365" y="552105"/>
            <a:ext cx="1178538" cy="84483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8816911" y="5445937"/>
            <a:ext cx="954570" cy="1009129"/>
            <a:chOff x="0" y="0"/>
            <a:chExt cx="954570" cy="1009129"/>
          </a:xfrm>
        </p:grpSpPr>
        <p:pic>
          <p:nvPicPr>
            <p:cNvPr id="76" name="picture 76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954570" cy="1009129"/>
            </a:xfrm>
            <a:prstGeom prst="rect">
              <a:avLst/>
            </a:prstGeom>
          </p:spPr>
        </p:pic>
        <p:sp>
          <p:nvSpPr>
            <p:cNvPr id="78" name="textbox 78"/>
            <p:cNvSpPr/>
            <p:nvPr/>
          </p:nvSpPr>
          <p:spPr>
            <a:xfrm>
              <a:off x="-12700" y="-12700"/>
              <a:ext cx="980439" cy="105473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100" dirty="0"/>
            </a:p>
            <a:p>
              <a:pPr marL="234950" algn="l" rtl="0" eaLnBrk="0">
                <a:lnSpc>
                  <a:spcPct val="96000"/>
                </a:lnSpc>
              </a:pPr>
              <a:r>
                <a:rPr sz="1500" b="1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综合型</a:t>
              </a:r>
              <a:endParaRPr lang="en-US" altLang="en-US" sz="1500" dirty="0"/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8800465" y="4415154"/>
            <a:ext cx="922654" cy="974725"/>
            <a:chOff x="0" y="0"/>
            <a:chExt cx="922654" cy="974725"/>
          </a:xfrm>
        </p:grpSpPr>
        <p:pic>
          <p:nvPicPr>
            <p:cNvPr id="80" name="picture 8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922654" cy="974725"/>
            </a:xfrm>
            <a:prstGeom prst="rect">
              <a:avLst/>
            </a:prstGeom>
          </p:spPr>
        </p:pic>
        <p:sp>
          <p:nvSpPr>
            <p:cNvPr id="82" name="textbox 82"/>
            <p:cNvSpPr/>
            <p:nvPr/>
          </p:nvSpPr>
          <p:spPr>
            <a:xfrm>
              <a:off x="-12700" y="-12700"/>
              <a:ext cx="948055" cy="10001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95000"/>
                </a:lnSpc>
              </a:pPr>
              <a:endParaRPr lang="en-US" altLang="en-US" sz="1000" dirty="0"/>
            </a:p>
            <a:p>
              <a:pPr marL="27749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500" b="1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鲜</a:t>
              </a:r>
              <a:r>
                <a:rPr sz="1500" b="1" kern="0" spc="-1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b="1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花</a:t>
              </a:r>
              <a:endParaRPr lang="en-US" altLang="en-US" sz="1500" dirty="0"/>
            </a:p>
            <a:p>
              <a:pPr marL="278765" algn="l" rtl="0" eaLnBrk="0">
                <a:lnSpc>
                  <a:spcPts val="1925"/>
                </a:lnSpc>
              </a:pPr>
              <a:r>
                <a:rPr sz="1500" b="1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萃 取</a:t>
              </a:r>
              <a:endParaRPr lang="en-US" altLang="en-US" sz="1500" dirty="0"/>
            </a:p>
          </p:txBody>
        </p:sp>
      </p:grpSp>
      <p:grpSp>
        <p:nvGrpSpPr>
          <p:cNvPr id="8" name="group 8"/>
          <p:cNvGrpSpPr/>
          <p:nvPr/>
        </p:nvGrpSpPr>
        <p:grpSpPr>
          <a:xfrm rot="21600000">
            <a:off x="8731720" y="1440853"/>
            <a:ext cx="922349" cy="974991"/>
            <a:chOff x="0" y="0"/>
            <a:chExt cx="922349" cy="974991"/>
          </a:xfrm>
        </p:grpSpPr>
        <p:pic>
          <p:nvPicPr>
            <p:cNvPr id="84" name="picture 8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922349" cy="974991"/>
            </a:xfrm>
            <a:prstGeom prst="rect">
              <a:avLst/>
            </a:prstGeom>
          </p:spPr>
        </p:pic>
        <p:sp>
          <p:nvSpPr>
            <p:cNvPr id="86" name="textbox 86"/>
            <p:cNvSpPr/>
            <p:nvPr/>
          </p:nvSpPr>
          <p:spPr>
            <a:xfrm>
              <a:off x="-12700" y="-12700"/>
              <a:ext cx="948055" cy="10204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5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266700" algn="l" rtl="0" eaLnBrk="0">
                <a:lnSpc>
                  <a:spcPct val="82000"/>
                </a:lnSpc>
              </a:pPr>
              <a:r>
                <a:rPr sz="1400" b="1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云</a:t>
              </a:r>
              <a:r>
                <a:rPr sz="1400" b="1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1400" b="1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南</a:t>
              </a:r>
              <a:endParaRPr lang="en-US" altLang="en-US" sz="1400" dirty="0"/>
            </a:p>
            <a:p>
              <a:pPr marL="262890" algn="l" rtl="0" eaLnBrk="0">
                <a:lnSpc>
                  <a:spcPts val="1830"/>
                </a:lnSpc>
              </a:pPr>
              <a:r>
                <a:rPr sz="1400" b="1" kern="0" spc="-10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伴手礼</a:t>
              </a:r>
              <a:endParaRPr lang="en-US" altLang="en-US" sz="1400" dirty="0"/>
            </a:p>
          </p:txBody>
        </p:sp>
      </p:grpSp>
      <p:grpSp>
        <p:nvGrpSpPr>
          <p:cNvPr id="10" name="group 10"/>
          <p:cNvGrpSpPr/>
          <p:nvPr/>
        </p:nvGrpSpPr>
        <p:grpSpPr>
          <a:xfrm rot="21600000">
            <a:off x="8785276" y="2391867"/>
            <a:ext cx="922349" cy="974979"/>
            <a:chOff x="0" y="0"/>
            <a:chExt cx="922349" cy="974979"/>
          </a:xfrm>
        </p:grpSpPr>
        <p:pic>
          <p:nvPicPr>
            <p:cNvPr id="88" name="picture 8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922349" cy="974979"/>
            </a:xfrm>
            <a:prstGeom prst="rect">
              <a:avLst/>
            </a:prstGeom>
          </p:spPr>
        </p:pic>
        <p:sp>
          <p:nvSpPr>
            <p:cNvPr id="90" name="textbox 90"/>
            <p:cNvSpPr/>
            <p:nvPr/>
          </p:nvSpPr>
          <p:spPr>
            <a:xfrm>
              <a:off x="-12700" y="-12700"/>
              <a:ext cx="948055" cy="1021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6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100" dirty="0"/>
            </a:p>
            <a:p>
              <a:pPr marL="270510" algn="l" rtl="0" eaLnBrk="0">
                <a:lnSpc>
                  <a:spcPct val="96000"/>
                </a:lnSpc>
              </a:pPr>
              <a:r>
                <a:rPr sz="1500" b="1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纯</a:t>
              </a:r>
              <a:r>
                <a:rPr sz="1500" b="1" kern="0" spc="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b="1" kern="0" spc="7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粹</a:t>
              </a:r>
              <a:endParaRPr lang="en-US" altLang="en-US" sz="1500" dirty="0"/>
            </a:p>
          </p:txBody>
        </p:sp>
      </p:grpSp>
      <p:grpSp>
        <p:nvGrpSpPr>
          <p:cNvPr id="12" name="group 12"/>
          <p:cNvGrpSpPr/>
          <p:nvPr/>
        </p:nvGrpSpPr>
        <p:grpSpPr>
          <a:xfrm rot="21600000">
            <a:off x="8816911" y="3446932"/>
            <a:ext cx="881151" cy="931329"/>
            <a:chOff x="0" y="0"/>
            <a:chExt cx="881151" cy="931329"/>
          </a:xfrm>
        </p:grpSpPr>
        <p:pic>
          <p:nvPicPr>
            <p:cNvPr id="92" name="picture 92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881151" cy="931329"/>
            </a:xfrm>
            <a:prstGeom prst="rect">
              <a:avLst/>
            </a:prstGeom>
          </p:spPr>
        </p:pic>
        <p:sp>
          <p:nvSpPr>
            <p:cNvPr id="94" name="textbox 94"/>
            <p:cNvSpPr/>
            <p:nvPr/>
          </p:nvSpPr>
          <p:spPr>
            <a:xfrm>
              <a:off x="-12700" y="-12700"/>
              <a:ext cx="906780" cy="95694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77000"/>
                </a:lnSpc>
              </a:pPr>
              <a:endParaRPr lang="en-US" altLang="en-US" sz="1000" dirty="0"/>
            </a:p>
            <a:p>
              <a:pPr marL="23368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500" b="1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滋 养</a:t>
              </a:r>
              <a:endParaRPr lang="en-US" altLang="en-US" sz="1500" dirty="0"/>
            </a:p>
            <a:p>
              <a:pPr marL="233680" algn="l" rtl="0" eaLnBrk="0">
                <a:lnSpc>
                  <a:spcPts val="1920"/>
                </a:lnSpc>
              </a:pPr>
              <a:r>
                <a:rPr sz="1500" b="1" kern="0" spc="4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皮 肤</a:t>
              </a:r>
              <a:endParaRPr lang="en-US" altLang="en-US" sz="1500" dirty="0"/>
            </a:p>
          </p:txBody>
        </p:sp>
      </p:grpSp>
      <p:pic>
        <p:nvPicPr>
          <p:cNvPr id="96" name="picture 96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5723458" y="2733192"/>
            <a:ext cx="2953575" cy="249974"/>
          </a:xfrm>
          <a:prstGeom prst="rect">
            <a:avLst/>
          </a:prstGeom>
        </p:spPr>
      </p:pic>
      <p:pic>
        <p:nvPicPr>
          <p:cNvPr id="98" name="picture 9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3343465" y="4100067"/>
            <a:ext cx="1077264" cy="495845"/>
          </a:xfrm>
          <a:prstGeom prst="rect">
            <a:avLst/>
          </a:prstGeom>
        </p:spPr>
      </p:pic>
      <p:pic>
        <p:nvPicPr>
          <p:cNvPr id="100" name="picture 100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3389210" y="3022333"/>
            <a:ext cx="1090574" cy="329120"/>
          </a:xfrm>
          <a:prstGeom prst="rect">
            <a:avLst/>
          </a:prstGeom>
        </p:spPr>
      </p:pic>
      <p:sp>
        <p:nvSpPr>
          <p:cNvPr id="104" name="textbox 104"/>
          <p:cNvSpPr/>
          <p:nvPr/>
        </p:nvSpPr>
        <p:spPr>
          <a:xfrm>
            <a:off x="4865039" y="4582998"/>
            <a:ext cx="441325" cy="5473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1000"/>
              </a:lnSpc>
            </a:pPr>
            <a:r>
              <a:rPr sz="1700" b="1" kern="0" spc="-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功效</a:t>
            </a:r>
            <a:r>
              <a:rPr sz="17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体现</a:t>
            </a:r>
            <a:endParaRPr lang="en-US" altLang="en-US" sz="1700" dirty="0"/>
          </a:p>
        </p:txBody>
      </p:sp>
      <p:sp>
        <p:nvSpPr>
          <p:cNvPr id="106" name="textbox 106"/>
          <p:cNvSpPr/>
          <p:nvPr/>
        </p:nvSpPr>
        <p:spPr>
          <a:xfrm>
            <a:off x="4821529" y="2547645"/>
            <a:ext cx="441325" cy="546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12700" indent="635" algn="l" rtl="0" eaLnBrk="0">
              <a:lnSpc>
                <a:spcPct val="100000"/>
              </a:lnSpc>
            </a:pPr>
            <a:r>
              <a:rPr sz="1700" b="1" kern="0" spc="-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生活</a:t>
            </a:r>
            <a:r>
              <a:rPr sz="17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-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方式</a:t>
            </a:r>
            <a:endParaRPr lang="en-US" alt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0" name="rect"/>
          <p:cNvSpPr/>
          <p:nvPr/>
        </p:nvSpPr>
        <p:spPr>
          <a:xfrm>
            <a:off x="490727" y="387096"/>
            <a:ext cx="11205971" cy="6152387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12" name="picture 1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29355" y="1885188"/>
            <a:ext cx="5620511" cy="3429000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3525291" y="876960"/>
            <a:ext cx="5293995" cy="9906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1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5100" b="1" kern="0" spc="-130" baseline="110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3200" b="1" kern="0" spc="-1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100" b="1" kern="0" spc="-130" baseline="110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7000" kern="0" spc="-13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5100" b="1" kern="0" spc="-130" baseline="110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</a:t>
            </a:r>
            <a:r>
              <a:rPr sz="3200" b="1" kern="0" spc="-1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100" b="1" kern="0" spc="-130" baseline="1100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品牌主张</a:t>
            </a:r>
            <a:endParaRPr lang="en-US" altLang="en-US" sz="5100" baseline="11000" dirty="0"/>
          </a:p>
        </p:txBody>
      </p:sp>
      <p:sp>
        <p:nvSpPr>
          <p:cNvPr id="116" name="textbox 116"/>
          <p:cNvSpPr/>
          <p:nvPr/>
        </p:nvSpPr>
        <p:spPr>
          <a:xfrm>
            <a:off x="2237039" y="5691828"/>
            <a:ext cx="8081009" cy="469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3200" b="1" kern="0" spc="2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无添加</a:t>
            </a:r>
            <a:r>
              <a:rPr sz="3200" b="1" kern="0" spc="-5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2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200" b="1" kern="0" spc="-5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2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天然鲜花萃取</a:t>
            </a:r>
            <a:r>
              <a:rPr sz="3200" b="1" kern="0" spc="-5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2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3200" b="1" kern="0" spc="-55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200" b="1" kern="0" spc="2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具有地域代</a:t>
            </a:r>
            <a:r>
              <a:rPr sz="3200" b="1" kern="0" spc="2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表性</a:t>
            </a:r>
            <a:endParaRPr lang="en-US" altLang="en-US" sz="3200" dirty="0"/>
          </a:p>
        </p:txBody>
      </p:sp>
      <p:pic>
        <p:nvPicPr>
          <p:cNvPr id="118" name="picture 1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447365" y="552105"/>
            <a:ext cx="1178538" cy="84483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picture 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803412" y="1831847"/>
            <a:ext cx="8547596" cy="1734311"/>
          </a:xfrm>
          <a:prstGeom prst="rect">
            <a:avLst/>
          </a:prstGeom>
        </p:spPr>
      </p:pic>
      <p:pic>
        <p:nvPicPr>
          <p:cNvPr id="124" name="picture 12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802891" y="3543300"/>
            <a:ext cx="8590788" cy="1723644"/>
          </a:xfrm>
          <a:prstGeom prst="rect">
            <a:avLst/>
          </a:prstGeom>
        </p:spPr>
      </p:pic>
      <p:sp>
        <p:nvSpPr>
          <p:cNvPr id="126" name="textbox 126"/>
          <p:cNvSpPr/>
          <p:nvPr/>
        </p:nvSpPr>
        <p:spPr>
          <a:xfrm>
            <a:off x="5084393" y="174998"/>
            <a:ext cx="6894194" cy="979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500" b="1" kern="0" spc="18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</a:t>
            </a:r>
            <a:r>
              <a:rPr sz="3500" b="1" kern="0" spc="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DNA                             </a:t>
            </a:r>
            <a:endParaRPr lang="en-US" altLang="en-US" sz="3500" dirty="0"/>
          </a:p>
        </p:txBody>
      </p:sp>
      <p:pic>
        <p:nvPicPr>
          <p:cNvPr id="128" name="picture 1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3851" y="187698"/>
            <a:ext cx="1178538" cy="845861"/>
          </a:xfrm>
          <a:prstGeom prst="rect">
            <a:avLst/>
          </a:prstGeom>
        </p:spPr>
      </p:pic>
      <p:sp>
        <p:nvSpPr>
          <p:cNvPr id="130" name="textbox 130"/>
          <p:cNvSpPr/>
          <p:nvPr/>
        </p:nvSpPr>
        <p:spPr>
          <a:xfrm>
            <a:off x="1021046" y="5824363"/>
            <a:ext cx="10128250" cy="469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algn="r" rtl="0" eaLnBrk="0">
              <a:lnSpc>
                <a:spcPct val="91000"/>
              </a:lnSpc>
            </a:pPr>
            <a:r>
              <a:rPr sz="3200" b="1" kern="0" spc="-20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用天然鲜花、新鲜、具有生命力的萃取精华</a:t>
            </a:r>
            <a:r>
              <a:rPr sz="3200" b="1" kern="0" spc="-2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打造纯粹护肤。</a:t>
            </a:r>
            <a:endParaRPr lang="en-US" altLang="en-US" sz="3200" dirty="0"/>
          </a:p>
        </p:txBody>
      </p:sp>
      <p:sp>
        <p:nvSpPr>
          <p:cNvPr id="134" name="path"/>
          <p:cNvSpPr/>
          <p:nvPr/>
        </p:nvSpPr>
        <p:spPr>
          <a:xfrm>
            <a:off x="5795771" y="1495044"/>
            <a:ext cx="548640" cy="54863"/>
          </a:xfrm>
          <a:custGeom>
            <a:avLst/>
            <a:gdLst/>
            <a:ahLst/>
            <a:cxnLst/>
            <a:rect l="0" t="0" r="0" b="0"/>
            <a:pathLst>
              <a:path w="864" h="86">
                <a:moveTo>
                  <a:pt x="0" y="0"/>
                </a:moveTo>
                <a:lnTo>
                  <a:pt x="864" y="0"/>
                </a:lnTo>
                <a:lnTo>
                  <a:pt x="864" y="86"/>
                </a:lnTo>
                <a:lnTo>
                  <a:pt x="0" y="86"/>
                </a:lnTo>
                <a:lnTo>
                  <a:pt x="0" y="0"/>
                </a:lnTo>
                <a:close/>
              </a:path>
            </a:pathLst>
          </a:custGeom>
          <a:solidFill>
            <a:srgbClr val="DF3D3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ath"/>
          <p:cNvSpPr/>
          <p:nvPr/>
        </p:nvSpPr>
        <p:spPr>
          <a:xfrm>
            <a:off x="1389164" y="1457312"/>
            <a:ext cx="1935276" cy="1926323"/>
          </a:xfrm>
          <a:custGeom>
            <a:avLst/>
            <a:gdLst/>
            <a:ahLst/>
            <a:cxnLst/>
            <a:rect l="0" t="0" r="0" b="0"/>
            <a:pathLst>
              <a:path w="3047" h="3033">
                <a:moveTo>
                  <a:pt x="267" y="2003"/>
                </a:moveTo>
                <a:cubicBezTo>
                  <a:pt x="0" y="1315"/>
                  <a:pt x="345" y="538"/>
                  <a:pt x="1039" y="269"/>
                </a:cubicBezTo>
                <a:cubicBezTo>
                  <a:pt x="1733" y="0"/>
                  <a:pt x="2512" y="340"/>
                  <a:pt x="2780" y="1029"/>
                </a:cubicBezTo>
                <a:cubicBezTo>
                  <a:pt x="3047" y="1717"/>
                  <a:pt x="2701" y="2494"/>
                  <a:pt x="2008" y="2764"/>
                </a:cubicBezTo>
                <a:cubicBezTo>
                  <a:pt x="1314" y="3033"/>
                  <a:pt x="534" y="2693"/>
                  <a:pt x="267" y="2003"/>
                </a:cubicBezTo>
              </a:path>
            </a:pathLst>
          </a:custGeom>
          <a:solidFill>
            <a:srgbClr val="D33B3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38" name="picture 1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025252" y="3092894"/>
            <a:ext cx="1712462" cy="1702498"/>
          </a:xfrm>
          <a:prstGeom prst="rect">
            <a:avLst/>
          </a:prstGeom>
        </p:spPr>
      </p:pic>
      <p:pic>
        <p:nvPicPr>
          <p:cNvPr id="140" name="picture 1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575699" y="2344788"/>
            <a:ext cx="247865" cy="633882"/>
          </a:xfrm>
          <a:prstGeom prst="rect">
            <a:avLst/>
          </a:prstGeom>
        </p:spPr>
      </p:pic>
      <p:pic>
        <p:nvPicPr>
          <p:cNvPr id="142" name="picture 1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03832" y="2673451"/>
            <a:ext cx="9226295" cy="1018565"/>
          </a:xfrm>
          <a:prstGeom prst="rect">
            <a:avLst/>
          </a:prstGeom>
        </p:spPr>
      </p:pic>
      <p:sp>
        <p:nvSpPr>
          <p:cNvPr id="144" name="textbox 144"/>
          <p:cNvSpPr/>
          <p:nvPr/>
        </p:nvSpPr>
        <p:spPr>
          <a:xfrm rot="21120000">
            <a:off x="2298181" y="4577187"/>
            <a:ext cx="6245225" cy="323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350"/>
              </a:lnSpc>
            </a:pPr>
            <a:r>
              <a:rPr sz="1800" kern="0" spc="0" dirty="0">
                <a:solidFill>
                  <a:srgbClr val="84848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云南鲜花、新鲜、生</a:t>
            </a:r>
            <a:r>
              <a:rPr sz="1800" kern="0" spc="-10" dirty="0">
                <a:solidFill>
                  <a:srgbClr val="84848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命力是Mythic</a:t>
            </a:r>
            <a:r>
              <a:rPr sz="1800" kern="0" spc="180" dirty="0">
                <a:solidFill>
                  <a:srgbClr val="84848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800" kern="0" spc="-10" dirty="0">
                <a:solidFill>
                  <a:srgbClr val="84848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Flora花嘉的主要品牌DNA</a:t>
            </a:r>
            <a:endParaRPr lang="en-US" altLang="en-US" sz="1800" dirty="0"/>
          </a:p>
        </p:txBody>
      </p:sp>
      <p:sp>
        <p:nvSpPr>
          <p:cNvPr id="146" name="textbox 146"/>
          <p:cNvSpPr/>
          <p:nvPr/>
        </p:nvSpPr>
        <p:spPr>
          <a:xfrm rot="21420000">
            <a:off x="3407440" y="2220598"/>
            <a:ext cx="8035925" cy="3276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2375"/>
              </a:lnSpc>
            </a:pPr>
            <a:r>
              <a:rPr sz="1800" kern="0" spc="-40" dirty="0">
                <a:solidFill>
                  <a:srgbClr val="848484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800" kern="0" spc="-800" dirty="0">
                <a:solidFill>
                  <a:srgbClr val="848484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800" kern="0" spc="-40" dirty="0">
                <a:solidFill>
                  <a:srgbClr val="84848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需求与消费升级，消费者渴望更多品牌帮助自己通过更天然的方式进行护肤。</a:t>
            </a:r>
            <a:endParaRPr lang="en-US" altLang="en-US" sz="1800" dirty="0"/>
          </a:p>
        </p:txBody>
      </p:sp>
      <p:sp>
        <p:nvSpPr>
          <p:cNvPr id="148" name="textbox 148"/>
          <p:cNvSpPr/>
          <p:nvPr/>
        </p:nvSpPr>
        <p:spPr>
          <a:xfrm>
            <a:off x="2061014" y="5783724"/>
            <a:ext cx="8342630" cy="4464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3200" b="1" kern="0" spc="-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</a:t>
            </a:r>
            <a:r>
              <a:rPr sz="3200" b="1" kern="0" spc="-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于鲜花、天然分享更纯粹的护肤品与生活态</a:t>
            </a:r>
            <a:r>
              <a:rPr sz="3200" b="1" kern="0" spc="-7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</a:t>
            </a:r>
            <a:endParaRPr lang="en-US" altLang="en-US" sz="3200" dirty="0"/>
          </a:p>
        </p:txBody>
      </p:sp>
      <p:sp>
        <p:nvSpPr>
          <p:cNvPr id="150" name="textbox 150"/>
          <p:cNvSpPr/>
          <p:nvPr/>
        </p:nvSpPr>
        <p:spPr>
          <a:xfrm rot="21420000">
            <a:off x="3391275" y="2042592"/>
            <a:ext cx="5102859" cy="3086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225"/>
              </a:lnSpc>
            </a:pPr>
            <a:r>
              <a:rPr sz="1800" kern="0" spc="0" dirty="0">
                <a:solidFill>
                  <a:srgbClr val="848484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800" kern="0" spc="-890" dirty="0">
                <a:solidFill>
                  <a:srgbClr val="848484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800" kern="0" spc="0" dirty="0">
                <a:solidFill>
                  <a:srgbClr val="84848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天然型护肤品逐渐在细分</a:t>
            </a:r>
            <a:r>
              <a:rPr sz="1800" kern="0" spc="-10" dirty="0">
                <a:solidFill>
                  <a:srgbClr val="848484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领域中抢占更大的市场</a:t>
            </a:r>
            <a:endParaRPr lang="en-US" altLang="en-US" sz="1800" dirty="0"/>
          </a:p>
        </p:txBody>
      </p:sp>
      <p:sp>
        <p:nvSpPr>
          <p:cNvPr id="152" name="textbox 152"/>
          <p:cNvSpPr/>
          <p:nvPr/>
        </p:nvSpPr>
        <p:spPr>
          <a:xfrm>
            <a:off x="5097234" y="538512"/>
            <a:ext cx="2026920" cy="577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3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品牌定位</a:t>
            </a:r>
            <a:endParaRPr lang="en-US" altLang="en-US" sz="3900" dirty="0"/>
          </a:p>
        </p:txBody>
      </p:sp>
      <p:pic>
        <p:nvPicPr>
          <p:cNvPr id="154" name="picture 15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sp>
        <p:nvSpPr>
          <p:cNvPr id="156" name="textbox 156"/>
          <p:cNvSpPr/>
          <p:nvPr/>
        </p:nvSpPr>
        <p:spPr>
          <a:xfrm rot="20340000">
            <a:off x="1663055" y="2014768"/>
            <a:ext cx="1243964" cy="3924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40000"/>
              </a:lnSpc>
            </a:pPr>
            <a:endParaRPr lang="en-US" altLang="en-US" sz="200" dirty="0"/>
          </a:p>
          <a:p>
            <a:pPr marL="12700" algn="l" rtl="0" eaLnBrk="0">
              <a:lnSpc>
                <a:spcPct val="92000"/>
              </a:lnSpc>
            </a:pPr>
            <a:r>
              <a:rPr sz="24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市场机会</a:t>
            </a:r>
            <a:endParaRPr lang="en-US" altLang="en-US" sz="2400" dirty="0"/>
          </a:p>
        </p:txBody>
      </p:sp>
      <p:sp>
        <p:nvSpPr>
          <p:cNvPr id="158" name="textbox 158"/>
          <p:cNvSpPr/>
          <p:nvPr/>
        </p:nvSpPr>
        <p:spPr>
          <a:xfrm rot="20580000">
            <a:off x="9354039" y="3933411"/>
            <a:ext cx="1233169" cy="3943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47000"/>
              </a:lnSpc>
            </a:pPr>
            <a:endParaRPr lang="en-US" altLang="en-US" sz="200" dirty="0"/>
          </a:p>
          <a:p>
            <a:pPr marL="12700" algn="l" rtl="0" eaLnBrk="0">
              <a:lnSpc>
                <a:spcPct val="92000"/>
              </a:lnSpc>
            </a:pPr>
            <a:r>
              <a:rPr sz="2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品牌基因</a:t>
            </a:r>
            <a:endParaRPr lang="en-US" altLang="en-US" sz="2400" dirty="0"/>
          </a:p>
        </p:txBody>
      </p:sp>
      <p:sp>
        <p:nvSpPr>
          <p:cNvPr id="162" name="rect"/>
          <p:cNvSpPr/>
          <p:nvPr/>
        </p:nvSpPr>
        <p:spPr>
          <a:xfrm>
            <a:off x="5795771" y="1400555"/>
            <a:ext cx="548640" cy="54864"/>
          </a:xfrm>
          <a:prstGeom prst="rect">
            <a:avLst/>
          </a:prstGeom>
          <a:solidFill>
            <a:srgbClr val="D33B3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picture 1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66" name="rect"/>
          <p:cNvSpPr/>
          <p:nvPr/>
        </p:nvSpPr>
        <p:spPr>
          <a:xfrm>
            <a:off x="490727" y="387096"/>
            <a:ext cx="11205971" cy="6152387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68" name="textbox 168"/>
          <p:cNvSpPr/>
          <p:nvPr/>
        </p:nvSpPr>
        <p:spPr>
          <a:xfrm>
            <a:off x="2772859" y="805364"/>
            <a:ext cx="6690359" cy="55391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2671445" algn="l" rtl="0" eaLnBrk="0">
              <a:lnSpc>
                <a:spcPct val="94000"/>
              </a:lnSpc>
            </a:pPr>
            <a:r>
              <a:rPr sz="2700" b="1" kern="0" spc="8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挚爱鲜花</a:t>
            </a:r>
            <a:endParaRPr lang="en-US" altLang="en-US" sz="2700" dirty="0"/>
          </a:p>
          <a:p>
            <a:pPr marL="635000" algn="l" rtl="0" eaLnBrk="0">
              <a:lnSpc>
                <a:spcPct val="94000"/>
              </a:lnSpc>
              <a:spcBef>
                <a:spcPts val="1760"/>
              </a:spcBef>
            </a:pPr>
            <a:r>
              <a:rPr sz="2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只萃取真正的、</a:t>
            </a:r>
            <a:r>
              <a:rPr sz="2300" kern="0" spc="-5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天然的、</a:t>
            </a:r>
            <a:r>
              <a:rPr sz="2300" kern="0" spc="-5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新鲜的云南鲜花</a:t>
            </a:r>
            <a:endParaRPr lang="en-US" altLang="en-US" sz="2300" dirty="0"/>
          </a:p>
          <a:p>
            <a:pPr algn="l" rtl="0" eaLnBrk="0">
              <a:lnSpc>
                <a:spcPct val="113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algn="l" rtl="0" eaLnBrk="0">
              <a:lnSpc>
                <a:spcPct val="114000"/>
              </a:lnSpc>
            </a:pPr>
            <a:endParaRPr lang="en-US" altLang="en-US" sz="1000" dirty="0"/>
          </a:p>
          <a:p>
            <a:pPr marL="1954530" algn="l" rtl="0" eaLnBrk="0">
              <a:lnSpc>
                <a:spcPct val="94000"/>
              </a:lnSpc>
              <a:spcBef>
                <a:spcPts val="820"/>
              </a:spcBef>
            </a:pPr>
            <a:r>
              <a:rPr sz="2700" b="1" kern="0" spc="6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花样“漫”生活 ，</a:t>
            </a:r>
            <a:endParaRPr lang="en-US" altLang="en-US" sz="2700" dirty="0"/>
          </a:p>
          <a:p>
            <a:pPr marL="2234565" algn="l" rtl="0" eaLnBrk="0">
              <a:lnSpc>
                <a:spcPct val="91000"/>
              </a:lnSpc>
              <a:spcBef>
                <a:spcPts val="1495"/>
              </a:spcBef>
            </a:pPr>
            <a:r>
              <a:rPr sz="2000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在百花绽放的云南 ，</a:t>
            </a:r>
            <a:endParaRPr lang="en-US" altLang="en-US" sz="2000" dirty="0"/>
          </a:p>
          <a:p>
            <a:pPr marL="1346200" algn="l" rtl="0" eaLnBrk="0">
              <a:lnSpc>
                <a:spcPct val="91000"/>
              </a:lnSpc>
              <a:spcBef>
                <a:spcPts val="1415"/>
              </a:spcBef>
            </a:pP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始终追寻着纯粹且自由的生活态度 ，</a:t>
            </a:r>
            <a:endParaRPr lang="en-US" altLang="en-US" sz="2000" dirty="0"/>
          </a:p>
          <a:p>
            <a:pPr marL="2742565" algn="l" rtl="0" eaLnBrk="0">
              <a:lnSpc>
                <a:spcPct val="91000"/>
              </a:lnSpc>
              <a:spcBef>
                <a:spcPts val="1415"/>
              </a:spcBef>
            </a:pP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新鲜的花朵</a:t>
            </a:r>
            <a:endParaRPr lang="en-US" altLang="en-US" sz="2000" dirty="0"/>
          </a:p>
          <a:p>
            <a:pPr marL="2069465" algn="l" rtl="0" eaLnBrk="0">
              <a:lnSpc>
                <a:spcPct val="83000"/>
              </a:lnSpc>
              <a:spcBef>
                <a:spcPts val="1405"/>
              </a:spcBef>
            </a:pP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播种-等待-采摘-萃取 ，</a:t>
            </a:r>
            <a:endParaRPr lang="en-US" altLang="en-US" sz="2000" dirty="0"/>
          </a:p>
          <a:p>
            <a:pPr marL="1853565" algn="l" rtl="0" eaLnBrk="0">
              <a:lnSpc>
                <a:spcPts val="3595"/>
              </a:lnSpc>
            </a:pP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鲜花最终变成天然护肤品。</a:t>
            </a:r>
            <a:endParaRPr lang="en-US" altLang="en-US" sz="2000" dirty="0"/>
          </a:p>
          <a:p>
            <a:pPr marL="73025" algn="l" rtl="0" eaLnBrk="0">
              <a:lnSpc>
                <a:spcPct val="91000"/>
              </a:lnSpc>
              <a:spcBef>
                <a:spcPts val="1625"/>
              </a:spcBef>
            </a:pPr>
            <a:r>
              <a:rPr sz="20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将云南新鲜护肤和自由的生活态度传递给每个热爱鲜花</a:t>
            </a:r>
            <a:r>
              <a:rPr sz="20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的你</a:t>
            </a:r>
            <a:endParaRPr lang="en-US" altLang="en-US" sz="2000" dirty="0"/>
          </a:p>
          <a:p>
            <a:pPr algn="l" rtl="0" eaLnBrk="0">
              <a:lnSpc>
                <a:spcPct val="106000"/>
              </a:lnSpc>
            </a:pPr>
            <a:endParaRPr lang="en-US" altLang="en-US" sz="1100" dirty="0"/>
          </a:p>
          <a:p>
            <a:pPr algn="r" rtl="0" eaLnBrk="0">
              <a:lnSpc>
                <a:spcPts val="3610"/>
              </a:lnSpc>
              <a:spcBef>
                <a:spcPts val="5"/>
              </a:spcBef>
            </a:pPr>
            <a:r>
              <a:rPr sz="2700" kern="0" spc="-5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这 ，就是Mythic</a:t>
            </a:r>
            <a:r>
              <a:rPr sz="2700" kern="0" spc="36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kern="0" spc="-5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Flora花嘉正在做的事情。</a:t>
            </a:r>
            <a:endParaRPr lang="en-US" altLang="en-US" sz="2700" dirty="0"/>
          </a:p>
        </p:txBody>
      </p:sp>
      <p:pic>
        <p:nvPicPr>
          <p:cNvPr id="170" name="picture 17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343734" y="660309"/>
            <a:ext cx="1178538" cy="844839"/>
          </a:xfrm>
          <a:prstGeom prst="rect">
            <a:avLst/>
          </a:prstGeom>
        </p:spPr>
      </p:pic>
      <p:sp>
        <p:nvSpPr>
          <p:cNvPr id="174" name="path"/>
          <p:cNvSpPr/>
          <p:nvPr/>
        </p:nvSpPr>
        <p:spPr>
          <a:xfrm>
            <a:off x="2046732" y="729996"/>
            <a:ext cx="306323" cy="595883"/>
          </a:xfrm>
          <a:custGeom>
            <a:avLst/>
            <a:gdLst/>
            <a:ahLst/>
            <a:cxnLst/>
            <a:rect l="0" t="0" r="0" b="0"/>
            <a:pathLst>
              <a:path w="482" h="938">
                <a:moveTo>
                  <a:pt x="0" y="0"/>
                </a:moveTo>
                <a:lnTo>
                  <a:pt x="482" y="0"/>
                </a:lnTo>
                <a:lnTo>
                  <a:pt x="400" y="160"/>
                </a:lnTo>
                <a:lnTo>
                  <a:pt x="160" y="160"/>
                </a:lnTo>
                <a:lnTo>
                  <a:pt x="160" y="623"/>
                </a:lnTo>
                <a:lnTo>
                  <a:pt x="0" y="938"/>
                </a:lnTo>
                <a:lnTo>
                  <a:pt x="0" y="0"/>
                </a:lnTo>
              </a:path>
            </a:pathLst>
          </a:custGeom>
          <a:solidFill>
            <a:srgbClr val="D33B35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picture 1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78" name="textbox 178"/>
          <p:cNvSpPr/>
          <p:nvPr/>
        </p:nvSpPr>
        <p:spPr>
          <a:xfrm>
            <a:off x="1775460" y="3168395"/>
            <a:ext cx="4206875" cy="1210310"/>
          </a:xfrm>
          <a:prstGeom prst="rect">
            <a:avLst/>
          </a:prstGeom>
          <a:solidFill>
            <a:srgbClr val="FFFFFF">
              <a:alpha val="96078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lang="en-US" altLang="en-US" sz="300" dirty="0"/>
          </a:p>
          <a:p>
            <a:pPr marL="153670" algn="l" rtl="0" eaLnBrk="0">
              <a:lnSpc>
                <a:spcPts val="4750"/>
              </a:lnSpc>
              <a:spcBef>
                <a:spcPts val="5"/>
              </a:spcBef>
            </a:pPr>
            <a:r>
              <a:rPr sz="3400" b="1" kern="0" spc="-15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Consumer</a:t>
            </a:r>
            <a:r>
              <a:rPr sz="3400" b="1" kern="0" spc="-4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400" b="1" kern="0" spc="-15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Insight</a:t>
            </a:r>
            <a:endParaRPr lang="en-US" altLang="en-US" sz="3400" dirty="0"/>
          </a:p>
          <a:p>
            <a:pPr marL="140335" algn="l" rtl="0" eaLnBrk="0">
              <a:lnSpc>
                <a:spcPct val="93000"/>
              </a:lnSpc>
              <a:spcBef>
                <a:spcPts val="245"/>
              </a:spcBef>
            </a:pPr>
            <a:r>
              <a:rPr sz="2700" kern="0" spc="20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消费者窥视</a:t>
            </a:r>
            <a:endParaRPr lang="en-US" altLang="en-US" sz="2700" dirty="0"/>
          </a:p>
        </p:txBody>
      </p:sp>
      <p:pic>
        <p:nvPicPr>
          <p:cNvPr id="180" name="picture 1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89660" y="586740"/>
            <a:ext cx="4892040" cy="3261359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572756" y="1054608"/>
            <a:ext cx="2962656" cy="3810000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426719" y="3232404"/>
            <a:ext cx="5803900" cy="1396364"/>
          </a:xfrm>
          <a:prstGeom prst="rect">
            <a:avLst/>
          </a:prstGeom>
          <a:solidFill>
            <a:srgbClr val="D33B35">
              <a:alpha val="81960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marL="470535" algn="l" rtl="0" eaLnBrk="0">
              <a:lnSpc>
                <a:spcPct val="87000"/>
              </a:lnSpc>
              <a:spcBef>
                <a:spcPts val="5"/>
              </a:spcBef>
            </a:pPr>
            <a:r>
              <a:rPr sz="1700" b="1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”女性对鲜花的热爱和对护肤的追求是一样的 ，</a:t>
            </a:r>
            <a:endParaRPr lang="en-US" altLang="en-US" sz="1700" dirty="0"/>
          </a:p>
          <a:p>
            <a:pPr marL="459740" algn="l" rtl="0" eaLnBrk="0">
              <a:lnSpc>
                <a:spcPts val="3230"/>
              </a:lnSpc>
            </a:pPr>
            <a:r>
              <a:rPr sz="1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 们 总 想 把 时</a:t>
            </a:r>
            <a:r>
              <a:rPr sz="1700" b="1" kern="0" spc="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间 停</a:t>
            </a:r>
            <a:r>
              <a:rPr sz="1700" b="1" kern="0" spc="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留 在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</a:t>
            </a: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</a:t>
            </a:r>
            <a:r>
              <a:rPr sz="1700" b="1" kern="0" spc="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700" b="1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 刻</a:t>
            </a:r>
            <a:r>
              <a:rPr sz="1700" b="1" kern="0" spc="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endParaRPr lang="en-US" altLang="en-US" sz="1700" dirty="0"/>
          </a:p>
        </p:txBody>
      </p:sp>
      <p:sp>
        <p:nvSpPr>
          <p:cNvPr id="188" name="textbox 188"/>
          <p:cNvSpPr/>
          <p:nvPr/>
        </p:nvSpPr>
        <p:spPr>
          <a:xfrm>
            <a:off x="5490971" y="4983479"/>
            <a:ext cx="6210300" cy="1181100"/>
          </a:xfrm>
          <a:prstGeom prst="rect">
            <a:avLst/>
          </a:prstGeom>
          <a:solidFill>
            <a:srgbClr val="D33B35">
              <a:alpha val="81960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93000"/>
              </a:lnSpc>
            </a:pPr>
            <a:endParaRPr lang="en-US" altLang="en-US" sz="1000" dirty="0"/>
          </a:p>
          <a:p>
            <a:pPr marL="513715" algn="l" rtl="0" eaLnBrk="0">
              <a:lnSpc>
                <a:spcPct val="87000"/>
              </a:lnSpc>
              <a:spcBef>
                <a:spcPts val="5"/>
              </a:spcBef>
            </a:pPr>
            <a:r>
              <a:rPr sz="17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“在各类护肤品不断推陈出新的时候</a:t>
            </a:r>
            <a:r>
              <a:rPr sz="1700" b="1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，使得消费者产生</a:t>
            </a:r>
            <a:endParaRPr lang="en-US" altLang="en-US" sz="1700" dirty="0"/>
          </a:p>
          <a:p>
            <a:pPr marL="394970" algn="l" rtl="0" eaLnBrk="0">
              <a:lnSpc>
                <a:spcPts val="3245"/>
              </a:lnSpc>
            </a:pPr>
            <a:r>
              <a:rPr sz="17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对产品的制作过程、</a:t>
            </a:r>
            <a:r>
              <a:rPr sz="1700" b="1" kern="0" spc="-3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原料成分以及使用效果的担心”</a:t>
            </a:r>
            <a:endParaRPr lang="en-US" altLang="en-US" sz="1700" dirty="0"/>
          </a:p>
        </p:txBody>
      </p:sp>
      <p:sp>
        <p:nvSpPr>
          <p:cNvPr id="190" name="textbox 190"/>
          <p:cNvSpPr/>
          <p:nvPr/>
        </p:nvSpPr>
        <p:spPr>
          <a:xfrm>
            <a:off x="6646028" y="738287"/>
            <a:ext cx="3945254" cy="694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5270"/>
              </a:lnSpc>
            </a:pPr>
            <a:r>
              <a:rPr sz="3900" b="1" kern="0" spc="-50" dirty="0">
                <a:solidFill>
                  <a:srgbClr val="D33B3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消费者在想什么？</a:t>
            </a:r>
            <a:endParaRPr lang="en-US" altLang="en-US" sz="3900" dirty="0"/>
          </a:p>
        </p:txBody>
      </p:sp>
      <p:sp>
        <p:nvSpPr>
          <p:cNvPr id="192" name="textbox 192"/>
          <p:cNvSpPr/>
          <p:nvPr/>
        </p:nvSpPr>
        <p:spPr>
          <a:xfrm>
            <a:off x="435863" y="5006340"/>
            <a:ext cx="4511675" cy="469900"/>
          </a:xfrm>
          <a:prstGeom prst="rect">
            <a:avLst/>
          </a:prstGeom>
          <a:solidFill>
            <a:srgbClr val="D33B35">
              <a:alpha val="81960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5000"/>
              </a:lnSpc>
            </a:pPr>
            <a:endParaRPr lang="en-US" altLang="en-US" sz="600" dirty="0"/>
          </a:p>
          <a:p>
            <a:pPr marL="309245" algn="l" rtl="0" eaLnBrk="0">
              <a:lnSpc>
                <a:spcPts val="2375"/>
              </a:lnSpc>
              <a:spcBef>
                <a:spcPts val="5"/>
              </a:spcBef>
            </a:pPr>
            <a:r>
              <a:rPr sz="1700" b="1" kern="0" spc="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700" b="1" kern="0" spc="-3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1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该如何选择适合自己的护</a:t>
            </a:r>
            <a:r>
              <a:rPr sz="1700" b="1" kern="0" spc="1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肤品？</a:t>
            </a:r>
            <a:r>
              <a:rPr sz="1700" b="1" kern="0" spc="-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1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endParaRPr lang="en-US" altLang="en-US" sz="1700" dirty="0"/>
          </a:p>
        </p:txBody>
      </p:sp>
      <p:sp>
        <p:nvSpPr>
          <p:cNvPr id="194" name="textbox 194"/>
          <p:cNvSpPr/>
          <p:nvPr/>
        </p:nvSpPr>
        <p:spPr>
          <a:xfrm>
            <a:off x="435863" y="5614415"/>
            <a:ext cx="4511675" cy="469900"/>
          </a:xfrm>
          <a:prstGeom prst="rect">
            <a:avLst/>
          </a:prstGeom>
          <a:solidFill>
            <a:srgbClr val="D33B35">
              <a:alpha val="81960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lang="en-US" altLang="en-US" sz="500" dirty="0"/>
          </a:p>
          <a:p>
            <a:pPr marL="307340" algn="l" rtl="0" eaLnBrk="0">
              <a:lnSpc>
                <a:spcPts val="2105"/>
              </a:lnSpc>
              <a:spcBef>
                <a:spcPts val="0"/>
              </a:spcBef>
            </a:pP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”护肤大同小异有什么新产品可以尝试？</a:t>
            </a:r>
            <a:r>
              <a:rPr sz="1500" b="1" kern="0" spc="-2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endParaRPr lang="en-US" altLang="en-US" sz="1500" dirty="0"/>
          </a:p>
        </p:txBody>
      </p:sp>
      <p:pic>
        <p:nvPicPr>
          <p:cNvPr id="196" name="picture 19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picture 2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1667" y="322681"/>
            <a:ext cx="10892117" cy="5886513"/>
          </a:xfrm>
          <a:prstGeom prst="rect">
            <a:avLst/>
          </a:prstGeom>
        </p:spPr>
      </p:pic>
      <p:pic>
        <p:nvPicPr>
          <p:cNvPr id="202" name="picture 20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07835" y="187698"/>
            <a:ext cx="5657921" cy="2730761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307835" y="4110228"/>
            <a:ext cx="5358383" cy="2555747"/>
          </a:xfrm>
          <a:prstGeom prst="rect">
            <a:avLst/>
          </a:prstGeom>
        </p:spPr>
      </p:pic>
      <p:pic>
        <p:nvPicPr>
          <p:cNvPr id="206" name="picture 20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62128" y="4110228"/>
            <a:ext cx="5292852" cy="2555747"/>
          </a:xfrm>
          <a:prstGeom prst="rect">
            <a:avLst/>
          </a:prstGeom>
        </p:spPr>
      </p:pic>
      <p:pic>
        <p:nvPicPr>
          <p:cNvPr id="208" name="picture 2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62128" y="722376"/>
            <a:ext cx="5292852" cy="2196083"/>
          </a:xfrm>
          <a:prstGeom prst="rect">
            <a:avLst/>
          </a:prstGeom>
        </p:spPr>
      </p:pic>
      <p:sp>
        <p:nvSpPr>
          <p:cNvPr id="210" name="textbox 210"/>
          <p:cNvSpPr/>
          <p:nvPr/>
        </p:nvSpPr>
        <p:spPr>
          <a:xfrm>
            <a:off x="8692375" y="1056170"/>
            <a:ext cx="2813685" cy="16979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理性考据 ，只相信科学</a:t>
            </a:r>
            <a:endParaRPr lang="en-US" altLang="en-US" sz="1700" dirty="0"/>
          </a:p>
          <a:p>
            <a:pPr marL="290195" indent="-277495" algn="l" rtl="0" eaLnBrk="0">
              <a:lnSpc>
                <a:spcPct val="117000"/>
              </a:lnSpc>
              <a:spcBef>
                <a:spcPts val="835"/>
              </a:spcBef>
            </a:pP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成分好的美妆产品最有诱</a:t>
            </a: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惑力</a:t>
            </a:r>
            <a:endParaRPr lang="en-US" altLang="en-US" sz="1700" dirty="0"/>
          </a:p>
          <a:p>
            <a:pPr marL="12700" algn="l" rtl="0" eaLnBrk="0">
              <a:lnSpc>
                <a:spcPct val="95000"/>
              </a:lnSpc>
              <a:spcBef>
                <a:spcPts val="870"/>
              </a:spcBef>
            </a:pP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忠于国际大牌</a:t>
            </a:r>
            <a:endParaRPr lang="en-US" altLang="en-US" sz="1700" dirty="0"/>
          </a:p>
          <a:p>
            <a:pPr algn="l" rtl="0" eaLnBrk="0">
              <a:lnSpc>
                <a:spcPct val="100000"/>
              </a:lnSpc>
            </a:pPr>
            <a:endParaRPr lang="en-US" altLang="en-US" sz="7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活跃于专业的美妆社</a:t>
            </a: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</a:t>
            </a:r>
            <a:endParaRPr lang="en-US" altLang="en-US" sz="1700" dirty="0"/>
          </a:p>
        </p:txBody>
      </p:sp>
      <p:sp>
        <p:nvSpPr>
          <p:cNvPr id="212" name="textbox 212"/>
          <p:cNvSpPr/>
          <p:nvPr/>
        </p:nvSpPr>
        <p:spPr>
          <a:xfrm>
            <a:off x="8313453" y="4488415"/>
            <a:ext cx="3107054" cy="12706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700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懒于做功课 ，喜欢现成</a:t>
            </a:r>
            <a:r>
              <a:rPr sz="1700" kern="0" spc="-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的东西</a:t>
            </a:r>
            <a:endParaRPr lang="en-US" altLang="en-US" sz="1700" dirty="0"/>
          </a:p>
          <a:p>
            <a:pPr marL="290195" indent="-277495" algn="l" rtl="0" eaLnBrk="0">
              <a:lnSpc>
                <a:spcPct val="111000"/>
              </a:lnSpc>
              <a:spcBef>
                <a:spcPts val="770"/>
              </a:spcBef>
            </a:pP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存在于现成美妆功课里的产品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最有诱惑力</a:t>
            </a:r>
            <a:endParaRPr lang="en-US" altLang="en-US" sz="1700" dirty="0"/>
          </a:p>
          <a:p>
            <a:pPr algn="l" rtl="0" eaLnBrk="0">
              <a:lnSpc>
                <a:spcPct val="110000"/>
              </a:lnSpc>
            </a:pPr>
            <a:endParaRPr lang="en-US" altLang="en-US" sz="600" dirty="0"/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会混合使用不同的品牌产品</a:t>
            </a:r>
            <a:endParaRPr lang="en-US" altLang="en-US" sz="1700" dirty="0"/>
          </a:p>
        </p:txBody>
      </p:sp>
      <p:sp>
        <p:nvSpPr>
          <p:cNvPr id="214" name="textbox 214"/>
          <p:cNvSpPr/>
          <p:nvPr/>
        </p:nvSpPr>
        <p:spPr>
          <a:xfrm>
            <a:off x="398322" y="4474756"/>
            <a:ext cx="2813685" cy="13411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容易相信他人推荐</a:t>
            </a:r>
            <a:endParaRPr lang="en-US" altLang="en-US" sz="1700" dirty="0"/>
          </a:p>
          <a:p>
            <a:pPr marL="12700" algn="l" rtl="0" eaLnBrk="0">
              <a:lnSpc>
                <a:spcPct val="95000"/>
              </a:lnSpc>
              <a:spcBef>
                <a:spcPts val="865"/>
              </a:spcBef>
            </a:pP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喜欢购买热门火爆产</a:t>
            </a: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</a:t>
            </a:r>
            <a:endParaRPr lang="en-US" altLang="en-US" sz="1700" dirty="0"/>
          </a:p>
          <a:p>
            <a:pPr algn="l" rtl="0" eaLnBrk="0">
              <a:lnSpc>
                <a:spcPct val="116000"/>
              </a:lnSpc>
            </a:pPr>
            <a:endParaRPr lang="en-US" altLang="en-US" sz="600" dirty="0"/>
          </a:p>
          <a:p>
            <a:pPr marL="287020" indent="-274955" algn="l" rtl="0" eaLnBrk="0">
              <a:lnSpc>
                <a:spcPct val="117000"/>
              </a:lnSpc>
              <a:spcBef>
                <a:spcPts val="0"/>
              </a:spcBef>
            </a:pP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看重外貌 ，对宣传排斥度</a:t>
            </a:r>
            <a:r>
              <a:rPr sz="17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</a:t>
            </a:r>
            <a:endParaRPr lang="en-US" altLang="en-US" sz="1700" dirty="0"/>
          </a:p>
        </p:txBody>
      </p:sp>
      <p:sp>
        <p:nvSpPr>
          <p:cNvPr id="216" name="textbox 216"/>
          <p:cNvSpPr/>
          <p:nvPr/>
        </p:nvSpPr>
        <p:spPr>
          <a:xfrm>
            <a:off x="412356" y="1056170"/>
            <a:ext cx="2127885" cy="134175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对新事物感兴趣</a:t>
            </a:r>
            <a:endParaRPr lang="en-US" altLang="en-US" sz="1700" dirty="0"/>
          </a:p>
          <a:p>
            <a:pPr marL="288925" indent="-276860" algn="l" rtl="0" eaLnBrk="0">
              <a:lnSpc>
                <a:spcPct val="117000"/>
              </a:lnSpc>
              <a:spcBef>
                <a:spcPts val="835"/>
              </a:spcBef>
            </a:pP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新的美妆产品最有</a:t>
            </a: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诱惑力</a:t>
            </a:r>
            <a:endParaRPr lang="en-US" altLang="en-US" sz="1700" dirty="0"/>
          </a:p>
          <a:p>
            <a:pPr algn="l" rtl="0" eaLnBrk="0">
              <a:lnSpc>
                <a:spcPct val="100000"/>
              </a:lnSpc>
            </a:pPr>
            <a:endParaRPr lang="en-US" altLang="en-US" sz="7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7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接受度高且愿尝试</a:t>
            </a:r>
            <a:endParaRPr lang="en-US" altLang="en-US" sz="1700" dirty="0"/>
          </a:p>
        </p:txBody>
      </p:sp>
      <p:sp>
        <p:nvSpPr>
          <p:cNvPr id="218" name="rect"/>
          <p:cNvSpPr/>
          <p:nvPr/>
        </p:nvSpPr>
        <p:spPr>
          <a:xfrm>
            <a:off x="4674108" y="3238500"/>
            <a:ext cx="2744724" cy="399288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20" name="textbox 220"/>
          <p:cNvSpPr/>
          <p:nvPr/>
        </p:nvSpPr>
        <p:spPr>
          <a:xfrm>
            <a:off x="3991592" y="2184533"/>
            <a:ext cx="1438275" cy="649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276225" indent="437515" algn="l" rtl="0" eaLnBrk="0">
              <a:lnSpc>
                <a:spcPct val="94000"/>
              </a:lnSpc>
            </a:pP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广告对象</a:t>
            </a:r>
            <a:r>
              <a:rPr sz="14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lifestyl</a:t>
            </a: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</a:t>
            </a:r>
            <a:r>
              <a:rPr sz="1400" kern="0" spc="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1400" dirty="0"/>
          </a:p>
          <a:p>
            <a:pPr marL="12700" algn="l" rtl="0" eaLnBrk="0">
              <a:lnSpc>
                <a:spcPts val="1745"/>
              </a:lnSpc>
            </a:pP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beauty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blogger</a:t>
            </a:r>
            <a:endParaRPr lang="en-US" altLang="en-US" sz="1400" dirty="0"/>
          </a:p>
        </p:txBody>
      </p:sp>
      <p:sp>
        <p:nvSpPr>
          <p:cNvPr id="222" name="textbox 222"/>
          <p:cNvSpPr/>
          <p:nvPr/>
        </p:nvSpPr>
        <p:spPr>
          <a:xfrm>
            <a:off x="4229299" y="5566543"/>
            <a:ext cx="1174114" cy="649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326390" indent="123190" algn="l" rtl="0" eaLnBrk="0">
              <a:lnSpc>
                <a:spcPct val="94000"/>
              </a:lnSpc>
            </a:pP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广告对象</a:t>
            </a:r>
            <a:r>
              <a:rPr sz="14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celebrity</a:t>
            </a:r>
            <a:endParaRPr lang="en-US" altLang="en-US" sz="1400" dirty="0"/>
          </a:p>
          <a:p>
            <a:pPr marL="12700" algn="l" rtl="0" eaLnBrk="0">
              <a:lnSpc>
                <a:spcPts val="1745"/>
              </a:lnSpc>
            </a:pP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lifestyl</a:t>
            </a: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</a:t>
            </a:r>
            <a:r>
              <a:rPr sz="1400" kern="0" spc="1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1400" dirty="0"/>
          </a:p>
        </p:txBody>
      </p:sp>
      <p:sp>
        <p:nvSpPr>
          <p:cNvPr id="224" name="textbox 224"/>
          <p:cNvSpPr/>
          <p:nvPr/>
        </p:nvSpPr>
        <p:spPr>
          <a:xfrm>
            <a:off x="3664149" y="6173434"/>
            <a:ext cx="1738629" cy="469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1745"/>
              </a:lnSpc>
            </a:pP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20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beauty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blogger</a:t>
            </a:r>
            <a:endParaRPr lang="en-US" altLang="en-US" sz="1400" dirty="0"/>
          </a:p>
          <a:p>
            <a:pPr marL="12700" algn="l" rtl="0" eaLnBrk="0">
              <a:lnSpc>
                <a:spcPts val="1745"/>
              </a:lnSpc>
            </a:pP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400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entertainment</a:t>
            </a:r>
            <a:r>
              <a:rPr sz="1400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1400" dirty="0"/>
          </a:p>
        </p:txBody>
      </p:sp>
      <p:sp>
        <p:nvSpPr>
          <p:cNvPr id="226" name="textbox 226"/>
          <p:cNvSpPr/>
          <p:nvPr/>
        </p:nvSpPr>
        <p:spPr>
          <a:xfrm>
            <a:off x="6490527" y="6111725"/>
            <a:ext cx="1473200" cy="469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745"/>
              </a:lnSpc>
            </a:pP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health car</a:t>
            </a: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</a:t>
            </a:r>
            <a:r>
              <a:rPr sz="1400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1400" dirty="0"/>
          </a:p>
          <a:p>
            <a:pPr marL="12700" algn="l" rtl="0" eaLnBrk="0">
              <a:lnSpc>
                <a:spcPts val="1745"/>
              </a:lnSpc>
            </a:pP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</a:t>
            </a:r>
            <a:r>
              <a:rPr sz="1400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beauty</a:t>
            </a:r>
            <a:r>
              <a:rPr sz="1400" kern="0" spc="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blogger</a:t>
            </a:r>
            <a:endParaRPr lang="en-US" altLang="en-US" sz="1400" dirty="0"/>
          </a:p>
        </p:txBody>
      </p:sp>
      <p:sp>
        <p:nvSpPr>
          <p:cNvPr id="228" name="textbox 228"/>
          <p:cNvSpPr/>
          <p:nvPr/>
        </p:nvSpPr>
        <p:spPr>
          <a:xfrm>
            <a:off x="6478250" y="2420245"/>
            <a:ext cx="1485900" cy="4362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4000"/>
              </a:lnSpc>
            </a:pP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广告对象</a:t>
            </a:r>
            <a:endParaRPr lang="en-US" altLang="en-US" sz="1400" dirty="0"/>
          </a:p>
          <a:p>
            <a:pPr marL="25400" algn="l" rtl="0" eaLnBrk="0">
              <a:lnSpc>
                <a:spcPts val="1815"/>
              </a:lnSpc>
            </a:pP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•</a:t>
            </a:r>
            <a:r>
              <a:rPr sz="1400" kern="0" spc="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health car</a:t>
            </a: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</a:t>
            </a:r>
            <a:r>
              <a:rPr sz="1400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1400" dirty="0"/>
          </a:p>
        </p:txBody>
      </p:sp>
      <p:sp>
        <p:nvSpPr>
          <p:cNvPr id="230" name="textbox 230"/>
          <p:cNvSpPr/>
          <p:nvPr/>
        </p:nvSpPr>
        <p:spPr>
          <a:xfrm>
            <a:off x="4891153" y="3302984"/>
            <a:ext cx="2311400" cy="30289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将消费者划分为四类</a:t>
            </a:r>
            <a:endParaRPr lang="en-US" altLang="en-US" sz="2000" dirty="0"/>
          </a:p>
        </p:txBody>
      </p:sp>
      <p:sp>
        <p:nvSpPr>
          <p:cNvPr id="232" name="textbox 232"/>
          <p:cNvSpPr/>
          <p:nvPr/>
        </p:nvSpPr>
        <p:spPr>
          <a:xfrm>
            <a:off x="4024120" y="4313374"/>
            <a:ext cx="1238885" cy="466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3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跟风党</a:t>
            </a:r>
            <a:endParaRPr lang="en-US" altLang="en-US" sz="3200" dirty="0"/>
          </a:p>
        </p:txBody>
      </p:sp>
      <p:sp>
        <p:nvSpPr>
          <p:cNvPr id="234" name="textbox 234"/>
          <p:cNvSpPr/>
          <p:nvPr/>
        </p:nvSpPr>
        <p:spPr>
          <a:xfrm>
            <a:off x="6476818" y="812060"/>
            <a:ext cx="1240155" cy="466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3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成分党</a:t>
            </a:r>
            <a:endParaRPr lang="en-US" altLang="en-US" sz="3200" dirty="0"/>
          </a:p>
        </p:txBody>
      </p:sp>
      <p:sp>
        <p:nvSpPr>
          <p:cNvPr id="236" name="textbox 236"/>
          <p:cNvSpPr/>
          <p:nvPr/>
        </p:nvSpPr>
        <p:spPr>
          <a:xfrm>
            <a:off x="6672538" y="4383287"/>
            <a:ext cx="1240155" cy="4667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3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伸手党</a:t>
            </a:r>
            <a:endParaRPr lang="en-US" altLang="en-US" sz="3200" dirty="0"/>
          </a:p>
        </p:txBody>
      </p:sp>
      <p:sp>
        <p:nvSpPr>
          <p:cNvPr id="238" name="textbox 238"/>
          <p:cNvSpPr/>
          <p:nvPr/>
        </p:nvSpPr>
        <p:spPr>
          <a:xfrm>
            <a:off x="4217031" y="809618"/>
            <a:ext cx="1231264" cy="469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32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尝鲜党</a:t>
            </a:r>
            <a:endParaRPr lang="en-US" altLang="en-US" sz="3200" dirty="0"/>
          </a:p>
        </p:txBody>
      </p:sp>
      <p:pic>
        <p:nvPicPr>
          <p:cNvPr id="242" name="picture 2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496556" y="1941576"/>
            <a:ext cx="405383" cy="361188"/>
          </a:xfrm>
          <a:prstGeom prst="rect">
            <a:avLst/>
          </a:prstGeom>
        </p:spPr>
      </p:pic>
      <p:pic>
        <p:nvPicPr>
          <p:cNvPr id="244" name="picture 2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893052" y="1493520"/>
            <a:ext cx="394716" cy="356615"/>
          </a:xfrm>
          <a:prstGeom prst="rect">
            <a:avLst/>
          </a:prstGeom>
        </p:spPr>
      </p:pic>
      <p:pic>
        <p:nvPicPr>
          <p:cNvPr id="246" name="picture 24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906767" y="1941576"/>
            <a:ext cx="382523" cy="361188"/>
          </a:xfrm>
          <a:prstGeom prst="rect">
            <a:avLst/>
          </a:prstGeom>
        </p:spPr>
      </p:pic>
      <p:pic>
        <p:nvPicPr>
          <p:cNvPr id="248" name="picture 24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396228" y="1918715"/>
            <a:ext cx="379476" cy="359664"/>
          </a:xfrm>
          <a:prstGeom prst="rect">
            <a:avLst/>
          </a:prstGeom>
        </p:spPr>
      </p:pic>
      <p:pic>
        <p:nvPicPr>
          <p:cNvPr id="250" name="picture 25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417563" y="1524000"/>
            <a:ext cx="374903" cy="344423"/>
          </a:xfrm>
          <a:prstGeom prst="rect">
            <a:avLst/>
          </a:prstGeom>
        </p:spPr>
      </p:pic>
      <p:sp>
        <p:nvSpPr>
          <p:cNvPr id="252" name="textbox 252"/>
          <p:cNvSpPr/>
          <p:nvPr/>
        </p:nvSpPr>
        <p:spPr>
          <a:xfrm>
            <a:off x="6477679" y="5931553"/>
            <a:ext cx="735965" cy="2203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广告对象</a:t>
            </a:r>
            <a:endParaRPr lang="en-US" altLang="en-US" sz="1400" dirty="0"/>
          </a:p>
        </p:txBody>
      </p:sp>
      <p:pic>
        <p:nvPicPr>
          <p:cNvPr id="254" name="picture 254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905156" y="6189954"/>
            <a:ext cx="76200" cy="7637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2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266" name="textbox 266"/>
          <p:cNvSpPr/>
          <p:nvPr/>
        </p:nvSpPr>
        <p:spPr>
          <a:xfrm>
            <a:off x="1775460" y="3168395"/>
            <a:ext cx="5765800" cy="1210310"/>
          </a:xfrm>
          <a:prstGeom prst="rect">
            <a:avLst/>
          </a:prstGeom>
          <a:solidFill>
            <a:srgbClr val="FFFFFF">
              <a:alpha val="96078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3000"/>
              </a:lnSpc>
            </a:pPr>
            <a:endParaRPr lang="en-US" altLang="en-US" sz="1000" dirty="0"/>
          </a:p>
          <a:p>
            <a:pPr marL="156845" algn="l" rtl="0" eaLnBrk="0">
              <a:lnSpc>
                <a:spcPct val="83000"/>
              </a:lnSpc>
              <a:spcBef>
                <a:spcPts val="5"/>
              </a:spcBef>
            </a:pPr>
            <a:r>
              <a:rPr sz="3500" b="1" kern="0" spc="4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Communication Solution</a:t>
            </a:r>
            <a:endParaRPr lang="en-US" altLang="en-US" sz="3500" dirty="0"/>
          </a:p>
          <a:p>
            <a:pPr marL="140335" algn="l" rtl="0" eaLnBrk="0">
              <a:lnSpc>
                <a:spcPct val="93000"/>
              </a:lnSpc>
              <a:spcBef>
                <a:spcPts val="440"/>
              </a:spcBef>
            </a:pPr>
            <a:r>
              <a:rPr sz="2700" kern="0" spc="19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传播策略</a:t>
            </a:r>
            <a:endParaRPr lang="en-US" altLang="en-US" sz="2700" dirty="0"/>
          </a:p>
        </p:txBody>
      </p:sp>
      <p:pic>
        <p:nvPicPr>
          <p:cNvPr id="268" name="picture 2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2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169554" y="3245916"/>
            <a:ext cx="1506680" cy="1246226"/>
            <a:chOff x="0" y="0"/>
            <a:chExt cx="1506680" cy="1246226"/>
          </a:xfrm>
        </p:grpSpPr>
        <p:sp>
          <p:nvSpPr>
            <p:cNvPr id="272" name="path"/>
            <p:cNvSpPr/>
            <p:nvPr/>
          </p:nvSpPr>
          <p:spPr>
            <a:xfrm>
              <a:off x="-63305" y="-62940"/>
              <a:ext cx="1569986" cy="1372108"/>
            </a:xfrm>
            <a:custGeom>
              <a:avLst/>
              <a:gdLst/>
              <a:ahLst/>
              <a:cxnLst/>
              <a:rect l="0" t="0" r="0" b="0"/>
              <a:pathLst>
                <a:path w="2472" h="2160">
                  <a:moveTo>
                    <a:pt x="384" y="385"/>
                  </a:moveTo>
                  <a:cubicBezTo>
                    <a:pt x="768" y="0"/>
                    <a:pt x="1392" y="0"/>
                    <a:pt x="1776" y="384"/>
                  </a:cubicBezTo>
                  <a:cubicBezTo>
                    <a:pt x="2008" y="616"/>
                    <a:pt x="2240" y="848"/>
                    <a:pt x="2472" y="1080"/>
                  </a:cubicBezTo>
                  <a:cubicBezTo>
                    <a:pt x="2240" y="1312"/>
                    <a:pt x="2008" y="1544"/>
                    <a:pt x="1776" y="1776"/>
                  </a:cubicBezTo>
                  <a:cubicBezTo>
                    <a:pt x="1392" y="2160"/>
                    <a:pt x="768" y="2160"/>
                    <a:pt x="384" y="1776"/>
                  </a:cubicBezTo>
                  <a:cubicBezTo>
                    <a:pt x="0" y="1392"/>
                    <a:pt x="0" y="768"/>
                    <a:pt x="384" y="385"/>
                  </a:cubicBezTo>
                </a:path>
              </a:pathLst>
            </a:custGeom>
            <a:solidFill>
              <a:srgbClr val="D74F4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274" name="textbox 274"/>
            <p:cNvSpPr/>
            <p:nvPr/>
          </p:nvSpPr>
          <p:spPr>
            <a:xfrm>
              <a:off x="-12700" y="-12700"/>
              <a:ext cx="1532255" cy="129793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3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30000"/>
                </a:lnSpc>
              </a:pPr>
              <a:endParaRPr lang="en-US" altLang="en-US" sz="1000" dirty="0"/>
            </a:p>
            <a:p>
              <a:pPr marL="249555" algn="l" rtl="0" eaLnBrk="0">
                <a:lnSpc>
                  <a:spcPct val="84000"/>
                </a:lnSpc>
                <a:spcBef>
                  <a:spcPts val="5"/>
                </a:spcBef>
              </a:pPr>
              <a:r>
                <a:rPr sz="2400" kern="0" spc="310" dirty="0">
                  <a:ln w="9062" cap="flat" cmpd="sng">
                    <a:solidFill>
                      <a:srgbClr val="FFFFFF">
                        <a:alpha val="100000"/>
                      </a:srgbClr>
                    </a:solidFill>
                    <a:prstDash val="solid"/>
                    <a:bevel/>
                  </a:ln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2019</a:t>
              </a:r>
              <a:endParaRPr lang="en-US" altLang="en-US" sz="24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600" dirty="0"/>
            </a:p>
            <a:p>
              <a:pPr marL="465455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900" b="1" kern="0" spc="5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START</a:t>
              </a:r>
              <a:endParaRPr lang="en-US" altLang="en-US" sz="900" dirty="0"/>
            </a:p>
          </p:txBody>
        </p:sp>
      </p:grpSp>
      <p:sp>
        <p:nvSpPr>
          <p:cNvPr id="276" name="textbox 276"/>
          <p:cNvSpPr/>
          <p:nvPr/>
        </p:nvSpPr>
        <p:spPr>
          <a:xfrm>
            <a:off x="525869" y="634524"/>
            <a:ext cx="3042920" cy="577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品牌传播策略</a:t>
            </a:r>
            <a:endParaRPr lang="en-US" altLang="en-US" sz="3900" dirty="0"/>
          </a:p>
        </p:txBody>
      </p:sp>
      <p:sp>
        <p:nvSpPr>
          <p:cNvPr id="278" name="textbox 278"/>
          <p:cNvSpPr/>
          <p:nvPr/>
        </p:nvSpPr>
        <p:spPr>
          <a:xfrm>
            <a:off x="9613425" y="4618754"/>
            <a:ext cx="1014094" cy="11798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明星代言</a:t>
            </a:r>
            <a:endParaRPr lang="en-US" altLang="en-US" sz="1400" dirty="0"/>
          </a:p>
          <a:p>
            <a:pPr marL="12700" algn="l" rtl="0" eaLnBrk="0">
              <a:lnSpc>
                <a:spcPct val="91000"/>
              </a:lnSpc>
              <a:spcBef>
                <a:spcPts val="990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全网种草</a:t>
            </a:r>
            <a:endParaRPr lang="en-US" altLang="en-US" sz="1400" dirty="0"/>
          </a:p>
          <a:p>
            <a:pPr marL="12700" algn="l" rtl="0" eaLnBrk="0">
              <a:lnSpc>
                <a:spcPct val="91000"/>
              </a:lnSpc>
              <a:spcBef>
                <a:spcPts val="99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DSP投放</a:t>
            </a:r>
            <a:endParaRPr lang="en-US" altLang="en-US" sz="1400" dirty="0"/>
          </a:p>
          <a:p>
            <a:pPr algn="l" rtl="0" eaLnBrk="0">
              <a:lnSpc>
                <a:spcPct val="103000"/>
              </a:lnSpc>
            </a:pPr>
            <a:endParaRPr lang="en-US" altLang="en-US" sz="8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电商投放</a:t>
            </a:r>
            <a:endParaRPr lang="en-US" altLang="en-US" sz="1400" dirty="0"/>
          </a:p>
        </p:txBody>
      </p:sp>
      <p:sp>
        <p:nvSpPr>
          <p:cNvPr id="280" name="textbox 280"/>
          <p:cNvSpPr/>
          <p:nvPr/>
        </p:nvSpPr>
        <p:spPr>
          <a:xfrm>
            <a:off x="6052625" y="2092991"/>
            <a:ext cx="1014730" cy="10731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明星代言</a:t>
            </a:r>
            <a:endParaRPr lang="en-US" altLang="en-US" sz="14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KOL</a:t>
            </a: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种草</a:t>
            </a:r>
            <a:endParaRPr lang="en-US" altLang="en-US" sz="14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3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社群营销</a:t>
            </a:r>
            <a:endParaRPr lang="en-US" altLang="en-US" sz="1400" dirty="0"/>
          </a:p>
        </p:txBody>
      </p:sp>
      <p:grpSp>
        <p:nvGrpSpPr>
          <p:cNvPr id="18" name="group 18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282" name="picture 28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284" name="textbox 284"/>
            <p:cNvSpPr/>
            <p:nvPr/>
          </p:nvSpPr>
          <p:spPr>
            <a:xfrm>
              <a:off x="-12700" y="-12700"/>
              <a:ext cx="1203960" cy="89153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26160" algn="l" rtl="0" eaLnBrk="0">
                <a:lnSpc>
                  <a:spcPct val="90000"/>
                </a:lnSpc>
              </a:pPr>
              <a:r>
                <a:rPr sz="700" kern="0" spc="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16</a:t>
              </a:r>
              <a:endParaRPr lang="en-US" altLang="en-US" sz="700" dirty="0"/>
            </a:p>
          </p:txBody>
        </p:sp>
      </p:grpSp>
      <p:sp>
        <p:nvSpPr>
          <p:cNvPr id="286" name="textbox 286"/>
          <p:cNvSpPr/>
          <p:nvPr/>
        </p:nvSpPr>
        <p:spPr>
          <a:xfrm>
            <a:off x="9372428" y="2624056"/>
            <a:ext cx="1099185" cy="5867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43180" indent="-30480" algn="l" rtl="0" eaLnBrk="0">
              <a:lnSpc>
                <a:spcPct val="92000"/>
              </a:lnSpc>
            </a:pPr>
            <a:r>
              <a:rPr sz="2000" kern="0" spc="-10" dirty="0">
                <a:solidFill>
                  <a:srgbClr val="7D828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AMPLIFY</a:t>
            </a:r>
            <a:r>
              <a:rPr sz="2000" kern="0" spc="20" dirty="0">
                <a:solidFill>
                  <a:srgbClr val="7D828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kern="0" spc="-10" dirty="0">
                <a:solidFill>
                  <a:srgbClr val="7D828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扩大声势</a:t>
            </a:r>
            <a:endParaRPr lang="en-US" altLang="en-US" sz="2000" dirty="0"/>
          </a:p>
        </p:txBody>
      </p:sp>
      <p:sp>
        <p:nvSpPr>
          <p:cNvPr id="288" name="textbox 288"/>
          <p:cNvSpPr/>
          <p:nvPr/>
        </p:nvSpPr>
        <p:spPr>
          <a:xfrm>
            <a:off x="5924431" y="4709425"/>
            <a:ext cx="1038860" cy="5899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00" dirty="0"/>
          </a:p>
          <a:p>
            <a:pPr marL="12700" indent="124460" algn="l" rtl="0" eaLnBrk="0">
              <a:lnSpc>
                <a:spcPct val="93000"/>
              </a:lnSpc>
            </a:pPr>
            <a:r>
              <a:rPr sz="2000" kern="0" spc="-40" dirty="0">
                <a:solidFill>
                  <a:srgbClr val="7D828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CLOSE  </a:t>
            </a:r>
            <a:r>
              <a:rPr sz="2000" kern="0" spc="-10" dirty="0">
                <a:solidFill>
                  <a:srgbClr val="7D828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打造口碑</a:t>
            </a:r>
            <a:endParaRPr lang="en-US" altLang="en-US" sz="2000" dirty="0"/>
          </a:p>
        </p:txBody>
      </p:sp>
      <p:sp>
        <p:nvSpPr>
          <p:cNvPr id="290" name="textbox 290"/>
          <p:cNvSpPr/>
          <p:nvPr/>
        </p:nvSpPr>
        <p:spPr>
          <a:xfrm>
            <a:off x="2805800" y="2268194"/>
            <a:ext cx="1026160" cy="5899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00" dirty="0"/>
          </a:p>
          <a:p>
            <a:pPr marL="12700" indent="90170" algn="l" rtl="0" eaLnBrk="0">
              <a:lnSpc>
                <a:spcPct val="93000"/>
              </a:lnSpc>
            </a:pPr>
            <a:r>
              <a:rPr sz="2000" kern="0" spc="-80" dirty="0">
                <a:solidFill>
                  <a:srgbClr val="7D828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CATCH</a:t>
            </a:r>
            <a:r>
              <a:rPr sz="2000" kern="0" spc="0" dirty="0">
                <a:solidFill>
                  <a:srgbClr val="7D828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2000" kern="0" spc="-40" dirty="0">
                <a:solidFill>
                  <a:srgbClr val="7D828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唤醒关注</a:t>
            </a:r>
            <a:endParaRPr lang="en-US" altLang="en-US" sz="2000" dirty="0"/>
          </a:p>
        </p:txBody>
      </p:sp>
      <p:sp>
        <p:nvSpPr>
          <p:cNvPr id="292" name="textbox 292"/>
          <p:cNvSpPr/>
          <p:nvPr/>
        </p:nvSpPr>
        <p:spPr>
          <a:xfrm>
            <a:off x="2808003" y="5087436"/>
            <a:ext cx="1191894" cy="4330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01600" algn="l" rtl="0" eaLnBrk="0">
              <a:lnSpc>
                <a:spcPct val="9100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新品尝鲜</a:t>
            </a:r>
            <a:endParaRPr lang="en-US" altLang="en-US" sz="1400" dirty="0"/>
          </a:p>
          <a:p>
            <a:pPr marL="12700" algn="l" rtl="0" eaLnBrk="0">
              <a:lnSpc>
                <a:spcPct val="91000"/>
              </a:lnSpc>
              <a:spcBef>
                <a:spcPts val="150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品牌发布会</a:t>
            </a:r>
            <a:endParaRPr lang="en-US" altLang="en-US" sz="1400" dirty="0"/>
          </a:p>
        </p:txBody>
      </p:sp>
      <p:sp>
        <p:nvSpPr>
          <p:cNvPr id="294" name="rect"/>
          <p:cNvSpPr/>
          <p:nvPr/>
        </p:nvSpPr>
        <p:spPr>
          <a:xfrm>
            <a:off x="1741436" y="3852875"/>
            <a:ext cx="10080002" cy="38100"/>
          </a:xfrm>
          <a:prstGeom prst="rect">
            <a:avLst/>
          </a:pr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grpSp>
        <p:nvGrpSpPr>
          <p:cNvPr id="20" name="group 20"/>
          <p:cNvGrpSpPr/>
          <p:nvPr/>
        </p:nvGrpSpPr>
        <p:grpSpPr>
          <a:xfrm rot="21600000">
            <a:off x="6451955" y="3723436"/>
            <a:ext cx="318300" cy="318300"/>
            <a:chOff x="0" y="0"/>
            <a:chExt cx="318300" cy="318300"/>
          </a:xfrm>
        </p:grpSpPr>
        <p:sp>
          <p:nvSpPr>
            <p:cNvPr id="298" name="path"/>
            <p:cNvSpPr/>
            <p:nvPr/>
          </p:nvSpPr>
          <p:spPr>
            <a:xfrm>
              <a:off x="0" y="0"/>
              <a:ext cx="318300" cy="318300"/>
            </a:xfrm>
            <a:custGeom>
              <a:avLst/>
              <a:gdLst/>
              <a:ahLst/>
              <a:cxnLst/>
              <a:rect l="0" t="0" r="0" b="0"/>
              <a:pathLst>
                <a:path w="501" h="501">
                  <a:moveTo>
                    <a:pt x="1" y="251"/>
                  </a:moveTo>
                  <a:cubicBezTo>
                    <a:pt x="0" y="112"/>
                    <a:pt x="112" y="0"/>
                    <a:pt x="250" y="0"/>
                  </a:cubicBezTo>
                  <a:cubicBezTo>
                    <a:pt x="389" y="0"/>
                    <a:pt x="501" y="112"/>
                    <a:pt x="501" y="250"/>
                  </a:cubicBezTo>
                  <a:cubicBezTo>
                    <a:pt x="501" y="389"/>
                    <a:pt x="389" y="501"/>
                    <a:pt x="250" y="501"/>
                  </a:cubicBezTo>
                  <a:cubicBezTo>
                    <a:pt x="112" y="501"/>
                    <a:pt x="0" y="389"/>
                    <a:pt x="1" y="251"/>
                  </a:cubicBezTo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0" name="textbox 300"/>
            <p:cNvSpPr/>
            <p:nvPr/>
          </p:nvSpPr>
          <p:spPr>
            <a:xfrm>
              <a:off x="-12700" y="-12700"/>
              <a:ext cx="344170" cy="3714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7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133985" algn="l" rtl="0" eaLnBrk="0">
                <a:lnSpc>
                  <a:spcPct val="87000"/>
                </a:lnSpc>
              </a:pPr>
              <a:r>
                <a:rPr sz="900" b="1" kern="0" spc="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2</a:t>
              </a:r>
              <a:endParaRPr lang="en-US" altLang="en-US" sz="900" dirty="0"/>
            </a:p>
          </p:txBody>
        </p:sp>
      </p:grpSp>
      <p:grpSp>
        <p:nvGrpSpPr>
          <p:cNvPr id="22" name="group 22"/>
          <p:cNvGrpSpPr/>
          <p:nvPr/>
        </p:nvGrpSpPr>
        <p:grpSpPr>
          <a:xfrm rot="21600000">
            <a:off x="3080943" y="3723436"/>
            <a:ext cx="318299" cy="318300"/>
            <a:chOff x="0" y="0"/>
            <a:chExt cx="318299" cy="318300"/>
          </a:xfrm>
        </p:grpSpPr>
        <p:sp>
          <p:nvSpPr>
            <p:cNvPr id="302" name="path"/>
            <p:cNvSpPr/>
            <p:nvPr/>
          </p:nvSpPr>
          <p:spPr>
            <a:xfrm>
              <a:off x="0" y="0"/>
              <a:ext cx="318299" cy="318300"/>
            </a:xfrm>
            <a:custGeom>
              <a:avLst/>
              <a:gdLst/>
              <a:ahLst/>
              <a:cxnLst/>
              <a:rect l="0" t="0" r="0" b="0"/>
              <a:pathLst>
                <a:path w="501" h="501">
                  <a:moveTo>
                    <a:pt x="0" y="251"/>
                  </a:moveTo>
                  <a:cubicBezTo>
                    <a:pt x="0" y="112"/>
                    <a:pt x="112" y="0"/>
                    <a:pt x="250" y="0"/>
                  </a:cubicBezTo>
                  <a:cubicBezTo>
                    <a:pt x="389" y="0"/>
                    <a:pt x="501" y="112"/>
                    <a:pt x="501" y="250"/>
                  </a:cubicBezTo>
                  <a:cubicBezTo>
                    <a:pt x="501" y="389"/>
                    <a:pt x="389" y="501"/>
                    <a:pt x="250" y="501"/>
                  </a:cubicBezTo>
                  <a:cubicBezTo>
                    <a:pt x="112" y="501"/>
                    <a:pt x="0" y="389"/>
                    <a:pt x="0" y="251"/>
                  </a:cubicBezTo>
                </a:path>
              </a:pathLst>
            </a:custGeom>
            <a:solidFill>
              <a:srgbClr val="000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304" name="textbox 304"/>
            <p:cNvSpPr/>
            <p:nvPr/>
          </p:nvSpPr>
          <p:spPr>
            <a:xfrm>
              <a:off x="-12700" y="-12700"/>
              <a:ext cx="344170" cy="37147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3000"/>
                </a:lnSpc>
              </a:pPr>
              <a:endParaRPr lang="en-US" altLang="en-US" sz="700" dirty="0"/>
            </a:p>
            <a:p>
              <a:pPr algn="l" rtl="0" eaLnBrk="0">
                <a:lnSpc>
                  <a:spcPct val="7000"/>
                </a:lnSpc>
              </a:pPr>
              <a:endParaRPr lang="en-US" altLang="en-US" sz="100" dirty="0"/>
            </a:p>
            <a:p>
              <a:pPr marL="146685" algn="l" rtl="0" eaLnBrk="0">
                <a:lnSpc>
                  <a:spcPct val="87000"/>
                </a:lnSpc>
              </a:pPr>
              <a:r>
                <a:rPr sz="900" b="1" kern="0" spc="-10" dirty="0">
                  <a:solidFill>
                    <a:srgbClr val="FFFFFF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1</a:t>
              </a:r>
              <a:endParaRPr lang="en-US" altLang="en-US" sz="900" dirty="0"/>
            </a:p>
          </p:txBody>
        </p:sp>
      </p:grpSp>
      <p:sp>
        <p:nvSpPr>
          <p:cNvPr id="306" name="path"/>
          <p:cNvSpPr/>
          <p:nvPr/>
        </p:nvSpPr>
        <p:spPr>
          <a:xfrm>
            <a:off x="9848887" y="3673182"/>
            <a:ext cx="318299" cy="318300"/>
          </a:xfrm>
          <a:custGeom>
            <a:avLst/>
            <a:gdLst/>
            <a:ahLst/>
            <a:cxnLst/>
            <a:rect l="0" t="0" r="0" b="0"/>
            <a:pathLst>
              <a:path w="501" h="501">
                <a:moveTo>
                  <a:pt x="1" y="251"/>
                </a:moveTo>
                <a:cubicBezTo>
                  <a:pt x="0" y="112"/>
                  <a:pt x="112" y="0"/>
                  <a:pt x="250" y="0"/>
                </a:cubicBezTo>
                <a:cubicBezTo>
                  <a:pt x="389" y="0"/>
                  <a:pt x="501" y="112"/>
                  <a:pt x="501" y="250"/>
                </a:cubicBezTo>
                <a:cubicBezTo>
                  <a:pt x="501" y="389"/>
                  <a:pt x="389" y="501"/>
                  <a:pt x="250" y="501"/>
                </a:cubicBezTo>
                <a:cubicBezTo>
                  <a:pt x="112" y="501"/>
                  <a:pt x="0" y="389"/>
                  <a:pt x="1" y="251"/>
                </a:cubicBezTo>
              </a:path>
            </a:pathLst>
          </a:custGeom>
          <a:solidFill>
            <a:srgbClr val="00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08" name="textbox 308"/>
          <p:cNvSpPr/>
          <p:nvPr/>
        </p:nvSpPr>
        <p:spPr>
          <a:xfrm>
            <a:off x="9959468" y="3769023"/>
            <a:ext cx="91439" cy="1454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900" b="1" kern="0" spc="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endParaRPr lang="en-US" alt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picture 3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83692" y="396240"/>
            <a:ext cx="9994979" cy="6272866"/>
          </a:xfrm>
          <a:prstGeom prst="rect">
            <a:avLst/>
          </a:prstGeom>
        </p:spPr>
      </p:pic>
      <p:sp>
        <p:nvSpPr>
          <p:cNvPr id="312" name="textbox 312"/>
          <p:cNvSpPr/>
          <p:nvPr/>
        </p:nvSpPr>
        <p:spPr>
          <a:xfrm>
            <a:off x="525869" y="634524"/>
            <a:ext cx="3042920" cy="5778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品牌传播策略</a:t>
            </a:r>
            <a:endParaRPr lang="en-US" altLang="en-US" sz="3900" dirty="0"/>
          </a:p>
        </p:txBody>
      </p:sp>
      <p:pic>
        <p:nvPicPr>
          <p:cNvPr id="314" name="picture 3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picture 3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320" name="picture 3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365960" y="2848889"/>
            <a:ext cx="1193774" cy="775448"/>
          </a:xfrm>
          <a:prstGeom prst="rect">
            <a:avLst/>
          </a:prstGeom>
        </p:spPr>
      </p:pic>
      <p:pic>
        <p:nvPicPr>
          <p:cNvPr id="322" name="picture 3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365960" y="3777398"/>
            <a:ext cx="1193774" cy="775449"/>
          </a:xfrm>
          <a:prstGeom prst="rect">
            <a:avLst/>
          </a:prstGeom>
        </p:spPr>
      </p:pic>
      <p:pic>
        <p:nvPicPr>
          <p:cNvPr id="324" name="picture 3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018230" y="2251989"/>
            <a:ext cx="1193774" cy="775449"/>
          </a:xfrm>
          <a:prstGeom prst="rect">
            <a:avLst/>
          </a:prstGeom>
        </p:spPr>
      </p:pic>
      <p:pic>
        <p:nvPicPr>
          <p:cNvPr id="326" name="picture 3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018420" y="3217570"/>
            <a:ext cx="1193774" cy="775436"/>
          </a:xfrm>
          <a:prstGeom prst="rect">
            <a:avLst/>
          </a:prstGeom>
        </p:spPr>
      </p:pic>
      <p:pic>
        <p:nvPicPr>
          <p:cNvPr id="328" name="picture 3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365960" y="1964334"/>
            <a:ext cx="1193774" cy="775449"/>
          </a:xfrm>
          <a:prstGeom prst="rect">
            <a:avLst/>
          </a:prstGeom>
        </p:spPr>
      </p:pic>
      <p:graphicFrame>
        <p:nvGraphicFramePr>
          <p:cNvPr id="330" name="table 330"/>
          <p:cNvGraphicFramePr>
            <a:graphicFrameLocks noGrp="1"/>
          </p:cNvGraphicFramePr>
          <p:nvPr/>
        </p:nvGraphicFramePr>
        <p:xfrm>
          <a:off x="8365960" y="1964334"/>
          <a:ext cx="2846070" cy="2588260"/>
        </p:xfrm>
        <a:graphic>
          <a:graphicData uri="http://schemas.openxmlformats.org/drawingml/2006/table">
            <a:tbl>
              <a:tblPr/>
              <a:tblGrid>
                <a:gridCol w="14230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3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82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8000"/>
                        </a:lnSpc>
                      </a:pPr>
                      <a:endParaRPr lang="en-US" altLang="en-US" sz="1000" dirty="0"/>
                    </a:p>
                    <a:p>
                      <a:pPr marL="1555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明星合作</a:t>
                      </a:r>
                      <a:endParaRPr lang="en-US" altLang="en-US" sz="1700" dirty="0"/>
                    </a:p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en-US" altLang="en-US" sz="1000" dirty="0"/>
                    </a:p>
                    <a:p>
                      <a:pPr marL="226060" algn="l" rtl="0" eaLnBrk="0">
                        <a:lnSpc>
                          <a:spcPct val="96000"/>
                        </a:lnSpc>
                        <a:spcBef>
                          <a:spcPts val="520"/>
                        </a:spcBef>
                      </a:pPr>
                      <a:r>
                        <a:rPr sz="17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</a:t>
                      </a:r>
                      <a:r>
                        <a:rPr sz="1700" kern="0" spc="9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稿件</a:t>
                      </a:r>
                      <a:endParaRPr lang="en-US" altLang="en-US" sz="17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1000" dirty="0"/>
                    </a:p>
                    <a:p>
                      <a:pPr marL="157480" algn="l" rtl="0" eaLnBrk="0">
                        <a:lnSpc>
                          <a:spcPct val="85000"/>
                        </a:lnSpc>
                        <a:spcBef>
                          <a:spcPts val="510"/>
                        </a:spcBef>
                      </a:pPr>
                      <a:r>
                        <a:rPr sz="1700" kern="0" spc="11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网红</a:t>
                      </a:r>
                      <a:r>
                        <a:rPr sz="17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endParaRPr lang="en-US" altLang="en-US" sz="1700" dirty="0"/>
                    </a:p>
                    <a:p>
                      <a:pPr marL="370840" algn="l" rtl="0" eaLnBrk="0">
                        <a:lnSpc>
                          <a:spcPts val="2190"/>
                        </a:lnSpc>
                      </a:pPr>
                      <a:r>
                        <a:rPr sz="17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传播</a:t>
                      </a:r>
                      <a:endParaRPr lang="en-US" altLang="en-US" sz="17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1000" dirty="0"/>
                    </a:p>
                    <a:p>
                      <a:pPr marL="38227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700" kern="0" spc="6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电商传播</a:t>
                      </a:r>
                      <a:endParaRPr lang="en-US" altLang="en-US" sz="17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400" dirty="0"/>
                    </a:p>
                    <a:p>
                      <a:pPr marL="599440" indent="-22860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1700" kern="0" spc="17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微信</a:t>
                      </a:r>
                      <a:r>
                        <a:rPr sz="1700" kern="0" spc="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   </a:t>
                      </a:r>
                      <a:r>
                        <a:rPr sz="1700" kern="0" spc="80" dirty="0">
                          <a:solidFill>
                            <a:srgbClr val="40404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传播</a:t>
                      </a:r>
                      <a:endParaRPr lang="en-US" altLang="en-US" sz="17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32" name="picture 3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89063" y="4662766"/>
            <a:ext cx="5728983" cy="342874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6777265" y="1561312"/>
            <a:ext cx="1193774" cy="1116812"/>
            <a:chOff x="0" y="0"/>
            <a:chExt cx="1193774" cy="1116812"/>
          </a:xfrm>
        </p:grpSpPr>
        <p:pic>
          <p:nvPicPr>
            <p:cNvPr id="334" name="picture 33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1193774" cy="1116812"/>
            </a:xfrm>
            <a:prstGeom prst="rect">
              <a:avLst/>
            </a:prstGeom>
          </p:spPr>
        </p:pic>
        <p:sp>
          <p:nvSpPr>
            <p:cNvPr id="336" name="textbox 336"/>
            <p:cNvSpPr/>
            <p:nvPr/>
          </p:nvSpPr>
          <p:spPr>
            <a:xfrm>
              <a:off x="-12700" y="-12700"/>
              <a:ext cx="1219200" cy="11645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154940" indent="13335" algn="l" rtl="0" eaLnBrk="0">
                <a:lnSpc>
                  <a:spcPct val="101000"/>
                </a:lnSpc>
              </a:pPr>
              <a:r>
                <a:rPr sz="1700" kern="0" spc="0" dirty="0">
                  <a:solidFill>
                    <a:srgbClr val="40404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KOL</a:t>
              </a:r>
              <a:r>
                <a:rPr sz="1700" kern="0" spc="12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试用</a:t>
              </a:r>
              <a:r>
                <a:rPr sz="1700" kern="0" spc="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</a:t>
              </a:r>
              <a:r>
                <a:rPr sz="1700" kern="0" spc="9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推荐分享</a:t>
              </a:r>
              <a:endParaRPr lang="en-US" altLang="en-US" sz="1700" dirty="0"/>
            </a:p>
          </p:txBody>
        </p:sp>
      </p:grpSp>
      <p:grpSp>
        <p:nvGrpSpPr>
          <p:cNvPr id="26" name="group 26"/>
          <p:cNvGrpSpPr/>
          <p:nvPr/>
        </p:nvGrpSpPr>
        <p:grpSpPr>
          <a:xfrm rot="21600000">
            <a:off x="6777265" y="4268965"/>
            <a:ext cx="1193774" cy="1116812"/>
            <a:chOff x="0" y="0"/>
            <a:chExt cx="1193774" cy="1116812"/>
          </a:xfrm>
        </p:grpSpPr>
        <p:pic>
          <p:nvPicPr>
            <p:cNvPr id="338" name="picture 33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21600000">
              <a:off x="0" y="0"/>
              <a:ext cx="1193774" cy="1116812"/>
            </a:xfrm>
            <a:prstGeom prst="rect">
              <a:avLst/>
            </a:prstGeom>
          </p:spPr>
        </p:pic>
        <p:sp>
          <p:nvSpPr>
            <p:cNvPr id="340" name="textbox 340"/>
            <p:cNvSpPr/>
            <p:nvPr/>
          </p:nvSpPr>
          <p:spPr>
            <a:xfrm>
              <a:off x="-12700" y="-12700"/>
              <a:ext cx="1219200" cy="11652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4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100" dirty="0"/>
            </a:p>
            <a:p>
              <a:pPr marL="155575" algn="l" rtl="0" eaLnBrk="0">
                <a:lnSpc>
                  <a:spcPct val="96000"/>
                </a:lnSpc>
              </a:pPr>
              <a:r>
                <a:rPr sz="1700" kern="0" spc="8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软文推广</a:t>
              </a:r>
              <a:endParaRPr lang="en-US" altLang="en-US" sz="1700" dirty="0"/>
            </a:p>
          </p:txBody>
        </p:sp>
      </p:grpSp>
      <p:grpSp>
        <p:nvGrpSpPr>
          <p:cNvPr id="28" name="group 28"/>
          <p:cNvGrpSpPr/>
          <p:nvPr/>
        </p:nvGrpSpPr>
        <p:grpSpPr>
          <a:xfrm rot="21600000">
            <a:off x="5343309" y="2876207"/>
            <a:ext cx="1193787" cy="1116799"/>
            <a:chOff x="0" y="0"/>
            <a:chExt cx="1193787" cy="1116799"/>
          </a:xfrm>
        </p:grpSpPr>
        <p:pic>
          <p:nvPicPr>
            <p:cNvPr id="342" name="picture 34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21600000">
              <a:off x="0" y="0"/>
              <a:ext cx="1193787" cy="1116799"/>
            </a:xfrm>
            <a:prstGeom prst="rect">
              <a:avLst/>
            </a:prstGeom>
          </p:spPr>
        </p:pic>
        <p:sp>
          <p:nvSpPr>
            <p:cNvPr id="344" name="textbox 344"/>
            <p:cNvSpPr/>
            <p:nvPr/>
          </p:nvSpPr>
          <p:spPr>
            <a:xfrm>
              <a:off x="-12700" y="-12700"/>
              <a:ext cx="1219200" cy="1164589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154940" indent="13335" algn="l" rtl="0" eaLnBrk="0">
                <a:lnSpc>
                  <a:spcPct val="101000"/>
                </a:lnSpc>
              </a:pPr>
              <a:r>
                <a:rPr sz="1700" kern="0" spc="0" dirty="0">
                  <a:solidFill>
                    <a:srgbClr val="40404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KOL</a:t>
              </a:r>
              <a:r>
                <a:rPr sz="1700" kern="0" spc="12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试用</a:t>
              </a:r>
              <a:r>
                <a:rPr sz="1700" kern="0" spc="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</a:t>
              </a:r>
              <a:r>
                <a:rPr sz="1700" kern="0" spc="9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推荐分享</a:t>
              </a:r>
              <a:endParaRPr lang="en-US" altLang="en-US" sz="1700" dirty="0"/>
            </a:p>
          </p:txBody>
        </p:sp>
      </p:grpSp>
      <p:grpSp>
        <p:nvGrpSpPr>
          <p:cNvPr id="30" name="group 30"/>
          <p:cNvGrpSpPr/>
          <p:nvPr/>
        </p:nvGrpSpPr>
        <p:grpSpPr>
          <a:xfrm rot="21600000">
            <a:off x="2270556" y="2876207"/>
            <a:ext cx="1193787" cy="1116799"/>
            <a:chOff x="0" y="0"/>
            <a:chExt cx="1193787" cy="1116799"/>
          </a:xfrm>
        </p:grpSpPr>
        <p:pic>
          <p:nvPicPr>
            <p:cNvPr id="346" name="picture 34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21600000">
              <a:off x="0" y="0"/>
              <a:ext cx="1193787" cy="1116799"/>
            </a:xfrm>
            <a:prstGeom prst="rect">
              <a:avLst/>
            </a:prstGeom>
          </p:spPr>
        </p:pic>
        <p:sp>
          <p:nvSpPr>
            <p:cNvPr id="348" name="textbox 348"/>
            <p:cNvSpPr/>
            <p:nvPr/>
          </p:nvSpPr>
          <p:spPr>
            <a:xfrm>
              <a:off x="-12700" y="-12700"/>
              <a:ext cx="1219200" cy="116395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166370" indent="-9525" algn="l" rtl="0" eaLnBrk="0">
                <a:lnSpc>
                  <a:spcPct val="101000"/>
                </a:lnSpc>
              </a:pPr>
              <a:r>
                <a:rPr sz="1700" kern="0" spc="8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百度知道</a:t>
              </a:r>
              <a:r>
                <a:rPr sz="1700" kern="0" spc="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</a:t>
              </a:r>
              <a:r>
                <a:rPr sz="1700" kern="0" spc="6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问题预埋</a:t>
              </a:r>
              <a:endParaRPr lang="en-US" altLang="en-US" sz="1700" dirty="0"/>
            </a:p>
          </p:txBody>
        </p:sp>
      </p:grpSp>
      <p:grpSp>
        <p:nvGrpSpPr>
          <p:cNvPr id="32" name="group 32"/>
          <p:cNvGrpSpPr/>
          <p:nvPr/>
        </p:nvGrpSpPr>
        <p:grpSpPr>
          <a:xfrm rot="21600000">
            <a:off x="764070" y="2876207"/>
            <a:ext cx="1193774" cy="1116799"/>
            <a:chOff x="0" y="0"/>
            <a:chExt cx="1193774" cy="1116799"/>
          </a:xfrm>
        </p:grpSpPr>
        <p:pic>
          <p:nvPicPr>
            <p:cNvPr id="350" name="picture 350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21600000">
              <a:off x="0" y="0"/>
              <a:ext cx="1193774" cy="1116799"/>
            </a:xfrm>
            <a:prstGeom prst="rect">
              <a:avLst/>
            </a:prstGeom>
          </p:spPr>
        </p:pic>
        <p:sp>
          <p:nvSpPr>
            <p:cNvPr id="352" name="textbox 352"/>
            <p:cNvSpPr/>
            <p:nvPr/>
          </p:nvSpPr>
          <p:spPr>
            <a:xfrm>
              <a:off x="-12700" y="-12700"/>
              <a:ext cx="1219200" cy="116586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49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49000"/>
                </a:lnSpc>
              </a:pPr>
              <a:endParaRPr lang="en-US" altLang="en-US" sz="1000" dirty="0"/>
            </a:p>
            <a:p>
              <a:pPr marL="222250" algn="l" rtl="0" eaLnBrk="0">
                <a:lnSpc>
                  <a:spcPct val="95000"/>
                </a:lnSpc>
                <a:spcBef>
                  <a:spcPts val="5"/>
                </a:spcBef>
              </a:pPr>
              <a:r>
                <a:rPr sz="1700" kern="0" spc="15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媒体</a:t>
              </a:r>
              <a:r>
                <a:rPr sz="1700" kern="0" spc="0" dirty="0">
                  <a:solidFill>
                    <a:srgbClr val="404040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PR</a:t>
              </a:r>
              <a:endParaRPr lang="en-US" altLang="en-US" sz="1700" dirty="0"/>
            </a:p>
          </p:txBody>
        </p:sp>
      </p:grpSp>
      <p:grpSp>
        <p:nvGrpSpPr>
          <p:cNvPr id="34" name="group 34"/>
          <p:cNvGrpSpPr/>
          <p:nvPr/>
        </p:nvGrpSpPr>
        <p:grpSpPr>
          <a:xfrm rot="21600000">
            <a:off x="3813771" y="2876207"/>
            <a:ext cx="1193774" cy="1116799"/>
            <a:chOff x="0" y="0"/>
            <a:chExt cx="1193774" cy="1116799"/>
          </a:xfrm>
        </p:grpSpPr>
        <p:pic>
          <p:nvPicPr>
            <p:cNvPr id="354" name="picture 354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 rot="21600000">
              <a:off x="0" y="0"/>
              <a:ext cx="1193774" cy="1116799"/>
            </a:xfrm>
            <a:prstGeom prst="rect">
              <a:avLst/>
            </a:prstGeom>
          </p:spPr>
        </p:pic>
        <p:sp>
          <p:nvSpPr>
            <p:cNvPr id="356" name="textbox 356"/>
            <p:cNvSpPr/>
            <p:nvPr/>
          </p:nvSpPr>
          <p:spPr>
            <a:xfrm>
              <a:off x="-12700" y="-12700"/>
              <a:ext cx="1219200" cy="11652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3000"/>
                </a:lnSpc>
              </a:pPr>
              <a:endParaRPr lang="en-US" altLang="en-US" sz="1000" dirty="0"/>
            </a:p>
            <a:p>
              <a:pPr marL="400685" indent="-245745" algn="l" rtl="0" eaLnBrk="0">
                <a:lnSpc>
                  <a:spcPct val="101000"/>
                </a:lnSpc>
                <a:spcBef>
                  <a:spcPts val="5"/>
                </a:spcBef>
              </a:pPr>
              <a:r>
                <a:rPr sz="1700" kern="0" spc="9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评测榜单</a:t>
              </a:r>
              <a:r>
                <a:rPr sz="1700" kern="0" spc="-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</a:t>
              </a:r>
              <a:r>
                <a:rPr sz="1700" kern="0" spc="1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出炉</a:t>
              </a:r>
              <a:endParaRPr lang="en-US" altLang="en-US" sz="1700" dirty="0"/>
            </a:p>
          </p:txBody>
        </p:sp>
      </p:grpSp>
      <p:grpSp>
        <p:nvGrpSpPr>
          <p:cNvPr id="36" name="group 36"/>
          <p:cNvGrpSpPr/>
          <p:nvPr/>
        </p:nvGrpSpPr>
        <p:grpSpPr>
          <a:xfrm rot="21600000">
            <a:off x="6777265" y="2876207"/>
            <a:ext cx="1193774" cy="1116799"/>
            <a:chOff x="0" y="0"/>
            <a:chExt cx="1193774" cy="1116799"/>
          </a:xfrm>
        </p:grpSpPr>
        <p:pic>
          <p:nvPicPr>
            <p:cNvPr id="358" name="picture 35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21600000">
              <a:off x="0" y="0"/>
              <a:ext cx="1193774" cy="1116799"/>
            </a:xfrm>
            <a:prstGeom prst="rect">
              <a:avLst/>
            </a:prstGeom>
          </p:spPr>
        </p:pic>
        <p:sp>
          <p:nvSpPr>
            <p:cNvPr id="360" name="textbox 360"/>
            <p:cNvSpPr/>
            <p:nvPr/>
          </p:nvSpPr>
          <p:spPr>
            <a:xfrm>
              <a:off x="-12700" y="-12700"/>
              <a:ext cx="1219200" cy="114236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8000"/>
                </a:lnSpc>
              </a:pPr>
              <a:endParaRPr lang="en-US" altLang="en-US" sz="100" dirty="0"/>
            </a:p>
            <a:p>
              <a:pPr marL="395605" algn="l" rtl="0" eaLnBrk="0">
                <a:lnSpc>
                  <a:spcPct val="86000"/>
                </a:lnSpc>
              </a:pPr>
              <a:r>
                <a:rPr sz="1700" kern="0" spc="3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品牌</a:t>
              </a:r>
              <a:endParaRPr lang="en-US" altLang="en-US" sz="1700" dirty="0"/>
            </a:p>
            <a:p>
              <a:pPr marL="268605" algn="l" rtl="0" eaLnBrk="0">
                <a:lnSpc>
                  <a:spcPts val="2170"/>
                </a:lnSpc>
              </a:pPr>
              <a:r>
                <a:rPr sz="1700" kern="0" spc="80" dirty="0">
                  <a:solidFill>
                    <a:srgbClr val="40404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发布会</a:t>
              </a:r>
              <a:endParaRPr lang="en-US" altLang="en-US" sz="1700" dirty="0"/>
            </a:p>
          </p:txBody>
        </p:sp>
      </p:grpSp>
      <p:sp>
        <p:nvSpPr>
          <p:cNvPr id="362" name="textbox 362"/>
          <p:cNvSpPr/>
          <p:nvPr/>
        </p:nvSpPr>
        <p:spPr>
          <a:xfrm>
            <a:off x="933188" y="469600"/>
            <a:ext cx="2504439" cy="575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 播</a:t>
            </a:r>
            <a:r>
              <a:rPr sz="3900" b="1" kern="0" spc="11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节 奏</a:t>
            </a:r>
            <a:endParaRPr lang="en-US" altLang="en-US" sz="3900" dirty="0"/>
          </a:p>
        </p:txBody>
      </p:sp>
      <p:pic>
        <p:nvPicPr>
          <p:cNvPr id="364" name="picture 364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8385010" y="4822266"/>
            <a:ext cx="3053345" cy="342874"/>
          </a:xfrm>
          <a:prstGeom prst="rect">
            <a:avLst/>
          </a:prstGeom>
        </p:spPr>
      </p:pic>
      <p:pic>
        <p:nvPicPr>
          <p:cNvPr id="366" name="picture 366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6663448" y="5532297"/>
            <a:ext cx="1479575" cy="342874"/>
          </a:xfrm>
          <a:prstGeom prst="rect">
            <a:avLst/>
          </a:prstGeom>
        </p:spPr>
      </p:pic>
      <p:sp>
        <p:nvSpPr>
          <p:cNvPr id="368" name="textbox 368"/>
          <p:cNvSpPr/>
          <p:nvPr/>
        </p:nvSpPr>
        <p:spPr>
          <a:xfrm>
            <a:off x="2565031" y="5255946"/>
            <a:ext cx="1769110" cy="2616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700" b="1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</a:t>
            </a:r>
            <a:r>
              <a:rPr sz="17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sz="1700" b="1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</a:t>
            </a:r>
            <a:r>
              <a:rPr sz="17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sz="1700" b="1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-9</a:t>
            </a:r>
            <a:r>
              <a:rPr sz="17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sz="1700" b="1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17</a:t>
            </a: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en-US" altLang="en-US" sz="1700" dirty="0"/>
          </a:p>
        </p:txBody>
      </p:sp>
      <p:sp>
        <p:nvSpPr>
          <p:cNvPr id="370" name="textbox 370"/>
          <p:cNvSpPr/>
          <p:nvPr/>
        </p:nvSpPr>
        <p:spPr>
          <a:xfrm>
            <a:off x="9197809" y="5248795"/>
            <a:ext cx="1415414" cy="2616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-12</a:t>
            </a: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endParaRPr lang="en-US" altLang="en-US" sz="1700" dirty="0"/>
          </a:p>
        </p:txBody>
      </p:sp>
      <p:sp>
        <p:nvSpPr>
          <p:cNvPr id="374" name="textbox 374"/>
          <p:cNvSpPr/>
          <p:nvPr/>
        </p:nvSpPr>
        <p:spPr>
          <a:xfrm>
            <a:off x="7046315" y="6035573"/>
            <a:ext cx="856614" cy="2616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30</a:t>
            </a: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endParaRPr lang="en-US" altLang="en-US" sz="1700" dirty="0"/>
          </a:p>
        </p:txBody>
      </p:sp>
      <p:sp>
        <p:nvSpPr>
          <p:cNvPr id="376" name="textbox 376"/>
          <p:cNvSpPr/>
          <p:nvPr/>
        </p:nvSpPr>
        <p:spPr>
          <a:xfrm>
            <a:off x="11788450" y="218572"/>
            <a:ext cx="127635" cy="1219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700" kern="0" spc="0" dirty="0">
                <a:solidFill>
                  <a:srgbClr val="FEFEF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18</a:t>
            </a:r>
            <a:endParaRPr lang="en-US" alt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textbox 378"/>
          <p:cNvSpPr/>
          <p:nvPr/>
        </p:nvSpPr>
        <p:spPr>
          <a:xfrm>
            <a:off x="5950525" y="1573691"/>
            <a:ext cx="5786754" cy="35566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第一阶段 ：建立品牌官方账号</a:t>
            </a:r>
            <a:endParaRPr lang="en-US" altLang="en-US" sz="1500" dirty="0"/>
          </a:p>
          <a:p>
            <a:pPr marL="12700" algn="l" rtl="0" eaLnBrk="0">
              <a:lnSpc>
                <a:spcPts val="2120"/>
              </a:lnSpc>
              <a:spcBef>
                <a:spcPts val="905"/>
              </a:spcBef>
            </a:pP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乎</a:t>
            </a:r>
            <a:endParaRPr lang="en-US" altLang="en-US" sz="15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第二阶段 ：发起试用活动</a:t>
            </a:r>
            <a:endParaRPr lang="en-US" altLang="en-US" sz="1500" dirty="0"/>
          </a:p>
          <a:p>
            <a:pPr marL="288925" indent="-276225" algn="l" rtl="0" eaLnBrk="0">
              <a:lnSpc>
                <a:spcPct val="128000"/>
              </a:lnSpc>
              <a:spcBef>
                <a:spcPts val="1155"/>
              </a:spcBef>
            </a:pP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邀请各平台博主试用新品并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发布相关体验内容 ，位社区品牌口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碑奠定基础</a:t>
            </a:r>
            <a:endParaRPr lang="en-US" altLang="en-US" sz="1500" dirty="0"/>
          </a:p>
          <a:p>
            <a:pPr marL="12700" algn="l" rtl="0" eaLnBrk="0">
              <a:lnSpc>
                <a:spcPct val="96000"/>
              </a:lnSpc>
              <a:spcBef>
                <a:spcPts val="1150"/>
              </a:spcBef>
            </a:pPr>
            <a:r>
              <a:rPr sz="1500" kern="0" spc="3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小红书、</a:t>
            </a:r>
            <a:r>
              <a:rPr sz="1500" kern="0" spc="-3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微博、</a:t>
            </a:r>
            <a:r>
              <a:rPr sz="1500" kern="0" spc="-2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</a:t>
            </a: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站、</a:t>
            </a:r>
            <a:r>
              <a:rPr sz="1500" kern="0" spc="-3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</a:t>
            </a:r>
            <a:endParaRPr lang="en-US" altLang="en-US" sz="15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第三阶段 ：品牌信息建立</a:t>
            </a:r>
            <a:endParaRPr lang="en-US" altLang="en-US" sz="1500" dirty="0"/>
          </a:p>
          <a:p>
            <a:pPr algn="l" rtl="0" eaLnBrk="0">
              <a:lnSpc>
                <a:spcPct val="107000"/>
              </a:lnSpc>
            </a:pPr>
            <a:endParaRPr lang="en-US" altLang="en-US" sz="7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120"/>
              </a:lnSpc>
            </a:pPr>
            <a:r>
              <a:rPr sz="1500" kern="0" spc="7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百度百科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乎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百度知道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SEO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优化</a:t>
            </a:r>
            <a:endParaRPr lang="en-US" altLang="en-US" sz="1500" dirty="0"/>
          </a:p>
        </p:txBody>
      </p:sp>
      <p:sp>
        <p:nvSpPr>
          <p:cNvPr id="380" name="path"/>
          <p:cNvSpPr/>
          <p:nvPr/>
        </p:nvSpPr>
        <p:spPr>
          <a:xfrm>
            <a:off x="830580" y="2113279"/>
            <a:ext cx="1861184" cy="1861184"/>
          </a:xfrm>
          <a:custGeom>
            <a:avLst/>
            <a:gdLst/>
            <a:ahLst/>
            <a:cxnLst/>
            <a:rect l="0" t="0" r="0" b="0"/>
            <a:pathLst>
              <a:path w="2930" h="2930">
                <a:moveTo>
                  <a:pt x="0" y="1464"/>
                </a:moveTo>
                <a:cubicBezTo>
                  <a:pt x="0" y="656"/>
                  <a:pt x="656" y="0"/>
                  <a:pt x="1465" y="0"/>
                </a:cubicBezTo>
                <a:cubicBezTo>
                  <a:pt x="2274" y="0"/>
                  <a:pt x="2930" y="656"/>
                  <a:pt x="2930" y="1465"/>
                </a:cubicBezTo>
                <a:cubicBezTo>
                  <a:pt x="2930" y="2274"/>
                  <a:pt x="2274" y="2930"/>
                  <a:pt x="1465" y="2930"/>
                </a:cubicBezTo>
                <a:cubicBezTo>
                  <a:pt x="656" y="2930"/>
                  <a:pt x="0" y="2274"/>
                  <a:pt x="0" y="1464"/>
                </a:cubicBezTo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82" name="textbox 382"/>
          <p:cNvSpPr/>
          <p:nvPr/>
        </p:nvSpPr>
        <p:spPr>
          <a:xfrm>
            <a:off x="1514341" y="2729897"/>
            <a:ext cx="2559685" cy="8159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产品尝鲜期</a:t>
            </a:r>
            <a:endParaRPr lang="en-US" altLang="en-US" sz="3900" dirty="0"/>
          </a:p>
          <a:p>
            <a:pPr marL="19685" algn="l" rtl="0" eaLnBrk="0">
              <a:lnSpc>
                <a:spcPct val="89000"/>
              </a:lnSpc>
              <a:spcBef>
                <a:spcPts val="280"/>
              </a:spcBef>
            </a:pP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SEEDING</a:t>
            </a:r>
            <a:endParaRPr lang="en-US" altLang="en-US" sz="1500" dirty="0"/>
          </a:p>
        </p:txBody>
      </p:sp>
      <p:pic>
        <p:nvPicPr>
          <p:cNvPr id="384" name="picture 38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pic>
        <p:nvPicPr>
          <p:cNvPr id="388" name="picture 38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09832" y="1935479"/>
            <a:ext cx="15875" cy="258000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picture 3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392" name="rect"/>
          <p:cNvSpPr/>
          <p:nvPr/>
        </p:nvSpPr>
        <p:spPr>
          <a:xfrm>
            <a:off x="0" y="0"/>
            <a:ext cx="12192000" cy="2857500"/>
          </a:xfrm>
          <a:prstGeom prst="rect">
            <a:avLst/>
          </a:pr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394" name="picture 39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5520245"/>
            <a:ext cx="1435773" cy="1337754"/>
          </a:xfrm>
          <a:prstGeom prst="rect">
            <a:avLst/>
          </a:prstGeom>
        </p:spPr>
      </p:pic>
      <p:sp>
        <p:nvSpPr>
          <p:cNvPr id="396" name="textbox 396"/>
          <p:cNvSpPr/>
          <p:nvPr/>
        </p:nvSpPr>
        <p:spPr>
          <a:xfrm>
            <a:off x="732154" y="3464357"/>
            <a:ext cx="6783069" cy="27889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424180" algn="l" rtl="0" eaLnBrk="0">
              <a:lnSpc>
                <a:spcPct val="82000"/>
              </a:lnSpc>
              <a:tabLst>
                <a:tab pos="6769100" algn="l"/>
              </a:tabLst>
            </a:pPr>
            <a:r>
              <a:rPr sz="20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Slogan</a:t>
            </a:r>
            <a:r>
              <a:rPr sz="2000" b="1" kern="0" spc="1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</a:t>
            </a:r>
            <a:r>
              <a:rPr sz="2000" b="1" kern="0" spc="1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</a:t>
            </a:r>
            <a:r>
              <a:rPr sz="2000" b="1" u="sng" strike="sngStrike" kern="0" spc="-320" dirty="0">
                <a:solidFill>
                  <a:srgbClr val="404040">
                    <a:alpha val="100000"/>
                  </a:srgbClr>
                </a:solidFill>
                <a:uFill>
                  <a:solidFill>
                    <a:srgbClr val="D9D9D9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             </a:t>
            </a:r>
            <a:r>
              <a:rPr sz="20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</a:t>
            </a:r>
            <a:r>
              <a:rPr sz="2000" b="1" u="sng" strike="sngStrike" kern="0" spc="0" dirty="0">
                <a:solidFill>
                  <a:srgbClr val="404040">
                    <a:alpha val="100000"/>
                  </a:srgbClr>
                </a:solidFill>
                <a:uFill>
                  <a:solidFill>
                    <a:srgbClr val="D9D9D9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lang="en-US" altLang="en-US" sz="20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marL="417195" algn="l" rtl="0" eaLnBrk="0">
              <a:lnSpc>
                <a:spcPts val="2170"/>
              </a:lnSpc>
              <a:spcBef>
                <a:spcPts val="455"/>
              </a:spcBef>
            </a:pPr>
            <a:r>
              <a:rPr sz="1500" kern="0" spc="19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1500" kern="0" spc="1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炎热夏季只要这</a:t>
            </a:r>
            <a:r>
              <a:rPr sz="1500" kern="0" spc="-1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500" kern="0" spc="-27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管！</a:t>
            </a:r>
            <a:r>
              <a:rPr sz="1500" kern="0" spc="19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endParaRPr lang="en-US" altLang="en-US" sz="15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algn="l" rtl="0" eaLnBrk="0">
              <a:lnSpc>
                <a:spcPct val="100000"/>
              </a:lnSpc>
            </a:pPr>
            <a:endParaRPr lang="en-US" altLang="en-US" sz="1000" dirty="0"/>
          </a:p>
          <a:p>
            <a:pPr marL="417830" algn="l" rtl="0" eaLnBrk="0">
              <a:lnSpc>
                <a:spcPct val="91000"/>
              </a:lnSpc>
              <a:spcBef>
                <a:spcPts val="610"/>
              </a:spcBef>
            </a:pPr>
            <a:r>
              <a:rPr sz="2000" b="1" kern="0" spc="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产品特性</a:t>
            </a:r>
            <a:endParaRPr lang="en-US" altLang="en-US" sz="20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8000"/>
              </a:lnSpc>
              <a:spcBef>
                <a:spcPts val="455"/>
              </a:spcBef>
              <a:tabLst>
                <a:tab pos="37465" algn="l"/>
              </a:tabLst>
            </a:pPr>
            <a:r>
              <a:rPr sz="1500" u="sng" kern="0" spc="0" dirty="0">
                <a:solidFill>
                  <a:srgbClr val="808080">
                    <a:alpha val="100000"/>
                  </a:srgbClr>
                </a:solidFill>
                <a:uFill>
                  <a:solidFill>
                    <a:srgbClr val="A6A6A6"/>
                  </a:solidFill>
                </a:uFill>
                <a:latin typeface="Wingdings" panose="05000000000000000000"/>
                <a:ea typeface="Wingdings" panose="05000000000000000000"/>
                <a:cs typeface="Wingdings" panose="05000000000000000000"/>
              </a:rPr>
              <a:t>	</a:t>
            </a:r>
            <a:r>
              <a:rPr sz="1500" kern="0" spc="-143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u="sng" kern="0" spc="-1310" dirty="0">
                <a:solidFill>
                  <a:srgbClr val="808080">
                    <a:alpha val="100000"/>
                  </a:srgbClr>
                </a:solidFill>
                <a:uFill>
                  <a:solidFill>
                    <a:srgbClr val="A6A6A6"/>
                  </a:solidFill>
                </a:u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136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19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500" kern="0" spc="-41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1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萃取高原玫瑰精华</a:t>
            </a:r>
            <a:endParaRPr lang="en-US" altLang="en-US" sz="15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431800" algn="l" rtl="0" eaLnBrk="0">
              <a:lnSpc>
                <a:spcPts val="1915"/>
              </a:lnSpc>
              <a:spcBef>
                <a:spcPts val="455"/>
              </a:spcBef>
            </a:pPr>
            <a:r>
              <a:rPr sz="1500" kern="0" spc="19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500" kern="0" spc="-39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1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修复夏季受损肌肤</a:t>
            </a:r>
            <a:endParaRPr lang="en-US" altLang="en-US" sz="1500" dirty="0"/>
          </a:p>
          <a:p>
            <a:pPr algn="l" rtl="0" eaLnBrk="0">
              <a:lnSpc>
                <a:spcPct val="100000"/>
              </a:lnSpc>
            </a:pPr>
            <a:endParaRPr lang="en-US" altLang="en-US" sz="13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7000"/>
              </a:lnSpc>
              <a:tabLst>
                <a:tab pos="431800" algn="l"/>
              </a:tabLst>
            </a:pPr>
            <a:r>
              <a:rPr sz="1500" u="dbl" kern="0" spc="0" dirty="0">
                <a:solidFill>
                  <a:srgbClr val="808080">
                    <a:alpha val="100000"/>
                  </a:srgbClr>
                </a:solidFill>
                <a:uFill>
                  <a:solidFill>
                    <a:srgbClr val="D74F4A"/>
                  </a:solidFill>
                </a:uFill>
                <a:latin typeface="Wingdings" panose="05000000000000000000"/>
                <a:ea typeface="Wingdings" panose="05000000000000000000"/>
                <a:cs typeface="Wingdings" panose="05000000000000000000"/>
              </a:rPr>
              <a:t>	</a:t>
            </a:r>
            <a:r>
              <a:rPr sz="1500" u="dbl" kern="0" spc="170" dirty="0">
                <a:solidFill>
                  <a:srgbClr val="808080">
                    <a:alpha val="100000"/>
                  </a:srgbClr>
                </a:solidFill>
                <a:uFill>
                  <a:solidFill>
                    <a:srgbClr val="D74F4A"/>
                  </a:solidFill>
                </a:u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500" u="dbl" kern="0" spc="-1370" dirty="0">
                <a:solidFill>
                  <a:srgbClr val="808080">
                    <a:alpha val="100000"/>
                  </a:srgbClr>
                </a:solidFill>
                <a:uFill>
                  <a:solidFill>
                    <a:srgbClr val="D74F4A"/>
                  </a:solidFill>
                </a:u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-55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17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试管包装 ，保证面膜成分活</a:t>
            </a:r>
            <a:r>
              <a:rPr sz="1500" kern="0" spc="16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性</a:t>
            </a:r>
            <a:endParaRPr lang="en-US" altLang="en-US" sz="1500" dirty="0"/>
          </a:p>
        </p:txBody>
      </p:sp>
      <p:pic>
        <p:nvPicPr>
          <p:cNvPr id="398" name="picture 39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69619" y="5045075"/>
            <a:ext cx="7619" cy="267969"/>
          </a:xfrm>
          <a:prstGeom prst="rect">
            <a:avLst/>
          </a:prstGeom>
        </p:spPr>
      </p:pic>
      <p:pic>
        <p:nvPicPr>
          <p:cNvPr id="400" name="picture 40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4216289" y="3554729"/>
            <a:ext cx="3139439" cy="328295"/>
          </a:xfrm>
          <a:prstGeom prst="rect">
            <a:avLst/>
          </a:prstGeom>
        </p:spPr>
      </p:pic>
      <p:pic>
        <p:nvPicPr>
          <p:cNvPr id="402" name="picture 40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036597" y="480903"/>
            <a:ext cx="3537448" cy="2714345"/>
          </a:xfrm>
          <a:prstGeom prst="rect">
            <a:avLst/>
          </a:prstGeom>
        </p:spPr>
      </p:pic>
      <p:sp>
        <p:nvSpPr>
          <p:cNvPr id="406" name="textbox 406"/>
          <p:cNvSpPr/>
          <p:nvPr/>
        </p:nvSpPr>
        <p:spPr>
          <a:xfrm>
            <a:off x="732536" y="472592"/>
            <a:ext cx="6828790" cy="628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24155" algn="l" rtl="0" eaLnBrk="0">
              <a:lnSpc>
                <a:spcPts val="4750"/>
              </a:lnSpc>
              <a:tabLst>
                <a:tab pos="419100" algn="l"/>
              </a:tabLst>
            </a:pPr>
            <a:r>
              <a:rPr sz="35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3500" b="1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爆款产品（</a:t>
            </a:r>
            <a:r>
              <a:rPr sz="3500" b="1" kern="0" spc="3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3500" b="1" kern="0" spc="-4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5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3500" b="1" kern="0" spc="-56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500" b="1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</a:t>
            </a:r>
            <a:r>
              <a:rPr sz="3500" b="1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月）</a:t>
            </a:r>
            <a:r>
              <a:rPr sz="35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</a:t>
            </a:r>
            <a:endParaRPr lang="en-US" altLang="en-US" sz="3500" dirty="0"/>
          </a:p>
        </p:txBody>
      </p:sp>
      <p:sp>
        <p:nvSpPr>
          <p:cNvPr id="408" name="path"/>
          <p:cNvSpPr/>
          <p:nvPr/>
        </p:nvSpPr>
        <p:spPr>
          <a:xfrm>
            <a:off x="7083806" y="566928"/>
            <a:ext cx="461771" cy="256031"/>
          </a:xfrm>
          <a:custGeom>
            <a:avLst/>
            <a:gdLst/>
            <a:ahLst/>
            <a:cxnLst/>
            <a:rect l="0" t="0" r="0" b="0"/>
            <a:pathLst>
              <a:path w="727" h="403">
                <a:moveTo>
                  <a:pt x="0" y="165"/>
                </a:moveTo>
                <a:lnTo>
                  <a:pt x="727" y="165"/>
                </a:lnTo>
                <a:lnTo>
                  <a:pt x="727" y="237"/>
                </a:lnTo>
                <a:lnTo>
                  <a:pt x="0" y="237"/>
                </a:lnTo>
                <a:lnTo>
                  <a:pt x="0" y="165"/>
                </a:lnTo>
                <a:close/>
              </a:path>
              <a:path w="727" h="403">
                <a:moveTo>
                  <a:pt x="0" y="0"/>
                </a:moveTo>
                <a:lnTo>
                  <a:pt x="727" y="0"/>
                </a:lnTo>
                <a:lnTo>
                  <a:pt x="727" y="71"/>
                </a:lnTo>
                <a:lnTo>
                  <a:pt x="0" y="71"/>
                </a:lnTo>
                <a:lnTo>
                  <a:pt x="0" y="0"/>
                </a:lnTo>
                <a:close/>
              </a:path>
              <a:path w="727" h="403">
                <a:moveTo>
                  <a:pt x="0" y="331"/>
                </a:moveTo>
                <a:lnTo>
                  <a:pt x="727" y="331"/>
                </a:lnTo>
                <a:lnTo>
                  <a:pt x="727" y="403"/>
                </a:lnTo>
                <a:lnTo>
                  <a:pt x="0" y="403"/>
                </a:lnTo>
                <a:lnTo>
                  <a:pt x="0" y="331"/>
                </a:lnTo>
                <a:close/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10" name="path"/>
          <p:cNvSpPr/>
          <p:nvPr/>
        </p:nvSpPr>
        <p:spPr>
          <a:xfrm>
            <a:off x="745236" y="563879"/>
            <a:ext cx="211836" cy="451103"/>
          </a:xfrm>
          <a:custGeom>
            <a:avLst/>
            <a:gdLst/>
            <a:ahLst/>
            <a:cxnLst/>
            <a:rect l="0" t="0" r="0" b="0"/>
            <a:pathLst>
              <a:path w="333" h="710">
                <a:moveTo>
                  <a:pt x="0" y="0"/>
                </a:moveTo>
                <a:lnTo>
                  <a:pt x="333" y="0"/>
                </a:lnTo>
                <a:lnTo>
                  <a:pt x="333" y="710"/>
                </a:lnTo>
                <a:lnTo>
                  <a:pt x="0" y="710"/>
                </a:lnTo>
                <a:lnTo>
                  <a:pt x="0" y="0"/>
                </a:lnTo>
                <a:close/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12" name="textbox 412"/>
          <p:cNvSpPr/>
          <p:nvPr/>
        </p:nvSpPr>
        <p:spPr>
          <a:xfrm>
            <a:off x="1138796" y="1596497"/>
            <a:ext cx="4029709" cy="7423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b="1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夏季热门单品</a:t>
            </a:r>
            <a:r>
              <a:rPr sz="2000" b="1" kern="0" spc="-4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1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sz="2000" b="1" kern="0" spc="-3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试管</a:t>
            </a:r>
            <a:r>
              <a:rPr sz="2000" b="1" kern="0" spc="1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面膜</a:t>
            </a:r>
            <a:r>
              <a:rPr sz="2000" b="1" kern="0" spc="-3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1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</a:t>
            </a:r>
            <a:endParaRPr lang="en-US" altLang="en-US" sz="20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127000"/>
              </a:lnSpc>
            </a:pPr>
            <a:endParaRPr lang="en-US" altLang="en-US" sz="300" dirty="0"/>
          </a:p>
          <a:p>
            <a:pPr marL="12700" algn="l" rtl="0" eaLnBrk="0">
              <a:lnSpc>
                <a:spcPct val="96000"/>
              </a:lnSpc>
              <a:spcBef>
                <a:spcPts val="0"/>
              </a:spcBef>
            </a:pPr>
            <a:r>
              <a:rPr sz="1500" kern="0" spc="1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爆款打造 ： 真</a:t>
            </a:r>
            <a:r>
              <a:rPr sz="1500" kern="0" spc="-2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3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sz="1500" kern="0" spc="-24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1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鲜花</a:t>
            </a:r>
            <a:r>
              <a:rPr sz="1500" kern="0" spc="-2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3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</a:t>
            </a:r>
            <a:r>
              <a:rPr sz="1500" kern="0" spc="-24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13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面膜 ，一滴都不浪费</a:t>
            </a:r>
            <a:endParaRPr lang="en-US" altLang="en-US" sz="1500" dirty="0"/>
          </a:p>
        </p:txBody>
      </p:sp>
      <p:pic>
        <p:nvPicPr>
          <p:cNvPr id="414" name="picture 4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01172" y="3305809"/>
            <a:ext cx="3201035" cy="80010"/>
          </a:xfrm>
          <a:prstGeom prst="rect">
            <a:avLst/>
          </a:prstGeom>
        </p:spPr>
      </p:pic>
      <p:sp>
        <p:nvSpPr>
          <p:cNvPr id="416" name="rect"/>
          <p:cNvSpPr/>
          <p:nvPr/>
        </p:nvSpPr>
        <p:spPr>
          <a:xfrm>
            <a:off x="744854" y="6285229"/>
            <a:ext cx="570865" cy="76200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18" name="rect"/>
          <p:cNvSpPr/>
          <p:nvPr/>
        </p:nvSpPr>
        <p:spPr>
          <a:xfrm>
            <a:off x="769619" y="3466464"/>
            <a:ext cx="7619" cy="1237615"/>
          </a:xfrm>
          <a:prstGeom prst="rect">
            <a:avLst/>
          </a:prstGeom>
          <a:solidFill>
            <a:srgbClr val="A6A6A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20" name="textbox 420"/>
          <p:cNvSpPr/>
          <p:nvPr/>
        </p:nvSpPr>
        <p:spPr>
          <a:xfrm>
            <a:off x="732154" y="4935869"/>
            <a:ext cx="82550" cy="1790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05"/>
              </a:lnSpc>
              <a:tabLst>
                <a:tab pos="69850" algn="l"/>
              </a:tabLst>
            </a:pPr>
            <a:r>
              <a:rPr sz="10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lang="en-US" altLang="en-US" sz="1000" dirty="0"/>
          </a:p>
        </p:txBody>
      </p:sp>
      <p:pic>
        <p:nvPicPr>
          <p:cNvPr id="422" name="picture 4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997892" y="3063240"/>
            <a:ext cx="69215" cy="69214"/>
          </a:xfrm>
          <a:prstGeom prst="rect">
            <a:avLst/>
          </a:prstGeom>
        </p:spPr>
      </p:pic>
      <p:pic>
        <p:nvPicPr>
          <p:cNvPr id="424" name="picture 42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84912" y="3063240"/>
            <a:ext cx="69215" cy="69214"/>
          </a:xfrm>
          <a:prstGeom prst="rect">
            <a:avLst/>
          </a:prstGeom>
        </p:spPr>
      </p:pic>
      <p:pic>
        <p:nvPicPr>
          <p:cNvPr id="426" name="picture 42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571932" y="3053079"/>
            <a:ext cx="69215" cy="69214"/>
          </a:xfrm>
          <a:prstGeom prst="rect">
            <a:avLst/>
          </a:prstGeom>
        </p:spPr>
      </p:pic>
      <p:pic>
        <p:nvPicPr>
          <p:cNvPr id="428" name="picture 42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858952" y="3053079"/>
            <a:ext cx="69215" cy="69214"/>
          </a:xfrm>
          <a:prstGeom prst="rect">
            <a:avLst/>
          </a:prstGeom>
        </p:spPr>
      </p:pic>
      <p:pic>
        <p:nvPicPr>
          <p:cNvPr id="430" name="picture 4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7145972" y="3053079"/>
            <a:ext cx="69215" cy="69214"/>
          </a:xfrm>
          <a:prstGeom prst="rect">
            <a:avLst/>
          </a:prstGeom>
        </p:spPr>
      </p:pic>
      <p:pic>
        <p:nvPicPr>
          <p:cNvPr id="432" name="picture 4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432992" y="3053079"/>
            <a:ext cx="69215" cy="69214"/>
          </a:xfrm>
          <a:prstGeom prst="rect">
            <a:avLst/>
          </a:prstGeom>
        </p:spPr>
      </p:pic>
      <p:pic>
        <p:nvPicPr>
          <p:cNvPr id="434" name="picture 4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301172" y="3063240"/>
            <a:ext cx="69215" cy="69214"/>
          </a:xfrm>
          <a:prstGeom prst="rect">
            <a:avLst/>
          </a:prstGeom>
        </p:spPr>
      </p:pic>
      <p:pic>
        <p:nvPicPr>
          <p:cNvPr id="436" name="picture 43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588192" y="3063240"/>
            <a:ext cx="69215" cy="69214"/>
          </a:xfrm>
          <a:prstGeom prst="rect">
            <a:avLst/>
          </a:prstGeom>
        </p:spPr>
      </p:pic>
      <p:pic>
        <p:nvPicPr>
          <p:cNvPr id="438" name="picture 4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875212" y="3053079"/>
            <a:ext cx="69215" cy="69214"/>
          </a:xfrm>
          <a:prstGeom prst="rect">
            <a:avLst/>
          </a:prstGeom>
        </p:spPr>
      </p:pic>
      <p:pic>
        <p:nvPicPr>
          <p:cNvPr id="440" name="picture 44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5162232" y="3053079"/>
            <a:ext cx="69215" cy="69214"/>
          </a:xfrm>
          <a:prstGeom prst="rect">
            <a:avLst/>
          </a:prstGeom>
        </p:spPr>
      </p:pic>
      <p:pic>
        <p:nvPicPr>
          <p:cNvPr id="442" name="picture 4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449252" y="3053079"/>
            <a:ext cx="69215" cy="69214"/>
          </a:xfrm>
          <a:prstGeom prst="rect">
            <a:avLst/>
          </a:prstGeom>
        </p:spPr>
      </p:pic>
      <p:pic>
        <p:nvPicPr>
          <p:cNvPr id="444" name="picture 44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736272" y="3053079"/>
            <a:ext cx="69215" cy="69214"/>
          </a:xfrm>
          <a:prstGeom prst="rect">
            <a:avLst/>
          </a:prstGeom>
        </p:spPr>
      </p:pic>
      <p:pic>
        <p:nvPicPr>
          <p:cNvPr id="446" name="picture 44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744854" y="5462904"/>
            <a:ext cx="57150" cy="5715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8" name="picture 4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450" name="rect"/>
          <p:cNvSpPr/>
          <p:nvPr/>
        </p:nvSpPr>
        <p:spPr>
          <a:xfrm>
            <a:off x="0" y="0"/>
            <a:ext cx="12192000" cy="2857500"/>
          </a:xfrm>
          <a:prstGeom prst="rect">
            <a:avLst/>
          </a:prstGeom>
          <a:solidFill>
            <a:srgbClr val="26262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52" name="picture 4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8036597" y="480903"/>
            <a:ext cx="3537448" cy="2714345"/>
          </a:xfrm>
          <a:prstGeom prst="rect">
            <a:avLst/>
          </a:prstGeom>
        </p:spPr>
      </p:pic>
      <p:pic>
        <p:nvPicPr>
          <p:cNvPr id="456" name="picture 4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5520245"/>
            <a:ext cx="1435773" cy="1337754"/>
          </a:xfrm>
          <a:prstGeom prst="rect">
            <a:avLst/>
          </a:prstGeom>
        </p:spPr>
      </p:pic>
      <p:sp>
        <p:nvSpPr>
          <p:cNvPr id="458" name="textbox 458"/>
          <p:cNvSpPr/>
          <p:nvPr/>
        </p:nvSpPr>
        <p:spPr>
          <a:xfrm>
            <a:off x="732154" y="4587093"/>
            <a:ext cx="4028440" cy="1209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417830" algn="l" rtl="0" eaLnBrk="0">
              <a:lnSpc>
                <a:spcPct val="91000"/>
              </a:lnSpc>
            </a:pPr>
            <a:r>
              <a:rPr sz="2000" b="1" kern="0" spc="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产品特性</a:t>
            </a:r>
            <a:endParaRPr lang="en-US" altLang="en-US" sz="20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8000"/>
              </a:lnSpc>
              <a:spcBef>
                <a:spcPts val="455"/>
              </a:spcBef>
              <a:tabLst>
                <a:tab pos="37465" algn="l"/>
              </a:tabLst>
            </a:pPr>
            <a:r>
              <a:rPr sz="1500" u="sng" kern="0" spc="0" dirty="0">
                <a:solidFill>
                  <a:srgbClr val="808080">
                    <a:alpha val="100000"/>
                  </a:srgbClr>
                </a:solidFill>
                <a:uFill>
                  <a:solidFill>
                    <a:srgbClr val="A6A6A6"/>
                  </a:solidFill>
                </a:uFill>
                <a:latin typeface="Wingdings" panose="05000000000000000000"/>
                <a:ea typeface="Wingdings" panose="05000000000000000000"/>
                <a:cs typeface="Wingdings" panose="05000000000000000000"/>
              </a:rPr>
              <a:t>	</a:t>
            </a:r>
            <a:r>
              <a:rPr sz="1500" kern="0" spc="-144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u="sng" kern="0" spc="-1300" dirty="0">
                <a:solidFill>
                  <a:srgbClr val="808080">
                    <a:alpha val="100000"/>
                  </a:srgbClr>
                </a:solidFill>
                <a:uFill>
                  <a:solidFill>
                    <a:srgbClr val="A6A6A6"/>
                  </a:solidFill>
                </a:u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135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19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500" kern="0" spc="-40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1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云南新鲜花朵萃取</a:t>
            </a:r>
            <a:endParaRPr lang="en-US" altLang="en-US" sz="15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126000"/>
              </a:lnSpc>
            </a:pPr>
            <a:endParaRPr lang="en-US" altLang="en-US" sz="300" dirty="0"/>
          </a:p>
          <a:p>
            <a:pPr algn="r" rtl="0" eaLnBrk="0">
              <a:lnSpc>
                <a:spcPts val="1920"/>
              </a:lnSpc>
              <a:spcBef>
                <a:spcPts val="0"/>
              </a:spcBef>
            </a:pPr>
            <a:r>
              <a:rPr sz="1500" kern="0" spc="22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500" kern="0" spc="-39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22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多款植物精粹活性成</a:t>
            </a:r>
            <a:r>
              <a:rPr sz="1500" kern="0" spc="2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分和植物精华</a:t>
            </a:r>
            <a:endParaRPr lang="en-US" altLang="en-US" sz="1500" dirty="0"/>
          </a:p>
        </p:txBody>
      </p:sp>
      <p:pic>
        <p:nvPicPr>
          <p:cNvPr id="460" name="picture 46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769619" y="5045075"/>
            <a:ext cx="7619" cy="267969"/>
          </a:xfrm>
          <a:prstGeom prst="rect">
            <a:avLst/>
          </a:prstGeom>
        </p:spPr>
      </p:pic>
      <p:sp>
        <p:nvSpPr>
          <p:cNvPr id="462" name="textbox 462"/>
          <p:cNvSpPr/>
          <p:nvPr/>
        </p:nvSpPr>
        <p:spPr>
          <a:xfrm>
            <a:off x="732536" y="472592"/>
            <a:ext cx="6828790" cy="6286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24155" algn="l" rtl="0" eaLnBrk="0">
              <a:lnSpc>
                <a:spcPts val="4750"/>
              </a:lnSpc>
              <a:tabLst>
                <a:tab pos="419100" algn="l"/>
              </a:tabLst>
            </a:pPr>
            <a:r>
              <a:rPr sz="35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35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爆款产品（</a:t>
            </a:r>
            <a:r>
              <a:rPr sz="3500" b="1" kern="0" spc="3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7</a:t>
            </a:r>
            <a:r>
              <a:rPr sz="3500" b="1" kern="0" spc="-4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500" b="1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3500" b="1" kern="0" spc="-3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3500" b="1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35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月）</a:t>
            </a:r>
            <a:r>
              <a:rPr sz="35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</a:t>
            </a:r>
            <a:endParaRPr lang="en-US" altLang="en-US" sz="3500" dirty="0"/>
          </a:p>
        </p:txBody>
      </p:sp>
      <p:sp>
        <p:nvSpPr>
          <p:cNvPr id="464" name="path"/>
          <p:cNvSpPr/>
          <p:nvPr/>
        </p:nvSpPr>
        <p:spPr>
          <a:xfrm>
            <a:off x="7083806" y="566928"/>
            <a:ext cx="461771" cy="256031"/>
          </a:xfrm>
          <a:custGeom>
            <a:avLst/>
            <a:gdLst/>
            <a:ahLst/>
            <a:cxnLst/>
            <a:rect l="0" t="0" r="0" b="0"/>
            <a:pathLst>
              <a:path w="727" h="403">
                <a:moveTo>
                  <a:pt x="0" y="165"/>
                </a:moveTo>
                <a:lnTo>
                  <a:pt x="727" y="165"/>
                </a:lnTo>
                <a:lnTo>
                  <a:pt x="727" y="237"/>
                </a:lnTo>
                <a:lnTo>
                  <a:pt x="0" y="237"/>
                </a:lnTo>
                <a:lnTo>
                  <a:pt x="0" y="165"/>
                </a:lnTo>
                <a:close/>
              </a:path>
              <a:path w="727" h="403">
                <a:moveTo>
                  <a:pt x="0" y="0"/>
                </a:moveTo>
                <a:lnTo>
                  <a:pt x="727" y="0"/>
                </a:lnTo>
                <a:lnTo>
                  <a:pt x="727" y="71"/>
                </a:lnTo>
                <a:lnTo>
                  <a:pt x="0" y="71"/>
                </a:lnTo>
                <a:lnTo>
                  <a:pt x="0" y="0"/>
                </a:lnTo>
                <a:close/>
              </a:path>
              <a:path w="727" h="403">
                <a:moveTo>
                  <a:pt x="0" y="331"/>
                </a:moveTo>
                <a:lnTo>
                  <a:pt x="727" y="331"/>
                </a:lnTo>
                <a:lnTo>
                  <a:pt x="727" y="403"/>
                </a:lnTo>
                <a:lnTo>
                  <a:pt x="0" y="403"/>
                </a:lnTo>
                <a:lnTo>
                  <a:pt x="0" y="331"/>
                </a:lnTo>
                <a:close/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6" name="path"/>
          <p:cNvSpPr/>
          <p:nvPr/>
        </p:nvSpPr>
        <p:spPr>
          <a:xfrm>
            <a:off x="745236" y="563879"/>
            <a:ext cx="211836" cy="451103"/>
          </a:xfrm>
          <a:custGeom>
            <a:avLst/>
            <a:gdLst/>
            <a:ahLst/>
            <a:cxnLst/>
            <a:rect l="0" t="0" r="0" b="0"/>
            <a:pathLst>
              <a:path w="333" h="710">
                <a:moveTo>
                  <a:pt x="0" y="0"/>
                </a:moveTo>
                <a:lnTo>
                  <a:pt x="333" y="0"/>
                </a:lnTo>
                <a:lnTo>
                  <a:pt x="333" y="710"/>
                </a:lnTo>
                <a:lnTo>
                  <a:pt x="0" y="710"/>
                </a:lnTo>
                <a:lnTo>
                  <a:pt x="0" y="0"/>
                </a:lnTo>
                <a:close/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68" name="textbox 468"/>
          <p:cNvSpPr/>
          <p:nvPr/>
        </p:nvSpPr>
        <p:spPr>
          <a:xfrm>
            <a:off x="1138796" y="1596243"/>
            <a:ext cx="4692650" cy="7607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24130" algn="l" rtl="0" eaLnBrk="0">
              <a:lnSpc>
                <a:spcPct val="91000"/>
              </a:lnSpc>
            </a:pPr>
            <a:r>
              <a:rPr sz="20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明星单品</a:t>
            </a:r>
            <a:r>
              <a:rPr sz="2000" b="1" kern="0" spc="-3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sz="2000" b="1" kern="0" spc="-3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000" b="1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小鲜油</a:t>
            </a:r>
            <a:r>
              <a:rPr sz="2000" b="1" kern="0" spc="-3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000" b="1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</a:t>
            </a:r>
            <a:endParaRPr lang="en-US" altLang="en-US" sz="2000" dirty="0"/>
          </a:p>
          <a:p>
            <a:pPr algn="l" rtl="0" eaLnBrk="0">
              <a:lnSpc>
                <a:spcPct val="103000"/>
              </a:lnSpc>
            </a:pPr>
            <a:endParaRPr lang="en-US" altLang="en-US" sz="1200" dirty="0"/>
          </a:p>
          <a:p>
            <a:pPr marL="12700" algn="l" rtl="0" eaLnBrk="0">
              <a:lnSpc>
                <a:spcPts val="2120"/>
              </a:lnSpc>
            </a:pPr>
            <a:r>
              <a:rPr sz="1500" kern="0" spc="2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爆款打造 ：鲜花萃取提取</a:t>
            </a:r>
            <a:r>
              <a:rPr sz="1500" kern="0" spc="29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21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36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2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一滴</a:t>
            </a:r>
            <a:r>
              <a:rPr sz="1500" kern="0" spc="20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相当于</a:t>
            </a:r>
            <a:r>
              <a:rPr sz="1500" kern="0" spc="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xx</a:t>
            </a:r>
            <a:r>
              <a:rPr sz="1500" kern="0" spc="20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朵鲜花</a:t>
            </a:r>
            <a:endParaRPr lang="en-US" altLang="en-US" sz="1500" dirty="0"/>
          </a:p>
        </p:txBody>
      </p:sp>
      <p:sp>
        <p:nvSpPr>
          <p:cNvPr id="470" name="textbox 470"/>
          <p:cNvSpPr/>
          <p:nvPr/>
        </p:nvSpPr>
        <p:spPr>
          <a:xfrm>
            <a:off x="732154" y="5971246"/>
            <a:ext cx="4694554" cy="2813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6000"/>
              </a:lnSpc>
              <a:tabLst>
                <a:tab pos="431800" algn="l"/>
              </a:tabLst>
            </a:pPr>
            <a:r>
              <a:rPr sz="1500" u="dbl" kern="0" spc="0" dirty="0">
                <a:solidFill>
                  <a:srgbClr val="808080">
                    <a:alpha val="100000"/>
                  </a:srgbClr>
                </a:solidFill>
                <a:uFill>
                  <a:solidFill>
                    <a:srgbClr val="D74F4A"/>
                  </a:solidFill>
                </a:uFill>
                <a:latin typeface="Wingdings" panose="05000000000000000000"/>
                <a:ea typeface="Wingdings" panose="05000000000000000000"/>
                <a:cs typeface="Wingdings" panose="05000000000000000000"/>
              </a:rPr>
              <a:t>	</a:t>
            </a:r>
            <a:r>
              <a:rPr sz="1500" u="dbl" kern="0" spc="180" dirty="0">
                <a:solidFill>
                  <a:srgbClr val="808080">
                    <a:alpha val="100000"/>
                  </a:srgbClr>
                </a:solidFill>
                <a:uFill>
                  <a:solidFill>
                    <a:srgbClr val="D74F4A"/>
                  </a:solidFill>
                </a:uFill>
                <a:latin typeface="Wingdings" panose="05000000000000000000"/>
                <a:ea typeface="Wingdings" panose="05000000000000000000"/>
                <a:cs typeface="Wingdings" panose="05000000000000000000"/>
              </a:rPr>
              <a:t>l</a:t>
            </a:r>
            <a:r>
              <a:rPr sz="1500" u="dbl" kern="0" spc="-1360" dirty="0">
                <a:solidFill>
                  <a:srgbClr val="808080">
                    <a:alpha val="100000"/>
                  </a:srgbClr>
                </a:solidFill>
                <a:uFill>
                  <a:solidFill>
                    <a:srgbClr val="D74F4A"/>
                  </a:solidFill>
                </a:u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-550" dirty="0">
                <a:solidFill>
                  <a:srgbClr val="808080">
                    <a:alpha val="100000"/>
                  </a:srgbClr>
                </a:solidFill>
                <a:latin typeface="Wingdings" panose="05000000000000000000"/>
                <a:ea typeface="Wingdings" panose="05000000000000000000"/>
                <a:cs typeface="Wingdings" panose="05000000000000000000"/>
              </a:rPr>
              <a:t> </a:t>
            </a:r>
            <a:r>
              <a:rPr sz="1500" kern="0" spc="1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天然多效 ，复合功效照顾每</a:t>
            </a:r>
            <a:r>
              <a:rPr sz="1500" kern="0" spc="-27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8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一种肌肤问题</a:t>
            </a:r>
            <a:endParaRPr lang="en-US" altLang="en-US" sz="1500" dirty="0"/>
          </a:p>
        </p:txBody>
      </p:sp>
      <p:sp>
        <p:nvSpPr>
          <p:cNvPr id="472" name="textbox 472"/>
          <p:cNvSpPr/>
          <p:nvPr/>
        </p:nvSpPr>
        <p:spPr>
          <a:xfrm>
            <a:off x="1137175" y="3464357"/>
            <a:ext cx="1511300" cy="7480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9050" algn="l" rtl="0" eaLnBrk="0">
              <a:lnSpc>
                <a:spcPct val="82000"/>
              </a:lnSpc>
            </a:pPr>
            <a:r>
              <a:rPr sz="2000" b="1" kern="0" spc="1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Slogan</a:t>
            </a:r>
            <a:endParaRPr lang="en-US" altLang="en-US" sz="2000" dirty="0"/>
          </a:p>
          <a:p>
            <a:pPr algn="l" rtl="0" eaLnBrk="0">
              <a:lnSpc>
                <a:spcPct val="129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12700" algn="l" rtl="0" eaLnBrk="0">
              <a:lnSpc>
                <a:spcPct val="96000"/>
              </a:lnSpc>
              <a:spcBef>
                <a:spcPts val="0"/>
              </a:spcBef>
            </a:pPr>
            <a:r>
              <a:rPr sz="1500" kern="0" spc="1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我的保</a:t>
            </a:r>
            <a:r>
              <a:rPr sz="1500" kern="0" spc="-20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1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sz="1500" kern="0" spc="-24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1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</a:t>
            </a:r>
            <a:r>
              <a:rPr sz="1500" kern="0" spc="-24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1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</a:t>
            </a:r>
            <a:r>
              <a:rPr sz="1500" kern="0" spc="-250" dirty="0">
                <a:solidFill>
                  <a:srgbClr val="80808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110" dirty="0">
                <a:solidFill>
                  <a:srgbClr val="80808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秘方</a:t>
            </a:r>
            <a:endParaRPr lang="en-US" altLang="en-US" sz="1500" dirty="0"/>
          </a:p>
        </p:txBody>
      </p:sp>
      <p:sp>
        <p:nvSpPr>
          <p:cNvPr id="474" name="rect"/>
          <p:cNvSpPr/>
          <p:nvPr/>
        </p:nvSpPr>
        <p:spPr>
          <a:xfrm>
            <a:off x="744854" y="6285229"/>
            <a:ext cx="570865" cy="76200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6" name="rect"/>
          <p:cNvSpPr/>
          <p:nvPr/>
        </p:nvSpPr>
        <p:spPr>
          <a:xfrm>
            <a:off x="769619" y="3466464"/>
            <a:ext cx="7619" cy="1237615"/>
          </a:xfrm>
          <a:prstGeom prst="rect">
            <a:avLst/>
          </a:prstGeom>
          <a:solidFill>
            <a:srgbClr val="A6A6A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478" name="textbox 478"/>
          <p:cNvSpPr/>
          <p:nvPr/>
        </p:nvSpPr>
        <p:spPr>
          <a:xfrm>
            <a:off x="732154" y="4935869"/>
            <a:ext cx="82550" cy="1790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1205"/>
              </a:lnSpc>
              <a:tabLst>
                <a:tab pos="69850" algn="l"/>
              </a:tabLst>
            </a:pPr>
            <a:r>
              <a:rPr sz="1000" u="sng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	</a:t>
            </a:r>
            <a:endParaRPr lang="en-US" altLang="en-US" sz="1000" dirty="0"/>
          </a:p>
        </p:txBody>
      </p:sp>
      <p:pic>
        <p:nvPicPr>
          <p:cNvPr id="480" name="picture 48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736272" y="3803014"/>
            <a:ext cx="69215" cy="69215"/>
          </a:xfrm>
          <a:prstGeom prst="rect">
            <a:avLst/>
          </a:prstGeom>
        </p:spPr>
      </p:pic>
      <p:pic>
        <p:nvPicPr>
          <p:cNvPr id="482" name="picture 48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736272" y="3554729"/>
            <a:ext cx="69215" cy="69215"/>
          </a:xfrm>
          <a:prstGeom prst="rect">
            <a:avLst/>
          </a:prstGeom>
        </p:spPr>
      </p:pic>
      <p:pic>
        <p:nvPicPr>
          <p:cNvPr id="484" name="picture 48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736272" y="3305809"/>
            <a:ext cx="69215" cy="69215"/>
          </a:xfrm>
          <a:prstGeom prst="rect">
            <a:avLst/>
          </a:prstGeom>
        </p:spPr>
      </p:pic>
      <p:pic>
        <p:nvPicPr>
          <p:cNvPr id="486" name="picture 48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49252" y="3803014"/>
            <a:ext cx="69215" cy="69215"/>
          </a:xfrm>
          <a:prstGeom prst="rect">
            <a:avLst/>
          </a:prstGeom>
        </p:spPr>
      </p:pic>
      <p:pic>
        <p:nvPicPr>
          <p:cNvPr id="488" name="picture 48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997892" y="3813809"/>
            <a:ext cx="69215" cy="69215"/>
          </a:xfrm>
          <a:prstGeom prst="rect">
            <a:avLst/>
          </a:prstGeom>
        </p:spPr>
      </p:pic>
      <p:pic>
        <p:nvPicPr>
          <p:cNvPr id="490" name="picture 49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997892" y="3564890"/>
            <a:ext cx="69215" cy="69215"/>
          </a:xfrm>
          <a:prstGeom prst="rect">
            <a:avLst/>
          </a:prstGeom>
        </p:spPr>
      </p:pic>
      <p:pic>
        <p:nvPicPr>
          <p:cNvPr id="492" name="picture 49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5997892" y="3316604"/>
            <a:ext cx="69215" cy="69215"/>
          </a:xfrm>
          <a:prstGeom prst="rect">
            <a:avLst/>
          </a:prstGeom>
        </p:spPr>
      </p:pic>
      <p:pic>
        <p:nvPicPr>
          <p:cNvPr id="494" name="picture 49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84912" y="3813809"/>
            <a:ext cx="69215" cy="69215"/>
          </a:xfrm>
          <a:prstGeom prst="rect">
            <a:avLst/>
          </a:prstGeom>
        </p:spPr>
      </p:pic>
      <p:pic>
        <p:nvPicPr>
          <p:cNvPr id="496" name="picture 49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284912" y="3564890"/>
            <a:ext cx="69215" cy="69215"/>
          </a:xfrm>
          <a:prstGeom prst="rect">
            <a:avLst/>
          </a:prstGeom>
        </p:spPr>
      </p:pic>
      <p:pic>
        <p:nvPicPr>
          <p:cNvPr id="498" name="picture 49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284912" y="3316604"/>
            <a:ext cx="69215" cy="69215"/>
          </a:xfrm>
          <a:prstGeom prst="rect">
            <a:avLst/>
          </a:prstGeom>
        </p:spPr>
      </p:pic>
      <p:pic>
        <p:nvPicPr>
          <p:cNvPr id="500" name="picture 50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571932" y="3803014"/>
            <a:ext cx="69215" cy="69215"/>
          </a:xfrm>
          <a:prstGeom prst="rect">
            <a:avLst/>
          </a:prstGeom>
        </p:spPr>
      </p:pic>
      <p:pic>
        <p:nvPicPr>
          <p:cNvPr id="502" name="picture 50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571932" y="3554729"/>
            <a:ext cx="69215" cy="69215"/>
          </a:xfrm>
          <a:prstGeom prst="rect">
            <a:avLst/>
          </a:prstGeom>
        </p:spPr>
      </p:pic>
      <p:pic>
        <p:nvPicPr>
          <p:cNvPr id="504" name="picture 50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6571932" y="3305809"/>
            <a:ext cx="69215" cy="69215"/>
          </a:xfrm>
          <a:prstGeom prst="rect">
            <a:avLst/>
          </a:prstGeom>
        </p:spPr>
      </p:pic>
      <p:pic>
        <p:nvPicPr>
          <p:cNvPr id="506" name="picture 50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858952" y="3803014"/>
            <a:ext cx="69215" cy="69215"/>
          </a:xfrm>
          <a:prstGeom prst="rect">
            <a:avLst/>
          </a:prstGeom>
        </p:spPr>
      </p:pic>
      <p:pic>
        <p:nvPicPr>
          <p:cNvPr id="508" name="picture 50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858952" y="3554729"/>
            <a:ext cx="69215" cy="69215"/>
          </a:xfrm>
          <a:prstGeom prst="rect">
            <a:avLst/>
          </a:prstGeom>
        </p:spPr>
      </p:pic>
      <p:pic>
        <p:nvPicPr>
          <p:cNvPr id="510" name="picture 5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858952" y="3305809"/>
            <a:ext cx="69215" cy="69215"/>
          </a:xfrm>
          <a:prstGeom prst="rect">
            <a:avLst/>
          </a:prstGeom>
        </p:spPr>
      </p:pic>
      <p:pic>
        <p:nvPicPr>
          <p:cNvPr id="512" name="picture 5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145972" y="3803014"/>
            <a:ext cx="69215" cy="69215"/>
          </a:xfrm>
          <a:prstGeom prst="rect">
            <a:avLst/>
          </a:prstGeom>
        </p:spPr>
      </p:pic>
      <p:pic>
        <p:nvPicPr>
          <p:cNvPr id="514" name="picture 5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145972" y="3554729"/>
            <a:ext cx="69215" cy="69215"/>
          </a:xfrm>
          <a:prstGeom prst="rect">
            <a:avLst/>
          </a:prstGeom>
        </p:spPr>
      </p:pic>
      <p:pic>
        <p:nvPicPr>
          <p:cNvPr id="516" name="picture 5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7145972" y="3305809"/>
            <a:ext cx="69215" cy="69215"/>
          </a:xfrm>
          <a:prstGeom prst="rect">
            <a:avLst/>
          </a:prstGeom>
        </p:spPr>
      </p:pic>
      <p:pic>
        <p:nvPicPr>
          <p:cNvPr id="518" name="picture 5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432992" y="3803014"/>
            <a:ext cx="69215" cy="69215"/>
          </a:xfrm>
          <a:prstGeom prst="rect">
            <a:avLst/>
          </a:prstGeom>
        </p:spPr>
      </p:pic>
      <p:pic>
        <p:nvPicPr>
          <p:cNvPr id="520" name="picture 5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432992" y="3554729"/>
            <a:ext cx="69215" cy="69215"/>
          </a:xfrm>
          <a:prstGeom prst="rect">
            <a:avLst/>
          </a:prstGeom>
        </p:spPr>
      </p:pic>
      <p:pic>
        <p:nvPicPr>
          <p:cNvPr id="522" name="picture 5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432992" y="3305809"/>
            <a:ext cx="69215" cy="69215"/>
          </a:xfrm>
          <a:prstGeom prst="rect">
            <a:avLst/>
          </a:prstGeom>
        </p:spPr>
      </p:pic>
      <p:pic>
        <p:nvPicPr>
          <p:cNvPr id="524" name="picture 5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01172" y="3813809"/>
            <a:ext cx="69215" cy="69215"/>
          </a:xfrm>
          <a:prstGeom prst="rect">
            <a:avLst/>
          </a:prstGeom>
        </p:spPr>
      </p:pic>
      <p:pic>
        <p:nvPicPr>
          <p:cNvPr id="526" name="picture 52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301172" y="3564890"/>
            <a:ext cx="69215" cy="69215"/>
          </a:xfrm>
          <a:prstGeom prst="rect">
            <a:avLst/>
          </a:prstGeom>
        </p:spPr>
      </p:pic>
      <p:pic>
        <p:nvPicPr>
          <p:cNvPr id="528" name="picture 52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301172" y="3316604"/>
            <a:ext cx="69215" cy="69215"/>
          </a:xfrm>
          <a:prstGeom prst="rect">
            <a:avLst/>
          </a:prstGeom>
        </p:spPr>
      </p:pic>
      <p:pic>
        <p:nvPicPr>
          <p:cNvPr id="530" name="picture 5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588192" y="3813809"/>
            <a:ext cx="69215" cy="69215"/>
          </a:xfrm>
          <a:prstGeom prst="rect">
            <a:avLst/>
          </a:prstGeom>
        </p:spPr>
      </p:pic>
      <p:pic>
        <p:nvPicPr>
          <p:cNvPr id="532" name="picture 5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588192" y="3564890"/>
            <a:ext cx="69215" cy="69215"/>
          </a:xfrm>
          <a:prstGeom prst="rect">
            <a:avLst/>
          </a:prstGeom>
        </p:spPr>
      </p:pic>
      <p:pic>
        <p:nvPicPr>
          <p:cNvPr id="534" name="picture 53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4588192" y="3316604"/>
            <a:ext cx="69215" cy="69215"/>
          </a:xfrm>
          <a:prstGeom prst="rect">
            <a:avLst/>
          </a:prstGeom>
        </p:spPr>
      </p:pic>
      <p:pic>
        <p:nvPicPr>
          <p:cNvPr id="536" name="picture 5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875212" y="3803014"/>
            <a:ext cx="69215" cy="69215"/>
          </a:xfrm>
          <a:prstGeom prst="rect">
            <a:avLst/>
          </a:prstGeom>
        </p:spPr>
      </p:pic>
      <p:pic>
        <p:nvPicPr>
          <p:cNvPr id="538" name="picture 53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875212" y="3554729"/>
            <a:ext cx="69215" cy="69215"/>
          </a:xfrm>
          <a:prstGeom prst="rect">
            <a:avLst/>
          </a:prstGeom>
        </p:spPr>
      </p:pic>
      <p:pic>
        <p:nvPicPr>
          <p:cNvPr id="540" name="picture 54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4875212" y="3305809"/>
            <a:ext cx="69215" cy="69215"/>
          </a:xfrm>
          <a:prstGeom prst="rect">
            <a:avLst/>
          </a:prstGeom>
        </p:spPr>
      </p:pic>
      <p:pic>
        <p:nvPicPr>
          <p:cNvPr id="542" name="picture 54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162232" y="3803014"/>
            <a:ext cx="69215" cy="69215"/>
          </a:xfrm>
          <a:prstGeom prst="rect">
            <a:avLst/>
          </a:prstGeom>
        </p:spPr>
      </p:pic>
      <p:pic>
        <p:nvPicPr>
          <p:cNvPr id="544" name="picture 54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162232" y="3554729"/>
            <a:ext cx="69215" cy="69215"/>
          </a:xfrm>
          <a:prstGeom prst="rect">
            <a:avLst/>
          </a:prstGeom>
        </p:spPr>
      </p:pic>
      <p:pic>
        <p:nvPicPr>
          <p:cNvPr id="546" name="picture 54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5162232" y="3305809"/>
            <a:ext cx="69215" cy="69215"/>
          </a:xfrm>
          <a:prstGeom prst="rect">
            <a:avLst/>
          </a:prstGeom>
        </p:spPr>
      </p:pic>
      <p:pic>
        <p:nvPicPr>
          <p:cNvPr id="548" name="picture 54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49252" y="3554729"/>
            <a:ext cx="69215" cy="69215"/>
          </a:xfrm>
          <a:prstGeom prst="rect">
            <a:avLst/>
          </a:prstGeom>
        </p:spPr>
      </p:pic>
      <p:pic>
        <p:nvPicPr>
          <p:cNvPr id="550" name="picture 5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49252" y="3305809"/>
            <a:ext cx="69215" cy="69215"/>
          </a:xfrm>
          <a:prstGeom prst="rect">
            <a:avLst/>
          </a:prstGeom>
        </p:spPr>
      </p:pic>
      <p:pic>
        <p:nvPicPr>
          <p:cNvPr id="552" name="picture 5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5997892" y="3063240"/>
            <a:ext cx="69215" cy="69214"/>
          </a:xfrm>
          <a:prstGeom prst="rect">
            <a:avLst/>
          </a:prstGeom>
        </p:spPr>
      </p:pic>
      <p:pic>
        <p:nvPicPr>
          <p:cNvPr id="554" name="picture 55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6284912" y="3063240"/>
            <a:ext cx="69215" cy="69214"/>
          </a:xfrm>
          <a:prstGeom prst="rect">
            <a:avLst/>
          </a:prstGeom>
        </p:spPr>
      </p:pic>
      <p:pic>
        <p:nvPicPr>
          <p:cNvPr id="556" name="picture 55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6571932" y="3053079"/>
            <a:ext cx="69215" cy="69214"/>
          </a:xfrm>
          <a:prstGeom prst="rect">
            <a:avLst/>
          </a:prstGeom>
        </p:spPr>
      </p:pic>
      <p:pic>
        <p:nvPicPr>
          <p:cNvPr id="558" name="picture 558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6858952" y="3053079"/>
            <a:ext cx="69215" cy="69214"/>
          </a:xfrm>
          <a:prstGeom prst="rect">
            <a:avLst/>
          </a:prstGeom>
        </p:spPr>
      </p:pic>
      <p:pic>
        <p:nvPicPr>
          <p:cNvPr id="560" name="picture 56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736272" y="3053079"/>
            <a:ext cx="69215" cy="69214"/>
          </a:xfrm>
          <a:prstGeom prst="rect">
            <a:avLst/>
          </a:prstGeom>
        </p:spPr>
      </p:pic>
      <p:pic>
        <p:nvPicPr>
          <p:cNvPr id="562" name="picture 5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432992" y="3053079"/>
            <a:ext cx="69215" cy="69214"/>
          </a:xfrm>
          <a:prstGeom prst="rect">
            <a:avLst/>
          </a:prstGeom>
        </p:spPr>
      </p:pic>
      <p:pic>
        <p:nvPicPr>
          <p:cNvPr id="564" name="picture 56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5449252" y="3053079"/>
            <a:ext cx="69215" cy="69214"/>
          </a:xfrm>
          <a:prstGeom prst="rect">
            <a:avLst/>
          </a:prstGeom>
        </p:spPr>
      </p:pic>
      <p:pic>
        <p:nvPicPr>
          <p:cNvPr id="566" name="picture 56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5162232" y="3053079"/>
            <a:ext cx="69215" cy="69214"/>
          </a:xfrm>
          <a:prstGeom prst="rect">
            <a:avLst/>
          </a:prstGeom>
        </p:spPr>
      </p:pic>
      <p:pic>
        <p:nvPicPr>
          <p:cNvPr id="568" name="picture 56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875212" y="3053079"/>
            <a:ext cx="69215" cy="69214"/>
          </a:xfrm>
          <a:prstGeom prst="rect">
            <a:avLst/>
          </a:prstGeom>
        </p:spPr>
      </p:pic>
      <p:pic>
        <p:nvPicPr>
          <p:cNvPr id="570" name="picture 57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588192" y="3063240"/>
            <a:ext cx="69215" cy="69214"/>
          </a:xfrm>
          <a:prstGeom prst="rect">
            <a:avLst/>
          </a:prstGeom>
        </p:spPr>
      </p:pic>
      <p:pic>
        <p:nvPicPr>
          <p:cNvPr id="572" name="picture 57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301172" y="3063240"/>
            <a:ext cx="69215" cy="69214"/>
          </a:xfrm>
          <a:prstGeom prst="rect">
            <a:avLst/>
          </a:prstGeom>
        </p:spPr>
      </p:pic>
      <p:pic>
        <p:nvPicPr>
          <p:cNvPr id="574" name="picture 57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7145972" y="3053079"/>
            <a:ext cx="69215" cy="69214"/>
          </a:xfrm>
          <a:prstGeom prst="rect">
            <a:avLst/>
          </a:prstGeom>
        </p:spPr>
      </p:pic>
      <p:pic>
        <p:nvPicPr>
          <p:cNvPr id="576" name="picture 57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744854" y="5462904"/>
            <a:ext cx="57150" cy="571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8" name="picture 57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580" name="textbox 580"/>
          <p:cNvSpPr/>
          <p:nvPr/>
        </p:nvSpPr>
        <p:spPr>
          <a:xfrm>
            <a:off x="1576955" y="4481029"/>
            <a:ext cx="3366770" cy="14751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2000" b="1" kern="0" spc="-1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达人类型</a:t>
            </a:r>
            <a:r>
              <a:rPr sz="20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</a:t>
            </a:r>
            <a:r>
              <a:rPr sz="2000" b="1" kern="0" spc="-1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en-US" sz="2000" dirty="0"/>
          </a:p>
          <a:p>
            <a:pPr marL="24130" algn="l" rtl="0" eaLnBrk="0">
              <a:lnSpc>
                <a:spcPts val="2105"/>
              </a:lnSpc>
              <a:spcBef>
                <a:spcPts val="1380"/>
              </a:spcBef>
            </a:pPr>
            <a:r>
              <a:rPr sz="15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30%  </a:t>
            </a:r>
            <a:r>
              <a:rPr sz="14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50000</a:t>
            </a:r>
            <a:r>
              <a:rPr sz="14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粉+</a:t>
            </a:r>
            <a:endParaRPr lang="en-US" altLang="en-US" sz="1400" dirty="0"/>
          </a:p>
          <a:p>
            <a:pPr marL="24130" algn="l" rtl="0" eaLnBrk="0">
              <a:lnSpc>
                <a:spcPts val="2105"/>
              </a:lnSpc>
              <a:spcBef>
                <a:spcPts val="775"/>
              </a:spcBef>
            </a:pPr>
            <a:r>
              <a:rPr sz="15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30%</a:t>
            </a:r>
            <a:r>
              <a:rPr sz="1500" b="1" kern="0" spc="2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10000-50000粉</a:t>
            </a:r>
            <a:endParaRPr lang="en-US" altLang="en-US" sz="1400" dirty="0"/>
          </a:p>
          <a:p>
            <a:pPr marL="12700" algn="l" rtl="0" eaLnBrk="0">
              <a:lnSpc>
                <a:spcPts val="2880"/>
              </a:lnSpc>
            </a:pPr>
            <a:r>
              <a:rPr sz="1500" b="1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40% </a:t>
            </a:r>
            <a:r>
              <a:rPr sz="14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1000-</a:t>
            </a:r>
            <a:r>
              <a:rPr sz="14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10000粉</a:t>
            </a:r>
            <a:endParaRPr lang="en-US" altLang="en-US" sz="1400" dirty="0"/>
          </a:p>
        </p:txBody>
      </p:sp>
      <p:pic>
        <p:nvPicPr>
          <p:cNvPr id="582" name="picture 5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466347" y="4516475"/>
            <a:ext cx="1462697" cy="50800"/>
          </a:xfrm>
          <a:prstGeom prst="rect">
            <a:avLst/>
          </a:prstGeom>
        </p:spPr>
      </p:pic>
      <p:sp>
        <p:nvSpPr>
          <p:cNvPr id="584" name="textbox 584"/>
          <p:cNvSpPr/>
          <p:nvPr/>
        </p:nvSpPr>
        <p:spPr>
          <a:xfrm>
            <a:off x="532372" y="635032"/>
            <a:ext cx="3571875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小红书投放规划</a:t>
            </a:r>
            <a:endParaRPr lang="en-US" altLang="en-US" sz="3900" dirty="0"/>
          </a:p>
        </p:txBody>
      </p:sp>
      <p:sp>
        <p:nvSpPr>
          <p:cNvPr id="586" name="textbox 586"/>
          <p:cNvSpPr/>
          <p:nvPr/>
        </p:nvSpPr>
        <p:spPr>
          <a:xfrm>
            <a:off x="1564510" y="2554404"/>
            <a:ext cx="1038225" cy="10820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b="1" kern="0" spc="-1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文章类型</a:t>
            </a:r>
            <a:endParaRPr lang="en-US" altLang="en-US" sz="2000" dirty="0"/>
          </a:p>
          <a:p>
            <a:pPr marL="29845" algn="l" rtl="0" eaLnBrk="0">
              <a:lnSpc>
                <a:spcPts val="2105"/>
              </a:lnSpc>
              <a:spcBef>
                <a:spcPts val="1140"/>
              </a:spcBef>
            </a:pPr>
            <a:r>
              <a:rPr sz="1500" b="1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80%</a:t>
            </a:r>
            <a:r>
              <a:rPr sz="14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合集</a:t>
            </a:r>
            <a:endParaRPr lang="en-US" altLang="en-US" sz="1400" dirty="0"/>
          </a:p>
          <a:p>
            <a:pPr marL="32385" algn="l" rtl="0" eaLnBrk="0">
              <a:lnSpc>
                <a:spcPts val="2880"/>
              </a:lnSpc>
            </a:pPr>
            <a:r>
              <a:rPr sz="1500" b="1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20%</a:t>
            </a:r>
            <a:r>
              <a:rPr sz="14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单篇</a:t>
            </a:r>
            <a:endParaRPr lang="en-US" altLang="en-US" sz="1400" dirty="0"/>
          </a:p>
        </p:txBody>
      </p:sp>
      <p:pic>
        <p:nvPicPr>
          <p:cNvPr id="588" name="picture 58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sp>
        <p:nvSpPr>
          <p:cNvPr id="590" name="textbox 590"/>
          <p:cNvSpPr/>
          <p:nvPr/>
        </p:nvSpPr>
        <p:spPr>
          <a:xfrm>
            <a:off x="9090407" y="2361641"/>
            <a:ext cx="1136014" cy="6400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投放产品</a:t>
            </a:r>
            <a:endParaRPr lang="en-US" altLang="en-US" sz="1700" dirty="0"/>
          </a:p>
          <a:p>
            <a:pPr algn="l" rtl="0" eaLnBrk="0">
              <a:lnSpc>
                <a:spcPct val="107000"/>
              </a:lnSpc>
            </a:pPr>
            <a:endParaRPr lang="en-US" altLang="en-US" sz="900" dirty="0"/>
          </a:p>
          <a:p>
            <a:pPr marL="116205" algn="l" rtl="0" eaLnBrk="0">
              <a:lnSpc>
                <a:spcPct val="96000"/>
              </a:lnSpc>
              <a:spcBef>
                <a:spcPts val="5"/>
              </a:spcBef>
            </a:pPr>
            <a:r>
              <a:rPr sz="1500" b="1" kern="0" spc="-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“小鲜油”</a:t>
            </a:r>
            <a:endParaRPr lang="en-US" altLang="en-US" sz="1500" dirty="0"/>
          </a:p>
        </p:txBody>
      </p:sp>
      <p:sp>
        <p:nvSpPr>
          <p:cNvPr id="592" name="textbox 592"/>
          <p:cNvSpPr/>
          <p:nvPr/>
        </p:nvSpPr>
        <p:spPr>
          <a:xfrm>
            <a:off x="9136760" y="4457014"/>
            <a:ext cx="936625" cy="6197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投放数量</a:t>
            </a:r>
            <a:endParaRPr lang="en-US" altLang="en-US" sz="1700" dirty="0"/>
          </a:p>
          <a:p>
            <a:pPr algn="l" rtl="0" eaLnBrk="0">
              <a:lnSpc>
                <a:spcPct val="104000"/>
              </a:lnSpc>
            </a:pPr>
            <a:endParaRPr lang="en-US" altLang="en-US" sz="700" dirty="0"/>
          </a:p>
          <a:p>
            <a:pPr marL="24130" algn="l" rtl="0" eaLnBrk="0">
              <a:lnSpc>
                <a:spcPts val="1855"/>
              </a:lnSpc>
              <a:spcBef>
                <a:spcPts val="5"/>
              </a:spcBef>
            </a:pPr>
            <a:r>
              <a:rPr sz="14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100篇/月</a:t>
            </a:r>
            <a:endParaRPr lang="en-US" altLang="en-US" sz="1400" dirty="0"/>
          </a:p>
        </p:txBody>
      </p:sp>
      <p:pic>
        <p:nvPicPr>
          <p:cNvPr id="594" name="picture 59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468242" y="3060204"/>
            <a:ext cx="5199215" cy="50800"/>
          </a:xfrm>
          <a:prstGeom prst="rect">
            <a:avLst/>
          </a:prstGeom>
        </p:spPr>
      </p:pic>
      <p:sp>
        <p:nvSpPr>
          <p:cNvPr id="598" name="textbox 598"/>
          <p:cNvSpPr/>
          <p:nvPr/>
        </p:nvSpPr>
        <p:spPr>
          <a:xfrm>
            <a:off x="5477231" y="3735227"/>
            <a:ext cx="1240789" cy="2451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笔记发布规划</a:t>
            </a:r>
            <a:endParaRPr lang="en-US" altLang="en-US" sz="1500" dirty="0"/>
          </a:p>
        </p:txBody>
      </p:sp>
      <p:sp>
        <p:nvSpPr>
          <p:cNvPr id="600" name="rect"/>
          <p:cNvSpPr/>
          <p:nvPr/>
        </p:nvSpPr>
        <p:spPr>
          <a:xfrm>
            <a:off x="7051547" y="4516475"/>
            <a:ext cx="1615910" cy="50800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2" name="picture 6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604" name="textbox 604"/>
          <p:cNvSpPr/>
          <p:nvPr/>
        </p:nvSpPr>
        <p:spPr>
          <a:xfrm>
            <a:off x="4360163" y="1898904"/>
            <a:ext cx="3478529" cy="3531234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42000"/>
              </a:lnSpc>
            </a:pPr>
            <a:endParaRPr lang="en-US" altLang="en-US" sz="1000" dirty="0"/>
          </a:p>
          <a:p>
            <a:pPr algn="l" rtl="0" eaLnBrk="0">
              <a:lnSpc>
                <a:spcPct val="142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440180" algn="l" rtl="0" eaLnBrk="0">
              <a:lnSpc>
                <a:spcPct val="94000"/>
              </a:lnSpc>
            </a:pPr>
            <a:r>
              <a:rPr sz="23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正文</a:t>
            </a:r>
            <a:endParaRPr lang="en-US" altLang="en-US" sz="2300" dirty="0"/>
          </a:p>
          <a:p>
            <a:pPr marL="358140" algn="l" rtl="0" eaLnBrk="0">
              <a:lnSpc>
                <a:spcPts val="1580"/>
              </a:lnSpc>
              <a:spcBef>
                <a:spcPts val="725"/>
              </a:spcBef>
            </a:pP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、合集 </a:t>
            </a:r>
            <a:r>
              <a:rPr sz="1200" b="1" kern="0" spc="-2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：（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80% 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，各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16%</a:t>
            </a:r>
            <a:r>
              <a:rPr sz="1200" b="1" kern="0" spc="-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en-US" sz="1200" dirty="0"/>
          </a:p>
          <a:p>
            <a:pPr marL="396875" algn="l" rtl="0" eaLnBrk="0">
              <a:lnSpc>
                <a:spcPts val="1355"/>
              </a:lnSpc>
              <a:spcBef>
                <a:spcPts val="520"/>
              </a:spcBef>
            </a:pPr>
            <a:r>
              <a:rPr sz="9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900" kern="0" spc="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 </a:t>
            </a:r>
            <a:r>
              <a:rPr sz="9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）同类型护肤产品对比合集</a:t>
            </a:r>
            <a:r>
              <a:rPr sz="9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(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横向测评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)</a:t>
            </a:r>
            <a:endParaRPr lang="en-US" altLang="en-US" sz="900" dirty="0"/>
          </a:p>
          <a:p>
            <a:pPr marL="347345" indent="49530" algn="l" rtl="0" eaLnBrk="0">
              <a:lnSpc>
                <a:spcPct val="146000"/>
              </a:lnSpc>
              <a:spcBef>
                <a:spcPts val="440"/>
              </a:spcBef>
            </a:pPr>
            <a:r>
              <a:rPr sz="9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</a:t>
            </a:r>
            <a:r>
              <a:rPr sz="900" kern="0" spc="4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 </a:t>
            </a:r>
            <a:r>
              <a:rPr sz="9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）护肤流程产品合集（包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含洁面、</a:t>
            </a:r>
            <a:r>
              <a:rPr sz="900" kern="0" spc="-1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水、</a:t>
            </a:r>
            <a:r>
              <a:rPr sz="900" kern="0" spc="-1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乳液、</a:t>
            </a:r>
            <a:r>
              <a:rPr sz="9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r>
              <a:rPr sz="900" kern="0" spc="10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精华等多类产品）</a:t>
            </a:r>
            <a:endParaRPr lang="en-US" altLang="en-US" sz="900" dirty="0"/>
          </a:p>
          <a:p>
            <a:pPr marL="396875" algn="l" rtl="0" eaLnBrk="0">
              <a:lnSpc>
                <a:spcPts val="1285"/>
              </a:lnSpc>
              <a:spcBef>
                <a:spcPts val="455"/>
              </a:spcBef>
            </a:pP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</a:t>
            </a: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 </a:t>
            </a:r>
            <a:r>
              <a:rPr sz="9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）平价产品合集</a:t>
            </a:r>
            <a:endParaRPr lang="en-US" altLang="en-US" sz="900" dirty="0"/>
          </a:p>
          <a:p>
            <a:pPr marL="396875" algn="l" rtl="0" eaLnBrk="0">
              <a:lnSpc>
                <a:spcPts val="1285"/>
              </a:lnSpc>
              <a:spcBef>
                <a:spcPts val="515"/>
              </a:spcBef>
            </a:pP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 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）植物精油成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分分析类合集</a:t>
            </a:r>
            <a:endParaRPr lang="en-US" altLang="en-US" sz="900" dirty="0"/>
          </a:p>
          <a:p>
            <a:pPr marL="396875" algn="l" rtl="0" eaLnBrk="0">
              <a:lnSpc>
                <a:spcPts val="1285"/>
              </a:lnSpc>
              <a:spcBef>
                <a:spcPts val="515"/>
              </a:spcBef>
            </a:pP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 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 </a:t>
            </a:r>
            <a:r>
              <a:rPr sz="9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）礼物合集 ：在云南</a:t>
            </a:r>
            <a:r>
              <a:rPr sz="9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旅行必买的礼物</a:t>
            </a:r>
            <a:endParaRPr lang="en-US" altLang="en-US" sz="900" dirty="0"/>
          </a:p>
          <a:p>
            <a:pPr algn="l" rtl="0" eaLnBrk="0">
              <a:lnSpc>
                <a:spcPct val="118000"/>
              </a:lnSpc>
            </a:pPr>
            <a:endParaRPr lang="en-US" altLang="en-US" sz="400" dirty="0"/>
          </a:p>
          <a:p>
            <a:pPr marL="349250" indent="635" algn="l" rtl="0" eaLnBrk="0">
              <a:lnSpc>
                <a:spcPct val="133000"/>
              </a:lnSpc>
              <a:spcBef>
                <a:spcPts val="0"/>
              </a:spcBef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、长期使用前后对比笔记（有前后对比          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照</a:t>
            </a:r>
            <a:r>
              <a:rPr sz="1200" b="1" kern="0" spc="-1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）（</a:t>
            </a:r>
            <a:r>
              <a:rPr sz="1200" b="1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20% </a:t>
            </a:r>
            <a:r>
              <a:rPr sz="1200" b="1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en-US" altLang="en-US" sz="1200" dirty="0"/>
          </a:p>
        </p:txBody>
      </p:sp>
      <p:sp>
        <p:nvSpPr>
          <p:cNvPr id="606" name="textbox 606"/>
          <p:cNvSpPr/>
          <p:nvPr/>
        </p:nvSpPr>
        <p:spPr>
          <a:xfrm>
            <a:off x="697992" y="2392679"/>
            <a:ext cx="2997835" cy="2543810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7000"/>
              </a:lnSpc>
            </a:pPr>
            <a:endParaRPr lang="en-US" altLang="en-US" sz="1000" dirty="0"/>
          </a:p>
          <a:p>
            <a:pPr algn="l" rtl="0" eaLnBrk="0">
              <a:lnSpc>
                <a:spcPct val="128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196975" algn="l" rtl="0" eaLnBrk="0">
              <a:lnSpc>
                <a:spcPct val="94000"/>
              </a:lnSpc>
            </a:pPr>
            <a:r>
              <a:rPr sz="2300" b="1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标题</a:t>
            </a:r>
            <a:endParaRPr lang="en-US" altLang="en-US" sz="2300" dirty="0"/>
          </a:p>
          <a:p>
            <a:pPr marL="287020" algn="l" rtl="0" eaLnBrk="0">
              <a:lnSpc>
                <a:spcPct val="91000"/>
              </a:lnSpc>
              <a:spcBef>
                <a:spcPts val="970"/>
              </a:spcBef>
            </a:pPr>
            <a:r>
              <a:rPr sz="1200" b="1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文字标题至少一个词被关键</a:t>
            </a: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词收录</a:t>
            </a:r>
            <a:endParaRPr lang="en-US" altLang="en-US" sz="12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300" dirty="0"/>
          </a:p>
          <a:p>
            <a:pPr marL="286385" indent="-635" algn="l" rtl="0" eaLnBrk="0">
              <a:lnSpc>
                <a:spcPct val="140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精华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纯天然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鲜花护肤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花萃护肤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          湿精华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多效精油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抗衰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平价精华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          南景点必买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旅行必入</a:t>
            </a:r>
            <a:endParaRPr lang="en-US" altLang="en-US" sz="1200" dirty="0"/>
          </a:p>
        </p:txBody>
      </p:sp>
      <p:sp>
        <p:nvSpPr>
          <p:cNvPr id="608" name="textbox 608"/>
          <p:cNvSpPr/>
          <p:nvPr/>
        </p:nvSpPr>
        <p:spPr>
          <a:xfrm>
            <a:off x="8159496" y="2453640"/>
            <a:ext cx="2997200" cy="2543810"/>
          </a:xfrm>
          <a:prstGeom prst="rect">
            <a:avLst/>
          </a:prstGeom>
          <a:solidFill>
            <a:srgbClr val="D74F4A">
              <a:alpha val="96862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8000"/>
              </a:lnSpc>
            </a:pPr>
            <a:endParaRPr lang="en-US" altLang="en-US" sz="700" dirty="0"/>
          </a:p>
          <a:p>
            <a:pPr marL="1205230" algn="l" rtl="0" eaLnBrk="0">
              <a:lnSpc>
                <a:spcPct val="94000"/>
              </a:lnSpc>
              <a:spcBef>
                <a:spcPts val="5"/>
              </a:spcBef>
            </a:pPr>
            <a:r>
              <a:rPr sz="2300" b="1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标签</a:t>
            </a:r>
            <a:endParaRPr lang="en-US" altLang="en-US" sz="2300" dirty="0"/>
          </a:p>
          <a:p>
            <a:pPr marL="748665" algn="l" rtl="0" eaLnBrk="0">
              <a:lnSpc>
                <a:spcPct val="90000"/>
              </a:lnSpc>
              <a:spcBef>
                <a:spcPts val="985"/>
              </a:spcBef>
            </a:pPr>
            <a:r>
              <a:rPr sz="12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选择至少一个相关话题</a:t>
            </a:r>
            <a:endParaRPr lang="en-US" altLang="en-US" sz="1200" dirty="0"/>
          </a:p>
          <a:p>
            <a:pPr marL="792480" algn="l" rtl="0" eaLnBrk="0">
              <a:lnSpc>
                <a:spcPts val="1595"/>
              </a:lnSpc>
              <a:spcBef>
                <a:spcPts val="665"/>
              </a:spcBef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平价精华 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花萃精华</a:t>
            </a:r>
            <a:endParaRPr lang="en-US" altLang="en-US" sz="1200" dirty="0"/>
          </a:p>
          <a:p>
            <a:pPr marL="1029970" algn="l" rtl="0" eaLnBrk="0">
              <a:lnSpc>
                <a:spcPts val="2160"/>
              </a:lnSpc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夏季如何保湿</a:t>
            </a:r>
            <a:endParaRPr lang="en-US" altLang="en-US" sz="1200" dirty="0"/>
          </a:p>
          <a:p>
            <a:pPr marL="1008380" algn="l" rtl="0" eaLnBrk="0">
              <a:lnSpc>
                <a:spcPts val="1595"/>
              </a:lnSpc>
              <a:spcBef>
                <a:spcPts val="565"/>
              </a:spcBef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平价抗衰精华</a:t>
            </a:r>
            <a:endParaRPr lang="en-US" altLang="en-US" sz="1200" dirty="0"/>
          </a:p>
          <a:p>
            <a:pPr marL="1106170" algn="l" rtl="0" eaLnBrk="0">
              <a:lnSpc>
                <a:spcPts val="2160"/>
              </a:lnSpc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学生党必备</a:t>
            </a:r>
            <a:endParaRPr lang="en-US" altLang="en-US" sz="1200" dirty="0"/>
          </a:p>
          <a:p>
            <a:pPr marL="932180" algn="l" rtl="0" eaLnBrk="0">
              <a:lnSpc>
                <a:spcPts val="2160"/>
              </a:lnSpc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不得不买的国货</a:t>
            </a:r>
            <a:endParaRPr lang="en-US" altLang="en-US" sz="1200" dirty="0"/>
          </a:p>
          <a:p>
            <a:pPr marL="932180" algn="l" rtl="0" eaLnBrk="0">
              <a:lnSpc>
                <a:spcPts val="2160"/>
              </a:lnSpc>
            </a:pP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12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旅行必备伴手礼</a:t>
            </a:r>
            <a:endParaRPr lang="en-US" altLang="en-US" sz="1200" dirty="0"/>
          </a:p>
        </p:txBody>
      </p:sp>
      <p:sp>
        <p:nvSpPr>
          <p:cNvPr id="610" name="textbox 610"/>
          <p:cNvSpPr/>
          <p:nvPr/>
        </p:nvSpPr>
        <p:spPr>
          <a:xfrm>
            <a:off x="532372" y="635032"/>
            <a:ext cx="3571875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小红书内容规划</a:t>
            </a:r>
            <a:endParaRPr lang="en-US" altLang="en-US" sz="3900" dirty="0"/>
          </a:p>
        </p:txBody>
      </p:sp>
      <p:pic>
        <p:nvPicPr>
          <p:cNvPr id="612" name="picture 6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6" name="picture 6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18" name="table 618"/>
          <p:cNvGraphicFramePr>
            <a:graphicFrameLocks noGrp="1"/>
          </p:cNvGraphicFramePr>
          <p:nvPr/>
        </p:nvGraphicFramePr>
        <p:xfrm>
          <a:off x="1017905" y="5091379"/>
          <a:ext cx="10678794" cy="1409697"/>
        </p:xfrm>
        <a:graphic>
          <a:graphicData uri="http://schemas.openxmlformats.org/drawingml/2006/table">
            <a:tbl>
              <a:tblPr/>
              <a:tblGrid>
                <a:gridCol w="3413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4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0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575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300" dirty="0"/>
                    </a:p>
                    <a:p>
                      <a:pPr marL="317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700" b="1" kern="0" spc="90" dirty="0">
                          <a:solidFill>
                            <a:srgbClr val="D74F4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主题合集类</a:t>
                      </a:r>
                      <a:endParaRPr lang="en-US" altLang="en-US" sz="17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252855" algn="l" rtl="0" eaLnBrk="0">
                        <a:lnSpc>
                          <a:spcPts val="2375"/>
                        </a:lnSpc>
                      </a:pPr>
                      <a:r>
                        <a:rPr sz="1700" b="1" kern="0" spc="110" dirty="0">
                          <a:solidFill>
                            <a:srgbClr val="D74F4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单品/功效对比类</a:t>
                      </a:r>
                      <a:endParaRPr lang="en-US" altLang="en-US" sz="17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1072515" algn="l" rtl="0" eaLnBrk="0">
                        <a:lnSpc>
                          <a:spcPts val="2375"/>
                        </a:lnSpc>
                      </a:pPr>
                      <a:r>
                        <a:rPr sz="1700" b="1" kern="0" spc="110" dirty="0">
                          <a:solidFill>
                            <a:srgbClr val="D74F4A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单品/个人展示类</a:t>
                      </a:r>
                      <a:endParaRPr lang="en-US" altLang="en-US" sz="17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2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300" dirty="0"/>
                    </a:p>
                    <a:p>
                      <a:pPr marL="1206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1、主题大字报</a:t>
                      </a:r>
                      <a:endParaRPr lang="en-US" alt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300" dirty="0"/>
                    </a:p>
                    <a:p>
                      <a:pPr marL="13049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1、效果明显癿对比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</a:t>
                      </a:r>
                      <a:endParaRPr lang="en-US" alt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300" dirty="0"/>
                    </a:p>
                    <a:p>
                      <a:pPr marL="108204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1、美白功效明显</a:t>
                      </a:r>
                      <a:endParaRPr lang="en-US" alt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400" dirty="0"/>
                    </a:p>
                    <a:p>
                      <a:pPr marL="63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2、</a:t>
                      </a:r>
                      <a:r>
                        <a:rPr sz="1200" kern="0" spc="-1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明显的红黑榜标识</a:t>
                      </a:r>
                      <a:endParaRPr lang="en-US" alt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400" dirty="0"/>
                    </a:p>
                    <a:p>
                      <a:pPr marL="129921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2、对比前后场景相似</a:t>
                      </a:r>
                      <a:endParaRPr lang="en-US" alt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400" dirty="0"/>
                    </a:p>
                    <a:p>
                      <a:pPr marL="107632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2、清晰漂亮的人脸图</a:t>
                      </a:r>
                      <a:endParaRPr lang="en-US" alt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7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en-US" altLang="en-US" sz="400" dirty="0"/>
                    </a:p>
                    <a:p>
                      <a:pPr marL="8890" algn="l" rtl="0" eaLnBrk="0">
                        <a:lnSpc>
                          <a:spcPct val="78000"/>
                        </a:lnSpc>
                        <a:spcBef>
                          <a:spcPts val="0"/>
                        </a:spcBef>
                      </a:pPr>
                      <a:r>
                        <a:rPr sz="12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3、整洁癿场景拍摄戒整齐排版</a:t>
                      </a:r>
                      <a:endParaRPr lang="en-US" alt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400" dirty="0"/>
                    </a:p>
                    <a:p>
                      <a:pPr marL="130175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3、加上文字标注</a:t>
                      </a:r>
                      <a:endParaRPr lang="en-US" alt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400" dirty="0"/>
                    </a:p>
                    <a:p>
                      <a:pPr marL="10795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3、贴纸等素材装饰</a:t>
                      </a:r>
                      <a:endParaRPr lang="en-US" alt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44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800" dirty="0"/>
                    </a:p>
                    <a:p>
                      <a:pPr marL="127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sz="1200" u="sng" kern="0" spc="-1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200" u="sng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、主题参考P1文字标题</a:t>
                      </a:r>
                      <a:endParaRPr lang="en-US" altLang="en-US" sz="12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620" name="picture 6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9657588" y="1586483"/>
            <a:ext cx="2098547" cy="2907792"/>
          </a:xfrm>
          <a:prstGeom prst="rect">
            <a:avLst/>
          </a:prstGeom>
        </p:spPr>
      </p:pic>
      <p:sp>
        <p:nvSpPr>
          <p:cNvPr id="622" name="textbox 622"/>
          <p:cNvSpPr/>
          <p:nvPr/>
        </p:nvSpPr>
        <p:spPr>
          <a:xfrm>
            <a:off x="532372" y="530007"/>
            <a:ext cx="5977890" cy="694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270"/>
              </a:lnSpc>
            </a:pPr>
            <a:r>
              <a:rPr sz="3900" b="1" kern="0" spc="14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小红书文章类型</a:t>
            </a: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reference</a:t>
            </a:r>
            <a:endParaRPr lang="en-US" altLang="en-US" sz="3900" dirty="0"/>
          </a:p>
        </p:txBody>
      </p:sp>
      <p:pic>
        <p:nvPicPr>
          <p:cNvPr id="624" name="picture 6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pic>
        <p:nvPicPr>
          <p:cNvPr id="626" name="picture 6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500327" y="1165097"/>
            <a:ext cx="834176" cy="872811"/>
          </a:xfrm>
          <a:prstGeom prst="rect">
            <a:avLst/>
          </a:prstGeom>
        </p:spPr>
      </p:pic>
      <p:sp>
        <p:nvSpPr>
          <p:cNvPr id="628" name="path"/>
          <p:cNvSpPr/>
          <p:nvPr/>
        </p:nvSpPr>
        <p:spPr>
          <a:xfrm>
            <a:off x="1463293" y="1486661"/>
            <a:ext cx="841756" cy="520192"/>
          </a:xfrm>
          <a:custGeom>
            <a:avLst/>
            <a:gdLst/>
            <a:ahLst/>
            <a:cxnLst/>
            <a:rect l="0" t="0" r="0" b="0"/>
            <a:pathLst>
              <a:path w="1325" h="819">
                <a:moveTo>
                  <a:pt x="1325" y="0"/>
                </a:moveTo>
                <a:lnTo>
                  <a:pt x="0" y="0"/>
                </a:lnTo>
                <a:lnTo>
                  <a:pt x="409" y="312"/>
                </a:lnTo>
                <a:lnTo>
                  <a:pt x="253" y="819"/>
                </a:lnTo>
                <a:lnTo>
                  <a:pt x="662" y="506"/>
                </a:lnTo>
                <a:lnTo>
                  <a:pt x="975" y="506"/>
                </a:lnTo>
                <a:lnTo>
                  <a:pt x="916" y="312"/>
                </a:lnTo>
                <a:lnTo>
                  <a:pt x="1325" y="0"/>
                </a:lnTo>
              </a:path>
              <a:path w="1325" h="819">
                <a:moveTo>
                  <a:pt x="975" y="506"/>
                </a:moveTo>
                <a:lnTo>
                  <a:pt x="662" y="506"/>
                </a:lnTo>
                <a:lnTo>
                  <a:pt x="1072" y="819"/>
                </a:lnTo>
                <a:lnTo>
                  <a:pt x="975" y="506"/>
                </a:lnTo>
              </a:path>
            </a:pathLst>
          </a:custGeom>
          <a:solidFill>
            <a:srgbClr val="FFC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2" name="picture 6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97052" y="2167127"/>
            <a:ext cx="3328415" cy="2770632"/>
          </a:xfrm>
          <a:prstGeom prst="rect">
            <a:avLst/>
          </a:prstGeom>
        </p:spPr>
      </p:pic>
      <p:sp>
        <p:nvSpPr>
          <p:cNvPr id="634" name="textbox 634"/>
          <p:cNvSpPr/>
          <p:nvPr/>
        </p:nvSpPr>
        <p:spPr>
          <a:xfrm>
            <a:off x="2828366" y="6009716"/>
            <a:ext cx="8601709" cy="3270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375"/>
              </a:lnSpc>
            </a:pPr>
            <a:r>
              <a:rPr sz="1700" b="1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Tips</a:t>
            </a:r>
            <a:r>
              <a:rPr sz="1700" b="1" kern="0" spc="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：根据主题选择不同大牌竞品 合集文章产品越多越会获得被品牌方流量支持越</a:t>
            </a:r>
            <a:r>
              <a:rPr sz="1700" b="1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</a:t>
            </a:r>
            <a:endParaRPr lang="en-US" altLang="en-US" sz="1700" dirty="0"/>
          </a:p>
        </p:txBody>
      </p:sp>
      <p:sp>
        <p:nvSpPr>
          <p:cNvPr id="636" name="textbox 636"/>
          <p:cNvSpPr/>
          <p:nvPr/>
        </p:nvSpPr>
        <p:spPr>
          <a:xfrm>
            <a:off x="532372" y="634017"/>
            <a:ext cx="4587875" cy="5784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小红书主题合集规划</a:t>
            </a:r>
            <a:endParaRPr lang="en-US" altLang="en-US" sz="3900" dirty="0"/>
          </a:p>
        </p:txBody>
      </p:sp>
      <p:sp>
        <p:nvSpPr>
          <p:cNvPr id="638" name="textbox 638"/>
          <p:cNvSpPr/>
          <p:nvPr/>
        </p:nvSpPr>
        <p:spPr>
          <a:xfrm>
            <a:off x="4956253" y="1906219"/>
            <a:ext cx="537844" cy="2481579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2295525" algn="l" rtl="0" eaLnBrk="0">
              <a:lnSpc>
                <a:spcPts val="520"/>
              </a:lnSpc>
            </a:pPr>
            <a:r>
              <a:rPr sz="400" b="1" kern="0" spc="12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endParaRPr lang="en-US" altLang="en-US" sz="400" dirty="0"/>
          </a:p>
          <a:p>
            <a:pPr algn="l" rtl="0" eaLnBrk="0">
              <a:lnSpc>
                <a:spcPct val="102000"/>
              </a:lnSpc>
            </a:pPr>
            <a:endParaRPr lang="en-US" altLang="en-US" sz="700" dirty="0"/>
          </a:p>
          <a:p>
            <a:pPr algn="r" rtl="0" eaLnBrk="0">
              <a:lnSpc>
                <a:spcPct val="98000"/>
              </a:lnSpc>
              <a:spcBef>
                <a:spcPts val="5"/>
              </a:spcBef>
            </a:pPr>
            <a:r>
              <a:rPr sz="2200" b="1" kern="0" spc="1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</a:t>
            </a:r>
            <a:r>
              <a:rPr sz="2200" b="1" kern="0" spc="-11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200" b="1" kern="0" spc="1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华</a:t>
            </a:r>
            <a:r>
              <a:rPr sz="2200" b="1" kern="0" spc="-1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200" b="1" kern="0" spc="1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竞 品</a:t>
            </a:r>
            <a:r>
              <a:rPr sz="2200" b="1" kern="0" spc="-11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200" b="1" kern="0" spc="1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必</a:t>
            </a:r>
            <a:r>
              <a:rPr sz="2200" b="1" kern="0" spc="-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200" b="1" kern="0" spc="1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  </a:t>
            </a:r>
            <a:r>
              <a:rPr sz="2200" b="1" kern="0" spc="-18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endParaRPr lang="en-US" altLang="en-US" sz="2200" dirty="0"/>
          </a:p>
        </p:txBody>
      </p:sp>
      <p:pic>
        <p:nvPicPr>
          <p:cNvPr id="640" name="picture 6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pic>
        <p:nvPicPr>
          <p:cNvPr id="642" name="picture 6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183747" y="3671392"/>
            <a:ext cx="555790" cy="1526971"/>
          </a:xfrm>
          <a:prstGeom prst="rect">
            <a:avLst/>
          </a:prstGeom>
        </p:spPr>
      </p:pic>
      <p:pic>
        <p:nvPicPr>
          <p:cNvPr id="644" name="picture 6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234010" y="1815658"/>
            <a:ext cx="505791" cy="1441505"/>
          </a:xfrm>
          <a:prstGeom prst="rect">
            <a:avLst/>
          </a:prstGeom>
        </p:spPr>
      </p:pic>
      <p:pic>
        <p:nvPicPr>
          <p:cNvPr id="646" name="picture 6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162577" y="1784136"/>
            <a:ext cx="468524" cy="1406799"/>
          </a:xfrm>
          <a:prstGeom prst="rect">
            <a:avLst/>
          </a:prstGeom>
        </p:spPr>
      </p:pic>
      <p:pic>
        <p:nvPicPr>
          <p:cNvPr id="648" name="picture 64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283281" y="1860368"/>
            <a:ext cx="467565" cy="1402695"/>
          </a:xfrm>
          <a:prstGeom prst="rect">
            <a:avLst/>
          </a:prstGeom>
        </p:spPr>
      </p:pic>
      <p:pic>
        <p:nvPicPr>
          <p:cNvPr id="650" name="picture 65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8345802" y="3686580"/>
            <a:ext cx="429451" cy="1465185"/>
          </a:xfrm>
          <a:prstGeom prst="rect">
            <a:avLst/>
          </a:prstGeom>
        </p:spPr>
      </p:pic>
      <p:pic>
        <p:nvPicPr>
          <p:cNvPr id="652" name="picture 65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10238749" y="3685509"/>
            <a:ext cx="392155" cy="1568624"/>
          </a:xfrm>
          <a:prstGeom prst="rect">
            <a:avLst/>
          </a:prstGeom>
        </p:spPr>
      </p:pic>
      <p:sp>
        <p:nvSpPr>
          <p:cNvPr id="654" name="textbox 654"/>
          <p:cNvSpPr/>
          <p:nvPr/>
        </p:nvSpPr>
        <p:spPr>
          <a:xfrm>
            <a:off x="1232802" y="5306661"/>
            <a:ext cx="2052954" cy="30352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b="1" kern="0" spc="-1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主推品</a:t>
            </a:r>
            <a:r>
              <a:rPr sz="2000" b="1" kern="0" spc="-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——</a:t>
            </a:r>
            <a:r>
              <a:rPr sz="2000" b="1" kern="0" spc="-1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小鲜油</a:t>
            </a:r>
            <a:endParaRPr lang="en-US" altLang="en-US" sz="2000" dirty="0"/>
          </a:p>
        </p:txBody>
      </p:sp>
      <p:sp>
        <p:nvSpPr>
          <p:cNvPr id="656" name="textbox 656"/>
          <p:cNvSpPr/>
          <p:nvPr/>
        </p:nvSpPr>
        <p:spPr>
          <a:xfrm>
            <a:off x="7450125" y="3385362"/>
            <a:ext cx="2232025" cy="1924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La mer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海蓝之谜 臻璨焕活精华油</a:t>
            </a:r>
            <a:endParaRPr lang="en-US" altLang="en-US" sz="1200" dirty="0"/>
          </a:p>
        </p:txBody>
      </p:sp>
      <p:sp>
        <p:nvSpPr>
          <p:cNvPr id="660" name="textbox 660"/>
          <p:cNvSpPr/>
          <p:nvPr/>
        </p:nvSpPr>
        <p:spPr>
          <a:xfrm>
            <a:off x="5695060" y="5321934"/>
            <a:ext cx="1699895" cy="1917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伊丽莎白雅顿轻感平衡油</a:t>
            </a:r>
            <a:endParaRPr lang="en-US" altLang="en-US" sz="1200" dirty="0"/>
          </a:p>
        </p:txBody>
      </p:sp>
      <p:sp>
        <p:nvSpPr>
          <p:cNvPr id="662" name="textbox 662"/>
          <p:cNvSpPr/>
          <p:nvPr/>
        </p:nvSpPr>
        <p:spPr>
          <a:xfrm>
            <a:off x="8017738" y="5285460"/>
            <a:ext cx="1090294" cy="1924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娇韵诗双萃精华</a:t>
            </a:r>
            <a:endParaRPr lang="en-US" altLang="en-US" sz="1200" dirty="0"/>
          </a:p>
        </p:txBody>
      </p:sp>
      <p:sp>
        <p:nvSpPr>
          <p:cNvPr id="664" name="textbox 664"/>
          <p:cNvSpPr/>
          <p:nvPr/>
        </p:nvSpPr>
        <p:spPr>
          <a:xfrm>
            <a:off x="5912662" y="3398062"/>
            <a:ext cx="1101725" cy="1924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CPB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馥纯菁华油</a:t>
            </a:r>
            <a:endParaRPr lang="en-US" altLang="en-US" sz="1200" dirty="0"/>
          </a:p>
        </p:txBody>
      </p:sp>
      <p:sp>
        <p:nvSpPr>
          <p:cNvPr id="666" name="textbox 666"/>
          <p:cNvSpPr/>
          <p:nvPr/>
        </p:nvSpPr>
        <p:spPr>
          <a:xfrm>
            <a:off x="9890988" y="5291454"/>
            <a:ext cx="1090294" cy="1917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娇兰蜂姿复原蜜</a:t>
            </a:r>
            <a:endParaRPr lang="en-US" altLang="en-US" sz="1200" dirty="0"/>
          </a:p>
        </p:txBody>
      </p:sp>
      <p:sp>
        <p:nvSpPr>
          <p:cNvPr id="668" name="textbox 668"/>
          <p:cNvSpPr/>
          <p:nvPr/>
        </p:nvSpPr>
        <p:spPr>
          <a:xfrm>
            <a:off x="10016870" y="3366947"/>
            <a:ext cx="785494" cy="1924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赫莲娜精华</a:t>
            </a:r>
            <a:endParaRPr lang="en-US" altLang="en-US" sz="1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0" name="picture 67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672" name="picture 6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987800" y="1082040"/>
            <a:ext cx="7435977" cy="5521452"/>
          </a:xfrm>
          <a:prstGeom prst="rect">
            <a:avLst/>
          </a:prstGeom>
        </p:spPr>
      </p:pic>
      <p:pic>
        <p:nvPicPr>
          <p:cNvPr id="674" name="picture 67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9326" y="1082040"/>
            <a:ext cx="2590038" cy="5521452"/>
          </a:xfrm>
          <a:prstGeom prst="rect">
            <a:avLst/>
          </a:prstGeom>
        </p:spPr>
      </p:pic>
      <p:sp>
        <p:nvSpPr>
          <p:cNvPr id="676" name="textbox 676"/>
          <p:cNvSpPr/>
          <p:nvPr/>
        </p:nvSpPr>
        <p:spPr>
          <a:xfrm>
            <a:off x="435093" y="205205"/>
            <a:ext cx="4076065" cy="694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270"/>
              </a:lnSpc>
            </a:pPr>
            <a:r>
              <a:rPr sz="3900" b="1" kern="0" spc="1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合集类</a:t>
            </a: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Reference</a:t>
            </a:r>
            <a:endParaRPr lang="en-US" altLang="en-US" sz="3900" dirty="0"/>
          </a:p>
        </p:txBody>
      </p:sp>
      <p:sp>
        <p:nvSpPr>
          <p:cNvPr id="678" name="textbox 678"/>
          <p:cNvSpPr/>
          <p:nvPr/>
        </p:nvSpPr>
        <p:spPr>
          <a:xfrm>
            <a:off x="6994931" y="2758617"/>
            <a:ext cx="1240789" cy="10871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符号</a:t>
            </a:r>
            <a:endParaRPr lang="en-US" altLang="en-US" sz="2300" dirty="0"/>
          </a:p>
          <a:p>
            <a:pPr marL="12700" indent="1270" algn="l" rtl="0" eaLnBrk="0">
              <a:lnSpc>
                <a:spcPct val="99000"/>
              </a:lnSpc>
              <a:spcBef>
                <a:spcPts val="295"/>
              </a:spcBef>
            </a:pPr>
            <a:r>
              <a:rPr sz="2300" kern="0" spc="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重点突出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对比卖点</a:t>
            </a:r>
            <a:endParaRPr lang="en-US" altLang="en-US" sz="2300" dirty="0"/>
          </a:p>
        </p:txBody>
      </p:sp>
      <p:sp>
        <p:nvSpPr>
          <p:cNvPr id="680" name="textbox 680"/>
          <p:cNvSpPr/>
          <p:nvPr/>
        </p:nvSpPr>
        <p:spPr>
          <a:xfrm>
            <a:off x="7127544" y="4971745"/>
            <a:ext cx="1240155" cy="10864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29845" indent="-1905" algn="l" rtl="0" eaLnBrk="0">
              <a:lnSpc>
                <a:spcPct val="99000"/>
              </a:lnSpc>
            </a:pPr>
            <a:r>
              <a:rPr sz="2300" kern="0" spc="5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品牌评论</a:t>
            </a:r>
            <a:r>
              <a:rPr sz="2300" kern="0" spc="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3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回复</a:t>
            </a:r>
            <a:endParaRPr lang="en-US" altLang="en-US" sz="2300" dirty="0"/>
          </a:p>
          <a:p>
            <a:pPr marL="12700" algn="l" rtl="0" eaLnBrk="0">
              <a:lnSpc>
                <a:spcPct val="94000"/>
              </a:lnSpc>
              <a:spcBef>
                <a:spcPts val="285"/>
              </a:spcBef>
            </a:pP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评控</a:t>
            </a:r>
            <a:endParaRPr lang="en-US" altLang="en-US" sz="2300" dirty="0"/>
          </a:p>
        </p:txBody>
      </p:sp>
      <p:sp>
        <p:nvSpPr>
          <p:cNvPr id="682" name="textbox 682"/>
          <p:cNvSpPr/>
          <p:nvPr/>
        </p:nvSpPr>
        <p:spPr>
          <a:xfrm>
            <a:off x="3045967" y="4814227"/>
            <a:ext cx="932814" cy="8667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5000"/>
              </a:lnSpc>
            </a:pP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带链接</a:t>
            </a:r>
            <a:endParaRPr lang="en-US" altLang="en-US" sz="2300" dirty="0"/>
          </a:p>
          <a:p>
            <a:pPr marL="13335" algn="l" rtl="0" eaLnBrk="0">
              <a:lnSpc>
                <a:spcPts val="4275"/>
              </a:lnSpc>
            </a:pPr>
            <a:r>
              <a:rPr sz="2300" kern="0" spc="6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主题</a:t>
            </a:r>
            <a:endParaRPr lang="en-US" altLang="en-US" sz="2300" dirty="0"/>
          </a:p>
        </p:txBody>
      </p:sp>
      <p:sp>
        <p:nvSpPr>
          <p:cNvPr id="684" name="textbox 684"/>
          <p:cNvSpPr/>
          <p:nvPr/>
        </p:nvSpPr>
        <p:spPr>
          <a:xfrm>
            <a:off x="3044139" y="2554909"/>
            <a:ext cx="935989" cy="3575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2300" kern="0" spc="8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大字报</a:t>
            </a:r>
            <a:endParaRPr lang="en-US" altLang="en-US" sz="2300" dirty="0"/>
          </a:p>
        </p:txBody>
      </p:sp>
      <p:pic>
        <p:nvPicPr>
          <p:cNvPr id="686" name="picture 68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733063" y="424660"/>
            <a:ext cx="916912" cy="284205"/>
          </a:xfrm>
          <a:prstGeom prst="rect">
            <a:avLst/>
          </a:prstGeom>
        </p:spPr>
      </p:pic>
      <p:sp>
        <p:nvSpPr>
          <p:cNvPr id="688" name="textbox 688"/>
          <p:cNvSpPr/>
          <p:nvPr/>
        </p:nvSpPr>
        <p:spPr>
          <a:xfrm>
            <a:off x="11480342" y="4732756"/>
            <a:ext cx="630555" cy="349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2300" kern="0" spc="7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话题</a:t>
            </a:r>
            <a:endParaRPr lang="en-US" altLang="en-US" sz="2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picture 6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92" name="table 692"/>
          <p:cNvGraphicFramePr>
            <a:graphicFrameLocks noGrp="1"/>
          </p:cNvGraphicFramePr>
          <p:nvPr/>
        </p:nvGraphicFramePr>
        <p:xfrm>
          <a:off x="697865" y="1468120"/>
          <a:ext cx="10192385" cy="4598668"/>
        </p:xfrm>
        <a:graphic>
          <a:graphicData uri="http://schemas.openxmlformats.org/drawingml/2006/table">
            <a:tbl>
              <a:tblPr/>
              <a:tblGrid>
                <a:gridCol w="812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22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14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4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883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51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200" dirty="0"/>
                    </a:p>
                    <a:p>
                      <a:pPr marL="257810" algn="l" rtl="0" eaLnBrk="0">
                        <a:lnSpc>
                          <a:spcPct val="91000"/>
                        </a:lnSpc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3000"/>
                        </a:lnSpc>
                      </a:pPr>
                      <a:endParaRPr lang="en-US" altLang="en-US" sz="200" dirty="0"/>
                    </a:p>
                    <a:p>
                      <a:pPr marL="481965" algn="l" rtl="0" eaLnBrk="0">
                        <a:lnSpc>
                          <a:spcPct val="90000"/>
                        </a:lnSpc>
                      </a:pPr>
                      <a:r>
                        <a:rPr sz="1200" b="1" kern="0" spc="-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昵称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200" dirty="0"/>
                    </a:p>
                    <a:p>
                      <a:pPr marL="3006725" algn="l" rtl="0" eaLnBrk="0">
                        <a:lnSpc>
                          <a:spcPct val="91000"/>
                        </a:lnSpc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链接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200" dirty="0"/>
                    </a:p>
                    <a:p>
                      <a:pPr marL="234950" algn="l" rtl="0" eaLnBrk="0">
                        <a:lnSpc>
                          <a:spcPct val="91000"/>
                        </a:lnSpc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粉丝数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200" dirty="0"/>
                    </a:p>
                    <a:p>
                      <a:pPr marL="215900" algn="l" rtl="0" eaLnBrk="0">
                        <a:lnSpc>
                          <a:spcPct val="91000"/>
                        </a:lnSpc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收藏数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76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300" dirty="0"/>
                    </a:p>
                    <a:p>
                      <a:pPr marL="37655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200" dirty="0"/>
                    </a:p>
                    <a:p>
                      <a:pPr marL="398780" algn="l" rtl="0" eaLnBrk="0">
                        <a:lnSpc>
                          <a:spcPct val="9000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桃吱吱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52000"/>
                        </a:lnSpc>
                      </a:pPr>
                      <a:endParaRPr lang="en-US" altLang="en-US" sz="100" dirty="0"/>
                    </a:p>
                    <a:p>
                      <a:pPr marL="527050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le/57e9169a5e87e7672fbc015a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300" dirty="0"/>
                    </a:p>
                    <a:p>
                      <a:pPr marL="25146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54000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300" dirty="0"/>
                    </a:p>
                    <a:p>
                      <a:pPr marL="18669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524000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en-US" altLang="en-US" sz="200" dirty="0"/>
                    </a:p>
                    <a:p>
                      <a:pPr marL="37084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200" dirty="0"/>
                    </a:p>
                    <a:p>
                      <a:pPr marL="32258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性格底色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09905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ofile/567babb8b8ce1a654d31f476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070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127000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4287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1696000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37338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200" dirty="0"/>
                    </a:p>
                    <a:p>
                      <a:pPr marL="24638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樱桃创口贴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26415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e/56dfa35d4775a7609598b2f9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5209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873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142000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lang="en-US" altLang="en-US" sz="200" dirty="0"/>
                    </a:p>
                    <a:p>
                      <a:pPr marL="36449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200" dirty="0"/>
                    </a:p>
                    <a:p>
                      <a:pPr marL="39941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你香妹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02920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ile/5b20e0e3e8ac2b5428766293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070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101000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8669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528000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lang="en-US" altLang="en-US" sz="200" dirty="0"/>
                    </a:p>
                    <a:p>
                      <a:pPr marL="37592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200" dirty="0"/>
                    </a:p>
                    <a:p>
                      <a:pPr marL="3175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sayo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桃酱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29590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le/593e21a450c4b47dfc0c3a2b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574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73000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873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166000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37147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200" dirty="0"/>
                    </a:p>
                    <a:p>
                      <a:pPr marL="34036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L-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龙小姐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22605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ile/5b964416fcc1570001dc91d5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892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38000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8415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379000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lang="en-US" altLang="en-US" sz="200" dirty="0"/>
                    </a:p>
                    <a:p>
                      <a:pPr marL="37020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200" dirty="0"/>
                    </a:p>
                    <a:p>
                      <a:pPr marL="9398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精致的王小仙儿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32765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le/5acf4d7911be105586e79c9c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892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31000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873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154000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en-US" altLang="en-US" sz="200" dirty="0"/>
                    </a:p>
                    <a:p>
                      <a:pPr marL="370840" algn="l" rtl="0" eaLnBrk="0">
                        <a:lnSpc>
                          <a:spcPct val="8500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200" dirty="0"/>
                    </a:p>
                    <a:p>
                      <a:pPr marL="1708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大白兔小奶糖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07365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le/5483d5e52e1d93421eaa2a9c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003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43000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816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201000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37020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200" dirty="0"/>
                    </a:p>
                    <a:p>
                      <a:pPr marL="23939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Miemie</a:t>
                      </a: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女士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30860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le/55bf95b467bc6556225862ef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892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33000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873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137000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33210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200" dirty="0"/>
                    </a:p>
                    <a:p>
                      <a:pPr marL="2470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连欢要加油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35305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e/598ebbbb6a6a69279ecf55fa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574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74000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873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172000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en-US" altLang="en-US" sz="200" dirty="0"/>
                    </a:p>
                    <a:p>
                      <a:pPr marL="33210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200" dirty="0"/>
                    </a:p>
                    <a:p>
                      <a:pPr marL="19367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瞳瞳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veronica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496570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ile/5481e102e77989089d09cdad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638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873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119000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en-US" altLang="en-US" sz="200" dirty="0"/>
                    </a:p>
                    <a:p>
                      <a:pPr marL="33210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200" dirty="0"/>
                    </a:p>
                    <a:p>
                      <a:pPr marL="3232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虎牙美子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23240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ile/57cf861350c4b4218437a9b7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892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2669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27000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33210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13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200" dirty="0"/>
                    </a:p>
                    <a:p>
                      <a:pPr marL="25336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啊秋是我啊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404495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https://www.xiaohongshu.com/discovery/item/5cde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33cf0000000006010ebe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638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26000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2733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69000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en-US" altLang="en-US" sz="200" dirty="0"/>
                    </a:p>
                    <a:p>
                      <a:pPr marL="33210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14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200" dirty="0"/>
                    </a:p>
                    <a:p>
                      <a:pPr marL="47688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蕾酱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30225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file/5bf15184da9ae1000111dfe0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638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26000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873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129000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33210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200" dirty="0"/>
                    </a:p>
                    <a:p>
                      <a:pPr marL="33083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阿花花花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64515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e/5ae59de4e8ac2b26fdecf1f4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638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1873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33210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200" dirty="0"/>
                    </a:p>
                    <a:p>
                      <a:pPr marL="2603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白面小金刚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33400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ile/54dc10c82e1d933f1d41fe9d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701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63000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2606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99000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en-US" altLang="en-US" sz="200" dirty="0"/>
                    </a:p>
                    <a:p>
                      <a:pPr marL="32639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200" dirty="0"/>
                    </a:p>
                    <a:p>
                      <a:pPr marL="29781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66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</a:t>
                      </a: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lucky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533400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e/5afb8dad11be101f97b01fb0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5146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53000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2733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63000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510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1000"/>
                        </a:lnSpc>
                      </a:pPr>
                      <a:endParaRPr lang="en-US" altLang="en-US" sz="200" dirty="0"/>
                    </a:p>
                    <a:p>
                      <a:pPr marL="32639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200" dirty="0"/>
                    </a:p>
                    <a:p>
                      <a:pPr marL="17081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你的樱桃姐姐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1000"/>
                        </a:lnSpc>
                      </a:pPr>
                      <a:endParaRPr lang="en-US" altLang="en-US" sz="100" dirty="0"/>
                    </a:p>
                    <a:p>
                      <a:pPr marL="478155" algn="l" rtl="0" eaLnBrk="0">
                        <a:lnSpc>
                          <a:spcPct val="106000"/>
                        </a:lnSpc>
                      </a:pPr>
                      <a:r>
                        <a:rPr sz="12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le/5c27840a000000000701ca28?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4638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26000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0000"/>
                        </a:lnSpc>
                      </a:pPr>
                      <a:endParaRPr lang="en-US" altLang="en-US" sz="200" dirty="0"/>
                    </a:p>
                    <a:p>
                      <a:pPr marL="22606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76000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694" name="textbox 694"/>
          <p:cNvSpPr/>
          <p:nvPr/>
        </p:nvSpPr>
        <p:spPr>
          <a:xfrm>
            <a:off x="532372" y="635032"/>
            <a:ext cx="5644515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小红书达人推荐—种草类</a:t>
            </a:r>
            <a:endParaRPr lang="en-US" altLang="en-US" sz="3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picture 6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00" name="table 700"/>
          <p:cNvGraphicFramePr>
            <a:graphicFrameLocks noGrp="1"/>
          </p:cNvGraphicFramePr>
          <p:nvPr/>
        </p:nvGraphicFramePr>
        <p:xfrm>
          <a:off x="548640" y="1793240"/>
          <a:ext cx="10687050" cy="3293109"/>
        </p:xfrm>
        <a:graphic>
          <a:graphicData uri="http://schemas.openxmlformats.org/drawingml/2006/table">
            <a:tbl>
              <a:tblPr/>
              <a:tblGrid>
                <a:gridCol w="1330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4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0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90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62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60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lang="en-US" altLang="en-US" sz="300" dirty="0"/>
                    </a:p>
                    <a:p>
                      <a:pPr marL="414020" algn="l" rtl="0" eaLnBrk="0">
                        <a:lnSpc>
                          <a:spcPct val="99000"/>
                        </a:lnSpc>
                        <a:spcBef>
                          <a:spcPts val="5"/>
                        </a:spcBef>
                      </a:pPr>
                      <a:r>
                        <a:rPr sz="9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达人名称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66294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900" b="1" kern="0" spc="9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粉丝数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114935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赞评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680720" algn="l" rtl="0" eaLnBrk="0">
                        <a:lnSpc>
                          <a:spcPct val="99000"/>
                        </a:lnSpc>
                        <a:spcBef>
                          <a:spcPts val="0"/>
                        </a:spcBef>
                      </a:pPr>
                      <a:r>
                        <a:rPr sz="900" b="1" kern="0" spc="7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类型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2653665" algn="l" rtl="0" eaLnBrk="0">
                        <a:lnSpc>
                          <a:spcPct val="99000"/>
                        </a:lnSpc>
                      </a:pPr>
                      <a:r>
                        <a:rPr sz="900" b="1" kern="0" spc="8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链接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400" dirty="0"/>
                    </a:p>
                    <a:p>
                      <a:pPr marL="41465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可爱的胖伦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728345" algn="l" rtl="0" eaLnBrk="0">
                        <a:lnSpc>
                          <a:spcPct val="85000"/>
                        </a:lnSpc>
                      </a:pPr>
                      <a:r>
                        <a:rPr sz="8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1.8W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500" dirty="0"/>
                    </a:p>
                    <a:p>
                      <a:pPr marL="12890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4.5w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400" dirty="0"/>
                    </a:p>
                    <a:p>
                      <a:pPr marL="24638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穿搭、彩妆、旅行、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美食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300" dirty="0"/>
                    </a:p>
                    <a:p>
                      <a:pPr marL="1010920" algn="l" rtl="0" eaLnBrk="0">
                        <a:lnSpc>
                          <a:spcPct val="107000"/>
                        </a:lnSpc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https://www.xiaohongshu.com/user/profile/5a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2fdbb211be1055dfd1345b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89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31242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米可可可可可可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400" dirty="0"/>
                    </a:p>
                    <a:p>
                      <a:pPr marL="72834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1.9W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400" dirty="0"/>
                    </a:p>
                    <a:p>
                      <a:pPr marL="13525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3.1w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en-US" altLang="en-US" sz="300" dirty="0"/>
                    </a:p>
                    <a:p>
                      <a:pPr marL="35687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健身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旅行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美食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生活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739775" algn="l" rtl="0" eaLnBrk="0">
                        <a:lnSpc>
                          <a:spcPct val="107000"/>
                        </a:lnSpc>
                        <a:spcBef>
                          <a:spcPts val="0"/>
                        </a:spcBef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https://www.xiaohongshu.com/user/profile/565bd375b8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c8b47c1f05c51b?xhsshare=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95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48768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杨沁韵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_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400" dirty="0"/>
                    </a:p>
                    <a:p>
                      <a:pPr marL="72199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1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4.8W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400" dirty="0"/>
                    </a:p>
                    <a:p>
                      <a:pPr marL="10731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15.1w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39878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 ，护肤 ，旅行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200" dirty="0"/>
                    </a:p>
                    <a:p>
                      <a:pPr marL="780415" algn="l" rtl="0" eaLnBrk="0">
                        <a:lnSpc>
                          <a:spcPct val="107000"/>
                        </a:lnSpc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https://www.xiaohongshu.com/user/profile/5aa4198de8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ac2b4f4789b792?xhsshare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46418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钢牙小嘉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400" dirty="0"/>
                    </a:p>
                    <a:p>
                      <a:pPr marL="7366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6.1w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400" dirty="0"/>
                    </a:p>
                    <a:p>
                      <a:pPr marL="13398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6.2w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39878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 ，护肤 ，旅行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lang="en-US" altLang="en-US" sz="200" dirty="0"/>
                    </a:p>
                    <a:p>
                      <a:pPr marL="1010920" algn="l" rtl="0" eaLnBrk="0">
                        <a:lnSpc>
                          <a:spcPct val="107000"/>
                        </a:lnSpc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https://www.xiaohongshu.com/user/profile/57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de281a6a6a69048edfd5b5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5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200" dirty="0"/>
                    </a:p>
                    <a:p>
                      <a:pPr marL="340995" algn="l" rtl="0" eaLnBrk="0">
                        <a:lnSpc>
                          <a:spcPts val="104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Stonefighting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400" dirty="0"/>
                    </a:p>
                    <a:p>
                      <a:pPr marL="72517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6.5W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400" dirty="0"/>
                    </a:p>
                    <a:p>
                      <a:pPr marL="9525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19.7W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39878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穿搭、护肤、旅行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200" dirty="0"/>
                    </a:p>
                    <a:p>
                      <a:pPr marL="759460" algn="l" rtl="0" eaLnBrk="0">
                        <a:lnSpc>
                          <a:spcPct val="107000"/>
                        </a:lnSpc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https://www.xiaohongshu.com/user/profile/584ebd316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a6a69234db64978?xhsshare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1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41275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胖头鱼公主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400" dirty="0"/>
                    </a:p>
                    <a:p>
                      <a:pPr marL="72517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6.7W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400" dirty="0"/>
                    </a:p>
                    <a:p>
                      <a:pPr marL="12192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6.3W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9461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护肤 ，旅行 ，探店</a:t>
                      </a:r>
                      <a:r>
                        <a:rPr sz="8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，美食</a:t>
                      </a:r>
                      <a:r>
                        <a:rPr sz="8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，彩妆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5000"/>
                        </a:lnSpc>
                      </a:pPr>
                      <a:endParaRPr lang="en-US" altLang="en-US" sz="200" dirty="0"/>
                    </a:p>
                    <a:p>
                      <a:pPr marL="613410" algn="l" rtl="0" eaLnBrk="0">
                        <a:lnSpc>
                          <a:spcPct val="107000"/>
                        </a:lnSpc>
                        <a:spcBef>
                          <a:spcPts val="0"/>
                        </a:spcBef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https://www.xiaohongshu.com/user/profile/5a5da971e8ac2b0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7b2d2dd1c?xhsshare&amp;_at=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95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400" dirty="0"/>
                    </a:p>
                    <a:p>
                      <a:pPr marL="53784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nan</a:t>
                      </a: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仔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400" dirty="0"/>
                    </a:p>
                    <a:p>
                      <a:pPr marL="69659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11.6W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400" dirty="0"/>
                    </a:p>
                    <a:p>
                      <a:pPr marL="14541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3994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8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旅行 ，护肤</a:t>
                      </a:r>
                      <a:r>
                        <a:rPr sz="8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，穿搭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200" dirty="0"/>
                    </a:p>
                    <a:p>
                      <a:pPr marL="768985" algn="l" rtl="0" eaLnBrk="0">
                        <a:lnSpc>
                          <a:spcPct val="107000"/>
                        </a:lnSpc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https://www.xiaohongshu.com/user/profile/5483029cd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6e4a96b15133a05?xhsshare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5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3000"/>
                        </a:lnSpc>
                      </a:pPr>
                      <a:endParaRPr lang="en-US" altLang="en-US" sz="200" dirty="0"/>
                    </a:p>
                    <a:p>
                      <a:pPr marL="467995" algn="l" rtl="0" eaLnBrk="0">
                        <a:lnSpc>
                          <a:spcPts val="104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honggss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400" dirty="0"/>
                    </a:p>
                    <a:p>
                      <a:pPr marL="74295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3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400" dirty="0"/>
                    </a:p>
                    <a:p>
                      <a:pPr marL="10350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23.6w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24701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旅行、探店、美妆、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护肤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200" dirty="0"/>
                    </a:p>
                    <a:p>
                      <a:pPr marL="775970" algn="l" rtl="0" eaLnBrk="0">
                        <a:lnSpc>
                          <a:spcPct val="107000"/>
                        </a:lnSpc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https://www.xiaohongshu.com/user/profile/58d55a996a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6a695e6ec601a5?xhsshare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01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400" dirty="0"/>
                    </a:p>
                    <a:p>
                      <a:pPr marL="48450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JOYann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400" dirty="0"/>
                    </a:p>
                    <a:p>
                      <a:pPr marL="70802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19.3w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400" dirty="0"/>
                    </a:p>
                    <a:p>
                      <a:pPr marL="12065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7.7W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35687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健身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旅行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美食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,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生活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lang="en-US" altLang="en-US" sz="200" dirty="0"/>
                    </a:p>
                    <a:p>
                      <a:pPr marL="777240" algn="l" rtl="0" eaLnBrk="0">
                        <a:lnSpc>
                          <a:spcPct val="107000"/>
                        </a:lnSpc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https://www.xiaohongshu.com/user/profile/55c3a136a7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5c956be0cd2ba3?xhsshare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95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51562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元大气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400" dirty="0"/>
                    </a:p>
                    <a:p>
                      <a:pPr marL="70548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22.2w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400" dirty="0"/>
                    </a:p>
                    <a:p>
                      <a:pPr marL="10350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21.5w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8000"/>
                        </a:lnSpc>
                      </a:pPr>
                      <a:endParaRPr lang="en-US" altLang="en-US" sz="300" dirty="0"/>
                    </a:p>
                    <a:p>
                      <a:pPr marL="24701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旅行、探店、美妆、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护肤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200" dirty="0"/>
                    </a:p>
                    <a:p>
                      <a:pPr marL="774700" algn="l" rtl="0" eaLnBrk="0">
                        <a:lnSpc>
                          <a:spcPct val="107000"/>
                        </a:lnSpc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https://www.xiaohongshu.com/user/profile/5677780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24476087568f2b751?xhsshare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01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400" dirty="0"/>
                    </a:p>
                    <a:p>
                      <a:pPr marL="51562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林小蕎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400" dirty="0"/>
                    </a:p>
                    <a:p>
                      <a:pPr marL="70739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35.3w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400" dirty="0"/>
                    </a:p>
                    <a:p>
                      <a:pPr marL="13271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8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7.7w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55118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，旅行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6000"/>
                        </a:lnSpc>
                      </a:pPr>
                      <a:endParaRPr lang="en-US" altLang="en-US" sz="200" dirty="0"/>
                    </a:p>
                    <a:p>
                      <a:pPr marL="780415" algn="l" rtl="0" eaLnBrk="0">
                        <a:lnSpc>
                          <a:spcPct val="107000"/>
                        </a:lnSpc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https://www.xiaohongshu.com/user/profile/59b8076d5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0c4b4776c17af34?xhsshare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33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46482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刘元凯</a:t>
                      </a:r>
                      <a:r>
                        <a:rPr sz="8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kk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400" dirty="0"/>
                    </a:p>
                    <a:p>
                      <a:pPr marL="69659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8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17.7W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400" dirty="0"/>
                    </a:p>
                    <a:p>
                      <a:pPr marL="12446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8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5.5W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39878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8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 ，护肤 ，旅行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4000"/>
                        </a:lnSpc>
                      </a:pPr>
                      <a:endParaRPr lang="en-US" altLang="en-US" sz="200" dirty="0"/>
                    </a:p>
                    <a:p>
                      <a:pPr marL="487680" algn="l" rtl="0" eaLnBrk="0">
                        <a:lnSpc>
                          <a:spcPct val="107000"/>
                        </a:lnSpc>
                      </a:pPr>
                      <a:r>
                        <a:rPr sz="8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http://m.xiaohongshu.com/user/profile/593e6ca182ec394945945351</a:t>
                      </a:r>
                      <a:r>
                        <a:rPr sz="8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?xhsshare=WeixinSession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702" name="textbox 702"/>
          <p:cNvSpPr/>
          <p:nvPr/>
        </p:nvSpPr>
        <p:spPr>
          <a:xfrm>
            <a:off x="532372" y="635032"/>
            <a:ext cx="5644515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小红书达人推荐—旅行类</a:t>
            </a:r>
            <a:endParaRPr lang="en-US" altLang="en-US" sz="3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picture 7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08" name="table 708"/>
          <p:cNvGraphicFramePr>
            <a:graphicFrameLocks noGrp="1"/>
          </p:cNvGraphicFramePr>
          <p:nvPr/>
        </p:nvGraphicFramePr>
        <p:xfrm>
          <a:off x="617854" y="1333500"/>
          <a:ext cx="10224768" cy="4970136"/>
        </p:xfrm>
        <a:graphic>
          <a:graphicData uri="http://schemas.openxmlformats.org/drawingml/2006/table">
            <a:tbl>
              <a:tblPr/>
              <a:tblGrid>
                <a:gridCol w="873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39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6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62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13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264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1115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325755" algn="l" rtl="0" eaLnBrk="0">
                        <a:lnSpc>
                          <a:spcPct val="91000"/>
                        </a:lnSpc>
                      </a:pP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地区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593090" algn="l" rtl="0" eaLnBrk="0">
                        <a:lnSpc>
                          <a:spcPct val="90000"/>
                        </a:lnSpc>
                      </a:pPr>
                      <a:r>
                        <a:rPr sz="9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昵称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916305" algn="l" rtl="0" eaLnBrk="0">
                        <a:lnSpc>
                          <a:spcPct val="90000"/>
                        </a:lnSpc>
                      </a:pP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类型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2068195" algn="l" rtl="0" eaLnBrk="0">
                        <a:lnSpc>
                          <a:spcPct val="91000"/>
                        </a:lnSpc>
                      </a:pPr>
                      <a:r>
                        <a:rPr sz="9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链接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231140" algn="l" rtl="0" eaLnBrk="0">
                        <a:lnSpc>
                          <a:spcPct val="91000"/>
                        </a:lnSpc>
                      </a:pP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粉丝数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192405" algn="l" rtl="0" eaLnBrk="0">
                        <a:lnSpc>
                          <a:spcPct val="91000"/>
                        </a:lnSpc>
                      </a:pPr>
                      <a:r>
                        <a:rPr sz="9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赞藏数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3350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700" dirty="0"/>
                    </a:p>
                    <a:p>
                      <a:pPr marL="3270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600" dirty="0"/>
                    </a:p>
                    <a:p>
                      <a:pPr marL="506095" algn="l" rtl="0" eaLnBrk="0">
                        <a:lnSpc>
                          <a:spcPts val="116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Melody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700" dirty="0"/>
                    </a:p>
                    <a:p>
                      <a:pPr marL="78486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美妆 护肤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66000"/>
                        </a:lnSpc>
                      </a:pPr>
                      <a:endParaRPr lang="en-US" altLang="en-US" sz="100" dirty="0"/>
                    </a:p>
                    <a:p>
                      <a:pPr marL="39370" algn="l" rtl="0" eaLnBrk="0">
                        <a:lnSpc>
                          <a:spcPts val="800"/>
                        </a:lnSpc>
                        <a:spcBef>
                          <a:spcPts val="0"/>
                        </a:spcBef>
                      </a:pPr>
                      <a:r>
                        <a:rPr sz="600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https://www.xiaohongshu.com/user/profile/5a20972c11be107085898a90?xhsshare=CopyLink&amp;appui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700" dirty="0"/>
                    </a:p>
                    <a:p>
                      <a:pPr marL="32258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1.0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700" dirty="0"/>
                    </a:p>
                    <a:p>
                      <a:pPr marL="28321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1.5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5575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09650" algn="l" rtl="0" eaLnBrk="0">
                        <a:lnSpc>
                          <a:spcPct val="122000"/>
                        </a:lnSpc>
                        <a:spcBef>
                          <a:spcPts val="5"/>
                        </a:spcBef>
                      </a:pP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</a:t>
                      </a:r>
                      <a:r>
                        <a:rPr sz="600" u="sng" kern="0" spc="-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=5a047f32e8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ac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2b0c0d654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bc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0&amp;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apptime</a:t>
                      </a:r>
                      <a:r>
                        <a:rPr sz="600" u="sng" kern="0" spc="-9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=1542975824</a:t>
                      </a:r>
                      <a:endParaRPr lang="en-US" altLang="en-US" sz="600" dirty="0"/>
                    </a:p>
                  </a:txBody>
                  <a:tcPr marL="0" marR="0" marT="479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09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325755" algn="l" rtl="0" eaLnBrk="0">
                        <a:lnSpc>
                          <a:spcPct val="89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河南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200" dirty="0"/>
                    </a:p>
                    <a:p>
                      <a:pPr marL="363220" indent="-94615" algn="l" rtl="0" eaLnBrk="0">
                        <a:lnSpc>
                          <a:spcPct val="103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Becky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贝奇在澳洲</a:t>
                      </a: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（ </a:t>
                      </a:r>
                      <a:r>
                        <a:rPr sz="8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ABeckyBB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</a:t>
                      </a:r>
                      <a:r>
                        <a:rPr sz="8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）</a:t>
                      </a:r>
                      <a:endParaRPr lang="en-US" altLang="en-US" sz="8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1000" dirty="0"/>
                    </a:p>
                    <a:p>
                      <a:pPr marL="57213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美妆 ，护肤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，时尚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500" dirty="0"/>
                    </a:p>
                    <a:p>
                      <a:pPr marL="1001395" indent="-965200" algn="l" rtl="0" eaLnBrk="0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https://www.xiaohongshu.com/user/profile/563e2a56a40e184ae9dd0122?xhsshare=CopyLink&amp;appui</a:t>
                      </a:r>
                      <a:r>
                        <a:rPr sz="600" kern="0" spc="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</a:t>
                      </a:r>
                      <a:r>
                        <a:rPr sz="600" u="sng" kern="0" spc="-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=5b10c9094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eacab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63b6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df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de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7&amp;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apptime</a:t>
                      </a:r>
                      <a:r>
                        <a:rPr sz="600" u="sng" kern="0" spc="-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=1550818654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18135" algn="l" rtl="0" eaLnBrk="0">
                        <a:lnSpc>
                          <a:spcPct val="92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2.4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283210" algn="l" rtl="0" eaLnBrk="0">
                        <a:lnSpc>
                          <a:spcPct val="92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1.5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5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300" dirty="0"/>
                    </a:p>
                    <a:p>
                      <a:pPr marL="32575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江苏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300" dirty="0"/>
                    </a:p>
                    <a:p>
                      <a:pPr marL="36004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一万瓦太阳灯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300" dirty="0"/>
                    </a:p>
                    <a:p>
                      <a:pPr marL="57213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护肤、彩妆、摄影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393700" algn="l" rtl="0" eaLnBrk="0">
                        <a:lnSpc>
                          <a:spcPct val="123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https://www.xiaohongshu.com/user/profile/5c321863000000000602898a?xhsshare=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lang="en-US" altLang="en-US" sz="200" dirty="0"/>
                    </a:p>
                    <a:p>
                      <a:pPr marL="322580" algn="l" rtl="0" eaLnBrk="0">
                        <a:lnSpc>
                          <a:spcPct val="92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1.0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200" dirty="0"/>
                    </a:p>
                    <a:p>
                      <a:pPr marL="28321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1.4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7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412115" algn="l" rtl="0" eaLnBrk="0">
                        <a:lnSpc>
                          <a:spcPts val="1160"/>
                        </a:lnSpc>
                        <a:spcBef>
                          <a:spcPts val="0"/>
                        </a:spcBef>
                      </a:pPr>
                      <a:r>
                        <a:rPr sz="9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/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41592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今晚吃火锅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5715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 ，彩妆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，护肤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" dirty="0"/>
                    </a:p>
                    <a:p>
                      <a:pPr marL="1044575" indent="-1020445" algn="l" rtl="0" eaLnBrk="0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https://www.xiaohongshu.com/user/profile/56c7e97c84edcd78aed5f349?xhsshare=CopyLink</a:t>
                      </a:r>
                      <a:r>
                        <a:rPr sz="600" u="sng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&amp;appuid</a:t>
                      </a:r>
                      <a:r>
                        <a:rPr sz="600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=56c7e97c84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edcd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78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aed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5f349&amp;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apptime</a:t>
                      </a:r>
                      <a:r>
                        <a:rPr sz="600" u="sng" kern="0" spc="-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=1542251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778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600" dirty="0"/>
                    </a:p>
                    <a:p>
                      <a:pPr marL="31686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0.9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600" dirty="0"/>
                    </a:p>
                    <a:p>
                      <a:pPr marL="28321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1.4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7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32512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广东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53086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方饭饭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52387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 美妆 护肤 探店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" dirty="0"/>
                    </a:p>
                    <a:p>
                      <a:pPr marL="1062990" indent="-1020445" algn="l" rtl="0" eaLnBrk="0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https://www.xiaohongshu.com/user/profile/5b8d77b98e9cff0001fd51f6?xhssh</a:t>
                      </a:r>
                      <a:r>
                        <a:rPr sz="600" u="sng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are=CopyLink&amp;appuid</a:t>
                      </a:r>
                      <a:r>
                        <a:rPr sz="600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=5b8d77b98e9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cff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0001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fd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51f6&amp;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apptime</a:t>
                      </a:r>
                      <a:r>
                        <a:rPr sz="600" u="sng" kern="0" spc="-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=1553490726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600" dirty="0"/>
                    </a:p>
                    <a:p>
                      <a:pPr marL="32258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1.1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600" dirty="0"/>
                    </a:p>
                    <a:p>
                      <a:pPr marL="28321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1.4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32512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杭州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700" dirty="0"/>
                    </a:p>
                    <a:p>
                      <a:pPr marL="40195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栗子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MOIRA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7429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 ，彩妆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marL="170815" algn="l" rtl="0" eaLnBrk="0">
                        <a:lnSpc>
                          <a:spcPct val="123000"/>
                        </a:lnSpc>
                        <a:spcBef>
                          <a:spcPts val="5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https://www.xiaohongshu.com/user/profile/5875c65f6a6a691eadba0998?xhsshare=CopyLink&amp;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600" dirty="0"/>
                    </a:p>
                    <a:p>
                      <a:pPr marL="32258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1.8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600" dirty="0"/>
                    </a:p>
                    <a:p>
                      <a:pPr marL="28321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1.4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65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300" dirty="0"/>
                    </a:p>
                    <a:p>
                      <a:pPr marL="33464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四川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300" dirty="0"/>
                    </a:p>
                    <a:p>
                      <a:pPr marL="53086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金扎扎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300" dirty="0"/>
                    </a:p>
                    <a:p>
                      <a:pPr marL="91440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644525" algn="l" rtl="0" eaLnBrk="0">
                        <a:lnSpc>
                          <a:spcPct val="123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https://www.xiaohongshu.com/user/profile/57c3c2a682ec3944c25b9e67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200" dirty="0"/>
                    </a:p>
                    <a:p>
                      <a:pPr marL="31686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0.5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lang="en-US" altLang="en-US" sz="200" dirty="0"/>
                    </a:p>
                    <a:p>
                      <a:pPr marL="283210" algn="l" rtl="0" eaLnBrk="0">
                        <a:lnSpc>
                          <a:spcPct val="92000"/>
                        </a:lnSpc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1.3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21145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湖南长沙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567055" algn="l" rtl="0" eaLnBrk="0">
                        <a:lnSpc>
                          <a:spcPts val="116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yimo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78486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美妆 护肤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" dirty="0"/>
                    </a:p>
                    <a:p>
                      <a:pPr marL="1048385" indent="-1020445" algn="l" rtl="0" eaLnBrk="0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https://www.xiaohongshu.com/user/profile/56df81861c07df6186d720ca?xhsshare=CopyLink&amp;a</a:t>
                      </a:r>
                      <a:r>
                        <a:rPr sz="600" u="sng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ppuid</a:t>
                      </a:r>
                      <a:r>
                        <a:rPr sz="600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=56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df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81861c07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df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6186d720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ca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&amp;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apptime</a:t>
                      </a:r>
                      <a:r>
                        <a:rPr sz="600" u="sng" kern="0" spc="-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=1553668152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600" dirty="0"/>
                    </a:p>
                    <a:p>
                      <a:pPr marL="31686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0.8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600" dirty="0"/>
                    </a:p>
                    <a:p>
                      <a:pPr marL="28321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1.3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1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21082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广东广州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47371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伊伊妈妈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52451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生活 母婴 护肤 养生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" dirty="0"/>
                    </a:p>
                    <a:p>
                      <a:pPr marL="1123950" indent="-1090295" algn="l" rtl="0" eaLnBrk="0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https://.xiaohongshu.com/user/profile/575522e7a9b2ed4e365f3856?xhsshare=CopyLink&amp;appuid=5b</a:t>
                      </a:r>
                      <a:r>
                        <a:rPr sz="600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beca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717f570900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0128a5e3&amp;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apptime</a:t>
                      </a:r>
                      <a:r>
                        <a:rPr sz="600" u="sng" kern="0" spc="-9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=1547457127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600" dirty="0"/>
                    </a:p>
                    <a:p>
                      <a:pPr marL="31686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0.9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600" dirty="0"/>
                    </a:p>
                    <a:p>
                      <a:pPr marL="28321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1.3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300" dirty="0"/>
                    </a:p>
                    <a:p>
                      <a:pPr marL="32512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成都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300" dirty="0"/>
                    </a:p>
                    <a:p>
                      <a:pPr marL="58928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蟠女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300" dirty="0"/>
                    </a:p>
                    <a:p>
                      <a:pPr marL="57213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摄影 ，彩妆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，护肤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421005" algn="l" rtl="0" eaLnBrk="0">
                        <a:lnSpc>
                          <a:spcPct val="123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https://www.xiaohongshu.com/user/profile/596db4c46a6a696d89232306?xhsshare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200" dirty="0"/>
                    </a:p>
                    <a:p>
                      <a:pPr marL="32258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1.1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200" dirty="0"/>
                    </a:p>
                    <a:p>
                      <a:pPr marL="28321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1.2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3270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53086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伊珞瞳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80073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护肤美妆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" dirty="0"/>
                    </a:p>
                    <a:p>
                      <a:pPr marL="1042035" indent="-1020445" algn="l" rtl="0" eaLnBrk="0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https://www.xiaohongshu.com/user/profile/5b5074dd4eacab7815c7fc24?xhsshare=CopyLi</a:t>
                      </a:r>
                      <a:r>
                        <a:rPr sz="600" u="sng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nk&amp;appuid</a:t>
                      </a:r>
                      <a:r>
                        <a:rPr sz="600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</a:t>
                      </a:r>
                      <a:r>
                        <a:rPr sz="600" u="sng" kern="0" spc="9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=5b5074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dd</a:t>
                      </a:r>
                      <a:r>
                        <a:rPr sz="600" u="sng" kern="0" spc="9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eacab</a:t>
                      </a:r>
                      <a:r>
                        <a:rPr sz="600" u="sng" kern="0" spc="9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7815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c7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fc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24&amp;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apptime</a:t>
                      </a:r>
                      <a:r>
                        <a:rPr sz="600" u="sng" kern="0" spc="-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=1550644167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700" dirty="0"/>
                    </a:p>
                    <a:p>
                      <a:pPr marL="32258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1.2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700" dirty="0"/>
                    </a:p>
                    <a:p>
                      <a:pPr marL="28321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1.1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65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300" dirty="0"/>
                    </a:p>
                    <a:p>
                      <a:pPr marL="327025" algn="l" rtl="0" eaLnBrk="0">
                        <a:lnSpc>
                          <a:spcPct val="91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200" dirty="0"/>
                    </a:p>
                    <a:p>
                      <a:pPr marL="410210" algn="l" rtl="0" eaLnBrk="0">
                        <a:lnSpc>
                          <a:spcPts val="1195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abby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小妍妍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300" dirty="0"/>
                    </a:p>
                    <a:p>
                      <a:pPr marL="5715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 ，彩妆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，护肤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607695" algn="l" rtl="0" eaLnBrk="0">
                        <a:lnSpc>
                          <a:spcPct val="123000"/>
                        </a:lnSpc>
                        <a:spcBef>
                          <a:spcPts val="5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https://www.xiaohongshu.com/user/profile/5a93c80411be104427d08934?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lang="en-US" altLang="en-US" sz="200" dirty="0"/>
                    </a:p>
                    <a:p>
                      <a:pPr marL="316865" algn="l" rtl="0" eaLnBrk="0">
                        <a:lnSpc>
                          <a:spcPct val="92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lang="en-US" altLang="en-US" sz="200" dirty="0"/>
                    </a:p>
                    <a:p>
                      <a:pPr marL="33528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3270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700" dirty="0"/>
                    </a:p>
                    <a:p>
                      <a:pPr marL="47371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狗子胖猫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57150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 ，护肤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，美食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" dirty="0"/>
                    </a:p>
                    <a:p>
                      <a:pPr marL="1001395" indent="-956310" algn="l" rtl="0" eaLnBrk="0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https://www.xiaohongshu.com/user/profile/5b10c9094eacab63b6df3de7?xhsshare=C</a:t>
                      </a:r>
                      <a:r>
                        <a:rPr sz="600" u="sng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opyLink&amp;appui</a:t>
                      </a:r>
                      <a:r>
                        <a:rPr sz="600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</a:t>
                      </a:r>
                      <a:r>
                        <a:rPr sz="600" u="sng" kern="0" spc="-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=5b10c9094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eacab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63b6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df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de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7&amp;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apptime</a:t>
                      </a:r>
                      <a:r>
                        <a:rPr sz="600" u="sng" kern="0" spc="-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=1549956025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700" dirty="0"/>
                    </a:p>
                    <a:p>
                      <a:pPr marL="316865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700" dirty="0"/>
                    </a:p>
                    <a:p>
                      <a:pPr marL="33528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65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300" dirty="0"/>
                    </a:p>
                    <a:p>
                      <a:pPr marL="32639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重庆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lang="en-US" altLang="en-US" sz="100" dirty="0"/>
                    </a:p>
                    <a:p>
                      <a:pPr marL="441325" algn="l" rtl="0" eaLnBrk="0">
                        <a:lnSpc>
                          <a:spcPts val="116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PPPudge_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300" dirty="0"/>
                    </a:p>
                    <a:p>
                      <a:pPr marL="74295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 ，护肤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643890" algn="l" rtl="0" eaLnBrk="0">
                        <a:lnSpc>
                          <a:spcPct val="123000"/>
                        </a:lnSpc>
                        <a:spcBef>
                          <a:spcPts val="5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https://www.xiaohongshu.com/user/profile/5b98d2cb5ee61b0001f1df</a:t>
                      </a:r>
                      <a:r>
                        <a:rPr sz="600" u="sng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e4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lang="en-US" altLang="en-US" sz="200" dirty="0"/>
                    </a:p>
                    <a:p>
                      <a:pPr marL="316865" algn="l" rtl="0" eaLnBrk="0">
                        <a:lnSpc>
                          <a:spcPct val="92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0.3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6000"/>
                        </a:lnSpc>
                      </a:pPr>
                      <a:endParaRPr lang="en-US" altLang="en-US" sz="200" dirty="0"/>
                    </a:p>
                    <a:p>
                      <a:pPr marL="33528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59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300" dirty="0"/>
                    </a:p>
                    <a:p>
                      <a:pPr marL="3270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5000"/>
                        </a:lnSpc>
                      </a:pPr>
                      <a:endParaRPr lang="en-US" altLang="en-US" sz="300" dirty="0"/>
                    </a:p>
                    <a:p>
                      <a:pPr marL="46672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UNDYNE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300" dirty="0"/>
                    </a:p>
                    <a:p>
                      <a:pPr marL="57213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护肤 ，穿搭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，彩妆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300" dirty="0"/>
                    </a:p>
                    <a:p>
                      <a:pPr marL="414020" algn="l" rtl="0" eaLnBrk="0">
                        <a:lnSpc>
                          <a:spcPct val="123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https://www.xiaohongshu.com/user/profile/5a1aafb911be103c777afb38?xhs</a:t>
                      </a:r>
                      <a:r>
                        <a:rPr sz="600" u="sng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share=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5000"/>
                        </a:lnSpc>
                      </a:pPr>
                      <a:endParaRPr lang="en-US" altLang="en-US" sz="200" dirty="0"/>
                    </a:p>
                    <a:p>
                      <a:pPr marL="316865" algn="l" rtl="0" eaLnBrk="0">
                        <a:lnSpc>
                          <a:spcPct val="92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0.7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4000"/>
                        </a:lnSpc>
                      </a:pPr>
                      <a:endParaRPr lang="en-US" altLang="en-US" sz="200" dirty="0"/>
                    </a:p>
                    <a:p>
                      <a:pPr marL="335280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787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325755" algn="l" rtl="0" eaLnBrk="0">
                        <a:lnSpc>
                          <a:spcPct val="91000"/>
                        </a:lnSpc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北京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600" dirty="0"/>
                    </a:p>
                    <a:p>
                      <a:pPr marL="406400" algn="l" rtl="0" eaLnBrk="0">
                        <a:lnSpc>
                          <a:spcPts val="1195"/>
                        </a:lnSpc>
                        <a:spcBef>
                          <a:spcPts val="0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sarto</a:t>
                      </a: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李晞同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57213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护肤 ，健身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，穿搭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" dirty="0"/>
                    </a:p>
                    <a:p>
                      <a:pPr marL="1009015" indent="-968375" algn="l" rtl="0" eaLnBrk="0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https://www.xiaohongshu.com/user/profile/5b4d66a94eacab7a912cd5a8?xhsshare</a:t>
                      </a:r>
                      <a:r>
                        <a:rPr sz="600" u="sng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=CopyLink&amp;appui</a:t>
                      </a:r>
                      <a:r>
                        <a:rPr sz="600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</a:t>
                      </a:r>
                      <a:r>
                        <a:rPr sz="600" u="sng" kern="0" spc="-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=5b69309299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fb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520001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afe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360&amp;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apptime</a:t>
                      </a:r>
                      <a:r>
                        <a:rPr sz="600" u="sng" kern="0" spc="-9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=1551334963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700" dirty="0"/>
                    </a:p>
                    <a:p>
                      <a:pPr marL="32258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1.3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700" dirty="0"/>
                    </a:p>
                    <a:p>
                      <a:pPr marL="33528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787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32702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上海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417830" algn="l" rtl="0" eaLnBrk="0">
                        <a:lnSpc>
                          <a:spcPts val="116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xRebeccax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700" dirty="0"/>
                    </a:p>
                    <a:p>
                      <a:pPr marL="57213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美妆 ，探店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，穿搭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" dirty="0"/>
                    </a:p>
                    <a:p>
                      <a:pPr marL="1001395" indent="-958850" algn="l" rtl="0" eaLnBrk="0">
                        <a:lnSpc>
                          <a:spcPct val="120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https://www.xiaohongshu.com/user/profile/55dda9fa5894460a75be1167?xhsshare=C</a:t>
                      </a:r>
                      <a:r>
                        <a:rPr sz="600" u="sng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opyLink&amp;appui</a:t>
                      </a:r>
                      <a:r>
                        <a:rPr sz="600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</a:t>
                      </a:r>
                      <a:r>
                        <a:rPr sz="600" u="sng" kern="0" spc="-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=5b10c9094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eacab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63b6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df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de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7&amp;</a:t>
                      </a:r>
                      <a:r>
                        <a:rPr sz="6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apptime</a:t>
                      </a:r>
                      <a:r>
                        <a:rPr sz="600" u="sng" kern="0" spc="-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600" u="sng" kern="0" spc="8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=1551072394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700" dirty="0"/>
                    </a:p>
                    <a:p>
                      <a:pPr marL="32258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1.8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700" dirty="0"/>
                    </a:p>
                    <a:p>
                      <a:pPr marL="33528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28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300" dirty="0"/>
                    </a:p>
                    <a:p>
                      <a:pPr marL="32639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重庆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0000"/>
                        </a:lnSpc>
                      </a:pPr>
                      <a:endParaRPr lang="en-US" altLang="en-US" sz="300" dirty="0"/>
                    </a:p>
                    <a:p>
                      <a:pPr marL="53022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9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Awake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300" dirty="0"/>
                    </a:p>
                    <a:p>
                      <a:pPr marL="5715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穿搭 ，护肤</a:t>
                      </a:r>
                      <a:r>
                        <a:rPr sz="9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9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，彩妆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300" dirty="0"/>
                    </a:p>
                    <a:p>
                      <a:pPr marL="529590" algn="l" rtl="0" eaLnBrk="0">
                        <a:lnSpc>
                          <a:spcPct val="123000"/>
                        </a:lnSpc>
                        <a:spcBef>
                          <a:spcPts val="0"/>
                        </a:spcBef>
                      </a:pPr>
                      <a:r>
                        <a:rPr sz="6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https://www.xiaohongshu.com/user/profile/5a27a680e8ac2b1aa8ebbf2</a:t>
                      </a:r>
                      <a:r>
                        <a:rPr sz="600" u="sng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0?_at=</a:t>
                      </a:r>
                      <a:endParaRPr lang="en-US" altLang="en-US" sz="6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lang="en-US" altLang="en-US" sz="200" dirty="0"/>
                    </a:p>
                    <a:p>
                      <a:pPr marL="316865" algn="l" rtl="0" eaLnBrk="0">
                        <a:lnSpc>
                          <a:spcPct val="92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0.4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7000"/>
                        </a:lnSpc>
                      </a:pPr>
                      <a:endParaRPr lang="en-US" altLang="en-US" sz="200" dirty="0"/>
                    </a:p>
                    <a:p>
                      <a:pPr marL="277495" algn="l" rtl="0" eaLnBrk="0">
                        <a:lnSpc>
                          <a:spcPct val="92000"/>
                        </a:lnSpc>
                      </a:pPr>
                      <a:r>
                        <a:rPr sz="9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0.9</a:t>
                      </a:r>
                      <a:endParaRPr lang="en-US" altLang="en-US" sz="9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</a:tbl>
          </a:graphicData>
        </a:graphic>
      </p:graphicFrame>
      <p:sp>
        <p:nvSpPr>
          <p:cNvPr id="710" name="textbox 710"/>
          <p:cNvSpPr/>
          <p:nvPr/>
        </p:nvSpPr>
        <p:spPr>
          <a:xfrm>
            <a:off x="532372" y="635032"/>
            <a:ext cx="6152515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小红书达人推荐—素人参考</a:t>
            </a:r>
            <a:endParaRPr lang="en-US" altLang="en-US" sz="39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4" name="picture 7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16" name="table 716"/>
          <p:cNvGraphicFramePr>
            <a:graphicFrameLocks noGrp="1"/>
          </p:cNvGraphicFramePr>
          <p:nvPr/>
        </p:nvGraphicFramePr>
        <p:xfrm>
          <a:off x="860425" y="1468628"/>
          <a:ext cx="9241154" cy="4754859"/>
        </p:xfrm>
        <a:graphic>
          <a:graphicData uri="http://schemas.openxmlformats.org/drawingml/2006/table">
            <a:tbl>
              <a:tblPr/>
              <a:tblGrid>
                <a:gridCol w="752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7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80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86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740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298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200" dirty="0"/>
                    </a:p>
                    <a:p>
                      <a:pPr marL="24003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200" dirty="0"/>
                    </a:p>
                    <a:p>
                      <a:pPr marL="43180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昵称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200" dirty="0"/>
                    </a:p>
                    <a:p>
                      <a:pPr marL="16573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粉丝数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200" dirty="0"/>
                    </a:p>
                    <a:p>
                      <a:pPr marL="9779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赞与收藏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200" dirty="0"/>
                    </a:p>
                    <a:p>
                      <a:pPr marL="26473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链接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4F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4925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5000"/>
                        </a:lnSpc>
                      </a:pPr>
                      <a:endParaRPr lang="en-US" altLang="en-US" sz="100" dirty="0"/>
                    </a:p>
                    <a:p>
                      <a:pPr marL="270510" algn="l" rtl="0" eaLnBrk="0">
                        <a:lnSpc>
                          <a:spcPts val="1425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yolanda_rues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4638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11.7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4701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14.9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/55b1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aa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10c2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bdeb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41b451189d?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200" dirty="0"/>
                    </a:p>
                    <a:p>
                      <a:pPr marL="344170" algn="l" rtl="0" eaLnBrk="0">
                        <a:lnSpc>
                          <a:spcPct val="85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lang="en-US" altLang="en-US" sz="100" dirty="0"/>
                    </a:p>
                    <a:p>
                      <a:pPr marL="50038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密丝鱼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8194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9.3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47015" algn="l" rtl="0" eaLnBrk="0">
                        <a:lnSpc>
                          <a:spcPct val="86000"/>
                        </a:lnSpc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15.6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https://www.xiaohongshu.com/user/profile/58cb855b37cec952878fc</a:t>
                      </a:r>
                      <a:r>
                        <a:rPr sz="900" u="sng" kern="0" spc="4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7cb?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3467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5000"/>
                        </a:lnSpc>
                      </a:pPr>
                      <a:endParaRPr lang="en-US" altLang="en-US" sz="100" dirty="0"/>
                    </a:p>
                    <a:p>
                      <a:pPr marL="193040" algn="l" rtl="0" eaLnBrk="0">
                        <a:lnSpc>
                          <a:spcPts val="1425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Joika的日系混搭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0574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117.1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200" dirty="0"/>
                    </a:p>
                    <a:p>
                      <a:pPr marL="247015" algn="l" rtl="0" eaLnBrk="0">
                        <a:lnSpc>
                          <a:spcPct val="84000"/>
                        </a:lnSpc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57.7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299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discovery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item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/59f0311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afb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2a364b7643b23b?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200" dirty="0"/>
                    </a:p>
                    <a:p>
                      <a:pPr marL="337820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5000"/>
                        </a:lnSpc>
                      </a:pPr>
                      <a:endParaRPr lang="en-US" altLang="en-US" sz="100" dirty="0"/>
                    </a:p>
                    <a:p>
                      <a:pPr marL="336550" algn="l" rtl="0" eaLnBrk="0">
                        <a:lnSpc>
                          <a:spcPts val="1425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Michellacc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4638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10.3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4701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19.2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/59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ac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5f885e</a:t>
                      </a:r>
                      <a:r>
                        <a:rPr sz="900" u="sng" kern="0" spc="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87e72d1e6d59e2?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200" dirty="0"/>
                    </a:p>
                    <a:p>
                      <a:pPr marL="349250" algn="l" rtl="0" eaLnBrk="0">
                        <a:lnSpc>
                          <a:spcPct val="84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5000"/>
                        </a:lnSpc>
                      </a:pPr>
                      <a:endParaRPr lang="en-US" altLang="en-US" sz="100" dirty="0"/>
                    </a:p>
                    <a:p>
                      <a:pPr marL="301625" algn="l" rtl="0" eaLnBrk="0">
                        <a:lnSpc>
                          <a:spcPts val="1425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小粽子Selina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0574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108.1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038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344.7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/58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fea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24e5e87e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7149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ae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8d116?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34480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5000"/>
                        </a:lnSpc>
                      </a:pPr>
                      <a:endParaRPr lang="en-US" altLang="en-US" sz="100" dirty="0"/>
                    </a:p>
                    <a:p>
                      <a:pPr marL="446405" algn="l" rtl="0" eaLnBrk="0">
                        <a:lnSpc>
                          <a:spcPts val="1425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Cokey__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3495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46.9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9972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/5844401950c4b44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ab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82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ea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6d5?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200" dirty="0"/>
                    </a:p>
                    <a:p>
                      <a:pPr marL="34353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lang="en-US" altLang="en-US" sz="100" dirty="0"/>
                    </a:p>
                    <a:p>
                      <a:pPr marL="24701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我是YEAH老师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4066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99.2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0129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221.1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/59102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fdc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5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e87e75b250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abcb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200" dirty="0"/>
                    </a:p>
                    <a:p>
                      <a:pPr marL="344170" algn="l" rtl="0" eaLnBrk="0">
                        <a:lnSpc>
                          <a:spcPct val="85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lang="en-US" altLang="en-US" sz="100" dirty="0"/>
                    </a:p>
                    <a:p>
                      <a:pPr marL="50736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陶卜卜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8511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3.3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4701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12.1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72517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/548e2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eb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3e779891</a:t>
                      </a:r>
                      <a:r>
                        <a:rPr sz="900" u="sng" kern="0" spc="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f1396e4f2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3435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400" dirty="0"/>
                    </a:p>
                    <a:p>
                      <a:pPr marL="280035" algn="l" rtl="0" eaLnBrk="0">
                        <a:lnSpc>
                          <a:spcPct val="67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gungunnnnn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8511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3.1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7686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4.3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/562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ef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1c1e00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dd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80c872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ba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294?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079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5000"/>
                        </a:lnSpc>
                      </a:pPr>
                      <a:endParaRPr lang="en-US" altLang="en-US" sz="100" dirty="0"/>
                    </a:p>
                    <a:p>
                      <a:pPr marL="316865" algn="l" rtl="0" eaLnBrk="0">
                        <a:lnSpc>
                          <a:spcPts val="1425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FionaChooo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200" dirty="0"/>
                    </a:p>
                    <a:p>
                      <a:pPr marL="27622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4.4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200" dirty="0"/>
                    </a:p>
                    <a:p>
                      <a:pPr marL="33464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/5657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eb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3803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eb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84384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cfcc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55b?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079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lang="en-US" altLang="en-US" sz="100" dirty="0"/>
                    </a:p>
                    <a:p>
                      <a:pPr marL="33210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吹小姐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Tracy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4384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39.2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444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34.1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/56573055e4251d624c5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fbcd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079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lang="en-US" altLang="en-US" sz="100" dirty="0"/>
                    </a:p>
                    <a:p>
                      <a:pPr marL="43116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小仙女汁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0416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419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24.3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/5b7176d7</a:t>
                      </a:r>
                      <a:r>
                        <a:rPr sz="900" u="sng" kern="0" spc="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0534150001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da</a:t>
                      </a:r>
                      <a:r>
                        <a:rPr sz="900" u="sng" kern="0" spc="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6470?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079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13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lang="en-US" altLang="en-US" sz="100" dirty="0"/>
                    </a:p>
                    <a:p>
                      <a:pPr marL="51308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白大飞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8194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9.6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47015" algn="l" rtl="0" eaLnBrk="0">
                        <a:lnSpc>
                          <a:spcPct val="86000"/>
                        </a:lnSpc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16.5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/5657b59144760804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fd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fc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201?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079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14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5000"/>
                        </a:lnSpc>
                      </a:pPr>
                      <a:endParaRPr lang="en-US" altLang="en-US" sz="100" dirty="0"/>
                    </a:p>
                    <a:p>
                      <a:pPr marL="363855" algn="l" rtl="0" eaLnBrk="0">
                        <a:lnSpc>
                          <a:spcPts val="1425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詹詹Celine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8511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3.8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200" dirty="0"/>
                    </a:p>
                    <a:p>
                      <a:pPr marL="276860" algn="l" rtl="0" eaLnBrk="0">
                        <a:lnSpc>
                          <a:spcPct val="84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4.5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/598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ef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91a50c4b4689e942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bb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07975" algn="l" rtl="0" eaLnBrk="0">
                        <a:lnSpc>
                          <a:spcPct val="86000"/>
                        </a:lnSpc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200" dirty="0"/>
                    </a:p>
                    <a:p>
                      <a:pPr marL="34988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洪辰瑶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Kelly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2000"/>
                        </a:lnSpc>
                      </a:pPr>
                      <a:endParaRPr lang="en-US" altLang="en-US" sz="200" dirty="0"/>
                    </a:p>
                    <a:p>
                      <a:pPr marL="240665" algn="l" rtl="0" eaLnBrk="0">
                        <a:lnSpc>
                          <a:spcPct val="85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78.4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4257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65.5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69342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/551b57d3</a:t>
                      </a:r>
                      <a:r>
                        <a:rPr sz="900" u="sng" kern="0" spc="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2e1d9318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ce</a:t>
                      </a:r>
                      <a:r>
                        <a:rPr sz="900" u="sng" kern="0" spc="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9e182d?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079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16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lang="en-US" altLang="en-US" sz="100" dirty="0"/>
                    </a:p>
                    <a:p>
                      <a:pPr marL="43053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米儿姐姐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413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29.7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063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123.2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72517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/55311e174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fac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633b881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03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ed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4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079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17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lang="en-US" altLang="en-US" sz="100" dirty="0"/>
                    </a:p>
                    <a:p>
                      <a:pPr marL="42672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闵娜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Mina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4384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30.7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4447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37.3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72517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/558b61a5484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fb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65</a:t>
                      </a:r>
                      <a:r>
                        <a:rPr sz="900" u="sng" kern="0" spc="10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060b5b6b2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079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7000"/>
                        </a:lnSpc>
                      </a:pPr>
                      <a:endParaRPr lang="en-US" altLang="en-US" sz="100" dirty="0"/>
                    </a:p>
                    <a:p>
                      <a:pPr marL="50736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陈公子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24130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21.1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7000"/>
                        </a:lnSpc>
                      </a:pPr>
                      <a:endParaRPr lang="en-US" altLang="en-US" sz="200" dirty="0"/>
                    </a:p>
                    <a:p>
                      <a:pPr marL="247015" algn="l" rtl="0" eaLnBrk="0">
                        <a:lnSpc>
                          <a:spcPct val="84000"/>
                        </a:lnSpc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57.5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72517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/58899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cfd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5e87e72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fe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39b1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73a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2605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200" dirty="0"/>
                    </a:p>
                    <a:p>
                      <a:pPr marL="30797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200" dirty="0"/>
                    </a:p>
                    <a:p>
                      <a:pPr marL="45402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icey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瓜瓜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4130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22.2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4257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60.8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72517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/5575b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2f567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bc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650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dc</a:t>
                      </a:r>
                      <a:r>
                        <a:rPr sz="900" u="sng" kern="0" spc="1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09927c5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2986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30289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25000"/>
                        </a:lnSpc>
                      </a:pPr>
                      <a:endParaRPr lang="en-US" altLang="en-US" sz="100" dirty="0"/>
                    </a:p>
                    <a:p>
                      <a:pPr marL="227965" algn="l" rtl="0" eaLnBrk="0">
                        <a:lnSpc>
                          <a:spcPts val="1425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lovesweetchan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4193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60.4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200" dirty="0"/>
                    </a:p>
                    <a:p>
                      <a:pPr marL="24447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32.7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200" dirty="0"/>
                    </a:p>
                    <a:p>
                      <a:pPr marL="725170" algn="l" rtl="0" eaLnBrk="0">
                        <a:lnSpc>
                          <a:spcPct val="101000"/>
                        </a:lnSpc>
                        <a:spcBef>
                          <a:spcPts val="0"/>
                        </a:spcBef>
                      </a:pP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900" u="sng" kern="0" spc="13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56d65b7e4b1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cf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</a:t>
                      </a:r>
                      <a:r>
                        <a:rPr sz="9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beac</a:t>
                      </a:r>
                      <a:r>
                        <a:rPr sz="900" u="sng" kern="0" spc="1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2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252a4</a:t>
                      </a:r>
                      <a:endParaRPr lang="en-US" altLang="en-US" sz="9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718" name="textbox 718"/>
          <p:cNvSpPr/>
          <p:nvPr/>
        </p:nvSpPr>
        <p:spPr>
          <a:xfrm>
            <a:off x="532372" y="635032"/>
            <a:ext cx="6660515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小红书达人推荐—时尚生活类</a:t>
            </a:r>
            <a:endParaRPr lang="en-US" altLang="en-US" sz="3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2" name="picture 7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724" name="table 724"/>
          <p:cNvGraphicFramePr>
            <a:graphicFrameLocks noGrp="1"/>
          </p:cNvGraphicFramePr>
          <p:nvPr/>
        </p:nvGraphicFramePr>
        <p:xfrm>
          <a:off x="1259205" y="1754505"/>
          <a:ext cx="9534523" cy="4008748"/>
        </p:xfrm>
        <a:graphic>
          <a:graphicData uri="http://schemas.openxmlformats.org/drawingml/2006/table">
            <a:tbl>
              <a:tblPr/>
              <a:tblGrid>
                <a:gridCol w="993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5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89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93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93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6235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8933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02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36068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108966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量级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21717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预估互动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500" dirty="0"/>
                    </a:p>
                    <a:p>
                      <a:pPr marL="217805" algn="l" rtl="0" eaLnBrk="0">
                        <a:lnSpc>
                          <a:spcPct val="92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文章类型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35623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数量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2540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合计互动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21780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单篇预算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500" dirty="0"/>
                    </a:p>
                    <a:p>
                      <a:pPr marL="25463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合计预算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7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46926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63500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5W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以上的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32702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35687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合集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42037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168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1496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31750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6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46418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6350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5W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以上的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7973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35814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单品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42545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5814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1496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4,500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111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45,000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9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500" dirty="0"/>
                    </a:p>
                    <a:p>
                      <a:pPr marL="107696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合计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41275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6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832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28,000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8765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1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4,167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40665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125,000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7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46672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71247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1-5W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2702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35687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合集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42037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1686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2131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111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7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600" dirty="0"/>
                    </a:p>
                    <a:p>
                      <a:pPr marL="45783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712470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1-5W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2702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35814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单品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42545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2194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2131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2,500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1750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6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107696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合计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4127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6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8638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30,000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9337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2,167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8257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65,000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7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4635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6350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1W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以下的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8481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35687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合集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42037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2194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8417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32258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63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428625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500" dirty="0"/>
                    </a:p>
                    <a:p>
                      <a:pPr marL="6350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1W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以下的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38481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500" dirty="0"/>
                    </a:p>
                    <a:p>
                      <a:pPr marL="35814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单品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lang="en-US" altLang="en-US" sz="500" dirty="0"/>
                    </a:p>
                    <a:p>
                      <a:pPr marL="42545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36322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37973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9000"/>
                        </a:lnSpc>
                      </a:pPr>
                      <a:endParaRPr lang="en-US" altLang="en-US" sz="500" dirty="0"/>
                    </a:p>
                    <a:p>
                      <a:pPr marL="35877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7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42862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63500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1W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以下的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8227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500" dirty="0"/>
                    </a:p>
                    <a:p>
                      <a:pPr marL="35687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视频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6000"/>
                        </a:lnSpc>
                      </a:pPr>
                      <a:endParaRPr lang="en-US" altLang="en-US" sz="500" dirty="0"/>
                    </a:p>
                    <a:p>
                      <a:pPr marL="42545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6068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7973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8000"/>
                        </a:lnSpc>
                      </a:pPr>
                      <a:endParaRPr lang="en-US" altLang="en-US" sz="500" dirty="0"/>
                    </a:p>
                    <a:p>
                      <a:pPr marL="35877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86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5000"/>
                        </a:lnSpc>
                      </a:pPr>
                      <a:endParaRPr lang="en-US" altLang="en-US" sz="500" dirty="0"/>
                    </a:p>
                    <a:p>
                      <a:pPr marL="1076960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合计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40386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8765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18,000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36703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4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550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8321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22,000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1790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500" dirty="0"/>
                    </a:p>
                    <a:p>
                      <a:pPr marL="1499235" algn="l" rtl="0" eaLnBrk="0">
                        <a:lnSpc>
                          <a:spcPct val="91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总合计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36703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4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8194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76,000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23622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212,000</a:t>
                      </a:r>
                      <a:endParaRPr lang="en-US" altLang="en-US" sz="12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726" name="textbox 726"/>
          <p:cNvSpPr/>
          <p:nvPr/>
        </p:nvSpPr>
        <p:spPr>
          <a:xfrm>
            <a:off x="522847" y="635032"/>
            <a:ext cx="3571875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小红书发布预算</a:t>
            </a:r>
            <a:endParaRPr lang="en-US" altLang="en-US" sz="3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textbox 730"/>
          <p:cNvSpPr/>
          <p:nvPr/>
        </p:nvSpPr>
        <p:spPr>
          <a:xfrm>
            <a:off x="5950525" y="1690275"/>
            <a:ext cx="5685154" cy="31896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第一阶段 ：邀请</a:t>
            </a:r>
            <a:r>
              <a:rPr sz="15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KOL</a:t>
            </a:r>
            <a:r>
              <a:rPr sz="15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到场参与活动</a:t>
            </a:r>
            <a:endParaRPr lang="en-US" altLang="en-US" sz="1500" dirty="0"/>
          </a:p>
          <a:p>
            <a:pPr marL="12700" algn="l" rtl="0" eaLnBrk="0">
              <a:lnSpc>
                <a:spcPts val="2120"/>
              </a:lnSpc>
              <a:spcBef>
                <a:spcPts val="905"/>
              </a:spcBef>
            </a:pPr>
            <a:r>
              <a:rPr sz="1500" kern="0" spc="4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4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endParaRPr lang="en-US" altLang="en-US" sz="15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第二阶段 ：现场直播</a:t>
            </a:r>
            <a:r>
              <a:rPr sz="15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发布会</a:t>
            </a:r>
            <a:endParaRPr lang="en-US" altLang="en-US" sz="1500" dirty="0"/>
          </a:p>
          <a:p>
            <a:pPr marL="12700" algn="l" rtl="0" eaLnBrk="0">
              <a:lnSpc>
                <a:spcPct val="96000"/>
              </a:lnSpc>
              <a:spcBef>
                <a:spcPts val="1150"/>
              </a:spcBef>
            </a:pPr>
            <a:r>
              <a:rPr sz="1500" kern="0" spc="9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邀请各平台主播现场参与并直播发布</a:t>
            </a: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会</a:t>
            </a:r>
            <a:endParaRPr lang="en-US" altLang="en-US" sz="1500" dirty="0"/>
          </a:p>
          <a:p>
            <a:pPr marL="12700" algn="l" rtl="0" eaLnBrk="0">
              <a:lnSpc>
                <a:spcPct val="96000"/>
              </a:lnSpc>
              <a:spcBef>
                <a:spcPts val="1150"/>
              </a:spcBef>
            </a:pPr>
            <a:r>
              <a:rPr sz="1500" kern="0" spc="3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b="1" kern="0" spc="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微博、</a:t>
            </a:r>
            <a:r>
              <a:rPr sz="15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抖音、</a:t>
            </a:r>
            <a:r>
              <a:rPr sz="1500" kern="0" spc="-3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淘</a:t>
            </a:r>
            <a:r>
              <a:rPr sz="15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宝</a:t>
            </a:r>
            <a:endParaRPr lang="en-US" altLang="en-US" sz="15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algn="l" rtl="0" eaLnBrk="0">
              <a:lnSpc>
                <a:spcPct val="149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第三阶段 ：</a:t>
            </a:r>
            <a:r>
              <a:rPr sz="15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</a:t>
            </a:r>
            <a:r>
              <a:rPr sz="1500" b="1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15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</a:t>
            </a:r>
            <a:r>
              <a:rPr sz="15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碑传播</a:t>
            </a:r>
            <a:endParaRPr lang="en-US" altLang="en-US" sz="1500" dirty="0"/>
          </a:p>
          <a:p>
            <a:pPr algn="l" rtl="0" eaLnBrk="0">
              <a:lnSpc>
                <a:spcPct val="107000"/>
              </a:lnSpc>
            </a:pPr>
            <a:endParaRPr lang="en-US" altLang="en-US" sz="700" dirty="0"/>
          </a:p>
          <a:p>
            <a:pPr marL="12700" algn="l" rtl="0" eaLnBrk="0">
              <a:lnSpc>
                <a:spcPts val="2120"/>
              </a:lnSpc>
              <a:spcBef>
                <a:spcPts val="5"/>
              </a:spcBef>
            </a:pPr>
            <a:r>
              <a:rPr sz="1500" kern="0" spc="7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SEO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优化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新闻稿发布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时尚杂志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endParaRPr lang="en-US" altLang="en-US" sz="1500" dirty="0"/>
          </a:p>
        </p:txBody>
      </p:sp>
      <p:sp>
        <p:nvSpPr>
          <p:cNvPr id="732" name="path"/>
          <p:cNvSpPr/>
          <p:nvPr/>
        </p:nvSpPr>
        <p:spPr>
          <a:xfrm>
            <a:off x="830580" y="2113279"/>
            <a:ext cx="1861184" cy="1861184"/>
          </a:xfrm>
          <a:custGeom>
            <a:avLst/>
            <a:gdLst/>
            <a:ahLst/>
            <a:cxnLst/>
            <a:rect l="0" t="0" r="0" b="0"/>
            <a:pathLst>
              <a:path w="2930" h="2930">
                <a:moveTo>
                  <a:pt x="0" y="1464"/>
                </a:moveTo>
                <a:cubicBezTo>
                  <a:pt x="0" y="656"/>
                  <a:pt x="656" y="0"/>
                  <a:pt x="1465" y="0"/>
                </a:cubicBezTo>
                <a:cubicBezTo>
                  <a:pt x="2274" y="0"/>
                  <a:pt x="2930" y="656"/>
                  <a:pt x="2930" y="1465"/>
                </a:cubicBezTo>
                <a:cubicBezTo>
                  <a:pt x="2930" y="2274"/>
                  <a:pt x="2274" y="2930"/>
                  <a:pt x="1465" y="2930"/>
                </a:cubicBezTo>
                <a:cubicBezTo>
                  <a:pt x="656" y="2930"/>
                  <a:pt x="0" y="2274"/>
                  <a:pt x="0" y="1464"/>
                </a:cubicBezTo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734" name="textbox 734"/>
          <p:cNvSpPr/>
          <p:nvPr/>
        </p:nvSpPr>
        <p:spPr>
          <a:xfrm>
            <a:off x="1528611" y="2729389"/>
            <a:ext cx="2545079" cy="8229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22225" algn="l" rtl="0" eaLnBrk="0">
              <a:lnSpc>
                <a:spcPct val="90000"/>
              </a:lnSpc>
            </a:pPr>
            <a:r>
              <a:rPr sz="39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品牌发布会</a:t>
            </a:r>
            <a:endParaRPr lang="en-US" altLang="en-US" sz="3900" dirty="0"/>
          </a:p>
          <a:p>
            <a:pPr marL="12700" algn="l" rtl="0" eaLnBrk="0">
              <a:lnSpc>
                <a:spcPts val="2060"/>
              </a:lnSpc>
            </a:pP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Brand Conference</a:t>
            </a:r>
            <a:endParaRPr lang="en-US" altLang="en-US" sz="1500" dirty="0"/>
          </a:p>
        </p:txBody>
      </p:sp>
      <p:pic>
        <p:nvPicPr>
          <p:cNvPr id="736" name="picture 7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pic>
        <p:nvPicPr>
          <p:cNvPr id="740" name="picture 7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09832" y="1935479"/>
            <a:ext cx="15875" cy="258000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picture 74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744" name="picture 7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677528" y="1618882"/>
            <a:ext cx="5651730" cy="3084214"/>
          </a:xfrm>
          <a:prstGeom prst="rect">
            <a:avLst/>
          </a:prstGeom>
        </p:spPr>
      </p:pic>
      <p:sp>
        <p:nvSpPr>
          <p:cNvPr id="746" name="textbox 746"/>
          <p:cNvSpPr/>
          <p:nvPr/>
        </p:nvSpPr>
        <p:spPr>
          <a:xfrm>
            <a:off x="1233465" y="5352742"/>
            <a:ext cx="5374640" cy="6324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60"/>
              </a:lnSpc>
            </a:pPr>
            <a:r>
              <a:rPr sz="1500" kern="0" spc="7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美妆护肤和时尚</a:t>
            </a:r>
            <a:r>
              <a:rPr sz="1500" kern="0" spc="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500" kern="0" spc="7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主要渠道为 ：小红书 </a:t>
            </a:r>
            <a:r>
              <a:rPr sz="1500" kern="0" spc="6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 微信 / 微博</a:t>
            </a:r>
            <a:endParaRPr lang="en-US" altLang="en-US" sz="1500" dirty="0"/>
          </a:p>
          <a:p>
            <a:pPr algn="l" rtl="0" eaLnBrk="0">
              <a:lnSpc>
                <a:spcPct val="110000"/>
              </a:lnSpc>
            </a:pPr>
            <a:endParaRPr lang="en-US" altLang="en-US" sz="500" dirty="0"/>
          </a:p>
          <a:p>
            <a:pPr marL="12700" algn="l" rtl="0" eaLnBrk="0">
              <a:lnSpc>
                <a:spcPts val="2060"/>
              </a:lnSpc>
              <a:spcBef>
                <a:spcPts val="0"/>
              </a:spcBef>
            </a:pPr>
            <a:r>
              <a:rPr sz="1500" kern="0" spc="7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达人现场直播渠道主要为 ：淘宝直播</a:t>
            </a:r>
            <a:r>
              <a:rPr sz="1500" kern="0" spc="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500" kern="0" spc="7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 抖音直播 / 微博直</a:t>
            </a:r>
            <a:r>
              <a:rPr sz="1500" kern="0" spc="6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播</a:t>
            </a:r>
            <a:endParaRPr lang="en-US" altLang="en-US" sz="1500" dirty="0"/>
          </a:p>
        </p:txBody>
      </p:sp>
      <p:pic>
        <p:nvPicPr>
          <p:cNvPr id="748" name="picture 74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009290" y="2919387"/>
            <a:ext cx="2475267" cy="656729"/>
          </a:xfrm>
          <a:prstGeom prst="rect">
            <a:avLst/>
          </a:prstGeom>
        </p:spPr>
      </p:pic>
      <p:pic>
        <p:nvPicPr>
          <p:cNvPr id="750" name="picture 75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318313" y="2873235"/>
            <a:ext cx="2445105" cy="658507"/>
          </a:xfrm>
          <a:prstGeom prst="rect">
            <a:avLst/>
          </a:prstGeom>
        </p:spPr>
      </p:pic>
      <p:pic>
        <p:nvPicPr>
          <p:cNvPr id="752" name="picture 75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6648323" y="2099462"/>
            <a:ext cx="2445092" cy="656729"/>
          </a:xfrm>
          <a:prstGeom prst="rect">
            <a:avLst/>
          </a:prstGeom>
        </p:spPr>
      </p:pic>
      <p:pic>
        <p:nvPicPr>
          <p:cNvPr id="754" name="picture 75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6745896" y="3648798"/>
            <a:ext cx="2445105" cy="650875"/>
          </a:xfrm>
          <a:prstGeom prst="rect">
            <a:avLst/>
          </a:prstGeom>
        </p:spPr>
      </p:pic>
      <p:pic>
        <p:nvPicPr>
          <p:cNvPr id="756" name="picture 75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2613647" y="3803002"/>
            <a:ext cx="2306904" cy="495617"/>
          </a:xfrm>
          <a:prstGeom prst="rect">
            <a:avLst/>
          </a:prstGeom>
        </p:spPr>
      </p:pic>
      <p:sp>
        <p:nvSpPr>
          <p:cNvPr id="758" name="textbox 758"/>
          <p:cNvSpPr/>
          <p:nvPr/>
        </p:nvSpPr>
        <p:spPr>
          <a:xfrm>
            <a:off x="619015" y="591000"/>
            <a:ext cx="2050414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邀请方案</a:t>
            </a:r>
            <a:endParaRPr lang="en-US" altLang="en-US" sz="3900" dirty="0"/>
          </a:p>
        </p:txBody>
      </p:sp>
      <p:grpSp>
        <p:nvGrpSpPr>
          <p:cNvPr id="38" name="group 38"/>
          <p:cNvGrpSpPr/>
          <p:nvPr/>
        </p:nvGrpSpPr>
        <p:grpSpPr>
          <a:xfrm rot="21600000">
            <a:off x="4434141" y="3705580"/>
            <a:ext cx="656551" cy="656742"/>
            <a:chOff x="0" y="0"/>
            <a:chExt cx="656551" cy="656742"/>
          </a:xfrm>
        </p:grpSpPr>
        <p:pic>
          <p:nvPicPr>
            <p:cNvPr id="760" name="picture 76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21600000">
              <a:off x="0" y="0"/>
              <a:ext cx="656551" cy="656742"/>
            </a:xfrm>
            <a:prstGeom prst="rect">
              <a:avLst/>
            </a:prstGeom>
          </p:spPr>
        </p:pic>
        <p:sp>
          <p:nvSpPr>
            <p:cNvPr id="762" name="textbox 762"/>
            <p:cNvSpPr/>
            <p:nvPr/>
          </p:nvSpPr>
          <p:spPr>
            <a:xfrm>
              <a:off x="-12700" y="-12700"/>
              <a:ext cx="681990" cy="68262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8000"/>
                </a:lnSpc>
              </a:pPr>
              <a:endParaRPr lang="en-US" altLang="en-US" sz="800" dirty="0"/>
            </a:p>
            <a:p>
              <a:pPr marL="297815" algn="l" rtl="0" eaLnBrk="0">
                <a:lnSpc>
                  <a:spcPct val="69000"/>
                </a:lnSpc>
                <a:spcBef>
                  <a:spcPts val="5"/>
                </a:spcBef>
              </a:pPr>
              <a:r>
                <a:rPr sz="1500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5</a:t>
              </a:r>
              <a:endParaRPr lang="en-US" altLang="en-US" sz="1500" dirty="0"/>
            </a:p>
            <a:p>
              <a:pPr marL="241300" algn="l" rtl="0" eaLnBrk="0">
                <a:lnSpc>
                  <a:spcPts val="2110"/>
                </a:lnSpc>
              </a:pPr>
              <a:r>
                <a:rPr sz="1500" kern="0" spc="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位</a:t>
              </a:r>
              <a:endParaRPr lang="en-US" altLang="en-US" sz="1500" dirty="0"/>
            </a:p>
          </p:txBody>
        </p:sp>
      </p:grpSp>
      <p:sp>
        <p:nvSpPr>
          <p:cNvPr id="764" name="textbox 764"/>
          <p:cNvSpPr/>
          <p:nvPr/>
        </p:nvSpPr>
        <p:spPr>
          <a:xfrm>
            <a:off x="3161870" y="3154220"/>
            <a:ext cx="1647189" cy="2463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美妆护肤达人邀约</a:t>
            </a:r>
            <a:endParaRPr lang="en-US" altLang="en-US" sz="1500" dirty="0"/>
          </a:p>
        </p:txBody>
      </p:sp>
      <p:sp>
        <p:nvSpPr>
          <p:cNvPr id="768" name="textbox 768"/>
          <p:cNvSpPr/>
          <p:nvPr/>
        </p:nvSpPr>
        <p:spPr>
          <a:xfrm>
            <a:off x="3040180" y="3926500"/>
            <a:ext cx="1241425" cy="2438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达人现场直播</a:t>
            </a:r>
            <a:endParaRPr lang="en-US" altLang="en-US" sz="1500" dirty="0"/>
          </a:p>
        </p:txBody>
      </p:sp>
      <p:sp>
        <p:nvSpPr>
          <p:cNvPr id="770" name="textbox 770"/>
          <p:cNvSpPr/>
          <p:nvPr/>
        </p:nvSpPr>
        <p:spPr>
          <a:xfrm>
            <a:off x="7596686" y="2308662"/>
            <a:ext cx="1233169" cy="2444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时尚媒体邀请</a:t>
            </a:r>
            <a:endParaRPr lang="en-US" altLang="en-US" sz="1500" dirty="0"/>
          </a:p>
        </p:txBody>
      </p:sp>
      <p:sp>
        <p:nvSpPr>
          <p:cNvPr id="772" name="textbox 772"/>
          <p:cNvSpPr/>
          <p:nvPr/>
        </p:nvSpPr>
        <p:spPr>
          <a:xfrm>
            <a:off x="3035478" y="2358764"/>
            <a:ext cx="1222375" cy="2451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头部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500" kern="0" spc="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邀请</a:t>
            </a:r>
            <a:endParaRPr lang="en-US" altLang="en-US" sz="1500" dirty="0"/>
          </a:p>
        </p:txBody>
      </p:sp>
      <p:sp>
        <p:nvSpPr>
          <p:cNvPr id="774" name="textbox 774"/>
          <p:cNvSpPr/>
          <p:nvPr/>
        </p:nvSpPr>
        <p:spPr>
          <a:xfrm>
            <a:off x="7707190" y="3862276"/>
            <a:ext cx="1012825" cy="2438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时尚界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1500" dirty="0"/>
          </a:p>
        </p:txBody>
      </p:sp>
      <p:sp>
        <p:nvSpPr>
          <p:cNvPr id="776" name="textbox 776"/>
          <p:cNvSpPr/>
          <p:nvPr/>
        </p:nvSpPr>
        <p:spPr>
          <a:xfrm>
            <a:off x="7383323" y="3098761"/>
            <a:ext cx="668655" cy="2432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PR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传播</a:t>
            </a:r>
            <a:endParaRPr lang="en-US" altLang="en-US" sz="1500" dirty="0"/>
          </a:p>
        </p:txBody>
      </p:sp>
      <p:sp>
        <p:nvSpPr>
          <p:cNvPr id="778" name="textbox 778"/>
          <p:cNvSpPr/>
          <p:nvPr/>
        </p:nvSpPr>
        <p:spPr>
          <a:xfrm>
            <a:off x="5034234" y="3023566"/>
            <a:ext cx="253365" cy="4749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22225" indent="-9525" algn="l" rtl="0" eaLnBrk="0">
              <a:lnSpc>
                <a:spcPct val="98000"/>
              </a:lnSpc>
            </a:pPr>
            <a:r>
              <a:rPr sz="15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lang="en-US" altLang="en-US" sz="1500" dirty="0"/>
          </a:p>
        </p:txBody>
      </p:sp>
      <p:sp>
        <p:nvSpPr>
          <p:cNvPr id="780" name="textbox 780"/>
          <p:cNvSpPr/>
          <p:nvPr/>
        </p:nvSpPr>
        <p:spPr>
          <a:xfrm>
            <a:off x="6859073" y="2203641"/>
            <a:ext cx="249554" cy="4749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20320" indent="-8255" algn="l" rtl="0" eaLnBrk="0">
              <a:lnSpc>
                <a:spcPct val="98000"/>
              </a:lnSpc>
            </a:pP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</a:t>
            </a:r>
            <a:endParaRPr lang="en-US" altLang="en-US" sz="1500" dirty="0"/>
          </a:p>
        </p:txBody>
      </p:sp>
      <p:sp>
        <p:nvSpPr>
          <p:cNvPr id="782" name="textbox 782"/>
          <p:cNvSpPr/>
          <p:nvPr/>
        </p:nvSpPr>
        <p:spPr>
          <a:xfrm>
            <a:off x="6959417" y="3749601"/>
            <a:ext cx="245745" cy="4756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4000"/>
              </a:lnSpc>
            </a:pPr>
            <a:endParaRPr lang="en-US" altLang="en-US" sz="100" dirty="0"/>
          </a:p>
          <a:p>
            <a:pPr marL="15240" indent="-2540" algn="l" rtl="0" eaLnBrk="0">
              <a:lnSpc>
                <a:spcPct val="98000"/>
              </a:lnSpc>
            </a:pPr>
            <a:r>
              <a:rPr sz="1500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sz="15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lang="en-US" altLang="en-US" sz="1500" dirty="0"/>
          </a:p>
        </p:txBody>
      </p:sp>
      <p:sp>
        <p:nvSpPr>
          <p:cNvPr id="784" name="textbox 784"/>
          <p:cNvSpPr/>
          <p:nvPr/>
        </p:nvSpPr>
        <p:spPr>
          <a:xfrm>
            <a:off x="6532318" y="2978315"/>
            <a:ext cx="246379" cy="4749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7145" indent="-5080" algn="l" rtl="0" eaLnBrk="0">
              <a:lnSpc>
                <a:spcPct val="98000"/>
              </a:lnSpc>
            </a:pPr>
            <a:r>
              <a:rPr sz="1500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sz="15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</a:t>
            </a:r>
            <a:endParaRPr lang="en-US" altLang="en-US" sz="1500" dirty="0"/>
          </a:p>
        </p:txBody>
      </p:sp>
      <p:sp>
        <p:nvSpPr>
          <p:cNvPr id="786" name="textbox 786"/>
          <p:cNvSpPr/>
          <p:nvPr/>
        </p:nvSpPr>
        <p:spPr>
          <a:xfrm>
            <a:off x="4714116" y="2240195"/>
            <a:ext cx="225425" cy="4718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indent="56515" algn="l" rtl="0" eaLnBrk="0">
              <a:lnSpc>
                <a:spcPct val="101000"/>
              </a:lnSpc>
            </a:pPr>
            <a:r>
              <a:rPr sz="1400" kern="0" spc="-4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sz="1400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500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位</a:t>
            </a:r>
            <a:endParaRPr lang="en-US" altLang="en-US" sz="15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" name="picture 78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790" name="textbox 790"/>
          <p:cNvSpPr/>
          <p:nvPr/>
        </p:nvSpPr>
        <p:spPr>
          <a:xfrm>
            <a:off x="1107262" y="4722228"/>
            <a:ext cx="9795509" cy="14420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26670" algn="l" rtl="0" eaLnBrk="0">
              <a:lnSpc>
                <a:spcPct val="93000"/>
              </a:lnSpc>
            </a:pPr>
            <a:r>
              <a:rPr sz="3500" b="1" kern="0" spc="70" dirty="0">
                <a:solidFill>
                  <a:srgbClr val="DCB8A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3500" b="1" kern="0" spc="7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高级感</a:t>
            </a:r>
            <a:endParaRPr lang="en-US" altLang="en-US" sz="3500" dirty="0"/>
          </a:p>
          <a:p>
            <a:pPr marL="12700" algn="l" rtl="0" eaLnBrk="0">
              <a:lnSpc>
                <a:spcPct val="93000"/>
              </a:lnSpc>
              <a:spcBef>
                <a:spcPts val="1315"/>
              </a:spcBef>
            </a:pPr>
            <a:r>
              <a:rPr sz="5300" b="1" kern="0" spc="360" dirty="0">
                <a:solidFill>
                  <a:srgbClr val="DCB8A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5300" b="1" kern="0" spc="36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选择能够提高品牌调性的博主</a:t>
            </a:r>
            <a:endParaRPr lang="en-US" altLang="en-US" sz="5300" dirty="0"/>
          </a:p>
        </p:txBody>
      </p:sp>
      <p:pic>
        <p:nvPicPr>
          <p:cNvPr id="792" name="picture 7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464808" y="1830323"/>
            <a:ext cx="1740408" cy="1740408"/>
          </a:xfrm>
          <a:prstGeom prst="rect">
            <a:avLst/>
          </a:prstGeom>
        </p:spPr>
      </p:pic>
      <p:pic>
        <p:nvPicPr>
          <p:cNvPr id="794" name="picture 79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537716" y="1830323"/>
            <a:ext cx="1740407" cy="1740408"/>
          </a:xfrm>
          <a:prstGeom prst="rect">
            <a:avLst/>
          </a:prstGeom>
        </p:spPr>
      </p:pic>
      <p:pic>
        <p:nvPicPr>
          <p:cNvPr id="796" name="picture 79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986783" y="1830323"/>
            <a:ext cx="1740407" cy="1740408"/>
          </a:xfrm>
          <a:prstGeom prst="rect">
            <a:avLst/>
          </a:prstGeom>
        </p:spPr>
      </p:pic>
      <p:pic>
        <p:nvPicPr>
          <p:cNvPr id="798" name="picture 79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976359" y="1830323"/>
            <a:ext cx="1740407" cy="1740408"/>
          </a:xfrm>
          <a:prstGeom prst="rect">
            <a:avLst/>
          </a:prstGeom>
        </p:spPr>
      </p:pic>
      <p:sp>
        <p:nvSpPr>
          <p:cNvPr id="800" name="textbox 800"/>
          <p:cNvSpPr/>
          <p:nvPr/>
        </p:nvSpPr>
        <p:spPr>
          <a:xfrm>
            <a:off x="621551" y="588971"/>
            <a:ext cx="4091940" cy="5791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具有高级感的</a:t>
            </a: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3900" dirty="0"/>
          </a:p>
        </p:txBody>
      </p:sp>
      <p:pic>
        <p:nvPicPr>
          <p:cNvPr id="802" name="picture 80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sp>
        <p:nvSpPr>
          <p:cNvPr id="804" name="textbox 804"/>
          <p:cNvSpPr/>
          <p:nvPr/>
        </p:nvSpPr>
        <p:spPr>
          <a:xfrm>
            <a:off x="4147549" y="3779546"/>
            <a:ext cx="1437005" cy="523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2000"/>
              </a:lnSpc>
            </a:pPr>
            <a:r>
              <a:rPr sz="2000" b="1" kern="0" spc="-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FOURYUAN</a:t>
            </a:r>
            <a:endParaRPr lang="en-US" altLang="en-US" sz="2000" dirty="0"/>
          </a:p>
          <a:p>
            <a:pPr marL="34925" algn="l" rtl="0" eaLnBrk="0">
              <a:lnSpc>
                <a:spcPct val="96000"/>
              </a:lnSpc>
              <a:spcBef>
                <a:spcPts val="230"/>
              </a:spcBef>
            </a:pP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 ：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12.9w</a:t>
            </a:r>
            <a:endParaRPr lang="en-US" altLang="en-US" sz="1500" dirty="0"/>
          </a:p>
        </p:txBody>
      </p:sp>
      <p:sp>
        <p:nvSpPr>
          <p:cNvPr id="806" name="textbox 806"/>
          <p:cNvSpPr/>
          <p:nvPr/>
        </p:nvSpPr>
        <p:spPr>
          <a:xfrm>
            <a:off x="1721168" y="3779546"/>
            <a:ext cx="1376680" cy="523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lang="en-US" altLang="en-US" sz="100" dirty="0"/>
          </a:p>
          <a:p>
            <a:pPr marL="97790" algn="l" rtl="0" eaLnBrk="0">
              <a:lnSpc>
                <a:spcPct val="82000"/>
              </a:lnSpc>
            </a:pPr>
            <a:r>
              <a:rPr sz="2000" b="1" kern="0" spc="-3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MAGBOW</a:t>
            </a:r>
            <a:endParaRPr lang="en-US" altLang="en-US" sz="2000" dirty="0"/>
          </a:p>
          <a:p>
            <a:pPr marL="12700" algn="l" rtl="0" eaLnBrk="0">
              <a:lnSpc>
                <a:spcPct val="96000"/>
              </a:lnSpc>
              <a:spcBef>
                <a:spcPts val="230"/>
              </a:spcBef>
            </a:pPr>
            <a:r>
              <a:rPr sz="15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 ：</a:t>
            </a:r>
            <a:r>
              <a:rPr sz="1500" kern="0" spc="-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25.</a:t>
            </a:r>
            <a:r>
              <a:rPr sz="1500" kern="0" spc="-1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500" kern="0" spc="-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1w</a:t>
            </a:r>
            <a:endParaRPr lang="en-US" altLang="en-US" sz="1500" dirty="0"/>
          </a:p>
        </p:txBody>
      </p:sp>
      <p:sp>
        <p:nvSpPr>
          <p:cNvPr id="808" name="textbox 808"/>
          <p:cNvSpPr/>
          <p:nvPr/>
        </p:nvSpPr>
        <p:spPr>
          <a:xfrm>
            <a:off x="9200354" y="3758141"/>
            <a:ext cx="1294130" cy="5441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b="1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詹詹</a:t>
            </a:r>
            <a:r>
              <a:rPr sz="2000" b="1" kern="0" spc="-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Celine</a:t>
            </a:r>
            <a:endParaRPr lang="en-US" altLang="en-US" sz="2000" dirty="0"/>
          </a:p>
          <a:p>
            <a:pPr marL="27940" algn="l" rtl="0" eaLnBrk="0">
              <a:lnSpc>
                <a:spcPct val="96000"/>
              </a:lnSpc>
              <a:spcBef>
                <a:spcPts val="180"/>
              </a:spcBef>
            </a:pP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 ：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4.8w</a:t>
            </a:r>
            <a:endParaRPr lang="en-US" altLang="en-US" sz="1500" dirty="0"/>
          </a:p>
        </p:txBody>
      </p:sp>
      <p:sp>
        <p:nvSpPr>
          <p:cNvPr id="810" name="textbox 810"/>
          <p:cNvSpPr/>
          <p:nvPr/>
        </p:nvSpPr>
        <p:spPr>
          <a:xfrm>
            <a:off x="6705194" y="3779546"/>
            <a:ext cx="1263650" cy="523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373380" algn="l" rtl="0" eaLnBrk="0">
              <a:lnSpc>
                <a:spcPct val="82000"/>
              </a:lnSpc>
            </a:pPr>
            <a:r>
              <a:rPr sz="2000" b="1" kern="0" spc="-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Effie</a:t>
            </a:r>
            <a:endParaRPr lang="en-US" altLang="en-US" sz="2000" dirty="0"/>
          </a:p>
          <a:p>
            <a:pPr marL="12700" algn="l" rtl="0" eaLnBrk="0">
              <a:lnSpc>
                <a:spcPct val="96000"/>
              </a:lnSpc>
              <a:spcBef>
                <a:spcPts val="230"/>
              </a:spcBef>
            </a:pP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 ：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4.8w</a:t>
            </a:r>
            <a:endParaRPr lang="en-US" altLang="en-US" sz="15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4" name="picture 8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16" name="textbox 816"/>
          <p:cNvSpPr/>
          <p:nvPr/>
        </p:nvSpPr>
        <p:spPr>
          <a:xfrm>
            <a:off x="1105509" y="4743310"/>
            <a:ext cx="8296275" cy="14211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500" b="1" kern="0" spc="300" dirty="0">
                <a:solidFill>
                  <a:srgbClr val="DCB8A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3500" b="1" kern="0" spc="30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拒绝千篇一律的小众私藏</a:t>
            </a:r>
            <a:endParaRPr lang="en-US" altLang="en-US" sz="3500" dirty="0"/>
          </a:p>
          <a:p>
            <a:pPr marL="14605" algn="l" rtl="0" eaLnBrk="0">
              <a:lnSpc>
                <a:spcPct val="92000"/>
              </a:lnSpc>
              <a:spcBef>
                <a:spcPts val="1225"/>
              </a:spcBef>
            </a:pPr>
            <a:r>
              <a:rPr sz="5300" b="1" kern="0" spc="320" dirty="0">
                <a:solidFill>
                  <a:srgbClr val="DCB8A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5300" b="1" kern="0" spc="32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护肤是一门精致生活艺术</a:t>
            </a:r>
            <a:endParaRPr lang="en-US" altLang="en-US" sz="5300" dirty="0"/>
          </a:p>
        </p:txBody>
      </p:sp>
      <p:pic>
        <p:nvPicPr>
          <p:cNvPr id="818" name="picture 8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079748" y="1827276"/>
            <a:ext cx="1740408" cy="1740407"/>
          </a:xfrm>
          <a:prstGeom prst="rect">
            <a:avLst/>
          </a:prstGeom>
        </p:spPr>
      </p:pic>
      <p:pic>
        <p:nvPicPr>
          <p:cNvPr id="820" name="picture 8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881871" y="1833371"/>
            <a:ext cx="1740407" cy="1740408"/>
          </a:xfrm>
          <a:prstGeom prst="rect">
            <a:avLst/>
          </a:prstGeom>
        </p:spPr>
      </p:pic>
      <p:pic>
        <p:nvPicPr>
          <p:cNvPr id="822" name="picture 8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595871" y="1827276"/>
            <a:ext cx="1740407" cy="1740407"/>
          </a:xfrm>
          <a:prstGeom prst="rect">
            <a:avLst/>
          </a:prstGeom>
        </p:spPr>
      </p:pic>
      <p:sp>
        <p:nvSpPr>
          <p:cNvPr id="824" name="textbox 824"/>
          <p:cNvSpPr/>
          <p:nvPr/>
        </p:nvSpPr>
        <p:spPr>
          <a:xfrm>
            <a:off x="880080" y="546429"/>
            <a:ext cx="3820795" cy="694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270"/>
              </a:lnSpc>
            </a:pPr>
            <a:r>
              <a:rPr sz="3900" b="1" kern="0" spc="12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Lifestyle类KOL</a:t>
            </a:r>
            <a:endParaRPr lang="en-US" altLang="en-US" sz="3900" dirty="0"/>
          </a:p>
        </p:txBody>
      </p:sp>
      <p:pic>
        <p:nvPicPr>
          <p:cNvPr id="826" name="picture 8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sp>
        <p:nvSpPr>
          <p:cNvPr id="828" name="textbox 828"/>
          <p:cNvSpPr/>
          <p:nvPr/>
        </p:nvSpPr>
        <p:spPr>
          <a:xfrm>
            <a:off x="4278619" y="3720244"/>
            <a:ext cx="1489710" cy="5441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243840" algn="l" rtl="0" eaLnBrk="0">
              <a:lnSpc>
                <a:spcPct val="91000"/>
              </a:lnSpc>
            </a:pPr>
            <a:r>
              <a:rPr sz="20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石大小姐</a:t>
            </a:r>
            <a:endParaRPr lang="en-US" altLang="en-US" sz="2000" dirty="0"/>
          </a:p>
          <a:p>
            <a:pPr marL="12700" algn="l" rtl="0" eaLnBrk="0">
              <a:lnSpc>
                <a:spcPct val="96000"/>
              </a:lnSpc>
              <a:spcBef>
                <a:spcPts val="180"/>
              </a:spcBef>
            </a:pPr>
            <a:r>
              <a:rPr sz="1500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 ：</a:t>
            </a:r>
            <a:r>
              <a:rPr sz="1500" kern="0" spc="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136.6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w</a:t>
            </a:r>
            <a:endParaRPr lang="en-US" altLang="en-US" sz="1500" dirty="0"/>
          </a:p>
        </p:txBody>
      </p:sp>
      <p:sp>
        <p:nvSpPr>
          <p:cNvPr id="830" name="textbox 830"/>
          <p:cNvSpPr/>
          <p:nvPr/>
        </p:nvSpPr>
        <p:spPr>
          <a:xfrm>
            <a:off x="6705372" y="3736505"/>
            <a:ext cx="1474469" cy="5232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299720" algn="l" rtl="0" eaLnBrk="0">
              <a:lnSpc>
                <a:spcPct val="82000"/>
              </a:lnSpc>
            </a:pPr>
            <a:r>
              <a:rPr sz="2000" b="1" kern="0" spc="-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Sssslin</a:t>
            </a:r>
            <a:endParaRPr lang="en-US" altLang="en-US" sz="2000" dirty="0"/>
          </a:p>
          <a:p>
            <a:pPr marL="12700" algn="l" rtl="0" eaLnBrk="0">
              <a:lnSpc>
                <a:spcPct val="96000"/>
              </a:lnSpc>
              <a:spcBef>
                <a:spcPts val="230"/>
              </a:spcBef>
            </a:pP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 ：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118.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6w</a:t>
            </a:r>
            <a:endParaRPr lang="en-US" altLang="en-US" sz="1500" dirty="0"/>
          </a:p>
        </p:txBody>
      </p:sp>
      <p:sp>
        <p:nvSpPr>
          <p:cNvPr id="832" name="textbox 832"/>
          <p:cNvSpPr/>
          <p:nvPr/>
        </p:nvSpPr>
        <p:spPr>
          <a:xfrm>
            <a:off x="1721168" y="3769345"/>
            <a:ext cx="1376680" cy="5334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58420" algn="l" rtl="0" eaLnBrk="0">
              <a:lnSpc>
                <a:spcPct val="87000"/>
              </a:lnSpc>
            </a:pPr>
            <a:r>
              <a:rPr sz="20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一只歪阿歪</a:t>
            </a:r>
            <a:endParaRPr lang="en-US" altLang="en-US" sz="2000" dirty="0"/>
          </a:p>
          <a:p>
            <a:pPr marL="12700" algn="l" rtl="0" eaLnBrk="0">
              <a:lnSpc>
                <a:spcPct val="96000"/>
              </a:lnSpc>
              <a:spcBef>
                <a:spcPts val="180"/>
              </a:spcBef>
            </a:pP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 ：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23.2w</a:t>
            </a:r>
            <a:endParaRPr lang="en-US" altLang="en-US" sz="1500" dirty="0"/>
          </a:p>
        </p:txBody>
      </p:sp>
      <p:sp>
        <p:nvSpPr>
          <p:cNvPr id="834" name="textbox 834"/>
          <p:cNvSpPr/>
          <p:nvPr/>
        </p:nvSpPr>
        <p:spPr>
          <a:xfrm>
            <a:off x="9145513" y="3686161"/>
            <a:ext cx="1263650" cy="5740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2860" algn="l" rtl="0" eaLnBrk="0">
              <a:lnSpc>
                <a:spcPts val="2370"/>
              </a:lnSpc>
            </a:pPr>
            <a:r>
              <a:rPr sz="1700" b="1" kern="0" spc="-50" dirty="0">
                <a:solidFill>
                  <a:srgbClr val="33333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FionaChoo</a:t>
            </a:r>
            <a:r>
              <a:rPr sz="1700" b="1" kern="0" spc="-60" dirty="0">
                <a:solidFill>
                  <a:srgbClr val="333333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</a:t>
            </a:r>
            <a:endParaRPr lang="en-US" altLang="en-US" sz="1700" dirty="0"/>
          </a:p>
          <a:p>
            <a:pPr marL="12700" algn="l" rtl="0" eaLnBrk="0">
              <a:lnSpc>
                <a:spcPct val="96000"/>
              </a:lnSpc>
              <a:spcBef>
                <a:spcPts val="220"/>
              </a:spcBef>
            </a:pP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 ：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4.5w</a:t>
            </a:r>
            <a:endParaRPr lang="en-US" altLang="en-US" sz="1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6" name="picture 83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38" name="textbox 838"/>
          <p:cNvSpPr/>
          <p:nvPr/>
        </p:nvSpPr>
        <p:spPr>
          <a:xfrm>
            <a:off x="3321456" y="5309870"/>
            <a:ext cx="6184900" cy="771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5300" b="1" kern="0" spc="2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门造型师</a:t>
            </a:r>
            <a:r>
              <a:rPr sz="5300" b="1" kern="0" spc="250" dirty="0">
                <a:solidFill>
                  <a:srgbClr val="DCB8A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&amp;</a:t>
            </a:r>
            <a:r>
              <a:rPr sz="5300" b="1" kern="0" spc="2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护肤专家</a:t>
            </a:r>
            <a:endParaRPr lang="en-US" altLang="en-US" sz="5300" dirty="0"/>
          </a:p>
        </p:txBody>
      </p:sp>
      <p:pic>
        <p:nvPicPr>
          <p:cNvPr id="840" name="picture 84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027420" y="2173223"/>
            <a:ext cx="1740408" cy="1740408"/>
          </a:xfrm>
          <a:prstGeom prst="rect">
            <a:avLst/>
          </a:prstGeom>
        </p:spPr>
      </p:pic>
      <p:pic>
        <p:nvPicPr>
          <p:cNvPr id="842" name="picture 84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8314944" y="2186940"/>
            <a:ext cx="1740407" cy="1740408"/>
          </a:xfrm>
          <a:prstGeom prst="rect">
            <a:avLst/>
          </a:prstGeom>
        </p:spPr>
      </p:pic>
      <p:pic>
        <p:nvPicPr>
          <p:cNvPr id="844" name="picture 8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800855" y="2173223"/>
            <a:ext cx="1714500" cy="1714500"/>
          </a:xfrm>
          <a:prstGeom prst="rect">
            <a:avLst/>
          </a:prstGeom>
        </p:spPr>
      </p:pic>
      <p:pic>
        <p:nvPicPr>
          <p:cNvPr id="846" name="picture 8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1778507" y="2173223"/>
            <a:ext cx="1623060" cy="1623059"/>
          </a:xfrm>
          <a:prstGeom prst="rect">
            <a:avLst/>
          </a:prstGeom>
        </p:spPr>
      </p:pic>
      <p:sp>
        <p:nvSpPr>
          <p:cNvPr id="848" name="textbox 848"/>
          <p:cNvSpPr/>
          <p:nvPr/>
        </p:nvSpPr>
        <p:spPr>
          <a:xfrm>
            <a:off x="843549" y="651960"/>
            <a:ext cx="3857625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52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拟邀请头部</a:t>
            </a: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3900" dirty="0"/>
          </a:p>
        </p:txBody>
      </p:sp>
      <p:sp>
        <p:nvSpPr>
          <p:cNvPr id="850" name="textbox 850"/>
          <p:cNvSpPr/>
          <p:nvPr/>
        </p:nvSpPr>
        <p:spPr>
          <a:xfrm>
            <a:off x="970305" y="5312613"/>
            <a:ext cx="2310129" cy="7683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5300" b="1" kern="0" spc="1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明星</a:t>
            </a:r>
            <a:r>
              <a:rPr sz="5300" b="1" kern="0" spc="150" dirty="0">
                <a:solidFill>
                  <a:srgbClr val="DCB8A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5300" b="1" kern="0" spc="1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</a:t>
            </a:r>
            <a:endParaRPr lang="en-US" altLang="en-US" sz="5300" dirty="0"/>
          </a:p>
        </p:txBody>
      </p:sp>
      <p:pic>
        <p:nvPicPr>
          <p:cNvPr id="852" name="picture 85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sp>
        <p:nvSpPr>
          <p:cNvPr id="854" name="textbox 854"/>
          <p:cNvSpPr/>
          <p:nvPr/>
        </p:nvSpPr>
        <p:spPr>
          <a:xfrm>
            <a:off x="1858721" y="4046327"/>
            <a:ext cx="1332864" cy="7169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lang="en-US" altLang="en-US" sz="100" dirty="0"/>
          </a:p>
          <a:p>
            <a:pPr marL="13970" algn="l" rtl="0" eaLnBrk="0">
              <a:lnSpc>
                <a:spcPct val="87000"/>
              </a:lnSpc>
            </a:pPr>
            <a:r>
              <a:rPr sz="15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认真少女_颜九</a:t>
            </a:r>
            <a:endParaRPr lang="en-US" altLang="en-US" sz="1500" dirty="0"/>
          </a:p>
          <a:p>
            <a:pPr algn="l" rtl="0" eaLnBrk="0">
              <a:lnSpc>
                <a:spcPct val="105000"/>
              </a:lnSpc>
            </a:pPr>
            <a:endParaRPr lang="en-US" altLang="en-US" sz="900" dirty="0"/>
          </a:p>
          <a:p>
            <a:pPr marL="12700" algn="l" rtl="0" eaLnBrk="0">
              <a:lnSpc>
                <a:spcPct val="95000"/>
              </a:lnSpc>
              <a:spcBef>
                <a:spcPts val="0"/>
              </a:spcBef>
            </a:pPr>
            <a:r>
              <a:rPr sz="1200" kern="0" spc="-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抖音+小红书+微信 </a:t>
            </a:r>
            <a:r>
              <a:rPr sz="1200" kern="0" spc="-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粉丝数 ：562.4w</a:t>
            </a:r>
            <a:endParaRPr lang="en-US" altLang="en-US" sz="1200" dirty="0"/>
          </a:p>
        </p:txBody>
      </p:sp>
      <p:sp>
        <p:nvSpPr>
          <p:cNvPr id="856" name="textbox 856"/>
          <p:cNvSpPr/>
          <p:nvPr/>
        </p:nvSpPr>
        <p:spPr>
          <a:xfrm>
            <a:off x="3817713" y="4105247"/>
            <a:ext cx="1682114" cy="5435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462280" algn="l" rtl="0" eaLnBrk="0">
              <a:lnSpc>
                <a:spcPct val="90000"/>
              </a:lnSpc>
            </a:pPr>
            <a:r>
              <a:rPr sz="20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李佳琦</a:t>
            </a:r>
            <a:endParaRPr lang="en-US" altLang="en-US" sz="2000" dirty="0"/>
          </a:p>
          <a:p>
            <a:pPr marL="12700" algn="l" rtl="0" eaLnBrk="0">
              <a:lnSpc>
                <a:spcPct val="96000"/>
              </a:lnSpc>
              <a:spcBef>
                <a:spcPts val="180"/>
              </a:spcBef>
            </a:pP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</a:t>
            </a: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淘宝</a:t>
            </a:r>
            <a:endParaRPr lang="en-US" altLang="en-US" sz="1500" dirty="0"/>
          </a:p>
        </p:txBody>
      </p:sp>
      <p:sp>
        <p:nvSpPr>
          <p:cNvPr id="858" name="textbox 858"/>
          <p:cNvSpPr/>
          <p:nvPr/>
        </p:nvSpPr>
        <p:spPr>
          <a:xfrm>
            <a:off x="6069833" y="4103706"/>
            <a:ext cx="1671954" cy="5454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2000" b="1" kern="0" spc="-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Pony</a:t>
            </a:r>
            <a:r>
              <a:rPr sz="2000" b="1" u="sng" kern="0" spc="-20" dirty="0">
                <a:solidFill>
                  <a:srgbClr val="404040">
                    <a:alpha val="100000"/>
                  </a:srgbClr>
                </a:solidFill>
                <a:uFill>
                  <a:solidFill>
                    <a:srgbClr val="000000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20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朴惠敏</a:t>
            </a:r>
            <a:endParaRPr lang="en-US" altLang="en-US" sz="2000" dirty="0"/>
          </a:p>
          <a:p>
            <a:pPr marL="196215" algn="l" rtl="0" eaLnBrk="0">
              <a:lnSpc>
                <a:spcPct val="95000"/>
              </a:lnSpc>
              <a:spcBef>
                <a:spcPts val="200"/>
              </a:spcBef>
            </a:pP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 ：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834.5w</a:t>
            </a:r>
            <a:endParaRPr lang="en-US" altLang="en-US" sz="1500" dirty="0"/>
          </a:p>
        </p:txBody>
      </p:sp>
      <p:sp>
        <p:nvSpPr>
          <p:cNvPr id="860" name="textbox 860"/>
          <p:cNvSpPr/>
          <p:nvPr/>
        </p:nvSpPr>
        <p:spPr>
          <a:xfrm>
            <a:off x="8541871" y="4114907"/>
            <a:ext cx="1287780" cy="5454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391795" algn="l" rtl="0" eaLnBrk="0">
              <a:lnSpc>
                <a:spcPct val="91000"/>
              </a:lnSpc>
            </a:pPr>
            <a:r>
              <a:rPr sz="2000" b="1" kern="0" spc="-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春楠</a:t>
            </a:r>
            <a:endParaRPr lang="en-US" altLang="en-US" sz="2000" dirty="0"/>
          </a:p>
          <a:p>
            <a:pPr marL="12700" algn="l" rtl="0" eaLnBrk="0">
              <a:lnSpc>
                <a:spcPct val="95000"/>
              </a:lnSpc>
              <a:spcBef>
                <a:spcPts val="200"/>
              </a:spcBef>
            </a:pP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 ：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126.8w</a:t>
            </a:r>
            <a:endParaRPr lang="en-US" altLang="en-US" sz="15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4" name="picture 86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866" name="table 866"/>
          <p:cNvGraphicFramePr>
            <a:graphicFrameLocks noGrp="1"/>
          </p:cNvGraphicFramePr>
          <p:nvPr/>
        </p:nvGraphicFramePr>
        <p:xfrm>
          <a:off x="796048" y="1422044"/>
          <a:ext cx="10448288" cy="4768206"/>
        </p:xfrm>
        <a:graphic>
          <a:graphicData uri="http://schemas.openxmlformats.org/drawingml/2006/table">
            <a:tbl>
              <a:tblPr/>
              <a:tblGrid>
                <a:gridCol w="6578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98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03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360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4559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0741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38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4000"/>
                        </a:lnSpc>
                      </a:pPr>
                      <a:endParaRPr lang="en-US" altLang="en-US" sz="700" dirty="0"/>
                    </a:p>
                    <a:p>
                      <a:pPr marL="197485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600" dirty="0"/>
                    </a:p>
                    <a:p>
                      <a:pPr marL="590550" algn="l" rtl="0" eaLnBrk="0">
                        <a:lnSpc>
                          <a:spcPts val="136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kol</a:t>
                      </a: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昵称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800" dirty="0"/>
                    </a:p>
                    <a:p>
                      <a:pPr marL="25273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粉丝数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800" dirty="0"/>
                    </a:p>
                    <a:p>
                      <a:pPr marL="18669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赞与收藏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800" dirty="0"/>
                    </a:p>
                    <a:p>
                      <a:pPr marL="259651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链接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800" dirty="0"/>
                    </a:p>
                    <a:p>
                      <a:pPr marL="32067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kern="0" spc="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类型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8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0226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600" dirty="0"/>
                    </a:p>
                    <a:p>
                      <a:pPr marL="480695" algn="l" rtl="0" eaLnBrk="0">
                        <a:lnSpc>
                          <a:spcPts val="1360"/>
                        </a:lnSpc>
                        <a:spcBef>
                          <a:spcPts val="0"/>
                        </a:spcBef>
                      </a:pPr>
                      <a:r>
                        <a:rPr sz="1000" kern="0" spc="1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詹詹</a:t>
                      </a: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Celine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6893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5.9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6322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7.3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/598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ef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91a50c4</a:t>
                      </a:r>
                      <a:r>
                        <a:rPr sz="10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b4689e942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bb</a:t>
                      </a:r>
                      <a:r>
                        <a:rPr sz="10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19405" algn="l" rtl="0" eaLnBrk="0">
                        <a:lnSpc>
                          <a:spcPct val="94000"/>
                        </a:lnSpc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视频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2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800" dirty="0"/>
                    </a:p>
                    <a:p>
                      <a:pPr marL="29718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692150" algn="l" rtl="0" eaLnBrk="0">
                        <a:lnSpc>
                          <a:spcPct val="87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Nee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800" dirty="0"/>
                    </a:p>
                    <a:p>
                      <a:pPr marL="32448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22.9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800" dirty="0"/>
                    </a:p>
                    <a:p>
                      <a:pPr marL="32448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22.5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7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/5a6708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cde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8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ac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2b74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faf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1b069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2702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38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29718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61023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方恰拉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2956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19.9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2956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15.9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aabc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2f611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10578c33b43d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32702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623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800" dirty="0"/>
                    </a:p>
                    <a:p>
                      <a:pPr marL="29972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700" dirty="0"/>
                    </a:p>
                    <a:p>
                      <a:pPr marL="58229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小奶尼-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800" dirty="0"/>
                    </a:p>
                    <a:p>
                      <a:pPr marL="36385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8.9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800" dirty="0"/>
                    </a:p>
                    <a:p>
                      <a:pPr marL="32448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27.2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7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/59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fb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089511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102730846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fe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8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700" dirty="0"/>
                    </a:p>
                    <a:p>
                      <a:pPr marL="32702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8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291465" algn="l" rtl="0" eaLnBrk="0">
                        <a:lnSpc>
                          <a:spcPct val="87000"/>
                        </a:lnSpc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54419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什么七七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6893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1.3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6385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2.1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/56a3b912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aed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75866e641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cee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7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0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32702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79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000"/>
                        </a:lnSpc>
                      </a:pPr>
                      <a:endParaRPr lang="en-US" altLang="en-US" sz="100" dirty="0"/>
                    </a:p>
                    <a:p>
                      <a:pPr marL="302260" algn="l" rtl="0" eaLnBrk="0">
                        <a:lnSpc>
                          <a:spcPct val="87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497840" algn="l" rtl="0" eaLnBrk="0">
                        <a:lnSpc>
                          <a:spcPts val="136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Effie</a:t>
                      </a: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_0126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358140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4.8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363855" algn="l" rtl="0" eaLnBrk="0">
                        <a:lnSpc>
                          <a:spcPct val="89000"/>
                        </a:lnSpc>
                        <a:spcBef>
                          <a:spcPts val="0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8.2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9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bb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6299a8604</a:t>
                      </a:r>
                      <a:r>
                        <a:rPr sz="10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540001c76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ed</a:t>
                      </a:r>
                      <a:r>
                        <a:rPr sz="10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8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5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marL="319405" algn="l" rtl="0" eaLnBrk="0">
                        <a:lnSpc>
                          <a:spcPct val="94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视频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004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298450" algn="l" rtl="0" eaLnBrk="0">
                        <a:lnSpc>
                          <a:spcPct val="89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2000"/>
                        </a:lnSpc>
                      </a:pPr>
                      <a:endParaRPr lang="en-US" altLang="en-US" sz="700" dirty="0"/>
                    </a:p>
                    <a:p>
                      <a:pPr marL="61087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菜盟主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24485" algn="l" rtl="0" eaLnBrk="0">
                        <a:lnSpc>
                          <a:spcPct val="89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22.5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800" dirty="0"/>
                    </a:p>
                    <a:p>
                      <a:pPr marL="37909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74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7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/5b5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24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8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ac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9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2b1d23f69f53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27025" algn="l" rtl="0" eaLnBrk="0">
                        <a:lnSpc>
                          <a:spcPct val="95000"/>
                        </a:lnSpc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800" dirty="0"/>
                    </a:p>
                    <a:p>
                      <a:pPr marL="296545" algn="l" rtl="0" eaLnBrk="0">
                        <a:lnSpc>
                          <a:spcPct val="87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7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600" dirty="0"/>
                    </a:p>
                    <a:p>
                      <a:pPr marL="450215" algn="l" rtl="0" eaLnBrk="0">
                        <a:lnSpc>
                          <a:spcPts val="1360"/>
                        </a:lnSpc>
                        <a:spcBef>
                          <a:spcPts val="0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whispersun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363855" algn="l" rtl="0" eaLnBrk="0">
                        <a:lnSpc>
                          <a:spcPct val="89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8.4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24485" algn="l" rtl="0" eaLnBrk="0">
                        <a:lnSpc>
                          <a:spcPct val="89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25.2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7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  <a:spcBef>
                          <a:spcPts val="0"/>
                        </a:spcBef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/5a9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cf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56c4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eacab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ba</a:t>
                      </a:r>
                      <a:r>
                        <a:rPr sz="1000" u="sng" kern="0" spc="7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7348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0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613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27025" algn="l" rtl="0" eaLnBrk="0">
                        <a:lnSpc>
                          <a:spcPct val="95000"/>
                        </a:lnSpc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448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29718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496570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MAGBOW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2448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25.1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2956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51.9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/580417716a6a6934e4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cd</a:t>
                      </a:r>
                      <a:r>
                        <a:rPr sz="1000" u="sng" kern="0" spc="5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1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7974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32702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297180" algn="l" rtl="0" eaLnBrk="0">
                        <a:lnSpc>
                          <a:spcPct val="89000"/>
                        </a:lnSpc>
                      </a:pPr>
                      <a:r>
                        <a:rPr sz="10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9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447675" algn="l" rtl="0" eaLnBrk="0">
                        <a:lnSpc>
                          <a:spcPct val="89000"/>
                        </a:lnSpc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FOURYUAN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29565" algn="l" rtl="0" eaLnBrk="0">
                        <a:lnSpc>
                          <a:spcPct val="89000"/>
                        </a:lnSpc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12.9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24485" algn="l" rtl="0" eaLnBrk="0">
                        <a:lnSpc>
                          <a:spcPct val="89000"/>
                        </a:lnSpc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20.8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7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  <a:spcBef>
                          <a:spcPts val="5"/>
                        </a:spcBef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/5a5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cfd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5011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101f5b4c9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de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2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2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700" dirty="0"/>
                    </a:p>
                    <a:p>
                      <a:pPr marL="32702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6449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26352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51562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球球你了-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2448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20.7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18770" algn="l" rtl="0" eaLnBrk="0">
                        <a:lnSpc>
                          <a:spcPct val="87000"/>
                        </a:lnSpc>
                      </a:pPr>
                      <a:r>
                        <a:rPr sz="10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44.5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ab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8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ea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9811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10653e49e43a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327025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图文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6766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26352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3000"/>
                        </a:lnSpc>
                      </a:pPr>
                      <a:endParaRPr lang="en-US" altLang="en-US" sz="700" dirty="0"/>
                    </a:p>
                    <a:p>
                      <a:pPr marL="28321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嗷呜呜有颗小虎牙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2956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19.1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800" dirty="0"/>
                    </a:p>
                    <a:p>
                      <a:pPr marL="324485" algn="l" rtl="0" eaLnBrk="0">
                        <a:lnSpc>
                          <a:spcPct val="89000"/>
                        </a:lnSpc>
                        <a:spcBef>
                          <a:spcPts val="5"/>
                        </a:spcBef>
                      </a:pPr>
                      <a:r>
                        <a:rPr sz="10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27.7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7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563880" algn="l" rtl="0" eaLnBrk="0">
                        <a:lnSpc>
                          <a:spcPct val="97000"/>
                        </a:lnSpc>
                      </a:pP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://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www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xiaohongshu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.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com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user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profile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/5a5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eb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0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11</a:t>
                      </a:r>
                      <a:r>
                        <a:rPr sz="1000" u="sng" kern="0" spc="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be</a:t>
                      </a:r>
                      <a:r>
                        <a:rPr sz="1000" u="sng" kern="0" spc="6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  <a:hlinkClick r:id="rId1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105e04c4219c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8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19405" algn="l" rtl="0" eaLnBrk="0">
                        <a:lnSpc>
                          <a:spcPct val="94000"/>
                        </a:lnSpc>
                      </a:pPr>
                      <a:r>
                        <a:rPr sz="1000" kern="0" spc="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视频</a:t>
                      </a: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868" name="textbox 868"/>
          <p:cNvSpPr/>
          <p:nvPr/>
        </p:nvSpPr>
        <p:spPr>
          <a:xfrm>
            <a:off x="521325" y="625507"/>
            <a:ext cx="4093845" cy="5772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拟邀请小红书</a:t>
            </a: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endParaRPr lang="en-US" altLang="en-US" sz="3900" dirty="0"/>
          </a:p>
        </p:txBody>
      </p:sp>
      <p:pic>
        <p:nvPicPr>
          <p:cNvPr id="870" name="picture 870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" name="picture 8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876" name="path"/>
          <p:cNvSpPr/>
          <p:nvPr/>
        </p:nvSpPr>
        <p:spPr>
          <a:xfrm>
            <a:off x="1642872" y="1729740"/>
            <a:ext cx="8705088" cy="2638043"/>
          </a:xfrm>
          <a:custGeom>
            <a:avLst/>
            <a:gdLst/>
            <a:ahLst/>
            <a:cxnLst/>
            <a:rect l="0" t="0" r="0" b="0"/>
            <a:pathLst>
              <a:path w="13708" h="4154">
                <a:moveTo>
                  <a:pt x="3316" y="0"/>
                </a:moveTo>
                <a:lnTo>
                  <a:pt x="7084" y="0"/>
                </a:lnTo>
                <a:lnTo>
                  <a:pt x="7084" y="3035"/>
                </a:lnTo>
                <a:lnTo>
                  <a:pt x="3316" y="3035"/>
                </a:lnTo>
                <a:lnTo>
                  <a:pt x="3316" y="0"/>
                </a:lnTo>
                <a:close/>
              </a:path>
              <a:path w="13708" h="4154">
                <a:moveTo>
                  <a:pt x="0" y="976"/>
                </a:moveTo>
                <a:lnTo>
                  <a:pt x="3331" y="976"/>
                </a:lnTo>
                <a:lnTo>
                  <a:pt x="3331" y="4154"/>
                </a:lnTo>
                <a:lnTo>
                  <a:pt x="0" y="4154"/>
                </a:lnTo>
                <a:lnTo>
                  <a:pt x="0" y="976"/>
                </a:lnTo>
                <a:close/>
              </a:path>
              <a:path w="13708" h="4154">
                <a:moveTo>
                  <a:pt x="10850" y="1067"/>
                </a:moveTo>
                <a:lnTo>
                  <a:pt x="13708" y="1067"/>
                </a:lnTo>
                <a:lnTo>
                  <a:pt x="13708" y="4125"/>
                </a:lnTo>
                <a:lnTo>
                  <a:pt x="10850" y="4125"/>
                </a:lnTo>
                <a:lnTo>
                  <a:pt x="10850" y="1067"/>
                </a:lnTo>
                <a:close/>
              </a:path>
              <a:path w="13708" h="4154">
                <a:moveTo>
                  <a:pt x="7084" y="407"/>
                </a:moveTo>
                <a:lnTo>
                  <a:pt x="10852" y="407"/>
                </a:lnTo>
                <a:lnTo>
                  <a:pt x="10852" y="3856"/>
                </a:lnTo>
                <a:lnTo>
                  <a:pt x="7084" y="3856"/>
                </a:lnTo>
                <a:lnTo>
                  <a:pt x="7084" y="407"/>
                </a:lnTo>
                <a:close/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78" name="textbox 878"/>
          <p:cNvSpPr/>
          <p:nvPr/>
        </p:nvSpPr>
        <p:spPr>
          <a:xfrm>
            <a:off x="2182660" y="4541494"/>
            <a:ext cx="7954009" cy="5321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985"/>
              </a:lnSpc>
            </a:pPr>
            <a:r>
              <a:rPr sz="2900" kern="0" spc="-8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19%</a:t>
            </a:r>
            <a:r>
              <a:rPr sz="2900" kern="0" spc="5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</a:t>
            </a:r>
            <a:r>
              <a:rPr sz="2900" kern="0" spc="4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2900" kern="0" spc="-8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35%</a:t>
            </a:r>
            <a:r>
              <a:rPr sz="2900" kern="0" spc="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2900" kern="0" spc="-8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6%</a:t>
            </a:r>
            <a:r>
              <a:rPr sz="2900" kern="0" spc="4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            </a:t>
            </a:r>
            <a:r>
              <a:rPr sz="2900" kern="0" spc="-8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45%</a:t>
            </a:r>
            <a:endParaRPr lang="en-US" altLang="en-US" sz="2900" dirty="0"/>
          </a:p>
        </p:txBody>
      </p:sp>
      <p:sp>
        <p:nvSpPr>
          <p:cNvPr id="880" name="textbox 880"/>
          <p:cNvSpPr/>
          <p:nvPr/>
        </p:nvSpPr>
        <p:spPr>
          <a:xfrm>
            <a:off x="2044942" y="5140738"/>
            <a:ext cx="8243569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b="1" kern="0" spc="4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 牌 文 化</a:t>
            </a:r>
            <a:r>
              <a:rPr sz="1500" b="1" kern="0" spc="2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1500" b="1" kern="0" spc="1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</a:t>
            </a:r>
            <a:r>
              <a:rPr sz="1500" b="1" kern="0" spc="4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 点 新 闻</a:t>
            </a:r>
            <a:r>
              <a:rPr sz="1500" b="1" kern="0" spc="1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</a:t>
            </a:r>
            <a:r>
              <a:rPr sz="1500" b="1" kern="0" spc="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r>
              <a:rPr sz="1500" b="1" kern="0" spc="4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</a:t>
            </a:r>
            <a:r>
              <a:rPr sz="1500" b="1" kern="0" spc="5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4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牌</a:t>
            </a:r>
            <a:r>
              <a:rPr sz="1500" b="1" kern="0" spc="6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4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</a:t>
            </a:r>
            <a:r>
              <a:rPr sz="1500" b="1" kern="0" spc="5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4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键</a:t>
            </a:r>
            <a:r>
              <a:rPr sz="1500" b="1" kern="0" spc="5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4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词                  泛</a:t>
            </a:r>
            <a:r>
              <a:rPr sz="1500" b="1" kern="0" spc="6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4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护肤</a:t>
            </a:r>
            <a:r>
              <a:rPr sz="1500" b="1" kern="0" spc="15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4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</a:t>
            </a:r>
            <a:r>
              <a:rPr sz="1500" b="1" kern="0" spc="6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40" dirty="0">
                <a:solidFill>
                  <a:srgbClr val="000000">
                    <a:alpha val="549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</a:t>
            </a:r>
            <a:endParaRPr lang="en-US" altLang="en-US" sz="1500" dirty="0"/>
          </a:p>
        </p:txBody>
      </p:sp>
      <p:sp>
        <p:nvSpPr>
          <p:cNvPr id="882" name="textbox 882"/>
          <p:cNvSpPr/>
          <p:nvPr/>
        </p:nvSpPr>
        <p:spPr>
          <a:xfrm>
            <a:off x="1919536" y="2855968"/>
            <a:ext cx="1433194" cy="10737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279400" algn="l" rtl="0" eaLnBrk="0">
              <a:lnSpc>
                <a:spcPct val="91000"/>
              </a:lnSpc>
            </a:pPr>
            <a:r>
              <a:rPr sz="1400" kern="0" spc="-4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9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4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品牌起源</a:t>
            </a:r>
            <a:endParaRPr lang="en-US" altLang="en-US" sz="14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marL="279400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-4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9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4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品牌形象</a:t>
            </a:r>
            <a:endParaRPr lang="en-US" altLang="en-US" sz="14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3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400" kern="0" spc="-3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1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3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品牌升级发布会</a:t>
            </a:r>
            <a:endParaRPr lang="en-US" altLang="en-US" sz="1400" dirty="0"/>
          </a:p>
        </p:txBody>
      </p:sp>
      <p:sp>
        <p:nvSpPr>
          <p:cNvPr id="884" name="textbox 884"/>
          <p:cNvSpPr/>
          <p:nvPr/>
        </p:nvSpPr>
        <p:spPr>
          <a:xfrm>
            <a:off x="3360207" y="5878954"/>
            <a:ext cx="5488304" cy="287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60"/>
              </a:lnSpc>
            </a:pPr>
            <a:r>
              <a:rPr sz="1500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强大的品牌背书 ，增强消费者对</a:t>
            </a:r>
            <a:r>
              <a:rPr sz="1500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500" kern="0" spc="1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1500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花嘉品牌</a:t>
            </a:r>
            <a:r>
              <a:rPr sz="1500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信任感</a:t>
            </a:r>
            <a:endParaRPr lang="en-US" altLang="en-US" sz="1500" dirty="0"/>
          </a:p>
        </p:txBody>
      </p:sp>
      <p:sp>
        <p:nvSpPr>
          <p:cNvPr id="886" name="textbox 886"/>
          <p:cNvSpPr/>
          <p:nvPr/>
        </p:nvSpPr>
        <p:spPr>
          <a:xfrm>
            <a:off x="4732375" y="538175"/>
            <a:ext cx="2735579" cy="5219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500" b="1" kern="0" spc="0" dirty="0">
                <a:solidFill>
                  <a:srgbClr val="262626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</a:t>
            </a:r>
            <a:r>
              <a:rPr sz="3500" b="1" kern="0" spc="25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</a:t>
            </a:r>
            <a:r>
              <a:rPr sz="3500" b="1" kern="0" spc="41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25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分层</a:t>
            </a:r>
            <a:endParaRPr lang="en-US" altLang="en-US" sz="3500" dirty="0"/>
          </a:p>
        </p:txBody>
      </p:sp>
      <p:grpSp>
        <p:nvGrpSpPr>
          <p:cNvPr id="40" name="group 40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888" name="picture 88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890" name="textbox 890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1917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800" kern="0" spc="-3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38</a:t>
              </a:r>
              <a:endParaRPr lang="en-US" altLang="en-US" sz="800" dirty="0"/>
            </a:p>
          </p:txBody>
        </p:sp>
      </p:grpSp>
      <p:sp>
        <p:nvSpPr>
          <p:cNvPr id="892" name="textbox 892"/>
          <p:cNvSpPr/>
          <p:nvPr/>
        </p:nvSpPr>
        <p:spPr>
          <a:xfrm>
            <a:off x="9010708" y="2944591"/>
            <a:ext cx="899794" cy="10731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-3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7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3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护肤知识</a:t>
            </a:r>
            <a:endParaRPr lang="en-US" altLang="en-US" sz="14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1000"/>
              </a:lnSpc>
              <a:spcBef>
                <a:spcPts val="425"/>
              </a:spcBef>
            </a:pPr>
            <a:r>
              <a:rPr sz="1400" kern="0" spc="-2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4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2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鲜花养生</a:t>
            </a:r>
            <a:endParaRPr lang="en-US" altLang="en-US" sz="14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3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400" kern="0" spc="-3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7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3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护肤分享</a:t>
            </a:r>
            <a:endParaRPr lang="en-US" altLang="en-US" sz="1400" dirty="0"/>
          </a:p>
        </p:txBody>
      </p:sp>
      <p:sp>
        <p:nvSpPr>
          <p:cNvPr id="894" name="textbox 894"/>
          <p:cNvSpPr/>
          <p:nvPr/>
        </p:nvSpPr>
        <p:spPr>
          <a:xfrm>
            <a:off x="6902636" y="2494679"/>
            <a:ext cx="899794" cy="10737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90500" algn="l" rtl="0" eaLnBrk="0">
              <a:lnSpc>
                <a:spcPct val="91000"/>
              </a:lnSpc>
            </a:pPr>
            <a:r>
              <a:rPr sz="1400" kern="0" spc="-4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4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鲜花</a:t>
            </a:r>
            <a:endParaRPr lang="en-US" altLang="en-US" sz="14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marL="190500" algn="l" rtl="0" eaLnBrk="0">
              <a:lnSpc>
                <a:spcPct val="91000"/>
              </a:lnSpc>
              <a:spcBef>
                <a:spcPts val="430"/>
              </a:spcBef>
            </a:pPr>
            <a:r>
              <a:rPr sz="1400" kern="0" spc="-8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11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8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自然</a:t>
            </a:r>
            <a:endParaRPr lang="en-US" altLang="en-US" sz="14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300" dirty="0"/>
          </a:p>
          <a:p>
            <a:pPr marL="12700" algn="l" rtl="0" eaLnBrk="0">
              <a:lnSpc>
                <a:spcPct val="91000"/>
              </a:lnSpc>
              <a:spcBef>
                <a:spcPts val="0"/>
              </a:spcBef>
            </a:pPr>
            <a:r>
              <a:rPr sz="1400" kern="0" spc="-2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4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2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精致生活</a:t>
            </a:r>
            <a:endParaRPr lang="en-US" altLang="en-US" sz="1400" dirty="0"/>
          </a:p>
        </p:txBody>
      </p:sp>
      <p:sp>
        <p:nvSpPr>
          <p:cNvPr id="896" name="textbox 896"/>
          <p:cNvSpPr/>
          <p:nvPr/>
        </p:nvSpPr>
        <p:spPr>
          <a:xfrm>
            <a:off x="4329857" y="2460414"/>
            <a:ext cx="1255394" cy="6470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-2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2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专注鲜花萃取</a:t>
            </a:r>
            <a:endParaRPr lang="en-US" altLang="en-US" sz="1400" dirty="0"/>
          </a:p>
          <a:p>
            <a:pPr algn="l" rtl="0" eaLnBrk="0">
              <a:lnSpc>
                <a:spcPct val="117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300" dirty="0"/>
          </a:p>
          <a:p>
            <a:pPr marL="190500" algn="l" rtl="0" eaLnBrk="0">
              <a:lnSpc>
                <a:spcPct val="91000"/>
              </a:lnSpc>
              <a:spcBef>
                <a:spcPts val="0"/>
              </a:spcBef>
            </a:pPr>
            <a:r>
              <a:rPr sz="1400" kern="0" spc="-3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70" dirty="0">
                <a:solidFill>
                  <a:srgbClr val="F2F2F2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b="1" kern="0" spc="-30" dirty="0">
                <a:solidFill>
                  <a:srgbClr val="F2F2F2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重大事件</a:t>
            </a:r>
            <a:endParaRPr lang="en-US" altLang="en-US" sz="1400" dirty="0"/>
          </a:p>
        </p:txBody>
      </p:sp>
      <p:sp>
        <p:nvSpPr>
          <p:cNvPr id="900" name="rect"/>
          <p:cNvSpPr/>
          <p:nvPr/>
        </p:nvSpPr>
        <p:spPr>
          <a:xfrm>
            <a:off x="5795771" y="1400555"/>
            <a:ext cx="548640" cy="54864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2" name="picture 90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04" name="textbox 904"/>
          <p:cNvSpPr/>
          <p:nvPr/>
        </p:nvSpPr>
        <p:spPr>
          <a:xfrm>
            <a:off x="467829" y="2297569"/>
            <a:ext cx="5023484" cy="39198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行业方向</a:t>
            </a:r>
            <a:endParaRPr lang="en-US" altLang="en-US" sz="1700" dirty="0"/>
          </a:p>
          <a:p>
            <a:pPr marL="27940" algn="l" rtl="0" eaLnBrk="0">
              <a:lnSpc>
                <a:spcPts val="2060"/>
              </a:lnSpc>
              <a:spcBef>
                <a:spcPts val="875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500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花嘉如何用鲜花开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启护肤黑科技？</a:t>
            </a:r>
            <a:endParaRPr lang="en-US" altLang="en-US" sz="1500" dirty="0"/>
          </a:p>
          <a:p>
            <a:pPr marL="23495" indent="-3175" algn="l" rtl="0" eaLnBrk="0">
              <a:lnSpc>
                <a:spcPct val="159000"/>
              </a:lnSpc>
              <a:spcBef>
                <a:spcPts val="15"/>
              </a:spcBef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护肤新趋势 ，用鲜花打造的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护肤品牌全新上线           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500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花嘉——探索鲜花奥秘</a:t>
            </a:r>
            <a:endParaRPr lang="en-US" altLang="en-US" sz="15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algn="l" rtl="0" eaLnBrk="0">
              <a:lnSpc>
                <a:spcPct val="110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515"/>
              </a:spcBef>
            </a:pPr>
            <a:r>
              <a:rPr sz="17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产品方向</a:t>
            </a:r>
            <a:endParaRPr lang="en-US" altLang="en-US" sz="1700" dirty="0"/>
          </a:p>
          <a:p>
            <a:pPr marL="27940" algn="l" rtl="0" eaLnBrk="0">
              <a:lnSpc>
                <a:spcPts val="2060"/>
              </a:lnSpc>
              <a:spcBef>
                <a:spcPts val="875"/>
              </a:spcBef>
            </a:pP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护肤黑科技 ，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500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花嘉为护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肤带来新鲜力量</a:t>
            </a:r>
            <a:endParaRPr lang="en-US" altLang="en-US" sz="1500" dirty="0"/>
          </a:p>
          <a:p>
            <a:pPr marL="20320" algn="l" rtl="0" eaLnBrk="0">
              <a:lnSpc>
                <a:spcPts val="2880"/>
              </a:lnSpc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季节必备 ，用鲜花酿成的护肤品你用过吗？</a:t>
            </a:r>
            <a:endParaRPr lang="en-US" altLang="en-US" sz="1500" dirty="0"/>
          </a:p>
          <a:p>
            <a:pPr algn="l" rtl="0" eaLnBrk="0">
              <a:lnSpc>
                <a:spcPct val="104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algn="l" rtl="0" eaLnBrk="0">
              <a:lnSpc>
                <a:spcPct val="105000"/>
              </a:lnSpc>
            </a:pPr>
            <a:endParaRPr lang="en-US" altLang="en-US" sz="1000" dirty="0"/>
          </a:p>
          <a:p>
            <a:pPr marL="13335" algn="l" rtl="0" eaLnBrk="0">
              <a:lnSpc>
                <a:spcPct val="95000"/>
              </a:lnSpc>
              <a:spcBef>
                <a:spcPts val="520"/>
              </a:spcBef>
            </a:pPr>
            <a:r>
              <a:rPr sz="17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未来发展方向</a:t>
            </a:r>
            <a:endParaRPr lang="en-US" altLang="en-US" sz="1700" dirty="0"/>
          </a:p>
          <a:p>
            <a:pPr algn="l" rtl="0" eaLnBrk="0">
              <a:lnSpc>
                <a:spcPct val="106000"/>
              </a:lnSpc>
            </a:pPr>
            <a:endParaRPr lang="en-US" altLang="en-US" sz="900" dirty="0"/>
          </a:p>
          <a:p>
            <a:pPr marL="27940" algn="l" rtl="0" eaLnBrk="0">
              <a:lnSpc>
                <a:spcPct val="97000"/>
              </a:lnSpc>
              <a:spcBef>
                <a:spcPts val="5"/>
              </a:spcBef>
            </a:pP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来自云南高山花朵萃取 ，纯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天然高端鲜花护肤系列</a:t>
            </a:r>
            <a:endParaRPr lang="en-US" altLang="en-US" sz="1500" dirty="0"/>
          </a:p>
        </p:txBody>
      </p:sp>
      <p:sp>
        <p:nvSpPr>
          <p:cNvPr id="906" name="textbox 906"/>
          <p:cNvSpPr/>
          <p:nvPr/>
        </p:nvSpPr>
        <p:spPr>
          <a:xfrm>
            <a:off x="7056729" y="4072026"/>
            <a:ext cx="4413884" cy="9874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产品方向</a:t>
            </a:r>
            <a:endParaRPr lang="en-US" altLang="en-US" sz="1700" dirty="0"/>
          </a:p>
          <a:p>
            <a:pPr marL="27940" algn="l" rtl="0" eaLnBrk="0">
              <a:lnSpc>
                <a:spcPts val="2060"/>
              </a:lnSpc>
              <a:spcBef>
                <a:spcPts val="875"/>
              </a:spcBef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500" kern="0" spc="1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花嘉告诉你如何选择适合自己肌</a:t>
            </a:r>
            <a:endParaRPr lang="en-US" altLang="en-US" sz="1500" dirty="0"/>
          </a:p>
          <a:p>
            <a:pPr marL="353695" algn="l" rtl="0" eaLnBrk="0">
              <a:lnSpc>
                <a:spcPts val="2690"/>
              </a:lnSpc>
            </a:pP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肤的花萃护肤</a:t>
            </a:r>
            <a:endParaRPr lang="en-US" altLang="en-US" sz="1500" dirty="0"/>
          </a:p>
        </p:txBody>
      </p:sp>
      <p:sp>
        <p:nvSpPr>
          <p:cNvPr id="908" name="textbox 908"/>
          <p:cNvSpPr/>
          <p:nvPr/>
        </p:nvSpPr>
        <p:spPr>
          <a:xfrm>
            <a:off x="7016178" y="2433916"/>
            <a:ext cx="4006850" cy="10109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行业方向</a:t>
            </a:r>
            <a:endParaRPr lang="en-US" altLang="en-US" sz="1700" dirty="0"/>
          </a:p>
          <a:p>
            <a:pPr marL="27305" algn="l" rtl="0" eaLnBrk="0">
              <a:lnSpc>
                <a:spcPts val="2060"/>
              </a:lnSpc>
              <a:spcBef>
                <a:spcPts val="875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 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500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 ，为肌肤注入鲜花能量</a:t>
            </a:r>
            <a:endParaRPr lang="en-US" altLang="en-US" sz="1500" dirty="0"/>
          </a:p>
          <a:p>
            <a:pPr marL="19685" algn="l" rtl="0" eaLnBrk="0">
              <a:lnSpc>
                <a:spcPts val="2880"/>
              </a:lnSpc>
            </a:pP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到云南必败的礼物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sz="1500" kern="0" spc="-2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500" kern="0" spc="1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endParaRPr lang="en-US" altLang="en-US" sz="1500" dirty="0"/>
          </a:p>
        </p:txBody>
      </p:sp>
      <p:sp>
        <p:nvSpPr>
          <p:cNvPr id="910" name="textbox 910"/>
          <p:cNvSpPr/>
          <p:nvPr/>
        </p:nvSpPr>
        <p:spPr>
          <a:xfrm>
            <a:off x="7057606" y="5576861"/>
            <a:ext cx="4022090" cy="6407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未来发展方向</a:t>
            </a:r>
            <a:endParaRPr lang="en-US" altLang="en-US" sz="1700" dirty="0"/>
          </a:p>
          <a:p>
            <a:pPr algn="l" rtl="0" eaLnBrk="0">
              <a:lnSpc>
                <a:spcPct val="108000"/>
              </a:lnSpc>
            </a:pPr>
            <a:endParaRPr lang="en-US" altLang="en-US" sz="900" dirty="0"/>
          </a:p>
          <a:p>
            <a:pPr marL="26670" algn="l" rtl="0" eaLnBrk="0">
              <a:lnSpc>
                <a:spcPct val="96000"/>
              </a:lnSpc>
              <a:spcBef>
                <a:spcPts val="0"/>
              </a:spcBef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花嘉萃取鲜花 ，为女性肌肤提供天然呵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</a:t>
            </a:r>
            <a:endParaRPr lang="en-US" altLang="en-US" sz="1500" dirty="0"/>
          </a:p>
        </p:txBody>
      </p:sp>
      <p:sp>
        <p:nvSpPr>
          <p:cNvPr id="912" name="textbox 912"/>
          <p:cNvSpPr/>
          <p:nvPr/>
        </p:nvSpPr>
        <p:spPr>
          <a:xfrm>
            <a:off x="1573443" y="1731735"/>
            <a:ext cx="3580765" cy="3613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645"/>
              </a:lnSpc>
            </a:pPr>
            <a:r>
              <a:rPr sz="2000" b="1" kern="0" spc="-4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第一阶段（ </a:t>
            </a:r>
            <a:r>
              <a:rPr sz="2000" b="1" kern="0" spc="-4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9-10</a:t>
            </a:r>
            <a:r>
              <a:rPr sz="2000" b="1" kern="0" spc="-4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月）</a:t>
            </a:r>
            <a:r>
              <a:rPr sz="2000" b="1" kern="0" spc="-4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——</a:t>
            </a:r>
            <a:r>
              <a:rPr sz="2000" b="1" kern="0" spc="-4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推品牌</a:t>
            </a:r>
            <a:endParaRPr lang="en-US" altLang="en-US" sz="2000" dirty="0"/>
          </a:p>
        </p:txBody>
      </p:sp>
      <p:sp>
        <p:nvSpPr>
          <p:cNvPr id="914" name="textbox 914"/>
          <p:cNvSpPr/>
          <p:nvPr/>
        </p:nvSpPr>
        <p:spPr>
          <a:xfrm>
            <a:off x="7603314" y="1731735"/>
            <a:ext cx="3340734" cy="3613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645"/>
              </a:lnSpc>
            </a:pPr>
            <a:r>
              <a:rPr sz="2000" b="1" kern="0" spc="-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第二阶段（ </a:t>
            </a:r>
            <a:r>
              <a:rPr sz="2000" b="1" kern="0" spc="-5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r>
              <a:rPr sz="2000" b="1" kern="0" spc="-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月）</a:t>
            </a:r>
            <a:r>
              <a:rPr sz="2000" b="1" kern="0" spc="-5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——</a:t>
            </a:r>
            <a:r>
              <a:rPr sz="2000" b="1" kern="0" spc="-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推产品</a:t>
            </a:r>
            <a:endParaRPr lang="en-US" altLang="en-US" sz="2000" dirty="0"/>
          </a:p>
        </p:txBody>
      </p:sp>
      <p:grpSp>
        <p:nvGrpSpPr>
          <p:cNvPr id="42" name="group 42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916" name="picture 9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918" name="textbox 918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1917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800" kern="0" spc="-3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39</a:t>
              </a:r>
              <a:endParaRPr lang="en-US" altLang="en-US" sz="800" dirty="0"/>
            </a:p>
          </p:txBody>
        </p:sp>
      </p:grpSp>
      <p:sp>
        <p:nvSpPr>
          <p:cNvPr id="920" name="textbox 920"/>
          <p:cNvSpPr/>
          <p:nvPr/>
        </p:nvSpPr>
        <p:spPr>
          <a:xfrm>
            <a:off x="5513171" y="567689"/>
            <a:ext cx="1446530" cy="5219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500" b="1" kern="0" spc="22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新闻稿</a:t>
            </a:r>
            <a:endParaRPr lang="en-US" altLang="en-US" sz="3500" dirty="0"/>
          </a:p>
        </p:txBody>
      </p:sp>
      <p:pic>
        <p:nvPicPr>
          <p:cNvPr id="924" name="picture 9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229387" y="2408593"/>
            <a:ext cx="38100" cy="3866972"/>
          </a:xfrm>
          <a:prstGeom prst="rect">
            <a:avLst/>
          </a:prstGeom>
        </p:spPr>
      </p:pic>
      <p:sp>
        <p:nvSpPr>
          <p:cNvPr id="926" name="rect"/>
          <p:cNvSpPr/>
          <p:nvPr/>
        </p:nvSpPr>
        <p:spPr>
          <a:xfrm>
            <a:off x="5974079" y="1429511"/>
            <a:ext cx="548639" cy="54864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" name="picture 9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930" name="textbox 930"/>
          <p:cNvSpPr/>
          <p:nvPr/>
        </p:nvSpPr>
        <p:spPr>
          <a:xfrm>
            <a:off x="1573443" y="1731735"/>
            <a:ext cx="9385300" cy="3613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645"/>
              </a:lnSpc>
            </a:pPr>
            <a:r>
              <a:rPr sz="2000" b="1" kern="0" spc="-2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第一阶段（ </a:t>
            </a:r>
            <a:r>
              <a:rPr sz="2000" b="1" kern="0" spc="-2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9-10</a:t>
            </a:r>
            <a:r>
              <a:rPr sz="2000" b="1" kern="0" spc="-2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月）</a:t>
            </a:r>
            <a:r>
              <a:rPr sz="2000" b="1" kern="0" spc="-2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——</a:t>
            </a:r>
            <a:r>
              <a:rPr sz="2000" b="1" kern="0" spc="-2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推品牌                       </a:t>
            </a:r>
            <a:r>
              <a:rPr sz="2000" b="1" kern="0" spc="-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第二阶段（ </a:t>
            </a:r>
            <a:r>
              <a:rPr sz="2000" b="1" kern="0" spc="-3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10</a:t>
            </a:r>
            <a:r>
              <a:rPr sz="2000" b="1" kern="0" spc="-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月）</a:t>
            </a:r>
            <a:r>
              <a:rPr sz="2000" b="1" kern="0" spc="-3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——</a:t>
            </a:r>
            <a:r>
              <a:rPr sz="2000" b="1" kern="0" spc="-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推产品</a:t>
            </a:r>
            <a:endParaRPr lang="en-US" altLang="en-US" sz="2000" dirty="0"/>
          </a:p>
        </p:txBody>
      </p:sp>
      <p:sp>
        <p:nvSpPr>
          <p:cNvPr id="932" name="textbox 932"/>
          <p:cNvSpPr/>
          <p:nvPr/>
        </p:nvSpPr>
        <p:spPr>
          <a:xfrm>
            <a:off x="1071854" y="2531897"/>
            <a:ext cx="3820159" cy="6889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375"/>
              </a:lnSpc>
            </a:pPr>
            <a:r>
              <a:rPr sz="1700" b="1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产品软文（行业方向）</a:t>
            </a:r>
            <a:endParaRPr lang="en-US" altLang="en-US" sz="1700" dirty="0"/>
          </a:p>
          <a:p>
            <a:pPr algn="l" rtl="0" eaLnBrk="0">
              <a:lnSpc>
                <a:spcPct val="103000"/>
              </a:lnSpc>
            </a:pPr>
            <a:endParaRPr lang="en-US" altLang="en-US" sz="900" dirty="0"/>
          </a:p>
          <a:p>
            <a:pPr marL="20320" algn="l" rtl="0" eaLnBrk="0">
              <a:lnSpc>
                <a:spcPct val="96000"/>
              </a:lnSpc>
              <a:spcBef>
                <a:spcPts val="5"/>
              </a:spcBef>
            </a:pP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500" kern="0" spc="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500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花萃护肤品与普通</a:t>
            </a:r>
            <a:r>
              <a:rPr sz="15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护肤品的区别和优势</a:t>
            </a:r>
            <a:endParaRPr lang="en-US" altLang="en-US" sz="1500" dirty="0"/>
          </a:p>
        </p:txBody>
      </p:sp>
      <p:sp>
        <p:nvSpPr>
          <p:cNvPr id="934" name="textbox 934"/>
          <p:cNvSpPr/>
          <p:nvPr/>
        </p:nvSpPr>
        <p:spPr>
          <a:xfrm>
            <a:off x="1074369" y="5363159"/>
            <a:ext cx="3760470" cy="644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b="1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互动话题</a:t>
            </a:r>
            <a:endParaRPr lang="en-US" altLang="en-US" sz="1700" dirty="0"/>
          </a:p>
          <a:p>
            <a:pPr algn="l" rtl="0" eaLnBrk="0">
              <a:lnSpc>
                <a:spcPct val="103000"/>
              </a:lnSpc>
            </a:pPr>
            <a:endParaRPr lang="en-US" altLang="en-US" sz="7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algn="r" rtl="0" eaLnBrk="0">
              <a:lnSpc>
                <a:spcPts val="2060"/>
              </a:lnSpc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 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去云南旅游有什么一定要入的纪念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品？</a:t>
            </a:r>
            <a:endParaRPr lang="en-US" altLang="en-US" sz="1500" dirty="0"/>
          </a:p>
        </p:txBody>
      </p:sp>
      <p:sp>
        <p:nvSpPr>
          <p:cNvPr id="936" name="textbox 936"/>
          <p:cNvSpPr/>
          <p:nvPr/>
        </p:nvSpPr>
        <p:spPr>
          <a:xfrm>
            <a:off x="7059206" y="5363159"/>
            <a:ext cx="3557270" cy="6445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b="1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互动话题</a:t>
            </a:r>
            <a:endParaRPr lang="en-US" altLang="en-US" sz="1700" dirty="0"/>
          </a:p>
          <a:p>
            <a:pPr algn="l" rtl="0" eaLnBrk="0">
              <a:lnSpc>
                <a:spcPct val="103000"/>
              </a:lnSpc>
            </a:pPr>
            <a:endParaRPr lang="en-US" altLang="en-US" sz="7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algn="r" rtl="0" eaLnBrk="0">
              <a:lnSpc>
                <a:spcPts val="2060"/>
              </a:lnSpc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500" kern="0" spc="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你心中的花</a:t>
            </a:r>
            <a:r>
              <a:rPr sz="15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“漫”生活是什么样的？</a:t>
            </a:r>
            <a:endParaRPr lang="en-US" altLang="en-US" sz="1500" dirty="0"/>
          </a:p>
        </p:txBody>
      </p:sp>
      <p:sp>
        <p:nvSpPr>
          <p:cNvPr id="938" name="textbox 938"/>
          <p:cNvSpPr/>
          <p:nvPr/>
        </p:nvSpPr>
        <p:spPr>
          <a:xfrm>
            <a:off x="7016178" y="2579903"/>
            <a:ext cx="3152775" cy="64515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7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行业方向</a:t>
            </a:r>
            <a:endParaRPr lang="en-US" altLang="en-US" sz="1700" dirty="0"/>
          </a:p>
          <a:p>
            <a:pPr algn="l" rtl="0" eaLnBrk="0">
              <a:lnSpc>
                <a:spcPct val="103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algn="r" rtl="0" eaLnBrk="0">
              <a:lnSpc>
                <a:spcPts val="2060"/>
              </a:lnSpc>
            </a:pP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花萃护肤品有什么特别之处吗？</a:t>
            </a:r>
            <a:endParaRPr lang="en-US" altLang="en-US" sz="1500" dirty="0"/>
          </a:p>
        </p:txBody>
      </p:sp>
      <p:sp>
        <p:nvSpPr>
          <p:cNvPr id="940" name="textbox 940"/>
          <p:cNvSpPr/>
          <p:nvPr/>
        </p:nvSpPr>
        <p:spPr>
          <a:xfrm>
            <a:off x="2118273" y="1212936"/>
            <a:ext cx="8032115" cy="24637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7000"/>
              </a:lnSpc>
            </a:pPr>
            <a:r>
              <a:rPr sz="1500" b="1" kern="0" spc="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内容要求</a:t>
            </a:r>
            <a:r>
              <a:rPr sz="1500" kern="0" spc="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sz="15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品牌内容越软性</a:t>
            </a:r>
            <a:r>
              <a:rPr sz="1500" kern="0" spc="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1500" kern="0" spc="-25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隐性 ，存活率越高;如名称出现过多或太过硬性 ，则删帖率较高</a:t>
            </a:r>
            <a:endParaRPr lang="en-US" altLang="en-US" sz="1500" dirty="0"/>
          </a:p>
        </p:txBody>
      </p:sp>
      <p:sp>
        <p:nvSpPr>
          <p:cNvPr id="942" name="textbox 942"/>
          <p:cNvSpPr/>
          <p:nvPr/>
        </p:nvSpPr>
        <p:spPr>
          <a:xfrm>
            <a:off x="1071854" y="3998467"/>
            <a:ext cx="2137410" cy="6457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产品方向</a:t>
            </a:r>
            <a:endParaRPr lang="en-US" altLang="en-US" sz="1700" dirty="0"/>
          </a:p>
          <a:p>
            <a:pPr algn="l" rtl="0" eaLnBrk="0">
              <a:lnSpc>
                <a:spcPct val="103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algn="r" rtl="0" eaLnBrk="0">
              <a:lnSpc>
                <a:spcPts val="2060"/>
              </a:lnSpc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 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正品花嘉如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何辨别？</a:t>
            </a:r>
            <a:endParaRPr lang="en-US" altLang="en-US" sz="1500" dirty="0"/>
          </a:p>
        </p:txBody>
      </p:sp>
      <p:sp>
        <p:nvSpPr>
          <p:cNvPr id="944" name="textbox 944"/>
          <p:cNvSpPr/>
          <p:nvPr/>
        </p:nvSpPr>
        <p:spPr>
          <a:xfrm>
            <a:off x="7056691" y="3998467"/>
            <a:ext cx="2137410" cy="64579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产品方向</a:t>
            </a:r>
            <a:endParaRPr lang="en-US" altLang="en-US" sz="1700" dirty="0"/>
          </a:p>
          <a:p>
            <a:pPr algn="l" rtl="0" eaLnBrk="0">
              <a:lnSpc>
                <a:spcPct val="103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algn="r" rtl="0" eaLnBrk="0">
              <a:lnSpc>
                <a:spcPts val="2060"/>
              </a:lnSpc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 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用鲜花也可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以护肤？</a:t>
            </a:r>
            <a:endParaRPr lang="en-US" altLang="en-US" sz="1500" dirty="0"/>
          </a:p>
        </p:txBody>
      </p:sp>
      <p:grpSp>
        <p:nvGrpSpPr>
          <p:cNvPr id="44" name="group 44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946" name="picture 9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948" name="textbox 948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1663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800" kern="0" spc="-2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40</a:t>
              </a:r>
              <a:endParaRPr lang="en-US" altLang="en-US" sz="800" dirty="0"/>
            </a:p>
          </p:txBody>
        </p:sp>
      </p:grpSp>
      <p:sp>
        <p:nvSpPr>
          <p:cNvPr id="950" name="textbox 950"/>
          <p:cNvSpPr/>
          <p:nvPr/>
        </p:nvSpPr>
        <p:spPr>
          <a:xfrm>
            <a:off x="5497702" y="357822"/>
            <a:ext cx="1111250" cy="5226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500" b="1" kern="0" spc="3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</a:t>
            </a:r>
            <a:r>
              <a:rPr sz="3500" b="1" kern="0" spc="43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3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</a:t>
            </a:r>
            <a:endParaRPr lang="en-US" altLang="en-US" sz="3500" dirty="0"/>
          </a:p>
        </p:txBody>
      </p:sp>
      <p:pic>
        <p:nvPicPr>
          <p:cNvPr id="954" name="picture 95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43332" y="2256929"/>
            <a:ext cx="38100" cy="3866972"/>
          </a:xfrm>
          <a:prstGeom prst="rect">
            <a:avLst/>
          </a:prstGeom>
        </p:spPr>
      </p:pic>
      <p:sp>
        <p:nvSpPr>
          <p:cNvPr id="956" name="rect"/>
          <p:cNvSpPr/>
          <p:nvPr/>
        </p:nvSpPr>
        <p:spPr>
          <a:xfrm>
            <a:off x="5788152" y="996696"/>
            <a:ext cx="548640" cy="54863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8" name="picture 9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960" name="table 960"/>
          <p:cNvGraphicFramePr>
            <a:graphicFrameLocks noGrp="1"/>
          </p:cNvGraphicFramePr>
          <p:nvPr/>
        </p:nvGraphicFramePr>
        <p:xfrm>
          <a:off x="2197100" y="1363662"/>
          <a:ext cx="7797800" cy="4625340"/>
        </p:xfrm>
        <a:graphic>
          <a:graphicData uri="http://schemas.openxmlformats.org/drawingml/2006/table">
            <a:tbl>
              <a:tblPr/>
              <a:tblGrid>
                <a:gridCol w="180212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76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7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00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4000"/>
                        </a:lnSpc>
                      </a:pPr>
                      <a:endParaRPr lang="en-US" altLang="en-US" sz="1000" dirty="0"/>
                    </a:p>
                    <a:p>
                      <a:pPr marL="75374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1000"/>
                        </a:lnSpc>
                      </a:pPr>
                      <a:endParaRPr lang="en-US" altLang="en-US" sz="1000" dirty="0"/>
                    </a:p>
                    <a:p>
                      <a:pPr marL="515620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2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Frequency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marL="652780" algn="l" rtl="0" eaLnBrk="0">
                        <a:lnSpc>
                          <a:spcPts val="1580"/>
                        </a:lnSpc>
                        <a:spcBef>
                          <a:spcPts val="5"/>
                        </a:spcBef>
                      </a:pPr>
                      <a:r>
                        <a:rPr sz="1200" b="1" kern="0" spc="-3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Link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marL="881380" algn="l" rtl="0" eaLnBrk="0">
                        <a:lnSpc>
                          <a:spcPts val="1580"/>
                        </a:lnSpc>
                        <a:spcBef>
                          <a:spcPts val="5"/>
                        </a:spcBef>
                      </a:pPr>
                      <a:r>
                        <a:rPr sz="12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Screenshot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C7C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52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3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3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464820" algn="l" rtl="0" eaLnBrk="0">
                        <a:lnSpc>
                          <a:spcPts val="1640"/>
                        </a:lnSpc>
                      </a:pPr>
                      <a:r>
                        <a:rPr sz="1200" kern="0" spc="-20" dirty="0">
                          <a:solidFill>
                            <a:srgbClr val="44546A">
                              <a:alpha val="100000"/>
                            </a:srgbClr>
                          </a:solidFill>
                          <a:latin typeface="Century Gothic" panose="020B0502020202020204"/>
                          <a:ea typeface="Century Gothic" panose="020B0502020202020204"/>
                          <a:cs typeface="Century Gothic" panose="020B0502020202020204"/>
                        </a:rPr>
                        <a:t>Marie</a:t>
                      </a:r>
                      <a:r>
                        <a:rPr sz="1200" kern="0" spc="130" dirty="0">
                          <a:solidFill>
                            <a:srgbClr val="44546A">
                              <a:alpha val="100000"/>
                            </a:srgbClr>
                          </a:solidFill>
                          <a:latin typeface="Century Gothic" panose="020B0502020202020204"/>
                          <a:ea typeface="Century Gothic" panose="020B0502020202020204"/>
                          <a:cs typeface="Century Gothic" panose="020B0502020202020204"/>
                        </a:rPr>
                        <a:t> </a:t>
                      </a:r>
                      <a:r>
                        <a:rPr sz="1200" kern="0" spc="-20" dirty="0">
                          <a:solidFill>
                            <a:srgbClr val="44546A">
                              <a:alpha val="100000"/>
                            </a:srgbClr>
                          </a:solidFill>
                          <a:latin typeface="Century Gothic" panose="020B0502020202020204"/>
                          <a:ea typeface="Century Gothic" panose="020B0502020202020204"/>
                          <a:cs typeface="Century Gothic" panose="020B0502020202020204"/>
                        </a:rPr>
                        <a:t>Claire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87820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44546A">
                              <a:alpha val="100000"/>
                            </a:srgbClr>
                          </a:solidFill>
                          <a:latin typeface="Century Gothic" panose="020B0502020202020204"/>
                          <a:ea typeface="Century Gothic" panose="020B0502020202020204"/>
                          <a:cs typeface="Century Gothic" panose="020B0502020202020204"/>
                        </a:rPr>
                        <a:t>1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marL="473710" indent="-422275" algn="l" rtl="0" eaLnBrk="0">
                        <a:lnSpc>
                          <a:spcPct val="107000"/>
                        </a:lnSpc>
                        <a:spcBef>
                          <a:spcPts val="0"/>
                        </a:spcBef>
                      </a:pP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hlinkClick r:id="rId3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http://www.mcchina.co</a:t>
                      </a:r>
                      <a:r>
                        <a:rPr sz="1200" kern="0" spc="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1200" u="sng" kern="0" spc="-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m/beauty/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599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6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2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671195" algn="l" rtl="0" eaLnBrk="0">
                        <a:lnSpc>
                          <a:spcPts val="1640"/>
                        </a:lnSpc>
                      </a:pPr>
                      <a:r>
                        <a:rPr sz="12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entury Gothic" panose="020B0502020202020204"/>
                          <a:ea typeface="Century Gothic" panose="020B0502020202020204"/>
                          <a:cs typeface="Century Gothic" panose="020B0502020202020204"/>
                        </a:rPr>
                        <a:t>Grazia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43000"/>
                        </a:lnSpc>
                      </a:pPr>
                      <a:endParaRPr lang="en-US" altLang="en-US" sz="1000" dirty="0"/>
                    </a:p>
                    <a:p>
                      <a:pPr marL="87820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44546A">
                              <a:alpha val="100000"/>
                            </a:srgbClr>
                          </a:solidFill>
                          <a:latin typeface="Century Gothic" panose="020B0502020202020204"/>
                          <a:ea typeface="Century Gothic" panose="020B0502020202020204"/>
                          <a:cs typeface="Century Gothic" panose="020B0502020202020204"/>
                        </a:rPr>
                        <a:t>1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95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702310" indent="-659765" algn="l" rtl="0" eaLnBrk="0">
                        <a:lnSpc>
                          <a:spcPct val="115000"/>
                        </a:lnSpc>
                      </a:pP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hlinkClick r:id="rId4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http://www.grazia.com</a:t>
                      </a: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r>
                        <a:rPr sz="1200" kern="0" spc="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</a:t>
                      </a:r>
                      <a:r>
                        <a:rPr sz="1200" u="sng" kern="0" spc="-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cn/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1175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631190" algn="l" rtl="0" eaLnBrk="0">
                        <a:lnSpc>
                          <a:spcPct val="82000"/>
                        </a:lnSpc>
                      </a:pPr>
                      <a:r>
                        <a:rPr sz="1200" kern="0" spc="-20" dirty="0">
                          <a:solidFill>
                            <a:srgbClr val="44546A">
                              <a:alpha val="100000"/>
                            </a:srgbClr>
                          </a:solidFill>
                          <a:latin typeface="Century Gothic" panose="020B0502020202020204"/>
                          <a:ea typeface="Century Gothic" panose="020B0502020202020204"/>
                          <a:cs typeface="Century Gothic" panose="020B0502020202020204"/>
                        </a:rPr>
                        <a:t>VOGUE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878205" algn="l" rtl="0" eaLnBrk="0">
                        <a:lnSpc>
                          <a:spcPct val="81000"/>
                        </a:lnSpc>
                        <a:spcBef>
                          <a:spcPts val="5"/>
                        </a:spcBef>
                      </a:pPr>
                      <a:r>
                        <a:rPr sz="1200" kern="0" spc="-10" dirty="0">
                          <a:solidFill>
                            <a:srgbClr val="44546A">
                              <a:alpha val="100000"/>
                            </a:srgbClr>
                          </a:solidFill>
                          <a:latin typeface="Century Gothic" panose="020B0502020202020204"/>
                          <a:ea typeface="Century Gothic" panose="020B0502020202020204"/>
                          <a:cs typeface="Century Gothic" panose="020B0502020202020204"/>
                        </a:rPr>
                        <a:t>1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42545" algn="l" rtl="0" eaLnBrk="0">
                        <a:lnSpc>
                          <a:spcPct val="93000"/>
                        </a:lnSpc>
                      </a:pPr>
                      <a:r>
                        <a:rPr sz="1200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hlinkClick r:id="rId5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http://www.vogue.com</a:t>
                      </a:r>
                      <a:r>
                        <a:rPr sz="1200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.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9000"/>
                        </a:lnSpc>
                      </a:pPr>
                      <a:endParaRPr lang="en-US" altLang="en-US" sz="100" dirty="0"/>
                    </a:p>
                    <a:p>
                      <a:pPr marL="453390" algn="l" rtl="0" eaLnBrk="0">
                        <a:lnSpc>
                          <a:spcPct val="113000"/>
                        </a:lnSpc>
                      </a:pPr>
                      <a:r>
                        <a:rPr sz="1200" u="sng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cn/beauty/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1175"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615950" algn="l" rtl="0" eaLnBrk="0">
                        <a:lnSpc>
                          <a:spcPct val="82000"/>
                        </a:lnSpc>
                        <a:spcBef>
                          <a:spcPts val="5"/>
                        </a:spcBef>
                      </a:pPr>
                      <a:r>
                        <a:rPr sz="12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entury Gothic" panose="020B0502020202020204"/>
                          <a:ea typeface="Century Gothic" panose="020B0502020202020204"/>
                          <a:cs typeface="Century Gothic" panose="020B0502020202020204"/>
                        </a:rPr>
                        <a:t>PCLADY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878205" algn="l" rtl="0" eaLnBrk="0">
                        <a:lnSpc>
                          <a:spcPct val="81000"/>
                        </a:lnSpc>
                      </a:pPr>
                      <a:r>
                        <a:rPr sz="1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Century Gothic" panose="020B0502020202020204"/>
                          <a:ea typeface="Century Gothic" panose="020B0502020202020204"/>
                          <a:cs typeface="Century Gothic" panose="020B0502020202020204"/>
                        </a:rPr>
                        <a:t>1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20320" algn="l" rtl="0" eaLnBrk="0">
                        <a:lnSpc>
                          <a:spcPct val="93000"/>
                        </a:lnSpc>
                      </a:pPr>
                      <a:r>
                        <a:rPr sz="1200" kern="0" spc="-1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https://beauty.pcla</a:t>
                      </a:r>
                      <a:r>
                        <a:rPr sz="1200" kern="0" spc="-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  <a:hlinkClick r:id="rId6">
                            <a:extLst>
                              <a:ext uri="{DAF060AB-1E55-43B9-8AAB-6FB025537F2F}">
                                <wpsdc:hlinkClr xmlns:wpsdc="http://www.wps.cn/officeDocument/2017/drawingmlCustomData" xmlns="" val="0563C1"/>
                                <wpsdc:folHlinkClr xmlns:wpsdc="http://www.wps.cn/officeDocument/2017/drawingmlCustomData" xmlns="" val="0563C1"/>
                                <wpsdc:hlinkUnderline xmlns:wpsdc="http://www.wps.cn/officeDocument/2017/drawingmlCustomData" xmlns="" val="0"/>
                              </a:ext>
                            </a:extLst>
                          </a:hlinkClick>
                        </a:rPr>
                        <a:t>dy.co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384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38000"/>
                        </a:lnSpc>
                      </a:pPr>
                      <a:endParaRPr lang="en-US" altLang="en-US" sz="100" dirty="0"/>
                    </a:p>
                    <a:p>
                      <a:pPr marL="622300" algn="l" rtl="0" eaLnBrk="0">
                        <a:lnSpc>
                          <a:spcPct val="130000"/>
                        </a:lnSpc>
                      </a:pPr>
                      <a:r>
                        <a:rPr sz="1200" u="sng" kern="0" spc="-20" dirty="0">
                          <a:solidFill>
                            <a:srgbClr val="0563C1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m.cn/</a:t>
                      </a:r>
                      <a:endParaRPr lang="en-US" altLang="en-US" sz="12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62" name="picture 9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7895844" y="1915667"/>
            <a:ext cx="1650492" cy="920496"/>
          </a:xfrm>
          <a:prstGeom prst="rect">
            <a:avLst/>
          </a:prstGeom>
        </p:spPr>
      </p:pic>
      <p:pic>
        <p:nvPicPr>
          <p:cNvPr id="964" name="picture 96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7918704" y="3936491"/>
            <a:ext cx="1583435" cy="946403"/>
          </a:xfrm>
          <a:prstGeom prst="rect">
            <a:avLst/>
          </a:prstGeom>
        </p:spPr>
      </p:pic>
      <p:pic>
        <p:nvPicPr>
          <p:cNvPr id="966" name="picture 96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7935467" y="5056631"/>
            <a:ext cx="1586483" cy="853439"/>
          </a:xfrm>
          <a:prstGeom prst="rect">
            <a:avLst/>
          </a:prstGeom>
        </p:spPr>
      </p:pic>
      <p:pic>
        <p:nvPicPr>
          <p:cNvPr id="968" name="picture 96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7895844" y="3002280"/>
            <a:ext cx="1584959" cy="853439"/>
          </a:xfrm>
          <a:prstGeom prst="rect">
            <a:avLst/>
          </a:prstGeom>
        </p:spPr>
      </p:pic>
      <p:sp>
        <p:nvSpPr>
          <p:cNvPr id="970" name="textbox 970"/>
          <p:cNvSpPr/>
          <p:nvPr/>
        </p:nvSpPr>
        <p:spPr>
          <a:xfrm>
            <a:off x="636198" y="548351"/>
            <a:ext cx="2050414" cy="574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3900" b="1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媒体示例</a:t>
            </a:r>
            <a:endParaRPr lang="en-US" altLang="en-US" sz="3900" dirty="0"/>
          </a:p>
        </p:txBody>
      </p:sp>
      <p:pic>
        <p:nvPicPr>
          <p:cNvPr id="972" name="picture 97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6" name="picture 9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978" name="table 978"/>
          <p:cNvGraphicFramePr>
            <a:graphicFrameLocks noGrp="1"/>
          </p:cNvGraphicFramePr>
          <p:nvPr/>
        </p:nvGraphicFramePr>
        <p:xfrm>
          <a:off x="1800225" y="1934845"/>
          <a:ext cx="8023860" cy="3791583"/>
        </p:xfrm>
        <a:graphic>
          <a:graphicData uri="http://schemas.openxmlformats.org/drawingml/2006/table">
            <a:tbl>
              <a:tblPr/>
              <a:tblGrid>
                <a:gridCol w="10648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2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0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10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610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36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7688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39624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序号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1000" dirty="0"/>
                    </a:p>
                    <a:p>
                      <a:pPr marL="1179830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100" b="1" kern="0" spc="-2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类型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32194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粉丝数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39179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数量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39243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预算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3000"/>
                        </a:lnSpc>
                      </a:pPr>
                      <a:endParaRPr lang="en-US" altLang="en-US" sz="1000" dirty="0"/>
                    </a:p>
                    <a:p>
                      <a:pPr marL="292735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b="1" kern="0" spc="-10" dirty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合计预算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50546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1039495" algn="l" rtl="0" eaLnBrk="0">
                        <a:lnSpc>
                          <a:spcPct val="91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头部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219710" algn="l" rtl="0" eaLnBrk="0">
                        <a:lnSpc>
                          <a:spcPct val="91000"/>
                        </a:lnSpc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100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万以上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49720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28067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31750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50038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900" dirty="0"/>
                    </a:p>
                    <a:p>
                      <a:pPr marL="899160" algn="l" rtl="0" eaLnBrk="0">
                        <a:lnSpc>
                          <a:spcPct val="92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美妆护肤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247015" algn="l" rtl="0" eaLnBrk="0">
                        <a:lnSpc>
                          <a:spcPct val="91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20</a:t>
                      </a: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万以上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45593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31623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30861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400,000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4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502920" algn="l" rtl="0" eaLnBrk="0">
                        <a:lnSpc>
                          <a:spcPct val="85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899160" algn="l" rtl="0" eaLnBrk="0">
                        <a:lnSpc>
                          <a:spcPct val="91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达人现场直播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248920" algn="l" rtl="0" eaLnBrk="0">
                        <a:lnSpc>
                          <a:spcPct val="91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50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万以上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marL="50228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31623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320040" algn="l" rtl="0" eaLnBrk="0">
                        <a:lnSpc>
                          <a:spcPct val="86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lang="en-US" altLang="en-US" sz="100" dirty="0"/>
                    </a:p>
                    <a:p>
                      <a:pPr marL="494030" algn="l" rtl="0" eaLnBrk="0">
                        <a:lnSpc>
                          <a:spcPct val="84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marL="1043940" algn="l" rtl="0" eaLnBrk="0">
                        <a:lnSpc>
                          <a:spcPct val="91000"/>
                        </a:lnSpc>
                        <a:spcBef>
                          <a:spcPts val="0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时尚</a:t>
                      </a: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KOL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marL="258445" algn="l" rtl="0" eaLnBrk="0">
                        <a:lnSpc>
                          <a:spcPct val="91000"/>
                        </a:lnSpc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10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万以上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46101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32131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32004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150,000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8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505460" algn="l" rtl="0" eaLnBrk="0">
                        <a:lnSpc>
                          <a:spcPct val="84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marL="1036955" algn="l" rtl="0" eaLnBrk="0">
                        <a:lnSpc>
                          <a:spcPct val="91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媒体邀请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marL="257810" algn="l" rtl="0" eaLnBrk="0">
                        <a:lnSpc>
                          <a:spcPct val="91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时尚媒体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458470" algn="l" rtl="0" eaLnBrk="0">
                        <a:lnSpc>
                          <a:spcPct val="85000"/>
                        </a:lnSpc>
                      </a:pPr>
                      <a:r>
                        <a:rPr sz="1100" kern="0" spc="-5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36258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1,500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49250" algn="l" rtl="0" eaLnBrk="0">
                        <a:lnSpc>
                          <a:spcPct val="85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45,000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307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501015" algn="l" rtl="0" eaLnBrk="0">
                        <a:lnSpc>
                          <a:spcPct val="85000"/>
                        </a:lnSpc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2000"/>
                        </a:lnSpc>
                      </a:pPr>
                      <a:endParaRPr lang="en-US" altLang="en-US" sz="1000" dirty="0"/>
                    </a:p>
                    <a:p>
                      <a:pPr marL="1090295" algn="l" rtl="0" eaLnBrk="0">
                        <a:lnSpc>
                          <a:spcPct val="90000"/>
                        </a:lnSpc>
                        <a:spcBef>
                          <a:spcPts val="0"/>
                        </a:spcBef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PR</a:t>
                      </a: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传播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1000"/>
                        </a:lnSpc>
                      </a:pPr>
                      <a:endParaRPr lang="en-US" altLang="en-US" sz="900" dirty="0"/>
                    </a:p>
                    <a:p>
                      <a:pPr marL="252730" algn="l" rtl="0" eaLnBrk="0">
                        <a:lnSpc>
                          <a:spcPct val="92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综合媒体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marL="46101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100" kern="0" spc="-6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6000"/>
                        </a:lnSpc>
                      </a:pPr>
                      <a:endParaRPr lang="en-US" altLang="en-US" sz="100" dirty="0"/>
                    </a:p>
                    <a:p>
                      <a:pPr marL="415290" algn="l" rtl="0" eaLnBrk="0">
                        <a:lnSpc>
                          <a:spcPct val="85000"/>
                        </a:lnSpc>
                      </a:pPr>
                      <a:r>
                        <a:rPr sz="1100" kern="0" spc="-3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7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lang="en-US" altLang="en-US" sz="100" dirty="0"/>
                    </a:p>
                    <a:p>
                      <a:pPr marL="349250" algn="l" rtl="0" eaLnBrk="0">
                        <a:lnSpc>
                          <a:spcPct val="85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40,000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6884"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1000" dirty="0"/>
                    </a:p>
                    <a:p>
                      <a:pPr marL="1642110" algn="l" rtl="0" eaLnBrk="0">
                        <a:lnSpc>
                          <a:spcPct val="91000"/>
                        </a:lnSpc>
                      </a:pPr>
                      <a:r>
                        <a:rPr sz="11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总合计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42037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4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117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1000" dirty="0"/>
                    </a:p>
                    <a:p>
                      <a:pPr marL="262255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100" kern="0" spc="-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1,035,000</a:t>
                      </a:r>
                      <a:endParaRPr lang="en-US" altLang="en-US" sz="1100" dirty="0"/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80" name="textbox 980"/>
          <p:cNvSpPr/>
          <p:nvPr/>
        </p:nvSpPr>
        <p:spPr>
          <a:xfrm>
            <a:off x="636198" y="547337"/>
            <a:ext cx="3574415" cy="5759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发布会传播预算</a:t>
            </a:r>
            <a:endParaRPr lang="en-US" altLang="en-US" sz="3900" dirty="0"/>
          </a:p>
        </p:txBody>
      </p:sp>
      <p:pic>
        <p:nvPicPr>
          <p:cNvPr id="982" name="picture 9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textbox 986"/>
          <p:cNvSpPr/>
          <p:nvPr/>
        </p:nvSpPr>
        <p:spPr>
          <a:xfrm>
            <a:off x="5742880" y="1125529"/>
            <a:ext cx="4996815" cy="42862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第一阶段 ：明星微代</a:t>
            </a:r>
            <a:r>
              <a:rPr sz="1500" b="1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言</a:t>
            </a:r>
            <a:endParaRPr lang="en-US" altLang="en-US" sz="1500" dirty="0"/>
          </a:p>
          <a:p>
            <a:pPr marL="12700" algn="l" rtl="0" eaLnBrk="0">
              <a:lnSpc>
                <a:spcPts val="2120"/>
              </a:lnSpc>
              <a:spcBef>
                <a:spcPts val="905"/>
              </a:spcBef>
            </a:pP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淘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宝</a:t>
            </a:r>
            <a:endParaRPr lang="en-US" altLang="en-US" sz="15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第二阶段 ：</a:t>
            </a:r>
            <a:r>
              <a:rPr sz="15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KOL</a:t>
            </a:r>
            <a:r>
              <a:rPr sz="15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种草</a:t>
            </a:r>
            <a:endParaRPr lang="en-US" altLang="en-US" sz="1500" dirty="0"/>
          </a:p>
          <a:p>
            <a:pPr marL="12700" algn="l" rtl="0" eaLnBrk="0">
              <a:lnSpc>
                <a:spcPts val="2120"/>
              </a:lnSpc>
              <a:spcBef>
                <a:spcPts val="905"/>
              </a:spcBef>
            </a:pP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主要方向 ：成分党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合集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明星同款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使用体验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旅行必买</a:t>
            </a:r>
            <a:endParaRPr lang="en-US" altLang="en-US" sz="1500" dirty="0"/>
          </a:p>
          <a:p>
            <a:pPr marL="12700" algn="l" rtl="0" eaLnBrk="0">
              <a:lnSpc>
                <a:spcPts val="2120"/>
              </a:lnSpc>
              <a:spcBef>
                <a:spcPts val="760"/>
              </a:spcBef>
            </a:pP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endParaRPr lang="en-US" altLang="en-US" sz="15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第三阶段 ：口碑问答</a:t>
            </a:r>
            <a:endParaRPr lang="en-US" altLang="en-US" sz="1500" dirty="0"/>
          </a:p>
          <a:p>
            <a:pPr marL="12700" algn="l" rtl="0" eaLnBrk="0">
              <a:lnSpc>
                <a:spcPts val="2120"/>
              </a:lnSpc>
              <a:spcBef>
                <a:spcPts val="905"/>
              </a:spcBef>
            </a:pP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3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百度知道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悟空问答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知乎</a:t>
            </a:r>
            <a:endParaRPr lang="en-US" altLang="en-US" sz="15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第三阶段 ：电商营销</a:t>
            </a:r>
            <a:endParaRPr lang="en-US" altLang="en-US" sz="1500" dirty="0"/>
          </a:p>
          <a:p>
            <a:pPr algn="l" rtl="0" eaLnBrk="0">
              <a:lnSpc>
                <a:spcPct val="107000"/>
              </a:lnSpc>
            </a:pPr>
            <a:endParaRPr lang="en-US" altLang="en-US" sz="700" dirty="0"/>
          </a:p>
          <a:p>
            <a:pPr algn="l" rtl="0" eaLnBrk="0">
              <a:lnSpc>
                <a:spcPct val="6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120"/>
              </a:lnSpc>
            </a:pPr>
            <a:r>
              <a:rPr sz="1500" kern="0" spc="6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淘宝直播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淘宝传播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微信导购</a:t>
            </a:r>
            <a:endParaRPr lang="en-US" altLang="en-US" sz="1500" dirty="0"/>
          </a:p>
        </p:txBody>
      </p:sp>
      <p:sp>
        <p:nvSpPr>
          <p:cNvPr id="988" name="path"/>
          <p:cNvSpPr/>
          <p:nvPr/>
        </p:nvSpPr>
        <p:spPr>
          <a:xfrm>
            <a:off x="830580" y="2113279"/>
            <a:ext cx="1861184" cy="1861184"/>
          </a:xfrm>
          <a:custGeom>
            <a:avLst/>
            <a:gdLst/>
            <a:ahLst/>
            <a:cxnLst/>
            <a:rect l="0" t="0" r="0" b="0"/>
            <a:pathLst>
              <a:path w="2930" h="2930">
                <a:moveTo>
                  <a:pt x="0" y="1464"/>
                </a:moveTo>
                <a:cubicBezTo>
                  <a:pt x="0" y="656"/>
                  <a:pt x="656" y="0"/>
                  <a:pt x="1465" y="0"/>
                </a:cubicBezTo>
                <a:cubicBezTo>
                  <a:pt x="2274" y="0"/>
                  <a:pt x="2930" y="656"/>
                  <a:pt x="2930" y="1465"/>
                </a:cubicBezTo>
                <a:cubicBezTo>
                  <a:pt x="2930" y="2274"/>
                  <a:pt x="2274" y="2930"/>
                  <a:pt x="1465" y="2930"/>
                </a:cubicBezTo>
                <a:cubicBezTo>
                  <a:pt x="656" y="2930"/>
                  <a:pt x="0" y="2274"/>
                  <a:pt x="0" y="1464"/>
                </a:cubicBezTo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90" name="textbox 990"/>
          <p:cNvSpPr/>
          <p:nvPr/>
        </p:nvSpPr>
        <p:spPr>
          <a:xfrm>
            <a:off x="1528611" y="2727867"/>
            <a:ext cx="2037079" cy="8242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7000"/>
              </a:lnSpc>
            </a:pPr>
            <a:endParaRPr lang="en-US" altLang="en-US" sz="100" dirty="0"/>
          </a:p>
          <a:p>
            <a:pPr marL="34925" algn="l" rtl="0" eaLnBrk="0">
              <a:lnSpc>
                <a:spcPct val="90000"/>
              </a:lnSpc>
            </a:pPr>
            <a:r>
              <a:rPr sz="3900" b="1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口碑建立</a:t>
            </a:r>
            <a:endParaRPr lang="en-US" altLang="en-US" sz="3900" dirty="0"/>
          </a:p>
          <a:p>
            <a:pPr marL="12700" algn="l" rtl="0" eaLnBrk="0">
              <a:lnSpc>
                <a:spcPts val="2060"/>
              </a:lnSpc>
            </a:pP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Brand Conference</a:t>
            </a:r>
            <a:endParaRPr lang="en-US" altLang="en-US" sz="1500" dirty="0"/>
          </a:p>
        </p:txBody>
      </p:sp>
      <p:pic>
        <p:nvPicPr>
          <p:cNvPr id="992" name="picture 9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sp>
        <p:nvSpPr>
          <p:cNvPr id="996" name="rect"/>
          <p:cNvSpPr/>
          <p:nvPr/>
        </p:nvSpPr>
        <p:spPr>
          <a:xfrm>
            <a:off x="5009832" y="1935479"/>
            <a:ext cx="15875" cy="2580004"/>
          </a:xfrm>
          <a:prstGeom prst="rect">
            <a:avLst/>
          </a:prstGeom>
          <a:solidFill>
            <a:srgbClr val="595959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8" name="picture 9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000" name="picture 10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591555" y="2636519"/>
            <a:ext cx="4872228" cy="2249424"/>
          </a:xfrm>
          <a:prstGeom prst="rect">
            <a:avLst/>
          </a:prstGeom>
        </p:spPr>
      </p:pic>
      <p:pic>
        <p:nvPicPr>
          <p:cNvPr id="1002" name="picture 100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920239" y="1699259"/>
            <a:ext cx="3048000" cy="3048000"/>
          </a:xfrm>
          <a:prstGeom prst="rect">
            <a:avLst/>
          </a:prstGeom>
        </p:spPr>
      </p:pic>
      <p:sp>
        <p:nvSpPr>
          <p:cNvPr id="1004" name="textbox 1004"/>
          <p:cNvSpPr/>
          <p:nvPr/>
        </p:nvSpPr>
        <p:spPr>
          <a:xfrm>
            <a:off x="1068349" y="5358027"/>
            <a:ext cx="6787515" cy="7734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5300" b="1" kern="0" spc="250" dirty="0">
                <a:solidFill>
                  <a:srgbClr val="DCB8A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5300" b="1" kern="0" spc="2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个性鲜明的明星博主</a:t>
            </a:r>
            <a:endParaRPr lang="en-US" altLang="en-US" sz="5300" dirty="0"/>
          </a:p>
        </p:txBody>
      </p:sp>
      <p:sp>
        <p:nvSpPr>
          <p:cNvPr id="1006" name="textbox 1006"/>
          <p:cNvSpPr/>
          <p:nvPr/>
        </p:nvSpPr>
        <p:spPr>
          <a:xfrm>
            <a:off x="5681693" y="1573560"/>
            <a:ext cx="3909695" cy="9296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56000"/>
              </a:lnSpc>
            </a:pPr>
            <a:endParaRPr lang="en-US" altLang="en-US" sz="100" dirty="0"/>
          </a:p>
          <a:p>
            <a:pPr marL="12700" indent="1905" algn="l" rtl="0" eaLnBrk="0">
              <a:lnSpc>
                <a:spcPct val="101000"/>
              </a:lnSpc>
            </a:pPr>
            <a:r>
              <a:rPr sz="3200" kern="0" spc="-20" dirty="0">
                <a:solidFill>
                  <a:srgbClr val="00000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Summermomo</a:t>
            </a:r>
            <a:r>
              <a:rPr sz="3200" kern="0" spc="-30" dirty="0">
                <a:solidFill>
                  <a:srgbClr val="00000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ko</a:t>
            </a:r>
            <a:r>
              <a:rPr sz="3200" kern="0" spc="-10" dirty="0">
                <a:solidFill>
                  <a:srgbClr val="00000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2700" b="1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吉克隽逸  </a:t>
            </a:r>
            <a:r>
              <a:rPr sz="2000" kern="0" spc="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小红书：</a:t>
            </a:r>
            <a:r>
              <a:rPr sz="20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96.6w</a:t>
            </a:r>
            <a:endParaRPr lang="en-US" altLang="en-US" sz="2000" dirty="0"/>
          </a:p>
        </p:txBody>
      </p:sp>
      <p:sp>
        <p:nvSpPr>
          <p:cNvPr id="1008" name="textbox 1008"/>
          <p:cNvSpPr/>
          <p:nvPr/>
        </p:nvSpPr>
        <p:spPr>
          <a:xfrm>
            <a:off x="886383" y="664984"/>
            <a:ext cx="3222625" cy="6489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910"/>
              </a:lnSpc>
            </a:pP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C e</a:t>
            </a:r>
            <a:r>
              <a:rPr sz="3500" kern="0" spc="2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l</a:t>
            </a:r>
            <a:r>
              <a:rPr sz="3500" kern="0" spc="14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e</a:t>
            </a:r>
            <a:r>
              <a:rPr sz="3500" kern="0" spc="26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b</a:t>
            </a:r>
            <a:r>
              <a:rPr sz="3500" kern="0" spc="25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r</a:t>
            </a:r>
            <a:r>
              <a:rPr sz="3500" kern="0" spc="20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it</a:t>
            </a:r>
            <a:r>
              <a:rPr sz="3500" kern="0" spc="-12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y</a:t>
            </a:r>
            <a:endParaRPr lang="en-US" altLang="en-US" sz="3500" dirty="0"/>
          </a:p>
        </p:txBody>
      </p:sp>
      <p:pic>
        <p:nvPicPr>
          <p:cNvPr id="1010" name="picture 10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4" name="picture 10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16" name="textbox 1016"/>
          <p:cNvSpPr/>
          <p:nvPr/>
        </p:nvSpPr>
        <p:spPr>
          <a:xfrm>
            <a:off x="694986" y="2327655"/>
            <a:ext cx="1321435" cy="220662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5000"/>
              </a:lnSpc>
            </a:pPr>
            <a:endParaRPr lang="en-US" altLang="en-US" sz="100" dirty="0"/>
          </a:p>
          <a:p>
            <a:pPr marL="298450" indent="-285750" algn="l" rtl="0" eaLnBrk="0">
              <a:lnSpc>
                <a:spcPct val="105000"/>
              </a:lnSpc>
            </a:pP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kern="0" spc="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同类明星中</a:t>
            </a:r>
            <a:r>
              <a:rPr sz="15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互动数据最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</a:t>
            </a:r>
            <a:endParaRPr lang="en-US" altLang="en-US" sz="1500" dirty="0"/>
          </a:p>
          <a:p>
            <a:pPr algn="l" rtl="0" eaLnBrk="0">
              <a:lnSpc>
                <a:spcPct val="130000"/>
              </a:lnSpc>
            </a:pPr>
            <a:endParaRPr lang="en-US" altLang="en-US" sz="1000" dirty="0"/>
          </a:p>
          <a:p>
            <a:pPr marL="294640" indent="-281940" algn="l" rtl="0" eaLnBrk="0">
              <a:lnSpc>
                <a:spcPct val="104000"/>
              </a:lnSpc>
              <a:spcBef>
                <a:spcPts val="455"/>
              </a:spcBef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彩妆品类数</a:t>
            </a:r>
            <a:r>
              <a:rPr sz="1500" kern="0" spc="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8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据表现突出</a:t>
            </a:r>
            <a:endParaRPr lang="en-US" altLang="en-US" sz="1500" dirty="0"/>
          </a:p>
          <a:p>
            <a:pPr algn="l" rtl="0" eaLnBrk="0">
              <a:lnSpc>
                <a:spcPct val="131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304800" indent="-292100" algn="l" rtl="0" eaLnBrk="0">
              <a:lnSpc>
                <a:spcPct val="104000"/>
              </a:lnSpc>
            </a:pPr>
            <a:r>
              <a:rPr sz="1500" kern="0" spc="50" dirty="0">
                <a:solidFill>
                  <a:srgbClr val="AA6F5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kern="0" spc="50" dirty="0">
                <a:ln w="5793" cap="flat" cmpd="sng">
                  <a:solidFill>
                    <a:srgbClr val="AA6F5E">
                      <a:alpha val="100000"/>
                    </a:srgbClr>
                  </a:solidFill>
                  <a:prstDash val="solid"/>
                  <a:bevel/>
                </a:ln>
                <a:solidFill>
                  <a:srgbClr val="AA6F5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本月预定仅</a:t>
            </a:r>
            <a:r>
              <a:rPr sz="1500" kern="0" spc="0" dirty="0">
                <a:solidFill>
                  <a:srgbClr val="AA6F5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500" kern="0" spc="40" dirty="0">
                <a:ln w="5793" cap="flat" cmpd="sng">
                  <a:solidFill>
                    <a:srgbClr val="AA6F5E">
                      <a:alpha val="100000"/>
                    </a:srgbClr>
                  </a:solidFill>
                  <a:prstDash val="solid"/>
                  <a:bevel/>
                </a:ln>
                <a:solidFill>
                  <a:srgbClr val="AA6F5E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需58万</a:t>
            </a:r>
            <a:endParaRPr lang="en-US" altLang="en-US" sz="1500" dirty="0"/>
          </a:p>
        </p:txBody>
      </p:sp>
      <p:sp>
        <p:nvSpPr>
          <p:cNvPr id="1018" name="textbox 1018"/>
          <p:cNvSpPr/>
          <p:nvPr/>
        </p:nvSpPr>
        <p:spPr>
          <a:xfrm>
            <a:off x="644525" y="430402"/>
            <a:ext cx="5031740" cy="546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3500" kern="0" spc="250" dirty="0">
                <a:solidFill>
                  <a:srgbClr val="404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吉克隽逸 </a:t>
            </a:r>
            <a:r>
              <a:rPr sz="3500" kern="0" spc="25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7 </a:t>
            </a:r>
            <a:r>
              <a:rPr sz="3500" kern="0" spc="250" dirty="0">
                <a:solidFill>
                  <a:srgbClr val="404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日数据表现</a:t>
            </a:r>
            <a:endParaRPr lang="en-US" altLang="en-US" sz="3500" dirty="0"/>
          </a:p>
        </p:txBody>
      </p:sp>
      <p:pic>
        <p:nvPicPr>
          <p:cNvPr id="1020" name="picture 10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pic>
        <p:nvPicPr>
          <p:cNvPr id="1022" name="picture 10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993042" y="3414712"/>
            <a:ext cx="964679" cy="316610"/>
          </a:xfrm>
          <a:prstGeom prst="rect">
            <a:avLst/>
          </a:prstGeom>
        </p:spPr>
      </p:pic>
      <p:pic>
        <p:nvPicPr>
          <p:cNvPr id="1024" name="picture 10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531978" y="3342703"/>
            <a:ext cx="964679" cy="316610"/>
          </a:xfrm>
          <a:prstGeom prst="rect">
            <a:avLst/>
          </a:prstGeom>
        </p:spPr>
      </p:pic>
      <p:pic>
        <p:nvPicPr>
          <p:cNvPr id="1026" name="picture 10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001590" y="2478608"/>
            <a:ext cx="964679" cy="316610"/>
          </a:xfrm>
          <a:prstGeom prst="rect">
            <a:avLst/>
          </a:prstGeom>
        </p:spPr>
      </p:pic>
      <p:pic>
        <p:nvPicPr>
          <p:cNvPr id="1028" name="picture 102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332178" y="2478608"/>
            <a:ext cx="964679" cy="31661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10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034" name="picture 10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591555" y="2542031"/>
            <a:ext cx="5260848" cy="2424684"/>
          </a:xfrm>
          <a:prstGeom prst="rect">
            <a:avLst/>
          </a:prstGeom>
        </p:spPr>
      </p:pic>
      <p:pic>
        <p:nvPicPr>
          <p:cNvPr id="1036" name="picture 103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728216" y="1740408"/>
            <a:ext cx="3048000" cy="3048000"/>
          </a:xfrm>
          <a:prstGeom prst="rect">
            <a:avLst/>
          </a:prstGeom>
        </p:spPr>
      </p:pic>
      <p:sp>
        <p:nvSpPr>
          <p:cNvPr id="1038" name="textbox 1038"/>
          <p:cNvSpPr/>
          <p:nvPr/>
        </p:nvSpPr>
        <p:spPr>
          <a:xfrm>
            <a:off x="1068349" y="5357342"/>
            <a:ext cx="6787515" cy="7740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5300" b="1" kern="0" spc="-50" dirty="0">
                <a:solidFill>
                  <a:srgbClr val="DCB8A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#</a:t>
            </a:r>
            <a:r>
              <a:rPr sz="5300" b="1" kern="0" spc="-400" dirty="0">
                <a:solidFill>
                  <a:srgbClr val="DCB8A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5300" b="1" kern="0" spc="-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</a:t>
            </a:r>
            <a:r>
              <a:rPr sz="5300" b="1" kern="0" spc="-62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300" b="1" kern="0" spc="-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sz="5300" b="1" kern="0" spc="-62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300" b="1" kern="0" spc="-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气</a:t>
            </a:r>
            <a:r>
              <a:rPr sz="5300" b="1" kern="0" spc="-41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300" b="1" kern="0" spc="-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5300" b="1" kern="0" spc="-36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300" b="1" kern="0" spc="-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明</a:t>
            </a:r>
            <a:r>
              <a:rPr sz="5300" b="1" kern="0" spc="-62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300" b="1" kern="0" spc="-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星</a:t>
            </a:r>
            <a:r>
              <a:rPr sz="5300" b="1" kern="0" spc="-59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300" b="1" kern="0" spc="-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r>
              <a:rPr sz="5300" b="1" kern="0" spc="-58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300" b="1" kern="0" spc="-50" dirty="0">
                <a:solidFill>
                  <a:srgbClr val="DCB8A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</a:t>
            </a:r>
            <a:endParaRPr lang="en-US" altLang="en-US" sz="5300" dirty="0"/>
          </a:p>
        </p:txBody>
      </p:sp>
      <p:sp>
        <p:nvSpPr>
          <p:cNvPr id="1040" name="textbox 1040"/>
          <p:cNvSpPr/>
          <p:nvPr/>
        </p:nvSpPr>
        <p:spPr>
          <a:xfrm>
            <a:off x="5676014" y="1665550"/>
            <a:ext cx="2807335" cy="8375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6510" algn="l" rtl="0" eaLnBrk="0">
              <a:lnSpc>
                <a:spcPct val="77000"/>
              </a:lnSpc>
            </a:pPr>
            <a:r>
              <a:rPr sz="3200" kern="0" spc="-20" dirty="0">
                <a:solidFill>
                  <a:srgbClr val="00000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7 V</a:t>
            </a:r>
            <a:endParaRPr lang="en-US" altLang="en-US" sz="3200" dirty="0"/>
          </a:p>
          <a:p>
            <a:pPr marL="12700" algn="l" rtl="0" eaLnBrk="0">
              <a:lnSpc>
                <a:spcPct val="94000"/>
              </a:lnSpc>
              <a:spcBef>
                <a:spcPts val="385"/>
              </a:spcBef>
            </a:pPr>
            <a:r>
              <a:rPr sz="27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戚 薇  </a:t>
            </a:r>
            <a:r>
              <a:rPr sz="2000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小红书：471.9w</a:t>
            </a:r>
            <a:endParaRPr lang="en-US" altLang="en-US" sz="2000" dirty="0"/>
          </a:p>
        </p:txBody>
      </p:sp>
      <p:sp>
        <p:nvSpPr>
          <p:cNvPr id="1042" name="textbox 1042"/>
          <p:cNvSpPr/>
          <p:nvPr/>
        </p:nvSpPr>
        <p:spPr>
          <a:xfrm>
            <a:off x="886383" y="664984"/>
            <a:ext cx="3222625" cy="6489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910"/>
              </a:lnSpc>
            </a:pP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C e</a:t>
            </a:r>
            <a:r>
              <a:rPr sz="3500" kern="0" spc="2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l</a:t>
            </a:r>
            <a:r>
              <a:rPr sz="3500" kern="0" spc="14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e</a:t>
            </a:r>
            <a:r>
              <a:rPr sz="3500" kern="0" spc="26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b</a:t>
            </a:r>
            <a:r>
              <a:rPr sz="3500" kern="0" spc="25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r</a:t>
            </a:r>
            <a:r>
              <a:rPr sz="3500" kern="0" spc="20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it</a:t>
            </a:r>
            <a:r>
              <a:rPr sz="3500" kern="0" spc="-12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</a:t>
            </a:r>
            <a:r>
              <a:rPr sz="3500" kern="0" spc="7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y</a:t>
            </a:r>
            <a:endParaRPr lang="en-US" altLang="en-US" sz="3500" dirty="0"/>
          </a:p>
        </p:txBody>
      </p:sp>
      <p:pic>
        <p:nvPicPr>
          <p:cNvPr id="1044" name="picture 104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8" name="picture 10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50" name="textbox 1050"/>
          <p:cNvSpPr/>
          <p:nvPr/>
        </p:nvSpPr>
        <p:spPr>
          <a:xfrm>
            <a:off x="628523" y="430402"/>
            <a:ext cx="5047615" cy="546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8000"/>
              </a:lnSpc>
            </a:pPr>
            <a:r>
              <a:rPr sz="3500" kern="0" spc="-110" dirty="0">
                <a:solidFill>
                  <a:srgbClr val="404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戚 薇  </a:t>
            </a:r>
            <a:r>
              <a:rPr sz="3500" kern="0" spc="-11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7</a:t>
            </a:r>
            <a:r>
              <a:rPr sz="3500" kern="0" spc="240" dirty="0">
                <a:solidFill>
                  <a:srgbClr val="404040">
                    <a:alpha val="100000"/>
                  </a:srgbClr>
                </a:solidFill>
                <a:latin typeface="Broadway" panose="04040905080B02020502"/>
                <a:ea typeface="Broadway" panose="04040905080B02020502"/>
                <a:cs typeface="Broadway" panose="04040905080B02020502"/>
              </a:rPr>
              <a:t>  </a:t>
            </a:r>
            <a:r>
              <a:rPr sz="3500" kern="0" spc="-110" dirty="0">
                <a:solidFill>
                  <a:srgbClr val="40404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日 数 据 表 现</a:t>
            </a:r>
            <a:endParaRPr lang="en-US" altLang="en-US" sz="3500" dirty="0"/>
          </a:p>
        </p:txBody>
      </p:sp>
      <p:sp>
        <p:nvSpPr>
          <p:cNvPr id="1052" name="textbox 1052"/>
          <p:cNvSpPr/>
          <p:nvPr/>
        </p:nvSpPr>
        <p:spPr>
          <a:xfrm>
            <a:off x="589932" y="2576181"/>
            <a:ext cx="1519555" cy="98678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粉丝粘度高</a:t>
            </a:r>
            <a:endParaRPr lang="en-US" altLang="en-US" sz="1500" dirty="0"/>
          </a:p>
          <a:p>
            <a:pPr marL="12700" algn="l" rtl="0" eaLnBrk="0">
              <a:lnSpc>
                <a:spcPct val="100000"/>
              </a:lnSpc>
              <a:spcBef>
                <a:spcPts val="1080"/>
              </a:spcBef>
            </a:pP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kern="0" spc="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高转化高互动</a:t>
            </a:r>
            <a:endParaRPr lang="en-US" altLang="en-US" sz="1500" dirty="0"/>
          </a:p>
          <a:p>
            <a:pPr algn="l" rtl="0" eaLnBrk="0">
              <a:lnSpc>
                <a:spcPct val="100000"/>
              </a:lnSpc>
            </a:pPr>
            <a:endParaRPr lang="en-US" altLang="en-US" sz="900" dirty="0"/>
          </a:p>
          <a:p>
            <a:pPr marL="12700" algn="l" rtl="0" eaLnBrk="0">
              <a:lnSpc>
                <a:spcPct val="100000"/>
              </a:lnSpc>
            </a:pP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</a:t>
            </a:r>
            <a:r>
              <a:rPr sz="1500" kern="0" spc="4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缺点：太贵</a:t>
            </a:r>
            <a:endParaRPr lang="en-US" altLang="en-US" sz="1500" dirty="0"/>
          </a:p>
        </p:txBody>
      </p:sp>
      <p:pic>
        <p:nvPicPr>
          <p:cNvPr id="1054" name="picture 105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pic>
        <p:nvPicPr>
          <p:cNvPr id="1056" name="picture 105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993042" y="3414712"/>
            <a:ext cx="964679" cy="316610"/>
          </a:xfrm>
          <a:prstGeom prst="rect">
            <a:avLst/>
          </a:prstGeom>
        </p:spPr>
      </p:pic>
      <p:pic>
        <p:nvPicPr>
          <p:cNvPr id="1058" name="picture 105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531978" y="3342703"/>
            <a:ext cx="964679" cy="316610"/>
          </a:xfrm>
          <a:prstGeom prst="rect">
            <a:avLst/>
          </a:prstGeom>
        </p:spPr>
      </p:pic>
      <p:pic>
        <p:nvPicPr>
          <p:cNvPr id="1060" name="picture 10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001590" y="2478608"/>
            <a:ext cx="964679" cy="316610"/>
          </a:xfrm>
          <a:prstGeom prst="rect">
            <a:avLst/>
          </a:prstGeom>
        </p:spPr>
      </p:pic>
      <p:pic>
        <p:nvPicPr>
          <p:cNvPr id="1062" name="picture 106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8332178" y="2478608"/>
            <a:ext cx="964679" cy="31661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6" name="picture 10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068" name="textbox 1068"/>
          <p:cNvSpPr/>
          <p:nvPr/>
        </p:nvSpPr>
        <p:spPr>
          <a:xfrm>
            <a:off x="2791340" y="1850933"/>
            <a:ext cx="7419975" cy="27209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28575" algn="l" rtl="0" eaLnBrk="0">
              <a:lnSpc>
                <a:spcPts val="2060"/>
              </a:lnSpc>
            </a:pP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通过权威媒体、</a:t>
            </a:r>
            <a:r>
              <a:rPr sz="15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名人进行</a:t>
            </a:r>
            <a:r>
              <a:rPr sz="1500" kern="0" spc="-3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“背书” ，为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500" kern="0" spc="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花嘉品牌奠定基础；</a:t>
            </a:r>
            <a:endParaRPr lang="en-US" altLang="en-US" sz="15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marL="20955" algn="l" rtl="0" eaLnBrk="0">
              <a:lnSpc>
                <a:spcPct val="88000"/>
              </a:lnSpc>
              <a:spcBef>
                <a:spcPts val="460"/>
              </a:spcBef>
            </a:pP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</a:t>
            </a:r>
            <a:r>
              <a:rPr sz="1500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过</a:t>
            </a:r>
            <a:r>
              <a:rPr sz="1500" kern="0" spc="-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</a:t>
            </a:r>
            <a:r>
              <a:rPr sz="1500" kern="0" spc="-1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度</a:t>
            </a:r>
            <a:r>
              <a:rPr sz="1500" kern="0" spc="-1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</a:t>
            </a:r>
            <a:r>
              <a:rPr sz="1500" kern="0" spc="-1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索</a:t>
            </a:r>
            <a:r>
              <a:rPr sz="1500" kern="0" spc="-1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</a:t>
            </a:r>
            <a:r>
              <a:rPr sz="1500" kern="0" spc="-1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</a:t>
            </a:r>
            <a:r>
              <a:rPr sz="1500" kern="0" spc="-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 问</a:t>
            </a:r>
            <a:r>
              <a:rPr sz="1500" kern="0" spc="-1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</a:t>
            </a:r>
            <a:r>
              <a:rPr sz="1500" kern="0" spc="-1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营</a:t>
            </a:r>
            <a:r>
              <a:rPr sz="1500" kern="0" spc="-1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销</a:t>
            </a:r>
            <a:r>
              <a:rPr sz="1500" kern="0" spc="-1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</a:t>
            </a:r>
            <a:r>
              <a:rPr sz="1500" kern="0" spc="2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，使</a:t>
            </a:r>
            <a:r>
              <a:rPr sz="15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</a:t>
            </a:r>
            <a:r>
              <a:rPr sz="15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费</a:t>
            </a:r>
            <a:r>
              <a:rPr sz="1500" kern="0" spc="-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者</a:t>
            </a:r>
            <a:r>
              <a:rPr sz="15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sz="1500" kern="0" spc="-1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互</a:t>
            </a:r>
            <a:r>
              <a:rPr sz="15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 网</a:t>
            </a:r>
            <a:r>
              <a:rPr sz="1500" kern="0" spc="-1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</a:t>
            </a:r>
            <a:r>
              <a:rPr sz="15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索</a:t>
            </a:r>
            <a:r>
              <a:rPr sz="15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sz="1500" kern="0" spc="-1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sz="1500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</a:t>
            </a:r>
            <a:r>
              <a:rPr sz="1500" kern="0" spc="-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1500" kern="0" spc="-1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</a:t>
            </a:r>
            <a:endParaRPr lang="en-US" altLang="en-US" sz="1500" dirty="0"/>
          </a:p>
          <a:p>
            <a:pPr marL="357505" algn="l" rtl="0" eaLnBrk="0">
              <a:lnSpc>
                <a:spcPts val="4985"/>
              </a:lnSpc>
            </a:pPr>
            <a:r>
              <a:rPr sz="15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嘉”</a:t>
            </a:r>
            <a:r>
              <a:rPr sz="1500" kern="0" spc="-3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sz="15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500" kern="0" spc="1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15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500" kern="0" spc="-3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“花萃护肤</a:t>
            </a:r>
            <a:r>
              <a:rPr sz="15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”关键词时均呈现有利内容；</a:t>
            </a:r>
            <a:endParaRPr lang="en-US" altLang="en-US" sz="15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marL="24765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通过评测、</a:t>
            </a:r>
            <a:r>
              <a:rPr sz="1500" kern="0" spc="-3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软文 ，以</a:t>
            </a: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</a:t>
            </a:r>
            <a:r>
              <a:rPr sz="1500" kern="0" spc="4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方视角诠释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 ，增强权威性；</a:t>
            </a:r>
            <a:endParaRPr lang="en-US" altLang="en-US" sz="1500" dirty="0"/>
          </a:p>
          <a:p>
            <a:pPr algn="l" rtl="0" eaLnBrk="0">
              <a:lnSpc>
                <a:spcPct val="108000"/>
              </a:lnSpc>
            </a:pP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300" dirty="0"/>
          </a:p>
          <a:p>
            <a:pPr marL="12700" algn="l" rtl="0" eaLnBrk="0">
              <a:lnSpc>
                <a:spcPct val="97000"/>
              </a:lnSpc>
            </a:pP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，在各类分享类内容社区平台进行软性试用分享、</a:t>
            </a:r>
            <a:r>
              <a:rPr sz="1500" kern="0" spc="-1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碑传播。</a:t>
            </a:r>
            <a:endParaRPr lang="en-US" altLang="en-US" sz="1500" dirty="0"/>
          </a:p>
        </p:txBody>
      </p:sp>
      <p:sp>
        <p:nvSpPr>
          <p:cNvPr id="1070" name="rect"/>
          <p:cNvSpPr/>
          <p:nvPr/>
        </p:nvSpPr>
        <p:spPr>
          <a:xfrm>
            <a:off x="0" y="4989575"/>
            <a:ext cx="12192000" cy="1341120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72" name="picture 107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0" y="3726336"/>
            <a:ext cx="2262498" cy="3131663"/>
          </a:xfrm>
          <a:prstGeom prst="rect">
            <a:avLst/>
          </a:prstGeom>
        </p:spPr>
      </p:pic>
      <p:sp>
        <p:nvSpPr>
          <p:cNvPr id="1074" name="textbox 1074"/>
          <p:cNvSpPr/>
          <p:nvPr/>
        </p:nvSpPr>
        <p:spPr>
          <a:xfrm>
            <a:off x="5308904" y="218572"/>
            <a:ext cx="6607175" cy="9937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algn="r" rtl="0" eaLnBrk="0">
              <a:lnSpc>
                <a:spcPct val="81000"/>
              </a:lnSpc>
            </a:pPr>
            <a:r>
              <a:rPr sz="800" kern="0" spc="-20" dirty="0">
                <a:solidFill>
                  <a:srgbClr val="FEFEFE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48</a:t>
            </a:r>
            <a:endParaRPr lang="en-US" altLang="en-US" sz="800" dirty="0"/>
          </a:p>
          <a:p>
            <a:pPr algn="l" rtl="0" eaLnBrk="0">
              <a:lnSpc>
                <a:spcPct val="157000"/>
              </a:lnSpc>
            </a:pP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8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500" b="1" kern="0" spc="17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口碑传播</a:t>
            </a:r>
            <a:endParaRPr lang="en-US" altLang="en-US" sz="3500" dirty="0"/>
          </a:p>
        </p:txBody>
      </p:sp>
      <p:grpSp>
        <p:nvGrpSpPr>
          <p:cNvPr id="46" name="group 46"/>
          <p:cNvGrpSpPr/>
          <p:nvPr/>
        </p:nvGrpSpPr>
        <p:grpSpPr>
          <a:xfrm rot="21600000">
            <a:off x="856856" y="4470603"/>
            <a:ext cx="1067282" cy="1067320"/>
            <a:chOff x="0" y="0"/>
            <a:chExt cx="1067282" cy="1067320"/>
          </a:xfrm>
        </p:grpSpPr>
        <p:sp>
          <p:nvSpPr>
            <p:cNvPr id="1076" name="path"/>
            <p:cNvSpPr/>
            <p:nvPr/>
          </p:nvSpPr>
          <p:spPr>
            <a:xfrm>
              <a:off x="0" y="0"/>
              <a:ext cx="1067282" cy="1067320"/>
            </a:xfrm>
            <a:custGeom>
              <a:avLst/>
              <a:gdLst/>
              <a:ahLst/>
              <a:cxnLst/>
              <a:rect l="0" t="0" r="0" b="0"/>
              <a:pathLst>
                <a:path w="1680" h="1680">
                  <a:moveTo>
                    <a:pt x="144" y="578"/>
                  </a:moveTo>
                  <a:cubicBezTo>
                    <a:pt x="289" y="194"/>
                    <a:pt x="718" y="0"/>
                    <a:pt x="1102" y="144"/>
                  </a:cubicBezTo>
                  <a:cubicBezTo>
                    <a:pt x="1486" y="289"/>
                    <a:pt x="1680" y="718"/>
                    <a:pt x="1535" y="1102"/>
                  </a:cubicBezTo>
                  <a:cubicBezTo>
                    <a:pt x="1391" y="1486"/>
                    <a:pt x="962" y="1680"/>
                    <a:pt x="578" y="1535"/>
                  </a:cubicBezTo>
                  <a:cubicBezTo>
                    <a:pt x="193" y="1391"/>
                    <a:pt x="0" y="962"/>
                    <a:pt x="144" y="578"/>
                  </a:cubicBezTo>
                </a:path>
              </a:pathLst>
            </a:custGeom>
            <a:solidFill>
              <a:srgbClr val="D74F4A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78" name="path"/>
            <p:cNvSpPr/>
            <p:nvPr/>
          </p:nvSpPr>
          <p:spPr>
            <a:xfrm>
              <a:off x="368630" y="253707"/>
              <a:ext cx="369671" cy="436003"/>
            </a:xfrm>
            <a:custGeom>
              <a:avLst/>
              <a:gdLst/>
              <a:ahLst/>
              <a:cxnLst/>
              <a:rect l="0" t="0" r="0" b="0"/>
              <a:pathLst>
                <a:path w="582" h="686">
                  <a:moveTo>
                    <a:pt x="541" y="343"/>
                  </a:moveTo>
                  <a:cubicBezTo>
                    <a:pt x="573" y="194"/>
                    <a:pt x="513" y="81"/>
                    <a:pt x="406" y="40"/>
                  </a:cubicBezTo>
                  <a:cubicBezTo>
                    <a:pt x="298" y="0"/>
                    <a:pt x="179" y="45"/>
                    <a:pt x="105" y="178"/>
                  </a:cubicBezTo>
                  <a:cubicBezTo>
                    <a:pt x="65" y="172"/>
                    <a:pt x="23" y="206"/>
                    <a:pt x="11" y="259"/>
                  </a:cubicBezTo>
                  <a:cubicBezTo>
                    <a:pt x="0" y="306"/>
                    <a:pt x="15" y="352"/>
                    <a:pt x="46" y="371"/>
                  </a:cubicBezTo>
                  <a:cubicBezTo>
                    <a:pt x="35" y="502"/>
                    <a:pt x="83" y="616"/>
                    <a:pt x="175" y="651"/>
                  </a:cubicBezTo>
                  <a:cubicBezTo>
                    <a:pt x="268" y="686"/>
                    <a:pt x="380" y="632"/>
                    <a:pt x="458" y="525"/>
                  </a:cubicBezTo>
                  <a:cubicBezTo>
                    <a:pt x="493" y="530"/>
                    <a:pt x="534" y="507"/>
                    <a:pt x="557" y="465"/>
                  </a:cubicBezTo>
                  <a:cubicBezTo>
                    <a:pt x="582" y="418"/>
                    <a:pt x="574" y="365"/>
                    <a:pt x="541" y="343"/>
                  </a:cubicBezTo>
                </a:path>
              </a:pathLst>
            </a:custGeom>
            <a:solidFill>
              <a:srgbClr val="F5D3B4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80" name="path"/>
            <p:cNvSpPr/>
            <p:nvPr/>
          </p:nvSpPr>
          <p:spPr>
            <a:xfrm>
              <a:off x="223532" y="461378"/>
              <a:ext cx="165442" cy="163195"/>
            </a:xfrm>
            <a:custGeom>
              <a:avLst/>
              <a:gdLst/>
              <a:ahLst/>
              <a:cxnLst/>
              <a:rect l="0" t="0" r="0" b="0"/>
              <a:pathLst>
                <a:path w="260" h="257">
                  <a:moveTo>
                    <a:pt x="241" y="25"/>
                  </a:moveTo>
                  <a:cubicBezTo>
                    <a:pt x="241" y="25"/>
                    <a:pt x="127" y="0"/>
                    <a:pt x="0" y="115"/>
                  </a:cubicBezTo>
                  <a:cubicBezTo>
                    <a:pt x="38" y="143"/>
                    <a:pt x="54" y="157"/>
                    <a:pt x="93" y="175"/>
                  </a:cubicBezTo>
                  <a:cubicBezTo>
                    <a:pt x="91" y="223"/>
                    <a:pt x="133" y="257"/>
                    <a:pt x="133" y="257"/>
                  </a:cubicBezTo>
                  <a:cubicBezTo>
                    <a:pt x="133" y="257"/>
                    <a:pt x="238" y="213"/>
                    <a:pt x="260" y="102"/>
                  </a:cubicBezTo>
                </a:path>
              </a:pathLst>
            </a:custGeom>
            <a:solidFill>
              <a:srgbClr val="BF9000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082" name="path"/>
            <p:cNvSpPr/>
            <p:nvPr/>
          </p:nvSpPr>
          <p:spPr>
            <a:xfrm>
              <a:off x="345401" y="189508"/>
              <a:ext cx="467588" cy="452145"/>
            </a:xfrm>
            <a:custGeom>
              <a:avLst/>
              <a:gdLst/>
              <a:ahLst/>
              <a:cxnLst/>
              <a:rect l="0" t="0" r="0" b="0"/>
              <a:pathLst>
                <a:path w="736" h="712">
                  <a:moveTo>
                    <a:pt x="475" y="65"/>
                  </a:moveTo>
                  <a:cubicBezTo>
                    <a:pt x="302" y="0"/>
                    <a:pt x="108" y="88"/>
                    <a:pt x="42" y="262"/>
                  </a:cubicBezTo>
                  <a:cubicBezTo>
                    <a:pt x="0" y="376"/>
                    <a:pt x="22" y="499"/>
                    <a:pt x="91" y="588"/>
                  </a:cubicBezTo>
                  <a:cubicBezTo>
                    <a:pt x="84" y="554"/>
                    <a:pt x="82" y="516"/>
                    <a:pt x="85" y="477"/>
                  </a:cubicBezTo>
                  <a:cubicBezTo>
                    <a:pt x="54" y="458"/>
                    <a:pt x="38" y="412"/>
                    <a:pt x="50" y="365"/>
                  </a:cubicBezTo>
                  <a:cubicBezTo>
                    <a:pt x="58" y="329"/>
                    <a:pt x="80" y="302"/>
                    <a:pt x="106" y="290"/>
                  </a:cubicBezTo>
                  <a:cubicBezTo>
                    <a:pt x="104" y="296"/>
                    <a:pt x="103" y="301"/>
                    <a:pt x="102" y="308"/>
                  </a:cubicBezTo>
                  <a:cubicBezTo>
                    <a:pt x="102" y="308"/>
                    <a:pt x="239" y="299"/>
                    <a:pt x="326" y="206"/>
                  </a:cubicBezTo>
                  <a:cubicBezTo>
                    <a:pt x="329" y="333"/>
                    <a:pt x="596" y="494"/>
                    <a:pt x="596" y="494"/>
                  </a:cubicBezTo>
                  <a:cubicBezTo>
                    <a:pt x="599" y="489"/>
                    <a:pt x="601" y="485"/>
                    <a:pt x="604" y="480"/>
                  </a:cubicBezTo>
                  <a:cubicBezTo>
                    <a:pt x="614" y="505"/>
                    <a:pt x="612" y="539"/>
                    <a:pt x="595" y="571"/>
                  </a:cubicBezTo>
                  <a:cubicBezTo>
                    <a:pt x="573" y="613"/>
                    <a:pt x="532" y="636"/>
                    <a:pt x="497" y="631"/>
                  </a:cubicBezTo>
                  <a:cubicBezTo>
                    <a:pt x="473" y="663"/>
                    <a:pt x="447" y="690"/>
                    <a:pt x="418" y="712"/>
                  </a:cubicBezTo>
                  <a:cubicBezTo>
                    <a:pt x="529" y="690"/>
                    <a:pt x="627" y="613"/>
                    <a:pt x="670" y="499"/>
                  </a:cubicBezTo>
                  <a:cubicBezTo>
                    <a:pt x="736" y="325"/>
                    <a:pt x="649" y="130"/>
                    <a:pt x="475" y="65"/>
                  </a:cubicBezTo>
                </a:path>
              </a:pathLst>
            </a:custGeom>
            <a:solidFill>
              <a:srgbClr val="7C7C7C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pic>
        <p:nvPicPr>
          <p:cNvPr id="1084" name="picture 10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0" y="4731561"/>
            <a:ext cx="2205006" cy="1517001"/>
          </a:xfrm>
          <a:prstGeom prst="rect">
            <a:avLst/>
          </a:prstGeom>
        </p:spPr>
      </p:pic>
      <p:sp>
        <p:nvSpPr>
          <p:cNvPr id="1086" name="textbox 1086"/>
          <p:cNvSpPr/>
          <p:nvPr/>
        </p:nvSpPr>
        <p:spPr>
          <a:xfrm>
            <a:off x="5008074" y="5443022"/>
            <a:ext cx="5761990" cy="4692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3200" b="1" kern="0" spc="2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利用产品和故事塑造口碑内容</a:t>
            </a:r>
            <a:endParaRPr lang="en-US" altLang="en-US" sz="3200" dirty="0"/>
          </a:p>
        </p:txBody>
      </p:sp>
      <p:sp>
        <p:nvSpPr>
          <p:cNvPr id="1090" name="path"/>
          <p:cNvSpPr/>
          <p:nvPr/>
        </p:nvSpPr>
        <p:spPr>
          <a:xfrm>
            <a:off x="189052" y="4796015"/>
            <a:ext cx="392303" cy="304863"/>
          </a:xfrm>
          <a:custGeom>
            <a:avLst/>
            <a:gdLst/>
            <a:ahLst/>
            <a:cxnLst/>
            <a:rect l="0" t="0" r="0" b="0"/>
            <a:pathLst>
              <a:path w="617" h="480">
                <a:moveTo>
                  <a:pt x="354" y="153"/>
                </a:moveTo>
                <a:cubicBezTo>
                  <a:pt x="219" y="102"/>
                  <a:pt x="71" y="157"/>
                  <a:pt x="0" y="277"/>
                </a:cubicBezTo>
                <a:cubicBezTo>
                  <a:pt x="3" y="260"/>
                  <a:pt x="7" y="243"/>
                  <a:pt x="13" y="227"/>
                </a:cubicBezTo>
                <a:cubicBezTo>
                  <a:pt x="70" y="76"/>
                  <a:pt x="239" y="0"/>
                  <a:pt x="390" y="56"/>
                </a:cubicBezTo>
                <a:cubicBezTo>
                  <a:pt x="541" y="113"/>
                  <a:pt x="617" y="282"/>
                  <a:pt x="560" y="433"/>
                </a:cubicBezTo>
                <a:cubicBezTo>
                  <a:pt x="554" y="450"/>
                  <a:pt x="547" y="465"/>
                  <a:pt x="538" y="480"/>
                </a:cubicBezTo>
                <a:cubicBezTo>
                  <a:pt x="563" y="343"/>
                  <a:pt x="488" y="203"/>
                  <a:pt x="354" y="153"/>
                </a:cubicBezTo>
              </a:path>
            </a:pathLst>
          </a:custGeom>
          <a:solidFill>
            <a:srgbClr val="70AD4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92" name="path"/>
          <p:cNvSpPr/>
          <p:nvPr/>
        </p:nvSpPr>
        <p:spPr>
          <a:xfrm>
            <a:off x="399199" y="6408940"/>
            <a:ext cx="206273" cy="206221"/>
          </a:xfrm>
          <a:custGeom>
            <a:avLst/>
            <a:gdLst/>
            <a:ahLst/>
            <a:cxnLst/>
            <a:rect l="0" t="0" r="0" b="0"/>
            <a:pathLst>
              <a:path w="324" h="324">
                <a:moveTo>
                  <a:pt x="296" y="213"/>
                </a:moveTo>
                <a:cubicBezTo>
                  <a:pt x="324" y="138"/>
                  <a:pt x="287" y="55"/>
                  <a:pt x="212" y="27"/>
                </a:cubicBezTo>
                <a:cubicBezTo>
                  <a:pt x="138" y="0"/>
                  <a:pt x="55" y="37"/>
                  <a:pt x="27" y="111"/>
                </a:cubicBezTo>
                <a:cubicBezTo>
                  <a:pt x="0" y="185"/>
                  <a:pt x="37" y="268"/>
                  <a:pt x="111" y="296"/>
                </a:cubicBezTo>
                <a:cubicBezTo>
                  <a:pt x="186" y="324"/>
                  <a:pt x="268" y="287"/>
                  <a:pt x="296" y="213"/>
                </a:cubicBez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94" name="rect"/>
          <p:cNvSpPr/>
          <p:nvPr/>
        </p:nvSpPr>
        <p:spPr>
          <a:xfrm>
            <a:off x="5948171" y="1552955"/>
            <a:ext cx="548640" cy="54864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96" name="path"/>
          <p:cNvSpPr/>
          <p:nvPr/>
        </p:nvSpPr>
        <p:spPr>
          <a:xfrm>
            <a:off x="1360195" y="4073068"/>
            <a:ext cx="94107" cy="94144"/>
          </a:xfrm>
          <a:custGeom>
            <a:avLst/>
            <a:gdLst/>
            <a:ahLst/>
            <a:cxnLst/>
            <a:rect l="0" t="0" r="0" b="0"/>
            <a:pathLst>
              <a:path w="148" h="148">
                <a:moveTo>
                  <a:pt x="135" y="97"/>
                </a:moveTo>
                <a:cubicBezTo>
                  <a:pt x="148" y="63"/>
                  <a:pt x="131" y="25"/>
                  <a:pt x="97" y="12"/>
                </a:cubicBezTo>
                <a:cubicBezTo>
                  <a:pt x="63" y="0"/>
                  <a:pt x="25" y="17"/>
                  <a:pt x="12" y="50"/>
                </a:cubicBezTo>
                <a:cubicBezTo>
                  <a:pt x="0" y="84"/>
                  <a:pt x="16" y="122"/>
                  <a:pt x="50" y="135"/>
                </a:cubicBezTo>
                <a:cubicBezTo>
                  <a:pt x="84" y="148"/>
                  <a:pt x="122" y="131"/>
                  <a:pt x="135" y="97"/>
                </a:cubicBezTo>
              </a:path>
            </a:pathLst>
          </a:cu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8" name="picture 10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00" name="textbox 1100"/>
          <p:cNvSpPr/>
          <p:nvPr/>
        </p:nvSpPr>
        <p:spPr>
          <a:xfrm>
            <a:off x="754807" y="2488857"/>
            <a:ext cx="3973195" cy="24511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5875" algn="l" rtl="0" eaLnBrk="0">
              <a:lnSpc>
                <a:spcPct val="96000"/>
              </a:lnSpc>
            </a:pPr>
            <a:r>
              <a:rPr sz="1700" b="1" kern="0" spc="3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问题示例 ：</a:t>
            </a:r>
            <a:endParaRPr lang="en-US" altLang="en-US" sz="1700" dirty="0"/>
          </a:p>
          <a:p>
            <a:pPr algn="l" rtl="0" eaLnBrk="0">
              <a:lnSpc>
                <a:spcPct val="194000"/>
              </a:lnSpc>
            </a:pPr>
            <a:endParaRPr lang="en-US" altLang="en-US" sz="1000" dirty="0"/>
          </a:p>
          <a:p>
            <a:pPr marL="12700" algn="l" rtl="0" eaLnBrk="0">
              <a:lnSpc>
                <a:spcPts val="1815"/>
              </a:lnSpc>
              <a:spcBef>
                <a:spcPts val="42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你知道Mythic</a:t>
            </a:r>
            <a:r>
              <a:rPr sz="14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Flora花嘉吗？</a:t>
            </a:r>
            <a:endParaRPr lang="en-US" altLang="en-US" sz="1400" dirty="0"/>
          </a:p>
          <a:p>
            <a:pPr marL="12700" algn="l" rtl="0" eaLnBrk="0">
              <a:lnSpc>
                <a:spcPct val="139000"/>
              </a:lnSpc>
              <a:spcBef>
                <a:spcPts val="70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4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Flora花嘉的“小鲜油”有人用过吗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？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4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4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Flora花嘉的“小鲜油”里是什么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成分？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花萃护肤品适合什么肌肤？</a:t>
            </a:r>
            <a:endParaRPr lang="en-US" altLang="en-US" sz="1400" dirty="0"/>
          </a:p>
          <a:p>
            <a:pPr marL="12700" algn="l" rtl="0" eaLnBrk="0">
              <a:lnSpc>
                <a:spcPts val="1815"/>
              </a:lnSpc>
              <a:spcBef>
                <a:spcPts val="56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有没有什么可以保湿抗衰的产品？</a:t>
            </a:r>
            <a:endParaRPr lang="en-US" altLang="en-US" sz="1400" dirty="0"/>
          </a:p>
          <a:p>
            <a:pPr algn="l" rtl="0" eaLnBrk="0">
              <a:lnSpc>
                <a:spcPct val="131000"/>
              </a:lnSpc>
            </a:pPr>
            <a:endParaRPr lang="en-US" altLang="en-US" sz="1000" dirty="0"/>
          </a:p>
          <a:p>
            <a:pPr algn="l" rtl="0" eaLnBrk="0">
              <a:lnSpc>
                <a:spcPct val="118000"/>
              </a:lnSpc>
            </a:pPr>
            <a:endParaRPr lang="en-US" altLang="en-US" sz="300" dirty="0"/>
          </a:p>
          <a:p>
            <a:pPr marL="15875" algn="l" rtl="0" eaLnBrk="0">
              <a:lnSpc>
                <a:spcPts val="495"/>
              </a:lnSpc>
              <a:spcBef>
                <a:spcPts val="5"/>
              </a:spcBef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….</a:t>
            </a:r>
            <a:endParaRPr lang="en-US" altLang="en-US" sz="1400" dirty="0"/>
          </a:p>
        </p:txBody>
      </p:sp>
      <p:sp>
        <p:nvSpPr>
          <p:cNvPr id="1102" name="textbox 1102"/>
          <p:cNvSpPr/>
          <p:nvPr/>
        </p:nvSpPr>
        <p:spPr>
          <a:xfrm>
            <a:off x="919978" y="1300121"/>
            <a:ext cx="10260330" cy="8820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26035" indent="-4445" algn="l" rtl="0" eaLnBrk="0">
              <a:lnSpc>
                <a:spcPct val="115000"/>
              </a:lnSpc>
            </a:pPr>
            <a:r>
              <a:rPr sz="15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品牌方向:</a:t>
            </a:r>
            <a:r>
              <a:rPr sz="15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对于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MF</a:t>
            </a:r>
            <a:r>
              <a:rPr sz="15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500" kern="0" spc="1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1500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)认知度的提问</a:t>
            </a: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，突出品牌</a:t>
            </a:r>
            <a:r>
              <a:rPr sz="1500" kern="0" spc="-3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“花萃护肤”、</a:t>
            </a:r>
            <a:r>
              <a:rPr sz="1500" kern="0" spc="-2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“云南特产”、</a:t>
            </a:r>
            <a:r>
              <a:rPr sz="1500" kern="0" spc="-2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“精致生活态度”等特质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口碑方向: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询问消费者购买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MF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的感想 ，设立护肤品排行榜 ，提升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MF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的好评度</a:t>
            </a:r>
            <a:endParaRPr lang="en-US" altLang="en-US" sz="1500" dirty="0"/>
          </a:p>
          <a:p>
            <a:pPr marL="12700" algn="l" rtl="0" eaLnBrk="0">
              <a:lnSpc>
                <a:spcPts val="2225"/>
              </a:lnSpc>
              <a:spcBef>
                <a:spcPts val="385"/>
              </a:spcBef>
            </a:pPr>
            <a:r>
              <a:rPr sz="1500" b="1" kern="0" spc="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功效方向: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通过使用效果、</a:t>
            </a:r>
            <a:r>
              <a:rPr sz="1500" kern="0" spc="-3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成分解读、</a:t>
            </a:r>
            <a:r>
              <a:rPr sz="1500" kern="0" spc="-3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横向测评等方面切入推荐话题                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r>
              <a:rPr sz="2700" b="1" kern="0" spc="50" baseline="-120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渠道</a:t>
            </a:r>
            <a:r>
              <a:rPr sz="1700" b="1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700" b="1" kern="0" spc="50" baseline="-120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en-US" sz="2700" baseline="-12000" dirty="0"/>
          </a:p>
        </p:txBody>
      </p:sp>
      <p:pic>
        <p:nvPicPr>
          <p:cNvPr id="1104" name="picture 110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338571" y="2446020"/>
            <a:ext cx="3101340" cy="2631947"/>
          </a:xfrm>
          <a:prstGeom prst="rect">
            <a:avLst/>
          </a:prstGeom>
        </p:spPr>
      </p:pic>
      <p:sp>
        <p:nvSpPr>
          <p:cNvPr id="1106" name="textbox 1106"/>
          <p:cNvSpPr/>
          <p:nvPr/>
        </p:nvSpPr>
        <p:spPr>
          <a:xfrm>
            <a:off x="663774" y="5570242"/>
            <a:ext cx="10574655" cy="5264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0000"/>
              </a:lnSpc>
            </a:pPr>
            <a:endParaRPr lang="en-US" altLang="en-US" sz="100" dirty="0"/>
          </a:p>
          <a:p>
            <a:pPr marL="12700" indent="635" algn="l" rtl="0" eaLnBrk="0">
              <a:lnSpc>
                <a:spcPct val="110000"/>
              </a:lnSpc>
            </a:pPr>
            <a:r>
              <a:rPr sz="1500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</a:t>
            </a:r>
            <a:r>
              <a:rPr sz="1500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1500" kern="0" spc="1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1500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花嘉的产品发布一系列问答 ，</a:t>
            </a:r>
            <a:r>
              <a:rPr sz="1500" kern="0" spc="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与潜在的消费者产生互动 ，对目标受众施加积极影响 ，使其成为用户或</a:t>
            </a:r>
            <a:r>
              <a:rPr sz="1500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者消费者。</a:t>
            </a:r>
            <a:r>
              <a:rPr sz="1500" kern="0" spc="-22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同时在过程中可 </a:t>
            </a:r>
            <a:r>
              <a:rPr sz="1500" kern="0" spc="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针对一些知识类问答平台 ，邀请</a:t>
            </a:r>
            <a:r>
              <a:rPr sz="1500" kern="0" spc="-3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kern="0" spc="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“护肤”权威</a:t>
            </a:r>
            <a:r>
              <a:rPr sz="1500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</a:t>
            </a:r>
            <a:r>
              <a:rPr sz="1500" kern="0" spc="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对产品的独家成分进行解读 ，增加消费</a:t>
            </a:r>
            <a:endParaRPr lang="en-US" altLang="en-US" sz="1500" dirty="0"/>
          </a:p>
        </p:txBody>
      </p:sp>
      <p:pic>
        <p:nvPicPr>
          <p:cNvPr id="1108" name="picture 110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7960233" y="3523869"/>
            <a:ext cx="2318765" cy="1692402"/>
          </a:xfrm>
          <a:prstGeom prst="rect">
            <a:avLst/>
          </a:prstGeom>
        </p:spPr>
      </p:pic>
      <p:sp>
        <p:nvSpPr>
          <p:cNvPr id="1110" name="textbox 1110"/>
          <p:cNvSpPr/>
          <p:nvPr/>
        </p:nvSpPr>
        <p:spPr>
          <a:xfrm>
            <a:off x="534743" y="317016"/>
            <a:ext cx="5521325" cy="694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270"/>
              </a:lnSpc>
            </a:pPr>
            <a:r>
              <a:rPr sz="3900" b="1" kern="0" spc="-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 碑</a:t>
            </a:r>
            <a:r>
              <a:rPr sz="3900" b="1" kern="0" spc="2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-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 答（</a:t>
            </a:r>
            <a:r>
              <a:rPr sz="3900" b="1" kern="0" spc="1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-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10-11</a:t>
            </a:r>
            <a:r>
              <a:rPr sz="3900" b="1" kern="0" spc="-8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月）</a:t>
            </a:r>
            <a:endParaRPr lang="en-US" altLang="en-US" sz="3900" dirty="0"/>
          </a:p>
        </p:txBody>
      </p:sp>
      <p:pic>
        <p:nvPicPr>
          <p:cNvPr id="1112" name="picture 11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458967" y="3947159"/>
            <a:ext cx="1738884" cy="1132332"/>
          </a:xfrm>
          <a:prstGeom prst="rect">
            <a:avLst/>
          </a:prstGeom>
        </p:spPr>
      </p:pic>
      <p:grpSp>
        <p:nvGrpSpPr>
          <p:cNvPr id="48" name="group 48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1114" name="picture 11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1116" name="textbox 1116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1663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800" kern="0" spc="-2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49</a:t>
              </a:r>
              <a:endParaRPr lang="en-US" altLang="en-US" sz="800" dirty="0"/>
            </a:p>
          </p:txBody>
        </p:sp>
      </p:grpSp>
      <p:sp>
        <p:nvSpPr>
          <p:cNvPr id="1118" name="textbox 1118"/>
          <p:cNvSpPr/>
          <p:nvPr/>
        </p:nvSpPr>
        <p:spPr>
          <a:xfrm>
            <a:off x="8651197" y="2537666"/>
            <a:ext cx="1014094" cy="86106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400" kern="0" spc="6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百度知道</a:t>
            </a:r>
            <a:endParaRPr lang="en-US" altLang="en-US" sz="1400" dirty="0"/>
          </a:p>
          <a:p>
            <a:pPr marL="12700" algn="l" rtl="0" eaLnBrk="0">
              <a:lnSpc>
                <a:spcPct val="91000"/>
              </a:lnSpc>
              <a:spcBef>
                <a:spcPts val="99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悟空问答</a:t>
            </a:r>
            <a:endParaRPr lang="en-US" altLang="en-US" sz="1400" dirty="0"/>
          </a:p>
          <a:p>
            <a:pPr algn="l" rtl="0" eaLnBrk="0">
              <a:lnSpc>
                <a:spcPct val="103000"/>
              </a:lnSpc>
            </a:pPr>
            <a:endParaRPr lang="en-US" altLang="en-US" sz="8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400" kern="0" spc="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知乎</a:t>
            </a:r>
            <a:endParaRPr lang="en-US" altLang="en-US" sz="1400" dirty="0"/>
          </a:p>
        </p:txBody>
      </p:sp>
      <p:sp>
        <p:nvSpPr>
          <p:cNvPr id="1120" name="textbox 1120"/>
          <p:cNvSpPr/>
          <p:nvPr/>
        </p:nvSpPr>
        <p:spPr>
          <a:xfrm>
            <a:off x="8007096" y="3912108"/>
            <a:ext cx="1879600" cy="19875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7000"/>
              </a:lnSpc>
            </a:pPr>
            <a:endParaRPr lang="en-US" altLang="en-US" sz="200" dirty="0"/>
          </a:p>
          <a:p>
            <a:pPr marL="481330" algn="l" rtl="0" eaLnBrk="0">
              <a:lnSpc>
                <a:spcPts val="915"/>
              </a:lnSpc>
              <a:spcBef>
                <a:spcPts val="0"/>
              </a:spcBef>
            </a:pP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lora</a:t>
            </a:r>
            <a:r>
              <a:rPr sz="600" b="1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花嘉是一个什么样的品牌?</a:t>
            </a:r>
            <a:endParaRPr lang="en-US" altLang="en-US" sz="600" dirty="0"/>
          </a:p>
        </p:txBody>
      </p:sp>
      <p:sp>
        <p:nvSpPr>
          <p:cNvPr id="1122" name="textbox 1122"/>
          <p:cNvSpPr/>
          <p:nvPr/>
        </p:nvSpPr>
        <p:spPr>
          <a:xfrm>
            <a:off x="5655563" y="2695955"/>
            <a:ext cx="1879600" cy="198754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7000"/>
              </a:lnSpc>
            </a:pPr>
            <a:endParaRPr lang="en-US" altLang="en-US" sz="200" dirty="0"/>
          </a:p>
          <a:p>
            <a:pPr marL="92710" algn="l" rtl="0" eaLnBrk="0">
              <a:lnSpc>
                <a:spcPts val="915"/>
              </a:lnSpc>
              <a:spcBef>
                <a:spcPts val="0"/>
              </a:spcBef>
            </a:pPr>
            <a:r>
              <a:rPr sz="6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有人用过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600" b="1" kern="0" spc="1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6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Flora</a:t>
            </a:r>
            <a:r>
              <a:rPr sz="600" b="1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花嘉吗?</a:t>
            </a:r>
            <a:endParaRPr lang="en-US" altLang="en-US" sz="600" dirty="0"/>
          </a:p>
        </p:txBody>
      </p:sp>
      <p:sp>
        <p:nvSpPr>
          <p:cNvPr id="1124" name="textbox 1124"/>
          <p:cNvSpPr/>
          <p:nvPr/>
        </p:nvSpPr>
        <p:spPr>
          <a:xfrm>
            <a:off x="663774" y="6094587"/>
            <a:ext cx="1607819" cy="2457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algn="r" rtl="0" eaLnBrk="0">
              <a:lnSpc>
                <a:spcPct val="96000"/>
              </a:lnSpc>
            </a:pPr>
            <a:r>
              <a:rPr sz="1500" kern="0" spc="-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者对品牌信任度。</a:t>
            </a:r>
            <a:endParaRPr lang="en-US" altLang="en-US" sz="1500" dirty="0"/>
          </a:p>
        </p:txBody>
      </p:sp>
      <p:grpSp>
        <p:nvGrpSpPr>
          <p:cNvPr id="50" name="group 50"/>
          <p:cNvGrpSpPr/>
          <p:nvPr/>
        </p:nvGrpSpPr>
        <p:grpSpPr>
          <a:xfrm rot="21600000">
            <a:off x="11542776" y="6477101"/>
            <a:ext cx="497687" cy="231521"/>
            <a:chOff x="0" y="0"/>
            <a:chExt cx="497687" cy="231521"/>
          </a:xfrm>
        </p:grpSpPr>
        <p:sp>
          <p:nvSpPr>
            <p:cNvPr id="1126" name="path"/>
            <p:cNvSpPr/>
            <p:nvPr/>
          </p:nvSpPr>
          <p:spPr>
            <a:xfrm>
              <a:off x="266154" y="0"/>
              <a:ext cx="231533" cy="231521"/>
            </a:xfrm>
            <a:custGeom>
              <a:avLst/>
              <a:gdLst/>
              <a:ahLst/>
              <a:cxnLst/>
              <a:rect l="0" t="0" r="0" b="0"/>
              <a:pathLst>
                <a:path w="364" h="364">
                  <a:moveTo>
                    <a:pt x="0" y="182"/>
                  </a:moveTo>
                  <a:cubicBezTo>
                    <a:pt x="0" y="81"/>
                    <a:pt x="81" y="0"/>
                    <a:pt x="182" y="0"/>
                  </a:cubicBezTo>
                  <a:cubicBezTo>
                    <a:pt x="283" y="0"/>
                    <a:pt x="364" y="81"/>
                    <a:pt x="364" y="182"/>
                  </a:cubicBezTo>
                  <a:cubicBezTo>
                    <a:pt x="364" y="282"/>
                    <a:pt x="283" y="364"/>
                    <a:pt x="182" y="364"/>
                  </a:cubicBezTo>
                  <a:cubicBezTo>
                    <a:pt x="81" y="364"/>
                    <a:pt x="0" y="282"/>
                    <a:pt x="0" y="182"/>
                  </a:cubicBezTo>
                </a:path>
              </a:pathLst>
            </a:custGeom>
            <a:solidFill>
              <a:srgbClr val="44546A">
                <a:alpha val="50196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28" name="path"/>
            <p:cNvSpPr/>
            <p:nvPr/>
          </p:nvSpPr>
          <p:spPr>
            <a:xfrm>
              <a:off x="348995" y="62383"/>
              <a:ext cx="82295" cy="112775"/>
            </a:xfrm>
            <a:custGeom>
              <a:avLst/>
              <a:gdLst/>
              <a:ahLst/>
              <a:cxnLst/>
              <a:rect l="0" t="0" r="0" b="0"/>
              <a:pathLst>
                <a:path w="129" h="177">
                  <a:moveTo>
                    <a:pt x="0" y="0"/>
                  </a:moveTo>
                  <a:lnTo>
                    <a:pt x="43" y="0"/>
                  </a:lnTo>
                  <a:lnTo>
                    <a:pt x="129" y="88"/>
                  </a:lnTo>
                  <a:lnTo>
                    <a:pt x="43" y="177"/>
                  </a:lnTo>
                  <a:lnTo>
                    <a:pt x="0" y="177"/>
                  </a:lnTo>
                  <a:lnTo>
                    <a:pt x="86" y="88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30" name="path"/>
            <p:cNvSpPr/>
            <p:nvPr/>
          </p:nvSpPr>
          <p:spPr>
            <a:xfrm>
              <a:off x="0" y="0"/>
              <a:ext cx="231964" cy="231521"/>
            </a:xfrm>
            <a:custGeom>
              <a:avLst/>
              <a:gdLst/>
              <a:ahLst/>
              <a:cxnLst/>
              <a:rect l="0" t="0" r="0" b="0"/>
              <a:pathLst>
                <a:path w="365" h="364">
                  <a:moveTo>
                    <a:pt x="0" y="182"/>
                  </a:moveTo>
                  <a:cubicBezTo>
                    <a:pt x="0" y="81"/>
                    <a:pt x="82" y="0"/>
                    <a:pt x="182" y="0"/>
                  </a:cubicBezTo>
                  <a:cubicBezTo>
                    <a:pt x="283" y="0"/>
                    <a:pt x="365" y="81"/>
                    <a:pt x="365" y="182"/>
                  </a:cubicBezTo>
                  <a:cubicBezTo>
                    <a:pt x="365" y="282"/>
                    <a:pt x="283" y="364"/>
                    <a:pt x="182" y="364"/>
                  </a:cubicBezTo>
                  <a:cubicBezTo>
                    <a:pt x="82" y="364"/>
                    <a:pt x="0" y="282"/>
                    <a:pt x="0" y="182"/>
                  </a:cubicBezTo>
                </a:path>
              </a:pathLst>
            </a:custGeom>
            <a:solidFill>
              <a:srgbClr val="44546A">
                <a:alpha val="50196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  <p:sp>
          <p:nvSpPr>
            <p:cNvPr id="1132" name="path"/>
            <p:cNvSpPr/>
            <p:nvPr/>
          </p:nvSpPr>
          <p:spPr>
            <a:xfrm>
              <a:off x="83820" y="62383"/>
              <a:ext cx="82295" cy="112775"/>
            </a:xfrm>
            <a:custGeom>
              <a:avLst/>
              <a:gdLst/>
              <a:ahLst/>
              <a:cxnLst/>
              <a:rect l="0" t="0" r="0" b="0"/>
              <a:pathLst>
                <a:path w="129" h="177">
                  <a:moveTo>
                    <a:pt x="0" y="0"/>
                  </a:moveTo>
                  <a:lnTo>
                    <a:pt x="43" y="0"/>
                  </a:lnTo>
                  <a:lnTo>
                    <a:pt x="129" y="88"/>
                  </a:lnTo>
                  <a:lnTo>
                    <a:pt x="43" y="177"/>
                  </a:lnTo>
                  <a:lnTo>
                    <a:pt x="0" y="177"/>
                  </a:lnTo>
                  <a:lnTo>
                    <a:pt x="86" y="88"/>
                  </a:lnTo>
                  <a:lnTo>
                    <a:pt x="0" y="0"/>
                  </a:lnTo>
                </a:path>
              </a:pathLst>
            </a:custGeom>
            <a:solidFill>
              <a:srgbClr val="FFFFFF">
                <a:alpha val="100000"/>
              </a:srgbClr>
            </a:solidFill>
            <a:ln cap="flat">
              <a:noFill/>
              <a:prstDash val="solid"/>
              <a:miter lim="0"/>
            </a:ln>
          </p:spPr>
          <p:txBody>
            <a:bodyPr rtlCol="0"/>
            <a:lstStyle/>
            <a:p>
              <a:pPr algn="ctr"/>
              <a:endParaRPr lang="zh-CN" altLang="en-US"/>
            </a:p>
          </p:txBody>
        </p:sp>
      </p:grpSp>
      <p:sp>
        <p:nvSpPr>
          <p:cNvPr id="1136" name="textbox 1136"/>
          <p:cNvSpPr/>
          <p:nvPr/>
        </p:nvSpPr>
        <p:spPr>
          <a:xfrm>
            <a:off x="5940552" y="2446020"/>
            <a:ext cx="1134110" cy="169545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3000"/>
              </a:lnSpc>
            </a:pPr>
            <a:endParaRPr lang="en-US" altLang="en-US" sz="200" dirty="0"/>
          </a:p>
          <a:p>
            <a:pPr marL="92710" algn="l" rtl="0" eaLnBrk="0">
              <a:lnSpc>
                <a:spcPts val="665"/>
              </a:lnSpc>
              <a:spcBef>
                <a:spcPts val="0"/>
              </a:spcBef>
            </a:pP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有人用过Mythic</a:t>
            </a:r>
            <a:r>
              <a:rPr sz="500" b="1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5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</a:t>
            </a:r>
            <a:r>
              <a:rPr sz="5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lora花嘉吗?</a:t>
            </a:r>
            <a:endParaRPr lang="en-US" altLang="en-US" sz="500" dirty="0"/>
          </a:p>
        </p:txBody>
      </p:sp>
      <p:sp>
        <p:nvSpPr>
          <p:cNvPr id="1138" name="rect"/>
          <p:cNvSpPr/>
          <p:nvPr/>
        </p:nvSpPr>
        <p:spPr>
          <a:xfrm>
            <a:off x="6560819" y="3697223"/>
            <a:ext cx="1178052" cy="76200"/>
          </a:xfrm>
          <a:prstGeom prst="rect">
            <a:avLst/>
          </a:prstGeom>
          <a:solidFill>
            <a:srgbClr val="FFFFFF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40" name="rect"/>
          <p:cNvSpPr/>
          <p:nvPr/>
        </p:nvSpPr>
        <p:spPr>
          <a:xfrm>
            <a:off x="682752" y="1347216"/>
            <a:ext cx="114300" cy="723900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42" name="textbox 1142"/>
          <p:cNvSpPr/>
          <p:nvPr/>
        </p:nvSpPr>
        <p:spPr>
          <a:xfrm>
            <a:off x="8093769" y="3938230"/>
            <a:ext cx="401954" cy="14223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915"/>
              </a:lnSpc>
            </a:pP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Mythic</a:t>
            </a:r>
            <a:r>
              <a:rPr sz="600" b="1" kern="0" spc="1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600" b="1" kern="0" spc="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F</a:t>
            </a:r>
            <a:endParaRPr lang="en-US" altLang="en-US" sz="6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4" name="picture 11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146" name="rect"/>
          <p:cNvSpPr/>
          <p:nvPr/>
        </p:nvSpPr>
        <p:spPr>
          <a:xfrm>
            <a:off x="1658111" y="4113275"/>
            <a:ext cx="979932" cy="929639"/>
          </a:xfrm>
          <a:prstGeom prst="rect">
            <a:avLst/>
          </a:prstGeom>
          <a:solidFill>
            <a:srgbClr val="AD5D5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48" name="rect"/>
          <p:cNvSpPr/>
          <p:nvPr/>
        </p:nvSpPr>
        <p:spPr>
          <a:xfrm>
            <a:off x="1632204" y="5298948"/>
            <a:ext cx="8852916" cy="868679"/>
          </a:xfrm>
          <a:prstGeom prst="rect">
            <a:avLst/>
          </a:prstGeom>
          <a:solidFill>
            <a:srgbClr val="AD5D56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50" name="textbox 1150"/>
          <p:cNvSpPr/>
          <p:nvPr/>
        </p:nvSpPr>
        <p:spPr>
          <a:xfrm>
            <a:off x="950307" y="4439393"/>
            <a:ext cx="9547859" cy="16059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707390" algn="l" rtl="0" eaLnBrk="0">
              <a:lnSpc>
                <a:spcPct val="95000"/>
              </a:lnSpc>
              <a:tabLst>
                <a:tab pos="1008380" algn="l"/>
              </a:tabLst>
            </a:pPr>
            <a:r>
              <a:rPr sz="1500" kern="0" spc="0" dirty="0">
                <a:solidFill>
                  <a:srgbClr val="FFFE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2400" b="1" kern="0" spc="-10" baseline="-15000" dirty="0">
                <a:solidFill>
                  <a:srgbClr val="FFFE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美拍</a:t>
            </a:r>
            <a:r>
              <a:rPr sz="1500" b="1" kern="0" spc="10" dirty="0">
                <a:solidFill>
                  <a:srgbClr val="FFFE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  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夏</a:t>
            </a:r>
            <a:r>
              <a:rPr sz="1400" kern="0" spc="39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也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要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补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水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湿      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笔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记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             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频</a:t>
            </a:r>
            <a:endParaRPr lang="en-US" altLang="en-US" sz="1400" dirty="0"/>
          </a:p>
          <a:p>
            <a:pPr marL="2411730" algn="l" rtl="0" eaLnBrk="0">
              <a:lnSpc>
                <a:spcPct val="85000"/>
              </a:lnSpc>
              <a:spcBef>
                <a:spcPts val="5"/>
              </a:spcBef>
            </a:pP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r>
              <a:rPr sz="1400" kern="0" spc="19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云</a:t>
            </a:r>
            <a:r>
              <a:rPr sz="1400" kern="0" spc="18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淘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</a:t>
            </a:r>
            <a:r>
              <a:rPr sz="1400" kern="0" spc="2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</a:t>
            </a:r>
            <a:r>
              <a:rPr sz="1400" kern="0" spc="1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物       </a:t>
            </a:r>
            <a:r>
              <a:rPr sz="1400" kern="0" spc="-1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搜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索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             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</a:t>
            </a:r>
            <a:endParaRPr lang="en-US" altLang="en-US" sz="14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800" dirty="0"/>
          </a:p>
          <a:p>
            <a:pPr marL="123190" algn="l" rtl="0" eaLnBrk="0">
              <a:lnSpc>
                <a:spcPts val="4750"/>
              </a:lnSpc>
              <a:spcBef>
                <a:spcPts val="5"/>
              </a:spcBef>
              <a:tabLst>
                <a:tab pos="681355" algn="l"/>
              </a:tabLst>
            </a:pPr>
            <a:r>
              <a:rPr sz="3500" kern="0" spc="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3500" b="1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</a:t>
            </a:r>
            <a:r>
              <a:rPr sz="3500" b="1" kern="0" spc="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鲜花萃取 / 小众护肤 </a:t>
            </a:r>
            <a:r>
              <a:rPr sz="3500" b="1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 云南特色         </a:t>
            </a:r>
            <a:endParaRPr lang="en-US" altLang="en-US" sz="3500" dirty="0"/>
          </a:p>
        </p:txBody>
      </p:sp>
      <p:sp>
        <p:nvSpPr>
          <p:cNvPr id="1152" name="textbox 1152"/>
          <p:cNvSpPr/>
          <p:nvPr/>
        </p:nvSpPr>
        <p:spPr>
          <a:xfrm>
            <a:off x="950307" y="5674827"/>
            <a:ext cx="136525" cy="1301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6000"/>
              </a:lnSpc>
            </a:pPr>
            <a:r>
              <a:rPr sz="800" kern="0" spc="-50" dirty="0">
                <a:solidFill>
                  <a:srgbClr val="D9D9D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  <a:endParaRPr lang="en-US" altLang="en-US" sz="800" dirty="0"/>
          </a:p>
        </p:txBody>
      </p:sp>
      <p:graphicFrame>
        <p:nvGraphicFramePr>
          <p:cNvPr id="1154" name="table 1154"/>
          <p:cNvGraphicFramePr>
            <a:graphicFrameLocks noGrp="1"/>
          </p:cNvGraphicFramePr>
          <p:nvPr/>
        </p:nvGraphicFramePr>
        <p:xfrm>
          <a:off x="1631759" y="2861729"/>
          <a:ext cx="7776208" cy="1159510"/>
        </p:xfrm>
        <a:graphic>
          <a:graphicData uri="http://schemas.openxmlformats.org/drawingml/2006/table">
            <a:tbl>
              <a:tblPr/>
              <a:tblGrid>
                <a:gridCol w="1006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961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35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5951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81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/>
                    </a:p>
                    <a:p>
                      <a:pPr marL="1252220" algn="l" rtl="0" eaLnBrk="0">
                        <a:lnSpc>
                          <a:spcPct val="91000"/>
                        </a:lnSpc>
                      </a:pPr>
                      <a:r>
                        <a:rPr sz="1400" kern="0" spc="-1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滴</a:t>
                      </a:r>
                      <a:r>
                        <a:rPr sz="1400" kern="0" spc="22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”</a:t>
                      </a:r>
                      <a:r>
                        <a:rPr sz="1400" kern="0" spc="9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保</a:t>
                      </a:r>
                      <a:r>
                        <a:rPr sz="1400" kern="0" spc="16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鲜</a:t>
                      </a:r>
                      <a:r>
                        <a:rPr sz="1400" kern="0" spc="15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1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“</a:t>
                      </a:r>
                      <a:r>
                        <a:rPr sz="1400" kern="0" spc="2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      </a:t>
                      </a:r>
                      <a:r>
                        <a:rPr sz="2100" kern="0" spc="-10" baseline="-2000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endParaRPr lang="en-US" altLang="en-US" sz="2100" baseline="-20000" dirty="0"/>
                    </a:p>
                    <a:p>
                      <a:pPr marL="1253490" algn="l" rtl="0" eaLnBrk="0">
                        <a:lnSpc>
                          <a:spcPct val="82000"/>
                        </a:lnSpc>
                        <a:spcBef>
                          <a:spcPts val="155"/>
                        </a:spcBef>
                      </a:pPr>
                      <a:r>
                        <a:rPr sz="1400" kern="0" spc="-2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前</a:t>
                      </a:r>
                      <a:r>
                        <a:rPr sz="1400" kern="0" spc="18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</a:t>
                      </a:r>
                      <a:r>
                        <a:rPr sz="1400" kern="0" spc="15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2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肤</a:t>
                      </a:r>
                      <a:r>
                        <a:rPr sz="1400" kern="0" spc="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                        </a:t>
                      </a:r>
                      <a:r>
                        <a:rPr sz="2100" kern="0" spc="-20" baseline="-2000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endParaRPr lang="en-US" altLang="en-US" sz="2100" baseline="-20000" dirty="0"/>
                    </a:p>
                    <a:p>
                      <a:pPr marL="1259205" algn="l" rtl="0" eaLnBrk="0">
                        <a:lnSpc>
                          <a:spcPts val="1825"/>
                        </a:lnSpc>
                      </a:pPr>
                      <a:r>
                        <a:rPr sz="1400" kern="0" spc="-4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景</a:t>
                      </a:r>
                      <a:r>
                        <a:rPr sz="1400" kern="0" spc="32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区</a:t>
                      </a:r>
                      <a:r>
                        <a:rPr sz="1400" kern="0" spc="16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有</a:t>
                      </a:r>
                      <a:r>
                        <a:rPr sz="1400" kern="0" spc="17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什</a:t>
                      </a:r>
                      <a:r>
                        <a:rPr sz="1400" kern="0" spc="16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么</a:t>
                      </a:r>
                      <a:r>
                        <a:rPr sz="1400" kern="0" spc="16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值</a:t>
                      </a:r>
                      <a:r>
                        <a:rPr sz="1400" kern="0" spc="16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得</a:t>
                      </a:r>
                      <a:r>
                        <a:rPr sz="1400" kern="0" spc="18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买</a:t>
                      </a:r>
                      <a:endParaRPr lang="en-US" altLang="en-US" sz="14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49000"/>
                        </a:lnSpc>
                      </a:pPr>
                      <a:endParaRPr lang="en-US" altLang="en-US" sz="1000" dirty="0"/>
                    </a:p>
                    <a:p>
                      <a:pPr algn="l" rtl="0" eaLnBrk="0">
                        <a:lnSpc>
                          <a:spcPct val="149000"/>
                        </a:lnSpc>
                      </a:pPr>
                      <a:endParaRPr lang="en-US" altLang="en-US" sz="1000" dirty="0"/>
                    </a:p>
                    <a:p>
                      <a:pPr marL="446405" algn="l" rtl="0" eaLnBrk="0">
                        <a:lnSpc>
                          <a:spcPct val="90000"/>
                        </a:lnSpc>
                        <a:spcBef>
                          <a:spcPts val="5"/>
                        </a:spcBef>
                      </a:pPr>
                      <a:r>
                        <a:rPr sz="1400" kern="0" spc="-4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•</a:t>
                      </a:r>
                      <a:r>
                        <a:rPr sz="1400" kern="0" spc="5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Arial" panose="020B0604020202020204"/>
                          <a:ea typeface="Arial" panose="020B0604020202020204"/>
                          <a:cs typeface="Arial" panose="020B0604020202020204"/>
                        </a:rPr>
                        <a:t>    </a:t>
                      </a:r>
                      <a:r>
                        <a:rPr sz="1400" kern="0" spc="-4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视</a:t>
                      </a:r>
                      <a:r>
                        <a:rPr sz="1400" kern="0" spc="18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400" kern="0" spc="-40" dirty="0">
                          <a:solidFill>
                            <a:srgbClr val="AC5D55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频</a:t>
                      </a:r>
                      <a:endParaRPr lang="en-US" altLang="en-US" sz="14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156" name="textbox 1156"/>
          <p:cNvSpPr/>
          <p:nvPr/>
        </p:nvSpPr>
        <p:spPr>
          <a:xfrm>
            <a:off x="546425" y="317016"/>
            <a:ext cx="5078729" cy="69469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5270"/>
              </a:lnSpc>
            </a:pPr>
            <a:r>
              <a:rPr sz="3900" b="1" kern="0" spc="-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KOL种草（ 10-12月）</a:t>
            </a:r>
            <a:endParaRPr lang="en-US" altLang="en-US" sz="3900" dirty="0"/>
          </a:p>
        </p:txBody>
      </p:sp>
      <p:sp>
        <p:nvSpPr>
          <p:cNvPr id="1158" name="textbox 1158"/>
          <p:cNvSpPr/>
          <p:nvPr/>
        </p:nvSpPr>
        <p:spPr>
          <a:xfrm>
            <a:off x="3349557" y="1871975"/>
            <a:ext cx="2227579" cy="6464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</a:t>
            </a:r>
            <a:r>
              <a:rPr sz="1400" kern="0" spc="19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萃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</a:t>
            </a:r>
            <a:r>
              <a:rPr sz="1400" kern="0" spc="15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肤</a:t>
            </a:r>
            <a:r>
              <a:rPr sz="1400" kern="0" spc="2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牌</a:t>
            </a:r>
            <a:endParaRPr lang="en-US" altLang="en-US" sz="1400" dirty="0"/>
          </a:p>
          <a:p>
            <a:pPr marL="12700" algn="l" rtl="0" eaLnBrk="0">
              <a:lnSpc>
                <a:spcPct val="91000"/>
              </a:lnSpc>
              <a:spcBef>
                <a:spcPts val="150"/>
              </a:spcBef>
            </a:pP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7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</a:t>
            </a:r>
            <a:r>
              <a:rPr sz="1400" kern="0" spc="18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萃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取</a:t>
            </a:r>
            <a:r>
              <a:rPr sz="1400" kern="0" spc="19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</a:t>
            </a:r>
            <a:r>
              <a:rPr sz="1400" kern="0" spc="15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效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油</a:t>
            </a:r>
            <a:endParaRPr lang="en-US" altLang="en-US" sz="1400" dirty="0"/>
          </a:p>
          <a:p>
            <a:pPr marL="12700" algn="l" rtl="0" eaLnBrk="0">
              <a:lnSpc>
                <a:spcPct val="91000"/>
              </a:lnSpc>
              <a:spcBef>
                <a:spcPts val="150"/>
              </a:spcBef>
            </a:pP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6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</a:t>
            </a:r>
            <a:r>
              <a:rPr sz="1400" kern="0" spc="19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众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</a:t>
            </a:r>
            <a:r>
              <a:rPr sz="1400" kern="0" spc="15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肤</a:t>
            </a:r>
            <a:endParaRPr lang="en-US" altLang="en-US" sz="1400" dirty="0"/>
          </a:p>
        </p:txBody>
      </p:sp>
      <p:pic>
        <p:nvPicPr>
          <p:cNvPr id="1160" name="picture 11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sp>
        <p:nvSpPr>
          <p:cNvPr id="1162" name="textbox 1162"/>
          <p:cNvSpPr/>
          <p:nvPr/>
        </p:nvSpPr>
        <p:spPr>
          <a:xfrm>
            <a:off x="1668779" y="1784604"/>
            <a:ext cx="981710" cy="929639"/>
          </a:xfrm>
          <a:prstGeom prst="rect">
            <a:avLst/>
          </a:prstGeom>
          <a:solidFill>
            <a:srgbClr val="AD5D56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109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51130" algn="l" rtl="0" eaLnBrk="0">
              <a:lnSpc>
                <a:spcPct val="96000"/>
              </a:lnSpc>
            </a:pPr>
            <a:r>
              <a:rPr sz="1500" b="1" kern="0" spc="80" dirty="0">
                <a:solidFill>
                  <a:srgbClr val="FFFFFE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endParaRPr lang="en-US" altLang="en-US" sz="1500" dirty="0"/>
          </a:p>
        </p:txBody>
      </p:sp>
      <p:sp>
        <p:nvSpPr>
          <p:cNvPr id="1164" name="textbox 1164"/>
          <p:cNvSpPr/>
          <p:nvPr/>
        </p:nvSpPr>
        <p:spPr>
          <a:xfrm>
            <a:off x="1658111" y="2965704"/>
            <a:ext cx="980439" cy="929639"/>
          </a:xfrm>
          <a:prstGeom prst="rect">
            <a:avLst/>
          </a:prstGeom>
          <a:solidFill>
            <a:srgbClr val="AD5D56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9000"/>
              </a:lnSpc>
            </a:pPr>
            <a:endParaRPr lang="en-US" altLang="en-US" sz="1000" dirty="0"/>
          </a:p>
          <a:p>
            <a:pPr algn="l" rtl="0" eaLnBrk="0">
              <a:lnSpc>
                <a:spcPct val="129000"/>
              </a:lnSpc>
            </a:pPr>
            <a:endParaRPr lang="en-US" altLang="en-US" sz="1000" dirty="0"/>
          </a:p>
          <a:p>
            <a:pPr marL="263525" algn="l" rtl="0" eaLnBrk="0">
              <a:lnSpc>
                <a:spcPct val="96000"/>
              </a:lnSpc>
              <a:spcBef>
                <a:spcPts val="5"/>
              </a:spcBef>
            </a:pPr>
            <a:r>
              <a:rPr sz="1500" b="1" kern="0" spc="80" dirty="0">
                <a:solidFill>
                  <a:srgbClr val="FFFEFD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</a:t>
            </a:r>
            <a:endParaRPr lang="en-US" altLang="en-US" sz="1500" dirty="0"/>
          </a:p>
        </p:txBody>
      </p:sp>
      <p:sp>
        <p:nvSpPr>
          <p:cNvPr id="1166" name="textbox 1166"/>
          <p:cNvSpPr/>
          <p:nvPr/>
        </p:nvSpPr>
        <p:spPr>
          <a:xfrm>
            <a:off x="6034925" y="1203959"/>
            <a:ext cx="2663825" cy="28384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100000"/>
              </a:lnSpc>
            </a:pPr>
            <a:r>
              <a:rPr sz="17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运营重点            内容形式</a:t>
            </a:r>
            <a:endParaRPr lang="en-US" altLang="en-US" sz="1700" dirty="0"/>
          </a:p>
        </p:txBody>
      </p:sp>
      <p:sp>
        <p:nvSpPr>
          <p:cNvPr id="1168" name="textbox 1168"/>
          <p:cNvSpPr/>
          <p:nvPr/>
        </p:nvSpPr>
        <p:spPr>
          <a:xfrm>
            <a:off x="5856689" y="1980648"/>
            <a:ext cx="1229360" cy="4330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容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</a:t>
            </a:r>
            <a:endParaRPr lang="en-US" altLang="en-US" sz="1400" dirty="0"/>
          </a:p>
          <a:p>
            <a:pPr marL="12700" algn="l" rtl="0" eaLnBrk="0">
              <a:lnSpc>
                <a:spcPct val="91000"/>
              </a:lnSpc>
              <a:spcBef>
                <a:spcPts val="150"/>
              </a:spcBef>
            </a:pP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</a:t>
            </a:r>
            <a:r>
              <a:rPr sz="1400" kern="0" spc="21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</a:t>
            </a:r>
            <a:r>
              <a:rPr sz="1400" kern="0" spc="15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活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</a:t>
            </a:r>
            <a:endParaRPr lang="en-US" altLang="en-US" sz="1400" dirty="0"/>
          </a:p>
        </p:txBody>
      </p:sp>
      <p:sp>
        <p:nvSpPr>
          <p:cNvPr id="1170" name="textbox 1170"/>
          <p:cNvSpPr/>
          <p:nvPr/>
        </p:nvSpPr>
        <p:spPr>
          <a:xfrm>
            <a:off x="6159048" y="3184646"/>
            <a:ext cx="951230" cy="43306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笔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记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</a:t>
            </a:r>
            <a:r>
              <a:rPr sz="1400" kern="0" spc="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标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签</a:t>
            </a:r>
            <a:r>
              <a:rPr sz="1400" kern="0" spc="16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优</a:t>
            </a:r>
            <a:r>
              <a:rPr sz="1400" kern="0" spc="1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化</a:t>
            </a:r>
            <a:endParaRPr lang="en-US" altLang="en-US" sz="1400" dirty="0"/>
          </a:p>
        </p:txBody>
      </p:sp>
      <p:sp>
        <p:nvSpPr>
          <p:cNvPr id="1172" name="textbox 1172"/>
          <p:cNvSpPr/>
          <p:nvPr/>
        </p:nvSpPr>
        <p:spPr>
          <a:xfrm>
            <a:off x="7868432" y="1975434"/>
            <a:ext cx="730250" cy="4311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5000"/>
              </a:lnSpc>
            </a:pP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400" kern="0" spc="5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</a:t>
            </a:r>
            <a:r>
              <a:rPr sz="1400" kern="0" spc="18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频</a:t>
            </a:r>
            <a:r>
              <a:rPr sz="1400" kern="0" spc="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  </a:t>
            </a: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</a:t>
            </a:r>
            <a:r>
              <a:rPr sz="1400" kern="0" spc="19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4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</a:t>
            </a:r>
            <a:endParaRPr lang="en-US" altLang="en-US" sz="1400" dirty="0"/>
          </a:p>
        </p:txBody>
      </p:sp>
      <p:sp>
        <p:nvSpPr>
          <p:cNvPr id="1176" name="textbox 1176"/>
          <p:cNvSpPr/>
          <p:nvPr/>
        </p:nvSpPr>
        <p:spPr>
          <a:xfrm>
            <a:off x="3857180" y="1215440"/>
            <a:ext cx="1166494" cy="27368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b="1" kern="0" spc="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产品关键词</a:t>
            </a:r>
            <a:endParaRPr lang="en-US" altLang="en-US" sz="1700" dirty="0"/>
          </a:p>
        </p:txBody>
      </p:sp>
      <p:sp>
        <p:nvSpPr>
          <p:cNvPr id="1178" name="textbox 1178"/>
          <p:cNvSpPr/>
          <p:nvPr/>
        </p:nvSpPr>
        <p:spPr>
          <a:xfrm>
            <a:off x="3607923" y="3201499"/>
            <a:ext cx="222250" cy="550544"/>
          </a:xfrm>
          <a:prstGeom prst="rect">
            <a:avLst/>
          </a:prstGeom>
        </p:spPr>
        <p:txBody>
          <a:bodyPr vert="eaVert" wrap="square" lIns="0" tIns="0" rIns="0" bIns="0"/>
          <a:lstStyle/>
          <a:p>
            <a:pPr algn="l" rtl="0" eaLnBrk="0">
              <a:lnSpc>
                <a:spcPct val="8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1400" kern="0" spc="-129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</a:t>
            </a:r>
            <a:r>
              <a:rPr sz="1400" kern="0" spc="7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妆</a:t>
            </a:r>
            <a:r>
              <a:rPr sz="1400" kern="0" spc="-10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20" dirty="0">
                <a:solidFill>
                  <a:srgbClr val="AC5D5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</a:t>
            </a:r>
            <a:endParaRPr lang="en-US" altLang="en-US" sz="1400" dirty="0"/>
          </a:p>
        </p:txBody>
      </p:sp>
      <p:pic>
        <p:nvPicPr>
          <p:cNvPr id="1180" name="picture 11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845606" y="1552981"/>
            <a:ext cx="2986697" cy="9741"/>
          </a:xfrm>
          <a:prstGeom prst="rect">
            <a:avLst/>
          </a:prstGeom>
        </p:spPr>
      </p:pic>
      <p:pic>
        <p:nvPicPr>
          <p:cNvPr id="1182" name="picture 11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3817111" y="1584528"/>
            <a:ext cx="1260005" cy="7620"/>
          </a:xfrm>
          <a:prstGeom prst="rect">
            <a:avLst/>
          </a:prstGeom>
        </p:spPr>
      </p:pic>
      <p:sp>
        <p:nvSpPr>
          <p:cNvPr id="1184" name="textbox 1184"/>
          <p:cNvSpPr/>
          <p:nvPr/>
        </p:nvSpPr>
        <p:spPr>
          <a:xfrm>
            <a:off x="3349557" y="3618762"/>
            <a:ext cx="78739" cy="88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95"/>
              </a:lnSpc>
            </a:pPr>
            <a:r>
              <a:rPr sz="300" kern="0" spc="30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endParaRPr lang="en-US" altLang="en-US" sz="300" dirty="0"/>
          </a:p>
        </p:txBody>
      </p:sp>
      <p:sp>
        <p:nvSpPr>
          <p:cNvPr id="1186" name="textbox 1186"/>
          <p:cNvSpPr/>
          <p:nvPr/>
        </p:nvSpPr>
        <p:spPr>
          <a:xfrm>
            <a:off x="3349557" y="3192042"/>
            <a:ext cx="78739" cy="88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95"/>
              </a:lnSpc>
            </a:pPr>
            <a:r>
              <a:rPr sz="300" kern="0" spc="30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endParaRPr lang="en-US" altLang="en-US" sz="300" dirty="0"/>
          </a:p>
        </p:txBody>
      </p:sp>
      <p:sp>
        <p:nvSpPr>
          <p:cNvPr id="1188" name="textbox 1188"/>
          <p:cNvSpPr/>
          <p:nvPr/>
        </p:nvSpPr>
        <p:spPr>
          <a:xfrm>
            <a:off x="3349557" y="3405402"/>
            <a:ext cx="78739" cy="8890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95"/>
              </a:lnSpc>
            </a:pPr>
            <a:r>
              <a:rPr sz="300" kern="0" spc="300" dirty="0">
                <a:solidFill>
                  <a:srgbClr val="AC5D55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endParaRPr lang="en-US" altLang="en-US" sz="3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picture 11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192" name="picture 11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57350" y="2862071"/>
            <a:ext cx="8957309" cy="3057144"/>
          </a:xfrm>
          <a:prstGeom prst="rect">
            <a:avLst/>
          </a:prstGeom>
        </p:spPr>
      </p:pic>
      <p:sp>
        <p:nvSpPr>
          <p:cNvPr id="1194" name="textbox 1194"/>
          <p:cNvSpPr/>
          <p:nvPr/>
        </p:nvSpPr>
        <p:spPr>
          <a:xfrm>
            <a:off x="1691830" y="1758175"/>
            <a:ext cx="8939530" cy="10985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lang="en-US" altLang="en-US" sz="100" dirty="0"/>
          </a:p>
          <a:p>
            <a:pPr marL="13335" algn="l" rtl="0" eaLnBrk="0">
              <a:lnSpc>
                <a:spcPct val="88000"/>
              </a:lnSpc>
            </a:pPr>
            <a:r>
              <a:rPr sz="1700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在一轮社区种草过后 ，基于原始的</a:t>
            </a:r>
            <a:r>
              <a:rPr sz="1700" kern="0" spc="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社区平台流量我们将原本在社区平台生成的内容转发至</a:t>
            </a:r>
            <a:endParaRPr lang="en-US" altLang="en-US" sz="1700" dirty="0"/>
          </a:p>
          <a:p>
            <a:pPr marL="12700" indent="1270" algn="l" rtl="0" eaLnBrk="0">
              <a:lnSpc>
                <a:spcPct val="163000"/>
              </a:lnSpc>
              <a:spcBef>
                <a:spcPts val="0"/>
              </a:spcBef>
            </a:pP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微博与微信种草大号 ，实现二次曝光及内容深度转化影响 ，进一步加深品牌在消费者</a:t>
            </a:r>
            <a:r>
              <a:rPr sz="1700" kern="0" spc="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及受</a:t>
            </a:r>
            <a:r>
              <a:rPr sz="17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众心中印象。</a:t>
            </a:r>
            <a:endParaRPr lang="en-US" altLang="en-US" sz="1700" dirty="0"/>
          </a:p>
        </p:txBody>
      </p:sp>
      <p:sp>
        <p:nvSpPr>
          <p:cNvPr id="1196" name="textbox 1196"/>
          <p:cNvSpPr/>
          <p:nvPr/>
        </p:nvSpPr>
        <p:spPr>
          <a:xfrm>
            <a:off x="2911375" y="427721"/>
            <a:ext cx="6139179" cy="44386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3290"/>
              </a:lnSpc>
            </a:pPr>
            <a:r>
              <a:rPr sz="2400" b="1" kern="0" spc="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持续发酵</a:t>
            </a:r>
            <a:r>
              <a:rPr sz="2400" b="1" kern="0" spc="3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——</a:t>
            </a:r>
            <a:r>
              <a:rPr sz="2400" b="1" kern="0" spc="3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社交媒体内容（ </a:t>
            </a:r>
            <a:r>
              <a:rPr sz="2400" b="1" kern="0" spc="3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2400" b="1" kern="0" spc="2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  <a:r>
              <a:rPr sz="2400" b="1" kern="0" spc="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月、</a:t>
            </a:r>
            <a:r>
              <a:rPr sz="2400" b="1" kern="0" spc="-4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2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r>
              <a:rPr sz="2400" b="1" kern="0" spc="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月）</a:t>
            </a:r>
            <a:endParaRPr lang="en-US" altLang="en-US" sz="2400" dirty="0"/>
          </a:p>
        </p:txBody>
      </p:sp>
      <p:grpSp>
        <p:nvGrpSpPr>
          <p:cNvPr id="52" name="group 52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1198" name="picture 119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1200" name="textbox 1200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1917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800" kern="0" spc="-3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51</a:t>
              </a:r>
              <a:endParaRPr lang="en-US" altLang="en-US" sz="800" dirty="0"/>
            </a:p>
          </p:txBody>
        </p:sp>
      </p:grpSp>
      <p:sp>
        <p:nvSpPr>
          <p:cNvPr id="1204" name="rect"/>
          <p:cNvSpPr/>
          <p:nvPr/>
        </p:nvSpPr>
        <p:spPr>
          <a:xfrm>
            <a:off x="1530096" y="1748028"/>
            <a:ext cx="80772" cy="600455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6" name="picture 120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grpSp>
        <p:nvGrpSpPr>
          <p:cNvPr id="54" name="group 54"/>
          <p:cNvGrpSpPr/>
          <p:nvPr/>
        </p:nvGrpSpPr>
        <p:grpSpPr>
          <a:xfrm rot="21600000">
            <a:off x="987551" y="2209800"/>
            <a:ext cx="3054095" cy="2624327"/>
            <a:chOff x="0" y="0"/>
            <a:chExt cx="3054095" cy="2624327"/>
          </a:xfrm>
        </p:grpSpPr>
        <p:pic>
          <p:nvPicPr>
            <p:cNvPr id="1208" name="picture 120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3054095" cy="2624327"/>
            </a:xfrm>
            <a:prstGeom prst="rect">
              <a:avLst/>
            </a:prstGeom>
          </p:spPr>
        </p:pic>
        <p:sp>
          <p:nvSpPr>
            <p:cNvPr id="1210" name="textbox 1210"/>
            <p:cNvSpPr/>
            <p:nvPr/>
          </p:nvSpPr>
          <p:spPr>
            <a:xfrm>
              <a:off x="-12700" y="-12700"/>
              <a:ext cx="3079750" cy="267525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4000"/>
                </a:lnSpc>
              </a:pPr>
              <a:endParaRPr lang="en-US" altLang="en-US" sz="1000" dirty="0"/>
            </a:p>
            <a:p>
              <a:pPr marL="879475" algn="l" rtl="0" eaLnBrk="0">
                <a:lnSpc>
                  <a:spcPct val="91000"/>
                </a:lnSpc>
              </a:pPr>
              <a:r>
                <a:rPr sz="20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今</a:t>
              </a:r>
              <a:r>
                <a:rPr sz="2000" b="1" kern="0" spc="2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日 头</a:t>
              </a:r>
              <a:r>
                <a:rPr sz="2000" b="1" kern="0" spc="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2000" b="1" kern="0" spc="-6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条</a:t>
              </a:r>
              <a:endParaRPr lang="en-US" altLang="en-US" sz="2000" dirty="0"/>
            </a:p>
          </p:txBody>
        </p:sp>
      </p:grpSp>
      <p:pic>
        <p:nvPicPr>
          <p:cNvPr id="1212" name="picture 12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4742688" y="2194560"/>
            <a:ext cx="2973323" cy="2639567"/>
          </a:xfrm>
          <a:prstGeom prst="rect">
            <a:avLst/>
          </a:prstGeom>
        </p:spPr>
      </p:pic>
      <p:pic>
        <p:nvPicPr>
          <p:cNvPr id="1214" name="picture 12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8493252" y="2220468"/>
            <a:ext cx="2973323" cy="2613659"/>
          </a:xfrm>
          <a:prstGeom prst="rect">
            <a:avLst/>
          </a:prstGeom>
        </p:spPr>
      </p:pic>
      <p:sp>
        <p:nvSpPr>
          <p:cNvPr id="1216" name="textbox 1216"/>
          <p:cNvSpPr/>
          <p:nvPr/>
        </p:nvSpPr>
        <p:spPr>
          <a:xfrm>
            <a:off x="992581" y="1364107"/>
            <a:ext cx="10082530" cy="5765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lang="en-US" altLang="en-US" sz="100" dirty="0"/>
          </a:p>
          <a:p>
            <a:pPr marL="12700" indent="635" algn="l" rtl="0" eaLnBrk="0">
              <a:lnSpc>
                <a:spcPct val="106000"/>
              </a:lnSpc>
            </a:pP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通过有效的舆论引导 ，不仅可以随时保持话题、</a:t>
            </a:r>
            <a:r>
              <a:rPr sz="1700" kern="0" spc="-3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文章的新鲜度 ，同时还可以最大程度激发受众的参与</a:t>
            </a:r>
            <a:r>
              <a:rPr sz="17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程度 ，引导提高</a:t>
            </a:r>
            <a:r>
              <a:rPr sz="17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Mythic</a:t>
            </a:r>
            <a:r>
              <a:rPr sz="1700" kern="0" spc="17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7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Flora</a:t>
            </a: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品牌美誉度 ，从而</a:t>
            </a:r>
            <a:r>
              <a:rPr sz="1700" kern="0" spc="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引发更多对于品牌的关注。</a:t>
            </a:r>
            <a:endParaRPr lang="en-US" altLang="en-US" sz="1700" dirty="0"/>
          </a:p>
        </p:txBody>
      </p:sp>
      <p:sp>
        <p:nvSpPr>
          <p:cNvPr id="1218" name="textbox 1218"/>
          <p:cNvSpPr/>
          <p:nvPr/>
        </p:nvSpPr>
        <p:spPr>
          <a:xfrm>
            <a:off x="4742688" y="3945635"/>
            <a:ext cx="2973704" cy="889000"/>
          </a:xfrm>
          <a:prstGeom prst="rect">
            <a:avLst/>
          </a:prstGeom>
          <a:solidFill>
            <a:srgbClr val="D74F4A">
              <a:alpha val="74509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866140" algn="l" rtl="0" eaLnBrk="0">
              <a:lnSpc>
                <a:spcPct val="91000"/>
              </a:lnSpc>
              <a:spcBef>
                <a:spcPts val="5"/>
              </a:spcBef>
            </a:pP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 博 话 题</a:t>
            </a:r>
            <a:endParaRPr lang="en-US" altLang="en-US" sz="2000" dirty="0"/>
          </a:p>
        </p:txBody>
      </p:sp>
      <p:sp>
        <p:nvSpPr>
          <p:cNvPr id="1220" name="textbox 1220"/>
          <p:cNvSpPr/>
          <p:nvPr/>
        </p:nvSpPr>
        <p:spPr>
          <a:xfrm>
            <a:off x="8493252" y="3945635"/>
            <a:ext cx="2971800" cy="889000"/>
          </a:xfrm>
          <a:prstGeom prst="rect">
            <a:avLst/>
          </a:prstGeom>
          <a:solidFill>
            <a:srgbClr val="D74F4A">
              <a:alpha val="74509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marL="902970" algn="l" rtl="0" eaLnBrk="0">
              <a:lnSpc>
                <a:spcPct val="91000"/>
              </a:lnSpc>
              <a:spcBef>
                <a:spcPts val="5"/>
              </a:spcBef>
            </a:pPr>
            <a:r>
              <a:rPr sz="2000" b="1" kern="0" spc="-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 博 评论</a:t>
            </a:r>
            <a:endParaRPr lang="en-US" altLang="en-US" sz="2000" dirty="0"/>
          </a:p>
        </p:txBody>
      </p:sp>
      <p:sp>
        <p:nvSpPr>
          <p:cNvPr id="1222" name="textbox 1222"/>
          <p:cNvSpPr/>
          <p:nvPr/>
        </p:nvSpPr>
        <p:spPr>
          <a:xfrm>
            <a:off x="4824076" y="5240573"/>
            <a:ext cx="3056254" cy="539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lang="en-US" altLang="en-US" sz="100" dirty="0"/>
          </a:p>
          <a:p>
            <a:pPr algn="r" rtl="0" eaLnBrk="0">
              <a:lnSpc>
                <a:spcPct val="91000"/>
              </a:lnSpc>
            </a:pPr>
            <a:r>
              <a:rPr sz="1400" kern="0" spc="-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针对微博话题 ，进行引导评论及点赞 ，</a:t>
            </a:r>
            <a:endParaRPr lang="en-US" altLang="en-US" sz="1400" dirty="0"/>
          </a:p>
          <a:p>
            <a:pPr algn="l" rtl="0" eaLnBrk="0">
              <a:lnSpc>
                <a:spcPct val="103000"/>
              </a:lnSpc>
            </a:pPr>
            <a:endParaRPr lang="en-US" altLang="en-US" sz="8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保持话题新鲜度 ，最大化话题曝光。</a:t>
            </a:r>
            <a:endParaRPr lang="en-US" altLang="en-US" sz="1400" dirty="0"/>
          </a:p>
        </p:txBody>
      </p:sp>
      <p:sp>
        <p:nvSpPr>
          <p:cNvPr id="1224" name="textbox 1224"/>
          <p:cNvSpPr/>
          <p:nvPr/>
        </p:nvSpPr>
        <p:spPr>
          <a:xfrm>
            <a:off x="1011815" y="5238967"/>
            <a:ext cx="2922270" cy="5410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14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对于头条新闻进行舆论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引导</a:t>
            </a:r>
            <a:r>
              <a:rPr sz="1400" kern="0" spc="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，使文章</a:t>
            </a:r>
            <a:endParaRPr lang="en-US" altLang="en-US" sz="1400" dirty="0"/>
          </a:p>
          <a:p>
            <a:pPr algn="l" rtl="0" eaLnBrk="0">
              <a:lnSpc>
                <a:spcPct val="103000"/>
              </a:lnSpc>
            </a:pPr>
            <a:endParaRPr lang="en-US" altLang="en-US" sz="8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列在前位 ，提升曝光度 ，引发讨论。</a:t>
            </a:r>
            <a:endParaRPr lang="en-US" altLang="en-US" sz="1400" dirty="0"/>
          </a:p>
        </p:txBody>
      </p:sp>
      <p:sp>
        <p:nvSpPr>
          <p:cNvPr id="1226" name="textbox 1226"/>
          <p:cNvSpPr/>
          <p:nvPr/>
        </p:nvSpPr>
        <p:spPr>
          <a:xfrm>
            <a:off x="8574070" y="5240394"/>
            <a:ext cx="2868929" cy="53975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微博评论及点赞 ，保证最新最热 ，起</a:t>
            </a:r>
            <a:endParaRPr lang="en-US" altLang="en-US" sz="1400" dirty="0"/>
          </a:p>
          <a:p>
            <a:pPr algn="l" rtl="0" eaLnBrk="0">
              <a:lnSpc>
                <a:spcPct val="103000"/>
              </a:lnSpc>
            </a:pPr>
            <a:endParaRPr lang="en-US" altLang="en-US" sz="800" dirty="0"/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到舆论引导作用。</a:t>
            </a:r>
            <a:endParaRPr lang="en-US" altLang="en-US" sz="1400" dirty="0"/>
          </a:p>
        </p:txBody>
      </p:sp>
      <p:sp>
        <p:nvSpPr>
          <p:cNvPr id="1228" name="textbox 1228"/>
          <p:cNvSpPr/>
          <p:nvPr/>
        </p:nvSpPr>
        <p:spPr>
          <a:xfrm>
            <a:off x="937247" y="472137"/>
            <a:ext cx="2500629" cy="5734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舆 论</a:t>
            </a:r>
            <a:r>
              <a:rPr sz="3900" b="1" kern="0" spc="2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</a:t>
            </a: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导</a:t>
            </a:r>
            <a:endParaRPr lang="en-US" altLang="en-US" sz="3900" dirty="0"/>
          </a:p>
        </p:txBody>
      </p:sp>
      <p:grpSp>
        <p:nvGrpSpPr>
          <p:cNvPr id="56" name="group 56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1230" name="picture 12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1232" name="textbox 1232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1917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800" kern="0" spc="-3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52</a:t>
              </a:r>
              <a:endParaRPr lang="en-US" altLang="en-US" sz="800" dirty="0"/>
            </a:p>
          </p:txBody>
        </p:sp>
      </p:grpSp>
      <p:sp>
        <p:nvSpPr>
          <p:cNvPr id="1234" name="rect"/>
          <p:cNvSpPr/>
          <p:nvPr/>
        </p:nvSpPr>
        <p:spPr>
          <a:xfrm>
            <a:off x="1008888" y="6083808"/>
            <a:ext cx="10012680" cy="36576"/>
          </a:xfrm>
          <a:prstGeom prst="rect">
            <a:avLst/>
          </a:prstGeom>
          <a:solidFill>
            <a:srgbClr val="D74F4A">
              <a:alpha val="74901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8" name="picture 123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40" name="textbox 1240"/>
          <p:cNvSpPr/>
          <p:nvPr/>
        </p:nvSpPr>
        <p:spPr>
          <a:xfrm>
            <a:off x="0" y="0"/>
            <a:ext cx="6955790" cy="6858000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2000"/>
              </a:lnSpc>
            </a:pPr>
            <a:endParaRPr lang="en-US" altLang="en-US" sz="10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103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2339975" algn="l" rtl="0" eaLnBrk="0">
              <a:lnSpc>
                <a:spcPct val="92000"/>
              </a:lnSpc>
            </a:pPr>
            <a:r>
              <a:rPr sz="4700" b="1" kern="0" spc="-16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电商节传播</a:t>
            </a:r>
            <a:endParaRPr lang="en-US" altLang="en-US" sz="4700" dirty="0"/>
          </a:p>
        </p:txBody>
      </p:sp>
      <p:pic>
        <p:nvPicPr>
          <p:cNvPr id="1242" name="picture 12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6" name="picture 12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248" name="rect"/>
          <p:cNvSpPr/>
          <p:nvPr/>
        </p:nvSpPr>
        <p:spPr>
          <a:xfrm>
            <a:off x="0" y="1443228"/>
            <a:ext cx="12192000" cy="2284476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250" name="textbox 1250"/>
          <p:cNvSpPr/>
          <p:nvPr/>
        </p:nvSpPr>
        <p:spPr>
          <a:xfrm>
            <a:off x="7223409" y="1729223"/>
            <a:ext cx="3957954" cy="170751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500" kern="0" spc="1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双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11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最值得买的进</a:t>
            </a:r>
            <a:r>
              <a:rPr sz="15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口好物</a:t>
            </a:r>
            <a:endParaRPr lang="en-US" altLang="en-US" sz="1500" dirty="0"/>
          </a:p>
          <a:p>
            <a:pPr algn="l" rtl="0" eaLnBrk="0">
              <a:lnSpc>
                <a:spcPct val="138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提升生活品质的小心机锦集</a:t>
            </a:r>
            <a:endParaRPr lang="en-US" altLang="en-US" sz="1500" dirty="0"/>
          </a:p>
          <a:p>
            <a:pPr algn="l" rtl="0" eaLnBrk="0">
              <a:lnSpc>
                <a:spcPct val="138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500" kern="0" spc="2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鲜花护肤让你变成真正的仙女</a:t>
            </a:r>
            <a:endParaRPr lang="en-US" altLang="en-US" sz="1500" dirty="0"/>
          </a:p>
          <a:p>
            <a:pPr algn="l" rtl="0" eaLnBrk="0">
              <a:lnSpc>
                <a:spcPct val="138000"/>
              </a:lnSpc>
            </a:pPr>
            <a:endParaRPr lang="en-US" altLang="en-US" sz="1000" dirty="0"/>
          </a:p>
          <a:p>
            <a:pPr algn="l" rtl="0" eaLnBrk="0">
              <a:lnSpc>
                <a:spcPct val="126000"/>
              </a:lnSpc>
            </a:pPr>
            <a:endParaRPr lang="en-US" altLang="en-US" sz="300" dirty="0"/>
          </a:p>
          <a:p>
            <a:pPr marL="12700" algn="l" rtl="0" eaLnBrk="0">
              <a:lnSpc>
                <a:spcPct val="96000"/>
              </a:lnSpc>
              <a:spcBef>
                <a:spcPts val="5"/>
              </a:spcBef>
            </a:pP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 </a:t>
            </a:r>
            <a:r>
              <a:rPr sz="15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网红们不会告诉你都在用哪些小众护肤品</a:t>
            </a:r>
            <a:endParaRPr lang="en-US" altLang="en-US" sz="1500" dirty="0"/>
          </a:p>
        </p:txBody>
      </p:sp>
      <p:sp>
        <p:nvSpPr>
          <p:cNvPr id="1252" name="textbox 1252"/>
          <p:cNvSpPr/>
          <p:nvPr/>
        </p:nvSpPr>
        <p:spPr>
          <a:xfrm>
            <a:off x="953515" y="415772"/>
            <a:ext cx="3837304" cy="68770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102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  <a:spcBef>
                <a:spcPts val="0"/>
              </a:spcBef>
            </a:pPr>
            <a:r>
              <a:rPr sz="4700" b="1" kern="0" spc="3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电商内容头条</a:t>
            </a:r>
            <a:endParaRPr lang="en-US" altLang="en-US" sz="4700" dirty="0"/>
          </a:p>
        </p:txBody>
      </p:sp>
      <p:sp>
        <p:nvSpPr>
          <p:cNvPr id="1254" name="textbox 1254"/>
          <p:cNvSpPr/>
          <p:nvPr/>
        </p:nvSpPr>
        <p:spPr>
          <a:xfrm>
            <a:off x="7279664" y="4155935"/>
            <a:ext cx="1213485" cy="19189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700" kern="0" spc="8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淘宝头条</a:t>
            </a:r>
            <a:endParaRPr lang="en-US" altLang="en-US" sz="1700" dirty="0"/>
          </a:p>
          <a:p>
            <a:pPr marL="12700" algn="l" rtl="0" eaLnBrk="0">
              <a:lnSpc>
                <a:spcPct val="216000"/>
              </a:lnSpc>
              <a:spcBef>
                <a:spcPts val="0"/>
              </a:spcBef>
            </a:pPr>
            <a:r>
              <a:rPr sz="1700" kern="0" spc="8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必买清单</a:t>
            </a:r>
            <a:r>
              <a:rPr sz="1700" kern="0" spc="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</a:t>
            </a: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微淘</a:t>
            </a:r>
            <a:endParaRPr lang="en-US" altLang="en-US" sz="1700" dirty="0"/>
          </a:p>
          <a:p>
            <a:pPr algn="l" rtl="0" eaLnBrk="0">
              <a:lnSpc>
                <a:spcPct val="154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400" dirty="0"/>
          </a:p>
          <a:p>
            <a:pPr marL="12700" algn="l" rtl="0" eaLnBrk="0">
              <a:lnSpc>
                <a:spcPct val="96000"/>
              </a:lnSpc>
              <a:spcBef>
                <a:spcPts val="0"/>
              </a:spcBef>
            </a:pPr>
            <a:r>
              <a:rPr sz="1700" kern="0" spc="8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</a:t>
            </a: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</a:t>
            </a:r>
            <a:r>
              <a:rPr sz="1700" kern="0" spc="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有好货</a:t>
            </a:r>
            <a:endParaRPr lang="en-US" altLang="en-US" sz="1700" dirty="0"/>
          </a:p>
        </p:txBody>
      </p:sp>
      <p:sp>
        <p:nvSpPr>
          <p:cNvPr id="1256" name="textbox 1256"/>
          <p:cNvSpPr/>
          <p:nvPr/>
        </p:nvSpPr>
        <p:spPr>
          <a:xfrm>
            <a:off x="1450746" y="2279078"/>
            <a:ext cx="3622040" cy="68960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6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47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内容主题参考</a:t>
            </a:r>
            <a:endParaRPr lang="en-US" altLang="en-US" sz="4700" dirty="0"/>
          </a:p>
        </p:txBody>
      </p:sp>
      <p:sp>
        <p:nvSpPr>
          <p:cNvPr id="1258" name="textbox 1258"/>
          <p:cNvSpPr/>
          <p:nvPr/>
        </p:nvSpPr>
        <p:spPr>
          <a:xfrm>
            <a:off x="1766442" y="4748720"/>
            <a:ext cx="2964814" cy="691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4700" b="1" kern="0" spc="1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 布 渠 道</a:t>
            </a:r>
            <a:endParaRPr lang="en-US" altLang="en-US" sz="4700" dirty="0"/>
          </a:p>
        </p:txBody>
      </p:sp>
      <p:grpSp>
        <p:nvGrpSpPr>
          <p:cNvPr id="58" name="group 58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1260" name="picture 12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1262" name="textbox 1262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1917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800" kern="0" spc="-3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54</a:t>
              </a:r>
              <a:endParaRPr lang="en-US" altLang="en-US" sz="800" dirty="0"/>
            </a:p>
          </p:txBody>
        </p:sp>
      </p:grp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6" name="picture 12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268" name="picture 12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51318" y="1641348"/>
            <a:ext cx="5176862" cy="4261103"/>
          </a:xfrm>
          <a:prstGeom prst="rect">
            <a:avLst/>
          </a:prstGeom>
        </p:spPr>
      </p:pic>
      <p:sp>
        <p:nvSpPr>
          <p:cNvPr id="1270" name="textbox 1270"/>
          <p:cNvSpPr/>
          <p:nvPr/>
        </p:nvSpPr>
        <p:spPr>
          <a:xfrm>
            <a:off x="6768972" y="3415791"/>
            <a:ext cx="4058284" cy="23107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1700" kern="0" spc="10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</a:t>
            </a:r>
            <a:r>
              <a:rPr sz="1700" kern="0" spc="10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利用淘宝头条的高曝光率传递</a:t>
            </a:r>
            <a:r>
              <a:rPr sz="1700" kern="0" spc="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MF</a:t>
            </a:r>
            <a:r>
              <a:rPr sz="1700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</a:t>
            </a:r>
            <a:endParaRPr lang="en-US" altLang="en-US" sz="1700" dirty="0"/>
          </a:p>
          <a:p>
            <a:pPr marL="288925" indent="-1270" algn="l" rtl="0" eaLnBrk="0">
              <a:lnSpc>
                <a:spcPct val="162000"/>
              </a:lnSpc>
              <a:spcBef>
                <a:spcPts val="40"/>
              </a:spcBef>
            </a:pPr>
            <a:r>
              <a:rPr sz="1700" kern="0" spc="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理念及产品选购教育 ，让</a:t>
            </a:r>
            <a:r>
              <a:rPr sz="1700" kern="0" spc="5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消费者增强  </a:t>
            </a:r>
            <a:r>
              <a:rPr sz="1700" kern="0" spc="10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试使用代入感；</a:t>
            </a:r>
            <a:endParaRPr lang="en-US" altLang="en-US" sz="17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1000"/>
              </a:lnSpc>
            </a:pPr>
            <a:endParaRPr lang="en-US" altLang="en-US" sz="1000" dirty="0"/>
          </a:p>
          <a:p>
            <a:pPr algn="l" rtl="0" eaLnBrk="0">
              <a:lnSpc>
                <a:spcPct val="112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7000"/>
              </a:lnSpc>
              <a:spcBef>
                <a:spcPts val="520"/>
              </a:spcBef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</a:t>
            </a:r>
            <a:r>
              <a:rPr sz="1700" b="1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增强场景营销 </a:t>
            </a:r>
            <a:r>
              <a:rPr sz="1700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直接传递</a:t>
            </a:r>
            <a:r>
              <a:rPr sz="1700" kern="0" spc="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到精准目标消</a:t>
            </a:r>
            <a:endParaRPr lang="en-US" altLang="en-US" sz="1700" dirty="0"/>
          </a:p>
          <a:p>
            <a:pPr marL="289560" algn="l" rtl="0" eaLnBrk="0">
              <a:lnSpc>
                <a:spcPts val="3245"/>
              </a:lnSpc>
            </a:pPr>
            <a:r>
              <a:rPr sz="1700" kern="0" spc="5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费者 ，产生更强烈的导购植入。</a:t>
            </a:r>
            <a:endParaRPr lang="en-US" altLang="en-US" sz="1700" dirty="0"/>
          </a:p>
        </p:txBody>
      </p:sp>
      <p:graphicFrame>
        <p:nvGraphicFramePr>
          <p:cNvPr id="1272" name="table 1272"/>
          <p:cNvGraphicFramePr>
            <a:graphicFrameLocks noGrp="1"/>
          </p:cNvGraphicFramePr>
          <p:nvPr/>
        </p:nvGraphicFramePr>
        <p:xfrm>
          <a:off x="6896100" y="1581911"/>
          <a:ext cx="3769994" cy="1407795"/>
        </p:xfrm>
        <a:graphic>
          <a:graphicData uri="http://schemas.openxmlformats.org/drawingml/2006/table">
            <a:tbl>
              <a:tblPr/>
              <a:tblGrid>
                <a:gridCol w="1884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077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74" name="textbox 1274"/>
          <p:cNvSpPr/>
          <p:nvPr/>
        </p:nvSpPr>
        <p:spPr>
          <a:xfrm>
            <a:off x="8904731" y="1581911"/>
            <a:ext cx="1762125" cy="60070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marL="425450" algn="l" rtl="0" eaLnBrk="0">
              <a:lnSpc>
                <a:spcPct val="96000"/>
              </a:lnSpc>
              <a:spcBef>
                <a:spcPts val="0"/>
              </a:spcBef>
            </a:pPr>
            <a:r>
              <a:rPr sz="17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选购教育</a:t>
            </a:r>
            <a:endParaRPr lang="en-US" altLang="en-US" sz="1700" dirty="0"/>
          </a:p>
        </p:txBody>
      </p:sp>
      <p:sp>
        <p:nvSpPr>
          <p:cNvPr id="1276" name="textbox 1276"/>
          <p:cNvSpPr/>
          <p:nvPr/>
        </p:nvSpPr>
        <p:spPr>
          <a:xfrm>
            <a:off x="8904731" y="2389632"/>
            <a:ext cx="1762125" cy="60070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marL="424815" algn="l" rtl="0" eaLnBrk="0">
              <a:lnSpc>
                <a:spcPct val="96000"/>
              </a:lnSpc>
              <a:spcBef>
                <a:spcPts val="0"/>
              </a:spcBef>
            </a:pPr>
            <a:r>
              <a:rPr sz="17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精准目标</a:t>
            </a:r>
            <a:endParaRPr lang="en-US" altLang="en-US" sz="1700" dirty="0"/>
          </a:p>
        </p:txBody>
      </p:sp>
      <p:sp>
        <p:nvSpPr>
          <p:cNvPr id="1278" name="textbox 1278"/>
          <p:cNvSpPr/>
          <p:nvPr/>
        </p:nvSpPr>
        <p:spPr>
          <a:xfrm>
            <a:off x="6896100" y="1581911"/>
            <a:ext cx="1762125" cy="60070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8000"/>
              </a:lnSpc>
            </a:pPr>
            <a:endParaRPr lang="en-US" altLang="en-US" sz="1000" dirty="0"/>
          </a:p>
          <a:p>
            <a:pPr algn="l" rtl="0" eaLnBrk="0">
              <a:lnSpc>
                <a:spcPct val="10000"/>
              </a:lnSpc>
            </a:pPr>
            <a:endParaRPr lang="en-US" altLang="en-US" sz="100" dirty="0"/>
          </a:p>
          <a:p>
            <a:pPr marL="479425" algn="l" rtl="0" eaLnBrk="0">
              <a:lnSpc>
                <a:spcPct val="96000"/>
              </a:lnSpc>
            </a:pP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</a:t>
            </a:r>
            <a:r>
              <a:rPr sz="1700" kern="0" spc="1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3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曝 光</a:t>
            </a:r>
            <a:endParaRPr lang="en-US" altLang="en-US" sz="1700" dirty="0"/>
          </a:p>
        </p:txBody>
      </p:sp>
      <p:sp>
        <p:nvSpPr>
          <p:cNvPr id="1280" name="textbox 1280"/>
          <p:cNvSpPr/>
          <p:nvPr/>
        </p:nvSpPr>
        <p:spPr>
          <a:xfrm>
            <a:off x="6896100" y="2389632"/>
            <a:ext cx="1762125" cy="60070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lang="en-US" altLang="en-US" sz="1000" dirty="0"/>
          </a:p>
          <a:p>
            <a:pPr algn="l" rtl="0" eaLnBrk="0">
              <a:lnSpc>
                <a:spcPct val="9000"/>
              </a:lnSpc>
            </a:pPr>
            <a:endParaRPr lang="en-US" altLang="en-US" sz="100" dirty="0"/>
          </a:p>
          <a:p>
            <a:pPr marL="427355" algn="l" rtl="0" eaLnBrk="0">
              <a:lnSpc>
                <a:spcPct val="95000"/>
              </a:lnSpc>
            </a:pPr>
            <a:r>
              <a:rPr sz="17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场景营销</a:t>
            </a:r>
            <a:endParaRPr lang="en-US" altLang="en-US" sz="1700" dirty="0"/>
          </a:p>
        </p:txBody>
      </p:sp>
      <p:grpSp>
        <p:nvGrpSpPr>
          <p:cNvPr id="60" name="group 60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1282" name="picture 128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1284" name="textbox 1284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6000"/>
                </a:lnSpc>
              </a:pPr>
              <a:endParaRPr lang="en-US" altLang="en-US" sz="300" dirty="0"/>
            </a:p>
            <a:p>
              <a:pPr marL="1019175" algn="l" rtl="0" eaLnBrk="0">
                <a:lnSpc>
                  <a:spcPct val="80000"/>
                </a:lnSpc>
              </a:pPr>
              <a:r>
                <a:rPr sz="800" kern="0" spc="-3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55</a:t>
              </a:r>
              <a:endParaRPr lang="en-US" altLang="en-US" sz="800" dirty="0"/>
            </a:p>
          </p:txBody>
        </p:sp>
      </p:grpSp>
      <p:sp>
        <p:nvSpPr>
          <p:cNvPr id="1286" name="textbox 1286"/>
          <p:cNvSpPr/>
          <p:nvPr/>
        </p:nvSpPr>
        <p:spPr>
          <a:xfrm>
            <a:off x="921376" y="567466"/>
            <a:ext cx="1708150" cy="3689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4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淘</a:t>
            </a:r>
            <a:r>
              <a:rPr sz="2400" b="1" kern="0" spc="4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宝</a:t>
            </a:r>
            <a:r>
              <a:rPr sz="2400" b="1" kern="0" spc="4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头</a:t>
            </a:r>
            <a:r>
              <a:rPr sz="2400" b="1" kern="0" spc="4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" name="picture 12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pic>
        <p:nvPicPr>
          <p:cNvPr id="1292" name="picture 12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163561" y="1638300"/>
            <a:ext cx="5228094" cy="4291583"/>
          </a:xfrm>
          <a:prstGeom prst="rect">
            <a:avLst/>
          </a:prstGeom>
        </p:spPr>
      </p:pic>
      <p:sp>
        <p:nvSpPr>
          <p:cNvPr id="1294" name="textbox 1294"/>
          <p:cNvSpPr/>
          <p:nvPr/>
        </p:nvSpPr>
        <p:spPr>
          <a:xfrm>
            <a:off x="6966991" y="3720147"/>
            <a:ext cx="3739515" cy="191960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lang="en-US" altLang="en-US" sz="100" dirty="0"/>
          </a:p>
          <a:p>
            <a:pPr algn="r" rtl="0" eaLnBrk="0">
              <a:lnSpc>
                <a:spcPct val="96000"/>
              </a:lnSpc>
            </a:pPr>
            <a:r>
              <a:rPr sz="1700" kern="0" spc="2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</a:t>
            </a:r>
            <a:r>
              <a:rPr sz="1700" kern="0" spc="2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生活类等二级类目专属购物频道 ，</a:t>
            </a:r>
            <a:endParaRPr lang="en-US" altLang="en-US" sz="1700" dirty="0"/>
          </a:p>
          <a:p>
            <a:pPr algn="l" rtl="0" eaLnBrk="0">
              <a:lnSpc>
                <a:spcPct val="127000"/>
              </a:lnSpc>
            </a:pPr>
            <a:endParaRPr lang="en-US" altLang="en-US" sz="1000" dirty="0"/>
          </a:p>
          <a:p>
            <a:pPr algn="r" rtl="0" eaLnBrk="0">
              <a:lnSpc>
                <a:spcPts val="2325"/>
              </a:lnSpc>
              <a:spcBef>
                <a:spcPts val="510"/>
              </a:spcBef>
            </a:pP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多形式（帖子、</a:t>
            </a:r>
            <a:r>
              <a:rPr sz="1700" kern="0" spc="-2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图文、</a:t>
            </a:r>
            <a:r>
              <a:rPr sz="1700" kern="0" spc="-3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</a:t>
            </a:r>
            <a:r>
              <a:rPr sz="1700" kern="0" spc="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视频</a:t>
            </a:r>
            <a:r>
              <a:rPr sz="1700" kern="0" spc="-5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r>
              <a:rPr sz="1700" kern="0" spc="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-5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endParaRPr lang="en-US" altLang="en-US" sz="1700" dirty="0"/>
          </a:p>
          <a:p>
            <a:pPr algn="l" rtl="0" eaLnBrk="0">
              <a:lnSpc>
                <a:spcPct val="151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510"/>
              </a:spcBef>
            </a:pPr>
            <a:r>
              <a:rPr sz="1700" kern="0" spc="6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</a:t>
            </a:r>
            <a:r>
              <a:rPr sz="1700" kern="0" spc="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展现专业产品比较 ，方便消费者了</a:t>
            </a:r>
            <a:endParaRPr lang="en-US" altLang="en-US" sz="1700" dirty="0"/>
          </a:p>
          <a:p>
            <a:pPr algn="l" rtl="0" eaLnBrk="0">
              <a:lnSpc>
                <a:spcPct val="155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400" dirty="0"/>
          </a:p>
          <a:p>
            <a:pPr marL="288925" algn="l" rtl="0" eaLnBrk="0">
              <a:lnSpc>
                <a:spcPct val="95000"/>
              </a:lnSpc>
              <a:spcBef>
                <a:spcPts val="5"/>
              </a:spcBef>
            </a:pPr>
            <a:r>
              <a:rPr sz="1700" kern="0" spc="7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解并选购。</a:t>
            </a:r>
            <a:endParaRPr lang="en-US" altLang="en-US" sz="1700" dirty="0"/>
          </a:p>
        </p:txBody>
      </p:sp>
      <p:graphicFrame>
        <p:nvGraphicFramePr>
          <p:cNvPr id="1296" name="table 1296"/>
          <p:cNvGraphicFramePr>
            <a:graphicFrameLocks noGrp="1"/>
          </p:cNvGraphicFramePr>
          <p:nvPr/>
        </p:nvGraphicFramePr>
        <p:xfrm>
          <a:off x="6896100" y="1581911"/>
          <a:ext cx="3769993" cy="1407794"/>
        </p:xfrm>
        <a:graphic>
          <a:graphicData uri="http://schemas.openxmlformats.org/drawingml/2006/table">
            <a:tbl>
              <a:tblPr/>
              <a:tblGrid>
                <a:gridCol w="18846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53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0779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98" name="textbox 1298"/>
          <p:cNvSpPr/>
          <p:nvPr/>
        </p:nvSpPr>
        <p:spPr>
          <a:xfrm>
            <a:off x="8904731" y="1581911"/>
            <a:ext cx="1762125" cy="60070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475615" algn="l" rtl="0" eaLnBrk="0">
              <a:lnSpc>
                <a:spcPct val="95000"/>
              </a:lnSpc>
            </a:pPr>
            <a:r>
              <a:rPr sz="1700" kern="0" spc="5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 视 频</a:t>
            </a:r>
            <a:endParaRPr lang="en-US" altLang="en-US" sz="1700" dirty="0"/>
          </a:p>
        </p:txBody>
      </p:sp>
      <p:sp>
        <p:nvSpPr>
          <p:cNvPr id="1300" name="textbox 1300"/>
          <p:cNvSpPr/>
          <p:nvPr/>
        </p:nvSpPr>
        <p:spPr>
          <a:xfrm>
            <a:off x="8904731" y="2389632"/>
            <a:ext cx="1762125" cy="60070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571500" algn="l" rtl="0" eaLnBrk="0">
              <a:lnSpc>
                <a:spcPct val="95000"/>
              </a:lnSpc>
            </a:pP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  文</a:t>
            </a:r>
            <a:endParaRPr lang="en-US" altLang="en-US" sz="1700" dirty="0"/>
          </a:p>
        </p:txBody>
      </p:sp>
      <p:sp>
        <p:nvSpPr>
          <p:cNvPr id="1302" name="textbox 1302"/>
          <p:cNvSpPr/>
          <p:nvPr/>
        </p:nvSpPr>
        <p:spPr>
          <a:xfrm>
            <a:off x="6896100" y="1581911"/>
            <a:ext cx="1762125" cy="60070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429260" algn="l" rtl="0" eaLnBrk="0">
              <a:lnSpc>
                <a:spcPct val="95000"/>
              </a:lnSpc>
            </a:pP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专属购物</a:t>
            </a:r>
            <a:endParaRPr lang="en-US" altLang="en-US" sz="1700" dirty="0"/>
          </a:p>
        </p:txBody>
      </p:sp>
      <p:sp>
        <p:nvSpPr>
          <p:cNvPr id="1304" name="textbox 1304"/>
          <p:cNvSpPr/>
          <p:nvPr/>
        </p:nvSpPr>
        <p:spPr>
          <a:xfrm>
            <a:off x="6896100" y="2389632"/>
            <a:ext cx="1762125" cy="60070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lang="en-US" altLang="en-US" sz="1000" dirty="0"/>
          </a:p>
          <a:p>
            <a:pPr marL="568960" algn="l" rtl="0" eaLnBrk="0">
              <a:lnSpc>
                <a:spcPct val="94000"/>
              </a:lnSpc>
              <a:spcBef>
                <a:spcPts val="5"/>
              </a:spcBef>
            </a:pP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帖</a:t>
            </a: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</a:t>
            </a:r>
            <a:endParaRPr lang="en-US" altLang="en-US" sz="1700" dirty="0"/>
          </a:p>
        </p:txBody>
      </p:sp>
      <p:grpSp>
        <p:nvGrpSpPr>
          <p:cNvPr id="62" name="group 62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1306" name="picture 13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1308" name="textbox 1308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1917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800" kern="0" spc="-3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56</a:t>
              </a:r>
              <a:endParaRPr lang="en-US" altLang="en-US" sz="800" dirty="0"/>
            </a:p>
          </p:txBody>
        </p:sp>
      </p:grpSp>
      <p:sp>
        <p:nvSpPr>
          <p:cNvPr id="1310" name="textbox 1310"/>
          <p:cNvSpPr/>
          <p:nvPr/>
        </p:nvSpPr>
        <p:spPr>
          <a:xfrm>
            <a:off x="921376" y="567149"/>
            <a:ext cx="1251585" cy="36893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爱</a:t>
            </a:r>
            <a:r>
              <a:rPr sz="2400" b="1" kern="0" spc="4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逛</a:t>
            </a:r>
            <a:r>
              <a:rPr sz="2400" b="1" kern="0" spc="39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街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4" name="picture 13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88491" y="1406652"/>
            <a:ext cx="5401665" cy="4550663"/>
          </a:xfrm>
          <a:prstGeom prst="rect">
            <a:avLst/>
          </a:prstGeom>
        </p:spPr>
      </p:pic>
      <p:sp>
        <p:nvSpPr>
          <p:cNvPr id="1316" name="textbox 1316"/>
          <p:cNvSpPr/>
          <p:nvPr/>
        </p:nvSpPr>
        <p:spPr>
          <a:xfrm>
            <a:off x="7117219" y="3462820"/>
            <a:ext cx="3728084" cy="24460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8000"/>
              </a:lnSpc>
            </a:pPr>
            <a:r>
              <a:rPr sz="1700" kern="0" spc="9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</a:t>
            </a:r>
            <a:r>
              <a:rPr sz="1700" kern="0" spc="9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利用有好货好货推荐帖子图文产品</a:t>
            </a:r>
            <a:endParaRPr lang="en-US" altLang="en-US" sz="1700" dirty="0"/>
          </a:p>
          <a:p>
            <a:pPr marL="288925" indent="-635" algn="l" rtl="0" eaLnBrk="0">
              <a:lnSpc>
                <a:spcPct val="215000"/>
              </a:lnSpc>
              <a:spcBef>
                <a:spcPts val="35"/>
              </a:spcBef>
            </a:pPr>
            <a:r>
              <a:rPr sz="1700" kern="0" spc="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介绍 ，直接让消费者了解产品优势</a:t>
            </a:r>
            <a:r>
              <a:rPr sz="1700" kern="0" spc="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10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等信息；</a:t>
            </a:r>
            <a:endParaRPr lang="en-US" altLang="en-US" sz="1700" dirty="0"/>
          </a:p>
          <a:p>
            <a:pPr algn="l" rtl="0" eaLnBrk="0">
              <a:lnSpc>
                <a:spcPct val="153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88000"/>
              </a:lnSpc>
              <a:spcBef>
                <a:spcPts val="520"/>
              </a:spcBef>
            </a:pPr>
            <a:r>
              <a:rPr sz="1700" kern="0" spc="60" dirty="0">
                <a:solidFill>
                  <a:srgbClr val="595959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.   </a:t>
            </a:r>
            <a:r>
              <a:rPr sz="1700" kern="0" spc="6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增强产品使用代入感 ，直接给目标</a:t>
            </a:r>
            <a:endParaRPr lang="en-US" altLang="en-US" sz="1700" dirty="0"/>
          </a:p>
          <a:p>
            <a:pPr marL="287020" algn="l" rtl="0" eaLnBrk="0">
              <a:lnSpc>
                <a:spcPts val="4310"/>
              </a:lnSpc>
            </a:pPr>
            <a:r>
              <a:rPr sz="1700" kern="0" spc="80" dirty="0">
                <a:solidFill>
                  <a:srgbClr val="595959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群体强烈的购物带入。</a:t>
            </a:r>
            <a:endParaRPr lang="en-US" altLang="en-US" sz="1700" dirty="0"/>
          </a:p>
        </p:txBody>
      </p:sp>
      <p:graphicFrame>
        <p:nvGraphicFramePr>
          <p:cNvPr id="1318" name="table 1318"/>
          <p:cNvGraphicFramePr>
            <a:graphicFrameLocks noGrp="1"/>
          </p:cNvGraphicFramePr>
          <p:nvPr/>
        </p:nvGraphicFramePr>
        <p:xfrm>
          <a:off x="7162800" y="1690116"/>
          <a:ext cx="3768725" cy="1409700"/>
        </p:xfrm>
        <a:graphic>
          <a:graphicData uri="http://schemas.openxmlformats.org/drawingml/2006/table">
            <a:tbl>
              <a:tblPr/>
              <a:tblGrid>
                <a:gridCol w="1884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4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0970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320" name="textbox 1320"/>
          <p:cNvSpPr/>
          <p:nvPr/>
        </p:nvSpPr>
        <p:spPr>
          <a:xfrm>
            <a:off x="9169907" y="1690116"/>
            <a:ext cx="1762125" cy="601980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427355" algn="l" rtl="0" eaLnBrk="0">
              <a:lnSpc>
                <a:spcPct val="96000"/>
              </a:lnSpc>
            </a:pP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万人粉丝</a:t>
            </a:r>
            <a:endParaRPr lang="en-US" altLang="en-US" sz="1700" dirty="0"/>
          </a:p>
        </p:txBody>
      </p:sp>
      <p:sp>
        <p:nvSpPr>
          <p:cNvPr id="1322" name="textbox 1322"/>
          <p:cNvSpPr/>
          <p:nvPr/>
        </p:nvSpPr>
        <p:spPr>
          <a:xfrm>
            <a:off x="7162800" y="1690116"/>
            <a:ext cx="1762125" cy="601980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9000"/>
              </a:lnSpc>
            </a:pPr>
            <a:endParaRPr lang="en-US" altLang="en-US" sz="10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427355" algn="l" rtl="0" eaLnBrk="0">
              <a:lnSpc>
                <a:spcPct val="96000"/>
              </a:lnSpc>
            </a:pPr>
            <a:r>
              <a:rPr sz="1700" kern="0" spc="8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好货推荐</a:t>
            </a:r>
            <a:endParaRPr lang="en-US" altLang="en-US" sz="1700" dirty="0"/>
          </a:p>
        </p:txBody>
      </p:sp>
      <p:sp>
        <p:nvSpPr>
          <p:cNvPr id="1324" name="textbox 1324"/>
          <p:cNvSpPr/>
          <p:nvPr/>
        </p:nvSpPr>
        <p:spPr>
          <a:xfrm>
            <a:off x="9169907" y="2499359"/>
            <a:ext cx="1762125" cy="60070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0000"/>
              </a:lnSpc>
            </a:pPr>
            <a:endParaRPr lang="en-US" altLang="en-US" sz="1000" dirty="0"/>
          </a:p>
          <a:p>
            <a:pPr marL="572135" algn="l" rtl="0" eaLnBrk="0">
              <a:lnSpc>
                <a:spcPct val="95000"/>
              </a:lnSpc>
              <a:spcBef>
                <a:spcPts val="5"/>
              </a:spcBef>
            </a:pP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   文</a:t>
            </a:r>
            <a:endParaRPr lang="en-US" altLang="en-US" sz="1700" dirty="0"/>
          </a:p>
        </p:txBody>
      </p:sp>
      <p:sp>
        <p:nvSpPr>
          <p:cNvPr id="1326" name="textbox 1326"/>
          <p:cNvSpPr/>
          <p:nvPr/>
        </p:nvSpPr>
        <p:spPr>
          <a:xfrm>
            <a:off x="7162800" y="2499359"/>
            <a:ext cx="1762125" cy="600709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2000"/>
              </a:lnSpc>
            </a:pPr>
            <a:endParaRPr lang="en-US" altLang="en-US" sz="1000" dirty="0"/>
          </a:p>
          <a:p>
            <a:pPr marL="568325" algn="l" rtl="0" eaLnBrk="0">
              <a:lnSpc>
                <a:spcPct val="94000"/>
              </a:lnSpc>
              <a:spcBef>
                <a:spcPts val="0"/>
              </a:spcBef>
            </a:pP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帖</a:t>
            </a:r>
            <a:r>
              <a:rPr sz="1700" kern="0" spc="1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sz="1700" kern="0" spc="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子</a:t>
            </a:r>
            <a:endParaRPr lang="en-US" altLang="en-US" sz="1700" dirty="0"/>
          </a:p>
        </p:txBody>
      </p:sp>
      <p:pic>
        <p:nvPicPr>
          <p:cNvPr id="1328" name="picture 13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sp>
        <p:nvSpPr>
          <p:cNvPr id="1330" name="textbox 1330"/>
          <p:cNvSpPr/>
          <p:nvPr/>
        </p:nvSpPr>
        <p:spPr>
          <a:xfrm>
            <a:off x="921692" y="566832"/>
            <a:ext cx="1250950" cy="36957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24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有</a:t>
            </a:r>
            <a:r>
              <a:rPr sz="2400" b="1" kern="0" spc="4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好</a:t>
            </a:r>
            <a:r>
              <a:rPr sz="2400" b="1" kern="0" spc="4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2400" b="1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货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textbox 1334"/>
          <p:cNvSpPr/>
          <p:nvPr/>
        </p:nvSpPr>
        <p:spPr>
          <a:xfrm>
            <a:off x="5723830" y="1635664"/>
            <a:ext cx="4295775" cy="317563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第一阶段 ：常规种草</a:t>
            </a:r>
            <a:endParaRPr lang="en-US" altLang="en-US" sz="1500" dirty="0"/>
          </a:p>
          <a:p>
            <a:pPr marL="12700" algn="l" rtl="0" eaLnBrk="0">
              <a:lnSpc>
                <a:spcPts val="2120"/>
              </a:lnSpc>
              <a:spcBef>
                <a:spcPts val="905"/>
              </a:spcBef>
            </a:pP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endParaRPr lang="en-US" altLang="en-US" sz="15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3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第二阶段 ：病毒视频</a:t>
            </a:r>
            <a:endParaRPr lang="en-US" altLang="en-US" sz="1500" dirty="0"/>
          </a:p>
          <a:p>
            <a:pPr marL="12700" algn="l" rtl="0" eaLnBrk="0">
              <a:lnSpc>
                <a:spcPct val="96000"/>
              </a:lnSpc>
              <a:spcBef>
                <a:spcPts val="1150"/>
              </a:spcBef>
            </a:pP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2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主要方向 ：拍摄具有品牌特性的病毒视频</a:t>
            </a:r>
            <a:endParaRPr lang="en-US" altLang="en-US" sz="1500" dirty="0"/>
          </a:p>
          <a:p>
            <a:pPr marL="12700" algn="l" rtl="0" eaLnBrk="0">
              <a:lnSpc>
                <a:spcPts val="2120"/>
              </a:lnSpc>
              <a:spcBef>
                <a:spcPts val="905"/>
              </a:spcBef>
            </a:pPr>
            <a:r>
              <a:rPr sz="1500" kern="0" spc="5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5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小红书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抖音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/</a:t>
            </a: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博</a:t>
            </a:r>
            <a:endParaRPr lang="en-US" altLang="en-US" sz="15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algn="l" rtl="0" eaLnBrk="0">
              <a:lnSpc>
                <a:spcPct val="143000"/>
              </a:lnSpc>
            </a:pPr>
            <a:endParaRPr lang="en-US" altLang="en-US" sz="1000" dirty="0"/>
          </a:p>
          <a:p>
            <a:pPr marL="12700" algn="l" rtl="0" eaLnBrk="0">
              <a:lnSpc>
                <a:spcPct val="96000"/>
              </a:lnSpc>
              <a:spcBef>
                <a:spcPts val="455"/>
              </a:spcBef>
            </a:pP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第三阶段 ：</a:t>
            </a:r>
            <a:r>
              <a:rPr sz="1500" b="1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DSP</a:t>
            </a:r>
            <a:r>
              <a:rPr sz="1500" b="1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投放</a:t>
            </a:r>
            <a:endParaRPr lang="en-US" altLang="en-US" sz="1500" dirty="0"/>
          </a:p>
          <a:p>
            <a:pPr algn="l" rtl="0" eaLnBrk="0">
              <a:lnSpc>
                <a:spcPct val="101000"/>
              </a:lnSpc>
            </a:pPr>
            <a:endParaRPr lang="en-US" altLang="en-US" sz="700" dirty="0"/>
          </a:p>
          <a:p>
            <a:pPr algn="l" rtl="0" eaLnBrk="0">
              <a:lnSpc>
                <a:spcPct val="7000"/>
              </a:lnSpc>
            </a:pPr>
            <a:endParaRPr lang="en-US" altLang="en-US" sz="100" dirty="0"/>
          </a:p>
          <a:p>
            <a:pPr marL="12700" algn="l" rtl="0" eaLnBrk="0">
              <a:lnSpc>
                <a:spcPts val="2060"/>
              </a:lnSpc>
            </a:pPr>
            <a:r>
              <a:rPr sz="1500" kern="0" spc="7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</a:t>
            </a:r>
            <a:r>
              <a:rPr sz="1500" kern="0" spc="10" dirty="0">
                <a:solidFill>
                  <a:srgbClr val="D74F4A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   </a:t>
            </a:r>
            <a:r>
              <a:rPr sz="1500" b="1" kern="0" spc="7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主要渠道 ：</a:t>
            </a:r>
            <a:r>
              <a:rPr sz="1500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女性群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体使用</a:t>
            </a:r>
            <a:r>
              <a:rPr sz="1500" kern="0" spc="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（广告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+</a:t>
            </a:r>
            <a:r>
              <a:rPr sz="1500" kern="0" spc="6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开屏）</a:t>
            </a:r>
            <a:endParaRPr lang="en-US" altLang="en-US" sz="1500" dirty="0"/>
          </a:p>
        </p:txBody>
      </p:sp>
      <p:sp>
        <p:nvSpPr>
          <p:cNvPr id="1336" name="path"/>
          <p:cNvSpPr/>
          <p:nvPr/>
        </p:nvSpPr>
        <p:spPr>
          <a:xfrm>
            <a:off x="830580" y="2113279"/>
            <a:ext cx="1861184" cy="1861184"/>
          </a:xfrm>
          <a:custGeom>
            <a:avLst/>
            <a:gdLst/>
            <a:ahLst/>
            <a:cxnLst/>
            <a:rect l="0" t="0" r="0" b="0"/>
            <a:pathLst>
              <a:path w="2930" h="2930">
                <a:moveTo>
                  <a:pt x="0" y="1464"/>
                </a:moveTo>
                <a:cubicBezTo>
                  <a:pt x="0" y="656"/>
                  <a:pt x="656" y="0"/>
                  <a:pt x="1465" y="0"/>
                </a:cubicBezTo>
                <a:cubicBezTo>
                  <a:pt x="2274" y="0"/>
                  <a:pt x="2930" y="656"/>
                  <a:pt x="2930" y="1465"/>
                </a:cubicBezTo>
                <a:cubicBezTo>
                  <a:pt x="2930" y="2274"/>
                  <a:pt x="2274" y="2930"/>
                  <a:pt x="1465" y="2930"/>
                </a:cubicBezTo>
                <a:cubicBezTo>
                  <a:pt x="656" y="2930"/>
                  <a:pt x="0" y="2274"/>
                  <a:pt x="0" y="1464"/>
                </a:cubicBezTo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38" name="textbox 1338"/>
          <p:cNvSpPr/>
          <p:nvPr/>
        </p:nvSpPr>
        <p:spPr>
          <a:xfrm>
            <a:off x="1516370" y="2731419"/>
            <a:ext cx="2545714" cy="820419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4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0000"/>
              </a:lnSpc>
            </a:pPr>
            <a:r>
              <a:rPr sz="3900" b="1" kern="0" spc="8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扩大传播</a:t>
            </a:r>
            <a:endParaRPr lang="en-US" altLang="en-US" sz="3900" dirty="0"/>
          </a:p>
          <a:p>
            <a:pPr marL="24765" algn="l" rtl="0" eaLnBrk="0">
              <a:lnSpc>
                <a:spcPts val="2060"/>
              </a:lnSpc>
            </a:pPr>
            <a:r>
              <a:rPr sz="1500" kern="0" spc="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Expanded comm</a:t>
            </a:r>
            <a:r>
              <a:rPr sz="1500" kern="0" spc="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unication</a:t>
            </a:r>
            <a:endParaRPr lang="en-US" altLang="en-US" sz="1500" dirty="0"/>
          </a:p>
        </p:txBody>
      </p:sp>
      <p:pic>
        <p:nvPicPr>
          <p:cNvPr id="1340" name="picture 13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pic>
        <p:nvPicPr>
          <p:cNvPr id="1344" name="picture 134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009832" y="1935479"/>
            <a:ext cx="15875" cy="2580004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6" name="picture 134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348" name="textbox 1348"/>
          <p:cNvSpPr/>
          <p:nvPr/>
        </p:nvSpPr>
        <p:spPr>
          <a:xfrm>
            <a:off x="1775460" y="3168395"/>
            <a:ext cx="4206875" cy="1210310"/>
          </a:xfrm>
          <a:prstGeom prst="rect">
            <a:avLst/>
          </a:prstGeom>
          <a:solidFill>
            <a:srgbClr val="FFFFFF">
              <a:alpha val="96078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lang="en-US" altLang="en-US" sz="300" dirty="0"/>
          </a:p>
          <a:p>
            <a:pPr marL="158750" algn="l" rtl="0" eaLnBrk="0">
              <a:lnSpc>
                <a:spcPts val="4750"/>
              </a:lnSpc>
              <a:spcBef>
                <a:spcPts val="5"/>
              </a:spcBef>
            </a:pPr>
            <a:r>
              <a:rPr sz="3500" b="1" kern="0" spc="-12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SEO&amp;</a:t>
            </a:r>
            <a:r>
              <a:rPr sz="3500" b="1" kern="0" spc="-36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3500" b="1" kern="0" spc="-12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Social</a:t>
            </a:r>
            <a:endParaRPr lang="en-US" altLang="en-US" sz="3500" dirty="0"/>
          </a:p>
          <a:p>
            <a:pPr marL="142875" algn="l" rtl="0" eaLnBrk="0">
              <a:lnSpc>
                <a:spcPct val="93000"/>
              </a:lnSpc>
              <a:spcBef>
                <a:spcPts val="245"/>
              </a:spcBef>
            </a:pPr>
            <a:r>
              <a:rPr sz="2700" kern="0" spc="20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关键词优化</a:t>
            </a:r>
            <a:endParaRPr lang="en-US" altLang="en-US" sz="2700" dirty="0"/>
          </a:p>
        </p:txBody>
      </p:sp>
      <p:pic>
        <p:nvPicPr>
          <p:cNvPr id="1350" name="picture 135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" name="textbox 1352"/>
          <p:cNvSpPr/>
          <p:nvPr/>
        </p:nvSpPr>
        <p:spPr>
          <a:xfrm>
            <a:off x="1821179" y="3918203"/>
            <a:ext cx="2470785" cy="986155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3000"/>
              </a:lnSpc>
            </a:pPr>
            <a:endParaRPr lang="en-US" altLang="en-US" sz="1000" dirty="0"/>
          </a:p>
          <a:p>
            <a:pPr algn="l" rtl="0" eaLnBrk="0">
              <a:lnSpc>
                <a:spcPct val="134000"/>
              </a:lnSpc>
            </a:pPr>
            <a:endParaRPr lang="en-US" altLang="en-US" sz="1000" dirty="0"/>
          </a:p>
          <a:p>
            <a:pPr marL="678815" algn="l" rtl="0" eaLnBrk="0">
              <a:lnSpc>
                <a:spcPct val="95000"/>
              </a:lnSpc>
              <a:spcBef>
                <a:spcPts val="5"/>
              </a:spcBef>
            </a:pPr>
            <a:r>
              <a:rPr sz="1700" kern="0" spc="7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品牌关键词</a:t>
            </a:r>
            <a:endParaRPr lang="en-US" altLang="en-US" sz="1700" dirty="0"/>
          </a:p>
        </p:txBody>
      </p:sp>
      <p:sp>
        <p:nvSpPr>
          <p:cNvPr id="1354" name="textbox 1354"/>
          <p:cNvSpPr/>
          <p:nvPr/>
        </p:nvSpPr>
        <p:spPr>
          <a:xfrm>
            <a:off x="4704588" y="3918203"/>
            <a:ext cx="2468879" cy="986155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24000"/>
              </a:lnSpc>
            </a:pPr>
            <a:endParaRPr lang="en-US" altLang="en-US" sz="1000" dirty="0"/>
          </a:p>
          <a:p>
            <a:pPr algn="l" rtl="0" eaLnBrk="0">
              <a:lnSpc>
                <a:spcPct val="125000"/>
              </a:lnSpc>
            </a:pPr>
            <a:endParaRPr lang="en-US" altLang="en-US" sz="1000" dirty="0"/>
          </a:p>
          <a:p>
            <a:pPr marL="226695" algn="l" rtl="0" eaLnBrk="0">
              <a:lnSpc>
                <a:spcPct val="96000"/>
              </a:lnSpc>
              <a:spcBef>
                <a:spcPts val="5"/>
              </a:spcBef>
            </a:pPr>
            <a:r>
              <a:rPr sz="17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产品口碑功能关键词</a:t>
            </a:r>
            <a:endParaRPr lang="en-US" altLang="en-US" sz="1700" dirty="0"/>
          </a:p>
        </p:txBody>
      </p:sp>
      <p:sp>
        <p:nvSpPr>
          <p:cNvPr id="1356" name="textbox 1356"/>
          <p:cNvSpPr/>
          <p:nvPr/>
        </p:nvSpPr>
        <p:spPr>
          <a:xfrm>
            <a:off x="7528559" y="3918203"/>
            <a:ext cx="2468879" cy="986155"/>
          </a:xfrm>
          <a:prstGeom prst="rect">
            <a:avLst/>
          </a:prstGeom>
          <a:solidFill>
            <a:srgbClr val="D74F4A"/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33000"/>
              </a:lnSpc>
            </a:pPr>
            <a:endParaRPr lang="en-US" altLang="en-US" sz="1000" dirty="0"/>
          </a:p>
          <a:p>
            <a:pPr algn="l" rtl="0" eaLnBrk="0">
              <a:lnSpc>
                <a:spcPct val="134000"/>
              </a:lnSpc>
            </a:pPr>
            <a:endParaRPr lang="en-US" altLang="en-US" sz="1000" dirty="0"/>
          </a:p>
          <a:p>
            <a:pPr marL="93345" algn="l" rtl="0" eaLnBrk="0">
              <a:lnSpc>
                <a:spcPct val="95000"/>
              </a:lnSpc>
              <a:spcBef>
                <a:spcPts val="5"/>
              </a:spcBef>
            </a:pPr>
            <a:r>
              <a:rPr sz="1700" kern="0" spc="9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合作品牌相关性关键词</a:t>
            </a:r>
            <a:endParaRPr lang="en-US" altLang="en-US" sz="1700" dirty="0"/>
          </a:p>
        </p:txBody>
      </p:sp>
      <p:graphicFrame>
        <p:nvGraphicFramePr>
          <p:cNvPr id="1358" name="table 1358"/>
          <p:cNvGraphicFramePr>
            <a:graphicFrameLocks noGrp="1"/>
          </p:cNvGraphicFramePr>
          <p:nvPr/>
        </p:nvGraphicFramePr>
        <p:xfrm>
          <a:off x="3584892" y="2855429"/>
          <a:ext cx="5096508" cy="450215"/>
        </p:xfrm>
        <a:graphic>
          <a:graphicData uri="http://schemas.openxmlformats.org/drawingml/2006/table">
            <a:tbl>
              <a:tblPr>
                <a:solidFill>
                  <a:srgbClr val="EAEFF7"/>
                </a:solidFill>
              </a:tblPr>
              <a:tblGrid>
                <a:gridCol w="2935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9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021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800" dirty="0"/>
                    </a:p>
                    <a:p>
                      <a:pPr marL="84963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5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SEO</a:t>
                      </a:r>
                      <a:r>
                        <a:rPr sz="1500" kern="0" spc="1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搜索排名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0000"/>
                        </a:lnSpc>
                      </a:pPr>
                      <a:endParaRPr lang="en-US" altLang="en-US" sz="800" dirty="0"/>
                    </a:p>
                    <a:p>
                      <a:pPr marL="309245" algn="l" rtl="0" eaLnBrk="0">
                        <a:lnSpc>
                          <a:spcPct val="96000"/>
                        </a:lnSpc>
                        <a:spcBef>
                          <a:spcPts val="5"/>
                        </a:spcBef>
                      </a:pPr>
                      <a:r>
                        <a:rPr sz="1500" kern="0" spc="7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百度首页前1-5名</a:t>
                      </a:r>
                      <a:endParaRPr lang="en-US" altLang="en-US" sz="15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360" name="picture 136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  <p:sp>
        <p:nvSpPr>
          <p:cNvPr id="1362" name="textbox 1362"/>
          <p:cNvSpPr/>
          <p:nvPr/>
        </p:nvSpPr>
        <p:spPr>
          <a:xfrm>
            <a:off x="5094573" y="713007"/>
            <a:ext cx="2027554" cy="574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SEO</a:t>
            </a: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计划</a:t>
            </a:r>
            <a:endParaRPr lang="en-US" altLang="en-US" sz="3900" dirty="0"/>
          </a:p>
        </p:txBody>
      </p:sp>
      <p:sp>
        <p:nvSpPr>
          <p:cNvPr id="1364" name="textbox 1364"/>
          <p:cNvSpPr/>
          <p:nvPr/>
        </p:nvSpPr>
        <p:spPr>
          <a:xfrm>
            <a:off x="4999383" y="2121452"/>
            <a:ext cx="2270760" cy="2698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4000"/>
              </a:lnSpc>
            </a:pPr>
            <a:r>
              <a:rPr sz="1700" b="1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关键字排名、</a:t>
            </a:r>
            <a:r>
              <a:rPr sz="1700" b="1" kern="0" spc="-3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b="1" kern="0" spc="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网站排名</a:t>
            </a:r>
            <a:endParaRPr lang="en-US" altLang="en-US" sz="1700" dirty="0"/>
          </a:p>
        </p:txBody>
      </p:sp>
      <p:sp>
        <p:nvSpPr>
          <p:cNvPr id="1368" name="textbox 1368"/>
          <p:cNvSpPr/>
          <p:nvPr/>
        </p:nvSpPr>
        <p:spPr>
          <a:xfrm>
            <a:off x="5363668" y="5251362"/>
            <a:ext cx="839469" cy="2108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9月~12月</a:t>
            </a:r>
            <a:endParaRPr lang="en-US" altLang="en-US" sz="1400" dirty="0"/>
          </a:p>
        </p:txBody>
      </p:sp>
      <p:sp>
        <p:nvSpPr>
          <p:cNvPr id="1370" name="textbox 1370"/>
          <p:cNvSpPr/>
          <p:nvPr/>
        </p:nvSpPr>
        <p:spPr>
          <a:xfrm>
            <a:off x="2592631" y="5278171"/>
            <a:ext cx="728980" cy="2108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400" b="1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8月~9月</a:t>
            </a:r>
            <a:endParaRPr lang="en-US" altLang="en-US" sz="1400" dirty="0"/>
          </a:p>
        </p:txBody>
      </p:sp>
      <p:sp>
        <p:nvSpPr>
          <p:cNvPr id="1372" name="textbox 1372"/>
          <p:cNvSpPr/>
          <p:nvPr/>
        </p:nvSpPr>
        <p:spPr>
          <a:xfrm>
            <a:off x="8253238" y="5251146"/>
            <a:ext cx="721994" cy="2108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lang="en-US" altLang="en-US" sz="100" dirty="0"/>
          </a:p>
          <a:p>
            <a:pPr marL="12700" algn="l" rtl="0" eaLnBrk="0">
              <a:lnSpc>
                <a:spcPct val="87000"/>
              </a:lnSpc>
            </a:pPr>
            <a:r>
              <a:rPr sz="1400" b="1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1月~3月</a:t>
            </a:r>
            <a:endParaRPr lang="en-US" altLang="en-US" sz="1400" dirty="0"/>
          </a:p>
        </p:txBody>
      </p:sp>
      <p:sp>
        <p:nvSpPr>
          <p:cNvPr id="1374" name="rect"/>
          <p:cNvSpPr/>
          <p:nvPr/>
        </p:nvSpPr>
        <p:spPr>
          <a:xfrm>
            <a:off x="5859779" y="1665732"/>
            <a:ext cx="548640" cy="54864"/>
          </a:xfrm>
          <a:prstGeom prst="rect">
            <a:avLst/>
          </a:pr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6" name="picture 137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378" name="textbox 1378"/>
          <p:cNvSpPr/>
          <p:nvPr/>
        </p:nvSpPr>
        <p:spPr>
          <a:xfrm>
            <a:off x="1358354" y="693957"/>
            <a:ext cx="5915659" cy="176466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SEO</a:t>
            </a: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计划</a:t>
            </a:r>
            <a:endParaRPr lang="en-US" altLang="en-US" sz="39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7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9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6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品牌关键词参考</a:t>
            </a:r>
            <a:endParaRPr lang="en-US" altLang="en-US" sz="3900" dirty="0"/>
          </a:p>
        </p:txBody>
      </p:sp>
      <p:graphicFrame>
        <p:nvGraphicFramePr>
          <p:cNvPr id="1380" name="table 1380"/>
          <p:cNvGraphicFramePr>
            <a:graphicFrameLocks noGrp="1"/>
          </p:cNvGraphicFramePr>
          <p:nvPr/>
        </p:nvGraphicFramePr>
        <p:xfrm>
          <a:off x="2484323" y="2848711"/>
          <a:ext cx="2973704" cy="3280407"/>
        </p:xfrm>
        <a:graphic>
          <a:graphicData uri="http://schemas.openxmlformats.org/drawingml/2006/table">
            <a:tbl>
              <a:tblPr/>
              <a:tblGrid>
                <a:gridCol w="2973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4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114681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7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关键词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6000"/>
                        </a:lnSpc>
                      </a:pPr>
                      <a:endParaRPr lang="en-US" altLang="en-US" sz="200" dirty="0"/>
                    </a:p>
                    <a:p>
                      <a:pPr marL="830580" algn="l" rtl="0" eaLnBrk="0">
                        <a:lnSpc>
                          <a:spcPts val="2325"/>
                        </a:lnSpc>
                        <a:spcBef>
                          <a:spcPts val="0"/>
                        </a:spcBef>
                      </a:pP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Mythic</a:t>
                      </a:r>
                      <a:r>
                        <a:rPr sz="1700" kern="0" spc="20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 </a:t>
                      </a:r>
                      <a:r>
                        <a:rPr sz="1700" kern="0" spc="2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Flo</a:t>
                      </a:r>
                      <a:r>
                        <a:rPr sz="1700" kern="0" spc="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ra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126111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花嘉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103251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花萃护肤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103505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云南鲜花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103251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鲜花护肤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103251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花萃精油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6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103124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精油护肤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82" name="textbox 1382"/>
          <p:cNvSpPr/>
          <p:nvPr/>
        </p:nvSpPr>
        <p:spPr>
          <a:xfrm>
            <a:off x="6121196" y="3469970"/>
            <a:ext cx="3140710" cy="10966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丰富搜索结果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en-US" sz="1700" dirty="0"/>
          </a:p>
          <a:p>
            <a:pPr marL="21590" algn="l" rtl="0" eaLnBrk="0">
              <a:lnSpc>
                <a:spcPct val="96000"/>
              </a:lnSpc>
              <a:spcBef>
                <a:spcPts val="1280"/>
              </a:spcBef>
            </a:pP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带关键词的</a:t>
            </a: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PR</a:t>
            </a:r>
            <a:r>
              <a:rPr sz="1700" kern="0" spc="9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新闻通稿发布</a:t>
            </a:r>
            <a:endParaRPr lang="en-US" altLang="en-US" sz="1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9000"/>
              </a:lnSpc>
            </a:pPr>
            <a:endParaRPr lang="en-US" altLang="en-US" sz="100" dirty="0"/>
          </a:p>
          <a:p>
            <a:pPr marL="21590" algn="l" rtl="0" eaLnBrk="0">
              <a:lnSpc>
                <a:spcPct val="96000"/>
              </a:lnSpc>
            </a:pP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百度知道问答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组 ，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问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700" kern="0" spc="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答</a:t>
            </a:r>
            <a:endParaRPr lang="en-US" altLang="en-US" sz="1700" dirty="0"/>
          </a:p>
        </p:txBody>
      </p:sp>
      <p:grpSp>
        <p:nvGrpSpPr>
          <p:cNvPr id="64" name="group 64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1384" name="picture 138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1386" name="textbox 1386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1917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800" kern="0" spc="-3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61</a:t>
              </a:r>
              <a:endParaRPr lang="en-US" altLang="en-US" sz="800" dirty="0"/>
            </a:p>
          </p:txBody>
        </p:sp>
      </p:grpSp>
      <p:sp>
        <p:nvSpPr>
          <p:cNvPr id="1390" name="path"/>
          <p:cNvSpPr/>
          <p:nvPr/>
        </p:nvSpPr>
        <p:spPr>
          <a:xfrm>
            <a:off x="5948171" y="1552955"/>
            <a:ext cx="548640" cy="54864"/>
          </a:xfrm>
          <a:custGeom>
            <a:avLst/>
            <a:gdLst/>
            <a:ahLst/>
            <a:cxnLst/>
            <a:rect l="0" t="0" r="0" b="0"/>
            <a:pathLst>
              <a:path w="864" h="86">
                <a:moveTo>
                  <a:pt x="0" y="0"/>
                </a:moveTo>
                <a:lnTo>
                  <a:pt x="864" y="0"/>
                </a:lnTo>
                <a:lnTo>
                  <a:pt x="864" y="86"/>
                </a:lnTo>
                <a:lnTo>
                  <a:pt x="0" y="86"/>
                </a:lnTo>
                <a:lnTo>
                  <a:pt x="0" y="0"/>
                </a:lnTo>
                <a:close/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" name="picture 139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394" name="textbox 1394"/>
          <p:cNvSpPr/>
          <p:nvPr/>
        </p:nvSpPr>
        <p:spPr>
          <a:xfrm>
            <a:off x="1184915" y="693957"/>
            <a:ext cx="6089015" cy="172148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algn="r" rtl="0" eaLnBrk="0">
              <a:lnSpc>
                <a:spcPct val="92000"/>
              </a:lnSpc>
            </a:pP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SEO</a:t>
            </a: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计划</a:t>
            </a:r>
            <a:endParaRPr lang="en-US" altLang="en-US" sz="3900" dirty="0"/>
          </a:p>
          <a:p>
            <a:pPr algn="l" rtl="0" eaLnBrk="0">
              <a:lnSpc>
                <a:spcPct val="146000"/>
              </a:lnSpc>
            </a:pPr>
            <a:endParaRPr lang="en-US" altLang="en-US" sz="1000" dirty="0"/>
          </a:p>
          <a:p>
            <a:pPr algn="l" rtl="0" eaLnBrk="0">
              <a:lnSpc>
                <a:spcPct val="146000"/>
              </a:lnSpc>
            </a:pPr>
            <a:endParaRPr lang="en-US" altLang="en-US" sz="1000" dirty="0"/>
          </a:p>
          <a:p>
            <a:pPr algn="l" rtl="0" eaLnBrk="0">
              <a:lnSpc>
                <a:spcPct val="108000"/>
              </a:lnSpc>
            </a:pPr>
            <a:endParaRPr lang="en-US" altLang="en-US" sz="9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3000"/>
              </a:lnSpc>
            </a:pP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产品口碑功能关键词</a:t>
            </a:r>
            <a:endParaRPr lang="en-US" altLang="en-US" sz="3900" dirty="0"/>
          </a:p>
        </p:txBody>
      </p:sp>
      <p:graphicFrame>
        <p:nvGraphicFramePr>
          <p:cNvPr id="1396" name="table 1396"/>
          <p:cNvGraphicFramePr>
            <a:graphicFrameLocks noGrp="1"/>
          </p:cNvGraphicFramePr>
          <p:nvPr/>
        </p:nvGraphicFramePr>
        <p:xfrm>
          <a:off x="2218893" y="2583916"/>
          <a:ext cx="2973704" cy="3279770"/>
        </p:xfrm>
        <a:graphic>
          <a:graphicData uri="http://schemas.openxmlformats.org/drawingml/2006/table">
            <a:tbl>
              <a:tblPr/>
              <a:tblGrid>
                <a:gridCol w="2973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4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114681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7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关键词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1147445" algn="l" rtl="0" eaLnBrk="0">
                        <a:lnSpc>
                          <a:spcPct val="95000"/>
                        </a:lnSpc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小鲜油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1000"/>
                        </a:lnSpc>
                      </a:pPr>
                      <a:endParaRPr lang="en-US" altLang="en-US" sz="400" dirty="0"/>
                    </a:p>
                    <a:p>
                      <a:pPr marL="126111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抗衰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lang="en-US" altLang="en-US" sz="500" dirty="0"/>
                    </a:p>
                    <a:p>
                      <a:pPr marL="1259840" algn="l" rtl="0" eaLnBrk="0">
                        <a:lnSpc>
                          <a:spcPct val="94000"/>
                        </a:lnSpc>
                        <a:spcBef>
                          <a:spcPts val="0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保湿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8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500" dirty="0"/>
                    </a:p>
                    <a:p>
                      <a:pPr marL="1261110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护肤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8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500" dirty="0"/>
                    </a:p>
                    <a:p>
                      <a:pPr marL="1031875" algn="l" rtl="0" eaLnBrk="0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修护肌肤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lang="en-US" altLang="en-US" sz="500" dirty="0"/>
                    </a:p>
                    <a:p>
                      <a:pPr marL="1032510" algn="l" rtl="0" eaLnBrk="0">
                        <a:lnSpc>
                          <a:spcPct val="95000"/>
                        </a:lnSpc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花萃呵护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65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400" dirty="0"/>
                    </a:p>
                    <a:p>
                      <a:pPr marL="103251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美容美白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98" name="textbox 1398"/>
          <p:cNvSpPr/>
          <p:nvPr/>
        </p:nvSpPr>
        <p:spPr>
          <a:xfrm>
            <a:off x="6177712" y="2949905"/>
            <a:ext cx="3051810" cy="10966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丰富搜索结果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en-US" sz="1700" dirty="0"/>
          </a:p>
          <a:p>
            <a:pPr marL="21590" algn="l" rtl="0" eaLnBrk="0">
              <a:lnSpc>
                <a:spcPct val="96000"/>
              </a:lnSpc>
              <a:spcBef>
                <a:spcPts val="1280"/>
              </a:spcBef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评测文章发布</a:t>
            </a:r>
            <a:endParaRPr lang="en-US" altLang="en-US" sz="1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21590" algn="l" rtl="0" eaLnBrk="0">
              <a:lnSpc>
                <a:spcPct val="96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百度知道、</a:t>
            </a:r>
            <a:r>
              <a:rPr sz="1700" kern="0" spc="-4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知乎等社区问答</a:t>
            </a:r>
            <a:endParaRPr lang="en-US" altLang="en-US" sz="1700" dirty="0"/>
          </a:p>
        </p:txBody>
      </p:sp>
      <p:grpSp>
        <p:nvGrpSpPr>
          <p:cNvPr id="66" name="group 66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1400" name="picture 140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1402" name="textbox 1402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1917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800" kern="0" spc="-3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62</a:t>
              </a:r>
              <a:endParaRPr lang="en-US" altLang="en-US" sz="800" dirty="0"/>
            </a:p>
          </p:txBody>
        </p:sp>
      </p:grpSp>
      <p:sp>
        <p:nvSpPr>
          <p:cNvPr id="1406" name="path"/>
          <p:cNvSpPr/>
          <p:nvPr/>
        </p:nvSpPr>
        <p:spPr>
          <a:xfrm>
            <a:off x="5948171" y="1552955"/>
            <a:ext cx="548640" cy="54864"/>
          </a:xfrm>
          <a:custGeom>
            <a:avLst/>
            <a:gdLst/>
            <a:ahLst/>
            <a:cxnLst/>
            <a:rect l="0" t="0" r="0" b="0"/>
            <a:pathLst>
              <a:path w="864" h="86">
                <a:moveTo>
                  <a:pt x="0" y="0"/>
                </a:moveTo>
                <a:lnTo>
                  <a:pt x="864" y="0"/>
                </a:lnTo>
                <a:lnTo>
                  <a:pt x="864" y="86"/>
                </a:lnTo>
                <a:lnTo>
                  <a:pt x="0" y="86"/>
                </a:lnTo>
                <a:lnTo>
                  <a:pt x="0" y="0"/>
                </a:lnTo>
                <a:close/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8" name="picture 140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410" name="textbox 1410"/>
          <p:cNvSpPr/>
          <p:nvPr/>
        </p:nvSpPr>
        <p:spPr>
          <a:xfrm>
            <a:off x="1152008" y="2073692"/>
            <a:ext cx="9116694" cy="124333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marL="12700" algn="l" rtl="0" eaLnBrk="0">
              <a:lnSpc>
                <a:spcPts val="4795"/>
              </a:lnSpc>
            </a:pPr>
            <a:r>
              <a:rPr sz="3900" b="1" kern="0" spc="1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合作品牌相关性关键</a:t>
            </a: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词&amp;产品口碑功能关</a:t>
            </a:r>
            <a:endParaRPr lang="en-US" altLang="en-US" sz="3900" dirty="0"/>
          </a:p>
          <a:p>
            <a:pPr marL="3041650" algn="l" rtl="0" eaLnBrk="0">
              <a:lnSpc>
                <a:spcPts val="4795"/>
              </a:lnSpc>
            </a:pPr>
            <a:r>
              <a:rPr sz="3900" b="1" kern="0" spc="-10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键词（ TBC ）</a:t>
            </a:r>
            <a:endParaRPr lang="en-US" altLang="en-US" sz="3900" dirty="0"/>
          </a:p>
        </p:txBody>
      </p:sp>
      <p:graphicFrame>
        <p:nvGraphicFramePr>
          <p:cNvPr id="1412" name="table 1412"/>
          <p:cNvGraphicFramePr>
            <a:graphicFrameLocks noGrp="1"/>
          </p:cNvGraphicFramePr>
          <p:nvPr/>
        </p:nvGraphicFramePr>
        <p:xfrm>
          <a:off x="2350973" y="3539591"/>
          <a:ext cx="2973704" cy="2054225"/>
        </p:xfrm>
        <a:graphic>
          <a:graphicData uri="http://schemas.openxmlformats.org/drawingml/2006/table">
            <a:tbl>
              <a:tblPr/>
              <a:tblGrid>
                <a:gridCol w="2973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401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lang="en-US" altLang="en-US" sz="500" dirty="0"/>
                    </a:p>
                    <a:p>
                      <a:pPr marL="114681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700" b="1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关键词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83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103251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鲜花主义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830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103251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鲜花萃取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94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lang="en-US" altLang="en-US" sz="400" dirty="0"/>
                    </a:p>
                    <a:p>
                      <a:pPr marL="1032510" algn="l" rtl="0" eaLnBrk="0">
                        <a:lnSpc>
                          <a:spcPct val="96000"/>
                        </a:lnSpc>
                        <a:spcBef>
                          <a:spcPts val="0"/>
                        </a:spcBef>
                      </a:pPr>
                      <a:r>
                        <a:rPr sz="1700" kern="0" spc="9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鲜花养肤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465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500" dirty="0"/>
                    </a:p>
                    <a:p>
                      <a:pPr marL="1035050" algn="l" rtl="0" eaLnBrk="0">
                        <a:lnSpc>
                          <a:spcPct val="95000"/>
                        </a:lnSpc>
                        <a:spcBef>
                          <a:spcPts val="5"/>
                        </a:spcBef>
                      </a:pPr>
                      <a:r>
                        <a:rPr sz="1700" kern="0" spc="8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云南鲜花</a:t>
                      </a:r>
                      <a:endParaRPr lang="en-US" altLang="en-US" sz="1700" dirty="0"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414" name="textbox 1414"/>
          <p:cNvSpPr/>
          <p:nvPr/>
        </p:nvSpPr>
        <p:spPr>
          <a:xfrm>
            <a:off x="6102146" y="3722052"/>
            <a:ext cx="3051810" cy="109664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6000"/>
              </a:lnSpc>
            </a:pP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辅助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丰富搜索结果 </a:t>
            </a:r>
            <a:r>
              <a:rPr sz="1700" kern="0" spc="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en-US" altLang="en-US" sz="1700" dirty="0"/>
          </a:p>
          <a:p>
            <a:pPr marL="21590" algn="l" rtl="0" eaLnBrk="0">
              <a:lnSpc>
                <a:spcPct val="96000"/>
              </a:lnSpc>
              <a:spcBef>
                <a:spcPts val="1280"/>
              </a:spcBef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消费者体验文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章发布</a:t>
            </a:r>
            <a:endParaRPr lang="en-US" altLang="en-US" sz="1700" dirty="0"/>
          </a:p>
          <a:p>
            <a:pPr algn="l" rtl="0" eaLnBrk="0">
              <a:lnSpc>
                <a:spcPct val="106000"/>
              </a:lnSpc>
            </a:pPr>
            <a:endParaRPr lang="en-US" altLang="en-US" sz="1000" dirty="0"/>
          </a:p>
          <a:p>
            <a:pPr algn="l" rtl="0" eaLnBrk="0">
              <a:lnSpc>
                <a:spcPct val="8000"/>
              </a:lnSpc>
            </a:pPr>
            <a:endParaRPr lang="en-US" altLang="en-US" sz="100" dirty="0"/>
          </a:p>
          <a:p>
            <a:pPr marL="21590" algn="l" rtl="0" eaLnBrk="0">
              <a:lnSpc>
                <a:spcPct val="96000"/>
              </a:lnSpc>
            </a:pP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•   </a:t>
            </a:r>
            <a:r>
              <a:rPr sz="1700" kern="0" spc="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百度知道、</a:t>
            </a:r>
            <a:r>
              <a:rPr sz="1700" kern="0" spc="-4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700" kern="0" spc="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知乎等社区问答</a:t>
            </a:r>
            <a:endParaRPr lang="en-US" altLang="en-US" sz="1700" dirty="0"/>
          </a:p>
        </p:txBody>
      </p:sp>
      <p:grpSp>
        <p:nvGrpSpPr>
          <p:cNvPr id="68" name="group 68"/>
          <p:cNvGrpSpPr/>
          <p:nvPr/>
        </p:nvGrpSpPr>
        <p:grpSpPr>
          <a:xfrm rot="21600000">
            <a:off x="10787218" y="187698"/>
            <a:ext cx="1178538" cy="845861"/>
            <a:chOff x="0" y="0"/>
            <a:chExt cx="1178538" cy="845861"/>
          </a:xfrm>
        </p:grpSpPr>
        <p:pic>
          <p:nvPicPr>
            <p:cNvPr id="1416" name="picture 14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1178538" cy="845861"/>
            </a:xfrm>
            <a:prstGeom prst="rect">
              <a:avLst/>
            </a:prstGeom>
          </p:spPr>
        </p:pic>
        <p:sp>
          <p:nvSpPr>
            <p:cNvPr id="1418" name="textbox 1418"/>
            <p:cNvSpPr/>
            <p:nvPr/>
          </p:nvSpPr>
          <p:spPr>
            <a:xfrm>
              <a:off x="-12700" y="-12700"/>
              <a:ext cx="1203960" cy="894714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23000"/>
                </a:lnSpc>
              </a:pPr>
              <a:endParaRPr lang="en-US" altLang="en-US" sz="300" dirty="0"/>
            </a:p>
            <a:p>
              <a:pPr marL="1019175" algn="l" rtl="0" eaLnBrk="0">
                <a:lnSpc>
                  <a:spcPct val="81000"/>
                </a:lnSpc>
                <a:spcBef>
                  <a:spcPts val="0"/>
                </a:spcBef>
              </a:pPr>
              <a:r>
                <a:rPr sz="800" kern="0" spc="-30" dirty="0">
                  <a:solidFill>
                    <a:srgbClr val="FEFEFE">
                      <a:alpha val="100000"/>
                    </a:srgbClr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63</a:t>
              </a:r>
              <a:endParaRPr lang="en-US" altLang="en-US" sz="800" dirty="0"/>
            </a:p>
          </p:txBody>
        </p:sp>
      </p:grpSp>
      <p:sp>
        <p:nvSpPr>
          <p:cNvPr id="1420" name="textbox 1420"/>
          <p:cNvSpPr/>
          <p:nvPr/>
        </p:nvSpPr>
        <p:spPr>
          <a:xfrm>
            <a:off x="5246973" y="693957"/>
            <a:ext cx="2027554" cy="57467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8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2000"/>
              </a:lnSpc>
            </a:pPr>
            <a:r>
              <a:rPr sz="3900" b="1" kern="0" spc="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SEO</a:t>
            </a:r>
            <a:r>
              <a:rPr sz="3900" b="1" kern="0" spc="90" dirty="0">
                <a:solidFill>
                  <a:srgbClr val="D74F4A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计划</a:t>
            </a:r>
            <a:endParaRPr lang="en-US" altLang="en-US" sz="3900" dirty="0"/>
          </a:p>
        </p:txBody>
      </p:sp>
      <p:sp>
        <p:nvSpPr>
          <p:cNvPr id="1424" name="path"/>
          <p:cNvSpPr/>
          <p:nvPr/>
        </p:nvSpPr>
        <p:spPr>
          <a:xfrm>
            <a:off x="5948171" y="1552955"/>
            <a:ext cx="548640" cy="54864"/>
          </a:xfrm>
          <a:custGeom>
            <a:avLst/>
            <a:gdLst/>
            <a:ahLst/>
            <a:cxnLst/>
            <a:rect l="0" t="0" r="0" b="0"/>
            <a:pathLst>
              <a:path w="864" h="86">
                <a:moveTo>
                  <a:pt x="0" y="0"/>
                </a:moveTo>
                <a:lnTo>
                  <a:pt x="864" y="0"/>
                </a:lnTo>
                <a:lnTo>
                  <a:pt x="864" y="86"/>
                </a:lnTo>
                <a:lnTo>
                  <a:pt x="0" y="86"/>
                </a:lnTo>
                <a:lnTo>
                  <a:pt x="0" y="0"/>
                </a:lnTo>
                <a:close/>
              </a:path>
            </a:pathLst>
          </a:custGeom>
          <a:solidFill>
            <a:srgbClr val="D74F4A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6" name="picture 14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0" y="0"/>
            <a:ext cx="12192000" cy="6858000"/>
          </a:xfrm>
          <a:prstGeom prst="rect">
            <a:avLst/>
          </a:prstGeom>
        </p:spPr>
      </p:pic>
      <p:sp>
        <p:nvSpPr>
          <p:cNvPr id="1428" name="textbox 1428"/>
          <p:cNvSpPr/>
          <p:nvPr/>
        </p:nvSpPr>
        <p:spPr>
          <a:xfrm>
            <a:off x="1775460" y="3168395"/>
            <a:ext cx="4206875" cy="1210310"/>
          </a:xfrm>
          <a:prstGeom prst="rect">
            <a:avLst/>
          </a:prstGeom>
          <a:solidFill>
            <a:srgbClr val="FFFFFF">
              <a:alpha val="96078"/>
            </a:srgbClr>
          </a:solidFill>
        </p:spPr>
        <p:txBody>
          <a:bodyPr vert="horz" wrap="square" lIns="0" tIns="0" rIns="0" bIns="0"/>
          <a:lstStyle/>
          <a:p>
            <a:pPr algn="l" rtl="0" eaLnBrk="0">
              <a:lnSpc>
                <a:spcPct val="114000"/>
              </a:lnSpc>
            </a:pPr>
            <a:endParaRPr lang="en-US" altLang="en-US" sz="300" dirty="0"/>
          </a:p>
          <a:p>
            <a:pPr marL="175260" algn="l" rtl="0" eaLnBrk="0">
              <a:lnSpc>
                <a:spcPts val="4750"/>
              </a:lnSpc>
              <a:spcBef>
                <a:spcPts val="5"/>
              </a:spcBef>
            </a:pPr>
            <a:r>
              <a:rPr sz="3400" b="1" kern="0" spc="-15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Budget</a:t>
            </a:r>
            <a:endParaRPr lang="en-US" altLang="en-US" sz="3400" dirty="0"/>
          </a:p>
          <a:p>
            <a:pPr marL="142240" algn="l" rtl="0" eaLnBrk="0">
              <a:lnSpc>
                <a:spcPct val="93000"/>
              </a:lnSpc>
              <a:spcBef>
                <a:spcPts val="245"/>
              </a:spcBef>
            </a:pPr>
            <a:r>
              <a:rPr sz="2700" kern="0" spc="190" dirty="0">
                <a:solidFill>
                  <a:srgbClr val="262626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预算报价</a:t>
            </a:r>
            <a:endParaRPr lang="en-US" altLang="en-US" sz="2700" dirty="0"/>
          </a:p>
        </p:txBody>
      </p:sp>
      <p:pic>
        <p:nvPicPr>
          <p:cNvPr id="1430" name="picture 14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0787218" y="187698"/>
            <a:ext cx="1178538" cy="845861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GI4NjI5OTBmMDM1ODFlMDkzNDFlZTFiMWNhZWU5ZTMifQ==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3930</Words>
  <Application>Microsoft Office PowerPoint</Application>
  <PresentationFormat>宽屏</PresentationFormat>
  <Paragraphs>2403</Paragraphs>
  <Slides>63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63</vt:i4>
      </vt:variant>
    </vt:vector>
  </HeadingPairs>
  <TitlesOfParts>
    <vt:vector size="70" baseType="lpstr">
      <vt:lpstr>宋体</vt:lpstr>
      <vt:lpstr>微软雅黑</vt:lpstr>
      <vt:lpstr>Arial</vt:lpstr>
      <vt:lpstr>Broadway</vt:lpstr>
      <vt:lpstr>Century Gothic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2024-01-30T08:41:19Z</dcterms:created>
  <dcterms:modified xsi:type="dcterms:W3CDTF">2024-01-30T08:41:25Z</dcterms:modified>
</cp:coreProperties>
</file>