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1999520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656058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874874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4021093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2015780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462196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2197810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2214919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3942408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1024162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1D6BA1A-F0A6-4077-8378-F01A29055653}" type="datetimeFigureOut">
              <a:rPr lang="zh-CN" altLang="en-US" smtClean="0"/>
              <a:t>2014/12/26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2887166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D6BA1A-F0A6-4077-8378-F01A29055653}" type="datetimeFigureOut">
              <a:rPr lang="zh-CN" altLang="en-US" smtClean="0"/>
              <a:t>2014/12/26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AE64D-913D-4256-9B55-05C49F18AAFB}" type="slidenum">
              <a:rPr lang="zh-CN" altLang="en-US" smtClean="0"/>
              <a:t>‹#›</a:t>
            </a:fld>
            <a:endParaRPr lang="zh-CN" altLang="en-US"/>
          </a:p>
        </p:txBody>
      </p:sp>
    </p:spTree>
    <p:extLst>
      <p:ext uri="{BB962C8B-B14F-4D97-AF65-F5344CB8AC3E}">
        <p14:creationId xmlns:p14="http://schemas.microsoft.com/office/powerpoint/2010/main" val="3609140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42853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4470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a:spLocks noChangeArrowheads="1"/>
          </p:cNvSpPr>
          <p:nvPr/>
        </p:nvSpPr>
        <p:spPr bwMode="auto">
          <a:xfrm>
            <a:off x="1528551" y="2603769"/>
            <a:ext cx="8939282" cy="1008473"/>
          </a:xfrm>
          <a:prstGeom prst="roundRect">
            <a:avLst>
              <a:gd name="adj" fmla="val 0"/>
            </a:avLst>
          </a:prstGeom>
          <a:solidFill>
            <a:schemeClr val="bg2">
              <a:lumMod val="90000"/>
              <a:alpha val="68999"/>
            </a:schemeClr>
          </a:solidFill>
          <a:ln w="9525" cmpd="sng">
            <a:noFill/>
            <a:round/>
            <a:headEnd/>
            <a:tailEnd/>
          </a:ln>
        </p:spPr>
        <p:txBody>
          <a:bodyPr wrap="square" lIns="0" tIns="34540" rIns="0" bIns="34540" anchor="ctr">
            <a:spAutoFit/>
          </a:bodyPr>
          <a:lstStyle/>
          <a:p>
            <a:pPr algn="ctr">
              <a:lnSpc>
                <a:spcPct val="130000"/>
              </a:lnSpc>
              <a:spcBef>
                <a:spcPct val="50000"/>
              </a:spcBef>
            </a:pPr>
            <a:r>
              <a:rPr lang="zh-CN" altLang="en-US" sz="2200" b="1" u="sng" dirty="0">
                <a:solidFill>
                  <a:srgbClr val="FF0000"/>
                </a:solidFill>
                <a:latin typeface="Verdana" pitchFamily="34" charset="0"/>
                <a:ea typeface="微软雅黑" pitchFamily="34" charset="-122"/>
                <a:sym typeface="Verdana" pitchFamily="34" charset="0"/>
              </a:rPr>
              <a:t>预存金</a:t>
            </a:r>
            <a:r>
              <a:rPr lang="zh-CN" altLang="en-US" sz="2200" b="1" dirty="0">
                <a:latin typeface="Verdana" pitchFamily="34" charset="0"/>
                <a:ea typeface="微软雅黑" pitchFamily="34" charset="-122"/>
                <a:sym typeface="Verdana" pitchFamily="34" charset="0"/>
              </a:rPr>
              <a:t>第三方冻结监管，</a:t>
            </a:r>
            <a:r>
              <a:rPr lang="zh-CN" altLang="en-US" sz="2200" b="1" u="sng" dirty="0">
                <a:solidFill>
                  <a:srgbClr val="FF0000"/>
                </a:solidFill>
                <a:latin typeface="Verdana" pitchFamily="34" charset="0"/>
                <a:ea typeface="微软雅黑" pitchFamily="34" charset="-122"/>
                <a:sym typeface="Verdana" pitchFamily="34" charset="0"/>
              </a:rPr>
              <a:t>合法蓄客</a:t>
            </a:r>
            <a:r>
              <a:rPr lang="zh-CN" altLang="en-US" sz="2200" b="1" dirty="0">
                <a:latin typeface="Verdana" pitchFamily="34" charset="0"/>
                <a:ea typeface="微软雅黑" pitchFamily="34" charset="-122"/>
                <a:sym typeface="Verdana" pitchFamily="34" charset="0"/>
              </a:rPr>
              <a:t>，</a:t>
            </a:r>
          </a:p>
          <a:p>
            <a:pPr algn="ctr">
              <a:lnSpc>
                <a:spcPct val="130000"/>
              </a:lnSpc>
              <a:spcBef>
                <a:spcPct val="50000"/>
              </a:spcBef>
            </a:pPr>
            <a:r>
              <a:rPr lang="zh-CN" altLang="en-US" b="1" dirty="0">
                <a:latin typeface="Verdana" pitchFamily="34" charset="0"/>
                <a:ea typeface="微软雅黑" pitchFamily="34" charset="-122"/>
                <a:sym typeface="Verdana" pitchFamily="34" charset="0"/>
              </a:rPr>
              <a:t>成交预存金转项目账户，未成交自动解冻</a:t>
            </a:r>
            <a:endParaRPr lang="zh-CN" altLang="en-US" dirty="0"/>
          </a:p>
        </p:txBody>
      </p:sp>
      <p:sp>
        <p:nvSpPr>
          <p:cNvPr id="7" name="TextBox 12"/>
          <p:cNvSpPr>
            <a:spLocks noChangeArrowheads="1"/>
          </p:cNvSpPr>
          <p:nvPr/>
        </p:nvSpPr>
        <p:spPr bwMode="auto">
          <a:xfrm>
            <a:off x="6666524" y="4668838"/>
            <a:ext cx="3801309" cy="1177750"/>
          </a:xfrm>
          <a:prstGeom prst="rect">
            <a:avLst/>
          </a:prstGeom>
          <a:noFill/>
          <a:ln w="9525" cmpd="sng">
            <a:solidFill>
              <a:srgbClr val="938953"/>
            </a:solidFill>
            <a:prstDash val="dash"/>
            <a:miter lim="800000"/>
            <a:headEnd/>
            <a:tailEnd/>
          </a:ln>
        </p:spPr>
        <p:txBody>
          <a:bodyPr wrap="square" lIns="69081" tIns="34540" rIns="69081" bIns="34540">
            <a:spAutoFit/>
          </a:bodyPr>
          <a:lstStyle/>
          <a:p>
            <a:pPr marL="201695" indent="-201695">
              <a:lnSpc>
                <a:spcPct val="150000"/>
              </a:lnSpc>
              <a:buClr>
                <a:srgbClr val="953734"/>
              </a:buClr>
              <a:buFont typeface="Wingdings" pitchFamily="2" charset="2"/>
              <a:buChar char="ü"/>
            </a:pPr>
            <a:r>
              <a:rPr lang="zh-CN" altLang="en-US" sz="1600" b="1" dirty="0">
                <a:solidFill>
                  <a:srgbClr val="C00000"/>
                </a:solidFill>
                <a:latin typeface="微软雅黑" pitchFamily="34" charset="-122"/>
                <a:ea typeface="微软雅黑" pitchFamily="34" charset="-122"/>
                <a:sym typeface="微软雅黑" pitchFamily="34" charset="-122"/>
              </a:rPr>
              <a:t>成交</a:t>
            </a:r>
            <a:r>
              <a:rPr lang="zh-CN" altLang="en-US" sz="1600" b="1" dirty="0">
                <a:latin typeface="微软雅黑" pitchFamily="34" charset="-122"/>
                <a:ea typeface="微软雅黑" pitchFamily="34" charset="-122"/>
                <a:sym typeface="微软雅黑" pitchFamily="34" charset="-122"/>
              </a:rPr>
              <a:t>客户</a:t>
            </a:r>
            <a:r>
              <a:rPr lang="zh-CN" altLang="en-US" sz="1600" b="1" dirty="0">
                <a:solidFill>
                  <a:srgbClr val="C00000"/>
                </a:solidFill>
                <a:latin typeface="微软雅黑" pitchFamily="34" charset="-122"/>
                <a:ea typeface="微软雅黑" pitchFamily="34" charset="-122"/>
                <a:sym typeface="微软雅黑" pitchFamily="34" charset="-122"/>
              </a:rPr>
              <a:t>预存金直接转入项目账户</a:t>
            </a:r>
            <a:r>
              <a:rPr lang="zh-CN" altLang="en-US" sz="1600" b="1" dirty="0">
                <a:solidFill>
                  <a:srgbClr val="3F3F3F"/>
                </a:solidFill>
                <a:latin typeface="微软雅黑" pitchFamily="34" charset="-122"/>
                <a:ea typeface="微软雅黑" pitchFamily="34" charset="-122"/>
                <a:sym typeface="微软雅黑" pitchFamily="34" charset="-122"/>
              </a:rPr>
              <a:t>，</a:t>
            </a:r>
          </a:p>
          <a:p>
            <a:pPr marL="201695" indent="-201695">
              <a:lnSpc>
                <a:spcPct val="150000"/>
              </a:lnSpc>
              <a:buClr>
                <a:srgbClr val="953734"/>
              </a:buClr>
              <a:buFont typeface="Wingdings" pitchFamily="2" charset="2"/>
              <a:buChar char="ü"/>
            </a:pPr>
            <a:r>
              <a:rPr lang="zh-CN" altLang="en-US" sz="1600" b="1" dirty="0">
                <a:solidFill>
                  <a:srgbClr val="C00000"/>
                </a:solidFill>
                <a:latin typeface="微软雅黑" pitchFamily="34" charset="-122"/>
                <a:ea typeface="微软雅黑" pitchFamily="34" charset="-122"/>
                <a:sym typeface="微软雅黑" pitchFamily="34" charset="-122"/>
              </a:rPr>
              <a:t>未成交</a:t>
            </a:r>
            <a:r>
              <a:rPr lang="zh-CN" altLang="en-US" sz="1600" b="1" dirty="0">
                <a:latin typeface="微软雅黑" pitchFamily="34" charset="-122"/>
                <a:ea typeface="微软雅黑" pitchFamily="34" charset="-122"/>
                <a:sym typeface="微软雅黑" pitchFamily="34" charset="-122"/>
              </a:rPr>
              <a:t>客户</a:t>
            </a:r>
            <a:r>
              <a:rPr lang="zh-CN" altLang="en-US" sz="1600" b="1" dirty="0">
                <a:solidFill>
                  <a:srgbClr val="C00000"/>
                </a:solidFill>
                <a:latin typeface="微软雅黑" pitchFamily="34" charset="-122"/>
                <a:ea typeface="微软雅黑" pitchFamily="34" charset="-122"/>
                <a:sym typeface="微软雅黑" pitchFamily="34" charset="-122"/>
              </a:rPr>
              <a:t>预存金</a:t>
            </a:r>
            <a:r>
              <a:rPr lang="en-US" sz="1600" b="1" dirty="0">
                <a:latin typeface="微软雅黑" pitchFamily="34" charset="-122"/>
                <a:ea typeface="微软雅黑" pitchFamily="34" charset="-122"/>
                <a:sym typeface="微软雅黑" pitchFamily="34" charset="-122"/>
              </a:rPr>
              <a:t>30</a:t>
            </a:r>
            <a:r>
              <a:rPr lang="zh-CN" altLang="en-US" sz="1600" b="1" dirty="0">
                <a:latin typeface="微软雅黑" pitchFamily="34" charset="-122"/>
                <a:ea typeface="微软雅黑" pitchFamily="34" charset="-122"/>
                <a:sym typeface="微软雅黑" pitchFamily="34" charset="-122"/>
              </a:rPr>
              <a:t>天内</a:t>
            </a:r>
            <a:r>
              <a:rPr lang="zh-CN" altLang="en-US" sz="1600" b="1" dirty="0">
                <a:solidFill>
                  <a:srgbClr val="C00000"/>
                </a:solidFill>
                <a:latin typeface="微软雅黑" pitchFamily="34" charset="-122"/>
                <a:ea typeface="微软雅黑" pitchFamily="34" charset="-122"/>
                <a:sym typeface="微软雅黑" pitchFamily="34" charset="-122"/>
              </a:rPr>
              <a:t>自动解冻</a:t>
            </a:r>
            <a:r>
              <a:rPr lang="zh-CN" altLang="en-US" sz="1600" b="1" dirty="0">
                <a:latin typeface="微软雅黑" pitchFamily="34" charset="-122"/>
                <a:ea typeface="微软雅黑" pitchFamily="34" charset="-122"/>
                <a:sym typeface="微软雅黑" pitchFamily="34" charset="-122"/>
              </a:rPr>
              <a:t>，操作简便，安全度高</a:t>
            </a:r>
            <a:endParaRPr lang="zh-CN" altLang="en-US" sz="1600" dirty="0"/>
          </a:p>
        </p:txBody>
      </p:sp>
      <p:sp>
        <p:nvSpPr>
          <p:cNvPr id="8" name="TextBox 13"/>
          <p:cNvSpPr>
            <a:spLocks noChangeArrowheads="1"/>
          </p:cNvSpPr>
          <p:nvPr/>
        </p:nvSpPr>
        <p:spPr bwMode="auto">
          <a:xfrm>
            <a:off x="1528551" y="4689770"/>
            <a:ext cx="3916908" cy="1177750"/>
          </a:xfrm>
          <a:prstGeom prst="rect">
            <a:avLst/>
          </a:prstGeom>
          <a:noFill/>
          <a:ln w="9525" cmpd="sng">
            <a:solidFill>
              <a:srgbClr val="938953"/>
            </a:solidFill>
            <a:prstDash val="dash"/>
            <a:miter lim="800000"/>
            <a:headEnd/>
            <a:tailEnd/>
          </a:ln>
        </p:spPr>
        <p:txBody>
          <a:bodyPr wrap="square" lIns="69081" tIns="34540" rIns="69081" bIns="34540">
            <a:spAutoFit/>
          </a:bodyPr>
          <a:lstStyle/>
          <a:p>
            <a:pPr marL="201695" indent="-201695">
              <a:lnSpc>
                <a:spcPct val="150000"/>
              </a:lnSpc>
              <a:buClr>
                <a:srgbClr val="953734"/>
              </a:buClr>
              <a:buFont typeface="Wingdings" pitchFamily="2" charset="2"/>
              <a:buChar char="ü"/>
            </a:pPr>
            <a:r>
              <a:rPr lang="zh-CN" altLang="en-US" sz="1600" b="1" dirty="0">
                <a:latin typeface="微软雅黑" pitchFamily="34" charset="-122"/>
                <a:ea typeface="微软雅黑" pitchFamily="34" charset="-122"/>
                <a:sym typeface="微软雅黑" pitchFamily="34" charset="-122"/>
              </a:rPr>
              <a:t>在开发商没有</a:t>
            </a:r>
            <a:r>
              <a:rPr lang="zh-CN" altLang="en-US" sz="1600" b="1" dirty="0">
                <a:solidFill>
                  <a:srgbClr val="C00000"/>
                </a:solidFill>
                <a:latin typeface="微软雅黑" pitchFamily="34" charset="-122"/>
                <a:ea typeface="微软雅黑" pitchFamily="34" charset="-122"/>
                <a:sym typeface="微软雅黑" pitchFamily="34" charset="-122"/>
              </a:rPr>
              <a:t>拿到销售许可证时</a:t>
            </a:r>
            <a:r>
              <a:rPr lang="zh-CN" altLang="en-US" sz="1600" b="1" dirty="0">
                <a:latin typeface="微软雅黑" pitchFamily="34" charset="-122"/>
                <a:ea typeface="微软雅黑" pitchFamily="34" charset="-122"/>
                <a:sym typeface="微软雅黑" pitchFamily="34" charset="-122"/>
              </a:rPr>
              <a:t>，可以把客户</a:t>
            </a:r>
            <a:r>
              <a:rPr lang="zh-CN" altLang="en-US" sz="1600" b="1" dirty="0">
                <a:solidFill>
                  <a:srgbClr val="C00000"/>
                </a:solidFill>
                <a:latin typeface="微软雅黑" pitchFamily="34" charset="-122"/>
                <a:ea typeface="微软雅黑" pitchFamily="34" charset="-122"/>
                <a:sym typeface="微软雅黑" pitchFamily="34" charset="-122"/>
              </a:rPr>
              <a:t>资金预存于第三方</a:t>
            </a:r>
            <a:r>
              <a:rPr lang="zh-CN" altLang="en-US" sz="1600" b="1" dirty="0">
                <a:solidFill>
                  <a:srgbClr val="3F3F3F"/>
                </a:solidFill>
                <a:latin typeface="微软雅黑" pitchFamily="34" charset="-122"/>
                <a:ea typeface="微软雅黑" pitchFamily="34" charset="-122"/>
                <a:sym typeface="微软雅黑" pitchFamily="34" charset="-122"/>
              </a:rPr>
              <a:t>，</a:t>
            </a:r>
            <a:r>
              <a:rPr lang="zh-CN" altLang="en-US" sz="1600" b="1" dirty="0">
                <a:solidFill>
                  <a:srgbClr val="C00000"/>
                </a:solidFill>
                <a:latin typeface="微软雅黑" pitchFamily="34" charset="-122"/>
                <a:ea typeface="微软雅黑" pitchFamily="34" charset="-122"/>
                <a:sym typeface="微软雅黑" pitchFamily="34" charset="-122"/>
              </a:rPr>
              <a:t>保证客户有效性</a:t>
            </a:r>
            <a:r>
              <a:rPr lang="zh-CN" altLang="en-US" sz="1600" b="1" dirty="0">
                <a:latin typeface="微软雅黑" pitchFamily="34" charset="-122"/>
                <a:ea typeface="微软雅黑" pitchFamily="34" charset="-122"/>
                <a:sym typeface="微软雅黑" pitchFamily="34" charset="-122"/>
              </a:rPr>
              <a:t>，进行有效蓄水；</a:t>
            </a:r>
            <a:endParaRPr lang="en-US" sz="1600" dirty="0"/>
          </a:p>
        </p:txBody>
      </p:sp>
      <p:sp>
        <p:nvSpPr>
          <p:cNvPr id="17" name="TextBox 24"/>
          <p:cNvSpPr>
            <a:spLocks noChangeArrowheads="1"/>
          </p:cNvSpPr>
          <p:nvPr/>
        </p:nvSpPr>
        <p:spPr bwMode="auto">
          <a:xfrm>
            <a:off x="1433016" y="1388844"/>
            <a:ext cx="9034817" cy="1112005"/>
          </a:xfrm>
          <a:prstGeom prst="rect">
            <a:avLst/>
          </a:prstGeom>
          <a:noFill/>
          <a:ln w="9525">
            <a:noFill/>
            <a:miter lim="800000"/>
            <a:headEnd/>
            <a:tailEnd/>
          </a:ln>
        </p:spPr>
        <p:txBody>
          <a:bodyPr wrap="square" lIns="82075" tIns="41038" rIns="82075" bIns="41038">
            <a:spAutoFit/>
          </a:bodyPr>
          <a:lstStyle/>
          <a:p>
            <a:pPr>
              <a:lnSpc>
                <a:spcPct val="200000"/>
              </a:lnSpc>
            </a:pPr>
            <a:r>
              <a:rPr lang="zh-CN" altLang="en-US" b="1" dirty="0">
                <a:solidFill>
                  <a:schemeClr val="tx1">
                    <a:lumMod val="75000"/>
                    <a:lumOff val="25000"/>
                  </a:schemeClr>
                </a:solidFill>
                <a:latin typeface="微软雅黑" pitchFamily="34" charset="-122"/>
                <a:ea typeface="微软雅黑" pitchFamily="34" charset="-122"/>
                <a:sym typeface="微软雅黑" pitchFamily="34" charset="-122"/>
              </a:rPr>
              <a:t>中国银联总公司第三方支付平台享有国家认证的合法证书，同时</a:t>
            </a:r>
            <a:r>
              <a:rPr lang="en-US" b="1" dirty="0">
                <a:solidFill>
                  <a:schemeClr val="tx1">
                    <a:lumMod val="75000"/>
                    <a:lumOff val="25000"/>
                  </a:schemeClr>
                </a:solidFill>
                <a:latin typeface="微软雅黑" pitchFamily="34" charset="-122"/>
                <a:ea typeface="微软雅黑" pitchFamily="34" charset="-122"/>
                <a:sym typeface="微软雅黑" pitchFamily="34" charset="-122"/>
              </a:rPr>
              <a:t>EJU</a:t>
            </a:r>
            <a:r>
              <a:rPr lang="zh-CN" altLang="en-US" b="1" dirty="0">
                <a:solidFill>
                  <a:schemeClr val="tx1">
                    <a:lumMod val="75000"/>
                    <a:lumOff val="25000"/>
                  </a:schemeClr>
                </a:solidFill>
                <a:latin typeface="微软雅黑" pitchFamily="34" charset="-122"/>
                <a:ea typeface="微软雅黑" pitchFamily="34" charset="-122"/>
                <a:sym typeface="微软雅黑" pitchFamily="34" charset="-122"/>
              </a:rPr>
              <a:t>电商具备居间服务资质，使操作更加安全</a:t>
            </a:r>
            <a:r>
              <a:rPr lang="zh-CN" altLang="en-US" b="1" dirty="0" smtClean="0">
                <a:solidFill>
                  <a:schemeClr val="tx1">
                    <a:lumMod val="75000"/>
                    <a:lumOff val="25000"/>
                  </a:schemeClr>
                </a:solidFill>
                <a:latin typeface="微软雅黑" pitchFamily="34" charset="-122"/>
                <a:ea typeface="微软雅黑" pitchFamily="34" charset="-122"/>
                <a:sym typeface="微软雅黑" pitchFamily="34" charset="-122"/>
              </a:rPr>
              <a:t>有效。</a:t>
            </a:r>
            <a:endParaRPr lang="zh-CN" altLang="en-US" sz="1600" dirty="0">
              <a:solidFill>
                <a:schemeClr val="tx1">
                  <a:lumMod val="75000"/>
                  <a:lumOff val="25000"/>
                </a:schemeClr>
              </a:solidFill>
            </a:endParaRPr>
          </a:p>
        </p:txBody>
      </p:sp>
      <p:cxnSp>
        <p:nvCxnSpPr>
          <p:cNvPr id="18" name="直接连接符 17"/>
          <p:cNvCxnSpPr/>
          <p:nvPr/>
        </p:nvCxnSpPr>
        <p:spPr>
          <a:xfrm>
            <a:off x="5987863" y="4144475"/>
            <a:ext cx="1357322" cy="1588"/>
          </a:xfrm>
          <a:prstGeom prst="line">
            <a:avLst/>
          </a:prstGeom>
          <a:ln w="15875">
            <a:prstDash val="sysDash"/>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nvCxnSpPr>
        <p:spPr>
          <a:xfrm rot="5400000">
            <a:off x="5759874" y="3903327"/>
            <a:ext cx="481766" cy="6882"/>
          </a:xfrm>
          <a:prstGeom prst="straightConnector1">
            <a:avLst/>
          </a:prstGeom>
          <a:ln w="158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4607338" y="4146063"/>
            <a:ext cx="1357322" cy="1588"/>
          </a:xfrm>
          <a:prstGeom prst="line">
            <a:avLst/>
          </a:prstGeom>
          <a:ln w="15875">
            <a:prstDash val="sysDash"/>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nvCxnSpPr>
        <p:spPr>
          <a:xfrm rot="5400000">
            <a:off x="7099355" y="4381917"/>
            <a:ext cx="481766" cy="6882"/>
          </a:xfrm>
          <a:prstGeom prst="straightConnector1">
            <a:avLst/>
          </a:prstGeom>
          <a:ln w="158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nvCxnSpPr>
        <p:spPr>
          <a:xfrm rot="5400000">
            <a:off x="4363014" y="4392457"/>
            <a:ext cx="481766" cy="6882"/>
          </a:xfrm>
          <a:prstGeom prst="straightConnector1">
            <a:avLst/>
          </a:prstGeom>
          <a:ln w="15875">
            <a:prstDash val="sysDash"/>
            <a:tailEnd type="arrow"/>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1528551" y="688870"/>
            <a:ext cx="2031325"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平台资质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pic>
        <p:nvPicPr>
          <p:cNvPr id="24" name="图片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086" y="416621"/>
            <a:ext cx="547239" cy="918580"/>
          </a:xfrm>
          <a:prstGeom prst="rect">
            <a:avLst/>
          </a:prstGeom>
        </p:spPr>
      </p:pic>
    </p:spTree>
    <p:extLst>
      <p:ext uri="{BB962C8B-B14F-4D97-AF65-F5344CB8AC3E}">
        <p14:creationId xmlns:p14="http://schemas.microsoft.com/office/powerpoint/2010/main" val="1514204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p:cNvSpPr>
            <a:spLocks noChangeArrowheads="1"/>
          </p:cNvSpPr>
          <p:nvPr/>
        </p:nvSpPr>
        <p:spPr bwMode="auto">
          <a:xfrm>
            <a:off x="1064929" y="2989753"/>
            <a:ext cx="4025686" cy="443820"/>
          </a:xfrm>
          <a:prstGeom prst="roundRect">
            <a:avLst>
              <a:gd name="adj" fmla="val 16667"/>
            </a:avLst>
          </a:prstGeom>
          <a:solidFill>
            <a:srgbClr val="D8D8D8"/>
          </a:solidFill>
          <a:ln w="9525" cmpd="sng">
            <a:solidFill>
              <a:schemeClr val="bg1"/>
            </a:solidFill>
            <a:round/>
            <a:headEnd/>
            <a:tailEnd/>
          </a:ln>
        </p:spPr>
        <p:txBody>
          <a:bodyPr wrap="none" lIns="69058" tIns="34529" rIns="69058" bIns="34529" anchor="ctr"/>
          <a:lstStyle/>
          <a:p>
            <a:r>
              <a:rPr lang="en-US" sz="1400" dirty="0">
                <a:solidFill>
                  <a:srgbClr val="262626"/>
                </a:solidFill>
                <a:latin typeface="微软雅黑" pitchFamily="34" charset="-122"/>
                <a:ea typeface="微软雅黑" pitchFamily="34" charset="-122"/>
                <a:sym typeface="微软雅黑" pitchFamily="34" charset="-122"/>
              </a:rPr>
              <a:t>1</a:t>
            </a:r>
            <a:r>
              <a:rPr lang="zh-CN" altLang="en-US" sz="1400" dirty="0">
                <a:solidFill>
                  <a:srgbClr val="262626"/>
                </a:solidFill>
                <a:latin typeface="微软雅黑" pitchFamily="34" charset="-122"/>
                <a:ea typeface="微软雅黑" pitchFamily="34" charset="-122"/>
                <a:sym typeface="微软雅黑" pitchFamily="34" charset="-122"/>
              </a:rPr>
              <a:t>、后台系统接入专属短信通道：</a:t>
            </a:r>
            <a:r>
              <a:rPr lang="en-US" sz="1400" dirty="0">
                <a:solidFill>
                  <a:srgbClr val="262626"/>
                </a:solidFill>
                <a:latin typeface="微软雅黑" pitchFamily="34" charset="-122"/>
                <a:ea typeface="微软雅黑" pitchFamily="34" charset="-122"/>
                <a:sym typeface="微软雅黑" pitchFamily="34" charset="-122"/>
              </a:rPr>
              <a:t>10658888888</a:t>
            </a:r>
            <a:endParaRPr lang="zh-CN" altLang="en-US" sz="1400" dirty="0"/>
          </a:p>
        </p:txBody>
      </p:sp>
      <p:sp>
        <p:nvSpPr>
          <p:cNvPr id="6" name="AutoShape 7"/>
          <p:cNvSpPr>
            <a:spLocks noChangeArrowheads="1"/>
          </p:cNvSpPr>
          <p:nvPr/>
        </p:nvSpPr>
        <p:spPr bwMode="auto">
          <a:xfrm>
            <a:off x="1064929" y="3573215"/>
            <a:ext cx="4025686" cy="447210"/>
          </a:xfrm>
          <a:prstGeom prst="roundRect">
            <a:avLst>
              <a:gd name="adj" fmla="val 16667"/>
            </a:avLst>
          </a:prstGeom>
          <a:solidFill>
            <a:srgbClr val="D8D8D8"/>
          </a:solidFill>
          <a:ln w="9525" cmpd="sng">
            <a:solidFill>
              <a:schemeClr val="bg1"/>
            </a:solidFill>
            <a:round/>
            <a:headEnd/>
            <a:tailEnd/>
          </a:ln>
        </p:spPr>
        <p:txBody>
          <a:bodyPr wrap="none" lIns="69058" tIns="34529" rIns="69058" bIns="34529" anchor="ctr"/>
          <a:lstStyle/>
          <a:p>
            <a:r>
              <a:rPr lang="en-US" sz="1400" dirty="0">
                <a:solidFill>
                  <a:srgbClr val="262626"/>
                </a:solidFill>
                <a:latin typeface="微软雅黑" pitchFamily="34" charset="-122"/>
                <a:ea typeface="微软雅黑" pitchFamily="34" charset="-122"/>
                <a:sym typeface="微软雅黑" pitchFamily="34" charset="-122"/>
              </a:rPr>
              <a:t>2</a:t>
            </a:r>
            <a:r>
              <a:rPr lang="zh-CN" altLang="en-US" sz="1400" dirty="0">
                <a:solidFill>
                  <a:srgbClr val="262626"/>
                </a:solidFill>
                <a:latin typeface="微软雅黑" pitchFamily="34" charset="-122"/>
                <a:ea typeface="微软雅黑" pitchFamily="34" charset="-122"/>
                <a:sym typeface="微软雅黑" pitchFamily="34" charset="-122"/>
              </a:rPr>
              <a:t>、合作客户开通后台查询客户端以核实信息</a:t>
            </a:r>
            <a:endParaRPr lang="en-US" sz="1400" dirty="0"/>
          </a:p>
        </p:txBody>
      </p:sp>
      <p:sp>
        <p:nvSpPr>
          <p:cNvPr id="7" name="AutoShape 8"/>
          <p:cNvSpPr>
            <a:spLocks noChangeArrowheads="1"/>
          </p:cNvSpPr>
          <p:nvPr/>
        </p:nvSpPr>
        <p:spPr bwMode="auto">
          <a:xfrm>
            <a:off x="1064929" y="4162855"/>
            <a:ext cx="4025686" cy="474508"/>
          </a:xfrm>
          <a:prstGeom prst="roundRect">
            <a:avLst>
              <a:gd name="adj" fmla="val 16667"/>
            </a:avLst>
          </a:prstGeom>
          <a:solidFill>
            <a:srgbClr val="D8D8D8"/>
          </a:solidFill>
          <a:ln w="9525" cmpd="sng">
            <a:solidFill>
              <a:schemeClr val="bg1"/>
            </a:solidFill>
            <a:round/>
            <a:headEnd/>
            <a:tailEnd/>
          </a:ln>
        </p:spPr>
        <p:txBody>
          <a:bodyPr wrap="none" lIns="69058" tIns="34529" rIns="69058" bIns="34529" anchor="ctr"/>
          <a:lstStyle/>
          <a:p>
            <a:r>
              <a:rPr lang="en-US" sz="1400" dirty="0">
                <a:solidFill>
                  <a:srgbClr val="262626"/>
                </a:solidFill>
                <a:latin typeface="微软雅黑" pitchFamily="34" charset="-122"/>
                <a:ea typeface="微软雅黑" pitchFamily="34" charset="-122"/>
                <a:sym typeface="微软雅黑" pitchFamily="34" charset="-122"/>
              </a:rPr>
              <a:t>3</a:t>
            </a:r>
            <a:r>
              <a:rPr lang="zh-CN" altLang="en-US" sz="1400" dirty="0">
                <a:solidFill>
                  <a:srgbClr val="262626"/>
                </a:solidFill>
                <a:latin typeface="微软雅黑" pitchFamily="34" charset="-122"/>
                <a:ea typeface="微软雅黑" pitchFamily="34" charset="-122"/>
                <a:sym typeface="微软雅黑" pitchFamily="34" charset="-122"/>
              </a:rPr>
              <a:t>、购房者持短信验证码、收据及身份证优惠成交</a:t>
            </a:r>
            <a:endParaRPr lang="en-US" sz="1400" dirty="0"/>
          </a:p>
        </p:txBody>
      </p:sp>
      <p:sp>
        <p:nvSpPr>
          <p:cNvPr id="8" name="矩形 11"/>
          <p:cNvSpPr>
            <a:spLocks noChangeArrowheads="1"/>
          </p:cNvSpPr>
          <p:nvPr/>
        </p:nvSpPr>
        <p:spPr bwMode="auto">
          <a:xfrm>
            <a:off x="8691607" y="4144145"/>
            <a:ext cx="2074290" cy="285176"/>
          </a:xfrm>
          <a:prstGeom prst="rect">
            <a:avLst/>
          </a:prstGeom>
          <a:noFill/>
          <a:ln w="9525" cmpd="sng">
            <a:noFill/>
            <a:miter lim="800000"/>
            <a:headEnd/>
            <a:tailEnd/>
          </a:ln>
        </p:spPr>
        <p:txBody>
          <a:bodyPr wrap="none" lIns="69058" tIns="34529" rIns="69058" bIns="34529">
            <a:spAutoFit/>
          </a:bodyPr>
          <a:lstStyle/>
          <a:p>
            <a:r>
              <a:rPr lang="zh-CN" altLang="en-US" sz="1400" b="1" dirty="0">
                <a:solidFill>
                  <a:srgbClr val="000000"/>
                </a:solidFill>
                <a:latin typeface="微软雅黑" pitchFamily="34" charset="-122"/>
                <a:ea typeface="微软雅黑" pitchFamily="34" charset="-122"/>
                <a:sym typeface="微软雅黑" pitchFamily="34" charset="-122"/>
              </a:rPr>
              <a:t>操作方式：</a:t>
            </a:r>
            <a:r>
              <a:rPr lang="en-US" sz="1400" b="1" dirty="0">
                <a:solidFill>
                  <a:srgbClr val="000000"/>
                </a:solidFill>
                <a:latin typeface="微软雅黑" pitchFamily="34" charset="-122"/>
                <a:ea typeface="微软雅黑" pitchFamily="34" charset="-122"/>
                <a:sym typeface="微软雅黑" pitchFamily="34" charset="-122"/>
              </a:rPr>
              <a:t>100%</a:t>
            </a:r>
            <a:r>
              <a:rPr lang="zh-CN" altLang="en-US" sz="1400" b="1" dirty="0">
                <a:solidFill>
                  <a:srgbClr val="000000"/>
                </a:solidFill>
                <a:latin typeface="微软雅黑" pitchFamily="34" charset="-122"/>
                <a:ea typeface="微软雅黑" pitchFamily="34" charset="-122"/>
                <a:sym typeface="微软雅黑" pitchFamily="34" charset="-122"/>
              </a:rPr>
              <a:t>电商化</a:t>
            </a:r>
            <a:endParaRPr lang="zh-CN" altLang="en-US" sz="1400" b="1" dirty="0"/>
          </a:p>
        </p:txBody>
      </p:sp>
      <p:sp>
        <p:nvSpPr>
          <p:cNvPr id="9" name="矩形 8"/>
          <p:cNvSpPr>
            <a:spLocks noChangeArrowheads="1"/>
          </p:cNvSpPr>
          <p:nvPr/>
        </p:nvSpPr>
        <p:spPr bwMode="auto">
          <a:xfrm>
            <a:off x="8691610" y="1776770"/>
            <a:ext cx="1755292" cy="285176"/>
          </a:xfrm>
          <a:prstGeom prst="rect">
            <a:avLst/>
          </a:prstGeom>
          <a:noFill/>
          <a:ln w="9525" cmpd="sng">
            <a:noFill/>
            <a:miter lim="800000"/>
            <a:headEnd/>
            <a:tailEnd/>
          </a:ln>
        </p:spPr>
        <p:txBody>
          <a:bodyPr wrap="none" lIns="69058" tIns="34529" rIns="69058" bIns="34529">
            <a:spAutoFit/>
          </a:bodyPr>
          <a:lstStyle/>
          <a:p>
            <a:r>
              <a:rPr lang="zh-CN" altLang="en-US" sz="1400" b="1" dirty="0">
                <a:latin typeface="微软雅黑" pitchFamily="34" charset="-122"/>
                <a:ea typeface="微软雅黑" pitchFamily="34" charset="-122"/>
                <a:sym typeface="微软雅黑" pitchFamily="34" charset="-122"/>
              </a:rPr>
              <a:t>操作方式：现场刷卡</a:t>
            </a:r>
            <a:endParaRPr lang="zh-CN" altLang="en-US" sz="1400" b="1" dirty="0"/>
          </a:p>
        </p:txBody>
      </p:sp>
      <p:pic>
        <p:nvPicPr>
          <p:cNvPr id="10" name="Picture 3"/>
          <p:cNvPicPr>
            <a:picLocks noChangeAspect="1" noChangeArrowheads="1"/>
          </p:cNvPicPr>
          <p:nvPr/>
        </p:nvPicPr>
        <p:blipFill>
          <a:blip r:embed="rId2" cstate="print"/>
          <a:srcRect/>
          <a:stretch>
            <a:fillRect/>
          </a:stretch>
        </p:blipFill>
        <p:spPr bwMode="auto">
          <a:xfrm>
            <a:off x="5770398" y="1510462"/>
            <a:ext cx="2754932" cy="3059641"/>
          </a:xfrm>
          <a:prstGeom prst="rect">
            <a:avLst/>
          </a:prstGeom>
          <a:noFill/>
          <a:ln w="3175" cmpd="sng">
            <a:solidFill>
              <a:schemeClr val="tx1"/>
            </a:solidFill>
            <a:miter lim="800000"/>
            <a:headEnd/>
            <a:tailEnd/>
          </a:ln>
        </p:spPr>
      </p:pic>
      <p:pic>
        <p:nvPicPr>
          <p:cNvPr id="11" name="Picture 2"/>
          <p:cNvPicPr>
            <a:picLocks noChangeAspect="1" noChangeArrowheads="1"/>
          </p:cNvPicPr>
          <p:nvPr/>
        </p:nvPicPr>
        <p:blipFill>
          <a:blip r:embed="rId3" cstate="print"/>
          <a:srcRect/>
          <a:stretch>
            <a:fillRect/>
          </a:stretch>
        </p:blipFill>
        <p:spPr bwMode="auto">
          <a:xfrm>
            <a:off x="1064930" y="1510462"/>
            <a:ext cx="4025685" cy="1349749"/>
          </a:xfrm>
          <a:prstGeom prst="rect">
            <a:avLst/>
          </a:prstGeom>
          <a:noFill/>
          <a:ln w="9525" cmpd="sng">
            <a:noFill/>
            <a:miter lim="800000"/>
            <a:headEnd/>
            <a:tailEnd/>
          </a:ln>
        </p:spPr>
      </p:pic>
      <p:sp>
        <p:nvSpPr>
          <p:cNvPr id="12" name="直角三角形 11"/>
          <p:cNvSpPr/>
          <p:nvPr/>
        </p:nvSpPr>
        <p:spPr>
          <a:xfrm rot="18900145">
            <a:off x="8972991" y="1419486"/>
            <a:ext cx="1358756" cy="1358756"/>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p:cNvSpPr/>
          <p:nvPr/>
        </p:nvSpPr>
        <p:spPr>
          <a:xfrm rot="8082621">
            <a:off x="8973003" y="3341046"/>
            <a:ext cx="1358756" cy="1358756"/>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1455680" y="491747"/>
            <a:ext cx="2031325"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操作方式</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pic>
        <p:nvPicPr>
          <p:cNvPr id="15" name="图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215" y="219498"/>
            <a:ext cx="547239" cy="918580"/>
          </a:xfrm>
          <a:prstGeom prst="rect">
            <a:avLst/>
          </a:prstGeom>
        </p:spPr>
      </p:pic>
    </p:spTree>
    <p:extLst>
      <p:ext uri="{BB962C8B-B14F-4D97-AF65-F5344CB8AC3E}">
        <p14:creationId xmlns:p14="http://schemas.microsoft.com/office/powerpoint/2010/main" val="154168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82"/>
          <p:cNvGrpSpPr>
            <a:grpSpLocks/>
          </p:cNvGrpSpPr>
          <p:nvPr/>
        </p:nvGrpSpPr>
        <p:grpSpPr bwMode="auto">
          <a:xfrm>
            <a:off x="533035" y="2163171"/>
            <a:ext cx="1874838" cy="3309938"/>
            <a:chOff x="0" y="0"/>
            <a:chExt cx="886" cy="1173"/>
          </a:xfrm>
        </p:grpSpPr>
        <p:sp>
          <p:nvSpPr>
            <p:cNvPr id="14357" name="AutoShape 28"/>
            <p:cNvSpPr>
              <a:spLocks noChangeArrowheads="1"/>
            </p:cNvSpPr>
            <p:nvPr/>
          </p:nvSpPr>
          <p:spPr bwMode="auto">
            <a:xfrm>
              <a:off x="0" y="0"/>
              <a:ext cx="886" cy="1173"/>
            </a:xfrm>
            <a:prstGeom prst="roundRect">
              <a:avLst>
                <a:gd name="adj" fmla="val 16667"/>
              </a:avLst>
            </a:prstGeom>
            <a:solidFill>
              <a:srgbClr val="C00000"/>
            </a:solidFill>
            <a:ln w="19050">
              <a:solidFill>
                <a:schemeClr val="bg2"/>
              </a:solidFill>
              <a:round/>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100">
                <a:solidFill>
                  <a:srgbClr val="000000"/>
                </a:solidFill>
                <a:latin typeface="Verdana" panose="020B0604030504040204" pitchFamily="34" charset="0"/>
                <a:ea typeface="Gulim" panose="020B0600000101010101" pitchFamily="34" charset="-127"/>
                <a:sym typeface="Verdana" panose="020B0604030504040204" pitchFamily="34" charset="0"/>
              </a:endParaRPr>
            </a:p>
          </p:txBody>
        </p:sp>
        <p:sp>
          <p:nvSpPr>
            <p:cNvPr id="14358" name="Text Box 7"/>
            <p:cNvSpPr>
              <a:spLocks noChangeArrowheads="1"/>
            </p:cNvSpPr>
            <p:nvPr/>
          </p:nvSpPr>
          <p:spPr bwMode="auto">
            <a:xfrm>
              <a:off x="99" y="411"/>
              <a:ext cx="708"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50000"/>
                </a:spcBef>
                <a:buFont typeface="Arial" panose="020B0604020202020204" pitchFamily="34" charset="0"/>
                <a:buNone/>
              </a:pPr>
              <a:r>
                <a:rPr lang="zh-CN" altLang="en-US"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客户注册</a:t>
              </a:r>
              <a:r>
                <a:rPr lang="en-US" altLang="zh-CN"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EJU</a:t>
              </a:r>
              <a:r>
                <a:rPr lang="zh-CN" altLang="en-US"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会员</a:t>
              </a:r>
              <a:endParaRPr lang="zh-CN" altLang="en-US" sz="1800">
                <a:latin typeface="Arial" panose="020B0604020202020204" pitchFamily="34" charset="0"/>
              </a:endParaRPr>
            </a:p>
          </p:txBody>
        </p:sp>
      </p:grpSp>
      <p:grpSp>
        <p:nvGrpSpPr>
          <p:cNvPr id="14339" name="Group 84"/>
          <p:cNvGrpSpPr>
            <a:grpSpLocks/>
          </p:cNvGrpSpPr>
          <p:nvPr/>
        </p:nvGrpSpPr>
        <p:grpSpPr bwMode="auto">
          <a:xfrm>
            <a:off x="4914535" y="2163171"/>
            <a:ext cx="1941513" cy="3309938"/>
            <a:chOff x="0" y="0"/>
            <a:chExt cx="917" cy="1173"/>
          </a:xfrm>
        </p:grpSpPr>
        <p:sp>
          <p:nvSpPr>
            <p:cNvPr id="14355" name="AutoShape 28"/>
            <p:cNvSpPr>
              <a:spLocks noChangeArrowheads="1"/>
            </p:cNvSpPr>
            <p:nvPr/>
          </p:nvSpPr>
          <p:spPr bwMode="auto">
            <a:xfrm>
              <a:off x="0" y="0"/>
              <a:ext cx="886" cy="1173"/>
            </a:xfrm>
            <a:prstGeom prst="roundRect">
              <a:avLst>
                <a:gd name="adj" fmla="val 16667"/>
              </a:avLst>
            </a:prstGeom>
            <a:solidFill>
              <a:srgbClr val="C00000"/>
            </a:solidFill>
            <a:ln w="19050">
              <a:solidFill>
                <a:schemeClr val="bg2"/>
              </a:solidFill>
              <a:round/>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100">
                <a:solidFill>
                  <a:srgbClr val="000000"/>
                </a:solidFill>
                <a:latin typeface="Verdana" panose="020B0604030504040204" pitchFamily="34" charset="0"/>
                <a:ea typeface="Gulim" panose="020B0600000101010101" pitchFamily="34" charset="-127"/>
                <a:sym typeface="Verdana" panose="020B0604030504040204" pitchFamily="34" charset="0"/>
              </a:endParaRPr>
            </a:p>
          </p:txBody>
        </p:sp>
        <p:sp>
          <p:nvSpPr>
            <p:cNvPr id="14356" name="Text Box 19"/>
            <p:cNvSpPr>
              <a:spLocks noChangeArrowheads="1"/>
            </p:cNvSpPr>
            <p:nvPr/>
          </p:nvSpPr>
          <p:spPr bwMode="auto">
            <a:xfrm>
              <a:off x="47" y="340"/>
              <a:ext cx="870"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50000"/>
                </a:spcBef>
                <a:buFont typeface="Arial" panose="020B0604020202020204" pitchFamily="34" charset="0"/>
                <a:buNone/>
              </a:pPr>
              <a:r>
                <a:rPr lang="zh-CN" altLang="en-US"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购买</a:t>
              </a:r>
              <a:r>
                <a:rPr lang="en-US" altLang="zh-CN"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E</a:t>
              </a:r>
              <a:r>
                <a:rPr lang="zh-CN" altLang="en-US"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金券，获得订单编号</a:t>
              </a:r>
              <a:endParaRPr lang="zh-CN" altLang="en-US" sz="1800">
                <a:latin typeface="Arial" panose="020B0604020202020204" pitchFamily="34" charset="0"/>
              </a:endParaRPr>
            </a:p>
          </p:txBody>
        </p:sp>
      </p:grpSp>
      <p:grpSp>
        <p:nvGrpSpPr>
          <p:cNvPr id="14340" name="Group 85"/>
          <p:cNvGrpSpPr>
            <a:grpSpLocks/>
          </p:cNvGrpSpPr>
          <p:nvPr/>
        </p:nvGrpSpPr>
        <p:grpSpPr bwMode="auto">
          <a:xfrm>
            <a:off x="7391035" y="2163171"/>
            <a:ext cx="1874838" cy="3309938"/>
            <a:chOff x="0" y="0"/>
            <a:chExt cx="886" cy="1173"/>
          </a:xfrm>
        </p:grpSpPr>
        <p:sp>
          <p:nvSpPr>
            <p:cNvPr id="14353" name="AutoShape 28"/>
            <p:cNvSpPr>
              <a:spLocks noChangeArrowheads="1"/>
            </p:cNvSpPr>
            <p:nvPr/>
          </p:nvSpPr>
          <p:spPr bwMode="auto">
            <a:xfrm>
              <a:off x="0" y="0"/>
              <a:ext cx="886" cy="1173"/>
            </a:xfrm>
            <a:prstGeom prst="roundRect">
              <a:avLst>
                <a:gd name="adj" fmla="val 16667"/>
              </a:avLst>
            </a:prstGeom>
            <a:solidFill>
              <a:srgbClr val="C00000"/>
            </a:solidFill>
            <a:ln w="19050">
              <a:solidFill>
                <a:schemeClr val="bg2"/>
              </a:solidFill>
              <a:round/>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100">
                <a:solidFill>
                  <a:srgbClr val="000000"/>
                </a:solidFill>
                <a:latin typeface="Verdana" panose="020B0604030504040204" pitchFamily="34" charset="0"/>
                <a:ea typeface="Gulim" panose="020B0600000101010101" pitchFamily="34" charset="-127"/>
                <a:sym typeface="Verdana" panose="020B0604030504040204" pitchFamily="34" charset="0"/>
              </a:endParaRPr>
            </a:p>
          </p:txBody>
        </p:sp>
        <p:sp>
          <p:nvSpPr>
            <p:cNvPr id="14354" name="Text Box 21"/>
            <p:cNvSpPr>
              <a:spLocks noChangeArrowheads="1"/>
            </p:cNvSpPr>
            <p:nvPr/>
          </p:nvSpPr>
          <p:spPr bwMode="auto">
            <a:xfrm>
              <a:off x="32" y="267"/>
              <a:ext cx="822" cy="49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50000"/>
                </a:spcBef>
                <a:buFont typeface="Arial" panose="020B0604020202020204" pitchFamily="34" charset="0"/>
                <a:buNone/>
              </a:pPr>
              <a:r>
                <a:rPr lang="zh-CN" altLang="en-US" sz="21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将订单编号输入</a:t>
              </a:r>
              <a:r>
                <a:rPr lang="en-US" altLang="zh-CN" sz="21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POS</a:t>
              </a:r>
              <a:r>
                <a:rPr lang="zh-CN" altLang="en-US" sz="21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机，核实客户信息后，刷卡</a:t>
              </a:r>
              <a:endParaRPr lang="en-US" sz="210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4341" name="Group 86"/>
          <p:cNvGrpSpPr>
            <a:grpSpLocks/>
          </p:cNvGrpSpPr>
          <p:nvPr/>
        </p:nvGrpSpPr>
        <p:grpSpPr bwMode="auto">
          <a:xfrm>
            <a:off x="9867535" y="2163171"/>
            <a:ext cx="1874838" cy="3309938"/>
            <a:chOff x="0" y="0"/>
            <a:chExt cx="886" cy="1173"/>
          </a:xfrm>
        </p:grpSpPr>
        <p:sp>
          <p:nvSpPr>
            <p:cNvPr id="14351" name="AutoShape 28"/>
            <p:cNvSpPr>
              <a:spLocks noChangeArrowheads="1"/>
            </p:cNvSpPr>
            <p:nvPr/>
          </p:nvSpPr>
          <p:spPr bwMode="auto">
            <a:xfrm>
              <a:off x="0" y="0"/>
              <a:ext cx="886" cy="1173"/>
            </a:xfrm>
            <a:prstGeom prst="roundRect">
              <a:avLst>
                <a:gd name="adj" fmla="val 16667"/>
              </a:avLst>
            </a:prstGeom>
            <a:solidFill>
              <a:srgbClr val="C00000"/>
            </a:solidFill>
            <a:ln w="19050">
              <a:solidFill>
                <a:schemeClr val="bg2"/>
              </a:solidFill>
              <a:round/>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100">
                <a:solidFill>
                  <a:srgbClr val="000000"/>
                </a:solidFill>
                <a:latin typeface="Verdana" panose="020B0604030504040204" pitchFamily="34" charset="0"/>
                <a:ea typeface="Gulim" panose="020B0600000101010101" pitchFamily="34" charset="-127"/>
                <a:sym typeface="Verdana" panose="020B0604030504040204" pitchFamily="34" charset="0"/>
              </a:endParaRPr>
            </a:p>
          </p:txBody>
        </p:sp>
        <p:sp>
          <p:nvSpPr>
            <p:cNvPr id="14352" name="Text Box 22"/>
            <p:cNvSpPr>
              <a:spLocks noChangeArrowheads="1"/>
            </p:cNvSpPr>
            <p:nvPr/>
          </p:nvSpPr>
          <p:spPr bwMode="auto">
            <a:xfrm>
              <a:off x="47" y="275"/>
              <a:ext cx="768" cy="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50000"/>
                </a:spcBef>
                <a:buFont typeface="Arial" panose="020B0604020202020204" pitchFamily="34" charset="0"/>
                <a:buNone/>
              </a:pPr>
              <a:r>
                <a:rPr lang="zh-CN" altLang="en-US" sz="21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客户凭</a:t>
              </a:r>
              <a:r>
                <a:rPr lang="en-US" altLang="zh-CN" sz="21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POS</a:t>
              </a:r>
              <a:r>
                <a:rPr lang="zh-CN" altLang="en-US" sz="21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机小票，打印</a:t>
              </a:r>
              <a:r>
                <a:rPr lang="en-US" altLang="zh-CN" sz="21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E</a:t>
              </a:r>
              <a:r>
                <a:rPr lang="zh-CN" altLang="en-US" sz="21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金券</a:t>
              </a:r>
              <a:endParaRPr lang="zh-CN" altLang="en-US" sz="1800">
                <a:latin typeface="Arial" panose="020B0604020202020204" pitchFamily="34" charset="0"/>
              </a:endParaRPr>
            </a:p>
          </p:txBody>
        </p:sp>
      </p:grpSp>
      <p:grpSp>
        <p:nvGrpSpPr>
          <p:cNvPr id="14342" name="Group 83"/>
          <p:cNvGrpSpPr>
            <a:grpSpLocks/>
          </p:cNvGrpSpPr>
          <p:nvPr/>
        </p:nvGrpSpPr>
        <p:grpSpPr bwMode="auto">
          <a:xfrm>
            <a:off x="2723785" y="2163171"/>
            <a:ext cx="1874838" cy="3309938"/>
            <a:chOff x="0" y="0"/>
            <a:chExt cx="886" cy="1173"/>
          </a:xfrm>
        </p:grpSpPr>
        <p:sp>
          <p:nvSpPr>
            <p:cNvPr id="14349" name="AutoShape 28"/>
            <p:cNvSpPr>
              <a:spLocks noChangeArrowheads="1"/>
            </p:cNvSpPr>
            <p:nvPr/>
          </p:nvSpPr>
          <p:spPr bwMode="auto">
            <a:xfrm>
              <a:off x="0" y="0"/>
              <a:ext cx="886" cy="1173"/>
            </a:xfrm>
            <a:prstGeom prst="roundRect">
              <a:avLst>
                <a:gd name="adj" fmla="val 16667"/>
              </a:avLst>
            </a:prstGeom>
            <a:solidFill>
              <a:srgbClr val="C00000"/>
            </a:solidFill>
            <a:ln w="19050">
              <a:solidFill>
                <a:schemeClr val="bg2"/>
              </a:solidFill>
              <a:round/>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100">
                <a:solidFill>
                  <a:srgbClr val="000000"/>
                </a:solidFill>
                <a:latin typeface="Verdana" panose="020B0604030504040204" pitchFamily="34" charset="0"/>
                <a:ea typeface="Gulim" panose="020B0600000101010101" pitchFamily="34" charset="-127"/>
                <a:sym typeface="Verdana" panose="020B0604030504040204" pitchFamily="34" charset="0"/>
              </a:endParaRPr>
            </a:p>
          </p:txBody>
        </p:sp>
        <p:sp>
          <p:nvSpPr>
            <p:cNvPr id="14350" name="Text Box 8"/>
            <p:cNvSpPr>
              <a:spLocks noChangeArrowheads="1"/>
            </p:cNvSpPr>
            <p:nvPr/>
          </p:nvSpPr>
          <p:spPr bwMode="auto">
            <a:xfrm>
              <a:off x="47" y="275"/>
              <a:ext cx="780" cy="556"/>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50000"/>
                </a:spcBef>
                <a:buFont typeface="Arial" panose="020B0604020202020204" pitchFamily="34" charset="0"/>
                <a:buNone/>
              </a:pPr>
              <a:r>
                <a:rPr lang="zh-CN" altLang="en-US"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进入易居后台管理中心</a:t>
              </a:r>
              <a:r>
                <a:rPr lang="en-US" altLang="zh-CN"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【E</a:t>
              </a:r>
              <a:r>
                <a:rPr lang="zh-CN" altLang="en-US"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金券管理</a:t>
              </a:r>
              <a:r>
                <a:rPr lang="en-US" altLang="zh-CN" sz="24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800">
                <a:latin typeface="Arial" panose="020B0604020202020204" pitchFamily="34" charset="0"/>
              </a:endParaRPr>
            </a:p>
          </p:txBody>
        </p:sp>
      </p:grpSp>
      <p:sp>
        <p:nvSpPr>
          <p:cNvPr id="14343" name="Text Box 76"/>
          <p:cNvSpPr>
            <a:spLocks noChangeArrowheads="1"/>
          </p:cNvSpPr>
          <p:nvPr/>
        </p:nvSpPr>
        <p:spPr bwMode="auto">
          <a:xfrm>
            <a:off x="1199785" y="5574709"/>
            <a:ext cx="50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50000"/>
              </a:spcBef>
              <a:buFont typeface="Arial" panose="020B0604020202020204" pitchFamily="34" charset="0"/>
              <a:buNone/>
            </a:pPr>
            <a:r>
              <a:rPr lang="en-US" altLang="zh-CN" sz="2400">
                <a:solidFill>
                  <a:srgbClr val="000000"/>
                </a:solidFill>
              </a:rPr>
              <a:t>1</a:t>
            </a:r>
            <a:endParaRPr lang="zh-CN" altLang="en-US" sz="1800">
              <a:latin typeface="Arial" panose="020B0604020202020204" pitchFamily="34" charset="0"/>
            </a:endParaRPr>
          </a:p>
        </p:txBody>
      </p:sp>
      <p:sp>
        <p:nvSpPr>
          <p:cNvPr id="14344" name="Text Box 77"/>
          <p:cNvSpPr>
            <a:spLocks noChangeArrowheads="1"/>
          </p:cNvSpPr>
          <p:nvPr/>
        </p:nvSpPr>
        <p:spPr bwMode="auto">
          <a:xfrm>
            <a:off x="5581285" y="5592171"/>
            <a:ext cx="508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50000"/>
              </a:spcBef>
              <a:buFont typeface="Arial" panose="020B0604020202020204" pitchFamily="34" charset="0"/>
              <a:buNone/>
            </a:pPr>
            <a:r>
              <a:rPr lang="en-US" altLang="zh-CN" sz="2400">
                <a:solidFill>
                  <a:srgbClr val="000000"/>
                </a:solidFill>
              </a:rPr>
              <a:t>3</a:t>
            </a:r>
            <a:endParaRPr lang="zh-CN" altLang="en-US" sz="1800">
              <a:latin typeface="Arial" panose="020B0604020202020204" pitchFamily="34" charset="0"/>
            </a:endParaRPr>
          </a:p>
        </p:txBody>
      </p:sp>
      <p:sp>
        <p:nvSpPr>
          <p:cNvPr id="14345" name="Text Box 80"/>
          <p:cNvSpPr>
            <a:spLocks noChangeArrowheads="1"/>
          </p:cNvSpPr>
          <p:nvPr/>
        </p:nvSpPr>
        <p:spPr bwMode="auto">
          <a:xfrm>
            <a:off x="3390535" y="5592171"/>
            <a:ext cx="508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50000"/>
              </a:spcBef>
              <a:buFont typeface="Arial" panose="020B0604020202020204" pitchFamily="34" charset="0"/>
              <a:buNone/>
            </a:pPr>
            <a:r>
              <a:rPr lang="en-US" altLang="zh-CN" sz="2400">
                <a:solidFill>
                  <a:srgbClr val="000000"/>
                </a:solidFill>
              </a:rPr>
              <a:t>2</a:t>
            </a:r>
            <a:endParaRPr lang="zh-CN" altLang="en-US" sz="1800">
              <a:latin typeface="Arial" panose="020B0604020202020204" pitchFamily="34" charset="0"/>
            </a:endParaRPr>
          </a:p>
        </p:txBody>
      </p:sp>
      <p:sp>
        <p:nvSpPr>
          <p:cNvPr id="14346" name="Text Box 77"/>
          <p:cNvSpPr>
            <a:spLocks noChangeArrowheads="1"/>
          </p:cNvSpPr>
          <p:nvPr/>
        </p:nvSpPr>
        <p:spPr bwMode="auto">
          <a:xfrm>
            <a:off x="8057785" y="5574709"/>
            <a:ext cx="50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50000"/>
              </a:spcBef>
              <a:buFont typeface="Arial" panose="020B0604020202020204" pitchFamily="34" charset="0"/>
              <a:buNone/>
            </a:pPr>
            <a:r>
              <a:rPr lang="en-US" altLang="zh-CN" sz="2400">
                <a:solidFill>
                  <a:srgbClr val="000000"/>
                </a:solidFill>
              </a:rPr>
              <a:t>4</a:t>
            </a:r>
          </a:p>
        </p:txBody>
      </p:sp>
      <p:sp>
        <p:nvSpPr>
          <p:cNvPr id="14347" name="Text Box 77"/>
          <p:cNvSpPr>
            <a:spLocks noChangeArrowheads="1"/>
          </p:cNvSpPr>
          <p:nvPr/>
        </p:nvSpPr>
        <p:spPr bwMode="auto">
          <a:xfrm>
            <a:off x="10629535" y="5574709"/>
            <a:ext cx="50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50000"/>
              </a:spcBef>
              <a:buFont typeface="Arial" panose="020B0604020202020204" pitchFamily="34" charset="0"/>
              <a:buNone/>
            </a:pPr>
            <a:r>
              <a:rPr lang="en-US" altLang="zh-CN" sz="2400">
                <a:solidFill>
                  <a:srgbClr val="000000"/>
                </a:solidFill>
              </a:rPr>
              <a:t>5</a:t>
            </a:r>
          </a:p>
        </p:txBody>
      </p:sp>
      <p:sp>
        <p:nvSpPr>
          <p:cNvPr id="14348" name="Rectangle 6"/>
          <p:cNvSpPr>
            <a:spLocks noChangeArrowheads="1"/>
          </p:cNvSpPr>
          <p:nvPr/>
        </p:nvSpPr>
        <p:spPr bwMode="auto">
          <a:xfrm>
            <a:off x="1213604" y="1226410"/>
            <a:ext cx="6660798"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700" b="1" dirty="0" smtClean="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【E</a:t>
            </a:r>
            <a:r>
              <a:rPr lang="zh-CN" altLang="en-US" sz="37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金券</a:t>
            </a:r>
            <a:r>
              <a:rPr lang="en-US" altLang="zh-CN" sz="37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7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线下</a:t>
            </a:r>
            <a:r>
              <a:rPr lang="en-US" altLang="zh-CN" sz="37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POS</a:t>
            </a:r>
            <a:r>
              <a:rPr lang="zh-CN" altLang="en-US" sz="37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机支付流程</a:t>
            </a:r>
            <a:endParaRPr lang="zh-CN" altLang="en-US" sz="1800" dirty="0">
              <a:latin typeface="Arial" panose="020B0604020202020204" pitchFamily="34" charset="0"/>
            </a:endParaRPr>
          </a:p>
        </p:txBody>
      </p:sp>
      <p:sp>
        <p:nvSpPr>
          <p:cNvPr id="23" name="文本框 22"/>
          <p:cNvSpPr txBox="1"/>
          <p:nvPr/>
        </p:nvSpPr>
        <p:spPr>
          <a:xfrm>
            <a:off x="1455680" y="491747"/>
            <a:ext cx="2031325"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支付流程</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pic>
        <p:nvPicPr>
          <p:cNvPr id="24" name="图片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215" y="219498"/>
            <a:ext cx="547239" cy="918580"/>
          </a:xfrm>
          <a:prstGeom prst="rect">
            <a:avLst/>
          </a:prstGeom>
        </p:spPr>
      </p:pic>
    </p:spTree>
    <p:extLst>
      <p:ext uri="{BB962C8B-B14F-4D97-AF65-F5344CB8AC3E}">
        <p14:creationId xmlns:p14="http://schemas.microsoft.com/office/powerpoint/2010/main" val="1047371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5"/>
          <p:cNvSpPr>
            <a:spLocks noChangeShapeType="1"/>
          </p:cNvSpPr>
          <p:nvPr/>
        </p:nvSpPr>
        <p:spPr bwMode="auto">
          <a:xfrm>
            <a:off x="5653088" y="3340100"/>
            <a:ext cx="29051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lIns="121915" tIns="60957" rIns="121915" bIns="60957">
            <a:spAutoFit/>
          </a:bodyPr>
          <a:lstStyle/>
          <a:p>
            <a:endParaRPr lang="zh-CN" altLang="en-US"/>
          </a:p>
        </p:txBody>
      </p:sp>
      <p:sp>
        <p:nvSpPr>
          <p:cNvPr id="15363" name="矩形​​ 48"/>
          <p:cNvSpPr>
            <a:spLocks noChangeArrowheads="1"/>
          </p:cNvSpPr>
          <p:nvPr/>
        </p:nvSpPr>
        <p:spPr bwMode="auto">
          <a:xfrm>
            <a:off x="6135688" y="2547938"/>
            <a:ext cx="1341437" cy="155733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896" tIns="60948" rIns="121896" bIns="6094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en-US" altLang="zh-CN"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EJU</a:t>
            </a: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确认</a:t>
            </a:r>
          </a:p>
          <a:p>
            <a:pPr algn="ctr" eaLnBrk="1" hangingPunct="1">
              <a:lnSpc>
                <a:spcPct val="100000"/>
              </a:lnSpc>
              <a:spcBef>
                <a:spcPct val="0"/>
              </a:spcBef>
              <a:buFont typeface="Arial" panose="020B0604020202020204" pitchFamily="34" charset="0"/>
              <a:buNone/>
            </a:pP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当日即处理</a:t>
            </a:r>
            <a:endParaRPr lang="zh-CN" altLang="en-US" sz="1800">
              <a:latin typeface="Arial" panose="020B0604020202020204" pitchFamily="34" charset="0"/>
            </a:endParaRPr>
          </a:p>
        </p:txBody>
      </p:sp>
      <p:sp>
        <p:nvSpPr>
          <p:cNvPr id="15364" name="TextBox 23"/>
          <p:cNvSpPr>
            <a:spLocks noChangeArrowheads="1"/>
          </p:cNvSpPr>
          <p:nvPr/>
        </p:nvSpPr>
        <p:spPr bwMode="auto">
          <a:xfrm rot="-1366223">
            <a:off x="7332663" y="1863725"/>
            <a:ext cx="914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48" rIns="121896" bIns="60948">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6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已成交</a:t>
            </a:r>
            <a:endParaRPr lang="zh-CN" altLang="en-US" sz="1800">
              <a:latin typeface="Arial" panose="020B0604020202020204" pitchFamily="34" charset="0"/>
            </a:endParaRPr>
          </a:p>
        </p:txBody>
      </p:sp>
      <p:sp>
        <p:nvSpPr>
          <p:cNvPr id="15365" name="矩形​​ 48"/>
          <p:cNvSpPr>
            <a:spLocks noChangeArrowheads="1"/>
          </p:cNvSpPr>
          <p:nvPr/>
        </p:nvSpPr>
        <p:spPr bwMode="auto">
          <a:xfrm>
            <a:off x="8151813" y="1547813"/>
            <a:ext cx="1344612" cy="89693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896" tIns="60948" rIns="121896" bIns="6094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预存金转入开发商账户</a:t>
            </a:r>
            <a:endParaRPr lang="zh-CN" altLang="en-US" sz="1800">
              <a:latin typeface="Arial" panose="020B0604020202020204" pitchFamily="34" charset="0"/>
            </a:endParaRPr>
          </a:p>
        </p:txBody>
      </p:sp>
      <p:sp>
        <p:nvSpPr>
          <p:cNvPr id="15366" name="Line 9"/>
          <p:cNvSpPr>
            <a:spLocks noChangeShapeType="1"/>
          </p:cNvSpPr>
          <p:nvPr/>
        </p:nvSpPr>
        <p:spPr bwMode="auto">
          <a:xfrm>
            <a:off x="7575550" y="4237038"/>
            <a:ext cx="576263" cy="50958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lIns="121915" tIns="60957" rIns="121915" bIns="60957">
            <a:spAutoFit/>
          </a:bodyPr>
          <a:lstStyle/>
          <a:p>
            <a:endParaRPr lang="zh-CN" altLang="en-US"/>
          </a:p>
        </p:txBody>
      </p:sp>
      <p:sp>
        <p:nvSpPr>
          <p:cNvPr id="15367" name="矩形​​ 48"/>
          <p:cNvSpPr>
            <a:spLocks noChangeArrowheads="1"/>
          </p:cNvSpPr>
          <p:nvPr/>
        </p:nvSpPr>
        <p:spPr bwMode="auto">
          <a:xfrm>
            <a:off x="8247063" y="4876800"/>
            <a:ext cx="1441450" cy="127793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896" tIns="60948" rIns="121896" bIns="6094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佣金结算</a:t>
            </a:r>
            <a:endParaRPr lang="zh-CN" altLang="en-US" sz="1800">
              <a:latin typeface="Arial" panose="020B0604020202020204" pitchFamily="34" charset="0"/>
            </a:endParaRPr>
          </a:p>
        </p:txBody>
      </p:sp>
      <p:sp>
        <p:nvSpPr>
          <p:cNvPr id="15368" name="Line 11"/>
          <p:cNvSpPr>
            <a:spLocks noChangeShapeType="1"/>
          </p:cNvSpPr>
          <p:nvPr/>
        </p:nvSpPr>
        <p:spPr bwMode="auto">
          <a:xfrm flipV="1">
            <a:off x="7575550" y="2209800"/>
            <a:ext cx="481013" cy="25876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lIns="121915" tIns="60957" rIns="121915" bIns="60957">
            <a:spAutoFit/>
          </a:bodyPr>
          <a:lstStyle/>
          <a:p>
            <a:endParaRPr lang="zh-CN" altLang="en-US"/>
          </a:p>
        </p:txBody>
      </p:sp>
      <p:sp>
        <p:nvSpPr>
          <p:cNvPr id="15369" name="矩形​​ 48"/>
          <p:cNvSpPr>
            <a:spLocks noChangeArrowheads="1"/>
          </p:cNvSpPr>
          <p:nvPr/>
        </p:nvSpPr>
        <p:spPr bwMode="auto">
          <a:xfrm>
            <a:off x="3640138" y="2571750"/>
            <a:ext cx="1822450" cy="153511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896" tIns="60948" rIns="121896" bIns="6094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项目方</a:t>
            </a:r>
          </a:p>
          <a:p>
            <a:pPr algn="ctr" eaLnBrk="1" hangingPunct="1">
              <a:lnSpc>
                <a:spcPct val="100000"/>
              </a:lnSpc>
              <a:spcBef>
                <a:spcPct val="0"/>
              </a:spcBef>
              <a:buFont typeface="Arial" panose="020B0604020202020204" pitchFamily="34" charset="0"/>
              <a:buNone/>
            </a:pP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即时提交</a:t>
            </a:r>
          </a:p>
          <a:p>
            <a:pPr algn="ctr" eaLnBrk="1" hangingPunct="1">
              <a:lnSpc>
                <a:spcPct val="100000"/>
              </a:lnSpc>
              <a:spcBef>
                <a:spcPct val="0"/>
              </a:spcBef>
              <a:buFont typeface="Arial" panose="020B0604020202020204" pitchFamily="34" charset="0"/>
              <a:buNone/>
            </a:pPr>
            <a:r>
              <a:rPr lang="en-US" altLang="zh-CN"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结算申请书</a:t>
            </a:r>
            <a:r>
              <a:rPr lang="en-US" altLang="zh-CN"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800">
              <a:latin typeface="Arial" panose="020B0604020202020204" pitchFamily="34" charset="0"/>
            </a:endParaRPr>
          </a:p>
        </p:txBody>
      </p:sp>
      <p:sp>
        <p:nvSpPr>
          <p:cNvPr id="15370" name="矩形​​ 48"/>
          <p:cNvSpPr>
            <a:spLocks noChangeArrowheads="1"/>
          </p:cNvSpPr>
          <p:nvPr/>
        </p:nvSpPr>
        <p:spPr bwMode="auto">
          <a:xfrm>
            <a:off x="1238250" y="2571750"/>
            <a:ext cx="1824038" cy="153511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896" tIns="60948" rIns="121896" bIns="6094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购房者持</a:t>
            </a:r>
            <a:r>
              <a:rPr lang="en-US" altLang="zh-CN"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E</a:t>
            </a: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金券</a:t>
            </a:r>
          </a:p>
          <a:p>
            <a:pPr algn="ctr" eaLnBrk="1" hangingPunct="1">
              <a:lnSpc>
                <a:spcPct val="100000"/>
              </a:lnSpc>
              <a:spcBef>
                <a:spcPct val="0"/>
              </a:spcBef>
              <a:buFont typeface="Arial" panose="020B0604020202020204" pitchFamily="34" charset="0"/>
              <a:buNone/>
            </a:pP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签约成交</a:t>
            </a:r>
          </a:p>
          <a:p>
            <a:pPr algn="ctr" eaLnBrk="1" hangingPunct="1">
              <a:lnSpc>
                <a:spcPct val="100000"/>
              </a:lnSpc>
              <a:spcBef>
                <a:spcPct val="0"/>
              </a:spcBef>
              <a:buFont typeface="Arial" panose="020B0604020202020204" pitchFamily="34" charset="0"/>
              <a:buNone/>
            </a:pPr>
            <a:r>
              <a:rPr lang="zh-CN" altLang="en-US" sz="16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享受优惠</a:t>
            </a:r>
            <a:endParaRPr lang="zh-CN" altLang="en-US" sz="1800">
              <a:latin typeface="Arial" panose="020B0604020202020204" pitchFamily="34" charset="0"/>
            </a:endParaRPr>
          </a:p>
        </p:txBody>
      </p:sp>
      <p:sp>
        <p:nvSpPr>
          <p:cNvPr id="15371" name="Line 14"/>
          <p:cNvSpPr>
            <a:spLocks noChangeShapeType="1"/>
          </p:cNvSpPr>
          <p:nvPr/>
        </p:nvSpPr>
        <p:spPr bwMode="auto">
          <a:xfrm>
            <a:off x="3160713" y="3340100"/>
            <a:ext cx="382587"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lIns="121915" tIns="60957" rIns="121915" bIns="60957">
            <a:spAutoFit/>
          </a:bodyPr>
          <a:lstStyle/>
          <a:p>
            <a:endParaRPr lang="zh-CN" altLang="en-US"/>
          </a:p>
        </p:txBody>
      </p:sp>
      <p:sp>
        <p:nvSpPr>
          <p:cNvPr id="15372" name="Rectangle 15"/>
          <p:cNvSpPr>
            <a:spLocks noChangeArrowheads="1"/>
          </p:cNvSpPr>
          <p:nvPr/>
        </p:nvSpPr>
        <p:spPr bwMode="auto">
          <a:xfrm>
            <a:off x="8031163" y="1036638"/>
            <a:ext cx="13954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6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1600">
                <a:solidFill>
                  <a:srgbClr val="000000"/>
                </a:solidFill>
                <a:latin typeface="微软雅黑" panose="020B0503020204020204" pitchFamily="34" charset="-122"/>
                <a:sym typeface="微软雅黑" panose="020B0503020204020204" pitchFamily="34" charset="-122"/>
              </a:rPr>
              <a:t>T+1</a:t>
            </a:r>
            <a:r>
              <a:rPr lang="zh-CN" altLang="en-US" sz="16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到账）</a:t>
            </a:r>
            <a:endParaRPr lang="zh-CN" altLang="en-US" sz="1800">
              <a:latin typeface="Arial" panose="020B0604020202020204" pitchFamily="34" charset="0"/>
            </a:endParaRPr>
          </a:p>
        </p:txBody>
      </p:sp>
      <p:sp>
        <p:nvSpPr>
          <p:cNvPr id="15373" name="Text Box 16"/>
          <p:cNvSpPr>
            <a:spLocks noChangeArrowheads="1"/>
          </p:cNvSpPr>
          <p:nvPr/>
        </p:nvSpPr>
        <p:spPr bwMode="auto">
          <a:xfrm rot="2107863">
            <a:off x="7623175" y="4078288"/>
            <a:ext cx="5953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6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统计</a:t>
            </a:r>
            <a:endParaRPr lang="zh-CN" altLang="en-US" sz="1800">
              <a:latin typeface="Arial" panose="020B0604020202020204" pitchFamily="34" charset="0"/>
            </a:endParaRPr>
          </a:p>
        </p:txBody>
      </p:sp>
      <p:sp>
        <p:nvSpPr>
          <p:cNvPr id="15374" name="Line 17"/>
          <p:cNvSpPr>
            <a:spLocks noChangeShapeType="1"/>
          </p:cNvSpPr>
          <p:nvPr/>
        </p:nvSpPr>
        <p:spPr bwMode="auto">
          <a:xfrm>
            <a:off x="8821738" y="2698750"/>
            <a:ext cx="1587" cy="192246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lIns="121915" tIns="60957" rIns="121915" bIns="60957">
            <a:spAutoFit/>
          </a:bodyPr>
          <a:lstStyle/>
          <a:p>
            <a:endParaRPr lang="zh-CN" altLang="en-US"/>
          </a:p>
        </p:txBody>
      </p:sp>
      <p:sp>
        <p:nvSpPr>
          <p:cNvPr id="15375" name="Text Box 18"/>
          <p:cNvSpPr>
            <a:spLocks noChangeArrowheads="1"/>
          </p:cNvSpPr>
          <p:nvPr/>
        </p:nvSpPr>
        <p:spPr bwMode="auto">
          <a:xfrm>
            <a:off x="8796338" y="2743200"/>
            <a:ext cx="3905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6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定</a:t>
            </a:r>
          </a:p>
          <a:p>
            <a:pPr eaLnBrk="1" hangingPunct="1">
              <a:lnSpc>
                <a:spcPct val="100000"/>
              </a:lnSpc>
              <a:spcBef>
                <a:spcPct val="0"/>
              </a:spcBef>
              <a:buFont typeface="Arial" panose="020B0604020202020204" pitchFamily="34" charset="0"/>
              <a:buNone/>
            </a:pPr>
            <a:r>
              <a:rPr lang="zh-CN" altLang="en-US" sz="16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期</a:t>
            </a:r>
          </a:p>
          <a:p>
            <a:pPr eaLnBrk="1" hangingPunct="1">
              <a:lnSpc>
                <a:spcPct val="100000"/>
              </a:lnSpc>
              <a:spcBef>
                <a:spcPct val="0"/>
              </a:spcBef>
              <a:buFont typeface="Arial" panose="020B0604020202020204" pitchFamily="34" charset="0"/>
              <a:buNone/>
            </a:pPr>
            <a:r>
              <a:rPr lang="zh-CN" altLang="en-US" sz="16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批</a:t>
            </a:r>
          </a:p>
          <a:p>
            <a:pPr eaLnBrk="1" hangingPunct="1">
              <a:lnSpc>
                <a:spcPct val="100000"/>
              </a:lnSpc>
              <a:spcBef>
                <a:spcPct val="0"/>
              </a:spcBef>
              <a:buFont typeface="Arial" panose="020B0604020202020204" pitchFamily="34" charset="0"/>
              <a:buNone/>
            </a:pPr>
            <a:r>
              <a:rPr lang="zh-CN" altLang="en-US" sz="16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量</a:t>
            </a:r>
            <a:endParaRPr lang="zh-CN" altLang="en-US" sz="1800">
              <a:latin typeface="Arial" panose="020B0604020202020204" pitchFamily="34" charset="0"/>
            </a:endParaRPr>
          </a:p>
        </p:txBody>
      </p:sp>
      <p:sp>
        <p:nvSpPr>
          <p:cNvPr id="15376" name="Rectangle 4"/>
          <p:cNvSpPr>
            <a:spLocks noChangeArrowheads="1"/>
          </p:cNvSpPr>
          <p:nvPr/>
        </p:nvSpPr>
        <p:spPr bwMode="auto">
          <a:xfrm>
            <a:off x="1238250" y="1347617"/>
            <a:ext cx="4251485"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700" b="1" dirty="0" smtClean="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37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E</a:t>
            </a:r>
            <a:r>
              <a:rPr lang="zh-CN" altLang="en-US" sz="37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金券</a:t>
            </a:r>
            <a:r>
              <a:rPr lang="en-US" altLang="zh-CN" sz="37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7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结算流程</a:t>
            </a:r>
            <a:endParaRPr lang="zh-CN" altLang="en-US" sz="1800" dirty="0">
              <a:latin typeface="Arial" panose="020B0604020202020204" pitchFamily="34" charset="0"/>
            </a:endParaRPr>
          </a:p>
        </p:txBody>
      </p:sp>
      <p:sp>
        <p:nvSpPr>
          <p:cNvPr id="17" name="文本框 16"/>
          <p:cNvSpPr txBox="1"/>
          <p:nvPr/>
        </p:nvSpPr>
        <p:spPr>
          <a:xfrm>
            <a:off x="1455680" y="491747"/>
            <a:ext cx="2031325"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结算流程</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pic>
        <p:nvPicPr>
          <p:cNvPr id="18" name="图片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215" y="219498"/>
            <a:ext cx="547239" cy="918580"/>
          </a:xfrm>
          <a:prstGeom prst="rect">
            <a:avLst/>
          </a:prstGeom>
        </p:spPr>
      </p:pic>
    </p:spTree>
    <p:extLst>
      <p:ext uri="{BB962C8B-B14F-4D97-AF65-F5344CB8AC3E}">
        <p14:creationId xmlns:p14="http://schemas.microsoft.com/office/powerpoint/2010/main" val="1907172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345798" y="5012884"/>
            <a:ext cx="8666329" cy="11261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230963" y="1531907"/>
            <a:ext cx="8666329" cy="21698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192685" y="931407"/>
            <a:ext cx="7638630" cy="584775"/>
          </a:xfrm>
          <a:prstGeom prst="rect">
            <a:avLst/>
          </a:prstGeom>
          <a:noFill/>
        </p:spPr>
        <p:txBody>
          <a:bodyPr wrap="none" rtlCol="0">
            <a:spAutoFit/>
          </a:bodyPr>
          <a:lstStyle/>
          <a:p>
            <a:r>
              <a:rPr lang="zh-CN" altLang="en-US" sz="3200" b="1" dirty="0" smtClean="0">
                <a:solidFill>
                  <a:srgbClr val="C00000"/>
                </a:solidFill>
                <a:latin typeface="微软雅黑" panose="020B0503020204020204" pitchFamily="34" charset="-122"/>
                <a:ea typeface="微软雅黑" panose="020B0503020204020204" pitchFamily="34" charset="-122"/>
              </a:rPr>
              <a:t>平台使用费：新浪乐居收取刷卡额度</a:t>
            </a:r>
            <a:r>
              <a:rPr lang="en-US" altLang="zh-CN" sz="3200" b="1" dirty="0" smtClean="0">
                <a:solidFill>
                  <a:srgbClr val="C00000"/>
                </a:solidFill>
                <a:latin typeface="微软雅黑" panose="020B0503020204020204" pitchFamily="34" charset="-122"/>
                <a:ea typeface="微软雅黑" panose="020B0503020204020204" pitchFamily="34" charset="-122"/>
              </a:rPr>
              <a:t>15%</a:t>
            </a:r>
            <a:endParaRPr lang="zh-CN" altLang="en-US" sz="3200" b="1" dirty="0">
              <a:solidFill>
                <a:srgbClr val="C0000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269241" y="1516182"/>
            <a:ext cx="7485517" cy="2169825"/>
          </a:xfrm>
          <a:prstGeom prst="rect">
            <a:avLst/>
          </a:prstGeom>
          <a:noFill/>
        </p:spPr>
        <p:txBody>
          <a:bodyPr wrap="square" rtlCol="0">
            <a:spAutoFit/>
          </a:bodyPr>
          <a:lstStyle/>
          <a:p>
            <a:pPr>
              <a:lnSpc>
                <a:spcPct val="150000"/>
              </a:lnSpc>
            </a:pP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、即客户在乐居电商平台交纳</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万元</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E</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金券购买费用（该费用不抵用房款</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可获得项目</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万抵</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XX</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万的购房优惠。</a:t>
            </a:r>
            <a:endPar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pP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、新浪乐居收取该部分费用</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15%</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的平台使用费。</a:t>
            </a:r>
            <a:endPar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pP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、安义碧桂园总房源</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380</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套，预计收取</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E</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金券费用</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380</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万，新浪乐居电商平台收取其中</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15%</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平台使用费，即</a:t>
            </a:r>
            <a:r>
              <a:rPr lang="en-US" altLang="zh-CN" b="1" dirty="0" smtClean="0">
                <a:solidFill>
                  <a:srgbClr val="C00000"/>
                </a:solidFill>
                <a:latin typeface="微软雅黑" panose="020B0503020204020204" pitchFamily="34" charset="-122"/>
                <a:ea typeface="微软雅黑" panose="020B0503020204020204" pitchFamily="34" charset="-122"/>
              </a:rPr>
              <a:t>57</a:t>
            </a:r>
            <a:r>
              <a:rPr lang="zh-CN" altLang="en-US" b="1" dirty="0" smtClean="0">
                <a:solidFill>
                  <a:srgbClr val="C00000"/>
                </a:solidFill>
                <a:latin typeface="微软雅黑" panose="020B0503020204020204" pitchFamily="34" charset="-122"/>
                <a:ea typeface="微软雅黑" panose="020B0503020204020204" pitchFamily="34" charset="-122"/>
              </a:rPr>
              <a:t>万元</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269241" y="3686007"/>
            <a:ext cx="3974165" cy="584775"/>
          </a:xfrm>
          <a:prstGeom prst="rect">
            <a:avLst/>
          </a:prstGeom>
          <a:noFill/>
        </p:spPr>
        <p:txBody>
          <a:bodyPr wrap="none" rtlCol="0">
            <a:spAutoFit/>
          </a:bodyPr>
          <a:lstStyle/>
          <a:p>
            <a:r>
              <a:rPr lang="zh-CN" altLang="en-US" sz="3200" b="1" dirty="0" smtClean="0">
                <a:solidFill>
                  <a:srgbClr val="C00000"/>
                </a:solidFill>
                <a:latin typeface="微软雅黑" panose="020B0503020204020204" pitchFamily="34" charset="-122"/>
                <a:ea typeface="微软雅黑" panose="020B0503020204020204" pitchFamily="34" charset="-122"/>
              </a:rPr>
              <a:t>广告资源赠送：</a:t>
            </a:r>
            <a:r>
              <a:rPr lang="en-US" altLang="zh-CN" sz="3200" b="1" dirty="0" smtClean="0">
                <a:solidFill>
                  <a:srgbClr val="C00000"/>
                </a:solidFill>
                <a:latin typeface="微软雅黑" panose="020B0503020204020204" pitchFamily="34" charset="-122"/>
                <a:ea typeface="微软雅黑" panose="020B0503020204020204" pitchFamily="34" charset="-122"/>
              </a:rPr>
              <a:t>22</a:t>
            </a:r>
            <a:r>
              <a:rPr lang="zh-CN" altLang="en-US" sz="3200" b="1" dirty="0" smtClean="0">
                <a:solidFill>
                  <a:srgbClr val="C00000"/>
                </a:solidFill>
                <a:latin typeface="微软雅黑" panose="020B0503020204020204" pitchFamily="34" charset="-122"/>
                <a:ea typeface="微软雅黑" panose="020B0503020204020204" pitchFamily="34" charset="-122"/>
              </a:rPr>
              <a:t>万</a:t>
            </a:r>
            <a:endParaRPr lang="zh-CN" altLang="en-US" sz="3200" b="1" dirty="0">
              <a:solidFill>
                <a:srgbClr val="C0000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269241" y="4431323"/>
            <a:ext cx="3720890" cy="584775"/>
          </a:xfrm>
          <a:prstGeom prst="rect">
            <a:avLst/>
          </a:prstGeom>
          <a:noFill/>
        </p:spPr>
        <p:txBody>
          <a:bodyPr wrap="none" rtlCol="0">
            <a:spAutoFit/>
          </a:bodyPr>
          <a:lstStyle/>
          <a:p>
            <a:r>
              <a:rPr lang="zh-CN" altLang="en-US" sz="3200" b="1" dirty="0" smtClean="0">
                <a:solidFill>
                  <a:srgbClr val="C00000"/>
                </a:solidFill>
                <a:latin typeface="微软雅黑" panose="020B0503020204020204" pitchFamily="34" charset="-122"/>
                <a:ea typeface="微软雅黑" panose="020B0503020204020204" pitchFamily="34" charset="-122"/>
              </a:rPr>
              <a:t>赠送</a:t>
            </a:r>
            <a:r>
              <a:rPr lang="en-US" altLang="zh-CN" sz="3200" b="1" dirty="0" smtClean="0">
                <a:solidFill>
                  <a:srgbClr val="C00000"/>
                </a:solidFill>
                <a:latin typeface="微软雅黑" panose="020B0503020204020204" pitchFamily="34" charset="-122"/>
                <a:ea typeface="微软雅黑" panose="020B0503020204020204" pitchFamily="34" charset="-122"/>
              </a:rPr>
              <a:t>2</a:t>
            </a:r>
            <a:r>
              <a:rPr lang="zh-CN" altLang="en-US" sz="3200" b="1" dirty="0" smtClean="0">
                <a:solidFill>
                  <a:srgbClr val="C00000"/>
                </a:solidFill>
                <a:latin typeface="微软雅黑" panose="020B0503020204020204" pitchFamily="34" charset="-122"/>
                <a:ea typeface="微软雅黑" panose="020B0503020204020204" pitchFamily="34" charset="-122"/>
              </a:rPr>
              <a:t>场公益活动：</a:t>
            </a:r>
            <a:endParaRPr lang="zh-CN" altLang="en-US" sz="3200" b="1" dirty="0">
              <a:solidFill>
                <a:srgbClr val="C0000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345798" y="5016098"/>
            <a:ext cx="7485517" cy="458908"/>
          </a:xfrm>
          <a:prstGeom prst="rect">
            <a:avLst/>
          </a:prstGeom>
          <a:noFill/>
        </p:spPr>
        <p:txBody>
          <a:bodyPr wrap="square" rtlCol="0">
            <a:spAutoFit/>
          </a:bodyPr>
          <a:lstStyle/>
          <a:p>
            <a:pPr>
              <a:lnSpc>
                <a:spcPct val="150000"/>
              </a:lnSpc>
            </a:pP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绿送全城</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绿色</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985</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第二届免费苗木公益大派送</a:t>
            </a:r>
            <a:endPar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345798" y="5475006"/>
            <a:ext cx="7485517" cy="458908"/>
          </a:xfrm>
          <a:prstGeom prst="rect">
            <a:avLst/>
          </a:prstGeom>
          <a:noFill/>
        </p:spPr>
        <p:txBody>
          <a:bodyPr wrap="square" rtlCol="0">
            <a:spAutoFit/>
          </a:bodyPr>
          <a:lstStyle/>
          <a:p>
            <a:pPr>
              <a:lnSpc>
                <a:spcPct val="150000"/>
              </a:lnSpc>
            </a:pP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全城悬赏</a:t>
            </a:r>
            <a:r>
              <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寻找南昌安义人</a:t>
            </a:r>
            <a:endPar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燕尾形 9"/>
          <p:cNvSpPr/>
          <p:nvPr/>
        </p:nvSpPr>
        <p:spPr>
          <a:xfrm>
            <a:off x="760116" y="1031550"/>
            <a:ext cx="313898" cy="484632"/>
          </a:xfrm>
          <a:prstGeom prst="chevron">
            <a:avLst>
              <a:gd name="adj" fmla="val 6470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1" name="燕尾形 10"/>
          <p:cNvSpPr/>
          <p:nvPr/>
        </p:nvSpPr>
        <p:spPr>
          <a:xfrm>
            <a:off x="603167" y="1031550"/>
            <a:ext cx="313898" cy="484632"/>
          </a:xfrm>
          <a:prstGeom prst="chevron">
            <a:avLst>
              <a:gd name="adj" fmla="val 6470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燕尾形 11"/>
          <p:cNvSpPr/>
          <p:nvPr/>
        </p:nvSpPr>
        <p:spPr>
          <a:xfrm>
            <a:off x="760116" y="3728231"/>
            <a:ext cx="313898" cy="484632"/>
          </a:xfrm>
          <a:prstGeom prst="chevron">
            <a:avLst>
              <a:gd name="adj" fmla="val 6470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燕尾形 12"/>
          <p:cNvSpPr/>
          <p:nvPr/>
        </p:nvSpPr>
        <p:spPr>
          <a:xfrm>
            <a:off x="603167" y="3728231"/>
            <a:ext cx="313898" cy="484632"/>
          </a:xfrm>
          <a:prstGeom prst="chevron">
            <a:avLst>
              <a:gd name="adj" fmla="val 6470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燕尾形 13"/>
          <p:cNvSpPr/>
          <p:nvPr/>
        </p:nvSpPr>
        <p:spPr>
          <a:xfrm>
            <a:off x="790822" y="4531466"/>
            <a:ext cx="313898" cy="484632"/>
          </a:xfrm>
          <a:prstGeom prst="chevron">
            <a:avLst>
              <a:gd name="adj" fmla="val 6470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燕尾形 14"/>
          <p:cNvSpPr/>
          <p:nvPr/>
        </p:nvSpPr>
        <p:spPr>
          <a:xfrm>
            <a:off x="633873" y="4531466"/>
            <a:ext cx="313898" cy="484632"/>
          </a:xfrm>
          <a:prstGeom prst="chevron">
            <a:avLst>
              <a:gd name="adj" fmla="val 6470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19124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114197" y="1487606"/>
            <a:ext cx="5404514" cy="40891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614149" y="1487606"/>
            <a:ext cx="5404514" cy="40891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614149" y="1487606"/>
            <a:ext cx="5500048" cy="3831818"/>
          </a:xfrm>
          <a:prstGeom prst="rect">
            <a:avLst/>
          </a:prstGeom>
          <a:noFill/>
        </p:spPr>
        <p:txBody>
          <a:bodyPr wrap="square" rtlCol="0">
            <a:spAutoFit/>
          </a:bodyPr>
          <a:lstStyle/>
          <a:p>
            <a:pPr>
              <a:lnSpc>
                <a:spcPct val="150000"/>
              </a:lnSpc>
            </a:pPr>
            <a:r>
              <a:rPr lang="zh-CN" altLang="zh-CN" b="1" dirty="0" smtClean="0">
                <a:latin typeface="微软雅黑" panose="020B0503020204020204" pitchFamily="34" charset="-122"/>
                <a:ea typeface="微软雅黑" panose="020B0503020204020204" pitchFamily="34" charset="-122"/>
              </a:rPr>
              <a:t>活动</a:t>
            </a:r>
            <a:r>
              <a:rPr lang="zh-CN" altLang="zh-CN" b="1" dirty="0">
                <a:latin typeface="微软雅黑" panose="020B0503020204020204" pitchFamily="34" charset="-122"/>
                <a:ea typeface="微软雅黑" panose="020B0503020204020204" pitchFamily="34" charset="-122"/>
              </a:rPr>
              <a:t>主题</a:t>
            </a:r>
            <a:r>
              <a:rPr lang="zh-CN" altLang="zh-CN" dirty="0">
                <a:latin typeface="微软雅黑" panose="020B0503020204020204" pitchFamily="34" charset="-122"/>
                <a:ea typeface="微软雅黑" panose="020B0503020204020204" pitchFamily="34" charset="-122"/>
              </a:rPr>
              <a:t>：绿送全城，健康到家。</a:t>
            </a:r>
          </a:p>
          <a:p>
            <a:pPr>
              <a:lnSpc>
                <a:spcPct val="150000"/>
              </a:lnSpc>
            </a:pPr>
            <a:r>
              <a:rPr lang="zh-CN" altLang="zh-CN" b="1" dirty="0">
                <a:latin typeface="微软雅黑" panose="020B0503020204020204" pitchFamily="34" charset="-122"/>
                <a:ea typeface="微软雅黑" panose="020B0503020204020204" pitchFamily="34" charset="-122"/>
              </a:rPr>
              <a:t>活动时间：</a:t>
            </a:r>
            <a:r>
              <a:rPr lang="en-US" altLang="zh-CN" dirty="0">
                <a:latin typeface="微软雅黑" panose="020B0503020204020204" pitchFamily="34" charset="-122"/>
                <a:ea typeface="微软雅黑" panose="020B0503020204020204" pitchFamily="34" charset="-122"/>
              </a:rPr>
              <a:t>2015</a:t>
            </a:r>
            <a:r>
              <a:rPr lang="zh-CN" altLang="zh-CN"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1</a:t>
            </a:r>
            <a:r>
              <a:rPr lang="zh-CN" altLang="zh-CN" dirty="0" smtClean="0">
                <a:latin typeface="微软雅黑" panose="020B0503020204020204" pitchFamily="34" charset="-122"/>
                <a:ea typeface="微软雅黑" panose="020B0503020204020204" pitchFamily="34" charset="-122"/>
              </a:rPr>
              <a:t>月</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zh-CN" altLang="zh-CN" b="1" dirty="0" smtClean="0">
                <a:latin typeface="微软雅黑" panose="020B0503020204020204" pitchFamily="34" charset="-122"/>
                <a:ea typeface="微软雅黑" panose="020B0503020204020204" pitchFamily="34" charset="-122"/>
              </a:rPr>
              <a:t>活动</a:t>
            </a:r>
            <a:r>
              <a:rPr lang="zh-CN" altLang="zh-CN" b="1" dirty="0">
                <a:latin typeface="微软雅黑" panose="020B0503020204020204" pitchFamily="34" charset="-122"/>
                <a:ea typeface="微软雅黑" panose="020B0503020204020204" pitchFamily="34" charset="-122"/>
              </a:rPr>
              <a:t>地点</a:t>
            </a:r>
            <a:r>
              <a:rPr lang="zh-CN" altLang="zh-CN" b="1"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安义县成熟社区及街道</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zh-CN" altLang="zh-CN" b="1" dirty="0" smtClean="0">
                <a:latin typeface="微软雅黑" panose="020B0503020204020204" pitchFamily="34" charset="-122"/>
                <a:ea typeface="微软雅黑" panose="020B0503020204020204" pitchFamily="34" charset="-122"/>
              </a:rPr>
              <a:t>活动</a:t>
            </a:r>
            <a:r>
              <a:rPr lang="zh-CN" altLang="zh-CN" b="1" dirty="0">
                <a:latin typeface="微软雅黑" panose="020B0503020204020204" pitchFamily="34" charset="-122"/>
                <a:ea typeface="微软雅黑" panose="020B0503020204020204" pitchFamily="34" charset="-122"/>
              </a:rPr>
              <a:t>主办：</a:t>
            </a:r>
            <a:r>
              <a:rPr lang="zh-CN" altLang="zh-CN" dirty="0">
                <a:latin typeface="微软雅黑" panose="020B0503020204020204" pitchFamily="34" charset="-122"/>
                <a:ea typeface="微软雅黑" panose="020B0503020204020204" pitchFamily="34" charset="-122"/>
              </a:rPr>
              <a:t>江西电台绿色之声</a:t>
            </a:r>
            <a:r>
              <a:rPr lang="zh-CN" altLang="zh-CN"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zh-CN" dirty="0" smtClean="0">
                <a:latin typeface="微软雅黑" panose="020B0503020204020204" pitchFamily="34" charset="-122"/>
                <a:ea typeface="微软雅黑" panose="020B0503020204020204" pitchFamily="34" charset="-122"/>
              </a:rPr>
              <a:t>江西省</a:t>
            </a:r>
            <a:r>
              <a:rPr lang="zh-CN" altLang="zh-CN" dirty="0">
                <a:latin typeface="微软雅黑" panose="020B0503020204020204" pitchFamily="34" charset="-122"/>
                <a:ea typeface="微软雅黑" panose="020B0503020204020204" pitchFamily="34" charset="-122"/>
              </a:rPr>
              <a:t>林业厅种苗管理局</a:t>
            </a:r>
          </a:p>
          <a:p>
            <a:pPr>
              <a:lnSpc>
                <a:spcPct val="150000"/>
              </a:lnSpc>
            </a:pPr>
            <a:r>
              <a:rPr lang="zh-CN" altLang="zh-CN" b="1" dirty="0">
                <a:latin typeface="微软雅黑" panose="020B0503020204020204" pitchFamily="34" charset="-122"/>
                <a:ea typeface="微软雅黑" panose="020B0503020204020204" pitchFamily="34" charset="-122"/>
              </a:rPr>
              <a:t>活动承办：</a:t>
            </a:r>
            <a:r>
              <a:rPr lang="zh-CN" altLang="zh-CN" dirty="0">
                <a:latin typeface="微软雅黑" panose="020B0503020204020204" pitchFamily="34" charset="-122"/>
                <a:ea typeface="微软雅黑" panose="020B0503020204020204" pitchFamily="34" charset="-122"/>
              </a:rPr>
              <a:t>江西电台绿色之声</a:t>
            </a:r>
            <a:r>
              <a:rPr lang="zh-CN"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新浪乐居</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zh-CN" altLang="zh-CN" b="1" dirty="0" smtClean="0">
                <a:latin typeface="微软雅黑" panose="020B0503020204020204" pitchFamily="34" charset="-122"/>
                <a:ea typeface="微软雅黑" panose="020B0503020204020204" pitchFamily="34" charset="-122"/>
              </a:rPr>
              <a:t>活动</a:t>
            </a:r>
            <a:r>
              <a:rPr lang="zh-CN" altLang="zh-CN" b="1" dirty="0">
                <a:latin typeface="微软雅黑" panose="020B0503020204020204" pitchFamily="34" charset="-122"/>
                <a:ea typeface="微软雅黑" panose="020B0503020204020204" pitchFamily="34" charset="-122"/>
              </a:rPr>
              <a:t>赞助</a:t>
            </a:r>
            <a:r>
              <a:rPr lang="zh-CN" altLang="zh-CN" b="1"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安义碧桂园</a:t>
            </a:r>
            <a:endParaRPr lang="zh-CN" altLang="zh-CN" dirty="0">
              <a:latin typeface="微软雅黑" panose="020B0503020204020204" pitchFamily="34" charset="-122"/>
              <a:ea typeface="微软雅黑" panose="020B0503020204020204" pitchFamily="34" charset="-122"/>
            </a:endParaRPr>
          </a:p>
          <a:p>
            <a:pPr>
              <a:lnSpc>
                <a:spcPct val="150000"/>
              </a:lnSpc>
            </a:pPr>
            <a:r>
              <a:rPr lang="zh-CN" altLang="zh-CN" b="1" dirty="0">
                <a:latin typeface="微软雅黑" panose="020B0503020204020204" pitchFamily="34" charset="-122"/>
                <a:ea typeface="微软雅黑" panose="020B0503020204020204" pitchFamily="34" charset="-122"/>
              </a:rPr>
              <a:t>活动形式</a:t>
            </a:r>
            <a:r>
              <a:rPr lang="zh-CN" altLang="zh-CN" b="1" dirty="0" smtClean="0">
                <a:latin typeface="微软雅黑" panose="020B0503020204020204" pitchFamily="34" charset="-122"/>
                <a:ea typeface="微软雅黑" panose="020B0503020204020204" pitchFamily="34" charset="-122"/>
              </a:rPr>
              <a:t>：</a:t>
            </a:r>
            <a:r>
              <a:rPr lang="zh-CN" altLang="zh-CN" dirty="0" smtClean="0">
                <a:latin typeface="微软雅黑" panose="020B0503020204020204" pitchFamily="34" charset="-122"/>
                <a:ea typeface="微软雅黑" panose="020B0503020204020204" pitchFamily="34" charset="-122"/>
              </a:rPr>
              <a:t>集中</a:t>
            </a:r>
            <a:r>
              <a:rPr lang="en-US" altLang="zh-CN" dirty="0">
                <a:latin typeface="微软雅黑" panose="020B0503020204020204" pitchFamily="34" charset="-122"/>
                <a:ea typeface="微软雅黑" panose="020B0503020204020204" pitchFamily="34" charset="-122"/>
              </a:rPr>
              <a:t>1</a:t>
            </a:r>
            <a:r>
              <a:rPr lang="zh-CN" altLang="zh-CN"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a:t>
            </a:r>
            <a:r>
              <a:rPr lang="zh-CN" altLang="zh-CN" dirty="0">
                <a:latin typeface="微软雅黑" panose="020B0503020204020204" pitchFamily="34" charset="-122"/>
                <a:ea typeface="微软雅黑" panose="020B0503020204020204" pitchFamily="34" charset="-122"/>
              </a:rPr>
              <a:t>天时间向市民免费派送</a:t>
            </a:r>
            <a:r>
              <a:rPr lang="en-US" altLang="zh-CN" dirty="0">
                <a:latin typeface="微软雅黑" panose="020B0503020204020204" pitchFamily="34" charset="-122"/>
                <a:ea typeface="微软雅黑" panose="020B0503020204020204" pitchFamily="34" charset="-122"/>
              </a:rPr>
              <a:t>2600</a:t>
            </a:r>
            <a:r>
              <a:rPr lang="zh-CN" altLang="zh-CN" dirty="0">
                <a:latin typeface="微软雅黑" panose="020B0503020204020204" pitchFamily="34" charset="-122"/>
                <a:ea typeface="微软雅黑" panose="020B0503020204020204" pitchFamily="34" charset="-122"/>
              </a:rPr>
              <a:t>株红豆杉苗木</a:t>
            </a:r>
            <a:r>
              <a:rPr lang="zh-CN" altLang="zh-CN" dirty="0" smtClean="0">
                <a:latin typeface="微软雅黑" panose="020B0503020204020204" pitchFamily="34" charset="-122"/>
                <a:ea typeface="微软雅黑" panose="020B0503020204020204" pitchFamily="34" charset="-122"/>
              </a:rPr>
              <a:t>。</a:t>
            </a:r>
            <a:endParaRPr lang="zh-CN" altLang="zh-CN" dirty="0">
              <a:latin typeface="微软雅黑" panose="020B0503020204020204" pitchFamily="34" charset="-122"/>
              <a:ea typeface="微软雅黑" panose="020B0503020204020204" pitchFamily="34" charset="-122"/>
            </a:endParaRPr>
          </a:p>
        </p:txBody>
      </p:sp>
      <p:sp>
        <p:nvSpPr>
          <p:cNvPr id="5" name="文本框 4"/>
          <p:cNvSpPr txBox="1"/>
          <p:nvPr/>
        </p:nvSpPr>
        <p:spPr>
          <a:xfrm>
            <a:off x="614149" y="399322"/>
            <a:ext cx="10072048" cy="830997"/>
          </a:xfrm>
          <a:prstGeom prst="rect">
            <a:avLst/>
          </a:prstGeom>
          <a:noFill/>
        </p:spPr>
        <p:txBody>
          <a:bodyPr wrap="square" rtlCol="0">
            <a:spAutoFit/>
          </a:bodyPr>
          <a:lstStyle/>
          <a:p>
            <a:pPr>
              <a:lnSpc>
                <a:spcPct val="150000"/>
              </a:lnSpc>
            </a:pPr>
            <a:r>
              <a:rPr lang="zh-CN" altLang="en-US" sz="3200" b="1" dirty="0" smtClean="0">
                <a:solidFill>
                  <a:srgbClr val="C00000"/>
                </a:solidFill>
                <a:latin typeface="微软雅黑" panose="020B0503020204020204" pitchFamily="34" charset="-122"/>
                <a:ea typeface="微软雅黑" panose="020B0503020204020204" pitchFamily="34" charset="-122"/>
              </a:rPr>
              <a:t>绿送全城</a:t>
            </a:r>
            <a:r>
              <a:rPr lang="en-US" altLang="zh-CN" sz="3200" b="1" dirty="0" smtClean="0">
                <a:solidFill>
                  <a:srgbClr val="C00000"/>
                </a:solidFill>
                <a:latin typeface="微软雅黑" panose="020B0503020204020204" pitchFamily="34" charset="-122"/>
                <a:ea typeface="微软雅黑" panose="020B0503020204020204" pitchFamily="34" charset="-122"/>
              </a:rPr>
              <a:t>——</a:t>
            </a:r>
            <a:r>
              <a:rPr lang="zh-CN" altLang="en-US" sz="3200" b="1" dirty="0" smtClean="0">
                <a:solidFill>
                  <a:srgbClr val="C00000"/>
                </a:solidFill>
                <a:latin typeface="微软雅黑" panose="020B0503020204020204" pitchFamily="34" charset="-122"/>
                <a:ea typeface="微软雅黑" panose="020B0503020204020204" pitchFamily="34" charset="-122"/>
              </a:rPr>
              <a:t>绿色</a:t>
            </a:r>
            <a:r>
              <a:rPr lang="en-US" altLang="zh-CN" sz="3200" b="1" dirty="0" smtClean="0">
                <a:solidFill>
                  <a:srgbClr val="C00000"/>
                </a:solidFill>
                <a:latin typeface="微软雅黑" panose="020B0503020204020204" pitchFamily="34" charset="-122"/>
                <a:ea typeface="微软雅黑" panose="020B0503020204020204" pitchFamily="34" charset="-122"/>
              </a:rPr>
              <a:t>985</a:t>
            </a:r>
            <a:r>
              <a:rPr lang="zh-CN" altLang="en-US" sz="3200" b="1" dirty="0" smtClean="0">
                <a:solidFill>
                  <a:srgbClr val="C00000"/>
                </a:solidFill>
                <a:latin typeface="微软雅黑" panose="020B0503020204020204" pitchFamily="34" charset="-122"/>
                <a:ea typeface="微软雅黑" panose="020B0503020204020204" pitchFamily="34" charset="-122"/>
              </a:rPr>
              <a:t>第二届免费苗木公益大派送</a:t>
            </a:r>
            <a:endParaRPr lang="en-US" altLang="zh-CN" sz="3200" b="1" dirty="0" smtClean="0">
              <a:solidFill>
                <a:srgbClr val="C00000"/>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6284513" y="2298891"/>
            <a:ext cx="5199797" cy="3277820"/>
          </a:xfrm>
          <a:prstGeom prst="rect">
            <a:avLst/>
          </a:prstGeom>
          <a:noFill/>
        </p:spPr>
        <p:txBody>
          <a:bodyPr wrap="square" rtlCol="0">
            <a:spAutoFit/>
          </a:bodyPr>
          <a:lstStyle/>
          <a:p>
            <a:pPr>
              <a:lnSpc>
                <a:spcPct val="150000"/>
              </a:lnSpc>
            </a:pPr>
            <a:r>
              <a:rPr lang="en-US" altLang="zh-CN" dirty="0" smtClean="0">
                <a:latin typeface="微软雅黑" panose="020B0503020204020204" pitchFamily="34" charset="-122"/>
                <a:ea typeface="微软雅黑" panose="020B0503020204020204" pitchFamily="34" charset="-122"/>
              </a:rPr>
              <a:t>1</a:t>
            </a:r>
            <a:r>
              <a:rPr lang="zh-CN" altLang="en-US" dirty="0" smtClean="0">
                <a:latin typeface="微软雅黑" panose="020B0503020204020204" pitchFamily="34" charset="-122"/>
                <a:ea typeface="微软雅黑" panose="020B0503020204020204" pitchFamily="34" charset="-122"/>
              </a:rPr>
              <a:t>、赞助本活动的企业可在现场进行商品展示和销售。</a:t>
            </a:r>
          </a:p>
          <a:p>
            <a:pPr>
              <a:lnSpc>
                <a:spcPct val="150000"/>
              </a:lnSpc>
            </a:pPr>
            <a:r>
              <a:rPr lang="en-US" altLang="zh-CN" dirty="0" smtClean="0">
                <a:latin typeface="微软雅黑" panose="020B0503020204020204" pitchFamily="34" charset="-122"/>
                <a:ea typeface="微软雅黑" panose="020B0503020204020204" pitchFamily="34" charset="-122"/>
              </a:rPr>
              <a:t>2</a:t>
            </a:r>
            <a:r>
              <a:rPr lang="zh-CN" altLang="en-US" dirty="0" smtClean="0">
                <a:latin typeface="微软雅黑" panose="020B0503020204020204" pitchFamily="34" charset="-122"/>
                <a:ea typeface="微软雅黑" panose="020B0503020204020204" pitchFamily="34" charset="-122"/>
              </a:rPr>
              <a:t>、拥有此次活动的冠名权。</a:t>
            </a:r>
          </a:p>
          <a:p>
            <a:pPr>
              <a:lnSpc>
                <a:spcPct val="150000"/>
              </a:lnSpc>
            </a:pPr>
            <a:r>
              <a:rPr lang="en-US" altLang="zh-CN" dirty="0" smtClean="0">
                <a:latin typeface="微软雅黑" panose="020B0503020204020204" pitchFamily="34" charset="-122"/>
                <a:ea typeface="微软雅黑" panose="020B0503020204020204" pitchFamily="34" charset="-122"/>
              </a:rPr>
              <a:t>3</a:t>
            </a:r>
            <a:r>
              <a:rPr lang="zh-CN" altLang="en-US" dirty="0" smtClean="0">
                <a:latin typeface="微软雅黑" panose="020B0503020204020204" pitchFamily="34" charset="-122"/>
                <a:ea typeface="微软雅黑" panose="020B0503020204020204" pitchFamily="34" charset="-122"/>
              </a:rPr>
              <a:t>、企业名称及</a:t>
            </a:r>
            <a:r>
              <a:rPr lang="en-US" altLang="zh-CN" dirty="0" smtClean="0">
                <a:latin typeface="微软雅黑" panose="020B0503020204020204" pitchFamily="34" charset="-122"/>
                <a:ea typeface="微软雅黑" panose="020B0503020204020204" pitchFamily="34" charset="-122"/>
              </a:rPr>
              <a:t>LOGO</a:t>
            </a:r>
            <a:r>
              <a:rPr lang="zh-CN" altLang="en-US" dirty="0" smtClean="0">
                <a:latin typeface="微软雅黑" panose="020B0503020204020204" pitchFamily="34" charset="-122"/>
                <a:ea typeface="微软雅黑" panose="020B0503020204020204" pitchFamily="34" charset="-122"/>
              </a:rPr>
              <a:t>出现在背景版及各类宣传中。</a:t>
            </a:r>
          </a:p>
          <a:p>
            <a:pPr>
              <a:lnSpc>
                <a:spcPct val="150000"/>
              </a:lnSpc>
            </a:pPr>
            <a:r>
              <a:rPr lang="en-US" altLang="zh-CN" dirty="0" smtClean="0">
                <a:latin typeface="微软雅黑" panose="020B0503020204020204" pitchFamily="34" charset="-122"/>
                <a:ea typeface="微软雅黑" panose="020B0503020204020204" pitchFamily="34" charset="-122"/>
              </a:rPr>
              <a:t>4</a:t>
            </a:r>
            <a:r>
              <a:rPr lang="zh-CN" altLang="en-US" dirty="0" smtClean="0">
                <a:latin typeface="微软雅黑" panose="020B0503020204020204" pitchFamily="34" charset="-122"/>
                <a:ea typeface="微软雅黑" panose="020B0503020204020204" pitchFamily="34" charset="-122"/>
              </a:rPr>
              <a:t>、免费在</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惠农直播室</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节目及</a:t>
            </a:r>
            <a:r>
              <a:rPr lang="en-US" altLang="zh-CN" dirty="0" smtClean="0">
                <a:latin typeface="微软雅黑" panose="020B0503020204020204" pitchFamily="34" charset="-122"/>
                <a:ea typeface="微软雅黑" panose="020B0503020204020204" pitchFamily="34" charset="-122"/>
              </a:rPr>
              <a:t>《985</a:t>
            </a:r>
            <a:r>
              <a:rPr lang="zh-CN" altLang="en-US" dirty="0" smtClean="0">
                <a:latin typeface="微软雅黑" panose="020B0503020204020204" pitchFamily="34" charset="-122"/>
                <a:ea typeface="微软雅黑" panose="020B0503020204020204" pitchFamily="34" charset="-122"/>
              </a:rPr>
              <a:t>养生馆</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节目中进行专题报道。</a:t>
            </a:r>
          </a:p>
          <a:p>
            <a:pPr>
              <a:lnSpc>
                <a:spcPct val="150000"/>
              </a:lnSpc>
            </a:pPr>
            <a:r>
              <a:rPr lang="en-US" altLang="zh-CN" dirty="0" smtClean="0">
                <a:latin typeface="微软雅黑" panose="020B0503020204020204" pitchFamily="34" charset="-122"/>
                <a:ea typeface="微软雅黑" panose="020B0503020204020204" pitchFamily="34" charset="-122"/>
              </a:rPr>
              <a:t>5</a:t>
            </a:r>
            <a:r>
              <a:rPr lang="zh-CN" altLang="en-US" dirty="0" smtClean="0">
                <a:latin typeface="微软雅黑" panose="020B0503020204020204" pitchFamily="34" charset="-122"/>
                <a:ea typeface="微软雅黑" panose="020B0503020204020204" pitchFamily="34" charset="-122"/>
              </a:rPr>
              <a:t>、企业代表参加活动启动仪式并发言。</a:t>
            </a:r>
          </a:p>
          <a:p>
            <a:endParaRPr lang="zh-CN" altLang="en-US" dirty="0"/>
          </a:p>
        </p:txBody>
      </p:sp>
      <p:sp>
        <p:nvSpPr>
          <p:cNvPr id="9" name="文本框 8"/>
          <p:cNvSpPr txBox="1"/>
          <p:nvPr/>
        </p:nvSpPr>
        <p:spPr>
          <a:xfrm>
            <a:off x="6209731" y="1600861"/>
            <a:ext cx="2825087" cy="584775"/>
          </a:xfrm>
          <a:prstGeom prst="rect">
            <a:avLst/>
          </a:prstGeom>
          <a:noFill/>
        </p:spPr>
        <p:txBody>
          <a:bodyPr wrap="square" rtlCol="0">
            <a:spAutoFit/>
          </a:bodyPr>
          <a:lstStyle/>
          <a:p>
            <a:r>
              <a:rPr lang="zh-CN" altLang="en-US" sz="3200" b="1" dirty="0">
                <a:solidFill>
                  <a:srgbClr val="C00000"/>
                </a:solidFill>
                <a:latin typeface="微软雅黑" panose="020B0503020204020204" pitchFamily="34" charset="-122"/>
                <a:ea typeface="微软雅黑" panose="020B0503020204020204" pitchFamily="34" charset="-122"/>
              </a:rPr>
              <a:t>项目</a:t>
            </a:r>
            <a:r>
              <a:rPr lang="zh-CN" altLang="en-US" sz="3200" b="1" dirty="0" smtClean="0">
                <a:solidFill>
                  <a:srgbClr val="C00000"/>
                </a:solidFill>
                <a:latin typeface="微软雅黑" panose="020B0503020204020204" pitchFamily="34" charset="-122"/>
                <a:ea typeface="微软雅黑" panose="020B0503020204020204" pitchFamily="34" charset="-122"/>
              </a:rPr>
              <a:t>宣传</a:t>
            </a:r>
            <a:endParaRPr lang="zh-CN" altLang="en-US" sz="3200"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73556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813535" y="1569493"/>
            <a:ext cx="10636937" cy="40397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13535" y="616403"/>
            <a:ext cx="7485517" cy="743986"/>
          </a:xfrm>
          <a:prstGeom prst="rect">
            <a:avLst/>
          </a:prstGeom>
          <a:noFill/>
        </p:spPr>
        <p:txBody>
          <a:bodyPr wrap="square" rtlCol="0">
            <a:spAutoFit/>
          </a:bodyPr>
          <a:lstStyle/>
          <a:p>
            <a:pPr>
              <a:lnSpc>
                <a:spcPct val="150000"/>
              </a:lnSpc>
            </a:pPr>
            <a:r>
              <a:rPr lang="zh-CN" altLang="en-US" sz="3200" b="1" dirty="0" smtClean="0">
                <a:solidFill>
                  <a:srgbClr val="C00000"/>
                </a:solidFill>
                <a:latin typeface="微软雅黑" panose="020B0503020204020204" pitchFamily="34" charset="-122"/>
                <a:ea typeface="微软雅黑" panose="020B0503020204020204" pitchFamily="34" charset="-122"/>
              </a:rPr>
              <a:t>全城悬赏</a:t>
            </a:r>
            <a:r>
              <a:rPr lang="en-US" altLang="zh-CN" sz="3200" b="1" dirty="0" smtClean="0">
                <a:solidFill>
                  <a:srgbClr val="C00000"/>
                </a:solidFill>
                <a:latin typeface="微软雅黑" panose="020B0503020204020204" pitchFamily="34" charset="-122"/>
                <a:ea typeface="微软雅黑" panose="020B0503020204020204" pitchFamily="34" charset="-122"/>
              </a:rPr>
              <a:t>——</a:t>
            </a:r>
            <a:r>
              <a:rPr lang="zh-CN" altLang="en-US" sz="3200" b="1" dirty="0" smtClean="0">
                <a:solidFill>
                  <a:srgbClr val="C00000"/>
                </a:solidFill>
                <a:latin typeface="微软雅黑" panose="020B0503020204020204" pitchFamily="34" charset="-122"/>
                <a:ea typeface="微软雅黑" panose="020B0503020204020204" pitchFamily="34" charset="-122"/>
              </a:rPr>
              <a:t>寻找南昌安义人</a:t>
            </a:r>
            <a:endParaRPr lang="en-US" altLang="zh-CN" sz="3200" b="1" dirty="0" smtClean="0">
              <a:solidFill>
                <a:srgbClr val="C0000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22716" y="1569492"/>
            <a:ext cx="10295743" cy="2585323"/>
          </a:xfrm>
          <a:prstGeom prst="rect">
            <a:avLst/>
          </a:prstGeom>
          <a:noFill/>
        </p:spPr>
        <p:txBody>
          <a:bodyPr wrap="square" rtlCol="0">
            <a:spAutoFit/>
          </a:bodyPr>
          <a:lstStyle/>
          <a:p>
            <a:pPr>
              <a:lnSpc>
                <a:spcPct val="150000"/>
              </a:lnSpc>
            </a:pPr>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活动内容：新浪乐居发起全城悬赏寻找南昌安义人活动</a:t>
            </a:r>
            <a:endParaRPr lang="en-US" altLang="zh-CN"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推广口号：小安安，碧桂园喊你回家买房。</a:t>
            </a:r>
            <a:endParaRPr lang="en-US" altLang="zh-CN" b="1"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线</a:t>
            </a:r>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上推广：线上微博发起寻找南昌安义人活动，网友发布与安义相关元素图片，并</a:t>
            </a:r>
            <a:r>
              <a:rPr lang="en-US" altLang="zh-CN"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身边的安义人，</a:t>
            </a:r>
            <a:r>
              <a:rPr lang="en-US" altLang="zh-CN"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南昌新浪乐居，即可获得安义碧桂园提供的新年大礼包。</a:t>
            </a:r>
            <a:endParaRPr lang="en-US" altLang="zh-CN"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线</a:t>
            </a:r>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下活动：新浪乐居安排小蜜蜂前往南昌市建材大市场及周边超市汽车站等地方，进行进行举牌、派单、快闪活动。对意向客户进行信息登记。并在集中时间进行看房大巴安排。</a:t>
            </a:r>
            <a:endParaRPr lang="en-US" altLang="zh-CN"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922716" y="4363918"/>
            <a:ext cx="4094328" cy="369332"/>
          </a:xfrm>
          <a:prstGeom prst="rect">
            <a:avLst/>
          </a:prstGeom>
          <a:noFill/>
        </p:spPr>
        <p:txBody>
          <a:bodyPr wrap="square" rtlCol="0">
            <a:spAutoFit/>
          </a:bodyPr>
          <a:lstStyle/>
          <a:p>
            <a:r>
              <a:rPr lang="zh-CN" altLang="en-US" b="1" dirty="0" smtClean="0">
                <a:solidFill>
                  <a:srgbClr val="C00000"/>
                </a:solidFill>
                <a:latin typeface="微软雅黑" panose="020B0503020204020204" pitchFamily="34" charset="-122"/>
                <a:ea typeface="微软雅黑" panose="020B0503020204020204" pitchFamily="34" charset="-122"/>
              </a:rPr>
              <a:t>活动时间：</a:t>
            </a:r>
            <a:r>
              <a:rPr lang="en-US" altLang="zh-CN" b="1" dirty="0" smtClean="0">
                <a:solidFill>
                  <a:srgbClr val="C00000"/>
                </a:solidFill>
                <a:latin typeface="微软雅黑" panose="020B0503020204020204" pitchFamily="34" charset="-122"/>
                <a:ea typeface="微软雅黑" panose="020B0503020204020204" pitchFamily="34" charset="-122"/>
              </a:rPr>
              <a:t>2015</a:t>
            </a:r>
            <a:r>
              <a:rPr lang="zh-CN" altLang="en-US" b="1" dirty="0" smtClean="0">
                <a:solidFill>
                  <a:srgbClr val="C00000"/>
                </a:solidFill>
                <a:latin typeface="微软雅黑" panose="020B0503020204020204" pitchFamily="34" charset="-122"/>
                <a:ea typeface="微软雅黑" panose="020B0503020204020204" pitchFamily="34" charset="-122"/>
              </a:rPr>
              <a:t>年</a:t>
            </a:r>
            <a:r>
              <a:rPr lang="en-US" altLang="zh-CN" b="1" dirty="0" smtClean="0">
                <a:solidFill>
                  <a:srgbClr val="C00000"/>
                </a:solidFill>
                <a:latin typeface="微软雅黑" panose="020B0503020204020204" pitchFamily="34" charset="-122"/>
                <a:ea typeface="微软雅黑" panose="020B0503020204020204" pitchFamily="34" charset="-122"/>
              </a:rPr>
              <a:t>1</a:t>
            </a:r>
            <a:r>
              <a:rPr lang="zh-CN" altLang="en-US" b="1" dirty="0" smtClean="0">
                <a:solidFill>
                  <a:srgbClr val="C00000"/>
                </a:solidFill>
                <a:latin typeface="微软雅黑" panose="020B0503020204020204" pitchFamily="34" charset="-122"/>
                <a:ea typeface="微软雅黑" panose="020B0503020204020204" pitchFamily="34" charset="-122"/>
              </a:rPr>
              <a:t>月</a:t>
            </a:r>
            <a:r>
              <a:rPr lang="en-US" altLang="zh-CN" b="1" dirty="0" smtClean="0">
                <a:solidFill>
                  <a:srgbClr val="C00000"/>
                </a:solidFill>
                <a:latin typeface="微软雅黑" panose="020B0503020204020204" pitchFamily="34" charset="-122"/>
                <a:ea typeface="微软雅黑" panose="020B0503020204020204" pitchFamily="34" charset="-122"/>
              </a:rPr>
              <a:t>-2</a:t>
            </a:r>
            <a:r>
              <a:rPr lang="zh-CN" altLang="en-US" b="1" dirty="0" smtClean="0">
                <a:solidFill>
                  <a:srgbClr val="C00000"/>
                </a:solidFill>
                <a:latin typeface="微软雅黑" panose="020B0503020204020204" pitchFamily="34" charset="-122"/>
                <a:ea typeface="微软雅黑" panose="020B0503020204020204" pitchFamily="34" charset="-122"/>
              </a:rPr>
              <a:t>月</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922716" y="4861041"/>
            <a:ext cx="4094328" cy="369332"/>
          </a:xfrm>
          <a:prstGeom prst="rect">
            <a:avLst/>
          </a:prstGeom>
          <a:noFill/>
        </p:spPr>
        <p:txBody>
          <a:bodyPr wrap="square" rtlCol="0">
            <a:spAutoFit/>
          </a:bodyPr>
          <a:lstStyle/>
          <a:p>
            <a:r>
              <a:rPr lang="zh-CN" altLang="en-US" b="1" dirty="0" smtClean="0">
                <a:solidFill>
                  <a:srgbClr val="C00000"/>
                </a:solidFill>
                <a:latin typeface="微软雅黑" panose="020B0503020204020204" pitchFamily="34" charset="-122"/>
                <a:ea typeface="微软雅黑" panose="020B0503020204020204" pitchFamily="34" charset="-122"/>
              </a:rPr>
              <a:t>活动场次：每周</a:t>
            </a:r>
            <a:r>
              <a:rPr lang="en-US" altLang="zh-CN" b="1" dirty="0" smtClean="0">
                <a:solidFill>
                  <a:srgbClr val="C00000"/>
                </a:solidFill>
                <a:latin typeface="微软雅黑" panose="020B0503020204020204" pitchFamily="34" charset="-122"/>
                <a:ea typeface="微软雅黑" panose="020B0503020204020204" pitchFamily="34" charset="-122"/>
              </a:rPr>
              <a:t>1</a:t>
            </a:r>
            <a:r>
              <a:rPr lang="zh-CN" altLang="en-US" b="1" dirty="0">
                <a:solidFill>
                  <a:srgbClr val="C00000"/>
                </a:solidFill>
                <a:latin typeface="微软雅黑" panose="020B0503020204020204" pitchFamily="34" charset="-122"/>
                <a:ea typeface="微软雅黑" panose="020B0503020204020204" pitchFamily="34" charset="-122"/>
              </a:rPr>
              <a:t>场</a:t>
            </a:r>
            <a:r>
              <a:rPr lang="zh-CN" altLang="en-US" b="1" dirty="0" smtClean="0">
                <a:solidFill>
                  <a:srgbClr val="C00000"/>
                </a:solidFill>
                <a:latin typeface="微软雅黑" panose="020B0503020204020204" pitchFamily="34" charset="-122"/>
                <a:ea typeface="微软雅黑" panose="020B0503020204020204" pitchFamily="34" charset="-122"/>
              </a:rPr>
              <a:t>，共计</a:t>
            </a:r>
            <a:r>
              <a:rPr lang="en-US" altLang="zh-CN" b="1" dirty="0" smtClean="0">
                <a:solidFill>
                  <a:srgbClr val="C00000"/>
                </a:solidFill>
                <a:latin typeface="微软雅黑" panose="020B0503020204020204" pitchFamily="34" charset="-122"/>
                <a:ea typeface="微软雅黑" panose="020B0503020204020204" pitchFamily="34" charset="-122"/>
              </a:rPr>
              <a:t>8</a:t>
            </a:r>
            <a:r>
              <a:rPr lang="zh-CN" altLang="en-US" b="1" dirty="0" smtClean="0">
                <a:solidFill>
                  <a:srgbClr val="C00000"/>
                </a:solidFill>
                <a:latin typeface="微软雅黑" panose="020B0503020204020204" pitchFamily="34" charset="-122"/>
                <a:ea typeface="微软雅黑" panose="020B0503020204020204" pitchFamily="34" charset="-122"/>
              </a:rPr>
              <a:t>场。</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67625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52468"/>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745</Words>
  <Application>Microsoft Office PowerPoint</Application>
  <PresentationFormat>宽屏</PresentationFormat>
  <Paragraphs>74</Paragraphs>
  <Slides>9</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9</vt:i4>
      </vt:variant>
    </vt:vector>
  </HeadingPairs>
  <TitlesOfParts>
    <vt:vector size="18" baseType="lpstr">
      <vt:lpstr>Gulim</vt:lpstr>
      <vt:lpstr>宋体</vt:lpstr>
      <vt:lpstr>微软雅黑</vt:lpstr>
      <vt:lpstr>Arial</vt:lpstr>
      <vt:lpstr>Calibri</vt:lpstr>
      <vt:lpstr>Calibri Light</vt:lpstr>
      <vt:lpstr>Verdana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leju</dc:creator>
  <cp:lastModifiedBy>leju</cp:lastModifiedBy>
  <cp:revision>9</cp:revision>
  <dcterms:created xsi:type="dcterms:W3CDTF">2014-12-26T05:50:45Z</dcterms:created>
  <dcterms:modified xsi:type="dcterms:W3CDTF">2014-12-26T07:13:32Z</dcterms:modified>
</cp:coreProperties>
</file>