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9"/>
  </p:notesMasterIdLst>
  <p:handoutMasterIdLst>
    <p:handoutMasterId r:id="rId100"/>
  </p:handout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9" Type="http://schemas.openxmlformats.org/officeDocument/2006/relationships/notesMaster" Target="notesMasters/notesMaster1.xml"/><Relationship Id="rId98" Type="http://schemas.openxmlformats.org/officeDocument/2006/relationships/slide" Target="slides/slide96.xml"/><Relationship Id="rId97" Type="http://schemas.openxmlformats.org/officeDocument/2006/relationships/slide" Target="slides/slide95.xml"/><Relationship Id="rId96" Type="http://schemas.openxmlformats.org/officeDocument/2006/relationships/slide" Target="slides/slide94.xml"/><Relationship Id="rId95" Type="http://schemas.openxmlformats.org/officeDocument/2006/relationships/slide" Target="slides/slide93.xml"/><Relationship Id="rId94" Type="http://schemas.openxmlformats.org/officeDocument/2006/relationships/slide" Target="slides/slide92.xml"/><Relationship Id="rId93" Type="http://schemas.openxmlformats.org/officeDocument/2006/relationships/slide" Target="slides/slide91.xml"/><Relationship Id="rId92" Type="http://schemas.openxmlformats.org/officeDocument/2006/relationships/slide" Target="slides/slide90.xml"/><Relationship Id="rId91" Type="http://schemas.openxmlformats.org/officeDocument/2006/relationships/slide" Target="slides/slide89.xml"/><Relationship Id="rId90" Type="http://schemas.openxmlformats.org/officeDocument/2006/relationships/slide" Target="slides/slide88.xml"/><Relationship Id="rId9" Type="http://schemas.openxmlformats.org/officeDocument/2006/relationships/slide" Target="slides/slide7.xml"/><Relationship Id="rId89" Type="http://schemas.openxmlformats.org/officeDocument/2006/relationships/slide" Target="slides/slide87.xml"/><Relationship Id="rId88" Type="http://schemas.openxmlformats.org/officeDocument/2006/relationships/slide" Target="slides/slide86.xml"/><Relationship Id="rId87" Type="http://schemas.openxmlformats.org/officeDocument/2006/relationships/slide" Target="slides/slide85.xml"/><Relationship Id="rId86" Type="http://schemas.openxmlformats.org/officeDocument/2006/relationships/slide" Target="slides/slide84.xml"/><Relationship Id="rId85" Type="http://schemas.openxmlformats.org/officeDocument/2006/relationships/slide" Target="slides/slide83.xml"/><Relationship Id="rId84" Type="http://schemas.openxmlformats.org/officeDocument/2006/relationships/slide" Target="slides/slide82.xml"/><Relationship Id="rId83" Type="http://schemas.openxmlformats.org/officeDocument/2006/relationships/slide" Target="slides/slide81.xml"/><Relationship Id="rId82" Type="http://schemas.openxmlformats.org/officeDocument/2006/relationships/slide" Target="slides/slide80.xml"/><Relationship Id="rId81" Type="http://schemas.openxmlformats.org/officeDocument/2006/relationships/slide" Target="slides/slide79.xml"/><Relationship Id="rId80" Type="http://schemas.openxmlformats.org/officeDocument/2006/relationships/slide" Target="slides/slide78.xml"/><Relationship Id="rId8" Type="http://schemas.openxmlformats.org/officeDocument/2006/relationships/slide" Target="slides/slide6.xml"/><Relationship Id="rId79" Type="http://schemas.openxmlformats.org/officeDocument/2006/relationships/slide" Target="slides/slide77.xml"/><Relationship Id="rId78" Type="http://schemas.openxmlformats.org/officeDocument/2006/relationships/slide" Target="slides/slide76.xml"/><Relationship Id="rId77" Type="http://schemas.openxmlformats.org/officeDocument/2006/relationships/slide" Target="slides/slide75.xml"/><Relationship Id="rId76" Type="http://schemas.openxmlformats.org/officeDocument/2006/relationships/slide" Target="slides/slide74.xml"/><Relationship Id="rId75" Type="http://schemas.openxmlformats.org/officeDocument/2006/relationships/slide" Target="slides/slide73.xml"/><Relationship Id="rId74" Type="http://schemas.openxmlformats.org/officeDocument/2006/relationships/slide" Target="slides/slide72.xml"/><Relationship Id="rId73" Type="http://schemas.openxmlformats.org/officeDocument/2006/relationships/slide" Target="slides/slide71.xml"/><Relationship Id="rId72" Type="http://schemas.openxmlformats.org/officeDocument/2006/relationships/slide" Target="slides/slide70.xml"/><Relationship Id="rId71" Type="http://schemas.openxmlformats.org/officeDocument/2006/relationships/slide" Target="slides/slide69.xml"/><Relationship Id="rId70" Type="http://schemas.openxmlformats.org/officeDocument/2006/relationships/slide" Target="slides/slide68.xml"/><Relationship Id="rId7" Type="http://schemas.openxmlformats.org/officeDocument/2006/relationships/slide" Target="slides/slide5.xml"/><Relationship Id="rId69" Type="http://schemas.openxmlformats.org/officeDocument/2006/relationships/slide" Target="slides/slide67.xml"/><Relationship Id="rId68" Type="http://schemas.openxmlformats.org/officeDocument/2006/relationships/slide" Target="slides/slide66.xml"/><Relationship Id="rId67" Type="http://schemas.openxmlformats.org/officeDocument/2006/relationships/slide" Target="slides/slide65.xml"/><Relationship Id="rId66" Type="http://schemas.openxmlformats.org/officeDocument/2006/relationships/slide" Target="slides/slide64.xml"/><Relationship Id="rId65" Type="http://schemas.openxmlformats.org/officeDocument/2006/relationships/slide" Target="slides/slide63.xml"/><Relationship Id="rId64" Type="http://schemas.openxmlformats.org/officeDocument/2006/relationships/slide" Target="slides/slide62.xml"/><Relationship Id="rId63" Type="http://schemas.openxmlformats.org/officeDocument/2006/relationships/slide" Target="slides/slide61.xml"/><Relationship Id="rId62" Type="http://schemas.openxmlformats.org/officeDocument/2006/relationships/slide" Target="slides/slide60.xml"/><Relationship Id="rId61" Type="http://schemas.openxmlformats.org/officeDocument/2006/relationships/slide" Target="slides/slide59.xml"/><Relationship Id="rId60" Type="http://schemas.openxmlformats.org/officeDocument/2006/relationships/slide" Target="slides/slide58.xml"/><Relationship Id="rId6" Type="http://schemas.openxmlformats.org/officeDocument/2006/relationships/slide" Target="slides/slide4.xml"/><Relationship Id="rId59" Type="http://schemas.openxmlformats.org/officeDocument/2006/relationships/slide" Target="slides/slide57.xml"/><Relationship Id="rId58" Type="http://schemas.openxmlformats.org/officeDocument/2006/relationships/slide" Target="slides/slide56.xml"/><Relationship Id="rId57" Type="http://schemas.openxmlformats.org/officeDocument/2006/relationships/slide" Target="slides/slide55.xml"/><Relationship Id="rId56" Type="http://schemas.openxmlformats.org/officeDocument/2006/relationships/slide" Target="slides/slide54.xml"/><Relationship Id="rId55" Type="http://schemas.openxmlformats.org/officeDocument/2006/relationships/slide" Target="slides/slide53.xml"/><Relationship Id="rId54" Type="http://schemas.openxmlformats.org/officeDocument/2006/relationships/slide" Target="slides/slide52.xml"/><Relationship Id="rId53" Type="http://schemas.openxmlformats.org/officeDocument/2006/relationships/slide" Target="slides/slide51.xml"/><Relationship Id="rId52" Type="http://schemas.openxmlformats.org/officeDocument/2006/relationships/slide" Target="slides/slide50.xml"/><Relationship Id="rId51" Type="http://schemas.openxmlformats.org/officeDocument/2006/relationships/slide" Target="slides/slide49.xml"/><Relationship Id="rId50" Type="http://schemas.openxmlformats.org/officeDocument/2006/relationships/slide" Target="slides/slide48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3" Type="http://schemas.openxmlformats.org/officeDocument/2006/relationships/tableStyles" Target="tableStyles.xml"/><Relationship Id="rId102" Type="http://schemas.openxmlformats.org/officeDocument/2006/relationships/viewProps" Target="viewProps.xml"/><Relationship Id="rId101" Type="http://schemas.openxmlformats.org/officeDocument/2006/relationships/presProps" Target="presProps.xml"/><Relationship Id="rId100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25.png"/><Relationship Id="rId8" Type="http://schemas.openxmlformats.org/officeDocument/2006/relationships/image" Target="../media/image24.png"/><Relationship Id="rId7" Type="http://schemas.openxmlformats.org/officeDocument/2006/relationships/image" Target="../media/image23.png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19" Type="http://schemas.openxmlformats.org/officeDocument/2006/relationships/image" Target="../media/image35.png"/><Relationship Id="rId18" Type="http://schemas.openxmlformats.org/officeDocument/2006/relationships/image" Target="../media/image34.png"/><Relationship Id="rId17" Type="http://schemas.openxmlformats.org/officeDocument/2006/relationships/image" Target="../media/image33.png"/><Relationship Id="rId16" Type="http://schemas.openxmlformats.org/officeDocument/2006/relationships/image" Target="../media/image32.png"/><Relationship Id="rId15" Type="http://schemas.openxmlformats.org/officeDocument/2006/relationships/image" Target="../media/image31.png"/><Relationship Id="rId14" Type="http://schemas.openxmlformats.org/officeDocument/2006/relationships/image" Target="../media/image30.png"/><Relationship Id="rId13" Type="http://schemas.openxmlformats.org/officeDocument/2006/relationships/image" Target="../media/image29.jpeg"/><Relationship Id="rId12" Type="http://schemas.openxmlformats.org/officeDocument/2006/relationships/image" Target="../media/image28.jpeg"/><Relationship Id="rId11" Type="http://schemas.openxmlformats.org/officeDocument/2006/relationships/image" Target="../media/image27.png"/><Relationship Id="rId10" Type="http://schemas.openxmlformats.org/officeDocument/2006/relationships/image" Target="../media/image26.png"/><Relationship Id="rId1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39.png"/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70.png"/><Relationship Id="rId8" Type="http://schemas.openxmlformats.org/officeDocument/2006/relationships/image" Target="../media/image69.png"/><Relationship Id="rId7" Type="http://schemas.openxmlformats.org/officeDocument/2006/relationships/image" Target="../media/image68.png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72.png"/><Relationship Id="rId10" Type="http://schemas.openxmlformats.org/officeDocument/2006/relationships/image" Target="../media/image71.png"/><Relationship Id="rId1" Type="http://schemas.openxmlformats.org/officeDocument/2006/relationships/image" Target="../media/image6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8.png"/><Relationship Id="rId1" Type="http://schemas.openxmlformats.org/officeDocument/2006/relationships/image" Target="../media/image7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85.png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image" Target="../media/image7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7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8.png"/></Relationships>
</file>

<file path=ppt/slides/_rels/slide3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image" Target="../media/image8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95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4.png"/><Relationship Id="rId8" Type="http://schemas.openxmlformats.org/officeDocument/2006/relationships/image" Target="../media/image103.png"/><Relationship Id="rId7" Type="http://schemas.openxmlformats.org/officeDocument/2006/relationships/image" Target="../media/image102.png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3" Type="http://schemas.openxmlformats.org/officeDocument/2006/relationships/slideLayout" Target="../slideLayouts/slideLayout1.xml"/><Relationship Id="rId12" Type="http://schemas.openxmlformats.org/officeDocument/2006/relationships/image" Target="../media/image107.png"/><Relationship Id="rId11" Type="http://schemas.openxmlformats.org/officeDocument/2006/relationships/image" Target="../media/image106.png"/><Relationship Id="rId10" Type="http://schemas.openxmlformats.org/officeDocument/2006/relationships/image" Target="../media/image105.png"/><Relationship Id="rId1" Type="http://schemas.openxmlformats.org/officeDocument/2006/relationships/image" Target="../media/image9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0.png"/><Relationship Id="rId2" Type="http://schemas.openxmlformats.org/officeDocument/2006/relationships/image" Target="../media/image109.png"/><Relationship Id="rId1" Type="http://schemas.openxmlformats.org/officeDocument/2006/relationships/image" Target="../media/image108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2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13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16.png"/><Relationship Id="rId2" Type="http://schemas.openxmlformats.org/officeDocument/2006/relationships/image" Target="../media/image115.png"/><Relationship Id="rId1" Type="http://schemas.openxmlformats.org/officeDocument/2006/relationships/image" Target="../media/image1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20.png"/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image" Target="../media/image11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2.png"/><Relationship Id="rId1" Type="http://schemas.openxmlformats.org/officeDocument/2006/relationships/image" Target="../media/image121.png"/></Relationships>
</file>

<file path=ppt/slides/_rels/slide5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1.png"/><Relationship Id="rId8" Type="http://schemas.openxmlformats.org/officeDocument/2006/relationships/image" Target="../media/image130.png"/><Relationship Id="rId7" Type="http://schemas.openxmlformats.org/officeDocument/2006/relationships/image" Target="../media/image129.png"/><Relationship Id="rId6" Type="http://schemas.openxmlformats.org/officeDocument/2006/relationships/image" Target="../media/image128.png"/><Relationship Id="rId5" Type="http://schemas.openxmlformats.org/officeDocument/2006/relationships/image" Target="../media/image127.png"/><Relationship Id="rId4" Type="http://schemas.openxmlformats.org/officeDocument/2006/relationships/image" Target="../media/image126.png"/><Relationship Id="rId3" Type="http://schemas.openxmlformats.org/officeDocument/2006/relationships/image" Target="../media/image125.png"/><Relationship Id="rId2" Type="http://schemas.openxmlformats.org/officeDocument/2006/relationships/image" Target="../media/image124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135.png"/><Relationship Id="rId12" Type="http://schemas.openxmlformats.org/officeDocument/2006/relationships/image" Target="../media/image134.png"/><Relationship Id="rId11" Type="http://schemas.openxmlformats.org/officeDocument/2006/relationships/image" Target="../media/image133.png"/><Relationship Id="rId10" Type="http://schemas.openxmlformats.org/officeDocument/2006/relationships/image" Target="../media/image132.png"/><Relationship Id="rId1" Type="http://schemas.openxmlformats.org/officeDocument/2006/relationships/image" Target="../media/image123.png"/></Relationships>
</file>

<file path=ppt/slides/_rels/slide5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4.png"/><Relationship Id="rId8" Type="http://schemas.openxmlformats.org/officeDocument/2006/relationships/image" Target="../media/image143.png"/><Relationship Id="rId7" Type="http://schemas.openxmlformats.org/officeDocument/2006/relationships/image" Target="../media/image142.png"/><Relationship Id="rId6" Type="http://schemas.openxmlformats.org/officeDocument/2006/relationships/image" Target="../media/image141.jpeg"/><Relationship Id="rId5" Type="http://schemas.openxmlformats.org/officeDocument/2006/relationships/image" Target="../media/image140.png"/><Relationship Id="rId4" Type="http://schemas.openxmlformats.org/officeDocument/2006/relationships/image" Target="../media/image139.png"/><Relationship Id="rId3" Type="http://schemas.openxmlformats.org/officeDocument/2006/relationships/image" Target="../media/image138.png"/><Relationship Id="rId2" Type="http://schemas.openxmlformats.org/officeDocument/2006/relationships/image" Target="../media/image137.png"/><Relationship Id="rId12" Type="http://schemas.openxmlformats.org/officeDocument/2006/relationships/slideLayout" Target="../slideLayouts/slideLayout1.xml"/><Relationship Id="rId11" Type="http://schemas.openxmlformats.org/officeDocument/2006/relationships/image" Target="../media/image146.png"/><Relationship Id="rId10" Type="http://schemas.openxmlformats.org/officeDocument/2006/relationships/image" Target="../media/image145.png"/><Relationship Id="rId1" Type="http://schemas.openxmlformats.org/officeDocument/2006/relationships/image" Target="../media/image136.png"/></Relationships>
</file>

<file path=ppt/slides/_rels/slide54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152.jpeg"/><Relationship Id="rId5" Type="http://schemas.openxmlformats.org/officeDocument/2006/relationships/image" Target="../media/image151.png"/><Relationship Id="rId4" Type="http://schemas.openxmlformats.org/officeDocument/2006/relationships/image" Target="../media/image150.png"/><Relationship Id="rId3" Type="http://schemas.openxmlformats.org/officeDocument/2006/relationships/image" Target="../media/image149.png"/><Relationship Id="rId2" Type="http://schemas.openxmlformats.org/officeDocument/2006/relationships/image" Target="../media/image148.png"/><Relationship Id="rId1" Type="http://schemas.openxmlformats.org/officeDocument/2006/relationships/image" Target="../media/image147.png"/></Relationships>
</file>

<file path=ppt/slides/_rels/slide5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56.png"/><Relationship Id="rId3" Type="http://schemas.openxmlformats.org/officeDocument/2006/relationships/image" Target="../media/image155.png"/><Relationship Id="rId2" Type="http://schemas.openxmlformats.org/officeDocument/2006/relationships/image" Target="../media/image154.png"/><Relationship Id="rId1" Type="http://schemas.openxmlformats.org/officeDocument/2006/relationships/image" Target="../media/image153.jpeg"/></Relationships>
</file>

<file path=ppt/slides/_rels/slide5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61.png"/><Relationship Id="rId4" Type="http://schemas.openxmlformats.org/officeDocument/2006/relationships/image" Target="../media/image160.png"/><Relationship Id="rId3" Type="http://schemas.openxmlformats.org/officeDocument/2006/relationships/image" Target="../media/image159.png"/><Relationship Id="rId2" Type="http://schemas.openxmlformats.org/officeDocument/2006/relationships/image" Target="../media/image158.png"/><Relationship Id="rId1" Type="http://schemas.openxmlformats.org/officeDocument/2006/relationships/image" Target="../media/image157.png"/></Relationships>
</file>

<file path=ppt/slides/_rels/slide5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70.png"/><Relationship Id="rId8" Type="http://schemas.openxmlformats.org/officeDocument/2006/relationships/image" Target="../media/image169.png"/><Relationship Id="rId7" Type="http://schemas.openxmlformats.org/officeDocument/2006/relationships/image" Target="../media/image168.png"/><Relationship Id="rId6" Type="http://schemas.openxmlformats.org/officeDocument/2006/relationships/image" Target="../media/image167.png"/><Relationship Id="rId5" Type="http://schemas.openxmlformats.org/officeDocument/2006/relationships/image" Target="../media/image166.png"/><Relationship Id="rId4" Type="http://schemas.openxmlformats.org/officeDocument/2006/relationships/image" Target="../media/image165.png"/><Relationship Id="rId3" Type="http://schemas.openxmlformats.org/officeDocument/2006/relationships/image" Target="../media/image164.png"/><Relationship Id="rId20" Type="http://schemas.openxmlformats.org/officeDocument/2006/relationships/slideLayout" Target="../slideLayouts/slideLayout1.xml"/><Relationship Id="rId2" Type="http://schemas.openxmlformats.org/officeDocument/2006/relationships/image" Target="../media/image163.png"/><Relationship Id="rId19" Type="http://schemas.openxmlformats.org/officeDocument/2006/relationships/image" Target="../media/image180.png"/><Relationship Id="rId18" Type="http://schemas.openxmlformats.org/officeDocument/2006/relationships/image" Target="../media/image179.png"/><Relationship Id="rId17" Type="http://schemas.openxmlformats.org/officeDocument/2006/relationships/image" Target="../media/image178.png"/><Relationship Id="rId16" Type="http://schemas.openxmlformats.org/officeDocument/2006/relationships/image" Target="../media/image177.png"/><Relationship Id="rId15" Type="http://schemas.openxmlformats.org/officeDocument/2006/relationships/image" Target="../media/image176.png"/><Relationship Id="rId14" Type="http://schemas.openxmlformats.org/officeDocument/2006/relationships/image" Target="../media/image175.png"/><Relationship Id="rId13" Type="http://schemas.openxmlformats.org/officeDocument/2006/relationships/image" Target="../media/image174.png"/><Relationship Id="rId12" Type="http://schemas.openxmlformats.org/officeDocument/2006/relationships/image" Target="../media/image173.png"/><Relationship Id="rId11" Type="http://schemas.openxmlformats.org/officeDocument/2006/relationships/image" Target="../media/image172.png"/><Relationship Id="rId10" Type="http://schemas.openxmlformats.org/officeDocument/2006/relationships/image" Target="../media/image171.png"/><Relationship Id="rId1" Type="http://schemas.openxmlformats.org/officeDocument/2006/relationships/image" Target="../media/image162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81.png"/></Relationships>
</file>

<file path=ppt/slides/_rels/slide5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184.png"/><Relationship Id="rId2" Type="http://schemas.openxmlformats.org/officeDocument/2006/relationships/image" Target="../media/image183.png"/><Relationship Id="rId1" Type="http://schemas.openxmlformats.org/officeDocument/2006/relationships/image" Target="../media/image18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png"/></Relationships>
</file>

<file path=ppt/slides/_rels/slide6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189.png"/><Relationship Id="rId4" Type="http://schemas.openxmlformats.org/officeDocument/2006/relationships/image" Target="../media/image188.png"/><Relationship Id="rId3" Type="http://schemas.openxmlformats.org/officeDocument/2006/relationships/image" Target="../media/image187.jpeg"/><Relationship Id="rId2" Type="http://schemas.openxmlformats.org/officeDocument/2006/relationships/image" Target="../media/image186.png"/><Relationship Id="rId1" Type="http://schemas.openxmlformats.org/officeDocument/2006/relationships/image" Target="../media/image185.png"/></Relationships>
</file>

<file path=ppt/slides/_rels/slide6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98.png"/><Relationship Id="rId8" Type="http://schemas.openxmlformats.org/officeDocument/2006/relationships/image" Target="../media/image197.png"/><Relationship Id="rId7" Type="http://schemas.openxmlformats.org/officeDocument/2006/relationships/image" Target="../media/image196.png"/><Relationship Id="rId6" Type="http://schemas.openxmlformats.org/officeDocument/2006/relationships/image" Target="../media/image195.png"/><Relationship Id="rId5" Type="http://schemas.openxmlformats.org/officeDocument/2006/relationships/image" Target="../media/image194.png"/><Relationship Id="rId4" Type="http://schemas.openxmlformats.org/officeDocument/2006/relationships/image" Target="../media/image193.png"/><Relationship Id="rId3" Type="http://schemas.openxmlformats.org/officeDocument/2006/relationships/image" Target="../media/image192.png"/><Relationship Id="rId2" Type="http://schemas.openxmlformats.org/officeDocument/2006/relationships/image" Target="../media/image191.png"/><Relationship Id="rId10" Type="http://schemas.openxmlformats.org/officeDocument/2006/relationships/slideLayout" Target="../slideLayouts/slideLayout1.xml"/><Relationship Id="rId1" Type="http://schemas.openxmlformats.org/officeDocument/2006/relationships/image" Target="../media/image190.jpeg"/></Relationships>
</file>

<file path=ppt/slides/_rels/slide6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01.png"/><Relationship Id="rId2" Type="http://schemas.openxmlformats.org/officeDocument/2006/relationships/image" Target="../media/image200.png"/><Relationship Id="rId1" Type="http://schemas.openxmlformats.org/officeDocument/2006/relationships/image" Target="../media/image199.jpeg"/></Relationships>
</file>

<file path=ppt/slides/_rels/slide6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05.png"/><Relationship Id="rId3" Type="http://schemas.openxmlformats.org/officeDocument/2006/relationships/image" Target="../media/image204.png"/><Relationship Id="rId2" Type="http://schemas.openxmlformats.org/officeDocument/2006/relationships/image" Target="../media/image203.jpeg"/><Relationship Id="rId1" Type="http://schemas.openxmlformats.org/officeDocument/2006/relationships/image" Target="../media/image202.png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9" Type="http://schemas.openxmlformats.org/officeDocument/2006/relationships/image" Target="../media/image214.png"/><Relationship Id="rId8" Type="http://schemas.openxmlformats.org/officeDocument/2006/relationships/image" Target="../media/image213.png"/><Relationship Id="rId7" Type="http://schemas.openxmlformats.org/officeDocument/2006/relationships/image" Target="../media/image212.png"/><Relationship Id="rId6" Type="http://schemas.openxmlformats.org/officeDocument/2006/relationships/image" Target="../media/image211.png"/><Relationship Id="rId5" Type="http://schemas.openxmlformats.org/officeDocument/2006/relationships/image" Target="../media/image210.png"/><Relationship Id="rId4" Type="http://schemas.openxmlformats.org/officeDocument/2006/relationships/image" Target="../media/image209.png"/><Relationship Id="rId31" Type="http://schemas.openxmlformats.org/officeDocument/2006/relationships/slideLayout" Target="../slideLayouts/slideLayout1.xml"/><Relationship Id="rId30" Type="http://schemas.openxmlformats.org/officeDocument/2006/relationships/image" Target="../media/image235.png"/><Relationship Id="rId3" Type="http://schemas.openxmlformats.org/officeDocument/2006/relationships/image" Target="../media/image208.png"/><Relationship Id="rId29" Type="http://schemas.openxmlformats.org/officeDocument/2006/relationships/image" Target="../media/image234.png"/><Relationship Id="rId28" Type="http://schemas.openxmlformats.org/officeDocument/2006/relationships/image" Target="../media/image233.png"/><Relationship Id="rId27" Type="http://schemas.openxmlformats.org/officeDocument/2006/relationships/image" Target="../media/image232.png"/><Relationship Id="rId26" Type="http://schemas.openxmlformats.org/officeDocument/2006/relationships/image" Target="../media/image231.png"/><Relationship Id="rId25" Type="http://schemas.openxmlformats.org/officeDocument/2006/relationships/image" Target="../media/image230.png"/><Relationship Id="rId24" Type="http://schemas.openxmlformats.org/officeDocument/2006/relationships/image" Target="../media/image229.png"/><Relationship Id="rId23" Type="http://schemas.openxmlformats.org/officeDocument/2006/relationships/image" Target="../media/image228.png"/><Relationship Id="rId22" Type="http://schemas.openxmlformats.org/officeDocument/2006/relationships/image" Target="../media/image227.png"/><Relationship Id="rId21" Type="http://schemas.openxmlformats.org/officeDocument/2006/relationships/image" Target="../media/image226.png"/><Relationship Id="rId20" Type="http://schemas.openxmlformats.org/officeDocument/2006/relationships/image" Target="../media/image225.png"/><Relationship Id="rId2" Type="http://schemas.openxmlformats.org/officeDocument/2006/relationships/image" Target="../media/image207.png"/><Relationship Id="rId19" Type="http://schemas.openxmlformats.org/officeDocument/2006/relationships/image" Target="../media/image224.png"/><Relationship Id="rId18" Type="http://schemas.openxmlformats.org/officeDocument/2006/relationships/image" Target="../media/image223.png"/><Relationship Id="rId17" Type="http://schemas.openxmlformats.org/officeDocument/2006/relationships/image" Target="../media/image222.png"/><Relationship Id="rId16" Type="http://schemas.openxmlformats.org/officeDocument/2006/relationships/image" Target="../media/image221.png"/><Relationship Id="rId15" Type="http://schemas.openxmlformats.org/officeDocument/2006/relationships/image" Target="../media/image220.png"/><Relationship Id="rId14" Type="http://schemas.openxmlformats.org/officeDocument/2006/relationships/image" Target="../media/image219.png"/><Relationship Id="rId13" Type="http://schemas.openxmlformats.org/officeDocument/2006/relationships/image" Target="../media/image218.png"/><Relationship Id="rId12" Type="http://schemas.openxmlformats.org/officeDocument/2006/relationships/image" Target="../media/image217.png"/><Relationship Id="rId11" Type="http://schemas.openxmlformats.org/officeDocument/2006/relationships/image" Target="../media/image216.png"/><Relationship Id="rId10" Type="http://schemas.openxmlformats.org/officeDocument/2006/relationships/image" Target="../media/image215.png"/><Relationship Id="rId1" Type="http://schemas.openxmlformats.org/officeDocument/2006/relationships/image" Target="../media/image206.png"/></Relationships>
</file>

<file path=ppt/slides/_rels/slide6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40.png"/><Relationship Id="rId4" Type="http://schemas.openxmlformats.org/officeDocument/2006/relationships/image" Target="../media/image239.png"/><Relationship Id="rId3" Type="http://schemas.openxmlformats.org/officeDocument/2006/relationships/image" Target="../media/image238.png"/><Relationship Id="rId2" Type="http://schemas.openxmlformats.org/officeDocument/2006/relationships/image" Target="../media/image237.png"/><Relationship Id="rId1" Type="http://schemas.openxmlformats.org/officeDocument/2006/relationships/image" Target="../media/image236.png"/></Relationships>
</file>

<file path=ppt/slides/_rels/slide6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248.png"/><Relationship Id="rId7" Type="http://schemas.openxmlformats.org/officeDocument/2006/relationships/image" Target="../media/image247.png"/><Relationship Id="rId6" Type="http://schemas.openxmlformats.org/officeDocument/2006/relationships/image" Target="../media/image246.png"/><Relationship Id="rId5" Type="http://schemas.openxmlformats.org/officeDocument/2006/relationships/image" Target="../media/image245.png"/><Relationship Id="rId4" Type="http://schemas.openxmlformats.org/officeDocument/2006/relationships/image" Target="../media/image244.png"/><Relationship Id="rId3" Type="http://schemas.openxmlformats.org/officeDocument/2006/relationships/image" Target="../media/image243.png"/><Relationship Id="rId2" Type="http://schemas.openxmlformats.org/officeDocument/2006/relationships/image" Target="../media/image242.png"/><Relationship Id="rId1" Type="http://schemas.openxmlformats.org/officeDocument/2006/relationships/image" Target="../media/image24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0.png"/><Relationship Id="rId1" Type="http://schemas.openxmlformats.org/officeDocument/2006/relationships/image" Target="../media/image249.png"/></Relationships>
</file>

<file path=ppt/slides/_rels/slide6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54.jpeg"/><Relationship Id="rId3" Type="http://schemas.openxmlformats.org/officeDocument/2006/relationships/image" Target="../media/image253.png"/><Relationship Id="rId2" Type="http://schemas.openxmlformats.org/officeDocument/2006/relationships/image" Target="../media/image252.png"/><Relationship Id="rId1" Type="http://schemas.openxmlformats.org/officeDocument/2006/relationships/image" Target="../media/image25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6.png"/><Relationship Id="rId1" Type="http://schemas.openxmlformats.org/officeDocument/2006/relationships/image" Target="../media/image255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58.jpeg"/><Relationship Id="rId1" Type="http://schemas.openxmlformats.org/officeDocument/2006/relationships/image" Target="../media/image257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61.png"/><Relationship Id="rId2" Type="http://schemas.openxmlformats.org/officeDocument/2006/relationships/image" Target="../media/image260.png"/><Relationship Id="rId1" Type="http://schemas.openxmlformats.org/officeDocument/2006/relationships/image" Target="../media/image259.jpeg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2.png"/></Relationships>
</file>

<file path=ppt/slides/_rels/slide77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68.png"/><Relationship Id="rId5" Type="http://schemas.openxmlformats.org/officeDocument/2006/relationships/image" Target="../media/image267.png"/><Relationship Id="rId4" Type="http://schemas.openxmlformats.org/officeDocument/2006/relationships/image" Target="../media/image266.png"/><Relationship Id="rId3" Type="http://schemas.openxmlformats.org/officeDocument/2006/relationships/image" Target="../media/image265.png"/><Relationship Id="rId2" Type="http://schemas.openxmlformats.org/officeDocument/2006/relationships/image" Target="../media/image264.png"/><Relationship Id="rId1" Type="http://schemas.openxmlformats.org/officeDocument/2006/relationships/image" Target="../media/image263.png"/></Relationships>
</file>

<file path=ppt/slides/_rels/slide7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272.png"/><Relationship Id="rId3" Type="http://schemas.openxmlformats.org/officeDocument/2006/relationships/image" Target="../media/image271.png"/><Relationship Id="rId2" Type="http://schemas.openxmlformats.org/officeDocument/2006/relationships/image" Target="../media/image270.png"/><Relationship Id="rId1" Type="http://schemas.openxmlformats.org/officeDocument/2006/relationships/image" Target="../media/image269.pn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7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279.png"/><Relationship Id="rId5" Type="http://schemas.openxmlformats.org/officeDocument/2006/relationships/image" Target="../media/image278.png"/><Relationship Id="rId4" Type="http://schemas.openxmlformats.org/officeDocument/2006/relationships/image" Target="../media/image277.png"/><Relationship Id="rId3" Type="http://schemas.openxmlformats.org/officeDocument/2006/relationships/image" Target="../media/image276.png"/><Relationship Id="rId2" Type="http://schemas.openxmlformats.org/officeDocument/2006/relationships/image" Target="../media/image275.png"/><Relationship Id="rId1" Type="http://schemas.openxmlformats.org/officeDocument/2006/relationships/image" Target="../media/image27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2.png"/><Relationship Id="rId1" Type="http://schemas.openxmlformats.org/officeDocument/2006/relationships/image" Target="../media/image280.png"/></Relationships>
</file>

<file path=ppt/slides/_rels/slide83.xml.rels><?xml version="1.0" encoding="UTF-8" standalone="yes"?>
<Relationships xmlns="http://schemas.openxmlformats.org/package/2006/relationships"><Relationship Id="rId9" Type="http://schemas.openxmlformats.org/officeDocument/2006/relationships/image" Target="../media/image289.png"/><Relationship Id="rId8" Type="http://schemas.openxmlformats.org/officeDocument/2006/relationships/image" Target="../media/image288.jpeg"/><Relationship Id="rId7" Type="http://schemas.openxmlformats.org/officeDocument/2006/relationships/image" Target="../media/image287.png"/><Relationship Id="rId6" Type="http://schemas.openxmlformats.org/officeDocument/2006/relationships/image" Target="../media/image286.png"/><Relationship Id="rId5" Type="http://schemas.openxmlformats.org/officeDocument/2006/relationships/image" Target="../media/image285.png"/><Relationship Id="rId4" Type="http://schemas.openxmlformats.org/officeDocument/2006/relationships/image" Target="../media/image284.png"/><Relationship Id="rId3" Type="http://schemas.openxmlformats.org/officeDocument/2006/relationships/image" Target="../media/image283.png"/><Relationship Id="rId2" Type="http://schemas.openxmlformats.org/officeDocument/2006/relationships/image" Target="../media/image282.png"/><Relationship Id="rId15" Type="http://schemas.openxmlformats.org/officeDocument/2006/relationships/slideLayout" Target="../slideLayouts/slideLayout1.xml"/><Relationship Id="rId14" Type="http://schemas.openxmlformats.org/officeDocument/2006/relationships/image" Target="../media/image294.png"/><Relationship Id="rId13" Type="http://schemas.openxmlformats.org/officeDocument/2006/relationships/image" Target="../media/image293.png"/><Relationship Id="rId12" Type="http://schemas.openxmlformats.org/officeDocument/2006/relationships/image" Target="../media/image292.png"/><Relationship Id="rId11" Type="http://schemas.openxmlformats.org/officeDocument/2006/relationships/image" Target="../media/image291.png"/><Relationship Id="rId10" Type="http://schemas.openxmlformats.org/officeDocument/2006/relationships/image" Target="../media/image290.png"/><Relationship Id="rId1" Type="http://schemas.openxmlformats.org/officeDocument/2006/relationships/image" Target="../media/image281.png"/></Relationships>
</file>

<file path=ppt/slides/_rels/slide84.xml.rels><?xml version="1.0" encoding="UTF-8" standalone="yes"?>
<Relationships xmlns="http://schemas.openxmlformats.org/package/2006/relationships"><Relationship Id="rId9" Type="http://schemas.openxmlformats.org/officeDocument/2006/relationships/image" Target="../media/image303.png"/><Relationship Id="rId8" Type="http://schemas.openxmlformats.org/officeDocument/2006/relationships/image" Target="../media/image302.png"/><Relationship Id="rId7" Type="http://schemas.openxmlformats.org/officeDocument/2006/relationships/image" Target="../media/image301.png"/><Relationship Id="rId6" Type="http://schemas.openxmlformats.org/officeDocument/2006/relationships/image" Target="../media/image300.png"/><Relationship Id="rId5" Type="http://schemas.openxmlformats.org/officeDocument/2006/relationships/image" Target="../media/image299.png"/><Relationship Id="rId4" Type="http://schemas.openxmlformats.org/officeDocument/2006/relationships/image" Target="../media/image298.png"/><Relationship Id="rId3" Type="http://schemas.openxmlformats.org/officeDocument/2006/relationships/image" Target="../media/image297.png"/><Relationship Id="rId2" Type="http://schemas.openxmlformats.org/officeDocument/2006/relationships/image" Target="../media/image296.png"/><Relationship Id="rId14" Type="http://schemas.openxmlformats.org/officeDocument/2006/relationships/slideLayout" Target="../slideLayouts/slideLayout1.xml"/><Relationship Id="rId13" Type="http://schemas.openxmlformats.org/officeDocument/2006/relationships/image" Target="../media/image307.png"/><Relationship Id="rId12" Type="http://schemas.openxmlformats.org/officeDocument/2006/relationships/image" Target="../media/image306.png"/><Relationship Id="rId11" Type="http://schemas.openxmlformats.org/officeDocument/2006/relationships/image" Target="../media/image305.png"/><Relationship Id="rId10" Type="http://schemas.openxmlformats.org/officeDocument/2006/relationships/image" Target="../media/image304.jpeg"/><Relationship Id="rId1" Type="http://schemas.openxmlformats.org/officeDocument/2006/relationships/image" Target="../media/image295.png"/></Relationships>
</file>

<file path=ppt/slides/_rels/slide8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16.png"/><Relationship Id="rId8" Type="http://schemas.openxmlformats.org/officeDocument/2006/relationships/image" Target="../media/image315.png"/><Relationship Id="rId7" Type="http://schemas.openxmlformats.org/officeDocument/2006/relationships/image" Target="../media/image314.png"/><Relationship Id="rId6" Type="http://schemas.openxmlformats.org/officeDocument/2006/relationships/image" Target="../media/image313.png"/><Relationship Id="rId5" Type="http://schemas.openxmlformats.org/officeDocument/2006/relationships/image" Target="../media/image312.png"/><Relationship Id="rId4" Type="http://schemas.openxmlformats.org/officeDocument/2006/relationships/image" Target="../media/image311.png"/><Relationship Id="rId3" Type="http://schemas.openxmlformats.org/officeDocument/2006/relationships/image" Target="../media/image310.png"/><Relationship Id="rId2" Type="http://schemas.openxmlformats.org/officeDocument/2006/relationships/image" Target="../media/image309.png"/><Relationship Id="rId16" Type="http://schemas.openxmlformats.org/officeDocument/2006/relationships/slideLayout" Target="../slideLayouts/slideLayout1.xml"/><Relationship Id="rId15" Type="http://schemas.openxmlformats.org/officeDocument/2006/relationships/image" Target="../media/image322.png"/><Relationship Id="rId14" Type="http://schemas.openxmlformats.org/officeDocument/2006/relationships/image" Target="../media/image321.png"/><Relationship Id="rId13" Type="http://schemas.openxmlformats.org/officeDocument/2006/relationships/image" Target="../media/image320.png"/><Relationship Id="rId12" Type="http://schemas.openxmlformats.org/officeDocument/2006/relationships/image" Target="../media/image319.png"/><Relationship Id="rId11" Type="http://schemas.openxmlformats.org/officeDocument/2006/relationships/image" Target="../media/image318.png"/><Relationship Id="rId10" Type="http://schemas.openxmlformats.org/officeDocument/2006/relationships/image" Target="../media/image317.png"/><Relationship Id="rId1" Type="http://schemas.openxmlformats.org/officeDocument/2006/relationships/image" Target="../media/image308.png"/></Relationships>
</file>

<file path=ppt/slides/_rels/slide8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25.png"/><Relationship Id="rId2" Type="http://schemas.openxmlformats.org/officeDocument/2006/relationships/image" Target="../media/image324.png"/><Relationship Id="rId1" Type="http://schemas.openxmlformats.org/officeDocument/2006/relationships/image" Target="../media/image323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27.png"/><Relationship Id="rId1" Type="http://schemas.openxmlformats.org/officeDocument/2006/relationships/image" Target="../media/image326.png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28.png"/></Relationships>
</file>

<file path=ppt/slides/_rels/slide8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331.png"/><Relationship Id="rId2" Type="http://schemas.openxmlformats.org/officeDocument/2006/relationships/image" Target="../media/image330.png"/><Relationship Id="rId1" Type="http://schemas.openxmlformats.org/officeDocument/2006/relationships/image" Target="../media/image32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40.png"/><Relationship Id="rId8" Type="http://schemas.openxmlformats.org/officeDocument/2006/relationships/image" Target="../media/image339.png"/><Relationship Id="rId7" Type="http://schemas.openxmlformats.org/officeDocument/2006/relationships/image" Target="../media/image338.png"/><Relationship Id="rId6" Type="http://schemas.openxmlformats.org/officeDocument/2006/relationships/image" Target="../media/image337.png"/><Relationship Id="rId5" Type="http://schemas.openxmlformats.org/officeDocument/2006/relationships/image" Target="../media/image336.png"/><Relationship Id="rId4" Type="http://schemas.openxmlformats.org/officeDocument/2006/relationships/image" Target="../media/image335.png"/><Relationship Id="rId3" Type="http://schemas.openxmlformats.org/officeDocument/2006/relationships/image" Target="../media/image334.png"/><Relationship Id="rId2" Type="http://schemas.openxmlformats.org/officeDocument/2006/relationships/image" Target="../media/image333.png"/><Relationship Id="rId11" Type="http://schemas.openxmlformats.org/officeDocument/2006/relationships/slideLayout" Target="../slideLayouts/slideLayout1.xml"/><Relationship Id="rId10" Type="http://schemas.openxmlformats.org/officeDocument/2006/relationships/image" Target="../media/image341.png"/><Relationship Id="rId1" Type="http://schemas.openxmlformats.org/officeDocument/2006/relationships/image" Target="../media/image332.png"/></Relationships>
</file>

<file path=ppt/slides/_rels/slide9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image" Target="../media/image349.png"/><Relationship Id="rId7" Type="http://schemas.openxmlformats.org/officeDocument/2006/relationships/image" Target="../media/image348.png"/><Relationship Id="rId6" Type="http://schemas.openxmlformats.org/officeDocument/2006/relationships/image" Target="../media/image347.png"/><Relationship Id="rId5" Type="http://schemas.openxmlformats.org/officeDocument/2006/relationships/image" Target="../media/image346.png"/><Relationship Id="rId4" Type="http://schemas.openxmlformats.org/officeDocument/2006/relationships/image" Target="../media/image345.png"/><Relationship Id="rId3" Type="http://schemas.openxmlformats.org/officeDocument/2006/relationships/image" Target="../media/image344.png"/><Relationship Id="rId2" Type="http://schemas.openxmlformats.org/officeDocument/2006/relationships/image" Target="../media/image343.png"/><Relationship Id="rId1" Type="http://schemas.openxmlformats.org/officeDocument/2006/relationships/image" Target="../media/image342.png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356.png"/><Relationship Id="rId6" Type="http://schemas.openxmlformats.org/officeDocument/2006/relationships/image" Target="../media/image355.png"/><Relationship Id="rId5" Type="http://schemas.openxmlformats.org/officeDocument/2006/relationships/image" Target="../media/image354.png"/><Relationship Id="rId4" Type="http://schemas.openxmlformats.org/officeDocument/2006/relationships/image" Target="../media/image353.png"/><Relationship Id="rId3" Type="http://schemas.openxmlformats.org/officeDocument/2006/relationships/image" Target="../media/image352.png"/><Relationship Id="rId2" Type="http://schemas.openxmlformats.org/officeDocument/2006/relationships/image" Target="../media/image351.png"/><Relationship Id="rId1" Type="http://schemas.openxmlformats.org/officeDocument/2006/relationships/image" Target="../media/image350.png"/></Relationships>
</file>

<file path=ppt/slides/_rels/slide9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361.png"/><Relationship Id="rId4" Type="http://schemas.openxmlformats.org/officeDocument/2006/relationships/image" Target="../media/image360.png"/><Relationship Id="rId3" Type="http://schemas.openxmlformats.org/officeDocument/2006/relationships/image" Target="../media/image359.png"/><Relationship Id="rId2" Type="http://schemas.openxmlformats.org/officeDocument/2006/relationships/image" Target="../media/image358.png"/><Relationship Id="rId1" Type="http://schemas.openxmlformats.org/officeDocument/2006/relationships/image" Target="../media/image357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63.png"/><Relationship Id="rId1" Type="http://schemas.openxmlformats.org/officeDocument/2006/relationships/image" Target="../media/image362.png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/>
          <p:nvPr/>
        </p:nvSpPr>
        <p:spPr>
          <a:xfrm>
            <a:off x="5477865" y="234658"/>
            <a:ext cx="6383020" cy="38341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58800" algn="l" rtl="0" eaLnBrk="0">
              <a:lnSpc>
                <a:spcPct val="87000"/>
              </a:lnSpc>
              <a:spcBef>
                <a:spcPts val="1960"/>
              </a:spcBef>
            </a:pPr>
            <a:r>
              <a:rPr sz="6500" kern="0" spc="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管理架构师</a:t>
            </a:r>
            <a:endParaRPr sz="6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46810" algn="l" rtl="0" eaLnBrk="0">
              <a:lnSpc>
                <a:spcPct val="88000"/>
              </a:lnSpc>
              <a:spcBef>
                <a:spcPts val="695"/>
              </a:spcBef>
            </a:pPr>
            <a:r>
              <a:rPr sz="2300" b="1" kern="0" spc="2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如何构建企业管理体系</a:t>
            </a:r>
            <a:endParaRPr sz="2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9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8000"/>
              </a:lnSpc>
              <a:spcBef>
                <a:spcPts val="5"/>
              </a:spcBef>
            </a:pPr>
            <a:r>
              <a:rPr sz="2300" b="1" kern="0" spc="2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全景式呈现体系构建的完整框架和逻辑</a:t>
            </a:r>
            <a:endParaRPr sz="2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" name="textbox 10"/>
          <p:cNvSpPr/>
          <p:nvPr/>
        </p:nvSpPr>
        <p:spPr>
          <a:xfrm>
            <a:off x="4572" y="5789675"/>
            <a:ext cx="12163425" cy="106553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887210" algn="l" rtl="0" eaLnBrk="0">
              <a:lnSpc>
                <a:spcPct val="90000"/>
              </a:lnSpc>
            </a:pP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rect 308"/>
          <p:cNvSpPr/>
          <p:nvPr/>
        </p:nvSpPr>
        <p:spPr>
          <a:xfrm>
            <a:off x="792480" y="3377183"/>
            <a:ext cx="1903476" cy="284988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10" name="textbox 310"/>
          <p:cNvSpPr/>
          <p:nvPr/>
        </p:nvSpPr>
        <p:spPr>
          <a:xfrm>
            <a:off x="779780" y="3403586"/>
            <a:ext cx="5421629" cy="14287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  <a:tabLst>
                <a:tab pos="157480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价值链型商业模式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05865" algn="l" rtl="0" eaLnBrk="0">
              <a:lnSpc>
                <a:spcPct val="86000"/>
              </a:lnSpc>
              <a:spcBef>
                <a:spcPts val="0"/>
              </a:spcBef>
              <a:tabLst>
                <a:tab pos="1500505" algn="l"/>
              </a:tabLst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定制、“快时尚”</a:t>
            </a:r>
            <a:r>
              <a:rPr sz="1400" kern="0" spc="-5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、个性化定制、长尾模式（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范围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12" name="picture 3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97052" y="3660647"/>
            <a:ext cx="1188719" cy="1069847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 rot="21600000">
            <a:off x="2497455" y="1098803"/>
            <a:ext cx="2160003" cy="2285110"/>
            <a:chOff x="0" y="0"/>
            <a:chExt cx="2160003" cy="2285110"/>
          </a:xfrm>
        </p:grpSpPr>
        <p:sp>
          <p:nvSpPr>
            <p:cNvPr id="314" name="path 314"/>
            <p:cNvSpPr/>
            <p:nvPr/>
          </p:nvSpPr>
          <p:spPr>
            <a:xfrm>
              <a:off x="0" y="124841"/>
              <a:ext cx="2160003" cy="2160003"/>
            </a:xfrm>
            <a:custGeom>
              <a:avLst/>
              <a:gdLst/>
              <a:ahLst/>
              <a:cxnLst/>
              <a:rect l="0" t="0" r="0" b="0"/>
              <a:pathLst>
                <a:path w="3401" h="3401">
                  <a:moveTo>
                    <a:pt x="0" y="1701"/>
                  </a:moveTo>
                  <a:cubicBezTo>
                    <a:pt x="0" y="761"/>
                    <a:pt x="761" y="0"/>
                    <a:pt x="1700" y="0"/>
                  </a:cubicBezTo>
                  <a:cubicBezTo>
                    <a:pt x="2640" y="0"/>
                    <a:pt x="3401" y="761"/>
                    <a:pt x="3401" y="1700"/>
                  </a:cubicBezTo>
                  <a:cubicBezTo>
                    <a:pt x="3401" y="2640"/>
                    <a:pt x="2640" y="3401"/>
                    <a:pt x="1700" y="3401"/>
                  </a:cubicBezTo>
                  <a:cubicBezTo>
                    <a:pt x="761" y="3401"/>
                    <a:pt x="0" y="2640"/>
                    <a:pt x="0" y="1701"/>
                  </a:cubicBezTo>
                </a:path>
              </a:pathLst>
            </a:custGeom>
            <a:solidFill>
              <a:srgbClr val="F4CE3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316" name="picture 3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1065847" y="124841"/>
              <a:ext cx="28574" cy="2160269"/>
            </a:xfrm>
            <a:prstGeom prst="rect">
              <a:avLst/>
            </a:prstGeom>
          </p:spPr>
        </p:pic>
        <p:sp>
          <p:nvSpPr>
            <p:cNvPr id="318" name="rect 318"/>
            <p:cNvSpPr/>
            <p:nvPr/>
          </p:nvSpPr>
          <p:spPr>
            <a:xfrm>
              <a:off x="346328" y="0"/>
              <a:ext cx="1461516" cy="306324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320" name="picture 32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630554" y="780161"/>
              <a:ext cx="912698" cy="912697"/>
            </a:xfrm>
            <a:prstGeom prst="rect">
              <a:avLst/>
            </a:prstGeom>
          </p:spPr>
        </p:pic>
        <p:sp>
          <p:nvSpPr>
            <p:cNvPr id="322" name="textbox 322"/>
            <p:cNvSpPr/>
            <p:nvPr/>
          </p:nvSpPr>
          <p:spPr>
            <a:xfrm>
              <a:off x="450719" y="47765"/>
              <a:ext cx="1265555" cy="14008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0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700" algn="l" rtl="0" eaLnBrk="0">
                <a:lnSpc>
                  <a:spcPct val="86000"/>
                </a:lnSpc>
              </a:pPr>
              <a:r>
                <a:rPr sz="1400" b="1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商业模式的结构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2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2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22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22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487045" algn="l" rtl="0" eaLnBrk="0">
                <a:lnSpc>
                  <a:spcPct val="85000"/>
                </a:lnSpc>
                <a:spcBef>
                  <a:spcPts val="425"/>
                </a:spcBef>
              </a:pPr>
              <a:r>
                <a:rPr sz="1400" kern="0" spc="-1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目标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464185" algn="l" rtl="0" eaLnBrk="0">
                <a:lnSpc>
                  <a:spcPct val="86000"/>
                </a:lnSpc>
                <a:spcBef>
                  <a:spcPts val="260"/>
                </a:spcBef>
              </a:pPr>
              <a:r>
                <a:rPr sz="1400" kern="0" spc="-3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顾客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324" name="textbox 324"/>
          <p:cNvSpPr/>
          <p:nvPr/>
        </p:nvSpPr>
        <p:spPr>
          <a:xfrm>
            <a:off x="7490990" y="1450099"/>
            <a:ext cx="3912234" cy="12738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b="1" kern="0" spc="-4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适用：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用户资源型商业模式、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信用卡，微信服务。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1270" algn="l" rtl="0" eaLnBrk="0">
              <a:lnSpc>
                <a:spcPct val="95000"/>
              </a:lnSpc>
              <a:spcBef>
                <a:spcPts val="23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基本特征：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通过产品或服务所提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供的价值，积累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用户资源；在此基础上延伸产品服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务种类、扩大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价值范围，从而获取多元收益。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320" indent="-7620" algn="l" rtl="0" eaLnBrk="0">
              <a:lnSpc>
                <a:spcPct val="93000"/>
              </a:lnSpc>
              <a:spcBef>
                <a:spcPts val="23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策略：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为吸引用户流量，起初为用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户提供价值时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常常采取免费或超低价格策略。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26" name="picture 3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858519" y="5100320"/>
            <a:ext cx="5295900" cy="753744"/>
          </a:xfrm>
          <a:prstGeom prst="rect">
            <a:avLst/>
          </a:prstGeom>
        </p:spPr>
      </p:pic>
      <p:sp>
        <p:nvSpPr>
          <p:cNvPr id="328" name="rect 328"/>
          <p:cNvSpPr/>
          <p:nvPr/>
        </p:nvSpPr>
        <p:spPr>
          <a:xfrm>
            <a:off x="10123931" y="3185159"/>
            <a:ext cx="1045464" cy="29108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0" name="rect 330"/>
          <p:cNvSpPr/>
          <p:nvPr/>
        </p:nvSpPr>
        <p:spPr>
          <a:xfrm>
            <a:off x="10137647" y="3532632"/>
            <a:ext cx="1045464" cy="289559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2" name="rect 332"/>
          <p:cNvSpPr/>
          <p:nvPr/>
        </p:nvSpPr>
        <p:spPr>
          <a:xfrm>
            <a:off x="10123931" y="2828544"/>
            <a:ext cx="1045464" cy="29108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4" name="rect 334"/>
          <p:cNvSpPr/>
          <p:nvPr/>
        </p:nvSpPr>
        <p:spPr>
          <a:xfrm>
            <a:off x="8572500" y="3189732"/>
            <a:ext cx="1046988" cy="289559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6" name="rect 336"/>
          <p:cNvSpPr/>
          <p:nvPr/>
        </p:nvSpPr>
        <p:spPr>
          <a:xfrm>
            <a:off x="6999731" y="2889504"/>
            <a:ext cx="1046988" cy="291083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8" name="rect 338"/>
          <p:cNvSpPr/>
          <p:nvPr/>
        </p:nvSpPr>
        <p:spPr>
          <a:xfrm>
            <a:off x="7014971" y="3585971"/>
            <a:ext cx="1045464" cy="29108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40" name="picture 3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046084" y="3030855"/>
            <a:ext cx="256540" cy="704214"/>
          </a:xfrm>
          <a:prstGeom prst="rect">
            <a:avLst/>
          </a:prstGeom>
        </p:spPr>
      </p:pic>
      <p:pic>
        <p:nvPicPr>
          <p:cNvPr id="342" name="picture 3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881234" y="2969895"/>
            <a:ext cx="256540" cy="711199"/>
          </a:xfrm>
          <a:prstGeom prst="rect">
            <a:avLst/>
          </a:prstGeom>
        </p:spPr>
      </p:pic>
      <p:sp>
        <p:nvSpPr>
          <p:cNvPr id="344" name="textbox 344"/>
          <p:cNvSpPr/>
          <p:nvPr/>
        </p:nvSpPr>
        <p:spPr>
          <a:xfrm>
            <a:off x="6987031" y="2869324"/>
            <a:ext cx="4209415" cy="9652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1910"/>
              </a:lnSpc>
              <a:tabLst>
                <a:tab pos="185420" algn="l"/>
              </a:tabLst>
            </a:pPr>
            <a:r>
              <a:rPr sz="13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0" baseline="-7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初始价值</a:t>
            </a:r>
            <a:r>
              <a:rPr sz="13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免费/低成本</a:t>
            </a:r>
            <a:r>
              <a:rPr sz="1200" kern="0" spc="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</a:t>
            </a:r>
            <a:r>
              <a:rPr sz="12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sz="2100" kern="0" spc="0" baseline="16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延展价值</a:t>
            </a:r>
            <a:r>
              <a:rPr sz="2100" kern="0" spc="0" baseline="1600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r>
              <a:rPr sz="13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</a:t>
            </a:r>
            <a:endParaRPr sz="13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marL="539750" algn="l" rtl="0" eaLnBrk="0">
              <a:lnSpc>
                <a:spcPts val="1455"/>
              </a:lnSpc>
              <a:spcBef>
                <a:spcPts val="905"/>
              </a:spcBef>
              <a:tabLst>
                <a:tab pos="1343660" algn="l"/>
              </a:tabLst>
            </a:pPr>
            <a:r>
              <a:rPr sz="2800" kern="0" spc="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	</a:t>
            </a:r>
            <a:r>
              <a:rPr sz="2800" kern="0" spc="9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-</a:t>
            </a:r>
            <a:r>
              <a:rPr sz="2800" kern="0" spc="53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 </a:t>
            </a:r>
            <a:r>
              <a:rPr sz="14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顾客资源</a:t>
            </a:r>
            <a:r>
              <a:rPr sz="14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sz="14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延展价值</a:t>
            </a:r>
            <a:r>
              <a:rPr sz="1400" kern="0" spc="9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7940" algn="l" rtl="0" eaLnBrk="0">
              <a:lnSpc>
                <a:spcPts val="1855"/>
              </a:lnSpc>
              <a:tabLst>
                <a:tab pos="201295" algn="l"/>
              </a:tabLst>
            </a:pPr>
            <a:r>
              <a:rPr sz="13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10" baseline="-6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连接机制</a:t>
            </a:r>
            <a:r>
              <a:rPr sz="13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</a:t>
            </a:r>
            <a:r>
              <a:rPr sz="2100" kern="0" spc="10" baseline="14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延展价值</a:t>
            </a:r>
            <a:r>
              <a:rPr sz="2100" kern="0" spc="10" baseline="1400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r>
              <a:rPr sz="1300" kern="0" spc="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</a:t>
            </a:r>
            <a:endParaRPr sz="13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346" name="picture 3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9552115" y="3285611"/>
            <a:ext cx="504849" cy="96415"/>
          </a:xfrm>
          <a:prstGeom prst="rect">
            <a:avLst/>
          </a:prstGeom>
        </p:spPr>
      </p:pic>
      <p:pic>
        <p:nvPicPr>
          <p:cNvPr id="348" name="picture 3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7519669" y="3180079"/>
            <a:ext cx="7620" cy="405644"/>
          </a:xfrm>
          <a:prstGeom prst="rect">
            <a:avLst/>
          </a:prstGeom>
        </p:spPr>
      </p:pic>
      <p:graphicFrame>
        <p:nvGraphicFramePr>
          <p:cNvPr id="350" name="table 350"/>
          <p:cNvGraphicFramePr>
            <a:graphicFrameLocks noGrp="1"/>
          </p:cNvGraphicFramePr>
          <p:nvPr/>
        </p:nvGraphicFramePr>
        <p:xfrm>
          <a:off x="832485" y="6050914"/>
          <a:ext cx="5467350" cy="622300"/>
        </p:xfrm>
        <a:graphic>
          <a:graphicData uri="http://schemas.openxmlformats.org/drawingml/2006/table">
            <a:tbl>
              <a:tblPr/>
              <a:tblGrid>
                <a:gridCol w="2762885"/>
                <a:gridCol w="2704464"/>
              </a:tblGrid>
              <a:tr h="31115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38823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400" b="1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资源配置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E3F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CE3F"/>
                    </a:solidFill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3441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成本结构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CC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949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收入来源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CCCC"/>
                    </a:solidFill>
                  </a:tcPr>
                </a:tc>
              </a:tr>
            </a:tbl>
          </a:graphicData>
        </a:graphic>
      </p:graphicFrame>
      <p:sp>
        <p:nvSpPr>
          <p:cNvPr id="352" name="textbox 352"/>
          <p:cNvSpPr/>
          <p:nvPr/>
        </p:nvSpPr>
        <p:spPr>
          <a:xfrm>
            <a:off x="7545678" y="4396499"/>
            <a:ext cx="4089400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b="1" kern="0" spc="-4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适用：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商场、网购平台、社交网站等服务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属性商业。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635" algn="l" rtl="0" eaLnBrk="0">
              <a:lnSpc>
                <a:spcPct val="95000"/>
              </a:lnSpc>
              <a:spcBef>
                <a:spcPts val="225"/>
              </a:spcBef>
            </a:pPr>
            <a:r>
              <a:rPr sz="1400" b="1" kern="0" spc="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基本特征：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通过服务平台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，向多类顾客提供服务。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多类顾客即多边市场；顾客群种类越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多，平台模式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就越接近于生态模式。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4" name="textbox 354"/>
          <p:cNvSpPr/>
          <p:nvPr/>
        </p:nvSpPr>
        <p:spPr>
          <a:xfrm>
            <a:off x="2268671" y="3767849"/>
            <a:ext cx="4083684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" algn="l" rtl="0" eaLnBrk="0">
              <a:lnSpc>
                <a:spcPct val="85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适用：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制造型企业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1905" algn="l" rtl="0" eaLnBrk="0">
              <a:lnSpc>
                <a:spcPct val="93000"/>
              </a:lnSpc>
              <a:spcBef>
                <a:spcPts val="22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基本特征：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通过价值链运动，为目标顾客提供价值；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在此基础上获取收益。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78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具体的商业模式形态：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模制造-分销、规模化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6" name="rect 356"/>
          <p:cNvSpPr/>
          <p:nvPr/>
        </p:nvSpPr>
        <p:spPr>
          <a:xfrm>
            <a:off x="8592311" y="5865875"/>
            <a:ext cx="1045464" cy="2910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58" name="rect 358"/>
          <p:cNvSpPr/>
          <p:nvPr/>
        </p:nvSpPr>
        <p:spPr>
          <a:xfrm>
            <a:off x="8592311" y="5289803"/>
            <a:ext cx="1046988" cy="29108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0" name="rect 360"/>
          <p:cNvSpPr/>
          <p:nvPr/>
        </p:nvSpPr>
        <p:spPr>
          <a:xfrm>
            <a:off x="7071359" y="5878067"/>
            <a:ext cx="1045464" cy="29108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2" name="rect 362"/>
          <p:cNvSpPr/>
          <p:nvPr/>
        </p:nvSpPr>
        <p:spPr>
          <a:xfrm>
            <a:off x="9942576" y="5864352"/>
            <a:ext cx="1045464" cy="289559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4" name="textbox 364"/>
          <p:cNvSpPr/>
          <p:nvPr/>
        </p:nvSpPr>
        <p:spPr>
          <a:xfrm>
            <a:off x="7058659" y="5330584"/>
            <a:ext cx="3942715" cy="7956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33525" algn="l" rtl="0" eaLnBrk="0">
              <a:lnSpc>
                <a:spcPct val="85000"/>
              </a:lnSpc>
              <a:tabLst>
                <a:tab pos="1731645" algn="l"/>
              </a:tabLst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顾客群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2000"/>
              </a:lnSpc>
              <a:spcBef>
                <a:spcPts val="0"/>
              </a:spcBef>
              <a:tabLst>
                <a:tab pos="209550" algn="l"/>
              </a:tabLst>
            </a:pPr>
            <a:r>
              <a:rPr sz="13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0" baseline="-2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顾客群</a:t>
            </a:r>
            <a:r>
              <a:rPr sz="2100" kern="0" spc="0" baseline="-200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D</a:t>
            </a:r>
            <a:r>
              <a:rPr sz="13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          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服务平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台</a:t>
            </a:r>
            <a:r>
              <a:rPr sz="1400" kern="0" spc="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顾客群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     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366" name="picture 36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9616123" y="5961303"/>
            <a:ext cx="305435" cy="97307"/>
          </a:xfrm>
          <a:prstGeom prst="rect">
            <a:avLst/>
          </a:prstGeom>
        </p:spPr>
      </p:pic>
      <p:pic>
        <p:nvPicPr>
          <p:cNvPr id="368" name="picture 36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8105533" y="5970689"/>
            <a:ext cx="470534" cy="100126"/>
          </a:xfrm>
          <a:prstGeom prst="rect">
            <a:avLst/>
          </a:prstGeom>
        </p:spPr>
      </p:pic>
      <p:graphicFrame>
        <p:nvGraphicFramePr>
          <p:cNvPr id="370" name="table 370"/>
          <p:cNvGraphicFramePr>
            <a:graphicFrameLocks noGrp="1"/>
          </p:cNvGraphicFramePr>
          <p:nvPr/>
        </p:nvGraphicFramePr>
        <p:xfrm>
          <a:off x="805180" y="1523365"/>
          <a:ext cx="1581149" cy="1687195"/>
        </p:xfrm>
        <a:graphic>
          <a:graphicData uri="http://schemas.openxmlformats.org/drawingml/2006/table">
            <a:tbl>
              <a:tblPr/>
              <a:tblGrid>
                <a:gridCol w="1581149"/>
              </a:tblGrid>
              <a:tr h="16744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12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左侧板块-价值链：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2710" indent="22860" algn="l" rtl="0" eaLnBrk="0">
                        <a:lnSpc>
                          <a:spcPct val="93000"/>
                        </a:lnSpc>
                        <a:spcBef>
                          <a:spcPts val="220"/>
                        </a:spcBef>
                      </a:pPr>
                      <a:r>
                        <a:rPr sz="14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目标市场选择、</a:t>
                      </a:r>
                      <a:r>
                        <a:rPr sz="14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顾客价值定位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2075" indent="102235" algn="l" rtl="0" eaLnBrk="0">
                        <a:lnSpc>
                          <a:spcPct val="96000"/>
                        </a:lnSpc>
                        <a:spcBef>
                          <a:spcPts val="270"/>
                        </a:spcBef>
                      </a:pPr>
                      <a:r>
                        <a:rPr sz="1400" kern="0" spc="-1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（主张）、价值</a:t>
                      </a:r>
                      <a:r>
                        <a:rPr sz="14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生成机制、价值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流以及价值网络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等要素；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72" name="textbox 372"/>
          <p:cNvSpPr/>
          <p:nvPr/>
        </p:nvSpPr>
        <p:spPr>
          <a:xfrm>
            <a:off x="753341" y="255840"/>
            <a:ext cx="3010535" cy="7702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价值链与商业模式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6195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商业模式：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价值与收益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的对称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74" name="textbox 374"/>
          <p:cNvSpPr/>
          <p:nvPr/>
        </p:nvSpPr>
        <p:spPr>
          <a:xfrm>
            <a:off x="4906461" y="1557654"/>
            <a:ext cx="1369694" cy="15881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右侧板块：</a:t>
            </a:r>
            <a:r>
              <a:rPr sz="1400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76" name="picture 37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238690" y="1570354"/>
            <a:ext cx="12700" cy="1562100"/>
          </a:xfrm>
          <a:prstGeom prst="rect">
            <a:avLst/>
          </a:prstGeom>
        </p:spPr>
      </p:pic>
      <p:sp>
        <p:nvSpPr>
          <p:cNvPr id="378" name="textbox 378"/>
          <p:cNvSpPr/>
          <p:nvPr/>
        </p:nvSpPr>
        <p:spPr>
          <a:xfrm>
            <a:off x="4907175" y="1859674"/>
            <a:ext cx="1419225" cy="8502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收入模式、定价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indent="2540" algn="l" rtl="0" eaLnBrk="0">
              <a:lnSpc>
                <a:spcPct val="93000"/>
              </a:lnSpc>
              <a:spcBef>
                <a:spcPts val="21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方式、现金流途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径、成本结构、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60"/>
              </a:spcBef>
            </a:pPr>
            <a:r>
              <a:rPr sz="1400" kern="0" spc="-1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资源投入等要素。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80" name="picture 38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6443471" y="4302252"/>
            <a:ext cx="1057656" cy="918972"/>
          </a:xfrm>
          <a:prstGeom prst="rect">
            <a:avLst/>
          </a:prstGeom>
        </p:spPr>
      </p:pic>
      <p:pic>
        <p:nvPicPr>
          <p:cNvPr id="382" name="picture 38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6441948" y="1409700"/>
            <a:ext cx="978408" cy="839723"/>
          </a:xfrm>
          <a:prstGeom prst="rect">
            <a:avLst/>
          </a:prstGeom>
        </p:spPr>
      </p:pic>
      <p:sp>
        <p:nvSpPr>
          <p:cNvPr id="386" name="textbox 386"/>
          <p:cNvSpPr/>
          <p:nvPr/>
        </p:nvSpPr>
        <p:spPr>
          <a:xfrm>
            <a:off x="6444995" y="1014983"/>
            <a:ext cx="2077720" cy="28511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7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462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用户资源型商业模式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8" name="textbox 388"/>
          <p:cNvSpPr/>
          <p:nvPr/>
        </p:nvSpPr>
        <p:spPr>
          <a:xfrm>
            <a:off x="6528816" y="3976115"/>
            <a:ext cx="2077720" cy="28384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5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909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平台型商业模式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0" name="textbox 390"/>
          <p:cNvSpPr/>
          <p:nvPr/>
        </p:nvSpPr>
        <p:spPr>
          <a:xfrm>
            <a:off x="851916" y="4946408"/>
            <a:ext cx="318770" cy="103505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4000"/>
              </a:lnSpc>
              <a:spcBef>
                <a:spcPts val="0"/>
              </a:spcBef>
            </a:pPr>
            <a:r>
              <a:rPr sz="1400" kern="0" spc="2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外部价值网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2" name="textbox 392"/>
          <p:cNvSpPr/>
          <p:nvPr/>
        </p:nvSpPr>
        <p:spPr>
          <a:xfrm>
            <a:off x="3989832" y="4939283"/>
            <a:ext cx="1047114" cy="29146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3355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沟通机制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4" name="textbox 394"/>
          <p:cNvSpPr/>
          <p:nvPr/>
        </p:nvSpPr>
        <p:spPr>
          <a:xfrm>
            <a:off x="8613647" y="6428232"/>
            <a:ext cx="1045844" cy="29019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320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顾客群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96" name="textbox 396"/>
          <p:cNvSpPr/>
          <p:nvPr/>
        </p:nvSpPr>
        <p:spPr>
          <a:xfrm>
            <a:off x="4011167" y="5676900"/>
            <a:ext cx="1045844" cy="289559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78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分销渠道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8" name="textbox 398"/>
          <p:cNvSpPr/>
          <p:nvPr/>
        </p:nvSpPr>
        <p:spPr>
          <a:xfrm>
            <a:off x="3121151" y="5117591"/>
            <a:ext cx="318770" cy="89344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925" algn="l" rtl="0" eaLnBrk="0">
              <a:lnSpc>
                <a:spcPct val="83000"/>
              </a:lnSpc>
              <a:spcBef>
                <a:spcPts val="5"/>
              </a:spcBef>
            </a:pPr>
            <a:r>
              <a:rPr sz="1400" kern="0" spc="2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价值主张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0" name="textbox 400"/>
          <p:cNvSpPr/>
          <p:nvPr/>
        </p:nvSpPr>
        <p:spPr>
          <a:xfrm>
            <a:off x="5832348" y="5105400"/>
            <a:ext cx="317500" cy="89344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112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5560" algn="l" rtl="0" eaLnBrk="0">
              <a:lnSpc>
                <a:spcPct val="83000"/>
              </a:lnSpc>
              <a:spcBef>
                <a:spcPts val="5"/>
              </a:spcBef>
            </a:pPr>
            <a:r>
              <a:rPr sz="1400" kern="0" spc="2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价值主张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2" name="textbox 402"/>
          <p:cNvSpPr/>
          <p:nvPr/>
        </p:nvSpPr>
        <p:spPr>
          <a:xfrm>
            <a:off x="1959864" y="5134355"/>
            <a:ext cx="318770" cy="83375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715" algn="l" rtl="0" eaLnBrk="0">
              <a:lnSpc>
                <a:spcPct val="84000"/>
              </a:lnSpc>
            </a:pPr>
            <a:r>
              <a:rPr sz="1400" kern="0" spc="2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价值创造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4" name="path 40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06" name="textbox 406"/>
          <p:cNvSpPr/>
          <p:nvPr/>
        </p:nvSpPr>
        <p:spPr>
          <a:xfrm>
            <a:off x="2272240" y="4834649"/>
            <a:ext cx="882650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1000"/>
              </a:lnSpc>
            </a:pPr>
            <a:r>
              <a:rPr sz="1300" kern="0" spc="-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经济）等。</a:t>
            </a:r>
            <a:endParaRPr sz="1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08" name="picture 40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7474940" y="2788691"/>
            <a:ext cx="1624927" cy="87541"/>
          </a:xfrm>
          <a:prstGeom prst="rect">
            <a:avLst/>
          </a:prstGeom>
        </p:spPr>
      </p:pic>
      <p:pic>
        <p:nvPicPr>
          <p:cNvPr id="410" name="picture 41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4845684" y="3170555"/>
            <a:ext cx="1417320" cy="68579"/>
          </a:xfrm>
          <a:prstGeom prst="rect">
            <a:avLst/>
          </a:prstGeom>
        </p:spPr>
      </p:pic>
      <p:sp>
        <p:nvSpPr>
          <p:cNvPr id="412" name="textbox 412"/>
          <p:cNvSpPr/>
          <p:nvPr/>
        </p:nvSpPr>
        <p:spPr>
          <a:xfrm>
            <a:off x="2637685" y="2167014"/>
            <a:ext cx="375920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14" name="textbox 414"/>
          <p:cNvSpPr/>
          <p:nvPr/>
        </p:nvSpPr>
        <p:spPr>
          <a:xfrm>
            <a:off x="4145810" y="2152409"/>
            <a:ext cx="375920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收益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16" name="picture 41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9066937" y="5580379"/>
            <a:ext cx="96976" cy="285114"/>
          </a:xfrm>
          <a:prstGeom prst="rect">
            <a:avLst/>
          </a:prstGeom>
        </p:spPr>
      </p:pic>
      <p:pic>
        <p:nvPicPr>
          <p:cNvPr id="418" name="picture 41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9061234" y="6144259"/>
            <a:ext cx="96951" cy="278765"/>
          </a:xfrm>
          <a:prstGeom prst="rect">
            <a:avLst/>
          </a:prstGeom>
        </p:spPr>
      </p:pic>
      <p:pic>
        <p:nvPicPr>
          <p:cNvPr id="420" name="picture 42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4826634" y="1581784"/>
            <a:ext cx="12700" cy="1651000"/>
          </a:xfrm>
          <a:prstGeom prst="rect">
            <a:avLst/>
          </a:prstGeom>
        </p:spPr>
      </p:pic>
      <p:pic>
        <p:nvPicPr>
          <p:cNvPr id="422" name="picture 4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4846954" y="1551304"/>
            <a:ext cx="1384300" cy="127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4" name="picture 42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15339" y="3706367"/>
            <a:ext cx="5300954" cy="2636519"/>
          </a:xfrm>
          <a:prstGeom prst="rect">
            <a:avLst/>
          </a:prstGeom>
        </p:spPr>
      </p:pic>
      <p:pic>
        <p:nvPicPr>
          <p:cNvPr id="426" name="picture 4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555115" y="1228090"/>
            <a:ext cx="3926204" cy="1272539"/>
          </a:xfrm>
          <a:prstGeom prst="rect">
            <a:avLst/>
          </a:prstGeom>
        </p:spPr>
      </p:pic>
      <p:pic>
        <p:nvPicPr>
          <p:cNvPr id="428" name="picture 4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543050" y="2645409"/>
            <a:ext cx="3926204" cy="990600"/>
          </a:xfrm>
          <a:prstGeom prst="rect">
            <a:avLst/>
          </a:prstGeom>
        </p:spPr>
      </p:pic>
      <p:graphicFrame>
        <p:nvGraphicFramePr>
          <p:cNvPr id="430" name="table 430"/>
          <p:cNvGraphicFramePr>
            <a:graphicFrameLocks noGrp="1"/>
          </p:cNvGraphicFramePr>
          <p:nvPr/>
        </p:nvGraphicFramePr>
        <p:xfrm>
          <a:off x="824230" y="1205229"/>
          <a:ext cx="4657089" cy="2456814"/>
        </p:xfrm>
        <a:graphic>
          <a:graphicData uri="http://schemas.openxmlformats.org/drawingml/2006/table">
            <a:tbl>
              <a:tblPr/>
              <a:tblGrid>
                <a:gridCol w="693419"/>
                <a:gridCol w="3963670"/>
              </a:tblGrid>
              <a:tr h="24568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公司战略—集团战略：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30810" algn="l" rtl="0" eaLnBrk="0">
                        <a:lnSpc>
                          <a:spcPct val="86000"/>
                        </a:lnSpc>
                        <a:spcBef>
                          <a:spcPts val="24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涉及集团的业务组合、资源平台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、结构转换等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5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9545" algn="l" rtl="0" eaLnBrk="0">
                        <a:lnSpc>
                          <a:spcPct val="86000"/>
                        </a:lnSpc>
                        <a:spcBef>
                          <a:spcPts val="425"/>
                        </a:spcBef>
                      </a:pPr>
                      <a:r>
                        <a:rPr sz="14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企业战略—业务战略：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0815" algn="l" rtl="0" eaLnBrk="0">
                        <a:lnSpc>
                          <a:spcPct val="86000"/>
                        </a:lnSpc>
                        <a:spcBef>
                          <a:spcPts val="24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涉及特定业务（产品或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服务）的发展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8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9710" indent="-78105" algn="l" rtl="0" eaLnBrk="0">
                        <a:lnSpc>
                          <a:spcPct val="93000"/>
                        </a:lnSpc>
                        <a:spcBef>
                          <a:spcPts val="43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目标—业务发展的愿景、意图以及具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体的业绩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-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（收入、利润、投资回报等）预期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3830" algn="l" rtl="0" eaLnBrk="0">
                        <a:lnSpc>
                          <a:spcPct val="86000"/>
                        </a:lnSpc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实现目标的方式、举措和途径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20" name="group 20"/>
          <p:cNvGrpSpPr/>
          <p:nvPr/>
        </p:nvGrpSpPr>
        <p:grpSpPr>
          <a:xfrm rot="21600000">
            <a:off x="7129271" y="1654175"/>
            <a:ext cx="3425952" cy="2875915"/>
            <a:chOff x="0" y="0"/>
            <a:chExt cx="3425952" cy="2875915"/>
          </a:xfrm>
        </p:grpSpPr>
        <p:sp>
          <p:nvSpPr>
            <p:cNvPr id="432" name="path 432"/>
            <p:cNvSpPr/>
            <p:nvPr/>
          </p:nvSpPr>
          <p:spPr>
            <a:xfrm>
              <a:off x="0" y="0"/>
              <a:ext cx="3425952" cy="2875915"/>
            </a:xfrm>
            <a:custGeom>
              <a:avLst/>
              <a:gdLst/>
              <a:ahLst/>
              <a:cxnLst/>
              <a:rect l="0" t="0" r="0" b="0"/>
              <a:pathLst>
                <a:path w="5395" h="4529">
                  <a:moveTo>
                    <a:pt x="935" y="378"/>
                  </a:moveTo>
                  <a:cubicBezTo>
                    <a:pt x="936" y="169"/>
                    <a:pt x="1627" y="0"/>
                    <a:pt x="2479" y="0"/>
                  </a:cubicBezTo>
                  <a:cubicBezTo>
                    <a:pt x="3331" y="0"/>
                    <a:pt x="4022" y="169"/>
                    <a:pt x="4022" y="378"/>
                  </a:cubicBezTo>
                  <a:cubicBezTo>
                    <a:pt x="4022" y="586"/>
                    <a:pt x="3331" y="755"/>
                    <a:pt x="2479" y="755"/>
                  </a:cubicBezTo>
                  <a:cubicBezTo>
                    <a:pt x="1627" y="755"/>
                    <a:pt x="936" y="586"/>
                    <a:pt x="935" y="378"/>
                  </a:cubicBezTo>
                </a:path>
                <a:path w="5395" h="4529">
                  <a:moveTo>
                    <a:pt x="976" y="1621"/>
                  </a:moveTo>
                  <a:cubicBezTo>
                    <a:pt x="976" y="1412"/>
                    <a:pt x="1667" y="1242"/>
                    <a:pt x="2519" y="1242"/>
                  </a:cubicBezTo>
                  <a:cubicBezTo>
                    <a:pt x="3371" y="1242"/>
                    <a:pt x="4062" y="1412"/>
                    <a:pt x="4062" y="1620"/>
                  </a:cubicBezTo>
                  <a:cubicBezTo>
                    <a:pt x="4062" y="1829"/>
                    <a:pt x="3371" y="1999"/>
                    <a:pt x="2519" y="1999"/>
                  </a:cubicBezTo>
                  <a:cubicBezTo>
                    <a:pt x="1667" y="1999"/>
                    <a:pt x="976" y="1829"/>
                    <a:pt x="976" y="1621"/>
                  </a:cubicBezTo>
                </a:path>
                <a:path w="5395" h="4529">
                  <a:moveTo>
                    <a:pt x="1060" y="4150"/>
                  </a:moveTo>
                  <a:cubicBezTo>
                    <a:pt x="1059" y="3942"/>
                    <a:pt x="1750" y="3772"/>
                    <a:pt x="2602" y="3772"/>
                  </a:cubicBezTo>
                  <a:cubicBezTo>
                    <a:pt x="3454" y="3772"/>
                    <a:pt x="4145" y="3942"/>
                    <a:pt x="4145" y="4150"/>
                  </a:cubicBezTo>
                  <a:cubicBezTo>
                    <a:pt x="4145" y="4359"/>
                    <a:pt x="3454" y="4529"/>
                    <a:pt x="2602" y="4529"/>
                  </a:cubicBezTo>
                  <a:cubicBezTo>
                    <a:pt x="1750" y="4529"/>
                    <a:pt x="1059" y="4359"/>
                    <a:pt x="1060" y="4150"/>
                  </a:cubicBezTo>
                </a:path>
                <a:path w="5395" h="4529">
                  <a:moveTo>
                    <a:pt x="0" y="2279"/>
                  </a:moveTo>
                  <a:lnTo>
                    <a:pt x="5395" y="2279"/>
                  </a:lnTo>
                  <a:lnTo>
                    <a:pt x="5395" y="3469"/>
                  </a:lnTo>
                  <a:lnTo>
                    <a:pt x="0" y="3469"/>
                  </a:lnTo>
                  <a:lnTo>
                    <a:pt x="0" y="2279"/>
                  </a:lnTo>
                  <a:close/>
                </a:path>
              </a:pathLst>
            </a:custGeom>
            <a:solidFill>
              <a:srgbClr val="F4CE3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34" name="path 434"/>
            <p:cNvSpPr/>
            <p:nvPr/>
          </p:nvSpPr>
          <p:spPr>
            <a:xfrm>
              <a:off x="1534668" y="477901"/>
              <a:ext cx="196595" cy="1947672"/>
            </a:xfrm>
            <a:custGeom>
              <a:avLst/>
              <a:gdLst/>
              <a:ahLst/>
              <a:cxnLst/>
              <a:rect l="0" t="0" r="0" b="0"/>
              <a:pathLst>
                <a:path w="309" h="3067">
                  <a:moveTo>
                    <a:pt x="95" y="2695"/>
                  </a:moveTo>
                  <a:lnTo>
                    <a:pt x="204" y="2589"/>
                  </a:lnTo>
                  <a:lnTo>
                    <a:pt x="309" y="2695"/>
                  </a:lnTo>
                  <a:lnTo>
                    <a:pt x="256" y="2695"/>
                  </a:lnTo>
                  <a:lnTo>
                    <a:pt x="256" y="3067"/>
                  </a:lnTo>
                  <a:lnTo>
                    <a:pt x="151" y="3067"/>
                  </a:lnTo>
                  <a:lnTo>
                    <a:pt x="151" y="2695"/>
                  </a:lnTo>
                  <a:lnTo>
                    <a:pt x="95" y="2695"/>
                  </a:lnTo>
                </a:path>
                <a:path w="309" h="3067">
                  <a:moveTo>
                    <a:pt x="40" y="1226"/>
                  </a:moveTo>
                  <a:lnTo>
                    <a:pt x="146" y="1118"/>
                  </a:lnTo>
                  <a:lnTo>
                    <a:pt x="254" y="1226"/>
                  </a:lnTo>
                  <a:lnTo>
                    <a:pt x="201" y="1226"/>
                  </a:lnTo>
                  <a:lnTo>
                    <a:pt x="201" y="1598"/>
                  </a:lnTo>
                  <a:lnTo>
                    <a:pt x="93" y="1598"/>
                  </a:lnTo>
                  <a:lnTo>
                    <a:pt x="93" y="1226"/>
                  </a:lnTo>
                  <a:lnTo>
                    <a:pt x="40" y="1226"/>
                  </a:lnTo>
                </a:path>
                <a:path w="309" h="3067">
                  <a:moveTo>
                    <a:pt x="0" y="107"/>
                  </a:moveTo>
                  <a:lnTo>
                    <a:pt x="105" y="0"/>
                  </a:lnTo>
                  <a:lnTo>
                    <a:pt x="211" y="107"/>
                  </a:lnTo>
                  <a:lnTo>
                    <a:pt x="158" y="107"/>
                  </a:lnTo>
                  <a:lnTo>
                    <a:pt x="158" y="480"/>
                  </a:lnTo>
                  <a:lnTo>
                    <a:pt x="52" y="480"/>
                  </a:lnTo>
                  <a:lnTo>
                    <a:pt x="52" y="107"/>
                  </a:lnTo>
                  <a:lnTo>
                    <a:pt x="0" y="107"/>
                  </a:ln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436" name="textbox 436"/>
          <p:cNvSpPr/>
          <p:nvPr/>
        </p:nvSpPr>
        <p:spPr>
          <a:xfrm>
            <a:off x="6507931" y="4796549"/>
            <a:ext cx="4821554" cy="1563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1750" algn="l" rtl="0" eaLnBrk="0">
              <a:lnSpc>
                <a:spcPct val="85000"/>
              </a:lnSpc>
            </a:pP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➯</a:t>
            </a: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关键驱动因素：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3495" indent="-10795" algn="l" rtl="0" eaLnBrk="0">
              <a:lnSpc>
                <a:spcPct val="93000"/>
              </a:lnSpc>
              <a:spcBef>
                <a:spcPts val="2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对整体价值流以及分解部分（研产销某一部分）实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现价值定位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的重要因素的设定，是战略意图达成的依据。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1750" algn="l" rtl="0" eaLnBrk="0">
              <a:lnSpc>
                <a:spcPct val="86000"/>
              </a:lnSpc>
              <a:spcBef>
                <a:spcPts val="860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➯</a:t>
            </a: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华为通信管道业务战略框架：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94615" algn="l" rtl="0" eaLnBrk="0">
              <a:lnSpc>
                <a:spcPct val="95000"/>
              </a:lnSpc>
              <a:spcBef>
                <a:spcPts val="22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“营销、技术双驱动”以及更具体层级的</a:t>
            </a: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“聚焦、压</a:t>
            </a:r>
            <a:r>
              <a:rPr sz="1400" b="1" kern="0" spc="-4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强、合</a:t>
            </a: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作”“农村包围城市”“不对称竞争”“铁三角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等，都属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于围绕性价比竞争优势的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流驱动因素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38" name="textbox 438"/>
          <p:cNvSpPr/>
          <p:nvPr/>
        </p:nvSpPr>
        <p:spPr>
          <a:xfrm>
            <a:off x="1002004" y="3802139"/>
            <a:ext cx="2641600" cy="24917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华为通信管道业务战略框架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41325" algn="l" rtl="0" eaLnBrk="0">
              <a:lnSpc>
                <a:spcPct val="86000"/>
              </a:lnSpc>
              <a:spcBef>
                <a:spcPts val="70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两个市场、两次替代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36575" indent="-524510" algn="l" rtl="0" eaLnBrk="0">
              <a:lnSpc>
                <a:spcPct val="232000"/>
              </a:lnSpc>
              <a:spcBef>
                <a:spcPts val="42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性价比优势：成本、技术、服务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营销、技术双驱动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34035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聚焦、压强、合作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366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人力资源优先，管理知识积累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40" name="textbox 440"/>
          <p:cNvSpPr/>
          <p:nvPr/>
        </p:nvSpPr>
        <p:spPr>
          <a:xfrm>
            <a:off x="760032" y="255840"/>
            <a:ext cx="3375659" cy="7702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战略导向下的价值创造活动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6835" algn="l" rtl="0" eaLnBrk="0">
              <a:lnSpc>
                <a:spcPct val="90000"/>
              </a:lnSpc>
            </a:pP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战略思想：</a:t>
            </a:r>
            <a:r>
              <a:rPr sz="1700" kern="0" spc="-64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7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“赢”的</a:t>
            </a:r>
            <a:r>
              <a:rPr sz="1700" kern="0" spc="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逻辑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42" name="textbox 442"/>
          <p:cNvSpPr/>
          <p:nvPr/>
        </p:nvSpPr>
        <p:spPr>
          <a:xfrm>
            <a:off x="7455907" y="3558934"/>
            <a:ext cx="2817495" cy="8337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400" b="1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研发</a:t>
            </a:r>
            <a:r>
              <a:rPr sz="1400" kern="0" spc="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sz="1400" b="1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制造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销售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0645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关键驱动因素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44" name="textbox 444"/>
          <p:cNvSpPr/>
          <p:nvPr/>
        </p:nvSpPr>
        <p:spPr>
          <a:xfrm>
            <a:off x="4482438" y="3757054"/>
            <a:ext cx="1086485" cy="11988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6924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铁三角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农村包围城市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6525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不对称竞争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46" name="textbox 446"/>
          <p:cNvSpPr/>
          <p:nvPr/>
        </p:nvSpPr>
        <p:spPr>
          <a:xfrm>
            <a:off x="8364870" y="1789646"/>
            <a:ext cx="733425" cy="15944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目标市场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价值定位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8110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48" name="textbox 448"/>
          <p:cNvSpPr/>
          <p:nvPr/>
        </p:nvSpPr>
        <p:spPr>
          <a:xfrm>
            <a:off x="836295" y="1205229"/>
            <a:ext cx="622300" cy="130365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13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9690" algn="l" rtl="0" eaLnBrk="0">
              <a:lnSpc>
                <a:spcPct val="84000"/>
              </a:lnSpc>
              <a:spcBef>
                <a:spcPts val="5"/>
              </a:spcBef>
            </a:pPr>
            <a:r>
              <a:rPr sz="1500" b="1" kern="0" spc="3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战略的层次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50" name="textbox 450"/>
          <p:cNvSpPr/>
          <p:nvPr/>
        </p:nvSpPr>
        <p:spPr>
          <a:xfrm>
            <a:off x="7417307" y="1088135"/>
            <a:ext cx="2519679" cy="28511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7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859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价值创造的关键驱动因素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52" name="textbox 452"/>
          <p:cNvSpPr/>
          <p:nvPr/>
        </p:nvSpPr>
        <p:spPr>
          <a:xfrm>
            <a:off x="824230" y="2622550"/>
            <a:ext cx="668019" cy="104013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0970" algn="l" rtl="0" eaLnBrk="0">
              <a:lnSpc>
                <a:spcPct val="90000"/>
              </a:lnSpc>
              <a:spcBef>
                <a:spcPts val="5"/>
              </a:spcBef>
            </a:pPr>
            <a:r>
              <a:rPr sz="1500" b="1" kern="0" spc="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7955" algn="l" rtl="0" eaLnBrk="0">
              <a:lnSpc>
                <a:spcPct val="90000"/>
              </a:lnSpc>
              <a:spcBef>
                <a:spcPts val="300"/>
              </a:spcBef>
            </a:pPr>
            <a:r>
              <a:rPr sz="1500" b="1" kern="0" spc="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的要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44475" algn="l" rtl="0" eaLnBrk="0">
              <a:lnSpc>
                <a:spcPct val="90000"/>
              </a:lnSpc>
              <a:spcBef>
                <a:spcPts val="300"/>
              </a:spcBef>
            </a:pPr>
            <a:r>
              <a:rPr sz="15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素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56" name="path 45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58" name="picture 4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129780" y="3475354"/>
            <a:ext cx="3425825" cy="762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" name="picture 4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153911" y="550164"/>
            <a:ext cx="4960620" cy="6050280"/>
          </a:xfrm>
          <a:prstGeom prst="rect">
            <a:avLst/>
          </a:prstGeom>
        </p:spPr>
      </p:pic>
      <p:sp>
        <p:nvSpPr>
          <p:cNvPr id="462" name="textbox 462"/>
          <p:cNvSpPr/>
          <p:nvPr/>
        </p:nvSpPr>
        <p:spPr>
          <a:xfrm>
            <a:off x="113525" y="121284"/>
            <a:ext cx="5703570" cy="28848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913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战略导向下的价值创造活动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5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92455" algn="l" rtl="0" eaLnBrk="0">
              <a:lnSpc>
                <a:spcPct val="90000"/>
              </a:lnSpc>
              <a:spcBef>
                <a:spcPts val="520"/>
              </a:spcBef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案例：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某休闲服装企业关键驱动因素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63245" algn="l" rtl="0" eaLnBrk="0">
              <a:lnSpc>
                <a:spcPct val="86000"/>
              </a:lnSpc>
              <a:spcBef>
                <a:spcPts val="99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价值定位—面向特定的顾客群：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70230" algn="l" rtl="0" eaLnBrk="0">
              <a:lnSpc>
                <a:spcPct val="86000"/>
              </a:lnSpc>
              <a:spcBef>
                <a:spcPts val="53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—产品款式新颖，引领时尚潮流；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63245" algn="l" rtl="0" eaLnBrk="0">
              <a:lnSpc>
                <a:spcPct val="86000"/>
              </a:lnSpc>
              <a:spcBef>
                <a:spcPts val="24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快速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—品种更新速度快，产品生命周期短，新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产品数量多；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63245" algn="l" rtl="0" eaLnBrk="0">
              <a:lnSpc>
                <a:spcPct val="86000"/>
              </a:lnSpc>
              <a:spcBef>
                <a:spcPts val="24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价优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—产品价格实惠（超值定位</a:t>
            </a:r>
            <a:r>
              <a:rPr sz="14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总成本具有优势。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63245" algn="l" rtl="0" eaLnBrk="0">
              <a:lnSpc>
                <a:spcPct val="86000"/>
              </a:lnSpc>
              <a:spcBef>
                <a:spcPts val="53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价值流做出了总体定义：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70865" algn="l" rtl="0" eaLnBrk="0">
              <a:lnSpc>
                <a:spcPct val="86000"/>
              </a:lnSpc>
              <a:spcBef>
                <a:spcPts val="53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小批量、多频次、多品种，即敏捷、柔性。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63245" algn="l" rtl="0" eaLnBrk="0">
              <a:lnSpc>
                <a:spcPct val="93000"/>
              </a:lnSpc>
              <a:spcBef>
                <a:spcPts val="21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价值流中的三个环节（板块）均需设定与时尚、快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速、价优三个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价值定位相关的驱动因素，即实现目的、解决问题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的途径和方法。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64" name="path 46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66" name="rect 466"/>
          <p:cNvSpPr/>
          <p:nvPr/>
        </p:nvSpPr>
        <p:spPr>
          <a:xfrm>
            <a:off x="1150619" y="3153155"/>
            <a:ext cx="4116323" cy="774191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468" name="picture 4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64336" y="3694721"/>
            <a:ext cx="4171188" cy="1985226"/>
          </a:xfrm>
          <a:prstGeom prst="rect">
            <a:avLst/>
          </a:prstGeom>
        </p:spPr>
      </p:pic>
      <p:sp>
        <p:nvSpPr>
          <p:cNvPr id="470" name="rect 470"/>
          <p:cNvSpPr/>
          <p:nvPr/>
        </p:nvSpPr>
        <p:spPr>
          <a:xfrm>
            <a:off x="3817620" y="5103875"/>
            <a:ext cx="1370076" cy="35204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72" name="rect 472"/>
          <p:cNvSpPr/>
          <p:nvPr/>
        </p:nvSpPr>
        <p:spPr>
          <a:xfrm>
            <a:off x="3902963" y="4221479"/>
            <a:ext cx="992123" cy="35204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74" name="textbox 474"/>
          <p:cNvSpPr/>
          <p:nvPr/>
        </p:nvSpPr>
        <p:spPr>
          <a:xfrm>
            <a:off x="2890415" y="3686073"/>
            <a:ext cx="2351404" cy="20091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1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12190" indent="499110" algn="l" rtl="0" eaLnBrk="0">
              <a:lnSpc>
                <a:spcPct val="183000"/>
              </a:lnSpc>
              <a:spcBef>
                <a:spcPts val="0"/>
              </a:spcBef>
              <a:tabLst>
                <a:tab pos="1338580" algn="l"/>
                <a:tab pos="1632585" algn="l"/>
              </a:tabLst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价值定位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零售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80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价值流总体定义：敏捷、柔性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49655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品类/种平台化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6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24865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一级关键驱动因素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476" name="picture 4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380229" y="3698773"/>
            <a:ext cx="22225" cy="523442"/>
          </a:xfrm>
          <a:prstGeom prst="rect">
            <a:avLst/>
          </a:prstGeom>
        </p:spPr>
      </p:pic>
      <p:sp>
        <p:nvSpPr>
          <p:cNvPr id="478" name="textbox 478"/>
          <p:cNvSpPr/>
          <p:nvPr/>
        </p:nvSpPr>
        <p:spPr>
          <a:xfrm>
            <a:off x="9173661" y="2161934"/>
            <a:ext cx="1739900" cy="25939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5095" algn="l" rtl="0" eaLnBrk="0">
              <a:lnSpc>
                <a:spcPct val="87000"/>
              </a:lnSpc>
            </a:pPr>
            <a:r>
              <a:rPr sz="1400" kern="0" spc="-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分布式</a:t>
            </a:r>
            <a:r>
              <a:rPr sz="1400" kern="0" spc="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400" kern="0" spc="-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10820" algn="l" rtl="0" eaLnBrk="0">
              <a:lnSpc>
                <a:spcPct val="87000"/>
              </a:lnSpc>
              <a:spcBef>
                <a:spcPts val="22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加工</a:t>
            </a:r>
            <a:r>
              <a:rPr sz="1400" kern="0" spc="1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物流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algn="l" rtl="0" eaLnBrk="0">
              <a:lnSpc>
                <a:spcPct val="85000"/>
              </a:lnSpc>
              <a:spcBef>
                <a:spcPts val="48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一级关键驱动因素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产能布局</a:t>
            </a:r>
            <a:r>
              <a:rPr sz="1400" kern="0" spc="1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环保措施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0480" algn="l" rtl="0" eaLnBrk="0">
              <a:lnSpc>
                <a:spcPts val="246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二级关键驱动因素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34035" algn="l" rtl="0" eaLnBrk="0">
              <a:lnSpc>
                <a:spcPct val="85000"/>
              </a:lnSpc>
              <a:spcBef>
                <a:spcPts val="42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844550" algn="l" rtl="0" eaLnBrk="0">
              <a:lnSpc>
                <a:spcPct val="85000"/>
              </a:lnSpc>
              <a:spcBef>
                <a:spcPts val="103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价值定位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51180" algn="l" rtl="0" eaLnBrk="0">
              <a:lnSpc>
                <a:spcPts val="3475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零售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22" name="group 22"/>
          <p:cNvGrpSpPr/>
          <p:nvPr/>
        </p:nvGrpSpPr>
        <p:grpSpPr>
          <a:xfrm rot="21600000">
            <a:off x="1167383" y="5798820"/>
            <a:ext cx="4163568" cy="774191"/>
            <a:chOff x="0" y="0"/>
            <a:chExt cx="4163568" cy="774191"/>
          </a:xfrm>
        </p:grpSpPr>
        <p:sp>
          <p:nvSpPr>
            <p:cNvPr id="480" name="rect 480"/>
            <p:cNvSpPr/>
            <p:nvPr/>
          </p:nvSpPr>
          <p:spPr>
            <a:xfrm>
              <a:off x="0" y="0"/>
              <a:ext cx="4163568" cy="774191"/>
            </a:xfrm>
            <a:prstGeom prst="rect">
              <a:avLst/>
            </a:prstGeom>
            <a:solidFill>
              <a:srgbClr val="FBEBB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82" name="rect 482"/>
            <p:cNvSpPr/>
            <p:nvPr/>
          </p:nvSpPr>
          <p:spPr>
            <a:xfrm>
              <a:off x="2639568" y="198120"/>
              <a:ext cx="1368552" cy="352044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84" name="rect 484"/>
            <p:cNvSpPr/>
            <p:nvPr/>
          </p:nvSpPr>
          <p:spPr>
            <a:xfrm>
              <a:off x="195072" y="199643"/>
              <a:ext cx="992123" cy="352044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86" name="rect 486"/>
            <p:cNvSpPr/>
            <p:nvPr/>
          </p:nvSpPr>
          <p:spPr>
            <a:xfrm>
              <a:off x="1487423" y="195071"/>
              <a:ext cx="992123" cy="350520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88" name="textbox 488"/>
            <p:cNvSpPr/>
            <p:nvPr/>
          </p:nvSpPr>
          <p:spPr>
            <a:xfrm>
              <a:off x="328492" y="270904"/>
              <a:ext cx="732155" cy="21018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0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700" algn="l" rtl="0" eaLnBrk="0">
                <a:lnSpc>
                  <a:spcPct val="86000"/>
                </a:lnSpc>
              </a:pPr>
              <a:r>
                <a:rPr sz="14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模仿对象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490" name="textbox 490"/>
          <p:cNvSpPr/>
          <p:nvPr/>
        </p:nvSpPr>
        <p:spPr>
          <a:xfrm>
            <a:off x="6965026" y="1488834"/>
            <a:ext cx="776605" cy="41173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7940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自设印染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42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面料选择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6375" algn="l" rtl="0" eaLnBrk="0">
              <a:lnSpc>
                <a:spcPct val="85000"/>
              </a:lnSpc>
              <a:spcBef>
                <a:spcPts val="425"/>
              </a:spcBef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5560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778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顾客体验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92" name="textbox 492"/>
          <p:cNvSpPr/>
          <p:nvPr/>
        </p:nvSpPr>
        <p:spPr>
          <a:xfrm>
            <a:off x="8100826" y="2257184"/>
            <a:ext cx="750569" cy="24993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37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智能裁剪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花色设计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55600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快速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70205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94" name="textbox 494"/>
          <p:cNvSpPr/>
          <p:nvPr/>
        </p:nvSpPr>
        <p:spPr>
          <a:xfrm>
            <a:off x="7139173" y="729374"/>
            <a:ext cx="3578225" cy="5232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时尚</a:t>
            </a:r>
            <a:r>
              <a:rPr sz="1400" kern="0" spc="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快速</a:t>
            </a:r>
            <a:r>
              <a:rPr sz="1400" kern="0" spc="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价值定位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96" name="textbox 496"/>
          <p:cNvSpPr/>
          <p:nvPr/>
        </p:nvSpPr>
        <p:spPr>
          <a:xfrm>
            <a:off x="8439045" y="1483119"/>
            <a:ext cx="2487295" cy="5156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制造</a:t>
            </a:r>
            <a:r>
              <a:rPr sz="1400" kern="0" spc="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零售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价值流总体定义：敏捷、柔性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98" name="textbox 498"/>
          <p:cNvSpPr/>
          <p:nvPr/>
        </p:nvSpPr>
        <p:spPr>
          <a:xfrm>
            <a:off x="678180" y="3703320"/>
            <a:ext cx="408940" cy="2216150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3065" algn="l" rtl="0" eaLnBrk="0">
              <a:lnSpc>
                <a:spcPct val="85000"/>
              </a:lnSpc>
              <a:spcBef>
                <a:spcPts val="5"/>
              </a:spcBef>
            </a:pPr>
            <a:r>
              <a:rPr sz="1500" kern="0" spc="3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产品开发环节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00" name="textbox 500"/>
          <p:cNvSpPr/>
          <p:nvPr/>
        </p:nvSpPr>
        <p:spPr>
          <a:xfrm>
            <a:off x="6249599" y="1588756"/>
            <a:ext cx="241934" cy="40278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2400" kern="0" spc="50" baseline="-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</a:t>
            </a:r>
            <a:r>
              <a:rPr sz="1500" kern="0" spc="-4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400" kern="0" spc="50" baseline="-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造</a:t>
            </a:r>
            <a:r>
              <a:rPr sz="1500" kern="0" spc="-4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400" kern="0" spc="50" baseline="-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环</a:t>
            </a:r>
            <a:r>
              <a:rPr sz="1500" kern="0" spc="-4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400" kern="0" spc="50" baseline="-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节</a:t>
            </a:r>
            <a:r>
              <a:rPr sz="1500" kern="0" spc="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</a:t>
            </a:r>
            <a:r>
              <a:rPr sz="2400" kern="0" spc="5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零</a:t>
            </a:r>
            <a:r>
              <a:rPr sz="1500" kern="0" spc="-4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400" kern="0" spc="5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售</a:t>
            </a:r>
            <a:r>
              <a:rPr sz="1500" kern="0" spc="-4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400" kern="0" spc="5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环</a:t>
            </a:r>
            <a:r>
              <a:rPr sz="1500" kern="0" spc="-4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400" kern="0" spc="5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节</a:t>
            </a:r>
            <a:endParaRPr sz="2400" baseline="2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02" name="textbox 502"/>
          <p:cNvSpPr/>
          <p:nvPr/>
        </p:nvSpPr>
        <p:spPr>
          <a:xfrm>
            <a:off x="9198264" y="5394719"/>
            <a:ext cx="1438910" cy="4997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7211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库存处理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一级关键驱动因素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04" name="textbox 504"/>
          <p:cNvSpPr/>
          <p:nvPr/>
        </p:nvSpPr>
        <p:spPr>
          <a:xfrm>
            <a:off x="9211598" y="6116714"/>
            <a:ext cx="1438910" cy="4940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78460" algn="l" rtl="0" eaLnBrk="0">
              <a:lnSpc>
                <a:spcPct val="86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区域调剂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2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二级关键驱动因素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08" name="textbox 508"/>
          <p:cNvSpPr/>
          <p:nvPr/>
        </p:nvSpPr>
        <p:spPr>
          <a:xfrm>
            <a:off x="8614305" y="4853699"/>
            <a:ext cx="2331720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价值流总体定义：敏捷、柔性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10" name="textbox 510"/>
          <p:cNvSpPr/>
          <p:nvPr/>
        </p:nvSpPr>
        <p:spPr>
          <a:xfrm>
            <a:off x="2636520" y="3346703"/>
            <a:ext cx="992505" cy="35242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2448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快速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12" name="rect 512"/>
          <p:cNvSpPr/>
          <p:nvPr/>
        </p:nvSpPr>
        <p:spPr>
          <a:xfrm>
            <a:off x="2667000" y="5099303"/>
            <a:ext cx="990600" cy="35204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514" name="picture 5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826260" y="3703942"/>
            <a:ext cx="18414" cy="2268245"/>
          </a:xfrm>
          <a:prstGeom prst="rect">
            <a:avLst/>
          </a:prstGeom>
        </p:spPr>
      </p:pic>
      <p:sp>
        <p:nvSpPr>
          <p:cNvPr id="516" name="rect 516"/>
          <p:cNvSpPr/>
          <p:nvPr/>
        </p:nvSpPr>
        <p:spPr>
          <a:xfrm>
            <a:off x="1359408" y="4227575"/>
            <a:ext cx="992124" cy="35052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18" name="textbox 518"/>
          <p:cNvSpPr/>
          <p:nvPr/>
        </p:nvSpPr>
        <p:spPr>
          <a:xfrm>
            <a:off x="3887723" y="3348228"/>
            <a:ext cx="992505" cy="35115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24485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20" name="rect 520"/>
          <p:cNvSpPr/>
          <p:nvPr/>
        </p:nvSpPr>
        <p:spPr>
          <a:xfrm>
            <a:off x="1374647" y="5105400"/>
            <a:ext cx="992123" cy="35052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22" name="rect 522"/>
          <p:cNvSpPr/>
          <p:nvPr/>
        </p:nvSpPr>
        <p:spPr>
          <a:xfrm>
            <a:off x="2651760" y="4221479"/>
            <a:ext cx="992123" cy="35052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24" name="textbox 524"/>
          <p:cNvSpPr/>
          <p:nvPr/>
        </p:nvSpPr>
        <p:spPr>
          <a:xfrm>
            <a:off x="1345691" y="3352800"/>
            <a:ext cx="990600" cy="35115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020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26" name="textbox 526"/>
          <p:cNvSpPr/>
          <p:nvPr/>
        </p:nvSpPr>
        <p:spPr>
          <a:xfrm>
            <a:off x="3716308" y="6375794"/>
            <a:ext cx="1438910" cy="2076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二级关键驱动因素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28" name="textbox 528"/>
          <p:cNvSpPr/>
          <p:nvPr/>
        </p:nvSpPr>
        <p:spPr>
          <a:xfrm>
            <a:off x="1492701" y="4298074"/>
            <a:ext cx="732155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30" name="textbox 530"/>
          <p:cNvSpPr/>
          <p:nvPr/>
        </p:nvSpPr>
        <p:spPr>
          <a:xfrm>
            <a:off x="2788101" y="6064009"/>
            <a:ext cx="73215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模仿途径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32" name="textbox 532"/>
          <p:cNvSpPr/>
          <p:nvPr/>
        </p:nvSpPr>
        <p:spPr>
          <a:xfrm>
            <a:off x="7067282" y="6117984"/>
            <a:ext cx="727075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店内促销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34" name="textbox 534"/>
          <p:cNvSpPr/>
          <p:nvPr/>
        </p:nvSpPr>
        <p:spPr>
          <a:xfrm>
            <a:off x="8359508" y="6112269"/>
            <a:ext cx="727075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总部回收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36" name="textbox 536"/>
          <p:cNvSpPr/>
          <p:nvPr/>
        </p:nvSpPr>
        <p:spPr>
          <a:xfrm>
            <a:off x="4134196" y="6068454"/>
            <a:ext cx="725805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知识产权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38" name="textbox 538"/>
          <p:cNvSpPr/>
          <p:nvPr/>
        </p:nvSpPr>
        <p:spPr>
          <a:xfrm>
            <a:off x="8308765" y="5390274"/>
            <a:ext cx="725169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需求分析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0" name="textbox 540"/>
          <p:cNvSpPr/>
          <p:nvPr/>
        </p:nvSpPr>
        <p:spPr>
          <a:xfrm>
            <a:off x="1685106" y="5176279"/>
            <a:ext cx="376554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模仿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2" name="textbox 542"/>
          <p:cNvSpPr/>
          <p:nvPr/>
        </p:nvSpPr>
        <p:spPr>
          <a:xfrm>
            <a:off x="2963440" y="4292358"/>
            <a:ext cx="375920" cy="2082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44" name="textbox 544"/>
          <p:cNvSpPr/>
          <p:nvPr/>
        </p:nvSpPr>
        <p:spPr>
          <a:xfrm>
            <a:off x="2983576" y="5170564"/>
            <a:ext cx="370204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众包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546" name="picture 5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129279" y="3698176"/>
            <a:ext cx="15875" cy="53098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picture 5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94994" y="1664207"/>
            <a:ext cx="5397372" cy="4564380"/>
          </a:xfrm>
          <a:prstGeom prst="rect">
            <a:avLst/>
          </a:prstGeom>
        </p:spPr>
      </p:pic>
      <p:sp>
        <p:nvSpPr>
          <p:cNvPr id="550" name="textbox 550"/>
          <p:cNvSpPr/>
          <p:nvPr/>
        </p:nvSpPr>
        <p:spPr>
          <a:xfrm>
            <a:off x="995968" y="1843164"/>
            <a:ext cx="3397250" cy="42322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7175" algn="l" rtl="0" eaLnBrk="0">
              <a:lnSpc>
                <a:spcPct val="88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时尚</a:t>
            </a:r>
            <a:r>
              <a:rPr sz="1400" kern="0" spc="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快速</a:t>
            </a:r>
            <a:r>
              <a:rPr sz="1400" kern="0" spc="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6360" algn="l" rtl="0" eaLnBrk="0">
              <a:lnSpc>
                <a:spcPct val="88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r>
              <a:rPr sz="1400" kern="0" spc="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制造</a:t>
            </a:r>
            <a:r>
              <a:rPr sz="1400" kern="0" spc="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零售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1000"/>
              </a:lnSpc>
              <a:spcBef>
                <a:spcPts val="430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开发类因素</a:t>
            </a:r>
            <a:r>
              <a:rPr sz="14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制造类因素</a:t>
            </a:r>
            <a:r>
              <a:rPr sz="1400" kern="0" spc="1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零售类因素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3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24560" algn="l" rtl="0" eaLnBrk="0">
              <a:lnSpc>
                <a:spcPct val="85000"/>
              </a:lnSpc>
              <a:spcBef>
                <a:spcPts val="420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人力资本流的驱动要素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107440" algn="l" rtl="0" eaLnBrk="0">
              <a:lnSpc>
                <a:spcPts val="319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资金流的驱动要素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94740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技术流的驱动要素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08075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信息流的驱动要素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4455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其他管理活动的驱动要素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52" name="textbox 552"/>
          <p:cNvSpPr/>
          <p:nvPr/>
        </p:nvSpPr>
        <p:spPr>
          <a:xfrm>
            <a:off x="4427671" y="1873009"/>
            <a:ext cx="1511935" cy="3984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859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价值定位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5570" indent="-635" algn="l" rtl="0" eaLnBrk="0">
              <a:lnSpc>
                <a:spcPct val="93000"/>
              </a:lnSpc>
              <a:spcBef>
                <a:spcPts val="42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价值流总体定义：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敏捷、柔性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0" algn="l" rtl="0" eaLnBrk="0">
              <a:lnSpc>
                <a:spcPct val="85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关键驱动因素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42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要素性活动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699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支持性活动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aphicFrame>
        <p:nvGraphicFramePr>
          <p:cNvPr id="554" name="table 554"/>
          <p:cNvGraphicFramePr>
            <a:graphicFrameLocks noGrp="1"/>
          </p:cNvGraphicFramePr>
          <p:nvPr/>
        </p:nvGraphicFramePr>
        <p:xfrm>
          <a:off x="6049009" y="1429384"/>
          <a:ext cx="5314950" cy="1058545"/>
        </p:xfrm>
        <a:graphic>
          <a:graphicData uri="http://schemas.openxmlformats.org/drawingml/2006/table">
            <a:tbl>
              <a:tblPr/>
              <a:tblGrid>
                <a:gridCol w="5314950"/>
              </a:tblGrid>
              <a:tr h="10521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73025" indent="-1270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产品开发、制造、零售三大环节以及各自的关键驱动因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素，与要素</a:t>
                      </a:r>
                      <a:r>
                        <a:rPr sz="14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性活动、支持性活动均密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切关联，前者需要后者提供保障、支持。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三大环节的关键驱动因素向这两类活动中的子流（子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活动）提出要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求，从而引发这些子流（子活动）关键驱动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因素的设定。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56" name="textbox 556"/>
          <p:cNvSpPr/>
          <p:nvPr/>
        </p:nvSpPr>
        <p:spPr>
          <a:xfrm>
            <a:off x="6001836" y="4084714"/>
            <a:ext cx="5492750" cy="8851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-1905" algn="l" rtl="0" eaLnBrk="0">
              <a:lnSpc>
                <a:spcPct val="93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企业的全部价值创造活动是一个整体，以目标顾客和价值定位为核心，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各类活动相互关联，多层次驱动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因素相互关联。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635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各类价值创造活动驱动因素的数目与层次反映了战略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思维的广度和深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度，驱动因素之间的联系反映了战略思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想的复杂性。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58" name="textbox 558"/>
          <p:cNvSpPr/>
          <p:nvPr/>
        </p:nvSpPr>
        <p:spPr>
          <a:xfrm>
            <a:off x="6037233" y="5387734"/>
            <a:ext cx="4976495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战略任务</a:t>
            </a: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战略举措的方向和目标；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" algn="l" rtl="0" eaLnBrk="0">
              <a:lnSpc>
                <a:spcPct val="86000"/>
              </a:lnSpc>
              <a:spcBef>
                <a:spcPts val="24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战略举措</a:t>
            </a:r>
            <a:r>
              <a:rPr sz="1400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实现战略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任务的动作和途径。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indent="-1270" algn="l" rtl="0" eaLnBrk="0">
              <a:lnSpc>
                <a:spcPct val="93000"/>
              </a:lnSpc>
              <a:spcBef>
                <a:spcPts val="21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上一层级的驱动因素相对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于下一层级的驱动因素属于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战略任务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；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下一层级的驱动因素相对于上一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层级的驱动因素则是</a:t>
            </a:r>
            <a:r>
              <a:rPr sz="1400" b="1" kern="0" spc="-4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战略举措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60" name="textbox 560"/>
          <p:cNvSpPr/>
          <p:nvPr/>
        </p:nvSpPr>
        <p:spPr>
          <a:xfrm>
            <a:off x="5991912" y="2994419"/>
            <a:ext cx="5370195" cy="6369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1270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零售环节中，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顾客体验、需求分析、库存处理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等驱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动因素，严重依赖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于高素质零售店长、店员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的思考和实践；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605" algn="l" rtl="0" eaLnBrk="0">
              <a:lnSpc>
                <a:spcPct val="86000"/>
              </a:lnSpc>
              <a:spcBef>
                <a:spcPts val="26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人力资本流的驱动要素为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高素质店长、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店员的招聘培养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62" name="textbox 562"/>
          <p:cNvSpPr/>
          <p:nvPr/>
        </p:nvSpPr>
        <p:spPr>
          <a:xfrm>
            <a:off x="113525" y="121284"/>
            <a:ext cx="40220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913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战略导向下的价值创造活动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64" name="path 56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66" name="textbox 566"/>
          <p:cNvSpPr/>
          <p:nvPr/>
        </p:nvSpPr>
        <p:spPr>
          <a:xfrm>
            <a:off x="689076" y="1113637"/>
            <a:ext cx="483298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1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企业价值创造活动体系：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以某休闲服装企业为例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68" name="textbox 568"/>
          <p:cNvSpPr/>
          <p:nvPr/>
        </p:nvSpPr>
        <p:spPr>
          <a:xfrm>
            <a:off x="6028944" y="5021579"/>
            <a:ext cx="2889885" cy="28511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6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080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多层次“战略目标-战略举措”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72" name="textbox 572"/>
          <p:cNvSpPr/>
          <p:nvPr/>
        </p:nvSpPr>
        <p:spPr>
          <a:xfrm>
            <a:off x="6024371" y="2601467"/>
            <a:ext cx="1489075" cy="309879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以零售环节为例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74" name="textbox 574"/>
          <p:cNvSpPr/>
          <p:nvPr/>
        </p:nvSpPr>
        <p:spPr>
          <a:xfrm>
            <a:off x="6035040" y="3736848"/>
            <a:ext cx="725805" cy="28384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4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573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结论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rect 576"/>
          <p:cNvSpPr/>
          <p:nvPr/>
        </p:nvSpPr>
        <p:spPr>
          <a:xfrm>
            <a:off x="0" y="3159252"/>
            <a:ext cx="12192000" cy="3680459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78" name="textbox 578"/>
          <p:cNvSpPr/>
          <p:nvPr/>
        </p:nvSpPr>
        <p:spPr>
          <a:xfrm>
            <a:off x="4937404" y="3457561"/>
            <a:ext cx="4538979" cy="30499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第五章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流程体系的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框架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第六章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好大一棵树：流程的细分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595"/>
              </a:spcBef>
            </a:pP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第七章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战略管理活动：一级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3</a:t>
            </a:r>
            <a:endParaRPr sz="15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第八章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年度管理循环：一级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4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5</a:t>
            </a:r>
            <a:endParaRPr sz="15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第九章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从需求到产品：一级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6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7</a:t>
            </a:r>
            <a:endParaRPr sz="15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第十章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从生产到交付：一级流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8</a:t>
            </a:r>
            <a:endParaRPr sz="15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第十一章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多重空间内的顾客连接：一级流程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9</a:t>
            </a:r>
            <a:endParaRPr sz="15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第十二章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人才供应链：一级流程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endParaRPr sz="15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第十三章</a:t>
            </a:r>
            <a:r>
              <a:rPr sz="1500" kern="0" spc="-30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企业发展的物质力量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：一级流程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14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19</a:t>
            </a:r>
            <a:endParaRPr sz="15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第十四章</a:t>
            </a:r>
            <a:r>
              <a:rPr sz="1500" kern="0" spc="-2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数据财富和经营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算法：一级流程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20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24</a:t>
            </a:r>
            <a:endParaRPr sz="15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00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第十五章</a:t>
            </a:r>
            <a:r>
              <a:rPr sz="1500" kern="0" spc="-30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保驾护航的支持性活动：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24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500" kern="0" spc="80" dirty="0">
                <a:solidFill>
                  <a:srgbClr val="370403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26</a:t>
            </a:r>
            <a:endParaRPr sz="15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580" name="picture 5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702435" y="1386154"/>
            <a:ext cx="2670809" cy="2167940"/>
          </a:xfrm>
          <a:prstGeom prst="rect">
            <a:avLst/>
          </a:prstGeom>
        </p:spPr>
      </p:pic>
      <p:sp>
        <p:nvSpPr>
          <p:cNvPr id="582" name="textbox 582"/>
          <p:cNvSpPr/>
          <p:nvPr/>
        </p:nvSpPr>
        <p:spPr>
          <a:xfrm>
            <a:off x="2323379" y="1939644"/>
            <a:ext cx="5078095" cy="13950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79000"/>
              </a:lnSpc>
            </a:pPr>
            <a:r>
              <a:rPr sz="11400" b="1" kern="0" spc="-9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02</a:t>
            </a:r>
            <a:r>
              <a:rPr sz="11400" kern="0" spc="30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    </a:t>
            </a:r>
            <a:r>
              <a:rPr sz="7300" b="1" kern="0" spc="-90" baseline="1300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流程体系</a:t>
            </a:r>
            <a:endParaRPr sz="7300" baseline="13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4"/>
          <p:cNvGrpSpPr/>
          <p:nvPr/>
        </p:nvGrpSpPr>
        <p:grpSpPr>
          <a:xfrm rot="21600000">
            <a:off x="853422" y="3003804"/>
            <a:ext cx="10232153" cy="3006750"/>
            <a:chOff x="0" y="0"/>
            <a:chExt cx="10232153" cy="3006750"/>
          </a:xfrm>
        </p:grpSpPr>
        <p:pic>
          <p:nvPicPr>
            <p:cNvPr id="586" name="picture 58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10232153" cy="3006750"/>
            </a:xfrm>
            <a:prstGeom prst="rect">
              <a:avLst/>
            </a:prstGeom>
          </p:spPr>
        </p:pic>
        <p:sp>
          <p:nvSpPr>
            <p:cNvPr id="588" name="rect 588"/>
            <p:cNvSpPr/>
            <p:nvPr/>
          </p:nvSpPr>
          <p:spPr>
            <a:xfrm>
              <a:off x="234713" y="1761744"/>
              <a:ext cx="2223516" cy="338328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90" name="rect 590"/>
            <p:cNvSpPr/>
            <p:nvPr/>
          </p:nvSpPr>
          <p:spPr>
            <a:xfrm>
              <a:off x="236237" y="2266187"/>
              <a:ext cx="2221992" cy="338328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92" name="rect 592"/>
            <p:cNvSpPr/>
            <p:nvPr/>
          </p:nvSpPr>
          <p:spPr>
            <a:xfrm>
              <a:off x="240809" y="1271015"/>
              <a:ext cx="2221991" cy="336803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94" name="textbox 594"/>
            <p:cNvSpPr/>
            <p:nvPr/>
          </p:nvSpPr>
          <p:spPr>
            <a:xfrm>
              <a:off x="258515" y="273825"/>
              <a:ext cx="6332220" cy="248031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5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3970" algn="l" rtl="0" eaLnBrk="0">
                <a:lnSpc>
                  <a:spcPct val="86000"/>
                </a:lnSpc>
              </a:pP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经典案例：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700" algn="l" rtl="0" eaLnBrk="0">
                <a:lnSpc>
                  <a:spcPct val="71000"/>
                </a:lnSpc>
                <a:spcBef>
                  <a:spcPts val="58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华为将全部流程分为</a:t>
              </a:r>
              <a:r>
                <a:rPr sz="1700" kern="0" spc="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3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大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类，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3970" algn="l" rtl="0" eaLnBrk="0">
                <a:lnSpc>
                  <a:spcPts val="2160"/>
                </a:lnSpc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共计</a:t>
              </a:r>
              <a:r>
                <a:rPr sz="1700" kern="0" spc="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17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个一级流程：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90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44145" algn="l" rtl="0" eaLnBrk="0">
                <a:lnSpc>
                  <a:spcPct val="90000"/>
                </a:lnSpc>
                <a:spcBef>
                  <a:spcPts val="430"/>
                </a:spcBef>
              </a:pP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主运营流程（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operation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6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54000" algn="l" rtl="0" eaLnBrk="0">
                <a:lnSpc>
                  <a:spcPct val="90000"/>
                </a:lnSpc>
                <a:spcBef>
                  <a:spcPts val="430"/>
                </a:spcBef>
              </a:pP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使能流程（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enabling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70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87325" algn="l" rtl="0" eaLnBrk="0">
                <a:lnSpc>
                  <a:spcPct val="82000"/>
                </a:lnSpc>
                <a:spcBef>
                  <a:spcPts val="425"/>
                </a:spcBef>
              </a:pP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支持流程（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supporting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r" rtl="0" eaLnBrk="0">
                <a:lnSpc>
                  <a:spcPct val="86000"/>
                </a:lnSpc>
                <a:spcBef>
                  <a:spcPts val="0"/>
                </a:spcBef>
              </a:pPr>
              <a:r>
                <a:rPr sz="1700" kern="0" spc="40" dirty="0">
                  <a:solidFill>
                    <a:srgbClr val="F2F2F2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流程</a:t>
              </a:r>
              <a:endParaRPr sz="17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596" name="textbox 596"/>
          <p:cNvSpPr/>
          <p:nvPr/>
        </p:nvSpPr>
        <p:spPr>
          <a:xfrm>
            <a:off x="113525" y="121284"/>
            <a:ext cx="10775950" cy="25603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659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流程体系的框架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20725" algn="l" rtl="0" eaLnBrk="0">
              <a:lnSpc>
                <a:spcPct val="90000"/>
              </a:lnSpc>
              <a:spcBef>
                <a:spcPts val="520"/>
              </a:spcBef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一级流程目录：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流程体系的基本框架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一级流程是企业最主要的价值创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造活动。它们有相对独立的主题和内容，自身是“端对端”的闭环—这是流程划分的主要依据。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34060" algn="l" rtl="0" eaLnBrk="0">
              <a:lnSpc>
                <a:spcPct val="86000"/>
              </a:lnSpc>
              <a:spcBef>
                <a:spcPts val="8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在一级流程的基础上，可以解析、衍生出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二级流程、三级流程……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34060" algn="l" rtl="0" eaLnBrk="0">
              <a:lnSpc>
                <a:spcPct val="86000"/>
              </a:lnSpc>
              <a:spcBef>
                <a:spcPts val="8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30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同类企业一级流程大体上相似，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因为它反映了企业价值创造的基本逻辑和普遍规律。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6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34060" algn="l" rtl="0" eaLnBrk="0">
              <a:lnSpc>
                <a:spcPct val="86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越是次级流程，企业之间的差异越大，越是与企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业具体的战略动作相关。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98" name="path 598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02" name="textbox 602"/>
          <p:cNvSpPr/>
          <p:nvPr/>
        </p:nvSpPr>
        <p:spPr>
          <a:xfrm>
            <a:off x="5087721" y="5223611"/>
            <a:ext cx="699134" cy="5321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5095" indent="-113030" algn="l" rtl="0" eaLnBrk="0">
              <a:lnSpc>
                <a:spcPct val="98000"/>
              </a:lnSpc>
            </a:pPr>
            <a:r>
              <a:rPr sz="1700" kern="0" spc="60" dirty="0">
                <a:solidFill>
                  <a:srgbClr val="F2F2F2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主运营</a:t>
            </a:r>
            <a:r>
              <a:rPr sz="1700" kern="0" spc="40" dirty="0">
                <a:solidFill>
                  <a:srgbClr val="F2F2F2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04" name="textbox 604"/>
          <p:cNvSpPr/>
          <p:nvPr/>
        </p:nvSpPr>
        <p:spPr>
          <a:xfrm>
            <a:off x="8801848" y="5205907"/>
            <a:ext cx="471169" cy="5321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510" algn="l" rtl="0" eaLnBrk="0">
              <a:lnSpc>
                <a:spcPct val="90000"/>
              </a:lnSpc>
            </a:pPr>
            <a:r>
              <a:rPr sz="1700" kern="0" spc="30" dirty="0">
                <a:solidFill>
                  <a:srgbClr val="F2F2F2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支持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325"/>
              </a:spcBef>
            </a:pPr>
            <a:r>
              <a:rPr sz="1700" kern="0" spc="40" dirty="0">
                <a:solidFill>
                  <a:srgbClr val="F2F2F2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606" name="picture 6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15059" y="6125908"/>
            <a:ext cx="10106050" cy="19050"/>
          </a:xfrm>
          <a:prstGeom prst="rect">
            <a:avLst/>
          </a:prstGeom>
        </p:spPr>
      </p:pic>
      <p:sp>
        <p:nvSpPr>
          <p:cNvPr id="608" name="textbox 608"/>
          <p:cNvSpPr/>
          <p:nvPr/>
        </p:nvSpPr>
        <p:spPr>
          <a:xfrm>
            <a:off x="6969264" y="5218239"/>
            <a:ext cx="474980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kern="0" spc="60" dirty="0">
                <a:solidFill>
                  <a:srgbClr val="F2F2F2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使能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textbox 610"/>
          <p:cNvSpPr/>
          <p:nvPr/>
        </p:nvSpPr>
        <p:spPr>
          <a:xfrm>
            <a:off x="1932121" y="4158374"/>
            <a:ext cx="4469129" cy="20364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indent="5080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战略管理中，很多企业空有战略，无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法落地。因此战略制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定和执行应同等重要，属于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415" indent="-3810" algn="l" rtl="0" eaLnBrk="0">
              <a:lnSpc>
                <a:spcPct val="93000"/>
              </a:lnSpc>
              <a:spcBef>
                <a:spcPts val="4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投资是实现战略目标和任务的重要举措，投资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管理活动环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节多、风险大、难度高，因此将投资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管理列入一级流程。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-635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核心价值观管理是战略管理的组成部分，包括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核心价值观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体系的设计、提炼、落地、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践行全过程。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12" name="textbox 612"/>
          <p:cNvSpPr/>
          <p:nvPr/>
        </p:nvSpPr>
        <p:spPr>
          <a:xfrm>
            <a:off x="7988195" y="4125354"/>
            <a:ext cx="3337559" cy="20935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-635" algn="l" rtl="0" eaLnBrk="0">
              <a:lnSpc>
                <a:spcPct val="97000"/>
              </a:lnSpc>
            </a:pP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将年度计划与预算管理融合为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一个流程，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主要是因为年度计划的主要内容是预算；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它以预算为主线，以财务数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据为依据和尺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度，影响、牵引、制约全部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价值创造活动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和经营管理内容。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0640" algn="l" rtl="0" eaLnBrk="0">
              <a:lnSpc>
                <a:spcPct val="95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指对直接创造价值的经营性机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构/单位从绩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效任务设立、过程跟踪到总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结反馈的循环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14" name="textbox 614"/>
          <p:cNvSpPr/>
          <p:nvPr/>
        </p:nvSpPr>
        <p:spPr>
          <a:xfrm>
            <a:off x="1728286" y="1712354"/>
            <a:ext cx="9303384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240" indent="-2540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作者将企业价值创造活动分成了四类，改变了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价值链通用模型把人力资源、资金等要素流置于支持性活动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的范式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，并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强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调战略管理、年度计划与预算管理的牵引作用。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意在揭示流程的来源、流程之间的逻辑关系以及流程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框架的内在机理。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616" name="picture 6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138671" y="3139440"/>
            <a:ext cx="3329940" cy="492251"/>
          </a:xfrm>
          <a:prstGeom prst="rect">
            <a:avLst/>
          </a:prstGeom>
        </p:spPr>
      </p:pic>
      <p:sp>
        <p:nvSpPr>
          <p:cNvPr id="618" name="textbox 618"/>
          <p:cNvSpPr/>
          <p:nvPr/>
        </p:nvSpPr>
        <p:spPr>
          <a:xfrm>
            <a:off x="6577584" y="4082795"/>
            <a:ext cx="1336675" cy="112204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10210" indent="-272415" algn="l" rtl="0" eaLnBrk="0">
              <a:lnSpc>
                <a:spcPct val="93000"/>
              </a:lnSpc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年度计划和全</a:t>
            </a:r>
            <a:r>
              <a:rPr sz="1400" b="1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面预算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620" name="picture 6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29055" y="3142488"/>
            <a:ext cx="2252472" cy="495300"/>
          </a:xfrm>
          <a:prstGeom prst="rect">
            <a:avLst/>
          </a:prstGeom>
        </p:spPr>
      </p:pic>
      <p:sp>
        <p:nvSpPr>
          <p:cNvPr id="622" name="textbox 622"/>
          <p:cNvSpPr/>
          <p:nvPr/>
        </p:nvSpPr>
        <p:spPr>
          <a:xfrm>
            <a:off x="113525" y="121284"/>
            <a:ext cx="261873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659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流程体系的框架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24" name="path 62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26" name="textbox 626"/>
          <p:cNvSpPr/>
          <p:nvPr/>
        </p:nvSpPr>
        <p:spPr>
          <a:xfrm>
            <a:off x="6595871" y="5561075"/>
            <a:ext cx="1336675" cy="67373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2240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实体绩效管理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28" name="rect 628"/>
          <p:cNvSpPr/>
          <p:nvPr/>
        </p:nvSpPr>
        <p:spPr>
          <a:xfrm>
            <a:off x="826008" y="2593847"/>
            <a:ext cx="1645920" cy="284988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630" name="textbox 630"/>
          <p:cNvSpPr/>
          <p:nvPr/>
        </p:nvSpPr>
        <p:spPr>
          <a:xfrm>
            <a:off x="813308" y="2617864"/>
            <a:ext cx="3593465" cy="2336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7000"/>
              </a:lnSpc>
              <a:tabLst>
                <a:tab pos="38544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400" kern="0" spc="30" baseline="-4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牵引性活动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2100" b="1" kern="0" spc="30" baseline="20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牵引性活动的一级流程</a:t>
            </a:r>
            <a:endParaRPr sz="2100" baseline="2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632" name="picture 6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36676" y="1493520"/>
            <a:ext cx="777239" cy="829055"/>
          </a:xfrm>
          <a:prstGeom prst="rect">
            <a:avLst/>
          </a:prstGeom>
        </p:spPr>
      </p:pic>
      <p:sp>
        <p:nvSpPr>
          <p:cNvPr id="636" name="textbox 636"/>
          <p:cNvSpPr/>
          <p:nvPr/>
        </p:nvSpPr>
        <p:spPr>
          <a:xfrm>
            <a:off x="4201667" y="3150107"/>
            <a:ext cx="1198244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6380" algn="l" rtl="0" eaLnBrk="0">
              <a:lnSpc>
                <a:spcPct val="85000"/>
              </a:lnSpc>
              <a:spcBef>
                <a:spcPts val="0"/>
              </a:spcBef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理念架构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27355" algn="l" rtl="0" eaLnBrk="0">
              <a:lnSpc>
                <a:spcPts val="1880"/>
              </a:lnSpc>
            </a:pPr>
            <a:r>
              <a:rPr sz="1400" b="1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38" name="textbox 638"/>
          <p:cNvSpPr/>
          <p:nvPr/>
        </p:nvSpPr>
        <p:spPr>
          <a:xfrm>
            <a:off x="9517380" y="3131820"/>
            <a:ext cx="1021714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3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9090" indent="-175260" algn="l" rtl="0" eaLnBrk="0">
              <a:lnSpc>
                <a:spcPct val="93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实体绩效</a:t>
            </a:r>
            <a:r>
              <a:rPr sz="1400" b="1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40" name="textbox 640"/>
          <p:cNvSpPr/>
          <p:nvPr/>
        </p:nvSpPr>
        <p:spPr>
          <a:xfrm>
            <a:off x="822960" y="4130040"/>
            <a:ext cx="1021714" cy="4895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5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8920" indent="-86360" algn="l" rtl="0" eaLnBrk="0">
              <a:lnSpc>
                <a:spcPct val="93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战略制定</a:t>
            </a: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和执行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42" name="textbox 642"/>
          <p:cNvSpPr/>
          <p:nvPr/>
        </p:nvSpPr>
        <p:spPr>
          <a:xfrm>
            <a:off x="827531" y="5733288"/>
            <a:ext cx="1019810" cy="4895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6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8455" indent="-180975" algn="l" rtl="0" eaLnBrk="0">
              <a:lnSpc>
                <a:spcPct val="93000"/>
              </a:lnSpc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理念架构</a:t>
            </a: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44" name="textbox 644"/>
          <p:cNvSpPr/>
          <p:nvPr/>
        </p:nvSpPr>
        <p:spPr>
          <a:xfrm>
            <a:off x="3133344" y="3151632"/>
            <a:ext cx="1019810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6845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投资管理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46" name="textbox 646"/>
          <p:cNvSpPr/>
          <p:nvPr/>
        </p:nvSpPr>
        <p:spPr>
          <a:xfrm>
            <a:off x="822960" y="4919471"/>
            <a:ext cx="1019810" cy="4895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621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投资管理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48" name="textbox 648"/>
          <p:cNvSpPr/>
          <p:nvPr/>
        </p:nvSpPr>
        <p:spPr>
          <a:xfrm>
            <a:off x="787069" y="1145387"/>
            <a:ext cx="162369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本书的创新之处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50" name="textbox 650"/>
          <p:cNvSpPr/>
          <p:nvPr/>
        </p:nvSpPr>
        <p:spPr>
          <a:xfrm>
            <a:off x="8427137" y="3172854"/>
            <a:ext cx="912494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2870" indent="-90170" algn="l" rtl="0" eaLnBrk="0">
              <a:lnSpc>
                <a:spcPct val="93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年度计划和</a:t>
            </a: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全面预算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52" name="textbox 652"/>
          <p:cNvSpPr/>
          <p:nvPr/>
        </p:nvSpPr>
        <p:spPr>
          <a:xfrm>
            <a:off x="6250992" y="3282074"/>
            <a:ext cx="162877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年度计划与预算管理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54" name="textbox 654"/>
          <p:cNvSpPr/>
          <p:nvPr/>
        </p:nvSpPr>
        <p:spPr>
          <a:xfrm>
            <a:off x="2210802" y="3176664"/>
            <a:ext cx="730884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9060" indent="-86360" algn="l" rtl="0" eaLnBrk="0">
              <a:lnSpc>
                <a:spcPct val="93000"/>
              </a:lnSpc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战略制定</a:t>
            </a: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和执行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56" name="textbox 656"/>
          <p:cNvSpPr/>
          <p:nvPr/>
        </p:nvSpPr>
        <p:spPr>
          <a:xfrm>
            <a:off x="5472960" y="3167774"/>
            <a:ext cx="553719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3175" algn="l" rtl="0" eaLnBrk="0">
              <a:lnSpc>
                <a:spcPct val="93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程目录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58" name="textbox 658"/>
          <p:cNvSpPr/>
          <p:nvPr/>
        </p:nvSpPr>
        <p:spPr>
          <a:xfrm>
            <a:off x="10617095" y="3163329"/>
            <a:ext cx="553719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3175" algn="l" rtl="0" eaLnBrk="0">
              <a:lnSpc>
                <a:spcPct val="93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程目录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60" name="textbox 660"/>
          <p:cNvSpPr/>
          <p:nvPr/>
        </p:nvSpPr>
        <p:spPr>
          <a:xfrm>
            <a:off x="968107" y="3287789"/>
            <a:ext cx="730884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textbox 662"/>
          <p:cNvSpPr/>
          <p:nvPr/>
        </p:nvSpPr>
        <p:spPr>
          <a:xfrm>
            <a:off x="1663117" y="4425708"/>
            <a:ext cx="9630409" cy="19253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价值流的起始环节，包括需求信息的收集、流转、整理、分析等内容。因许多企业需求管理极为薄弱，为体现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顾客需求导向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理念和需求链管理思想，将需求分析作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为一级流程。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产品开发和产品生命周期管理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基本相同。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860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包括供应商开发、采购运行、生产制造、产品物流等环节，其要义在于将产品生产出来并交付到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顾客手中。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9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基于互联网时代新的顾客连接模式—网络、社群、现场三个空间内认知、交易、关系一体化—设计的新的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顾客交互结构。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64" name="textbox 664"/>
          <p:cNvSpPr/>
          <p:nvPr/>
        </p:nvSpPr>
        <p:spPr>
          <a:xfrm>
            <a:off x="7128326" y="1297699"/>
            <a:ext cx="4303395" cy="22733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4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以产品和技术开发为主题、主线的流程。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" indent="11430" algn="l" rtl="0" eaLnBrk="0">
              <a:lnSpc>
                <a:spcPct val="95000"/>
              </a:lnSpc>
              <a:spcBef>
                <a:spcPts val="2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它从顾客需求辨识开始，至产品和技术开发完成为止。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以制造型企业为例：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新产品投入批量生产之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前的直接创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造价值的活动属于这一流程。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4935" indent="-102235" algn="l" rtl="0" eaLnBrk="0">
              <a:lnSpc>
                <a:spcPct val="93000"/>
              </a:lnSpc>
              <a:spcBef>
                <a:spcPts val="4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产品的生产、交付阶段，包括采购、加工、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物流、安装</a:t>
            </a:r>
            <a:r>
              <a:rPr sz="1400" kern="0" spc="-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（成套产品/设备）等环节。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" indent="11430" algn="l" rtl="0" eaLnBrk="0">
              <a:lnSpc>
                <a:spcPct val="95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以开发顾客、服务顾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客、深化顾客关系为宗旨，包括顾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客资源积累、市场机会发现、顾客沟通、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合约达成、订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单流转、客情维护等环节。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66" name="textbox 666"/>
          <p:cNvSpPr/>
          <p:nvPr/>
        </p:nvSpPr>
        <p:spPr>
          <a:xfrm>
            <a:off x="544646" y="1188479"/>
            <a:ext cx="4442459" cy="6718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97685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价值流的三段区隔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增值性活动是企业价值流运动以及直接创造价值的过程。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68" name="textbox 668"/>
          <p:cNvSpPr/>
          <p:nvPr/>
        </p:nvSpPr>
        <p:spPr>
          <a:xfrm>
            <a:off x="113525" y="121284"/>
            <a:ext cx="261873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659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流程体系的框架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70" name="path 67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26" name="group 26"/>
          <p:cNvGrpSpPr/>
          <p:nvPr/>
        </p:nvGrpSpPr>
        <p:grpSpPr>
          <a:xfrm rot="21600000">
            <a:off x="583692" y="3784091"/>
            <a:ext cx="2179319" cy="493775"/>
            <a:chOff x="0" y="0"/>
            <a:chExt cx="2179319" cy="493775"/>
          </a:xfrm>
        </p:grpSpPr>
        <p:pic>
          <p:nvPicPr>
            <p:cNvPr id="672" name="picture 67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2179319" cy="493775"/>
            </a:xfrm>
            <a:prstGeom prst="rect">
              <a:avLst/>
            </a:prstGeom>
          </p:spPr>
        </p:pic>
        <p:sp>
          <p:nvSpPr>
            <p:cNvPr id="674" name="textbox 674"/>
            <p:cNvSpPr/>
            <p:nvPr/>
          </p:nvSpPr>
          <p:spPr>
            <a:xfrm>
              <a:off x="-12700" y="-12700"/>
              <a:ext cx="2204720" cy="51943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48920" algn="l" rtl="0" eaLnBrk="0">
                <a:lnSpc>
                  <a:spcPct val="87000"/>
                </a:lnSpc>
                <a:spcBef>
                  <a:spcPts val="5"/>
                </a:spcBef>
              </a:pPr>
              <a:r>
                <a:rPr sz="1400" b="1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价值流</a:t>
              </a:r>
              <a:r>
                <a:rPr sz="1400" kern="0" spc="8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</a:t>
              </a:r>
              <a:r>
                <a:rPr sz="1400" b="1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需求分析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676" name="textbox 676"/>
          <p:cNvSpPr/>
          <p:nvPr/>
        </p:nvSpPr>
        <p:spPr>
          <a:xfrm>
            <a:off x="6016752" y="1269491"/>
            <a:ext cx="1021714" cy="866139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0995" indent="-180340" algn="l" rtl="0" eaLnBrk="0">
              <a:lnSpc>
                <a:spcPct val="93000"/>
              </a:lnSpc>
              <a:spcBef>
                <a:spcPts val="5"/>
              </a:spcBef>
            </a:pP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集成产品</a:t>
            </a: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78" name="textbox 678"/>
          <p:cNvSpPr/>
          <p:nvPr/>
        </p:nvSpPr>
        <p:spPr>
          <a:xfrm>
            <a:off x="1813560" y="2272283"/>
            <a:ext cx="1303019" cy="49085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2555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集成产品开发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80" name="textbox 680"/>
          <p:cNvSpPr/>
          <p:nvPr/>
        </p:nvSpPr>
        <p:spPr>
          <a:xfrm>
            <a:off x="4442459" y="2279904"/>
            <a:ext cx="1298575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7475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顾客关系管理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82" name="textbox 682"/>
          <p:cNvSpPr/>
          <p:nvPr/>
        </p:nvSpPr>
        <p:spPr>
          <a:xfrm>
            <a:off x="6045708" y="2918459"/>
            <a:ext cx="1019810" cy="6223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9090" indent="-180975" algn="l" rtl="0" eaLnBrk="0">
              <a:lnSpc>
                <a:spcPct val="93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顾客关系</a:t>
            </a: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684" name="picture 6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670550" y="1630045"/>
            <a:ext cx="374687" cy="1602739"/>
          </a:xfrm>
          <a:prstGeom prst="rect">
            <a:avLst/>
          </a:prstGeom>
        </p:spPr>
      </p:pic>
      <p:sp>
        <p:nvSpPr>
          <p:cNvPr id="686" name="textbox 686"/>
          <p:cNvSpPr/>
          <p:nvPr/>
        </p:nvSpPr>
        <p:spPr>
          <a:xfrm>
            <a:off x="3171444" y="2281428"/>
            <a:ext cx="1211580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5735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集成供应链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88" name="textbox 688"/>
          <p:cNvSpPr/>
          <p:nvPr/>
        </p:nvSpPr>
        <p:spPr>
          <a:xfrm>
            <a:off x="3814571" y="3791711"/>
            <a:ext cx="1211580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6370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集成供应链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92" name="textbox 692"/>
          <p:cNvSpPr/>
          <p:nvPr/>
        </p:nvSpPr>
        <p:spPr>
          <a:xfrm>
            <a:off x="5085588" y="3790188"/>
            <a:ext cx="1066800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161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顾客连接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94" name="textbox 694"/>
          <p:cNvSpPr/>
          <p:nvPr/>
        </p:nvSpPr>
        <p:spPr>
          <a:xfrm>
            <a:off x="618385" y="3397644"/>
            <a:ext cx="2884170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价值流的一级流程：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以制造企业为例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96" name="textbox 696"/>
          <p:cNvSpPr/>
          <p:nvPr/>
        </p:nvSpPr>
        <p:spPr>
          <a:xfrm>
            <a:off x="6028944" y="2289047"/>
            <a:ext cx="1019810" cy="4895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9090" algn="l" rtl="0" eaLnBrk="0">
              <a:lnSpc>
                <a:spcPct val="85000"/>
              </a:lnSpc>
            </a:pP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47650" algn="l" rtl="0" eaLnBrk="0">
              <a:lnSpc>
                <a:spcPts val="1880"/>
              </a:lnSpc>
            </a:pP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供应链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98" name="textbox 698"/>
          <p:cNvSpPr/>
          <p:nvPr/>
        </p:nvSpPr>
        <p:spPr>
          <a:xfrm>
            <a:off x="580644" y="2278379"/>
            <a:ext cx="1000125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37490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00" name="textbox 700"/>
          <p:cNvSpPr/>
          <p:nvPr/>
        </p:nvSpPr>
        <p:spPr>
          <a:xfrm>
            <a:off x="573023" y="4378452"/>
            <a:ext cx="1019810" cy="4699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3830" algn="l" rtl="0" eaLnBrk="0">
              <a:lnSpc>
                <a:spcPct val="85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需求分析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02" name="textbox 702"/>
          <p:cNvSpPr/>
          <p:nvPr/>
        </p:nvSpPr>
        <p:spPr>
          <a:xfrm>
            <a:off x="573023" y="4924044"/>
            <a:ext cx="1019810" cy="4699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748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04" name="textbox 704"/>
          <p:cNvSpPr/>
          <p:nvPr/>
        </p:nvSpPr>
        <p:spPr>
          <a:xfrm>
            <a:off x="574548" y="5474208"/>
            <a:ext cx="1019810" cy="4699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9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9090" algn="l" rtl="0" eaLnBrk="0">
              <a:lnSpc>
                <a:spcPct val="85000"/>
              </a:lnSpc>
              <a:spcBef>
                <a:spcPts val="0"/>
              </a:spcBef>
            </a:pP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47650" algn="l" rtl="0" eaLnBrk="0">
              <a:lnSpc>
                <a:spcPts val="1880"/>
              </a:lnSpc>
            </a:pP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供应链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06" name="textbox 706"/>
          <p:cNvSpPr/>
          <p:nvPr/>
        </p:nvSpPr>
        <p:spPr>
          <a:xfrm>
            <a:off x="562356" y="6012179"/>
            <a:ext cx="1019810" cy="4699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7480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顾客连接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08" name="textbox 708"/>
          <p:cNvSpPr/>
          <p:nvPr/>
        </p:nvSpPr>
        <p:spPr>
          <a:xfrm>
            <a:off x="559308" y="1152144"/>
            <a:ext cx="1644650" cy="28511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7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7084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增值性活动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10" name="textbox 710"/>
          <p:cNvSpPr/>
          <p:nvPr/>
        </p:nvSpPr>
        <p:spPr>
          <a:xfrm>
            <a:off x="2816351" y="3777995"/>
            <a:ext cx="946785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0015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712" name="picture 7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580426" y="2471369"/>
            <a:ext cx="233133" cy="96431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4" name="table 714"/>
          <p:cNvGraphicFramePr>
            <a:graphicFrameLocks noGrp="1"/>
          </p:cNvGraphicFramePr>
          <p:nvPr/>
        </p:nvGraphicFramePr>
        <p:xfrm>
          <a:off x="6027420" y="3924300"/>
          <a:ext cx="5274310" cy="2306954"/>
        </p:xfrm>
        <a:graphic>
          <a:graphicData uri="http://schemas.openxmlformats.org/drawingml/2006/table">
            <a:tbl>
              <a:tblPr/>
              <a:tblGrid>
                <a:gridCol w="1229360"/>
                <a:gridCol w="4044950"/>
              </a:tblGrid>
              <a:tr h="23069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78105" indent="-4445" algn="l" rtl="0" eaLnBrk="0">
                        <a:lnSpc>
                          <a:spcPct val="95000"/>
                        </a:lnSpc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把技术研究（预研）和产品开发以及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与之直接相关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的技术开发做了分离，体现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技术导向思想和核心能</a:t>
                      </a: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力理念。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74295" indent="-635" algn="l" rtl="0" eaLnBrk="0">
                        <a:lnSpc>
                          <a:spcPct val="95000"/>
                        </a:lnSpc>
                        <a:spcBef>
                          <a:spcPts val="250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技术研究（预研）时间更长、投</a:t>
                      </a:r>
                      <a:r>
                        <a:rPr sz="14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入更大，流程和产</a:t>
                      </a: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品开发有所差异。按照技术生成</a:t>
                      </a:r>
                      <a:r>
                        <a:rPr sz="14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外部化和内部化两</a:t>
                      </a:r>
                      <a:r>
                        <a:rPr sz="1400" kern="0" spc="-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条路径，设立了技术吸纳和技术研究两个一级</a:t>
                      </a:r>
                      <a:r>
                        <a:rPr sz="1400" kern="0" spc="-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流程。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1910" indent="-6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基于未来竞争中知识产权要素的重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要性，知识产权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管理也在一级流程之列。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16" name="table 716"/>
          <p:cNvGraphicFramePr>
            <a:graphicFrameLocks noGrp="1"/>
          </p:cNvGraphicFramePr>
          <p:nvPr/>
        </p:nvGraphicFramePr>
        <p:xfrm>
          <a:off x="562356" y="4309871"/>
          <a:ext cx="5029200" cy="2101214"/>
        </p:xfrm>
        <a:graphic>
          <a:graphicData uri="http://schemas.openxmlformats.org/drawingml/2006/table">
            <a:tbl>
              <a:tblPr/>
              <a:tblGrid>
                <a:gridCol w="1071244"/>
                <a:gridCol w="3957954"/>
              </a:tblGrid>
              <a:tr h="21012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5080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解决人力资源需求和供给之间的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衔接问题。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9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54610" indent="-3175" algn="l" rtl="0" eaLnBrk="0">
                        <a:lnSpc>
                          <a:spcPct val="93000"/>
                        </a:lnSpc>
                        <a:spcBef>
                          <a:spcPts val="430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包括评价环节—解决人力资源内在动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力、活力、能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量的激发问题。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3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6000"/>
                        </a:lnSpc>
                        <a:spcBef>
                          <a:spcPts val="425"/>
                        </a:spcBef>
                      </a:pPr>
                      <a:r>
                        <a:rPr sz="14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解决人力资源能力提升问题以及持续</a:t>
                      </a:r>
                      <a:r>
                        <a:rPr sz="14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性供应问题。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005" indent="12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把干部管理置入一级流程，目的在于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介绍和推广先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进企业的经验。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718" name="picture 71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69976" y="2927604"/>
            <a:ext cx="2535935" cy="493775"/>
          </a:xfrm>
          <a:prstGeom prst="rect">
            <a:avLst/>
          </a:prstGeom>
        </p:spPr>
      </p:pic>
      <p:pic>
        <p:nvPicPr>
          <p:cNvPr id="720" name="picture 7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74548" y="2311907"/>
            <a:ext cx="2535936" cy="493776"/>
          </a:xfrm>
          <a:prstGeom prst="rect">
            <a:avLst/>
          </a:prstGeom>
        </p:spPr>
      </p:pic>
      <p:graphicFrame>
        <p:nvGraphicFramePr>
          <p:cNvPr id="722" name="table 722"/>
          <p:cNvGraphicFramePr>
            <a:graphicFrameLocks noGrp="1"/>
          </p:cNvGraphicFramePr>
          <p:nvPr/>
        </p:nvGraphicFramePr>
        <p:xfrm>
          <a:off x="569976" y="2311907"/>
          <a:ext cx="5236209" cy="1113790"/>
        </p:xfrm>
        <a:graphic>
          <a:graphicData uri="http://schemas.openxmlformats.org/drawingml/2006/table">
            <a:tbl>
              <a:tblPr/>
              <a:tblGrid>
                <a:gridCol w="2564764"/>
                <a:gridCol w="1269364"/>
                <a:gridCol w="1402080"/>
              </a:tblGrid>
              <a:tr h="11137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48920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资金流</a:t>
                      </a:r>
                      <a:r>
                        <a:rPr sz="1400" kern="0" spc="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  </a:t>
                      </a:r>
                      <a:r>
                        <a:rPr sz="1400" b="1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资金筹措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37490" algn="l" rtl="0" eaLnBrk="0">
                        <a:lnSpc>
                          <a:spcPct val="87000"/>
                        </a:lnSpc>
                      </a:pPr>
                      <a:r>
                        <a:rPr sz="1400" b="1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技术流</a:t>
                      </a:r>
                      <a:r>
                        <a:rPr sz="1400" kern="0" spc="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  </a:t>
                      </a:r>
                      <a:r>
                        <a:rPr sz="1400" b="1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技术吸纳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24" name="textbox 724"/>
          <p:cNvSpPr/>
          <p:nvPr/>
        </p:nvSpPr>
        <p:spPr>
          <a:xfrm>
            <a:off x="7131501" y="2929014"/>
            <a:ext cx="4110354" cy="633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鉴于中国部分企业长期以来负债率偏高，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在经济紧缩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周期债务问题频出，把债务危机管理（危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机预警、危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机预案、危机应对等）也设为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26" name="rect 726"/>
          <p:cNvSpPr/>
          <p:nvPr/>
        </p:nvSpPr>
        <p:spPr>
          <a:xfrm>
            <a:off x="2808732" y="1700783"/>
            <a:ext cx="3005328" cy="501396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28" name="textbox 728"/>
          <p:cNvSpPr/>
          <p:nvPr/>
        </p:nvSpPr>
        <p:spPr>
          <a:xfrm>
            <a:off x="6027420" y="4434840"/>
            <a:ext cx="1178560" cy="122999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36855" algn="l" rtl="0" eaLnBrk="0">
              <a:lnSpc>
                <a:spcPct val="93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技术吸纳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技术研究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30" name="textbox 730"/>
          <p:cNvSpPr/>
          <p:nvPr/>
        </p:nvSpPr>
        <p:spPr>
          <a:xfrm>
            <a:off x="113525" y="121284"/>
            <a:ext cx="261873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659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流程体系的框架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32" name="path 73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734" name="picture 7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76072" y="1697735"/>
            <a:ext cx="2179319" cy="498347"/>
          </a:xfrm>
          <a:prstGeom prst="rect">
            <a:avLst/>
          </a:prstGeom>
        </p:spPr>
      </p:pic>
      <p:sp>
        <p:nvSpPr>
          <p:cNvPr id="736" name="rect 736"/>
          <p:cNvSpPr/>
          <p:nvPr/>
        </p:nvSpPr>
        <p:spPr>
          <a:xfrm>
            <a:off x="6035040" y="2331720"/>
            <a:ext cx="1185671" cy="358139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38" name="textbox 738"/>
          <p:cNvSpPr/>
          <p:nvPr/>
        </p:nvSpPr>
        <p:spPr>
          <a:xfrm>
            <a:off x="6022340" y="2403234"/>
            <a:ext cx="5357495" cy="2114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7000"/>
              </a:lnSpc>
              <a:tabLst>
                <a:tab pos="349250" algn="l"/>
              </a:tabLst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资金流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旨在为企业价值链运动和能力打造提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供充足的血液。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40" name="rect 740"/>
          <p:cNvSpPr/>
          <p:nvPr/>
        </p:nvSpPr>
        <p:spPr>
          <a:xfrm>
            <a:off x="563880" y="3825240"/>
            <a:ext cx="1185672" cy="3581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42" name="textbox 742"/>
          <p:cNvSpPr/>
          <p:nvPr/>
        </p:nvSpPr>
        <p:spPr>
          <a:xfrm>
            <a:off x="551180" y="3899929"/>
            <a:ext cx="4824729" cy="2108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7000"/>
              </a:lnSpc>
              <a:tabLst>
                <a:tab pos="167005" algn="l"/>
              </a:tabLst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b="1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人力资本流</a:t>
            </a:r>
            <a:r>
              <a:rPr sz="1400" kern="0" spc="3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旨在打造人力资源供应链和人力资本增值链。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44" name="textbox 744"/>
          <p:cNvSpPr/>
          <p:nvPr/>
        </p:nvSpPr>
        <p:spPr>
          <a:xfrm>
            <a:off x="6039611" y="2831591"/>
            <a:ext cx="1019810" cy="82613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7820" indent="-180340" algn="l" rtl="0" eaLnBrk="0">
              <a:lnSpc>
                <a:spcPct val="93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债务危机</a:t>
            </a: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46" name="textbox 746"/>
          <p:cNvSpPr/>
          <p:nvPr/>
        </p:nvSpPr>
        <p:spPr>
          <a:xfrm>
            <a:off x="4431791" y="2933700"/>
            <a:ext cx="1370330" cy="49085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0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知识产权管理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48" name="textbox 748"/>
          <p:cNvSpPr/>
          <p:nvPr/>
        </p:nvSpPr>
        <p:spPr>
          <a:xfrm>
            <a:off x="4436363" y="2318004"/>
            <a:ext cx="1370330" cy="49085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4305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债务危机管理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50" name="rect 750"/>
          <p:cNvSpPr/>
          <p:nvPr/>
        </p:nvSpPr>
        <p:spPr>
          <a:xfrm>
            <a:off x="559308" y="1114044"/>
            <a:ext cx="1644395" cy="284988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52" name="textbox 752"/>
          <p:cNvSpPr/>
          <p:nvPr/>
        </p:nvSpPr>
        <p:spPr>
          <a:xfrm>
            <a:off x="546608" y="1140446"/>
            <a:ext cx="3234689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  <a:tabLst>
                <a:tab pos="383540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要素性活动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b="1" kern="0" spc="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要素流的一级流程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54" name="textbox 754"/>
          <p:cNvSpPr/>
          <p:nvPr/>
        </p:nvSpPr>
        <p:spPr>
          <a:xfrm>
            <a:off x="3159251" y="2935223"/>
            <a:ext cx="1212214" cy="49085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4635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技术研究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56" name="textbox 756"/>
          <p:cNvSpPr/>
          <p:nvPr/>
        </p:nvSpPr>
        <p:spPr>
          <a:xfrm>
            <a:off x="3165347" y="2319528"/>
            <a:ext cx="1211580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9715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资金使用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60" name="textbox 760"/>
          <p:cNvSpPr/>
          <p:nvPr/>
        </p:nvSpPr>
        <p:spPr>
          <a:xfrm>
            <a:off x="6031991" y="5762244"/>
            <a:ext cx="1172210" cy="4699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14020" indent="-175260" algn="l" rtl="0" eaLnBrk="0">
              <a:lnSpc>
                <a:spcPct val="93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知识产权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62" name="textbox 762"/>
          <p:cNvSpPr/>
          <p:nvPr/>
        </p:nvSpPr>
        <p:spPr>
          <a:xfrm>
            <a:off x="573023" y="4853940"/>
            <a:ext cx="1019810" cy="4699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2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6550" indent="-174625" algn="l" rtl="0" eaLnBrk="0">
              <a:lnSpc>
                <a:spcPct val="93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</a:t>
            </a: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激励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64" name="textbox 764"/>
          <p:cNvSpPr/>
          <p:nvPr/>
        </p:nvSpPr>
        <p:spPr>
          <a:xfrm>
            <a:off x="574548" y="5404103"/>
            <a:ext cx="1019810" cy="4699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0360" indent="-179070" algn="l" rtl="0" eaLnBrk="0">
              <a:lnSpc>
                <a:spcPct val="93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</a:t>
            </a: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66" name="textbox 766"/>
          <p:cNvSpPr/>
          <p:nvPr/>
        </p:nvSpPr>
        <p:spPr>
          <a:xfrm>
            <a:off x="562356" y="5942075"/>
            <a:ext cx="1019810" cy="4699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2560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干部管理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68" name="textbox 768"/>
          <p:cNvSpPr/>
          <p:nvPr/>
        </p:nvSpPr>
        <p:spPr>
          <a:xfrm>
            <a:off x="573023" y="4309871"/>
            <a:ext cx="1019810" cy="46799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7820" indent="-176530" algn="l" rtl="0" eaLnBrk="0">
              <a:lnSpc>
                <a:spcPct val="93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</a:t>
            </a:r>
            <a:r>
              <a:rPr sz="1400" b="1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配置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70" name="textbox 770"/>
          <p:cNvSpPr/>
          <p:nvPr/>
        </p:nvSpPr>
        <p:spPr>
          <a:xfrm>
            <a:off x="6030467" y="3924300"/>
            <a:ext cx="1186180" cy="3587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0835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72" name="textbox 772"/>
          <p:cNvSpPr/>
          <p:nvPr/>
        </p:nvSpPr>
        <p:spPr>
          <a:xfrm>
            <a:off x="1920528" y="1740294"/>
            <a:ext cx="731519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8595" indent="-176530" algn="l" rtl="0" eaLnBrk="0">
              <a:lnSpc>
                <a:spcPct val="93000"/>
              </a:lnSpc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</a:t>
            </a: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配置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74" name="textbox 774"/>
          <p:cNvSpPr/>
          <p:nvPr/>
        </p:nvSpPr>
        <p:spPr>
          <a:xfrm>
            <a:off x="3936653" y="1742199"/>
            <a:ext cx="731519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1135" indent="-178435" algn="l" rtl="0" eaLnBrk="0">
              <a:lnSpc>
                <a:spcPct val="93000"/>
              </a:lnSpc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</a:t>
            </a:r>
            <a:r>
              <a:rPr sz="1400" b="1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76" name="textbox 776"/>
          <p:cNvSpPr/>
          <p:nvPr/>
        </p:nvSpPr>
        <p:spPr>
          <a:xfrm>
            <a:off x="2921288" y="1735214"/>
            <a:ext cx="731519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7325" indent="-174625" algn="l" rtl="0" eaLnBrk="0">
              <a:lnSpc>
                <a:spcPct val="93000"/>
              </a:lnSpc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</a:t>
            </a: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激励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78" name="textbox 778"/>
          <p:cNvSpPr/>
          <p:nvPr/>
        </p:nvSpPr>
        <p:spPr>
          <a:xfrm>
            <a:off x="807589" y="1732039"/>
            <a:ext cx="549275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85725" algn="l" rtl="0" eaLnBrk="0">
              <a:lnSpc>
                <a:spcPct val="93000"/>
              </a:lnSpc>
            </a:pPr>
            <a:r>
              <a:rPr sz="1400" b="1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</a:t>
            </a: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资本流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80" name="textbox 780"/>
          <p:cNvSpPr/>
          <p:nvPr/>
        </p:nvSpPr>
        <p:spPr>
          <a:xfrm>
            <a:off x="4964241" y="1852689"/>
            <a:ext cx="730250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干部管理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textbox 782"/>
          <p:cNvSpPr/>
          <p:nvPr/>
        </p:nvSpPr>
        <p:spPr>
          <a:xfrm>
            <a:off x="2510606" y="4212349"/>
            <a:ext cx="8754744" cy="20504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925" indent="3175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我国许多企业的财务分析、决策支持工作—属于管理会计和战略会计范畴—却很薄弱。因此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把会计核算和决策支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持合并，变为一个一级流程。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7465" indent="1270" algn="l" rtl="0" eaLnBrk="0">
              <a:lnSpc>
                <a:spcPct val="93000"/>
              </a:lnSpc>
              <a:spcBef>
                <a:spcPts val="118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为体现战略性财务管理理念，推动以财务管理为抓手（甚至龙头）的经营绩效改善和提升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，专门设立了战略性财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务管理一级流程。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企业是社会企业，需承担社会责任；而这恰恰是我国一些企业的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薄弱环节。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4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企业是风险性组织，法务管理和审计管理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至关重要。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784" name="picture 78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74548" y="2340864"/>
            <a:ext cx="3108959" cy="502919"/>
          </a:xfrm>
          <a:prstGeom prst="rect">
            <a:avLst/>
          </a:prstGeom>
        </p:spPr>
      </p:pic>
      <p:pic>
        <p:nvPicPr>
          <p:cNvPr id="786" name="picture 7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76072" y="1723644"/>
            <a:ext cx="3105911" cy="498348"/>
          </a:xfrm>
          <a:prstGeom prst="rect">
            <a:avLst/>
          </a:prstGeom>
        </p:spPr>
      </p:pic>
      <p:graphicFrame>
        <p:nvGraphicFramePr>
          <p:cNvPr id="788" name="table 788"/>
          <p:cNvGraphicFramePr>
            <a:graphicFrameLocks noGrp="1"/>
          </p:cNvGraphicFramePr>
          <p:nvPr/>
        </p:nvGraphicFramePr>
        <p:xfrm>
          <a:off x="574548" y="1723644"/>
          <a:ext cx="5228590" cy="1119505"/>
        </p:xfrm>
        <a:graphic>
          <a:graphicData uri="http://schemas.openxmlformats.org/drawingml/2006/table">
            <a:tbl>
              <a:tblPr/>
              <a:tblGrid>
                <a:gridCol w="3131820"/>
                <a:gridCol w="2096770"/>
              </a:tblGrid>
              <a:tr h="11195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39395" algn="l" rtl="0" eaLnBrk="0">
                        <a:lnSpc>
                          <a:spcPct val="89000"/>
                        </a:lnSpc>
                      </a:pPr>
                      <a:r>
                        <a:rPr sz="1400" b="1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信息流</a:t>
                      </a:r>
                      <a:r>
                        <a:rPr sz="14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</a:t>
                      </a:r>
                      <a:r>
                        <a:rPr sz="1400" b="1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信息系统建设与维</a:t>
                      </a:r>
                      <a:r>
                        <a:rPr sz="1400" b="1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护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9860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2100" b="1" kern="0" spc="10" baseline="-20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财务管理</a:t>
                      </a:r>
                      <a:r>
                        <a:rPr sz="13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</a:t>
                      </a:r>
                      <a:r>
                        <a:rPr sz="1400" b="1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会计核算与</a:t>
                      </a:r>
                      <a:r>
                        <a:rPr sz="14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决策支持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90" name="textbox 790"/>
          <p:cNvSpPr/>
          <p:nvPr/>
        </p:nvSpPr>
        <p:spPr>
          <a:xfrm>
            <a:off x="7340017" y="2210194"/>
            <a:ext cx="3937000" cy="12319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685" indent="2540" algn="l" rtl="0" eaLnBrk="0">
              <a:lnSpc>
                <a:spcPct val="9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是企业信息化、数据化、智能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化建设及转型发展的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基础流程，包括信息化建设计划、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项目准备、项目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开发运行、信息系统运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行维护等环节。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1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数据驱动时代的新型流程，包括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数据管理基础、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数据应用和数据运行管理等环节。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792" name="picture 7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69976" y="2953511"/>
            <a:ext cx="2535935" cy="493776"/>
          </a:xfrm>
          <a:prstGeom prst="rect">
            <a:avLst/>
          </a:prstGeom>
        </p:spPr>
      </p:pic>
      <p:sp>
        <p:nvSpPr>
          <p:cNvPr id="794" name="textbox 794"/>
          <p:cNvSpPr/>
          <p:nvPr/>
        </p:nvSpPr>
        <p:spPr>
          <a:xfrm>
            <a:off x="113525" y="121284"/>
            <a:ext cx="261873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659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流程体系的框架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96" name="path 79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798" name="textbox 798"/>
          <p:cNvSpPr/>
          <p:nvPr/>
        </p:nvSpPr>
        <p:spPr>
          <a:xfrm>
            <a:off x="3729228" y="1726691"/>
            <a:ext cx="2073275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9563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数据流管理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00" name="textbox 800"/>
          <p:cNvSpPr/>
          <p:nvPr/>
        </p:nvSpPr>
        <p:spPr>
          <a:xfrm>
            <a:off x="3730752" y="2336291"/>
            <a:ext cx="2073275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191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战略性财务管理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02" name="textbox 802"/>
          <p:cNvSpPr/>
          <p:nvPr/>
        </p:nvSpPr>
        <p:spPr>
          <a:xfrm>
            <a:off x="553212" y="5763767"/>
            <a:ext cx="1852295" cy="515619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4335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社会责任管理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04" name="textbox 804"/>
          <p:cNvSpPr/>
          <p:nvPr/>
        </p:nvSpPr>
        <p:spPr>
          <a:xfrm>
            <a:off x="557784" y="4197095"/>
            <a:ext cx="1892935" cy="4895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5415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会计核算与决策支持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06" name="textbox 806"/>
          <p:cNvSpPr/>
          <p:nvPr/>
        </p:nvSpPr>
        <p:spPr>
          <a:xfrm>
            <a:off x="553212" y="4762500"/>
            <a:ext cx="1899285" cy="42989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2740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战略性财务管理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08" name="textbox 808"/>
          <p:cNvSpPr/>
          <p:nvPr/>
        </p:nvSpPr>
        <p:spPr>
          <a:xfrm>
            <a:off x="6047232" y="2176271"/>
            <a:ext cx="1211580" cy="6477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4000" indent="-90170" algn="l" rtl="0" eaLnBrk="0">
              <a:lnSpc>
                <a:spcPct val="93000"/>
              </a:lnSpc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信息系统建</a:t>
            </a: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设与维护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10" name="rect 810"/>
          <p:cNvSpPr/>
          <p:nvPr/>
        </p:nvSpPr>
        <p:spPr>
          <a:xfrm>
            <a:off x="559308" y="1139952"/>
            <a:ext cx="1644395" cy="284988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12" name="textbox 812"/>
          <p:cNvSpPr/>
          <p:nvPr/>
        </p:nvSpPr>
        <p:spPr>
          <a:xfrm>
            <a:off x="546608" y="1165846"/>
            <a:ext cx="3592829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  <a:tabLst>
                <a:tab pos="39052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支持性活动</a:t>
            </a: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b="1" kern="0" spc="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支持</a:t>
            </a:r>
            <a:r>
              <a:rPr sz="1400" b="1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性活动的一级流程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14" name="textbox 814"/>
          <p:cNvSpPr/>
          <p:nvPr/>
        </p:nvSpPr>
        <p:spPr>
          <a:xfrm>
            <a:off x="4431791" y="2959607"/>
            <a:ext cx="1370330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7820" algn="l" rtl="0" eaLnBrk="0">
              <a:lnSpc>
                <a:spcPct val="86000"/>
              </a:lnSpc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审计管理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16" name="textbox 816"/>
          <p:cNvSpPr/>
          <p:nvPr/>
        </p:nvSpPr>
        <p:spPr>
          <a:xfrm>
            <a:off x="3159251" y="2961132"/>
            <a:ext cx="1212214" cy="4895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6540" algn="l" rtl="0" eaLnBrk="0">
              <a:lnSpc>
                <a:spcPct val="86000"/>
              </a:lnSpc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20" name="textbox 820"/>
          <p:cNvSpPr/>
          <p:nvPr/>
        </p:nvSpPr>
        <p:spPr>
          <a:xfrm>
            <a:off x="6047232" y="2987040"/>
            <a:ext cx="1211580" cy="4699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1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4170" algn="l" rtl="0" eaLnBrk="0">
              <a:lnSpc>
                <a:spcPct val="85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34975" algn="l" rtl="0" eaLnBrk="0">
              <a:lnSpc>
                <a:spcPts val="1880"/>
              </a:lnSpc>
            </a:pPr>
            <a:r>
              <a:rPr sz="1400" b="1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22" name="textbox 822"/>
          <p:cNvSpPr/>
          <p:nvPr/>
        </p:nvSpPr>
        <p:spPr>
          <a:xfrm>
            <a:off x="548640" y="5346191"/>
            <a:ext cx="1371600" cy="35687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7480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其他管理活动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24" name="textbox 824"/>
          <p:cNvSpPr/>
          <p:nvPr/>
        </p:nvSpPr>
        <p:spPr>
          <a:xfrm>
            <a:off x="566927" y="3774948"/>
            <a:ext cx="1186180" cy="35687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2570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财务管理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26" name="textbox 826"/>
          <p:cNvSpPr/>
          <p:nvPr/>
        </p:nvSpPr>
        <p:spPr>
          <a:xfrm>
            <a:off x="6039611" y="1734311"/>
            <a:ext cx="1184275" cy="35687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29565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28" name="textbox 828"/>
          <p:cNvSpPr/>
          <p:nvPr/>
        </p:nvSpPr>
        <p:spPr>
          <a:xfrm>
            <a:off x="707600" y="2991879"/>
            <a:ext cx="732155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3675" indent="-180975" algn="l" rtl="0" eaLnBrk="0">
              <a:lnSpc>
                <a:spcPct val="93000"/>
              </a:lnSpc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其他管理</a:t>
            </a:r>
            <a:r>
              <a:rPr sz="1400" b="1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活动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30" name="textbox 830"/>
          <p:cNvSpPr/>
          <p:nvPr/>
        </p:nvSpPr>
        <p:spPr>
          <a:xfrm>
            <a:off x="1909975" y="3092844"/>
            <a:ext cx="1093469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社会责任管理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67080" y="1190244"/>
            <a:ext cx="10411459" cy="5034660"/>
          </a:xfrm>
          <a:prstGeom prst="rect">
            <a:avLst/>
          </a:prstGeom>
        </p:spPr>
      </p:pic>
      <p:sp>
        <p:nvSpPr>
          <p:cNvPr id="30" name="textbox 30"/>
          <p:cNvSpPr/>
          <p:nvPr/>
        </p:nvSpPr>
        <p:spPr>
          <a:xfrm>
            <a:off x="1256052" y="1486878"/>
            <a:ext cx="9007475" cy="2901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20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价值创造活动</a:t>
            </a:r>
            <a:r>
              <a:rPr sz="20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</a:t>
            </a:r>
            <a:r>
              <a:rPr sz="20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0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流程体系</a:t>
            </a:r>
            <a:r>
              <a:rPr sz="20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</a:t>
            </a:r>
            <a:r>
              <a:rPr sz="20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组织设计</a:t>
            </a:r>
            <a:r>
              <a:rPr sz="2000" kern="0" spc="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</a:t>
            </a:r>
            <a:r>
              <a:rPr sz="20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协</a:t>
            </a:r>
            <a:r>
              <a:rPr sz="20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同机制</a:t>
            </a:r>
            <a:endParaRPr sz="2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" name="textbox 32"/>
          <p:cNvSpPr/>
          <p:nvPr/>
        </p:nvSpPr>
        <p:spPr>
          <a:xfrm>
            <a:off x="856488" y="4291583"/>
            <a:ext cx="2169160" cy="584200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86410" algn="l" rtl="0" eaLnBrk="0">
              <a:lnSpc>
                <a:spcPct val="90000"/>
              </a:lnSpc>
              <a:spcBef>
                <a:spcPts val="5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战略导向下的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81330" algn="l" rtl="0" eaLnBrk="0">
              <a:lnSpc>
                <a:spcPts val="1920"/>
              </a:lnSpc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价值创造活动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4" name="textbox 34"/>
          <p:cNvSpPr/>
          <p:nvPr/>
        </p:nvSpPr>
        <p:spPr>
          <a:xfrm>
            <a:off x="3512820" y="3233928"/>
            <a:ext cx="2169160" cy="584200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0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79400" algn="l" rtl="0" eaLnBrk="0">
              <a:lnSpc>
                <a:spcPct val="99000"/>
              </a:lnSpc>
              <a:spcBef>
                <a:spcPts val="5"/>
              </a:spcBef>
            </a:pP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从需求到产品流程</a:t>
            </a: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从生产到交付流程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" name="textbox 36"/>
          <p:cNvSpPr/>
          <p:nvPr/>
        </p:nvSpPr>
        <p:spPr>
          <a:xfrm>
            <a:off x="3512820" y="4085844"/>
            <a:ext cx="2169160" cy="584200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92760" algn="l" rtl="0" eaLnBrk="0">
              <a:lnSpc>
                <a:spcPct val="90000"/>
              </a:lnSpc>
              <a:spcBef>
                <a:spcPts val="5"/>
              </a:spcBef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多重空间内的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81965" algn="l" rtl="0" eaLnBrk="0">
              <a:lnSpc>
                <a:spcPts val="1920"/>
              </a:lnSpc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顾客连接流程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" name="textbox 38"/>
          <p:cNvSpPr/>
          <p:nvPr/>
        </p:nvSpPr>
        <p:spPr>
          <a:xfrm>
            <a:off x="6138671" y="3784091"/>
            <a:ext cx="2167254" cy="584200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84530" indent="-299720" algn="l" rtl="0" eaLnBrk="0">
              <a:lnSpc>
                <a:spcPct val="99000"/>
              </a:lnSpc>
              <a:spcBef>
                <a:spcPts val="5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部门职责分析与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职位设置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" name="textbox 40"/>
          <p:cNvSpPr/>
          <p:nvPr/>
        </p:nvSpPr>
        <p:spPr>
          <a:xfrm>
            <a:off x="8859011" y="4572000"/>
            <a:ext cx="2167254" cy="584200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93090" indent="-417830" algn="l" rtl="0" eaLnBrk="0">
              <a:lnSpc>
                <a:spcPct val="99000"/>
              </a:lnSpc>
            </a:pP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任务型团队与自组织</a:t>
            </a:r>
            <a:r>
              <a:rPr sz="15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的连接机制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4" name="group 4"/>
          <p:cNvGrpSpPr/>
          <p:nvPr/>
        </p:nvGrpSpPr>
        <p:grpSpPr>
          <a:xfrm rot="21600000">
            <a:off x="2648711" y="2060447"/>
            <a:ext cx="1584959" cy="536447"/>
            <a:chOff x="0" y="0"/>
            <a:chExt cx="1584959" cy="536447"/>
          </a:xfrm>
        </p:grpSpPr>
        <p:sp>
          <p:nvSpPr>
            <p:cNvPr id="42" name="path 42"/>
            <p:cNvSpPr/>
            <p:nvPr/>
          </p:nvSpPr>
          <p:spPr>
            <a:xfrm>
              <a:off x="0" y="0"/>
              <a:ext cx="1584959" cy="536447"/>
            </a:xfrm>
            <a:custGeom>
              <a:avLst/>
              <a:gdLst/>
              <a:ahLst/>
              <a:cxnLst/>
              <a:rect l="0" t="0" r="0" b="0"/>
              <a:pathLst>
                <a:path w="2495" h="844">
                  <a:moveTo>
                    <a:pt x="0" y="211"/>
                  </a:moveTo>
                  <a:lnTo>
                    <a:pt x="2073" y="211"/>
                  </a:lnTo>
                  <a:lnTo>
                    <a:pt x="2073" y="0"/>
                  </a:lnTo>
                  <a:lnTo>
                    <a:pt x="2495" y="422"/>
                  </a:lnTo>
                  <a:lnTo>
                    <a:pt x="2073" y="844"/>
                  </a:lnTo>
                  <a:lnTo>
                    <a:pt x="2073" y="633"/>
                  </a:lnTo>
                  <a:lnTo>
                    <a:pt x="0" y="633"/>
                  </a:lnTo>
                  <a:lnTo>
                    <a:pt x="0" y="211"/>
                  </a:lnTo>
                </a:path>
              </a:pathLst>
            </a:custGeom>
            <a:solidFill>
              <a:srgbClr val="37040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4" name="textbox 44"/>
            <p:cNvSpPr/>
            <p:nvPr/>
          </p:nvSpPr>
          <p:spPr>
            <a:xfrm>
              <a:off x="-12700" y="-12700"/>
              <a:ext cx="1610360" cy="5619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6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41935" algn="l" rtl="0" eaLnBrk="0">
                <a:lnSpc>
                  <a:spcPct val="90000"/>
                </a:lnSpc>
                <a:spcBef>
                  <a:spcPts val="5"/>
                </a:spcBef>
              </a:pPr>
              <a:r>
                <a:rPr sz="1500" kern="0" spc="7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活动流程化</a:t>
              </a:r>
              <a:endParaRPr sz="15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6" name="group 6"/>
          <p:cNvGrpSpPr/>
          <p:nvPr/>
        </p:nvGrpSpPr>
        <p:grpSpPr>
          <a:xfrm rot="21600000">
            <a:off x="5173979" y="2060447"/>
            <a:ext cx="1583436" cy="536447"/>
            <a:chOff x="0" y="0"/>
            <a:chExt cx="1583436" cy="536447"/>
          </a:xfrm>
        </p:grpSpPr>
        <p:sp>
          <p:nvSpPr>
            <p:cNvPr id="46" name="path 46"/>
            <p:cNvSpPr/>
            <p:nvPr/>
          </p:nvSpPr>
          <p:spPr>
            <a:xfrm>
              <a:off x="0" y="0"/>
              <a:ext cx="1583436" cy="536447"/>
            </a:xfrm>
            <a:custGeom>
              <a:avLst/>
              <a:gdLst/>
              <a:ahLst/>
              <a:cxnLst/>
              <a:rect l="0" t="0" r="0" b="0"/>
              <a:pathLst>
                <a:path w="2493" h="844">
                  <a:moveTo>
                    <a:pt x="0" y="211"/>
                  </a:moveTo>
                  <a:lnTo>
                    <a:pt x="2071" y="211"/>
                  </a:lnTo>
                  <a:lnTo>
                    <a:pt x="2071" y="0"/>
                  </a:lnTo>
                  <a:lnTo>
                    <a:pt x="2493" y="422"/>
                  </a:lnTo>
                  <a:lnTo>
                    <a:pt x="2071" y="844"/>
                  </a:lnTo>
                  <a:lnTo>
                    <a:pt x="2071" y="633"/>
                  </a:lnTo>
                  <a:lnTo>
                    <a:pt x="0" y="633"/>
                  </a:lnTo>
                  <a:lnTo>
                    <a:pt x="0" y="211"/>
                  </a:lnTo>
                </a:path>
              </a:pathLst>
            </a:custGeom>
            <a:solidFill>
              <a:srgbClr val="37040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8" name="textbox 48"/>
            <p:cNvSpPr/>
            <p:nvPr/>
          </p:nvSpPr>
          <p:spPr>
            <a:xfrm>
              <a:off x="-12700" y="-12700"/>
              <a:ext cx="1609089" cy="5619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6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39395" algn="l" rtl="0" eaLnBrk="0">
                <a:lnSpc>
                  <a:spcPct val="90000"/>
                </a:lnSpc>
                <a:spcBef>
                  <a:spcPts val="5"/>
                </a:spcBef>
              </a:pPr>
              <a:r>
                <a:rPr sz="1500" kern="0" spc="8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流程组织化</a:t>
              </a:r>
              <a:endParaRPr sz="15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 rot="21600000">
            <a:off x="7999476" y="2036064"/>
            <a:ext cx="1583435" cy="536447"/>
            <a:chOff x="0" y="0"/>
            <a:chExt cx="1583435" cy="536447"/>
          </a:xfrm>
        </p:grpSpPr>
        <p:sp>
          <p:nvSpPr>
            <p:cNvPr id="50" name="path 50"/>
            <p:cNvSpPr/>
            <p:nvPr/>
          </p:nvSpPr>
          <p:spPr>
            <a:xfrm>
              <a:off x="0" y="0"/>
              <a:ext cx="1583435" cy="536447"/>
            </a:xfrm>
            <a:custGeom>
              <a:avLst/>
              <a:gdLst/>
              <a:ahLst/>
              <a:cxnLst/>
              <a:rect l="0" t="0" r="0" b="0"/>
              <a:pathLst>
                <a:path w="2493" h="844">
                  <a:moveTo>
                    <a:pt x="0" y="211"/>
                  </a:moveTo>
                  <a:lnTo>
                    <a:pt x="2073" y="211"/>
                  </a:lnTo>
                  <a:lnTo>
                    <a:pt x="2073" y="0"/>
                  </a:lnTo>
                  <a:lnTo>
                    <a:pt x="2493" y="422"/>
                  </a:lnTo>
                  <a:lnTo>
                    <a:pt x="2073" y="844"/>
                  </a:lnTo>
                  <a:lnTo>
                    <a:pt x="2073" y="633"/>
                  </a:lnTo>
                  <a:lnTo>
                    <a:pt x="0" y="633"/>
                  </a:lnTo>
                  <a:lnTo>
                    <a:pt x="0" y="211"/>
                  </a:lnTo>
                </a:path>
              </a:pathLst>
            </a:custGeom>
            <a:solidFill>
              <a:srgbClr val="37040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52" name="textbox 52"/>
            <p:cNvSpPr/>
            <p:nvPr/>
          </p:nvSpPr>
          <p:spPr>
            <a:xfrm>
              <a:off x="-12700" y="-12700"/>
              <a:ext cx="1609089" cy="5619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6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36220" algn="l" rtl="0" eaLnBrk="0">
                <a:lnSpc>
                  <a:spcPct val="90000"/>
                </a:lnSpc>
                <a:spcBef>
                  <a:spcPts val="5"/>
                </a:spcBef>
              </a:pPr>
              <a:r>
                <a:rPr sz="1500" kern="0" spc="8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组织协同化</a:t>
              </a:r>
              <a:endParaRPr sz="15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54" name="textbox 54"/>
          <p:cNvSpPr/>
          <p:nvPr/>
        </p:nvSpPr>
        <p:spPr>
          <a:xfrm>
            <a:off x="113525" y="121284"/>
            <a:ext cx="186308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7404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本书核心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56" name="path 5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58" name="textbox 58"/>
          <p:cNvSpPr/>
          <p:nvPr/>
        </p:nvSpPr>
        <p:spPr>
          <a:xfrm>
            <a:off x="8846819" y="3308603"/>
            <a:ext cx="2169160" cy="33845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88340" algn="l" rtl="0" eaLnBrk="0">
              <a:lnSpc>
                <a:spcPct val="90000"/>
              </a:lnSpc>
              <a:spcBef>
                <a:spcPts val="5"/>
              </a:spcBef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流程机制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0" name="textbox 60"/>
          <p:cNvSpPr/>
          <p:nvPr/>
        </p:nvSpPr>
        <p:spPr>
          <a:xfrm>
            <a:off x="6138671" y="5102352"/>
            <a:ext cx="2167254" cy="33845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5895" algn="l" rtl="0" eaLnBrk="0">
              <a:lnSpc>
                <a:spcPct val="90000"/>
              </a:lnSpc>
              <a:spcBef>
                <a:spcPts val="5"/>
              </a:spcBef>
            </a:pP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任职资格和素质模型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2" name="textbox 62"/>
          <p:cNvSpPr/>
          <p:nvPr/>
        </p:nvSpPr>
        <p:spPr>
          <a:xfrm>
            <a:off x="856488" y="2845307"/>
            <a:ext cx="2169160" cy="337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7813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价值创造活动分类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4" name="textbox 64"/>
          <p:cNvSpPr/>
          <p:nvPr/>
        </p:nvSpPr>
        <p:spPr>
          <a:xfrm>
            <a:off x="6149340" y="2639567"/>
            <a:ext cx="2169160" cy="337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8260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基本组织结构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6" name="textbox 66"/>
          <p:cNvSpPr/>
          <p:nvPr/>
        </p:nvSpPr>
        <p:spPr>
          <a:xfrm>
            <a:off x="6149340" y="4572000"/>
            <a:ext cx="2169160" cy="337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83565" algn="l" rtl="0" eaLnBrk="0">
              <a:lnSpc>
                <a:spcPct val="90000"/>
              </a:lnSpc>
              <a:spcBef>
                <a:spcPts val="5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职位的编织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68" name="textbox 68"/>
          <p:cNvSpPr/>
          <p:nvPr/>
        </p:nvSpPr>
        <p:spPr>
          <a:xfrm>
            <a:off x="8846819" y="3924300"/>
            <a:ext cx="2169160" cy="337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89610" algn="l" rtl="0" eaLnBrk="0">
              <a:lnSpc>
                <a:spcPct val="90000"/>
              </a:lnSpc>
              <a:spcBef>
                <a:spcPts val="5"/>
              </a:spcBef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交易机制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0" name="textbox 70"/>
          <p:cNvSpPr/>
          <p:nvPr/>
        </p:nvSpPr>
        <p:spPr>
          <a:xfrm>
            <a:off x="856488" y="3557015"/>
            <a:ext cx="2169160" cy="337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7813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价值链与商业模式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2" name="textbox 72"/>
          <p:cNvSpPr/>
          <p:nvPr/>
        </p:nvSpPr>
        <p:spPr>
          <a:xfrm>
            <a:off x="3512820" y="5469635"/>
            <a:ext cx="2169160" cy="337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8768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干部管理流程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4" name="textbox 74"/>
          <p:cNvSpPr/>
          <p:nvPr/>
        </p:nvSpPr>
        <p:spPr>
          <a:xfrm>
            <a:off x="3525011" y="2639567"/>
            <a:ext cx="2167254" cy="337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907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流程框架和流程细分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6" name="textbox 76"/>
          <p:cNvSpPr/>
          <p:nvPr/>
        </p:nvSpPr>
        <p:spPr>
          <a:xfrm>
            <a:off x="3525011" y="4917948"/>
            <a:ext cx="2167254" cy="337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8450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人才供应流程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78" name="textbox 78"/>
          <p:cNvSpPr/>
          <p:nvPr/>
        </p:nvSpPr>
        <p:spPr>
          <a:xfrm>
            <a:off x="6138671" y="3233928"/>
            <a:ext cx="2167254" cy="337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8069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新型组织形态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0" name="textbox 80"/>
          <p:cNvSpPr/>
          <p:nvPr/>
        </p:nvSpPr>
        <p:spPr>
          <a:xfrm>
            <a:off x="8859011" y="2639567"/>
            <a:ext cx="2167254" cy="337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8262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权利机制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2" name="textbox 82"/>
          <p:cNvSpPr/>
          <p:nvPr/>
        </p:nvSpPr>
        <p:spPr>
          <a:xfrm>
            <a:off x="6141720" y="5644895"/>
            <a:ext cx="2167254" cy="337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8961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角色管理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2" name="picture 8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956310" y="1405890"/>
            <a:ext cx="10014584" cy="5043804"/>
          </a:xfrm>
          <a:prstGeom prst="rect">
            <a:avLst/>
          </a:prstGeom>
        </p:spPr>
      </p:pic>
      <p:sp>
        <p:nvSpPr>
          <p:cNvPr id="834" name="textbox 834"/>
          <p:cNvSpPr/>
          <p:nvPr/>
        </p:nvSpPr>
        <p:spPr>
          <a:xfrm>
            <a:off x="2537381" y="1742199"/>
            <a:ext cx="6934200" cy="32829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5420" algn="l" rtl="0" eaLnBrk="0">
              <a:lnSpc>
                <a:spcPct val="87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01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战略制定和执行</a:t>
            </a:r>
            <a:r>
              <a:rPr sz="14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02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投资管理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03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理念架构管理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88010" algn="l" rtl="0" eaLnBrk="0">
              <a:lnSpc>
                <a:spcPct val="87000"/>
              </a:lnSpc>
              <a:spcBef>
                <a:spcPts val="42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04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年度计划和全面预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算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05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实体绩效管理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5260" algn="l" rtl="0" eaLnBrk="0">
              <a:lnSpc>
                <a:spcPct val="87000"/>
              </a:lnSpc>
              <a:spcBef>
                <a:spcPts val="42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06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需求分析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07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08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集成供应链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09</a:t>
            </a:r>
            <a:r>
              <a:rPr sz="1400" kern="0" spc="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顾客连接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7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人力资源配置</a:t>
            </a:r>
            <a:r>
              <a:rPr sz="1400" kern="0" spc="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11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人力资源激励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12</a:t>
            </a:r>
            <a:r>
              <a:rPr sz="1400" kern="0" spc="5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人力资源开发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干部管理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57200" algn="l" rtl="0" eaLnBrk="0">
              <a:lnSpc>
                <a:spcPct val="91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14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资金筹措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15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资金使用</a:t>
            </a:r>
            <a:r>
              <a:rPr sz="14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16</a:t>
            </a:r>
            <a:r>
              <a:rPr sz="1400" kern="0" spc="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债务危机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55930" algn="l" rtl="0" eaLnBrk="0">
              <a:lnSpc>
                <a:spcPct val="88000"/>
              </a:lnSpc>
              <a:spcBef>
                <a:spcPts val="42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17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技术吸纳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18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技术研究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19</a:t>
            </a:r>
            <a:r>
              <a:rPr sz="1400" kern="0" spc="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知识产权管理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43560" algn="l" rtl="0" eaLnBrk="0">
              <a:lnSpc>
                <a:spcPct val="87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20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信息系统建设与维护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21</a:t>
            </a:r>
            <a:r>
              <a:rPr sz="1400" kern="0" spc="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数据流管理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36" name="textbox 836"/>
          <p:cNvSpPr/>
          <p:nvPr/>
        </p:nvSpPr>
        <p:spPr>
          <a:xfrm>
            <a:off x="2779332" y="5313439"/>
            <a:ext cx="6148704" cy="7194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94005" algn="l" rtl="0" eaLnBrk="0">
              <a:lnSpc>
                <a:spcPct val="87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22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会计核算与决策支持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23</a:t>
            </a:r>
            <a:r>
              <a:rPr sz="1400" kern="0" spc="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战略性财务管理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7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24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社会责任管理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25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26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审计管理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38" name="textbox 838"/>
          <p:cNvSpPr/>
          <p:nvPr/>
        </p:nvSpPr>
        <p:spPr>
          <a:xfrm>
            <a:off x="904976" y="1011402"/>
            <a:ext cx="551624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1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企业流程体系大厦：</a:t>
            </a:r>
            <a:r>
              <a:rPr sz="1700" kern="0" spc="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所有一级流程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按照价值链逻辑排列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40" name="textbox 840"/>
          <p:cNvSpPr/>
          <p:nvPr/>
        </p:nvSpPr>
        <p:spPr>
          <a:xfrm>
            <a:off x="113525" y="121284"/>
            <a:ext cx="261873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659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流程体系的框架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42" name="path 84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46" name="textbox 846"/>
          <p:cNvSpPr/>
          <p:nvPr/>
        </p:nvSpPr>
        <p:spPr>
          <a:xfrm rot="16200000">
            <a:off x="1146624" y="3765532"/>
            <a:ext cx="1619885" cy="2133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愿景、使命和价值观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8" name="textbox 848"/>
          <p:cNvSpPr/>
          <p:nvPr/>
        </p:nvSpPr>
        <p:spPr>
          <a:xfrm>
            <a:off x="584428" y="4288002"/>
            <a:ext cx="5567679" cy="20802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流程优化：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流程再造的原则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algn="l" rtl="0" eaLnBrk="0">
              <a:lnSpc>
                <a:spcPct val="92000"/>
              </a:lnSpc>
              <a:spcBef>
                <a:spcPts val="42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①深入理解各类价值创造活动的特点和运行规律：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设计流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程时，不能遗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漏、忽略重要流程，体现“做正确的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事”的原则。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685" indent="1270" algn="l" rtl="0" eaLnBrk="0">
              <a:lnSpc>
                <a:spcPct val="95000"/>
              </a:lnSpc>
              <a:spcBef>
                <a:spcPts val="85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②以战略为导向：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流程体系需要体现战略意图和思想。需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将关键任务和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举措融入流程体系之中，成为某一层级流程的组成部分，或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者成为某项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流程中的细分子流程。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685" indent="1270" algn="l" rtl="0" eaLnBrk="0">
              <a:lnSpc>
                <a:spcPct val="92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③以闭环为流程的普遍形态：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导向和结果导向，也意味着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结果和过程的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统一。每一次动态的循环，都是在前次循环基础上的改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进或迭代。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50" name="textbox 850"/>
          <p:cNvSpPr/>
          <p:nvPr/>
        </p:nvSpPr>
        <p:spPr>
          <a:xfrm>
            <a:off x="6449288" y="4501362"/>
            <a:ext cx="4710429" cy="18662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流程细分的限度：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不确定/非规范活动不再细分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3340" algn="l" rtl="0" eaLnBrk="0">
              <a:lnSpc>
                <a:spcPct val="95000"/>
              </a:lnSpc>
              <a:spcBef>
                <a:spcPts val="42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一项活动，某个职位/角色的人可以完成而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不需要两个及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以上人员接力完成（即不需要在分工的前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提下相互协同</a:t>
            </a:r>
            <a:r>
              <a:rPr sz="14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就不必再分解了。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1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2070" indent="1270" algn="l" rtl="0" eaLnBrk="0">
              <a:lnSpc>
                <a:spcPct val="95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②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一项活动虽然需要两个及以上人员接力完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成，但由于工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作内容过于简单，无须流程细分，相关人员都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能准确高效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完成。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52" name="textbox 852"/>
          <p:cNvSpPr/>
          <p:nvPr/>
        </p:nvSpPr>
        <p:spPr>
          <a:xfrm>
            <a:off x="113525" y="121284"/>
            <a:ext cx="3741420" cy="10591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好大一棵树：流程的细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97205" algn="l" rtl="0" eaLnBrk="0">
              <a:lnSpc>
                <a:spcPct val="90000"/>
              </a:lnSpc>
              <a:spcBef>
                <a:spcPts val="5"/>
              </a:spcBef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流程分解：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多层级流程分解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54" name="path 85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56" name="rect 856"/>
          <p:cNvSpPr/>
          <p:nvPr/>
        </p:nvSpPr>
        <p:spPr>
          <a:xfrm>
            <a:off x="2991611" y="2740152"/>
            <a:ext cx="1005840" cy="278891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58" name="rect 858"/>
          <p:cNvSpPr/>
          <p:nvPr/>
        </p:nvSpPr>
        <p:spPr>
          <a:xfrm>
            <a:off x="4017263" y="2749295"/>
            <a:ext cx="536447" cy="277368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60" name="rect 860"/>
          <p:cNvSpPr/>
          <p:nvPr/>
        </p:nvSpPr>
        <p:spPr>
          <a:xfrm>
            <a:off x="3160776" y="3075432"/>
            <a:ext cx="1130808" cy="278891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62" name="rect 862"/>
          <p:cNvSpPr/>
          <p:nvPr/>
        </p:nvSpPr>
        <p:spPr>
          <a:xfrm>
            <a:off x="5494020" y="3078479"/>
            <a:ext cx="371855" cy="277367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64" name="rect 864"/>
          <p:cNvSpPr/>
          <p:nvPr/>
        </p:nvSpPr>
        <p:spPr>
          <a:xfrm>
            <a:off x="4326635" y="3076955"/>
            <a:ext cx="1132332" cy="277367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866" name="textbox 866"/>
          <p:cNvSpPr/>
          <p:nvPr/>
        </p:nvSpPr>
        <p:spPr>
          <a:xfrm>
            <a:off x="2978911" y="2738120"/>
            <a:ext cx="2900045" cy="5683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  <a:tabLst>
                <a:tab pos="130810" algn="l"/>
              </a:tabLst>
            </a:pP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三级流程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B2</a:t>
            </a:r>
            <a:r>
              <a:rPr sz="1200" kern="0" spc="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</a:t>
            </a:r>
            <a:r>
              <a:rPr sz="1800" kern="0" spc="-20" baseline="-3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r>
              <a:rPr sz="11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endParaRPr sz="1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6000"/>
              </a:lnSpc>
            </a:pPr>
            <a:endParaRPr sz="1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1610" algn="l" rtl="0" eaLnBrk="0">
              <a:lnSpc>
                <a:spcPct val="86000"/>
              </a:lnSpc>
              <a:tabLst>
                <a:tab pos="330200" algn="l"/>
              </a:tabLst>
            </a:pP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四级流程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B21        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三级流程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B22       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68" name="path 868"/>
          <p:cNvSpPr/>
          <p:nvPr/>
        </p:nvSpPr>
        <p:spPr>
          <a:xfrm>
            <a:off x="4568759" y="2750820"/>
            <a:ext cx="304800" cy="298703"/>
          </a:xfrm>
          <a:custGeom>
            <a:avLst/>
            <a:gdLst/>
            <a:ahLst/>
            <a:cxnLst/>
            <a:rect l="0" t="0" r="0" b="0"/>
            <a:pathLst>
              <a:path w="480" h="470">
                <a:moveTo>
                  <a:pt x="0" y="0"/>
                </a:moveTo>
                <a:lnTo>
                  <a:pt x="480" y="235"/>
                </a:lnTo>
                <a:lnTo>
                  <a:pt x="0" y="470"/>
                </a:lnTo>
                <a:lnTo>
                  <a:pt x="0" y="0"/>
                </a:lnTo>
              </a:path>
            </a:pathLst>
          </a:cu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28" name="group 28"/>
          <p:cNvGrpSpPr/>
          <p:nvPr/>
        </p:nvGrpSpPr>
        <p:grpSpPr>
          <a:xfrm rot="21600000">
            <a:off x="7046976" y="3883152"/>
            <a:ext cx="3616451" cy="278891"/>
            <a:chOff x="0" y="0"/>
            <a:chExt cx="3616451" cy="278891"/>
          </a:xfrm>
        </p:grpSpPr>
        <p:sp>
          <p:nvSpPr>
            <p:cNvPr id="870" name="path 870"/>
            <p:cNvSpPr/>
            <p:nvPr/>
          </p:nvSpPr>
          <p:spPr>
            <a:xfrm>
              <a:off x="0" y="0"/>
              <a:ext cx="3616451" cy="278891"/>
            </a:xfrm>
            <a:custGeom>
              <a:avLst/>
              <a:gdLst/>
              <a:ahLst/>
              <a:cxnLst/>
              <a:rect l="0" t="0" r="0" b="0"/>
              <a:pathLst>
                <a:path w="5695" h="439">
                  <a:moveTo>
                    <a:pt x="0" y="0"/>
                  </a:moveTo>
                  <a:lnTo>
                    <a:pt x="1792" y="0"/>
                  </a:lnTo>
                  <a:lnTo>
                    <a:pt x="1792" y="436"/>
                  </a:lnTo>
                  <a:lnTo>
                    <a:pt x="0" y="436"/>
                  </a:lnTo>
                  <a:lnTo>
                    <a:pt x="0" y="0"/>
                  </a:lnTo>
                  <a:close/>
                </a:path>
                <a:path w="5695" h="439">
                  <a:moveTo>
                    <a:pt x="1850" y="0"/>
                  </a:moveTo>
                  <a:lnTo>
                    <a:pt x="3746" y="0"/>
                  </a:lnTo>
                  <a:lnTo>
                    <a:pt x="3746" y="436"/>
                  </a:lnTo>
                  <a:lnTo>
                    <a:pt x="1850" y="436"/>
                  </a:lnTo>
                  <a:lnTo>
                    <a:pt x="1850" y="0"/>
                  </a:lnTo>
                  <a:close/>
                </a:path>
                <a:path w="5695" h="439">
                  <a:moveTo>
                    <a:pt x="3799" y="2"/>
                  </a:moveTo>
                  <a:lnTo>
                    <a:pt x="5695" y="2"/>
                  </a:lnTo>
                  <a:lnTo>
                    <a:pt x="5695" y="439"/>
                  </a:lnTo>
                  <a:lnTo>
                    <a:pt x="3799" y="439"/>
                  </a:lnTo>
                  <a:lnTo>
                    <a:pt x="3799" y="2"/>
                  </a:lnTo>
                  <a:close/>
                </a:path>
              </a:pathLst>
            </a:custGeom>
            <a:solidFill>
              <a:srgbClr val="FBEBB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72" name="textbox 872"/>
            <p:cNvSpPr/>
            <p:nvPr/>
          </p:nvSpPr>
          <p:spPr>
            <a:xfrm>
              <a:off x="-12700" y="-12700"/>
              <a:ext cx="3642359" cy="30670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7000"/>
                </a:lnSpc>
              </a:pPr>
              <a:endParaRPr sz="4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67640" algn="l" rtl="0" eaLnBrk="0">
                <a:lnSpc>
                  <a:spcPct val="87000"/>
                </a:lnSpc>
                <a:spcBef>
                  <a:spcPts val="5"/>
                </a:spcBef>
              </a:pP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四级流程</a:t>
              </a: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B11         </a:t>
              </a: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四级流程</a:t>
              </a: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B12        </a:t>
              </a: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   </a:t>
              </a: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四级流程</a:t>
              </a: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B12</a:t>
              </a:r>
              <a:endParaRPr sz="1200" dirty="0">
                <a:latin typeface="Times New Roman" panose="02020503050405090304"/>
                <a:ea typeface="Times New Roman" panose="02020503050405090304"/>
                <a:cs typeface="Times New Roman" panose="02020503050405090304"/>
              </a:endParaRPr>
            </a:p>
          </p:txBody>
        </p:sp>
      </p:grpSp>
      <p:grpSp>
        <p:nvGrpSpPr>
          <p:cNvPr id="30" name="group 30"/>
          <p:cNvGrpSpPr/>
          <p:nvPr/>
        </p:nvGrpSpPr>
        <p:grpSpPr>
          <a:xfrm rot="21600000">
            <a:off x="2955925" y="3728720"/>
            <a:ext cx="2437511" cy="302259"/>
            <a:chOff x="0" y="0"/>
            <a:chExt cx="2437511" cy="302259"/>
          </a:xfrm>
        </p:grpSpPr>
        <p:pic>
          <p:nvPicPr>
            <p:cNvPr id="874" name="picture 87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2437511" cy="302259"/>
            </a:xfrm>
            <a:prstGeom prst="rect">
              <a:avLst/>
            </a:prstGeom>
          </p:spPr>
        </p:pic>
        <p:sp>
          <p:nvSpPr>
            <p:cNvPr id="876" name="textbox 876"/>
            <p:cNvSpPr/>
            <p:nvPr/>
          </p:nvSpPr>
          <p:spPr>
            <a:xfrm>
              <a:off x="-12700" y="-12700"/>
              <a:ext cx="2463164" cy="33020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</a:pPr>
              <a:endParaRPr sz="6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51790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四级流程</a:t>
              </a: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A21       </a:t>
              </a: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二级流程</a:t>
              </a: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A22</a:t>
              </a:r>
              <a:endParaRPr sz="1200" dirty="0">
                <a:latin typeface="Times New Roman" panose="02020503050405090304"/>
                <a:ea typeface="Times New Roman" panose="02020503050405090304"/>
                <a:cs typeface="Times New Roman" panose="02020503050405090304"/>
              </a:endParaRPr>
            </a:p>
          </p:txBody>
        </p:sp>
      </p:grpSp>
      <p:sp>
        <p:nvSpPr>
          <p:cNvPr id="880" name="textbox 880"/>
          <p:cNvSpPr/>
          <p:nvPr/>
        </p:nvSpPr>
        <p:spPr>
          <a:xfrm>
            <a:off x="8365235" y="1935479"/>
            <a:ext cx="1827529" cy="30797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4935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串联和并联混合流程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32" name="group 32"/>
          <p:cNvGrpSpPr/>
          <p:nvPr/>
        </p:nvGrpSpPr>
        <p:grpSpPr>
          <a:xfrm rot="21600000">
            <a:off x="1859279" y="2372867"/>
            <a:ext cx="1822703" cy="298703"/>
            <a:chOff x="0" y="0"/>
            <a:chExt cx="1822703" cy="298703"/>
          </a:xfrm>
        </p:grpSpPr>
        <p:sp>
          <p:nvSpPr>
            <p:cNvPr id="882" name="path 882"/>
            <p:cNvSpPr/>
            <p:nvPr/>
          </p:nvSpPr>
          <p:spPr>
            <a:xfrm>
              <a:off x="0" y="0"/>
              <a:ext cx="1822703" cy="298703"/>
            </a:xfrm>
            <a:custGeom>
              <a:avLst/>
              <a:gdLst/>
              <a:ahLst/>
              <a:cxnLst/>
              <a:rect l="0" t="0" r="0" b="0"/>
              <a:pathLst>
                <a:path w="2870" h="470">
                  <a:moveTo>
                    <a:pt x="0" y="14"/>
                  </a:moveTo>
                  <a:lnTo>
                    <a:pt x="1459" y="14"/>
                  </a:lnTo>
                  <a:lnTo>
                    <a:pt x="1459" y="453"/>
                  </a:lnTo>
                  <a:lnTo>
                    <a:pt x="0" y="453"/>
                  </a:lnTo>
                  <a:lnTo>
                    <a:pt x="0" y="14"/>
                  </a:lnTo>
                  <a:close/>
                </a:path>
                <a:path w="2870" h="470">
                  <a:moveTo>
                    <a:pt x="1500" y="16"/>
                  </a:moveTo>
                  <a:lnTo>
                    <a:pt x="2335" y="16"/>
                  </a:lnTo>
                  <a:lnTo>
                    <a:pt x="2335" y="456"/>
                  </a:lnTo>
                  <a:lnTo>
                    <a:pt x="1500" y="456"/>
                  </a:lnTo>
                  <a:lnTo>
                    <a:pt x="1500" y="16"/>
                  </a:lnTo>
                  <a:close/>
                </a:path>
                <a:path w="2870" h="470">
                  <a:moveTo>
                    <a:pt x="2390" y="0"/>
                  </a:moveTo>
                  <a:lnTo>
                    <a:pt x="2870" y="235"/>
                  </a:lnTo>
                  <a:lnTo>
                    <a:pt x="2390" y="470"/>
                  </a:lnTo>
                  <a:lnTo>
                    <a:pt x="2390" y="0"/>
                  </a:lnTo>
                </a:path>
              </a:pathLst>
            </a:custGeom>
            <a:solidFill>
              <a:srgbClr val="FBEBB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84" name="textbox 884"/>
            <p:cNvSpPr/>
            <p:nvPr/>
          </p:nvSpPr>
          <p:spPr>
            <a:xfrm>
              <a:off x="-12700" y="-12700"/>
              <a:ext cx="1848485" cy="3263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8905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二级流程</a:t>
              </a: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B</a:t>
              </a:r>
              <a:r>
                <a:rPr sz="1200" kern="0" spc="3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       </a:t>
              </a: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...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886" name="textbox 886"/>
          <p:cNvSpPr/>
          <p:nvPr/>
        </p:nvSpPr>
        <p:spPr>
          <a:xfrm>
            <a:off x="612586" y="1553604"/>
            <a:ext cx="301434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下一级流程是上一级流程的操作方案。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888" name="textbox 888"/>
          <p:cNvSpPr/>
          <p:nvPr/>
        </p:nvSpPr>
        <p:spPr>
          <a:xfrm>
            <a:off x="611158" y="1340244"/>
            <a:ext cx="3006089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上一级流程是下一级流程的任务</a:t>
            </a:r>
            <a:r>
              <a:rPr sz="1400" kern="0" spc="-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定义；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34" name="group 34"/>
          <p:cNvGrpSpPr/>
          <p:nvPr/>
        </p:nvGrpSpPr>
        <p:grpSpPr>
          <a:xfrm rot="21600000">
            <a:off x="2727960" y="3429000"/>
            <a:ext cx="1539240" cy="280415"/>
            <a:chOff x="0" y="0"/>
            <a:chExt cx="1539240" cy="280415"/>
          </a:xfrm>
        </p:grpSpPr>
        <p:sp>
          <p:nvSpPr>
            <p:cNvPr id="890" name="path 890"/>
            <p:cNvSpPr/>
            <p:nvPr/>
          </p:nvSpPr>
          <p:spPr>
            <a:xfrm>
              <a:off x="0" y="0"/>
              <a:ext cx="1539240" cy="280415"/>
            </a:xfrm>
            <a:custGeom>
              <a:avLst/>
              <a:gdLst/>
              <a:ahLst/>
              <a:cxnLst/>
              <a:rect l="0" t="0" r="0" b="0"/>
              <a:pathLst>
                <a:path w="2424" h="441">
                  <a:moveTo>
                    <a:pt x="0" y="0"/>
                  </a:moveTo>
                  <a:lnTo>
                    <a:pt x="1564" y="0"/>
                  </a:lnTo>
                  <a:lnTo>
                    <a:pt x="1564" y="439"/>
                  </a:lnTo>
                  <a:lnTo>
                    <a:pt x="0" y="439"/>
                  </a:lnTo>
                  <a:lnTo>
                    <a:pt x="0" y="0"/>
                  </a:lnTo>
                  <a:close/>
                </a:path>
                <a:path w="2424" h="441">
                  <a:moveTo>
                    <a:pt x="1588" y="2"/>
                  </a:moveTo>
                  <a:lnTo>
                    <a:pt x="2424" y="2"/>
                  </a:lnTo>
                  <a:lnTo>
                    <a:pt x="2424" y="441"/>
                  </a:lnTo>
                  <a:lnTo>
                    <a:pt x="1588" y="441"/>
                  </a:lnTo>
                  <a:lnTo>
                    <a:pt x="1588" y="2"/>
                  </a:lnTo>
                  <a:close/>
                </a:path>
              </a:pathLst>
            </a:custGeom>
            <a:solidFill>
              <a:srgbClr val="FBEBB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92" name="textbox 892"/>
            <p:cNvSpPr/>
            <p:nvPr/>
          </p:nvSpPr>
          <p:spPr>
            <a:xfrm>
              <a:off x="-12700" y="-12700"/>
              <a:ext cx="1565275" cy="3086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0000"/>
                </a:lnSpc>
              </a:pPr>
              <a:endParaRPr sz="4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19380" algn="l" rtl="0" eaLnBrk="0">
                <a:lnSpc>
                  <a:spcPct val="86000"/>
                </a:lnSpc>
                <a:spcBef>
                  <a:spcPts val="0"/>
                </a:spcBef>
              </a:pP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二级流程</a:t>
              </a: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A2</a:t>
              </a:r>
              <a:r>
                <a:rPr sz="1200" kern="0" spc="1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       </a:t>
              </a: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...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894" name="textbox 894"/>
          <p:cNvSpPr/>
          <p:nvPr/>
        </p:nvSpPr>
        <p:spPr>
          <a:xfrm>
            <a:off x="685800" y="1978152"/>
            <a:ext cx="1125219" cy="30480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7965" algn="l" rtl="0" eaLnBrk="0">
              <a:lnSpc>
                <a:spcPct val="86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36" name="group 36"/>
          <p:cNvGrpSpPr/>
          <p:nvPr/>
        </p:nvGrpSpPr>
        <p:grpSpPr>
          <a:xfrm rot="21600000">
            <a:off x="6179820" y="1752600"/>
            <a:ext cx="1124711" cy="304800"/>
            <a:chOff x="0" y="0"/>
            <a:chExt cx="1124711" cy="304800"/>
          </a:xfrm>
        </p:grpSpPr>
        <p:sp>
          <p:nvSpPr>
            <p:cNvPr id="896" name="path 896"/>
            <p:cNvSpPr/>
            <p:nvPr/>
          </p:nvSpPr>
          <p:spPr>
            <a:xfrm>
              <a:off x="0" y="0"/>
              <a:ext cx="1124711" cy="304800"/>
            </a:xfrm>
            <a:custGeom>
              <a:avLst/>
              <a:gdLst/>
              <a:ahLst/>
              <a:cxnLst/>
              <a:rect l="0" t="0" r="0" b="0"/>
              <a:pathLst>
                <a:path w="1771" h="480">
                  <a:moveTo>
                    <a:pt x="0" y="0"/>
                  </a:moveTo>
                  <a:lnTo>
                    <a:pt x="1533" y="0"/>
                  </a:lnTo>
                  <a:lnTo>
                    <a:pt x="1771" y="240"/>
                  </a:lnTo>
                  <a:lnTo>
                    <a:pt x="1533" y="480"/>
                  </a:lnTo>
                  <a:lnTo>
                    <a:pt x="0" y="480"/>
                  </a:lnTo>
                  <a:lnTo>
                    <a:pt x="0" y="0"/>
                  </a:lnTo>
                </a:path>
              </a:pathLst>
            </a:custGeom>
            <a:solidFill>
              <a:srgbClr val="FBEBB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898" name="textbox 898"/>
            <p:cNvSpPr/>
            <p:nvPr/>
          </p:nvSpPr>
          <p:spPr>
            <a:xfrm>
              <a:off x="-12700" y="-12700"/>
              <a:ext cx="1150619" cy="33274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40665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一级流程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900" name="textbox 900"/>
          <p:cNvSpPr/>
          <p:nvPr/>
        </p:nvSpPr>
        <p:spPr>
          <a:xfrm>
            <a:off x="2932176" y="1953767"/>
            <a:ext cx="1077594" cy="30670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430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串联型流程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02" name="rect 902"/>
          <p:cNvSpPr/>
          <p:nvPr/>
        </p:nvSpPr>
        <p:spPr>
          <a:xfrm>
            <a:off x="870203" y="2382011"/>
            <a:ext cx="958596" cy="277367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04" name="textbox 904"/>
          <p:cNvSpPr/>
          <p:nvPr/>
        </p:nvSpPr>
        <p:spPr>
          <a:xfrm>
            <a:off x="721994" y="2283459"/>
            <a:ext cx="1120139" cy="3263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2365"/>
              </a:lnSpc>
            </a:pPr>
            <a:r>
              <a:rPr sz="1900" kern="0" spc="0" dirty="0">
                <a:solidFill>
                  <a:srgbClr val="000000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L</a:t>
            </a:r>
            <a:r>
              <a:rPr sz="1900" kern="0" spc="510" dirty="0">
                <a:solidFill>
                  <a:srgbClr val="000000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 </a:t>
            </a:r>
            <a:r>
              <a:rPr sz="1800" kern="0" spc="0" baseline="-16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二级流程</a:t>
            </a:r>
            <a:r>
              <a:rPr sz="1800" kern="0" spc="0" baseline="-1600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r>
              <a:rPr sz="11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</a:t>
            </a:r>
            <a:endParaRPr sz="1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906" name="picture 90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004934" y="3211829"/>
            <a:ext cx="62865" cy="479425"/>
          </a:xfrm>
          <a:prstGeom prst="rect">
            <a:avLst/>
          </a:prstGeom>
        </p:spPr>
      </p:pic>
      <p:grpSp>
        <p:nvGrpSpPr>
          <p:cNvPr id="38" name="group 38"/>
          <p:cNvGrpSpPr/>
          <p:nvPr/>
        </p:nvGrpSpPr>
        <p:grpSpPr>
          <a:xfrm rot="21600000">
            <a:off x="9058275" y="3308603"/>
            <a:ext cx="1118996" cy="277367"/>
            <a:chOff x="0" y="0"/>
            <a:chExt cx="1118996" cy="277367"/>
          </a:xfrm>
        </p:grpSpPr>
        <p:sp>
          <p:nvSpPr>
            <p:cNvPr id="908" name="rect 908"/>
            <p:cNvSpPr/>
            <p:nvPr/>
          </p:nvSpPr>
          <p:spPr>
            <a:xfrm>
              <a:off x="85725" y="0"/>
              <a:ext cx="1033271" cy="277367"/>
            </a:xfrm>
            <a:prstGeom prst="rect">
              <a:avLst/>
            </a:prstGeom>
            <a:solidFill>
              <a:srgbClr val="FBEBB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910" name="textbox 910"/>
            <p:cNvSpPr/>
            <p:nvPr/>
          </p:nvSpPr>
          <p:spPr>
            <a:xfrm>
              <a:off x="-12700" y="-12700"/>
              <a:ext cx="1144905" cy="3054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8000"/>
                </a:lnSpc>
              </a:pPr>
              <a:endParaRPr sz="4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700" algn="l" rtl="0" eaLnBrk="0">
                <a:lnSpc>
                  <a:spcPct val="86000"/>
                </a:lnSpc>
                <a:spcBef>
                  <a:spcPts val="5"/>
                </a:spcBef>
                <a:tabLst>
                  <a:tab pos="97155" algn="l"/>
                </a:tabLst>
              </a:pPr>
              <a:r>
                <a:rPr sz="1200" strike="sngStrike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r>
                <a:rPr sz="1200" kern="0" spc="46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三级流程</a:t>
              </a: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B4</a:t>
              </a:r>
              <a:endParaRPr sz="1200" dirty="0">
                <a:latin typeface="Times New Roman" panose="02020503050405090304"/>
                <a:ea typeface="Times New Roman" panose="02020503050405090304"/>
                <a:cs typeface="Times New Roman" panose="02020503050405090304"/>
              </a:endParaRPr>
            </a:p>
          </p:txBody>
        </p:sp>
      </p:grpSp>
      <p:sp>
        <p:nvSpPr>
          <p:cNvPr id="912" name="textbox 912"/>
          <p:cNvSpPr/>
          <p:nvPr/>
        </p:nvSpPr>
        <p:spPr>
          <a:xfrm>
            <a:off x="1653539" y="3429000"/>
            <a:ext cx="1043939" cy="27940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0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0" algn="l" rtl="0" eaLnBrk="0">
              <a:lnSpc>
                <a:spcPct val="86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三级流程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A1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914" name="textbox 914"/>
          <p:cNvSpPr/>
          <p:nvPr/>
        </p:nvSpPr>
        <p:spPr>
          <a:xfrm>
            <a:off x="6757416" y="2537459"/>
            <a:ext cx="1033780" cy="27940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635" algn="l" rtl="0" eaLnBrk="0">
              <a:lnSpc>
                <a:spcPct val="86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三级流程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A1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916" name="textbox 916"/>
          <p:cNvSpPr/>
          <p:nvPr/>
        </p:nvSpPr>
        <p:spPr>
          <a:xfrm>
            <a:off x="7824216" y="2538983"/>
            <a:ext cx="1033780" cy="27940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0" algn="l" rtl="0" eaLnBrk="0">
              <a:lnSpc>
                <a:spcPct val="86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三级流程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A1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918" name="textbox 918"/>
          <p:cNvSpPr/>
          <p:nvPr/>
        </p:nvSpPr>
        <p:spPr>
          <a:xfrm>
            <a:off x="7978140" y="3547871"/>
            <a:ext cx="1033780" cy="27940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1445" algn="l" rtl="0" eaLnBrk="0">
              <a:lnSpc>
                <a:spcPct val="86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三级流程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B3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920" name="rect 920"/>
          <p:cNvSpPr/>
          <p:nvPr/>
        </p:nvSpPr>
        <p:spPr>
          <a:xfrm>
            <a:off x="6752844" y="3307079"/>
            <a:ext cx="1033271" cy="278891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22" name="textbox 922"/>
          <p:cNvSpPr/>
          <p:nvPr/>
        </p:nvSpPr>
        <p:spPr>
          <a:xfrm>
            <a:off x="7972044" y="3076955"/>
            <a:ext cx="1033780" cy="277495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0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0810" algn="l" rtl="0" eaLnBrk="0">
              <a:lnSpc>
                <a:spcPct val="86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三级流程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B2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924" name="textbox 924"/>
          <p:cNvSpPr/>
          <p:nvPr/>
        </p:nvSpPr>
        <p:spPr>
          <a:xfrm>
            <a:off x="1958339" y="2747771"/>
            <a:ext cx="1014094" cy="277495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1285" algn="l" rtl="0" eaLnBrk="0">
              <a:lnSpc>
                <a:spcPct val="86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三级流程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B1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926" name="picture 9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345882" y="2659697"/>
            <a:ext cx="307975" cy="911860"/>
          </a:xfrm>
          <a:prstGeom prst="rect">
            <a:avLst/>
          </a:prstGeom>
        </p:spPr>
      </p:pic>
      <p:sp>
        <p:nvSpPr>
          <p:cNvPr id="928" name="textbox 928"/>
          <p:cNvSpPr/>
          <p:nvPr/>
        </p:nvSpPr>
        <p:spPr>
          <a:xfrm>
            <a:off x="6412991" y="2956559"/>
            <a:ext cx="958850" cy="277495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0810" algn="l" rtl="0" eaLnBrk="0">
              <a:lnSpc>
                <a:spcPct val="86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二级流程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930" name="textbox 930"/>
          <p:cNvSpPr/>
          <p:nvPr/>
        </p:nvSpPr>
        <p:spPr>
          <a:xfrm>
            <a:off x="6364223" y="2156459"/>
            <a:ext cx="958850" cy="277495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635" algn="l" rtl="0" eaLnBrk="0">
              <a:lnSpc>
                <a:spcPct val="86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二级流程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932" name="picture 9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228714" y="2056765"/>
            <a:ext cx="135890" cy="228600"/>
          </a:xfrm>
          <a:prstGeom prst="rect">
            <a:avLst/>
          </a:prstGeom>
        </p:spPr>
      </p:pic>
      <p:pic>
        <p:nvPicPr>
          <p:cNvPr id="934" name="picture 9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223317" y="2262822"/>
            <a:ext cx="188595" cy="835659"/>
          </a:xfrm>
          <a:prstGeom prst="rect">
            <a:avLst/>
          </a:prstGeom>
        </p:spPr>
      </p:pic>
      <p:pic>
        <p:nvPicPr>
          <p:cNvPr id="936" name="picture 9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880984" y="3204845"/>
            <a:ext cx="103505" cy="479425"/>
          </a:xfrm>
          <a:prstGeom prst="rect">
            <a:avLst/>
          </a:prstGeom>
        </p:spPr>
      </p:pic>
      <p:sp>
        <p:nvSpPr>
          <p:cNvPr id="938" name="textbox 938"/>
          <p:cNvSpPr/>
          <p:nvPr/>
        </p:nvSpPr>
        <p:spPr>
          <a:xfrm>
            <a:off x="6871436" y="3354602"/>
            <a:ext cx="1034414" cy="1828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tabLst>
                <a:tab pos="1021080" algn="l"/>
              </a:tabLst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三级流程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B1</a:t>
            </a:r>
            <a:r>
              <a:rPr sz="1200" kern="0" spc="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</a:t>
            </a:r>
            <a:r>
              <a:rPr sz="1200" strike="sngStrike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	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940" name="textbox 940"/>
          <p:cNvSpPr/>
          <p:nvPr/>
        </p:nvSpPr>
        <p:spPr>
          <a:xfrm>
            <a:off x="5423915" y="3755135"/>
            <a:ext cx="403859" cy="277495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9060" algn="l" rtl="0" eaLnBrk="0">
              <a:lnSpc>
                <a:spcPts val="195"/>
              </a:lnSpc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42" name="path 942"/>
          <p:cNvSpPr/>
          <p:nvPr/>
        </p:nvSpPr>
        <p:spPr>
          <a:xfrm>
            <a:off x="5864352" y="3742944"/>
            <a:ext cx="304800" cy="298704"/>
          </a:xfrm>
          <a:custGeom>
            <a:avLst/>
            <a:gdLst/>
            <a:ahLst/>
            <a:cxnLst/>
            <a:rect l="0" t="0" r="0" b="0"/>
            <a:pathLst>
              <a:path w="480" h="470">
                <a:moveTo>
                  <a:pt x="0" y="0"/>
                </a:moveTo>
                <a:lnTo>
                  <a:pt x="480" y="235"/>
                </a:lnTo>
                <a:lnTo>
                  <a:pt x="0" y="470"/>
                </a:lnTo>
                <a:lnTo>
                  <a:pt x="0" y="0"/>
                </a:lnTo>
              </a:path>
            </a:pathLst>
          </a:cu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44" name="path 944"/>
          <p:cNvSpPr/>
          <p:nvPr/>
        </p:nvSpPr>
        <p:spPr>
          <a:xfrm>
            <a:off x="5882640" y="3066288"/>
            <a:ext cx="304800" cy="298703"/>
          </a:xfrm>
          <a:custGeom>
            <a:avLst/>
            <a:gdLst/>
            <a:ahLst/>
            <a:cxnLst/>
            <a:rect l="0" t="0" r="0" b="0"/>
            <a:pathLst>
              <a:path w="480" h="470">
                <a:moveTo>
                  <a:pt x="0" y="0"/>
                </a:moveTo>
                <a:lnTo>
                  <a:pt x="480" y="235"/>
                </a:lnTo>
                <a:lnTo>
                  <a:pt x="0" y="470"/>
                </a:lnTo>
                <a:lnTo>
                  <a:pt x="0" y="0"/>
                </a:lnTo>
              </a:path>
            </a:pathLst>
          </a:cu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46" name="path 946"/>
          <p:cNvSpPr/>
          <p:nvPr/>
        </p:nvSpPr>
        <p:spPr>
          <a:xfrm>
            <a:off x="4302252" y="3419855"/>
            <a:ext cx="304800" cy="298703"/>
          </a:xfrm>
          <a:custGeom>
            <a:avLst/>
            <a:gdLst/>
            <a:ahLst/>
            <a:cxnLst/>
            <a:rect l="0" t="0" r="0" b="0"/>
            <a:pathLst>
              <a:path w="480" h="470">
                <a:moveTo>
                  <a:pt x="0" y="0"/>
                </a:moveTo>
                <a:lnTo>
                  <a:pt x="480" y="235"/>
                </a:lnTo>
                <a:lnTo>
                  <a:pt x="0" y="470"/>
                </a:lnTo>
                <a:lnTo>
                  <a:pt x="0" y="0"/>
                </a:lnTo>
              </a:path>
            </a:pathLst>
          </a:cu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48" name="path 948"/>
          <p:cNvSpPr/>
          <p:nvPr/>
        </p:nvSpPr>
        <p:spPr>
          <a:xfrm>
            <a:off x="10690859" y="3886200"/>
            <a:ext cx="304800" cy="297179"/>
          </a:xfrm>
          <a:custGeom>
            <a:avLst/>
            <a:gdLst/>
            <a:ahLst/>
            <a:cxnLst/>
            <a:rect l="0" t="0" r="0" b="0"/>
            <a:pathLst>
              <a:path w="480" h="467">
                <a:moveTo>
                  <a:pt x="0" y="0"/>
                </a:moveTo>
                <a:lnTo>
                  <a:pt x="480" y="235"/>
                </a:lnTo>
                <a:lnTo>
                  <a:pt x="0" y="467"/>
                </a:lnTo>
                <a:lnTo>
                  <a:pt x="0" y="0"/>
                </a:lnTo>
              </a:path>
            </a:pathLst>
          </a:cu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50" name="path 950"/>
          <p:cNvSpPr/>
          <p:nvPr/>
        </p:nvSpPr>
        <p:spPr>
          <a:xfrm>
            <a:off x="8897111" y="2522220"/>
            <a:ext cx="304800" cy="297179"/>
          </a:xfrm>
          <a:custGeom>
            <a:avLst/>
            <a:gdLst/>
            <a:ahLst/>
            <a:cxnLst/>
            <a:rect l="0" t="0" r="0" b="0"/>
            <a:pathLst>
              <a:path w="480" h="467">
                <a:moveTo>
                  <a:pt x="0" y="0"/>
                </a:moveTo>
                <a:lnTo>
                  <a:pt x="480" y="235"/>
                </a:lnTo>
                <a:lnTo>
                  <a:pt x="0" y="467"/>
                </a:lnTo>
                <a:lnTo>
                  <a:pt x="0" y="0"/>
                </a:lnTo>
              </a:path>
            </a:pathLst>
          </a:cu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952" name="picture 95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905625" y="3586479"/>
            <a:ext cx="141605" cy="438784"/>
          </a:xfrm>
          <a:prstGeom prst="rect">
            <a:avLst/>
          </a:prstGeom>
        </p:spPr>
      </p:pic>
      <p:pic>
        <p:nvPicPr>
          <p:cNvPr id="954" name="picture 9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503034" y="3212465"/>
            <a:ext cx="249555" cy="237489"/>
          </a:xfrm>
          <a:prstGeom prst="rect">
            <a:avLst/>
          </a:prstGeom>
        </p:spPr>
      </p:pic>
      <p:pic>
        <p:nvPicPr>
          <p:cNvPr id="956" name="picture 95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6571615" y="2452370"/>
            <a:ext cx="186054" cy="227964"/>
          </a:xfrm>
          <a:prstGeom prst="rect">
            <a:avLst/>
          </a:prstGeom>
        </p:spPr>
      </p:pic>
      <p:pic>
        <p:nvPicPr>
          <p:cNvPr id="958" name="picture 95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3038792" y="3010852"/>
            <a:ext cx="121920" cy="207644"/>
          </a:xfrm>
          <a:prstGeom prst="rect">
            <a:avLst/>
          </a:prstGeom>
        </p:spPr>
      </p:pic>
      <p:pic>
        <p:nvPicPr>
          <p:cNvPr id="960" name="picture 96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906270" y="2672715"/>
            <a:ext cx="51435" cy="21653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2" name="table 962"/>
          <p:cNvGraphicFramePr>
            <a:graphicFrameLocks noGrp="1"/>
          </p:cNvGraphicFramePr>
          <p:nvPr/>
        </p:nvGraphicFramePr>
        <p:xfrm>
          <a:off x="5674359" y="1244600"/>
          <a:ext cx="5882640" cy="5245100"/>
        </p:xfrm>
        <a:graphic>
          <a:graphicData uri="http://schemas.openxmlformats.org/drawingml/2006/table">
            <a:tbl>
              <a:tblPr/>
              <a:tblGrid>
                <a:gridCol w="857885"/>
                <a:gridCol w="944880"/>
                <a:gridCol w="4079875"/>
              </a:tblGrid>
              <a:tr h="3009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398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348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144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投资准备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24485" indent="-15240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投资项目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12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根据企业战略规划，制定投资项目规划和计划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，明确资源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配置的方向、结构及用途；对拟投资项目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做出预先筹划。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24485" indent="-15240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投资意向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-317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对内部投资项目进行初步调研设计；对外寻找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投资机会，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选择投资标的，并与相关主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题达成投资意向。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23850" indent="-227965" algn="l" rtl="0" eaLnBrk="0">
                        <a:lnSpc>
                          <a:spcPct val="93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投资可行性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研究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-317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对投资项目的预期收益、资源投入、投资回报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等方面进行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可行性研究；编制项目可行性报告。对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外投资中的购并项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目，做多轮尽职调查。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2720" indent="-7683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投资项目立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项和预算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algn="l" rtl="0" eaLnBrk="0">
                        <a:lnSpc>
                          <a:spcPct val="8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经反复论证后，提交报决策层批准的报告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；编制项目预算。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25120" indent="-15303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投资项目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批准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决策层按照决策权限规定和决策程序批准投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资项目；在决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策过程中，对重要/重点项目设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立辩驳机制。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144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投资运作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29565" indent="-15748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投资项目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进入实施环节，按计划运作；跟踪实施过程，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把握资金投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入节奏，控制风险，按项目计划分阶段检讨总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结，提出改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进意见及监督改进。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7185" indent="-16510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投资项目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中止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对于遭遇不可抗力/其他原因无法继续运作的投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资项目，决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策层做出中止决定，并妥善处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理后续问题。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144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投资总结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48285" indent="-15240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投资项目评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估总结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63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结束后，对项目成效、进度、品质等做出全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面评价，总结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得失。需要财务决算的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项目完成决算。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投资后管理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235" indent="-635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对收购兼并类投资项目，主动、积极参与其治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理；加强投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资后管理，做好管理输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出、风险监控等工作。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35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29565" indent="-15748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投资项目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对已完成投资项目进行审计。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64" name="table 964"/>
          <p:cNvGraphicFramePr>
            <a:graphicFrameLocks noGrp="1"/>
          </p:cNvGraphicFramePr>
          <p:nvPr/>
        </p:nvGraphicFramePr>
        <p:xfrm>
          <a:off x="413384" y="1249679"/>
          <a:ext cx="5174614" cy="5188584"/>
        </p:xfrm>
        <a:graphic>
          <a:graphicData uri="http://schemas.openxmlformats.org/drawingml/2006/table">
            <a:tbl>
              <a:tblPr/>
              <a:tblGrid>
                <a:gridCol w="851535"/>
                <a:gridCol w="950595"/>
                <a:gridCol w="3372484"/>
              </a:tblGrid>
              <a:tr h="4006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780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8112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40079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战略制定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07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战略分析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127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分析形势、环境，把握变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化趋势；找出影响企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业成长的重要因素；发现和定义战略性问题。</a:t>
                      </a:r>
                      <a:r>
                        <a:rPr sz="12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它是战略思想提炼和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战略规划的前提。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4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07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战略思想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190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提炼解决战略问题的基本框架和行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动纲领；得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出“赢”的逻辑：要求清晰、结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构化、可操作，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具有超越性和创新性。必要时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提出战略变革转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型新主张。在形成战略思想的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过程中，需要组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织讨论和辩论。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070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战略规划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将战略思想具体化，完成战略解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码；并将战略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思想转化为战略执行方案；围绕战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略目标的主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要任务、举措、步骤及其时间空间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安排，资源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配置及投资计划等。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战略执行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070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战略分解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-63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对战略目标、任务和举措进行分解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，落实到各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个机构、部门、职位，以及跨部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门任务小组和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个人；将战略规划细化为年度以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及更小时间跨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度的工作计划和行动方案。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667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07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战略过程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127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对战略执行过程进行追踪分析；发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现偏差及时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改进；在确保战略方向的前提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下，对战略举措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和步骤进行优化和调整。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931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07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战略评估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381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战略管理周期结束后，对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目标实现以及目标实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现的举措、路径等进行总结复盘，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发现成功的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原因和真正的问题；为下一周期的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战略制定打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好基础。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966" name="textbox 966"/>
          <p:cNvSpPr/>
          <p:nvPr/>
        </p:nvSpPr>
        <p:spPr>
          <a:xfrm>
            <a:off x="113525" y="121284"/>
            <a:ext cx="430275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913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战略管理活动：一级流程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968" name="path 968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70" name="textbox 970"/>
          <p:cNvSpPr/>
          <p:nvPr/>
        </p:nvSpPr>
        <p:spPr>
          <a:xfrm>
            <a:off x="421513" y="921867"/>
            <a:ext cx="28771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战略制定和执行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74" name="textbox 974"/>
          <p:cNvSpPr/>
          <p:nvPr/>
        </p:nvSpPr>
        <p:spPr>
          <a:xfrm>
            <a:off x="5717413" y="890117"/>
            <a:ext cx="21913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投资管理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6" name="table 976"/>
          <p:cNvGraphicFramePr>
            <a:graphicFrameLocks noGrp="1"/>
          </p:cNvGraphicFramePr>
          <p:nvPr/>
        </p:nvGraphicFramePr>
        <p:xfrm>
          <a:off x="492125" y="1597025"/>
          <a:ext cx="5756275" cy="4795520"/>
        </p:xfrm>
        <a:graphic>
          <a:graphicData uri="http://schemas.openxmlformats.org/drawingml/2006/table">
            <a:tbl>
              <a:tblPr/>
              <a:tblGrid>
                <a:gridCol w="851535"/>
                <a:gridCol w="950594"/>
                <a:gridCol w="3954145"/>
              </a:tblGrid>
              <a:tr h="4006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780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7259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4008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890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理念设计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理念梳理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381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总结以往成功经验，研究企业家思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想，提炼优秀企业文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化元素，对比分析外部先进企业文化，对现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实中的问题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进行文化归因等。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325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理念内涵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研究理念结构和内容，推导关键概念，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探讨文化调性；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在理念内容中体现文化传承，导入创新文化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，并对现实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文化问题进行校正；反映企业共同体的文化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诉求，表达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未来的文化选择。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理念表达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8425" indent="-190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探讨理念大纲；征集理念提案和意见；组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织协作团队撰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写理念大纲，进行多轮反馈修改。进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行理念表达时注重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普遍规律、通用提法和企业个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性化语言的结合。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890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理念落地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理念共识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842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发布理念大纲；通过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对理念大纲的宣传、培训和讨论，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以及配套的企业文化程序和活动，使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各级管理者和员工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认知、理解企业核心价值观。这属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于文化认知管理。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理念认同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190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构建价值观评价和激励机制，将核心价值观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转化为各类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引导性政策，牵引员工自觉遵循、践行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核心价值观；同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时对违背核心价值观的现象进行约束。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使理念弘扬、业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绩上升、个人成长三者形成相互增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强的循环机制。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931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780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文化行动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将核心价值观转化为各类各层人员的行为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标准，将价值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观管理渗透落实到行为层面；培养符合核心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价值观的行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为习惯；同时开展基层团队的文化建设活动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，构建价值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观网络，营造组织文化之场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（氛围）。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978" name="textbox 978"/>
          <p:cNvSpPr/>
          <p:nvPr/>
        </p:nvSpPr>
        <p:spPr>
          <a:xfrm>
            <a:off x="6483801" y="2675649"/>
            <a:ext cx="2633345" cy="27343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核心价值观的考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100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核评价缺少合适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algn="l" rtl="0" eaLnBrk="0">
              <a:lnSpc>
                <a:spcPts val="18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方法，难以操作。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41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41375" algn="l" rtl="0" eaLnBrk="0">
              <a:lnSpc>
                <a:spcPts val="3630"/>
              </a:lnSpc>
              <a:spcBef>
                <a:spcPts val="0"/>
              </a:spcBef>
              <a:tabLst>
                <a:tab pos="919480" algn="l"/>
              </a:tabLst>
            </a:pPr>
            <a:r>
              <a:rPr sz="1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100" kern="0" spc="-9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sz="11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700" kern="0" spc="110" baseline="94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-</a:t>
            </a:r>
            <a:r>
              <a:rPr sz="1100" kern="0" spc="1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</a:t>
            </a:r>
            <a:r>
              <a:rPr sz="1700" kern="0" spc="110" baseline="94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-</a:t>
            </a:r>
            <a:r>
              <a:rPr sz="1000" kern="0" spc="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700" kern="0" spc="110" baseline="-38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sz="1000" kern="0" spc="-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100" kern="0" spc="1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sz="1700" kern="0" spc="110" baseline="164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endParaRPr sz="1700" baseline="164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80" name="path 980"/>
          <p:cNvSpPr/>
          <p:nvPr/>
        </p:nvSpPr>
        <p:spPr>
          <a:xfrm>
            <a:off x="8628860" y="4111421"/>
            <a:ext cx="704138" cy="1214373"/>
          </a:xfrm>
          <a:custGeom>
            <a:avLst/>
            <a:gdLst/>
            <a:ahLst/>
            <a:cxnLst/>
            <a:rect l="0" t="0" r="0" b="0"/>
            <a:pathLst>
              <a:path w="1108" h="1912">
                <a:moveTo>
                  <a:pt x="395" y="1912"/>
                </a:moveTo>
                <a:cubicBezTo>
                  <a:pt x="395" y="1912"/>
                  <a:pt x="493" y="1262"/>
                  <a:pt x="436" y="1070"/>
                </a:cubicBezTo>
                <a:lnTo>
                  <a:pt x="0" y="481"/>
                </a:lnTo>
                <a:lnTo>
                  <a:pt x="70" y="417"/>
                </a:lnTo>
                <a:lnTo>
                  <a:pt x="481" y="884"/>
                </a:lnTo>
                <a:lnTo>
                  <a:pt x="525" y="0"/>
                </a:lnTo>
                <a:lnTo>
                  <a:pt x="630" y="0"/>
                </a:lnTo>
                <a:lnTo>
                  <a:pt x="673" y="576"/>
                </a:lnTo>
                <a:lnTo>
                  <a:pt x="1032" y="192"/>
                </a:lnTo>
                <a:lnTo>
                  <a:pt x="1108" y="294"/>
                </a:lnTo>
                <a:lnTo>
                  <a:pt x="730" y="749"/>
                </a:lnTo>
                <a:cubicBezTo>
                  <a:pt x="730" y="749"/>
                  <a:pt x="666" y="749"/>
                  <a:pt x="705" y="1204"/>
                </a:cubicBezTo>
                <a:cubicBezTo>
                  <a:pt x="743" y="1659"/>
                  <a:pt x="775" y="1902"/>
                  <a:pt x="775" y="1902"/>
                </a:cubicBezTo>
                <a:cubicBezTo>
                  <a:pt x="775" y="1902"/>
                  <a:pt x="395" y="1912"/>
                  <a:pt x="395" y="1912"/>
                </a:cubicBez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982" name="textbox 982"/>
          <p:cNvSpPr/>
          <p:nvPr/>
        </p:nvSpPr>
        <p:spPr>
          <a:xfrm>
            <a:off x="8285375" y="5202949"/>
            <a:ext cx="198120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84" name="textbox 984"/>
          <p:cNvSpPr/>
          <p:nvPr/>
        </p:nvSpPr>
        <p:spPr>
          <a:xfrm>
            <a:off x="8314478" y="4989589"/>
            <a:ext cx="187325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5000"/>
              </a:lnSpc>
            </a:pPr>
            <a:r>
              <a:rPr sz="1400" kern="0" spc="-1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86" name="textbox 986"/>
          <p:cNvSpPr/>
          <p:nvPr/>
        </p:nvSpPr>
        <p:spPr>
          <a:xfrm>
            <a:off x="8106861" y="5202949"/>
            <a:ext cx="198754" cy="2076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整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88" name="textbox 988"/>
          <p:cNvSpPr/>
          <p:nvPr/>
        </p:nvSpPr>
        <p:spPr>
          <a:xfrm>
            <a:off x="8217278" y="4776229"/>
            <a:ext cx="191770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弱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90" name="textbox 990"/>
          <p:cNvSpPr/>
          <p:nvPr/>
        </p:nvSpPr>
        <p:spPr>
          <a:xfrm>
            <a:off x="7930489" y="4989589"/>
            <a:ext cx="19748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992" name="textbox 992"/>
          <p:cNvSpPr/>
          <p:nvPr/>
        </p:nvSpPr>
        <p:spPr>
          <a:xfrm>
            <a:off x="7909033" y="4776229"/>
            <a:ext cx="193675" cy="2082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994" name="picture 9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645033" y="4788929"/>
            <a:ext cx="172903" cy="607831"/>
          </a:xfrm>
          <a:prstGeom prst="rect">
            <a:avLst/>
          </a:prstGeom>
        </p:spPr>
      </p:pic>
      <p:pic>
        <p:nvPicPr>
          <p:cNvPr id="996" name="picture 9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493504" y="4788929"/>
            <a:ext cx="170762" cy="607831"/>
          </a:xfrm>
          <a:prstGeom prst="rect">
            <a:avLst/>
          </a:prstGeom>
        </p:spPr>
      </p:pic>
      <p:sp>
        <p:nvSpPr>
          <p:cNvPr id="998" name="textbox 998"/>
          <p:cNvSpPr/>
          <p:nvPr/>
        </p:nvSpPr>
        <p:spPr>
          <a:xfrm>
            <a:off x="7394947" y="5202949"/>
            <a:ext cx="199389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00" name="textbox 1000"/>
          <p:cNvSpPr/>
          <p:nvPr/>
        </p:nvSpPr>
        <p:spPr>
          <a:xfrm>
            <a:off x="7401907" y="4989589"/>
            <a:ext cx="192404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02" name="textbox 1002"/>
          <p:cNvSpPr/>
          <p:nvPr/>
        </p:nvSpPr>
        <p:spPr>
          <a:xfrm>
            <a:off x="7405459" y="4776229"/>
            <a:ext cx="194310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04" name="textbox 1004"/>
          <p:cNvSpPr/>
          <p:nvPr/>
        </p:nvSpPr>
        <p:spPr>
          <a:xfrm>
            <a:off x="7218575" y="5202949"/>
            <a:ext cx="198120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06" name="textbox 1006"/>
          <p:cNvSpPr/>
          <p:nvPr/>
        </p:nvSpPr>
        <p:spPr>
          <a:xfrm>
            <a:off x="7219289" y="4776229"/>
            <a:ext cx="197485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环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08" name="textbox 1008"/>
          <p:cNvSpPr/>
          <p:nvPr/>
        </p:nvSpPr>
        <p:spPr>
          <a:xfrm>
            <a:off x="7042916" y="5202949"/>
            <a:ext cx="195579" cy="2076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10" name="textbox 1010"/>
          <p:cNvSpPr/>
          <p:nvPr/>
        </p:nvSpPr>
        <p:spPr>
          <a:xfrm>
            <a:off x="7043630" y="4989589"/>
            <a:ext cx="194945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12" name="textbox 1012"/>
          <p:cNvSpPr/>
          <p:nvPr/>
        </p:nvSpPr>
        <p:spPr>
          <a:xfrm>
            <a:off x="7042202" y="4776229"/>
            <a:ext cx="196214" cy="2082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14" name="textbox 1014"/>
          <p:cNvSpPr/>
          <p:nvPr/>
        </p:nvSpPr>
        <p:spPr>
          <a:xfrm>
            <a:off x="6862975" y="5202949"/>
            <a:ext cx="198120" cy="2082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16" name="textbox 1016"/>
          <p:cNvSpPr/>
          <p:nvPr/>
        </p:nvSpPr>
        <p:spPr>
          <a:xfrm>
            <a:off x="6862261" y="4989589"/>
            <a:ext cx="198754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18" name="textbox 1018"/>
          <p:cNvSpPr/>
          <p:nvPr/>
        </p:nvSpPr>
        <p:spPr>
          <a:xfrm>
            <a:off x="6865116" y="4776229"/>
            <a:ext cx="195579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落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20" name="textbox 1020"/>
          <p:cNvSpPr/>
          <p:nvPr/>
        </p:nvSpPr>
        <p:spPr>
          <a:xfrm>
            <a:off x="6684461" y="5202949"/>
            <a:ext cx="198754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22" name="textbox 1022"/>
          <p:cNvSpPr/>
          <p:nvPr/>
        </p:nvSpPr>
        <p:spPr>
          <a:xfrm>
            <a:off x="6691421" y="4989589"/>
            <a:ext cx="191770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24" name="textbox 1024"/>
          <p:cNvSpPr/>
          <p:nvPr/>
        </p:nvSpPr>
        <p:spPr>
          <a:xfrm>
            <a:off x="6686602" y="4776229"/>
            <a:ext cx="196214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念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26" name="textbox 1026"/>
          <p:cNvSpPr/>
          <p:nvPr/>
        </p:nvSpPr>
        <p:spPr>
          <a:xfrm>
            <a:off x="6519330" y="5202949"/>
            <a:ext cx="186054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1000"/>
              </a:lnSpc>
            </a:pPr>
            <a:r>
              <a:rPr sz="13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</a:t>
            </a:r>
            <a:endParaRPr sz="1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28" name="textbox 1028"/>
          <p:cNvSpPr/>
          <p:nvPr/>
        </p:nvSpPr>
        <p:spPr>
          <a:xfrm>
            <a:off x="6507375" y="4989589"/>
            <a:ext cx="198120" cy="2082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未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30" name="textbox 1030"/>
          <p:cNvSpPr/>
          <p:nvPr/>
        </p:nvSpPr>
        <p:spPr>
          <a:xfrm>
            <a:off x="6507375" y="4776229"/>
            <a:ext cx="198120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032" name="picture 10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352703" y="2948914"/>
            <a:ext cx="2799677" cy="2005952"/>
          </a:xfrm>
          <a:prstGeom prst="rect">
            <a:avLst/>
          </a:prstGeom>
        </p:spPr>
      </p:pic>
      <p:sp>
        <p:nvSpPr>
          <p:cNvPr id="1034" name="textbox 1034"/>
          <p:cNvSpPr/>
          <p:nvPr/>
        </p:nvSpPr>
        <p:spPr>
          <a:xfrm>
            <a:off x="9509020" y="2615324"/>
            <a:ext cx="1936114" cy="27971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-635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理念设计环节的理念内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涵和理念表达过于空泛，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喜欢用大词，缺乏针对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性和企业特色。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7625" indent="1270" algn="l" rtl="0" eaLnBrk="0">
              <a:lnSpc>
                <a:spcPct val="9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某些企业的核心价值观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未真正体现企业共同体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的价值观共识，未能兼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36" name="textbox 1036"/>
          <p:cNvSpPr/>
          <p:nvPr/>
        </p:nvSpPr>
        <p:spPr>
          <a:xfrm>
            <a:off x="113525" y="121284"/>
            <a:ext cx="430275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913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战略管理活动：一级流程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038" name="path 1038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40" name="textbox 1040"/>
          <p:cNvSpPr/>
          <p:nvPr/>
        </p:nvSpPr>
        <p:spPr>
          <a:xfrm>
            <a:off x="6506661" y="5416309"/>
            <a:ext cx="1976754" cy="8477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4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10795" algn="l" rtl="0" eaLnBrk="0">
              <a:lnSpc>
                <a:spcPct val="97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的落地方案，没有扎扎实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实、循序渐进地推行，使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核心价值观长期“贴在墙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上，挂在嘴上”。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42" name="textbox 1042"/>
          <p:cNvSpPr/>
          <p:nvPr/>
        </p:nvSpPr>
        <p:spPr>
          <a:xfrm>
            <a:off x="9543866" y="5418849"/>
            <a:ext cx="1798954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-635" algn="l" rtl="0" eaLnBrk="0">
              <a:lnSpc>
                <a:spcPct val="93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顾相关利益主体的共同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诉求，有过于强烈的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94615" algn="l" rtl="0" eaLnBrk="0">
              <a:lnSpc>
                <a:spcPct val="93000"/>
              </a:lnSpc>
              <a:spcBef>
                <a:spcPts val="235"/>
              </a:spcBef>
            </a:pP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“老板文化”色彩—主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要指民营企业。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44" name="textbox 1044"/>
          <p:cNvSpPr/>
          <p:nvPr/>
        </p:nvSpPr>
        <p:spPr>
          <a:xfrm>
            <a:off x="6431152" y="2062327"/>
            <a:ext cx="414972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我国企业在理念建设上常出现的四类问题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46" name="textbox 1046"/>
          <p:cNvSpPr/>
          <p:nvPr/>
        </p:nvSpPr>
        <p:spPr>
          <a:xfrm>
            <a:off x="554863" y="1194917"/>
            <a:ext cx="26485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3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理念架构管理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50" name="table 1050"/>
          <p:cNvGraphicFramePr>
            <a:graphicFrameLocks noGrp="1"/>
          </p:cNvGraphicFramePr>
          <p:nvPr/>
        </p:nvGraphicFramePr>
        <p:xfrm>
          <a:off x="593090" y="1263015"/>
          <a:ext cx="5823584" cy="5295265"/>
        </p:xfrm>
        <a:graphic>
          <a:graphicData uri="http://schemas.openxmlformats.org/drawingml/2006/table">
            <a:tbl>
              <a:tblPr/>
              <a:tblGrid>
                <a:gridCol w="805179"/>
                <a:gridCol w="970914"/>
                <a:gridCol w="4047489"/>
              </a:tblGrid>
              <a:tr h="3016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795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796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1894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4007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2880" indent="-7556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计划和预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算准备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113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资料准备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对上一年度计划完成、预算执行情况进行分析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总结，发现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问题，思考解决方法；收集外部相关资料，为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预算和计划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提供依据，梳理比照标杆。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72834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669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工作动员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63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计划和预算工作主导部门在准备资料以及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基础工具的基础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上，动员、布置年度计划和预算工作；下级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预算主体领取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任务，开始本部门/机构的计划和预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算准备工作。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6565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2880" indent="-7556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计划和预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算制定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478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初步测算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63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总部和下级预算主体同步匡算，拟合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和预测主要指标并相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互沟通。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510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目标确定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在多轮沟通的基础上，确定企业整体以及分级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计划和预算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目标，并在一定范围内公布；举办经营计划（绩效责任）</a:t>
                      </a:r>
                      <a:r>
                        <a:rPr sz="12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承诺仪式。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2880" indent="-7556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计划和预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算执行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542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跟踪对比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在计划和预算执行过程中，各级预算主体将阶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段性结果与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目标进行对比，发现问题，找出原因，及时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改进；上对下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跟踪，下对上汇总求助；保持执行过程的透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明化和小闭环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的动态优化。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9090" indent="-22860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计划和预算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调整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若遇内外部因素发生重大变化，可调整计划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和预算，使之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更具可信性和指导性。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整体重大计划和预算调整的流程，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和本流程有一致之处，或是本流程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简化、缩小版。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2880" indent="-7556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计划和预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算总结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049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计划完成和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63525" indent="-151130" algn="l" rtl="0" eaLnBrk="0">
                        <a:lnSpc>
                          <a:spcPct val="93000"/>
                        </a:lnSpc>
                        <a:spcBef>
                          <a:spcPts val="18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预算执行情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况报告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12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年度计划期结束，全面总结计划完成和预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算执行情况，分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析目标达成或未达成的原因，提出调整、改进、变革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建议。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254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47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政策兑现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兑现事先确定的目标达成激励政策，为再次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启动增添动力。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52" name="table 1052"/>
          <p:cNvGraphicFramePr>
            <a:graphicFrameLocks noGrp="1"/>
          </p:cNvGraphicFramePr>
          <p:nvPr/>
        </p:nvGraphicFramePr>
        <p:xfrm>
          <a:off x="6503669" y="1278254"/>
          <a:ext cx="4739004" cy="4512945"/>
        </p:xfrm>
        <a:graphic>
          <a:graphicData uri="http://schemas.openxmlformats.org/drawingml/2006/table">
            <a:tbl>
              <a:tblPr/>
              <a:tblGrid>
                <a:gridCol w="858519"/>
                <a:gridCol w="865505"/>
                <a:gridCol w="3014979"/>
              </a:tblGrid>
              <a:tr h="3009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46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25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0269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4007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652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责任承诺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3995" indent="-7874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经营责任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书准备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96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实体绩效管理部门准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备经营责任书模板；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2870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与实体负责人和团队协商绩效指标目录、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16205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目标值以及实体奖励政策，并报上级批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准。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8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指标承诺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381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实体负责人及团队公开承诺完成目标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任务；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必要时举办经营责任书签约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会议，由实体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负责人和企业领导者共同签字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，双向承诺。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325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335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过程跟踪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25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经营检讨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在实体完成绩效任务过程中，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总部跟踪分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析各实体经营状况；总部及实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体均定期进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行经营检讨，发现差距和问题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，探讨解决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方法。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指标调整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1079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当情况发生变化时，对绩效指标值做出调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整：向上向下均有坑。基本原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则是：实体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负责人及团队经过努力可以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达成目标。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8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评价激励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39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绩效评价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330" indent="63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实体绩效管理周期（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年）结束时，实体及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总部均对绩效指标按成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情况进行总结评价。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总部实体绩效管理部门提出奖励方案。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931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7160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实体激励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根据事先确定的奖励政策，经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企业决策层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批准，向实体负责人及团队兑现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激励政策。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根据事先制定的分配规则，将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奖励落实到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实体负责人和团队个人。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054" name="textbox 1054"/>
          <p:cNvSpPr/>
          <p:nvPr/>
        </p:nvSpPr>
        <p:spPr>
          <a:xfrm>
            <a:off x="113525" y="121284"/>
            <a:ext cx="430275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405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年度管理循环：一级流程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4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5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056" name="path 105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58" name="textbox 1058"/>
          <p:cNvSpPr/>
          <p:nvPr/>
        </p:nvSpPr>
        <p:spPr>
          <a:xfrm>
            <a:off x="669163" y="921867"/>
            <a:ext cx="333438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4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年度计划和全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面预算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60" name="textbox 1060"/>
          <p:cNvSpPr/>
          <p:nvPr/>
        </p:nvSpPr>
        <p:spPr>
          <a:xfrm>
            <a:off x="6480682" y="940917"/>
            <a:ext cx="26485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5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实体绩效管理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64" name="table 1064"/>
          <p:cNvGraphicFramePr>
            <a:graphicFrameLocks noGrp="1"/>
          </p:cNvGraphicFramePr>
          <p:nvPr/>
        </p:nvGraphicFramePr>
        <p:xfrm>
          <a:off x="593090" y="1085215"/>
          <a:ext cx="5770245" cy="5429885"/>
        </p:xfrm>
        <a:graphic>
          <a:graphicData uri="http://schemas.openxmlformats.org/drawingml/2006/table">
            <a:tbl>
              <a:tblPr/>
              <a:tblGrid>
                <a:gridCol w="850900"/>
                <a:gridCol w="911225"/>
                <a:gridCol w="4008120"/>
              </a:tblGrid>
              <a:tr h="3016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875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998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1940" indent="-14795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需求调研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准备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7340" indent="-14605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需求分析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确定需求调研的对象。事先设定调研哪些目标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人群以及顾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客需求发生的场景。即调研谁。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3944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10515" indent="-149225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需求信息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来源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设计接触调研对象的途径和方法；规划需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求信息的来源和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管道；互联网社区、社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交网络（顾客社群）、零售终端，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及其顾客所在的现场。即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到哪里调研。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11785" indent="-15049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需求调研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方法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根据需求分析对象和信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息来源，确定需求调研的技术方法，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如大数据法、实验法、抽样调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查法、焦点小组访谈法等。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9245" indent="-14795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需求调研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870" indent="-571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制定具体的需求调研工作计划，明确调研的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目的、任务、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时间、地点、人员、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进程以及资源投入等。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1305" indent="-14732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需求调研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10515" indent="-14922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需求调研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根据调研工作计划，进入实际操作阶段。这个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环节本身是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一个子流程额，包括运作准备、调研过程展开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及控制，调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研信息流转和归集等。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7340" indent="-14605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需求信息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整理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7315" indent="-1079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在调研运作结束后/调研运作的同时，整体、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运算和分析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已归集的需求信息和数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据。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0035" indent="-146050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需求分析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7340" indent="-13144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目标市场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定位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-254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在数据整理、运算和分析的基础上，选择细分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顾客群以及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细分需求场景。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8610" indent="-15240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顾客需求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描绘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indent="-127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基于需求信息、数据整理、运算和分析结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果，对目标顾客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人群的心理、行为以及需求发生场景等做出描绘和勾勒。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即顾客画像。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7340" indent="-14605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需求模型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提炼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在顾客画像的基础上，深入剖析顾客需求价值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结构；对顾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客若干种（类）需求进行排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列/序，发现顾客的核心需求。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545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7340" indent="-146050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需求模型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验证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对于通过调研、分析得出的顾客需求模型，置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于另选的顾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客样本或扩大的顾客范围以及新的场景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下再做验证。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066" name="textbox 1066"/>
          <p:cNvSpPr/>
          <p:nvPr/>
        </p:nvSpPr>
        <p:spPr>
          <a:xfrm>
            <a:off x="6441177" y="1062202"/>
            <a:ext cx="4999990" cy="34417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8260" algn="l" rtl="0" eaLnBrk="0">
              <a:lnSpc>
                <a:spcPct val="90000"/>
              </a:lnSpc>
            </a:pP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个性化需求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indent="-635" algn="l" rtl="0" eaLnBrk="0">
              <a:lnSpc>
                <a:spcPct val="95000"/>
              </a:lnSpc>
              <a:spcBef>
                <a:spcPts val="119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在满足真正个性化需求的商业模式中，对个体需求的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把握不能采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用普通的流程，而是需要介入顾客需求链，在与顾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客互动、为顾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客服务的过程中，帮助顾客决策，直接把顾客需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求转变为产品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15570" algn="l" rtl="0" eaLnBrk="0">
              <a:lnSpc>
                <a:spcPct val="86000"/>
              </a:lnSpc>
              <a:spcBef>
                <a:spcPts val="250"/>
              </a:spcBef>
            </a:pPr>
            <a:r>
              <a:rPr sz="1400" kern="0" spc="-1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（服务）订单。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6035" algn="l" rtl="0" eaLnBrk="0">
              <a:lnSpc>
                <a:spcPct val="86000"/>
              </a:lnSpc>
              <a:spcBef>
                <a:spcPts val="245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以定制家具行业为例：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4445" algn="l" rtl="0" eaLnBrk="0">
              <a:lnSpc>
                <a:spcPct val="95000"/>
              </a:lnSpc>
              <a:spcBef>
                <a:spcPts val="2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每个顾客对产品结构、样式、功能、材质等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都有不同的要求，任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何工厂都不可能准确预测顾客需求，事先准备成千上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万的样品供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顾客选择。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algn="l" rtl="0" eaLnBrk="0">
              <a:lnSpc>
                <a:spcPct val="86000"/>
              </a:lnSpc>
              <a:spcBef>
                <a:spcPts val="56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可行的做法：</a:t>
            </a: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将顾客需求导</a:t>
            </a:r>
            <a:r>
              <a:rPr sz="1400" b="1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向和顾客需求引导结合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" indent="4445" algn="l" rtl="0" eaLnBrk="0">
              <a:lnSpc>
                <a:spcPct val="91000"/>
              </a:lnSpc>
              <a:spcBef>
                <a:spcPts val="58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根据对不同类别顾客以及不同场景需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求特征的理解和预判，设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计出基本的产品模型（平台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6985" algn="l" rtl="0" eaLnBrk="0">
              <a:lnSpc>
                <a:spcPct val="94000"/>
              </a:lnSpc>
              <a:spcBef>
                <a:spcPts val="30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帮助顾客进行产品（模型）选择和个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性化的产品设计，确定可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以个性化的变量参数（如体积、长宽、高低、尺寸、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收纳空间结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构以及在目录范围内的材料、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配件等）。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68" name="textbox 1068"/>
          <p:cNvSpPr/>
          <p:nvPr/>
        </p:nvSpPr>
        <p:spPr>
          <a:xfrm>
            <a:off x="7315200" y="4616195"/>
            <a:ext cx="3926204" cy="53975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7790" algn="l" rtl="0" eaLnBrk="0">
              <a:lnSpc>
                <a:spcPct val="82000"/>
              </a:lnSpc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用验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7790" algn="l" rtl="0" eaLnBrk="0">
              <a:lnSpc>
                <a:spcPct val="83000"/>
              </a:lnSpc>
              <a:spcBef>
                <a:spcPts val="10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使体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5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2870" algn="l" rtl="0" eaLnBrk="0">
              <a:lnSpc>
                <a:spcPct val="82000"/>
              </a:lnSpc>
              <a:spcBef>
                <a:spcPts val="370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买策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2870" algn="l" rtl="0" eaLnBrk="0">
              <a:lnSpc>
                <a:spcPct val="83000"/>
              </a:lnSpc>
              <a:spcBef>
                <a:spcPts val="5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购决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8585" algn="l" rtl="0" eaLnBrk="0">
              <a:lnSpc>
                <a:spcPct val="82000"/>
              </a:lnSpc>
              <a:spcBef>
                <a:spcPts val="370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见动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8585" algn="l" rtl="0" eaLnBrk="0">
              <a:lnSpc>
                <a:spcPct val="83000"/>
              </a:lnSpc>
              <a:spcBef>
                <a:spcPts val="10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意互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9855" algn="l" rtl="0" eaLnBrk="0">
              <a:lnSpc>
                <a:spcPct val="82000"/>
              </a:lnSpc>
              <a:spcBef>
                <a:spcPts val="370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求达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9855" algn="l" rtl="0" eaLnBrk="0">
              <a:lnSpc>
                <a:spcPct val="83000"/>
              </a:lnSpc>
              <a:spcBef>
                <a:spcPts val="15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诉表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5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4935" algn="l" rtl="0" eaLnBrk="0">
              <a:lnSpc>
                <a:spcPct val="82000"/>
              </a:lnSpc>
              <a:spcBef>
                <a:spcPts val="370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知较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14935" algn="l" rtl="0" eaLnBrk="0">
              <a:lnSpc>
                <a:spcPct val="82000"/>
              </a:lnSpc>
              <a:spcBef>
                <a:spcPts val="5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认比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0650" algn="l" rtl="0" eaLnBrk="0">
              <a:lnSpc>
                <a:spcPct val="82000"/>
              </a:lnSpc>
              <a:spcBef>
                <a:spcPts val="370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索找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0650" algn="l" rtl="0" eaLnBrk="0">
              <a:lnSpc>
                <a:spcPct val="83000"/>
              </a:lnSpc>
              <a:spcBef>
                <a:spcPts val="15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搜寻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70" name="textbox 1070"/>
          <p:cNvSpPr/>
          <p:nvPr/>
        </p:nvSpPr>
        <p:spPr>
          <a:xfrm>
            <a:off x="113525" y="121284"/>
            <a:ext cx="430275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从需求到产品：一级流程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6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7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072" name="path 107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74" name="textbox 1074"/>
          <p:cNvSpPr/>
          <p:nvPr/>
        </p:nvSpPr>
        <p:spPr>
          <a:xfrm>
            <a:off x="7322819" y="5867400"/>
            <a:ext cx="3487420" cy="52006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8105" algn="l" rtl="0" eaLnBrk="0">
              <a:lnSpc>
                <a:spcPct val="82000"/>
              </a:lnSpc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系化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8105" algn="l" rtl="0" eaLnBrk="0">
              <a:lnSpc>
                <a:spcPct val="82000"/>
              </a:lnSpc>
              <a:spcBef>
                <a:spcPts val="10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关深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5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3185" algn="l" rtl="0" eaLnBrk="0">
              <a:lnSpc>
                <a:spcPct val="82000"/>
              </a:lnSpc>
              <a:spcBef>
                <a:spcPts val="375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助策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83185" algn="l" rtl="0" eaLnBrk="0">
              <a:lnSpc>
                <a:spcPct val="83000"/>
              </a:lnSpc>
              <a:spcBef>
                <a:spcPts val="15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辅决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8900" algn="l" rtl="0" eaLnBrk="0">
              <a:lnSpc>
                <a:spcPct val="82000"/>
              </a:lnSpc>
              <a:spcBef>
                <a:spcPts val="375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见动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88900" algn="l" rtl="0" eaLnBrk="0">
              <a:lnSpc>
                <a:spcPct val="83000"/>
              </a:lnSpc>
              <a:spcBef>
                <a:spcPts val="10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意互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0170" algn="l" rtl="0" eaLnBrk="0">
              <a:lnSpc>
                <a:spcPct val="82000"/>
              </a:lnSpc>
              <a:spcBef>
                <a:spcPts val="370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案供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0170" algn="l" rtl="0" eaLnBrk="0">
              <a:lnSpc>
                <a:spcPct val="84000"/>
              </a:lnSpc>
              <a:spcBef>
                <a:spcPts val="5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方提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5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5250" algn="l" rtl="0" eaLnBrk="0">
              <a:lnSpc>
                <a:spcPct val="82000"/>
              </a:lnSpc>
              <a:spcBef>
                <a:spcPts val="375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广播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5250" algn="l" rtl="0" eaLnBrk="0">
              <a:lnSpc>
                <a:spcPct val="83000"/>
              </a:lnSpc>
              <a:spcBef>
                <a:spcPts val="10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推传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0965" algn="l" rtl="0" eaLnBrk="0">
              <a:lnSpc>
                <a:spcPct val="82000"/>
              </a:lnSpc>
              <a:spcBef>
                <a:spcPts val="375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客流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0965" algn="l" rtl="0" eaLnBrk="0">
              <a:lnSpc>
                <a:spcPct val="81000"/>
              </a:lnSpc>
              <a:spcBef>
                <a:spcPts val="5"/>
              </a:spcBef>
            </a:pPr>
            <a:r>
              <a:rPr sz="1200" kern="0" spc="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顾引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76" name="textbox 1076"/>
          <p:cNvSpPr/>
          <p:nvPr/>
        </p:nvSpPr>
        <p:spPr>
          <a:xfrm>
            <a:off x="6725158" y="4719852"/>
            <a:ext cx="506730" cy="16103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3185" algn="l" rtl="0" eaLnBrk="0">
              <a:lnSpc>
                <a:spcPct val="86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05"/>
              </a:spcBef>
            </a:pPr>
            <a:r>
              <a:rPr sz="12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需求链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7475" algn="l" rtl="0" eaLnBrk="0">
              <a:lnSpc>
                <a:spcPct val="86000"/>
              </a:lnSpc>
              <a:spcBef>
                <a:spcPts val="370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1275" algn="l" rtl="0" eaLnBrk="0">
              <a:lnSpc>
                <a:spcPct val="85000"/>
              </a:lnSpc>
              <a:spcBef>
                <a:spcPts val="20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服务链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80" name="textbox 1080"/>
          <p:cNvSpPr/>
          <p:nvPr/>
        </p:nvSpPr>
        <p:spPr>
          <a:xfrm>
            <a:off x="669163" y="744067"/>
            <a:ext cx="21913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6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需求分析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082" name="path 1082"/>
          <p:cNvSpPr/>
          <p:nvPr/>
        </p:nvSpPr>
        <p:spPr>
          <a:xfrm>
            <a:off x="10852404" y="5849111"/>
            <a:ext cx="403859" cy="528828"/>
          </a:xfrm>
          <a:custGeom>
            <a:avLst/>
            <a:gdLst/>
            <a:ahLst/>
            <a:cxnLst/>
            <a:rect l="0" t="0" r="0" b="0"/>
            <a:pathLst>
              <a:path w="635" h="832">
                <a:moveTo>
                  <a:pt x="0" y="0"/>
                </a:moveTo>
                <a:lnTo>
                  <a:pt x="635" y="415"/>
                </a:lnTo>
                <a:lnTo>
                  <a:pt x="0" y="832"/>
                </a:lnTo>
                <a:lnTo>
                  <a:pt x="0" y="0"/>
                </a:lnTo>
              </a:path>
            </a:pathLst>
          </a:cu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84" name="path 1084"/>
          <p:cNvSpPr/>
          <p:nvPr/>
        </p:nvSpPr>
        <p:spPr>
          <a:xfrm>
            <a:off x="8671559" y="5266944"/>
            <a:ext cx="134111" cy="556259"/>
          </a:xfrm>
          <a:custGeom>
            <a:avLst/>
            <a:gdLst/>
            <a:ahLst/>
            <a:cxnLst/>
            <a:rect l="0" t="0" r="0" b="0"/>
            <a:pathLst>
              <a:path w="211" h="875">
                <a:moveTo>
                  <a:pt x="0" y="103"/>
                </a:moveTo>
                <a:lnTo>
                  <a:pt x="105" y="0"/>
                </a:lnTo>
                <a:lnTo>
                  <a:pt x="211" y="103"/>
                </a:lnTo>
                <a:lnTo>
                  <a:pt x="158" y="103"/>
                </a:lnTo>
                <a:lnTo>
                  <a:pt x="158" y="770"/>
                </a:lnTo>
                <a:lnTo>
                  <a:pt x="211" y="770"/>
                </a:lnTo>
                <a:lnTo>
                  <a:pt x="105" y="875"/>
                </a:lnTo>
                <a:lnTo>
                  <a:pt x="0" y="770"/>
                </a:lnTo>
                <a:lnTo>
                  <a:pt x="52" y="770"/>
                </a:lnTo>
                <a:lnTo>
                  <a:pt x="52" y="103"/>
                </a:lnTo>
                <a:lnTo>
                  <a:pt x="0" y="103"/>
                </a:ln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86" name="path 1086"/>
          <p:cNvSpPr/>
          <p:nvPr/>
        </p:nvSpPr>
        <p:spPr>
          <a:xfrm>
            <a:off x="10447019" y="5234940"/>
            <a:ext cx="134111" cy="556259"/>
          </a:xfrm>
          <a:custGeom>
            <a:avLst/>
            <a:gdLst/>
            <a:ahLst/>
            <a:cxnLst/>
            <a:rect l="0" t="0" r="0" b="0"/>
            <a:pathLst>
              <a:path w="211" h="875">
                <a:moveTo>
                  <a:pt x="0" y="105"/>
                </a:moveTo>
                <a:lnTo>
                  <a:pt x="105" y="0"/>
                </a:lnTo>
                <a:lnTo>
                  <a:pt x="211" y="105"/>
                </a:lnTo>
                <a:lnTo>
                  <a:pt x="158" y="105"/>
                </a:lnTo>
                <a:lnTo>
                  <a:pt x="158" y="770"/>
                </a:lnTo>
                <a:lnTo>
                  <a:pt x="211" y="770"/>
                </a:lnTo>
                <a:lnTo>
                  <a:pt x="105" y="875"/>
                </a:lnTo>
                <a:lnTo>
                  <a:pt x="0" y="770"/>
                </a:lnTo>
                <a:lnTo>
                  <a:pt x="52" y="770"/>
                </a:lnTo>
                <a:lnTo>
                  <a:pt x="52" y="105"/>
                </a:lnTo>
                <a:lnTo>
                  <a:pt x="0" y="105"/>
                </a:ln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88" name="path 1088"/>
          <p:cNvSpPr/>
          <p:nvPr/>
        </p:nvSpPr>
        <p:spPr>
          <a:xfrm>
            <a:off x="9255252" y="5262371"/>
            <a:ext cx="132588" cy="556260"/>
          </a:xfrm>
          <a:custGeom>
            <a:avLst/>
            <a:gdLst/>
            <a:ahLst/>
            <a:cxnLst/>
            <a:rect l="0" t="0" r="0" b="0"/>
            <a:pathLst>
              <a:path w="208" h="876">
                <a:moveTo>
                  <a:pt x="0" y="103"/>
                </a:moveTo>
                <a:lnTo>
                  <a:pt x="105" y="0"/>
                </a:lnTo>
                <a:lnTo>
                  <a:pt x="208" y="103"/>
                </a:lnTo>
                <a:lnTo>
                  <a:pt x="158" y="103"/>
                </a:lnTo>
                <a:lnTo>
                  <a:pt x="158" y="770"/>
                </a:lnTo>
                <a:lnTo>
                  <a:pt x="208" y="770"/>
                </a:lnTo>
                <a:lnTo>
                  <a:pt x="105" y="876"/>
                </a:lnTo>
                <a:lnTo>
                  <a:pt x="0" y="770"/>
                </a:lnTo>
                <a:lnTo>
                  <a:pt x="52" y="770"/>
                </a:lnTo>
                <a:lnTo>
                  <a:pt x="52" y="103"/>
                </a:lnTo>
                <a:lnTo>
                  <a:pt x="0" y="103"/>
                </a:ln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90" name="path 1090"/>
          <p:cNvSpPr/>
          <p:nvPr/>
        </p:nvSpPr>
        <p:spPr>
          <a:xfrm>
            <a:off x="7525511" y="5251703"/>
            <a:ext cx="132588" cy="556259"/>
          </a:xfrm>
          <a:custGeom>
            <a:avLst/>
            <a:gdLst/>
            <a:ahLst/>
            <a:cxnLst/>
            <a:rect l="0" t="0" r="0" b="0"/>
            <a:pathLst>
              <a:path w="208" h="875">
                <a:moveTo>
                  <a:pt x="0" y="105"/>
                </a:moveTo>
                <a:lnTo>
                  <a:pt x="105" y="0"/>
                </a:lnTo>
                <a:lnTo>
                  <a:pt x="208" y="105"/>
                </a:lnTo>
                <a:lnTo>
                  <a:pt x="158" y="105"/>
                </a:lnTo>
                <a:lnTo>
                  <a:pt x="158" y="772"/>
                </a:lnTo>
                <a:lnTo>
                  <a:pt x="208" y="772"/>
                </a:lnTo>
                <a:lnTo>
                  <a:pt x="105" y="875"/>
                </a:lnTo>
                <a:lnTo>
                  <a:pt x="0" y="772"/>
                </a:lnTo>
                <a:lnTo>
                  <a:pt x="52" y="772"/>
                </a:lnTo>
                <a:lnTo>
                  <a:pt x="52" y="105"/>
                </a:lnTo>
                <a:lnTo>
                  <a:pt x="0" y="105"/>
                </a:ln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92" name="path 1092"/>
          <p:cNvSpPr/>
          <p:nvPr/>
        </p:nvSpPr>
        <p:spPr>
          <a:xfrm>
            <a:off x="8095488" y="5260848"/>
            <a:ext cx="132588" cy="556259"/>
          </a:xfrm>
          <a:custGeom>
            <a:avLst/>
            <a:gdLst/>
            <a:ahLst/>
            <a:cxnLst/>
            <a:rect l="0" t="0" r="0" b="0"/>
            <a:pathLst>
              <a:path w="208" h="875">
                <a:moveTo>
                  <a:pt x="0" y="103"/>
                </a:moveTo>
                <a:lnTo>
                  <a:pt x="105" y="0"/>
                </a:lnTo>
                <a:lnTo>
                  <a:pt x="208" y="103"/>
                </a:lnTo>
                <a:lnTo>
                  <a:pt x="155" y="103"/>
                </a:lnTo>
                <a:lnTo>
                  <a:pt x="155" y="770"/>
                </a:lnTo>
                <a:lnTo>
                  <a:pt x="208" y="770"/>
                </a:lnTo>
                <a:lnTo>
                  <a:pt x="105" y="875"/>
                </a:lnTo>
                <a:lnTo>
                  <a:pt x="0" y="770"/>
                </a:lnTo>
                <a:lnTo>
                  <a:pt x="52" y="770"/>
                </a:lnTo>
                <a:lnTo>
                  <a:pt x="52" y="103"/>
                </a:lnTo>
                <a:lnTo>
                  <a:pt x="0" y="103"/>
                </a:ln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094" name="path 1094"/>
          <p:cNvSpPr/>
          <p:nvPr/>
        </p:nvSpPr>
        <p:spPr>
          <a:xfrm>
            <a:off x="9858756" y="5248655"/>
            <a:ext cx="132588" cy="556259"/>
          </a:xfrm>
          <a:custGeom>
            <a:avLst/>
            <a:gdLst/>
            <a:ahLst/>
            <a:cxnLst/>
            <a:rect l="0" t="0" r="0" b="0"/>
            <a:pathLst>
              <a:path w="208" h="875">
                <a:moveTo>
                  <a:pt x="0" y="103"/>
                </a:moveTo>
                <a:lnTo>
                  <a:pt x="103" y="0"/>
                </a:lnTo>
                <a:lnTo>
                  <a:pt x="208" y="103"/>
                </a:lnTo>
                <a:lnTo>
                  <a:pt x="155" y="103"/>
                </a:lnTo>
                <a:lnTo>
                  <a:pt x="155" y="770"/>
                </a:lnTo>
                <a:lnTo>
                  <a:pt x="208" y="770"/>
                </a:lnTo>
                <a:lnTo>
                  <a:pt x="103" y="875"/>
                </a:lnTo>
                <a:lnTo>
                  <a:pt x="0" y="770"/>
                </a:lnTo>
                <a:lnTo>
                  <a:pt x="52" y="770"/>
                </a:lnTo>
                <a:lnTo>
                  <a:pt x="52" y="103"/>
                </a:lnTo>
                <a:lnTo>
                  <a:pt x="0" y="103"/>
                </a:ln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96" name="table 1096"/>
          <p:cNvGraphicFramePr>
            <a:graphicFrameLocks noGrp="1"/>
          </p:cNvGraphicFramePr>
          <p:nvPr/>
        </p:nvGraphicFramePr>
        <p:xfrm>
          <a:off x="593090" y="1280795"/>
          <a:ext cx="5770245" cy="5356225"/>
        </p:xfrm>
        <a:graphic>
          <a:graphicData uri="http://schemas.openxmlformats.org/drawingml/2006/table">
            <a:tbl>
              <a:tblPr/>
              <a:tblGrid>
                <a:gridCol w="850900"/>
                <a:gridCol w="911225"/>
                <a:gridCol w="4008120"/>
              </a:tblGrid>
              <a:tr h="3213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875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9989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827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产品规划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557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产品企划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根据目标市场定位和目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标顾客需求分析，编制产品企划书。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产品企划包括产品线企划和品种企划。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7975" indent="-15240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产品开发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3505" indent="-508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基于产品企划，对一定时间内的产品开发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项目进行统筹，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安排人员和资金等资源。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39444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1940" indent="-1536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产品开发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准备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6845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项目立项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在产品开发规划的基础上，编制项目可行性研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究或项目建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议书，对项目的目的、内容、成果、进度、人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员、资源等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提出计划和建议。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9245" indent="-15240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项目论证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批准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论证项目前景、可行性等，并做出决策。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对有较大不确定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性的产品开发项目，可进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行产品预研。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9245" indent="-15240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项目开发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3505" indent="-698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对已批准的开发项目，制定具体的工作计划；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事先设定项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目目标、时间、进程，对资源使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用、人员组合等做出预先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安排。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1305" indent="-1530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产品开发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10515" indent="-15494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产品开发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330" indent="-381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进入产品开发实际操作阶段。主要以跨部门项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目开发组的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方式运作。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7975" indent="-15240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产品概念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测试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提出产品价值组合及核心价值概念；将产品价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值定位交由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顾客代表、渠道代表以及内部采购、制造、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技术等环节代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表评价，预测产品概念的市场接受度和供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应链可行性。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8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7975" indent="-15240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产品模型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测试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制作产品模型，在较大方位内进行市场测试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、供应链测试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以及技术测试，提高产品市场成功概率；提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升产品开发与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供应链衔接效率和顺畅度。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642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557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产品试制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产品量产前安排试验生产，发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现技术、工艺、材料、零部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件等方面的不足和问题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；通过试制不断完善产品开发方案，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使之满足批量生产及连续生产的要求。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098" name="table 1098"/>
          <p:cNvGraphicFramePr>
            <a:graphicFrameLocks noGrp="1"/>
          </p:cNvGraphicFramePr>
          <p:nvPr/>
        </p:nvGraphicFramePr>
        <p:xfrm>
          <a:off x="6419214" y="1080134"/>
          <a:ext cx="5036185" cy="3096895"/>
        </p:xfrm>
        <a:graphic>
          <a:graphicData uri="http://schemas.openxmlformats.org/drawingml/2006/table">
            <a:tbl>
              <a:tblPr/>
              <a:tblGrid>
                <a:gridCol w="851535"/>
                <a:gridCol w="838200"/>
                <a:gridCol w="3346450"/>
              </a:tblGrid>
              <a:tr h="3346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6842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82296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1305" indent="-15303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产品开发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558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结构化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71780" algn="l" rtl="0" eaLnBrk="0">
                        <a:lnSpc>
                          <a:spcPts val="16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评审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190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这一环节贯穿产品开发全过程，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针对产品概念、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产品试制等多个环节，进行决策评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审；分析决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策预期和实际效果的差距及原因，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动态矫正和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调整行动方案。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4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74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产品发布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将相关产品开发文件交付给制造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环节；向制造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环节提供指导和服务；与制造环节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共同进行量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产准备，提高新产品的标准化程度和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可制造性。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与营销环节衔接，为市场推广策划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及市场策略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制定提供相关资料和支持。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9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3845" indent="-15557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产品二次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74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产品迭代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产品生产、销售之后，根据顾客意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见和市场反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应，改进，迭代产品；改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善、提升产品价值，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保持及延长产品的生命力。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9337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74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产品退出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产品进入衰退期后，确定产品退出时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间和方式。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pic>
        <p:nvPicPr>
          <p:cNvPr id="1100" name="picture 110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365492" y="4489703"/>
            <a:ext cx="3535679" cy="2057400"/>
          </a:xfrm>
          <a:prstGeom prst="rect">
            <a:avLst/>
          </a:prstGeom>
        </p:spPr>
      </p:pic>
      <p:sp>
        <p:nvSpPr>
          <p:cNvPr id="1102" name="textbox 1102"/>
          <p:cNvSpPr/>
          <p:nvPr/>
        </p:nvSpPr>
        <p:spPr>
          <a:xfrm>
            <a:off x="113525" y="121284"/>
            <a:ext cx="430275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从需求到产品：一级流程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6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7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104" name="path 110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06" name="textbox 1106"/>
          <p:cNvSpPr/>
          <p:nvPr/>
        </p:nvSpPr>
        <p:spPr>
          <a:xfrm>
            <a:off x="6596196" y="4640974"/>
            <a:ext cx="746759" cy="14535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4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" algn="l" rtl="0" eaLnBrk="0">
              <a:lnSpc>
                <a:spcPct val="85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3495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08" name="textbox 1108"/>
          <p:cNvSpPr/>
          <p:nvPr/>
        </p:nvSpPr>
        <p:spPr>
          <a:xfrm>
            <a:off x="7446111" y="5184038"/>
            <a:ext cx="1048385" cy="8782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8735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X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模块开发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52730" algn="l" rtl="0" eaLnBrk="0">
              <a:lnSpc>
                <a:spcPts val="1600"/>
              </a:lnSpc>
            </a:pPr>
            <a:r>
              <a:rPr sz="12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9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Y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模块开发流程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12" name="textbox 1112"/>
          <p:cNvSpPr/>
          <p:nvPr/>
        </p:nvSpPr>
        <p:spPr>
          <a:xfrm>
            <a:off x="6621596" y="4226954"/>
            <a:ext cx="2884804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产品开发和技术开发并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行流程的衔接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14" name="textbox 1114"/>
          <p:cNvSpPr/>
          <p:nvPr/>
        </p:nvSpPr>
        <p:spPr>
          <a:xfrm>
            <a:off x="669163" y="871067"/>
            <a:ext cx="21913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7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16" name="textbox 1116"/>
          <p:cNvSpPr/>
          <p:nvPr/>
        </p:nvSpPr>
        <p:spPr>
          <a:xfrm>
            <a:off x="9546666" y="6115583"/>
            <a:ext cx="726440" cy="3638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7170" indent="-204470" algn="l" rtl="0" eaLnBrk="0">
              <a:lnSpc>
                <a:spcPct val="93000"/>
              </a:lnSpc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Z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模块开发</a:t>
            </a:r>
            <a:r>
              <a:rPr sz="12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18" name="textbox 1118"/>
          <p:cNvSpPr/>
          <p:nvPr/>
        </p:nvSpPr>
        <p:spPr>
          <a:xfrm>
            <a:off x="7523124" y="4585868"/>
            <a:ext cx="630555" cy="3625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2395" indent="-100330" algn="l" rtl="0" eaLnBrk="0">
              <a:lnSpc>
                <a:spcPct val="93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120" name="textbox 1120"/>
          <p:cNvSpPr/>
          <p:nvPr/>
        </p:nvSpPr>
        <p:spPr>
          <a:xfrm>
            <a:off x="8517534" y="4580152"/>
            <a:ext cx="630555" cy="3625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6205" indent="-104140" algn="l" rtl="0" eaLnBrk="0">
              <a:lnSpc>
                <a:spcPct val="93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122" name="textbox 1122"/>
          <p:cNvSpPr/>
          <p:nvPr/>
        </p:nvSpPr>
        <p:spPr>
          <a:xfrm>
            <a:off x="9593224" y="4568088"/>
            <a:ext cx="630555" cy="3625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6205" indent="-104140" algn="l" rtl="0" eaLnBrk="0">
              <a:lnSpc>
                <a:spcPct val="93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124" name="textbox 1124"/>
          <p:cNvSpPr/>
          <p:nvPr/>
        </p:nvSpPr>
        <p:spPr>
          <a:xfrm>
            <a:off x="8597874" y="6295149"/>
            <a:ext cx="730884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" name="table 1126"/>
          <p:cNvGraphicFramePr>
            <a:graphicFrameLocks noGrp="1"/>
          </p:cNvGraphicFramePr>
          <p:nvPr/>
        </p:nvGraphicFramePr>
        <p:xfrm>
          <a:off x="6284594" y="1809750"/>
          <a:ext cx="5029835" cy="4768850"/>
        </p:xfrm>
        <a:graphic>
          <a:graphicData uri="http://schemas.openxmlformats.org/drawingml/2006/table">
            <a:tbl>
              <a:tblPr/>
              <a:tblGrid>
                <a:gridCol w="851535"/>
                <a:gridCol w="911225"/>
                <a:gridCol w="3267075"/>
              </a:tblGrid>
              <a:tr h="3206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811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842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5105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供应链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83210" algn="l" rtl="0" eaLnBrk="0">
                        <a:lnSpc>
                          <a:spcPts val="1610"/>
                        </a:lnSpc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34315" indent="-7874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供应链模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式选择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确定供应链整体功能和结构，如批量生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产分销、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规模化定制、个性化定制等。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8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31140" indent="-7556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供应商评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估开发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确定供应商标准；根据标准对候选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供应商进行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评估；按规范程序开发选择供应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商，制定供应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商目录。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2892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494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采购运行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1270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这是两个并行的流程，供应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商名单确定后，即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开始采购运行，包括制定采购计划、签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订合同、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付款等环节。同时向供应商提供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辅导、支持和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服务，发现问题则要求整改。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9402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3177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307975" algn="l" rtl="0" eaLnBrk="0">
                        <a:lnSpc>
                          <a:spcPts val="1595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服务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32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827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产品生产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065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需求订单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根据下游汇集及传递过来的订单，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制定生产计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划，组织安排生产；对供应商的物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流协同提出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要求。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32410" indent="-774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生产计划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和组织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27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494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生产过程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762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两个并行的流程，生产计划及生产组织方案、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生产工艺方案等制定后，即开始生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产过程，源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源不断地产出合格产品。而内外部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供应链与生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产系统在品种、时间、位置等方面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精准衔接。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910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494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生产物流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9104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890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物流配送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494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产品物流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235" indent="-5715" algn="l" rtl="0" eaLnBrk="0">
                        <a:lnSpc>
                          <a:spcPct val="93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将生产出来的商品，根据订单运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输配送至代理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商/经销商/分货商等处。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545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494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产品交付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1600" indent="-5715" algn="l" rtl="0" eaLnBrk="0">
                        <a:lnSpc>
                          <a:spcPct val="93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根据顾客需要及产品特征，提供到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门配送及安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装、调试服务。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128" name="textbox 1128"/>
          <p:cNvSpPr/>
          <p:nvPr/>
        </p:nvSpPr>
        <p:spPr>
          <a:xfrm>
            <a:off x="113525" y="121284"/>
            <a:ext cx="11307444" cy="154749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从生产到交付：一级流程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8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8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81355" algn="l" rtl="0" eaLnBrk="0">
              <a:lnSpc>
                <a:spcPct val="90000"/>
              </a:lnSpc>
              <a:spcBef>
                <a:spcPts val="520"/>
              </a:spcBef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8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集成供应链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57225" algn="l" rtl="0" eaLnBrk="0">
              <a:lnSpc>
                <a:spcPct val="90000"/>
              </a:lnSpc>
              <a:spcBef>
                <a:spcPts val="93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集成供应链（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integrated supply chain</a:t>
            </a:r>
            <a:r>
              <a:rPr sz="1400" b="1" kern="0" spc="-16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ISC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19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产品开发后实物形态的生成和交付的全过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程。它整合企业内外部价值链（上游供应链和下游渠道、物流链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使产品价值真正得以体现。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30" name="path 113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40" name="group 40"/>
          <p:cNvGrpSpPr/>
          <p:nvPr/>
        </p:nvGrpSpPr>
        <p:grpSpPr>
          <a:xfrm rot="21600000">
            <a:off x="717550" y="3850004"/>
            <a:ext cx="5415914" cy="2696210"/>
            <a:chOff x="0" y="0"/>
            <a:chExt cx="5415914" cy="2696210"/>
          </a:xfrm>
        </p:grpSpPr>
        <p:pic>
          <p:nvPicPr>
            <p:cNvPr id="1132" name="picture 113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5415914" cy="2696210"/>
            </a:xfrm>
            <a:prstGeom prst="rect">
              <a:avLst/>
            </a:prstGeom>
          </p:spPr>
        </p:pic>
        <p:sp>
          <p:nvSpPr>
            <p:cNvPr id="1134" name="textbox 1134"/>
            <p:cNvSpPr/>
            <p:nvPr/>
          </p:nvSpPr>
          <p:spPr>
            <a:xfrm>
              <a:off x="-12700" y="-12700"/>
              <a:ext cx="5441315" cy="27222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66040" indent="-3175" algn="l" rtl="0" eaLnBrk="0">
                <a:lnSpc>
                  <a:spcPct val="93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提高外部供应材料、部品部件等的集成度和模块化程度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，提高本企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业生产制造效率和品质水平。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53340" indent="5715" algn="l" rtl="0" eaLnBrk="0">
                <a:lnSpc>
                  <a:spcPct val="93000"/>
                </a:lnSpc>
                <a:spcBef>
                  <a:spcPts val="124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实现柔性敏捷供应，外部供应链和内部生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产链在流程上无缝对接，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在时间、空间上精准配合。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71120" indent="-8255" algn="l" rtl="0" eaLnBrk="0">
                <a:lnSpc>
                  <a:spcPct val="93000"/>
                </a:lnSpc>
                <a:spcBef>
                  <a:spcPts val="124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整合分销、物流、配送等环节，使流通结构扁平化，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将产品快速、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安全交付给顾客。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67310" indent="-5080" algn="l" rtl="0" eaLnBrk="0">
                <a:lnSpc>
                  <a:spcPct val="93000"/>
                </a:lnSpc>
                <a:spcBef>
                  <a:spcPts val="117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构建全供应链（包括外部价值链）共用、共享的信息系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统和数据流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平台，为供应链集成（一体化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）提供依托和支持。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8000"/>
                </a:lnSpc>
              </a:pPr>
              <a:endParaRPr sz="9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74930" indent="9525" algn="l" rtl="0" eaLnBrk="0">
                <a:lnSpc>
                  <a:spcPct val="93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以顾客需求和顾客订单为龙头，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牵引供应链及时、快速、准确地回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应，提供高品质产品，使供应链真正成为“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端对端”的闭环。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42" name="group 42"/>
          <p:cNvGrpSpPr/>
          <p:nvPr/>
        </p:nvGrpSpPr>
        <p:grpSpPr>
          <a:xfrm rot="21600000">
            <a:off x="727709" y="3439159"/>
            <a:ext cx="5397500" cy="353060"/>
            <a:chOff x="0" y="0"/>
            <a:chExt cx="5397500" cy="353060"/>
          </a:xfrm>
        </p:grpSpPr>
        <p:pic>
          <p:nvPicPr>
            <p:cNvPr id="1136" name="picture 113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5397500" cy="353060"/>
            </a:xfrm>
            <a:prstGeom prst="rect">
              <a:avLst/>
            </a:prstGeom>
          </p:spPr>
        </p:pic>
        <p:sp>
          <p:nvSpPr>
            <p:cNvPr id="1138" name="textbox 1138"/>
            <p:cNvSpPr/>
            <p:nvPr/>
          </p:nvSpPr>
          <p:spPr>
            <a:xfrm>
              <a:off x="-12700" y="-12700"/>
              <a:ext cx="5422900" cy="3816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7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60960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整合供应商，和重点供应商形成重复博弈的战略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伙伴关系。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1140" name="textbox 1140"/>
          <p:cNvSpPr/>
          <p:nvPr/>
        </p:nvSpPr>
        <p:spPr>
          <a:xfrm>
            <a:off x="1508576" y="2000644"/>
            <a:ext cx="1951989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254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集成供应链是价值转移、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转换（原材料、零部件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等支流汇入干流，融合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成为新的河水）的过程；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42" name="textbox 1142"/>
          <p:cNvSpPr/>
          <p:nvPr/>
        </p:nvSpPr>
        <p:spPr>
          <a:xfrm>
            <a:off x="4285510" y="2036839"/>
            <a:ext cx="1798320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254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点点滴滴的顾客需求汇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聚成拉力，拉动上游水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流进入顾客价值链的过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44" name="textbox 1144"/>
          <p:cNvSpPr/>
          <p:nvPr/>
        </p:nvSpPr>
        <p:spPr>
          <a:xfrm>
            <a:off x="738001" y="3116339"/>
            <a:ext cx="3898900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b="1" kern="0" spc="-5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体现在供应链的构建、运行管理的多个方面：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46" name="textbox 1146"/>
          <p:cNvSpPr/>
          <p:nvPr/>
        </p:nvSpPr>
        <p:spPr>
          <a:xfrm>
            <a:off x="754380" y="1917191"/>
            <a:ext cx="670559" cy="99695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2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2560" algn="l" rtl="0" eaLnBrk="0">
              <a:lnSpc>
                <a:spcPct val="85000"/>
              </a:lnSpc>
              <a:spcBef>
                <a:spcPts val="5"/>
              </a:spcBef>
            </a:pP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从上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1925" algn="l" rtl="0" eaLnBrk="0">
              <a:lnSpc>
                <a:spcPct val="86000"/>
              </a:lnSpc>
              <a:spcBef>
                <a:spcPts val="260"/>
              </a:spcBef>
            </a:pP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游往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7005" algn="l" rtl="0" eaLnBrk="0">
              <a:lnSpc>
                <a:spcPct val="85000"/>
              </a:lnSpc>
              <a:spcBef>
                <a:spcPts val="235"/>
              </a:spcBef>
            </a:pPr>
            <a:r>
              <a:rPr sz="1400" b="1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下游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5146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48" name="textbox 1148"/>
          <p:cNvSpPr/>
          <p:nvPr/>
        </p:nvSpPr>
        <p:spPr>
          <a:xfrm>
            <a:off x="3531108" y="1952244"/>
            <a:ext cx="669290" cy="99885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2560" algn="l" rtl="0" eaLnBrk="0">
              <a:lnSpc>
                <a:spcPct val="85000"/>
              </a:lnSpc>
            </a:pP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从上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1925" algn="l" rtl="0" eaLnBrk="0">
              <a:lnSpc>
                <a:spcPct val="86000"/>
              </a:lnSpc>
              <a:spcBef>
                <a:spcPts val="260"/>
              </a:spcBef>
            </a:pP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游往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6370" algn="l" rtl="0" eaLnBrk="0">
              <a:lnSpc>
                <a:spcPct val="85000"/>
              </a:lnSpc>
              <a:spcBef>
                <a:spcPts val="235"/>
              </a:spcBef>
            </a:pPr>
            <a:r>
              <a:rPr sz="1400" b="1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下游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5146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2" name="table 1152"/>
          <p:cNvGraphicFramePr>
            <a:graphicFrameLocks noGrp="1"/>
          </p:cNvGraphicFramePr>
          <p:nvPr/>
        </p:nvGraphicFramePr>
        <p:xfrm>
          <a:off x="6794779" y="1530096"/>
          <a:ext cx="4680584" cy="4732020"/>
        </p:xfrm>
        <a:graphic>
          <a:graphicData uri="http://schemas.openxmlformats.org/drawingml/2006/table">
            <a:tbl>
              <a:tblPr/>
              <a:tblGrid>
                <a:gridCol w="520065"/>
                <a:gridCol w="4160519"/>
              </a:tblGrid>
              <a:tr h="47320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81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主要竞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6350" algn="l" rtl="0" eaLnBrk="0">
                        <a:lnSpc>
                          <a:spcPct val="86000"/>
                        </a:lnSpc>
                        <a:spcBef>
                          <a:spcPts val="20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争因素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810" algn="l" rtl="0" eaLnBrk="0">
                        <a:lnSpc>
                          <a:spcPct val="85000"/>
                        </a:lnSpc>
                        <a:spcBef>
                          <a:spcPts val="37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典型生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86000"/>
                        </a:lnSpc>
                        <a:spcBef>
                          <a:spcPts val="21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产方式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225" algn="l" rtl="0" eaLnBrk="0">
                        <a:lnSpc>
                          <a:spcPct val="86000"/>
                        </a:lnSpc>
                        <a:spcBef>
                          <a:spcPts val="36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生产管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2225" algn="l" rtl="0" eaLnBrk="0">
                        <a:lnSpc>
                          <a:spcPct val="85000"/>
                        </a:lnSpc>
                        <a:spcBef>
                          <a:spcPts val="20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理模式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21075" algn="l" rtl="0" eaLnBrk="0">
                        <a:lnSpc>
                          <a:spcPct val="86000"/>
                        </a:lnSpc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的管理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pic>
        <p:nvPicPr>
          <p:cNvPr id="1154" name="picture 11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508240" y="1563370"/>
            <a:ext cx="3820159" cy="4273550"/>
          </a:xfrm>
          <a:prstGeom prst="rect">
            <a:avLst/>
          </a:prstGeom>
        </p:spPr>
      </p:pic>
      <p:graphicFrame>
        <p:nvGraphicFramePr>
          <p:cNvPr id="1156" name="table 1156"/>
          <p:cNvGraphicFramePr>
            <a:graphicFrameLocks noGrp="1"/>
          </p:cNvGraphicFramePr>
          <p:nvPr/>
        </p:nvGraphicFramePr>
        <p:xfrm>
          <a:off x="1116330" y="5415914"/>
          <a:ext cx="5589270" cy="805815"/>
        </p:xfrm>
        <a:graphic>
          <a:graphicData uri="http://schemas.openxmlformats.org/drawingml/2006/table">
            <a:tbl>
              <a:tblPr/>
              <a:tblGrid>
                <a:gridCol w="5589270"/>
              </a:tblGrid>
              <a:tr h="7931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89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与集成供应链相关的还有两个重要流程：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28905" algn="l" rtl="0" eaLnBrk="0">
                        <a:lnSpc>
                          <a:spcPct val="87000"/>
                        </a:lnSpc>
                        <a:spcBef>
                          <a:spcPts val="240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①产能建设流程，它和集成供应链流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程是并行的；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28905" algn="l" rtl="0" eaLnBrk="0">
                        <a:lnSpc>
                          <a:spcPct val="87000"/>
                        </a:lnSpc>
                        <a:spcBef>
                          <a:spcPts val="220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②安全环保流程，它是嵌入在集成供应链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流程之中的。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58" name="table 1158"/>
          <p:cNvGraphicFramePr>
            <a:graphicFrameLocks noGrp="1"/>
          </p:cNvGraphicFramePr>
          <p:nvPr/>
        </p:nvGraphicFramePr>
        <p:xfrm>
          <a:off x="1122045" y="4349750"/>
          <a:ext cx="5589270" cy="805179"/>
        </p:xfrm>
        <a:graphic>
          <a:graphicData uri="http://schemas.openxmlformats.org/drawingml/2006/table">
            <a:tbl>
              <a:tblPr/>
              <a:tblGrid>
                <a:gridCol w="5589270"/>
              </a:tblGrid>
              <a:tr h="7861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017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供应链管理中的供应商服务将贯穿产品生产、物流配送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全过程。外部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供应链的问题往往在生产过程和物流交付过程中才能发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现；因此，供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应商服务与产品生产、物流配送改进是交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织在一起的。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60" name="table 1160"/>
          <p:cNvGraphicFramePr>
            <a:graphicFrameLocks noGrp="1"/>
          </p:cNvGraphicFramePr>
          <p:nvPr/>
        </p:nvGraphicFramePr>
        <p:xfrm>
          <a:off x="1111250" y="1489709"/>
          <a:ext cx="5577840" cy="749300"/>
        </p:xfrm>
        <a:graphic>
          <a:graphicData uri="http://schemas.openxmlformats.org/drawingml/2006/table">
            <a:tbl>
              <a:tblPr/>
              <a:tblGrid>
                <a:gridCol w="5577840"/>
              </a:tblGrid>
              <a:tr h="7429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73025" indent="635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需求订单是渠道及销售管理流程的组成部分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，也是集成供应链流程中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产品生产环节的开始。即集成供应链和渠道价值链存在交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集。产品交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付也可归入渠道价值链及顾客服务流程中，它是几个流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程的交集。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162" name="table 1162"/>
          <p:cNvGraphicFramePr>
            <a:graphicFrameLocks noGrp="1"/>
          </p:cNvGraphicFramePr>
          <p:nvPr/>
        </p:nvGraphicFramePr>
        <p:xfrm>
          <a:off x="3037205" y="2367279"/>
          <a:ext cx="2473325" cy="1302385"/>
        </p:xfrm>
        <a:graphic>
          <a:graphicData uri="http://schemas.openxmlformats.org/drawingml/2006/table">
            <a:tbl>
              <a:tblPr/>
              <a:tblGrid>
                <a:gridCol w="1236344"/>
                <a:gridCol w="1236980"/>
              </a:tblGrid>
              <a:tr h="2127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54660" algn="l" rtl="0" eaLnBrk="0">
                        <a:lnSpc>
                          <a:spcPct val="84000"/>
                        </a:lnSpc>
                      </a:pPr>
                      <a:r>
                        <a:rPr sz="14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分销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61010" algn="l" rtl="0" eaLnBrk="0">
                        <a:lnSpc>
                          <a:spcPct val="84000"/>
                        </a:lnSpc>
                      </a:pPr>
                      <a:r>
                        <a:rPr sz="14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零售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81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4645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）销售</a:t>
                      </a:r>
                      <a:endParaRPr sz="13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CE3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2105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4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）销售</a:t>
                      </a:r>
                      <a:endParaRPr sz="13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CE3F"/>
                    </a:solidFill>
                  </a:tcPr>
                </a:tc>
              </a:tr>
              <a:tr h="3581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4645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5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）订单</a:t>
                      </a:r>
                      <a:endParaRPr sz="13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CE3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2105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6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）订单</a:t>
                      </a:r>
                      <a:endParaRPr sz="13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CE3F"/>
                    </a:solidFill>
                  </a:tcPr>
                </a:tc>
              </a:tr>
              <a:tr h="3733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4645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7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）订单</a:t>
                      </a:r>
                      <a:endParaRPr sz="13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CE3F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2105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8</a:t>
                      </a:r>
                      <a:r>
                        <a:rPr sz="13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）订单</a:t>
                      </a:r>
                      <a:endParaRPr sz="13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CE3F"/>
                    </a:solidFill>
                  </a:tcPr>
                </a:tc>
              </a:tr>
            </a:tbl>
          </a:graphicData>
        </a:graphic>
      </p:graphicFrame>
      <p:sp>
        <p:nvSpPr>
          <p:cNvPr id="1164" name="textbox 1164"/>
          <p:cNvSpPr/>
          <p:nvPr/>
        </p:nvSpPr>
        <p:spPr>
          <a:xfrm>
            <a:off x="1028703" y="3784994"/>
            <a:ext cx="4387215" cy="4229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+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+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5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+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6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+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7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+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8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）为集成供应</a:t>
            </a:r>
            <a:r>
              <a:rPr sz="1400" kern="0" spc="-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链；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1600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3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+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4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+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5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+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6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+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8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）为渠道价值链。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66" name="textbox 1166"/>
          <p:cNvSpPr/>
          <p:nvPr/>
        </p:nvSpPr>
        <p:spPr>
          <a:xfrm>
            <a:off x="113525" y="121284"/>
            <a:ext cx="38823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从生产到交付：一级流程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8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168" name="path 1168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70" name="textbox 1170"/>
          <p:cNvSpPr/>
          <p:nvPr/>
        </p:nvSpPr>
        <p:spPr>
          <a:xfrm>
            <a:off x="8285074" y="4961152"/>
            <a:ext cx="2153285" cy="6883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68020" algn="l" rtl="0" eaLnBrk="0">
              <a:lnSpc>
                <a:spcPct val="85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供过于求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73735" algn="l" rtl="0" eaLnBrk="0">
              <a:lnSpc>
                <a:spcPct val="86000"/>
              </a:lnSpc>
              <a:spcBef>
                <a:spcPts val="210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买房市场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5"/>
              </a:spcBef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第一次转折：顾客为中心的管理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72" name="path 1172"/>
          <p:cNvSpPr/>
          <p:nvPr/>
        </p:nvSpPr>
        <p:spPr>
          <a:xfrm>
            <a:off x="5532120" y="2580132"/>
            <a:ext cx="1031747" cy="1082039"/>
          </a:xfrm>
          <a:custGeom>
            <a:avLst/>
            <a:gdLst/>
            <a:ahLst/>
            <a:cxnLst/>
            <a:rect l="0" t="0" r="0" b="0"/>
            <a:pathLst>
              <a:path w="1624" h="1703">
                <a:moveTo>
                  <a:pt x="0" y="0"/>
                </a:moveTo>
                <a:lnTo>
                  <a:pt x="1624" y="852"/>
                </a:lnTo>
                <a:lnTo>
                  <a:pt x="0" y="1703"/>
                </a:lnTo>
                <a:lnTo>
                  <a:pt x="0" y="0"/>
                </a:lnTo>
              </a:path>
            </a:pathLst>
          </a:cu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74" name="textbox 1174"/>
          <p:cNvSpPr/>
          <p:nvPr/>
        </p:nvSpPr>
        <p:spPr>
          <a:xfrm>
            <a:off x="1094231" y="2580132"/>
            <a:ext cx="953135" cy="1080769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60680" algn="l" rtl="0" eaLnBrk="0">
              <a:lnSpc>
                <a:spcPts val="1425"/>
              </a:lnSpc>
              <a:spcBef>
                <a:spcPts val="5"/>
              </a:spcBef>
            </a:pPr>
            <a:r>
              <a:rPr sz="11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100" kern="0" spc="-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</a:t>
            </a:r>
            <a:r>
              <a:rPr sz="11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sz="1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5730" algn="l" rtl="0" eaLnBrk="0">
              <a:lnSpc>
                <a:spcPct val="86000"/>
              </a:lnSpc>
              <a:spcBef>
                <a:spcPts val="26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供应管理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76" name="textbox 1176"/>
          <p:cNvSpPr/>
          <p:nvPr/>
        </p:nvSpPr>
        <p:spPr>
          <a:xfrm>
            <a:off x="2078736" y="2580132"/>
            <a:ext cx="952500" cy="1080769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61315" algn="l" rtl="0" eaLnBrk="0">
              <a:lnSpc>
                <a:spcPts val="1425"/>
              </a:lnSpc>
              <a:spcBef>
                <a:spcPts val="5"/>
              </a:spcBef>
            </a:pPr>
            <a:r>
              <a:rPr sz="11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100" kern="0" spc="-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</a:t>
            </a:r>
            <a:r>
              <a:rPr sz="11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sz="1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5730" algn="l" rtl="0" eaLnBrk="0">
              <a:lnSpc>
                <a:spcPct val="86000"/>
              </a:lnSpc>
              <a:spcBef>
                <a:spcPts val="26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产品生产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78" name="textbox 1178"/>
          <p:cNvSpPr/>
          <p:nvPr/>
        </p:nvSpPr>
        <p:spPr>
          <a:xfrm>
            <a:off x="10710164" y="4742078"/>
            <a:ext cx="657859" cy="11334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415" indent="-5715" algn="l" rtl="0" eaLnBrk="0">
              <a:lnSpc>
                <a:spcPct val="93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理性需求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买方市场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1275" indent="-635" algn="l" rtl="0" eaLnBrk="0">
              <a:lnSpc>
                <a:spcPct val="95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第二次转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折：人与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自然和谐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80" name="textbox 1180"/>
          <p:cNvSpPr/>
          <p:nvPr/>
        </p:nvSpPr>
        <p:spPr>
          <a:xfrm>
            <a:off x="6931126" y="1020927"/>
            <a:ext cx="27755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生产模式和管理模式的转折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82" name="textbox 1182"/>
          <p:cNvSpPr/>
          <p:nvPr/>
        </p:nvSpPr>
        <p:spPr>
          <a:xfrm>
            <a:off x="709244" y="986637"/>
            <a:ext cx="2772410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集成供应链三级流程的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补充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86" name="textbox 1186"/>
          <p:cNvSpPr/>
          <p:nvPr/>
        </p:nvSpPr>
        <p:spPr>
          <a:xfrm>
            <a:off x="7414539" y="4803038"/>
            <a:ext cx="630555" cy="8547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685" indent="-6985" algn="l" rtl="0" eaLnBrk="0">
              <a:lnSpc>
                <a:spcPct val="93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供不应求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卖方市场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0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240" indent="-2540" algn="l" rtl="0" eaLnBrk="0">
              <a:lnSpc>
                <a:spcPct val="93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企业为中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心的管理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188" name="picture 11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508240" y="4591710"/>
            <a:ext cx="3820159" cy="101536"/>
          </a:xfrm>
          <a:prstGeom prst="rect">
            <a:avLst/>
          </a:prstGeom>
        </p:spPr>
      </p:pic>
      <p:pic>
        <p:nvPicPr>
          <p:cNvPr id="1190" name="picture 11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508240" y="4278604"/>
            <a:ext cx="3196590" cy="101536"/>
          </a:xfrm>
          <a:prstGeom prst="rect">
            <a:avLst/>
          </a:prstGeom>
        </p:spPr>
      </p:pic>
      <p:sp>
        <p:nvSpPr>
          <p:cNvPr id="1192" name="textbox 1192"/>
          <p:cNvSpPr/>
          <p:nvPr/>
        </p:nvSpPr>
        <p:spPr>
          <a:xfrm>
            <a:off x="8203310" y="1575968"/>
            <a:ext cx="982344" cy="3657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1460"/>
              </a:lnSpc>
            </a:pPr>
            <a:r>
              <a:rPr sz="1800" kern="0" spc="-30" baseline="-6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品质</a:t>
            </a:r>
            <a:r>
              <a:rPr sz="1100" kern="0" spc="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800" kern="0" spc="-30" baseline="8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品种/</a:t>
            </a:r>
            <a:endParaRPr sz="1800" baseline="8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35000" algn="l" rtl="0" eaLnBrk="0">
              <a:lnSpc>
                <a:spcPct val="84000"/>
              </a:lnSpc>
              <a:spcBef>
                <a:spcPts val="5"/>
              </a:spcBef>
            </a:pPr>
            <a:r>
              <a:rPr sz="12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柔性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94" name="textbox 1194"/>
          <p:cNvSpPr/>
          <p:nvPr/>
        </p:nvSpPr>
        <p:spPr>
          <a:xfrm>
            <a:off x="7529448" y="1575968"/>
            <a:ext cx="401320" cy="8686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0165" indent="-37465" algn="l" rtl="0" eaLnBrk="0">
              <a:lnSpc>
                <a:spcPct val="93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价格/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成本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0165" algn="l" rtl="0" eaLnBrk="0">
              <a:lnSpc>
                <a:spcPct val="93000"/>
              </a:lnSpc>
              <a:spcBef>
                <a:spcPts val="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大量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196" name="picture 11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497444" y="3912260"/>
            <a:ext cx="2519998" cy="101536"/>
          </a:xfrm>
          <a:prstGeom prst="rect">
            <a:avLst/>
          </a:prstGeom>
        </p:spPr>
      </p:pic>
      <p:sp>
        <p:nvSpPr>
          <p:cNvPr id="1198" name="textbox 1198"/>
          <p:cNvSpPr/>
          <p:nvPr/>
        </p:nvSpPr>
        <p:spPr>
          <a:xfrm>
            <a:off x="8272983" y="3088538"/>
            <a:ext cx="781050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39395" indent="-227330" algn="l" rtl="0" eaLnBrk="0">
              <a:lnSpc>
                <a:spcPct val="93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计算机集成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制造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200" name="picture 12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508240" y="3505860"/>
            <a:ext cx="1757044" cy="101536"/>
          </a:xfrm>
          <a:prstGeom prst="rect">
            <a:avLst/>
          </a:prstGeom>
        </p:spPr>
      </p:pic>
      <p:sp>
        <p:nvSpPr>
          <p:cNvPr id="1202" name="path 1202"/>
          <p:cNvSpPr/>
          <p:nvPr/>
        </p:nvSpPr>
        <p:spPr>
          <a:xfrm>
            <a:off x="649795" y="1676400"/>
            <a:ext cx="390778" cy="361315"/>
          </a:xfrm>
          <a:custGeom>
            <a:avLst/>
            <a:gdLst/>
            <a:ahLst/>
            <a:cxnLst/>
            <a:rect l="0" t="0" r="0" b="0"/>
            <a:pathLst>
              <a:path w="615" h="569">
                <a:moveTo>
                  <a:pt x="311" y="125"/>
                </a:moveTo>
                <a:cubicBezTo>
                  <a:pt x="311" y="125"/>
                  <a:pt x="311" y="125"/>
                  <a:pt x="518" y="311"/>
                </a:cubicBezTo>
                <a:cubicBezTo>
                  <a:pt x="518" y="311"/>
                  <a:pt x="518" y="311"/>
                  <a:pt x="518" y="547"/>
                </a:cubicBezTo>
                <a:cubicBezTo>
                  <a:pt x="518" y="561"/>
                  <a:pt x="511" y="569"/>
                  <a:pt x="511" y="569"/>
                </a:cubicBezTo>
                <a:cubicBezTo>
                  <a:pt x="503" y="569"/>
                  <a:pt x="496" y="569"/>
                  <a:pt x="488" y="569"/>
                </a:cubicBezTo>
                <a:cubicBezTo>
                  <a:pt x="488" y="569"/>
                  <a:pt x="488" y="569"/>
                  <a:pt x="377" y="569"/>
                </a:cubicBezTo>
                <a:cubicBezTo>
                  <a:pt x="377" y="569"/>
                  <a:pt x="370" y="569"/>
                  <a:pt x="370" y="569"/>
                </a:cubicBezTo>
                <a:cubicBezTo>
                  <a:pt x="370" y="569"/>
                  <a:pt x="363" y="561"/>
                  <a:pt x="363" y="561"/>
                </a:cubicBezTo>
                <a:cubicBezTo>
                  <a:pt x="363" y="561"/>
                  <a:pt x="363" y="561"/>
                  <a:pt x="363" y="447"/>
                </a:cubicBezTo>
                <a:cubicBezTo>
                  <a:pt x="363" y="447"/>
                  <a:pt x="363" y="447"/>
                  <a:pt x="252" y="447"/>
                </a:cubicBezTo>
                <a:cubicBezTo>
                  <a:pt x="252" y="447"/>
                  <a:pt x="252" y="447"/>
                  <a:pt x="252" y="561"/>
                </a:cubicBezTo>
                <a:cubicBezTo>
                  <a:pt x="252" y="561"/>
                  <a:pt x="252" y="569"/>
                  <a:pt x="252" y="569"/>
                </a:cubicBezTo>
                <a:cubicBezTo>
                  <a:pt x="244" y="569"/>
                  <a:pt x="244" y="569"/>
                  <a:pt x="237" y="569"/>
                </a:cubicBezTo>
                <a:cubicBezTo>
                  <a:pt x="237" y="569"/>
                  <a:pt x="237" y="569"/>
                  <a:pt x="126" y="569"/>
                </a:cubicBezTo>
                <a:cubicBezTo>
                  <a:pt x="119" y="569"/>
                  <a:pt x="119" y="569"/>
                  <a:pt x="111" y="569"/>
                </a:cubicBezTo>
                <a:cubicBezTo>
                  <a:pt x="104" y="569"/>
                  <a:pt x="96" y="561"/>
                  <a:pt x="96" y="547"/>
                </a:cubicBezTo>
                <a:cubicBezTo>
                  <a:pt x="96" y="547"/>
                  <a:pt x="96" y="547"/>
                  <a:pt x="96" y="311"/>
                </a:cubicBezTo>
                <a:lnTo>
                  <a:pt x="311" y="125"/>
                </a:lnTo>
                <a:close/>
                <a:moveTo>
                  <a:pt x="307" y="0"/>
                </a:moveTo>
                <a:cubicBezTo>
                  <a:pt x="316" y="0"/>
                  <a:pt x="326" y="3"/>
                  <a:pt x="333" y="10"/>
                </a:cubicBezTo>
                <a:cubicBezTo>
                  <a:pt x="333" y="10"/>
                  <a:pt x="333" y="10"/>
                  <a:pt x="437" y="103"/>
                </a:cubicBezTo>
                <a:cubicBezTo>
                  <a:pt x="437" y="103"/>
                  <a:pt x="437" y="103"/>
                  <a:pt x="437" y="25"/>
                </a:cubicBezTo>
                <a:cubicBezTo>
                  <a:pt x="437" y="17"/>
                  <a:pt x="444" y="10"/>
                  <a:pt x="452" y="10"/>
                </a:cubicBezTo>
                <a:cubicBezTo>
                  <a:pt x="452" y="10"/>
                  <a:pt x="452" y="10"/>
                  <a:pt x="489" y="10"/>
                </a:cubicBezTo>
                <a:cubicBezTo>
                  <a:pt x="496" y="10"/>
                  <a:pt x="504" y="17"/>
                  <a:pt x="504" y="25"/>
                </a:cubicBezTo>
                <a:cubicBezTo>
                  <a:pt x="504" y="25"/>
                  <a:pt x="504" y="25"/>
                  <a:pt x="504" y="161"/>
                </a:cubicBezTo>
                <a:cubicBezTo>
                  <a:pt x="504" y="161"/>
                  <a:pt x="504" y="161"/>
                  <a:pt x="600" y="247"/>
                </a:cubicBezTo>
                <a:cubicBezTo>
                  <a:pt x="615" y="261"/>
                  <a:pt x="615" y="283"/>
                  <a:pt x="600" y="304"/>
                </a:cubicBezTo>
                <a:cubicBezTo>
                  <a:pt x="593" y="318"/>
                  <a:pt x="563" y="318"/>
                  <a:pt x="548" y="304"/>
                </a:cubicBezTo>
                <a:cubicBezTo>
                  <a:pt x="548" y="304"/>
                  <a:pt x="548" y="304"/>
                  <a:pt x="311" y="89"/>
                </a:cubicBezTo>
                <a:cubicBezTo>
                  <a:pt x="311" y="89"/>
                  <a:pt x="311" y="89"/>
                  <a:pt x="74" y="304"/>
                </a:cubicBezTo>
                <a:cubicBezTo>
                  <a:pt x="66" y="311"/>
                  <a:pt x="51" y="311"/>
                  <a:pt x="44" y="311"/>
                </a:cubicBezTo>
                <a:cubicBezTo>
                  <a:pt x="37" y="311"/>
                  <a:pt x="22" y="311"/>
                  <a:pt x="14" y="304"/>
                </a:cubicBezTo>
                <a:cubicBezTo>
                  <a:pt x="0" y="283"/>
                  <a:pt x="0" y="261"/>
                  <a:pt x="14" y="247"/>
                </a:cubicBezTo>
                <a:cubicBezTo>
                  <a:pt x="14" y="247"/>
                  <a:pt x="14" y="247"/>
                  <a:pt x="281" y="10"/>
                </a:cubicBezTo>
                <a:cubicBezTo>
                  <a:pt x="289" y="3"/>
                  <a:pt x="298" y="0"/>
                  <a:pt x="307" y="0"/>
                </a:cubicBez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04" name="path 1204"/>
          <p:cNvSpPr/>
          <p:nvPr/>
        </p:nvSpPr>
        <p:spPr>
          <a:xfrm>
            <a:off x="665670" y="5640704"/>
            <a:ext cx="390778" cy="361315"/>
          </a:xfrm>
          <a:custGeom>
            <a:avLst/>
            <a:gdLst/>
            <a:ahLst/>
            <a:cxnLst/>
            <a:rect l="0" t="0" r="0" b="0"/>
            <a:pathLst>
              <a:path w="615" h="569">
                <a:moveTo>
                  <a:pt x="311" y="125"/>
                </a:moveTo>
                <a:cubicBezTo>
                  <a:pt x="311" y="125"/>
                  <a:pt x="311" y="125"/>
                  <a:pt x="518" y="311"/>
                </a:cubicBezTo>
                <a:cubicBezTo>
                  <a:pt x="518" y="311"/>
                  <a:pt x="518" y="311"/>
                  <a:pt x="518" y="547"/>
                </a:cubicBezTo>
                <a:cubicBezTo>
                  <a:pt x="518" y="561"/>
                  <a:pt x="511" y="569"/>
                  <a:pt x="511" y="569"/>
                </a:cubicBezTo>
                <a:cubicBezTo>
                  <a:pt x="503" y="569"/>
                  <a:pt x="496" y="569"/>
                  <a:pt x="488" y="569"/>
                </a:cubicBezTo>
                <a:cubicBezTo>
                  <a:pt x="488" y="569"/>
                  <a:pt x="488" y="569"/>
                  <a:pt x="377" y="569"/>
                </a:cubicBezTo>
                <a:cubicBezTo>
                  <a:pt x="377" y="569"/>
                  <a:pt x="370" y="569"/>
                  <a:pt x="370" y="569"/>
                </a:cubicBezTo>
                <a:cubicBezTo>
                  <a:pt x="370" y="569"/>
                  <a:pt x="363" y="561"/>
                  <a:pt x="363" y="561"/>
                </a:cubicBezTo>
                <a:cubicBezTo>
                  <a:pt x="363" y="561"/>
                  <a:pt x="363" y="561"/>
                  <a:pt x="363" y="447"/>
                </a:cubicBezTo>
                <a:cubicBezTo>
                  <a:pt x="363" y="447"/>
                  <a:pt x="363" y="447"/>
                  <a:pt x="252" y="447"/>
                </a:cubicBezTo>
                <a:cubicBezTo>
                  <a:pt x="252" y="447"/>
                  <a:pt x="252" y="447"/>
                  <a:pt x="252" y="561"/>
                </a:cubicBezTo>
                <a:cubicBezTo>
                  <a:pt x="252" y="561"/>
                  <a:pt x="252" y="569"/>
                  <a:pt x="252" y="569"/>
                </a:cubicBezTo>
                <a:cubicBezTo>
                  <a:pt x="244" y="569"/>
                  <a:pt x="244" y="569"/>
                  <a:pt x="237" y="569"/>
                </a:cubicBezTo>
                <a:cubicBezTo>
                  <a:pt x="237" y="569"/>
                  <a:pt x="237" y="569"/>
                  <a:pt x="126" y="569"/>
                </a:cubicBezTo>
                <a:cubicBezTo>
                  <a:pt x="119" y="569"/>
                  <a:pt x="119" y="569"/>
                  <a:pt x="111" y="569"/>
                </a:cubicBezTo>
                <a:cubicBezTo>
                  <a:pt x="104" y="569"/>
                  <a:pt x="96" y="561"/>
                  <a:pt x="96" y="547"/>
                </a:cubicBezTo>
                <a:cubicBezTo>
                  <a:pt x="96" y="547"/>
                  <a:pt x="96" y="547"/>
                  <a:pt x="96" y="311"/>
                </a:cubicBezTo>
                <a:lnTo>
                  <a:pt x="311" y="125"/>
                </a:lnTo>
                <a:close/>
                <a:moveTo>
                  <a:pt x="307" y="0"/>
                </a:moveTo>
                <a:cubicBezTo>
                  <a:pt x="316" y="0"/>
                  <a:pt x="326" y="3"/>
                  <a:pt x="333" y="10"/>
                </a:cubicBezTo>
                <a:cubicBezTo>
                  <a:pt x="333" y="10"/>
                  <a:pt x="333" y="10"/>
                  <a:pt x="437" y="103"/>
                </a:cubicBezTo>
                <a:cubicBezTo>
                  <a:pt x="437" y="103"/>
                  <a:pt x="437" y="103"/>
                  <a:pt x="437" y="25"/>
                </a:cubicBezTo>
                <a:cubicBezTo>
                  <a:pt x="437" y="17"/>
                  <a:pt x="444" y="10"/>
                  <a:pt x="452" y="10"/>
                </a:cubicBezTo>
                <a:cubicBezTo>
                  <a:pt x="452" y="10"/>
                  <a:pt x="452" y="10"/>
                  <a:pt x="489" y="10"/>
                </a:cubicBezTo>
                <a:cubicBezTo>
                  <a:pt x="496" y="10"/>
                  <a:pt x="504" y="17"/>
                  <a:pt x="504" y="25"/>
                </a:cubicBezTo>
                <a:cubicBezTo>
                  <a:pt x="504" y="25"/>
                  <a:pt x="504" y="25"/>
                  <a:pt x="504" y="161"/>
                </a:cubicBezTo>
                <a:cubicBezTo>
                  <a:pt x="504" y="161"/>
                  <a:pt x="504" y="161"/>
                  <a:pt x="600" y="247"/>
                </a:cubicBezTo>
                <a:cubicBezTo>
                  <a:pt x="615" y="261"/>
                  <a:pt x="615" y="283"/>
                  <a:pt x="600" y="304"/>
                </a:cubicBezTo>
                <a:cubicBezTo>
                  <a:pt x="593" y="318"/>
                  <a:pt x="563" y="318"/>
                  <a:pt x="548" y="304"/>
                </a:cubicBezTo>
                <a:cubicBezTo>
                  <a:pt x="548" y="304"/>
                  <a:pt x="548" y="304"/>
                  <a:pt x="311" y="89"/>
                </a:cubicBezTo>
                <a:cubicBezTo>
                  <a:pt x="311" y="89"/>
                  <a:pt x="311" y="89"/>
                  <a:pt x="74" y="304"/>
                </a:cubicBezTo>
                <a:cubicBezTo>
                  <a:pt x="66" y="311"/>
                  <a:pt x="51" y="311"/>
                  <a:pt x="44" y="311"/>
                </a:cubicBezTo>
                <a:cubicBezTo>
                  <a:pt x="37" y="311"/>
                  <a:pt x="22" y="311"/>
                  <a:pt x="14" y="304"/>
                </a:cubicBezTo>
                <a:cubicBezTo>
                  <a:pt x="0" y="283"/>
                  <a:pt x="0" y="261"/>
                  <a:pt x="14" y="247"/>
                </a:cubicBezTo>
                <a:cubicBezTo>
                  <a:pt x="14" y="247"/>
                  <a:pt x="14" y="247"/>
                  <a:pt x="281" y="10"/>
                </a:cubicBezTo>
                <a:cubicBezTo>
                  <a:pt x="289" y="3"/>
                  <a:pt x="298" y="0"/>
                  <a:pt x="307" y="0"/>
                </a:cubicBez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06" name="path 1206"/>
          <p:cNvSpPr/>
          <p:nvPr/>
        </p:nvSpPr>
        <p:spPr>
          <a:xfrm>
            <a:off x="671385" y="4594225"/>
            <a:ext cx="390778" cy="361315"/>
          </a:xfrm>
          <a:custGeom>
            <a:avLst/>
            <a:gdLst/>
            <a:ahLst/>
            <a:cxnLst/>
            <a:rect l="0" t="0" r="0" b="0"/>
            <a:pathLst>
              <a:path w="615" h="569">
                <a:moveTo>
                  <a:pt x="311" y="125"/>
                </a:moveTo>
                <a:cubicBezTo>
                  <a:pt x="311" y="125"/>
                  <a:pt x="311" y="125"/>
                  <a:pt x="518" y="311"/>
                </a:cubicBezTo>
                <a:cubicBezTo>
                  <a:pt x="518" y="311"/>
                  <a:pt x="518" y="311"/>
                  <a:pt x="518" y="547"/>
                </a:cubicBezTo>
                <a:cubicBezTo>
                  <a:pt x="518" y="561"/>
                  <a:pt x="511" y="569"/>
                  <a:pt x="511" y="569"/>
                </a:cubicBezTo>
                <a:cubicBezTo>
                  <a:pt x="503" y="569"/>
                  <a:pt x="496" y="569"/>
                  <a:pt x="488" y="569"/>
                </a:cubicBezTo>
                <a:cubicBezTo>
                  <a:pt x="488" y="569"/>
                  <a:pt x="488" y="569"/>
                  <a:pt x="377" y="569"/>
                </a:cubicBezTo>
                <a:cubicBezTo>
                  <a:pt x="377" y="569"/>
                  <a:pt x="370" y="569"/>
                  <a:pt x="370" y="569"/>
                </a:cubicBezTo>
                <a:cubicBezTo>
                  <a:pt x="370" y="569"/>
                  <a:pt x="363" y="561"/>
                  <a:pt x="363" y="561"/>
                </a:cubicBezTo>
                <a:cubicBezTo>
                  <a:pt x="363" y="561"/>
                  <a:pt x="363" y="561"/>
                  <a:pt x="363" y="447"/>
                </a:cubicBezTo>
                <a:cubicBezTo>
                  <a:pt x="363" y="447"/>
                  <a:pt x="363" y="447"/>
                  <a:pt x="252" y="447"/>
                </a:cubicBezTo>
                <a:cubicBezTo>
                  <a:pt x="252" y="447"/>
                  <a:pt x="252" y="447"/>
                  <a:pt x="252" y="561"/>
                </a:cubicBezTo>
                <a:cubicBezTo>
                  <a:pt x="252" y="561"/>
                  <a:pt x="252" y="569"/>
                  <a:pt x="252" y="569"/>
                </a:cubicBezTo>
                <a:cubicBezTo>
                  <a:pt x="244" y="569"/>
                  <a:pt x="244" y="569"/>
                  <a:pt x="237" y="569"/>
                </a:cubicBezTo>
                <a:cubicBezTo>
                  <a:pt x="237" y="569"/>
                  <a:pt x="237" y="569"/>
                  <a:pt x="126" y="569"/>
                </a:cubicBezTo>
                <a:cubicBezTo>
                  <a:pt x="119" y="569"/>
                  <a:pt x="119" y="569"/>
                  <a:pt x="111" y="569"/>
                </a:cubicBezTo>
                <a:cubicBezTo>
                  <a:pt x="104" y="569"/>
                  <a:pt x="96" y="561"/>
                  <a:pt x="96" y="547"/>
                </a:cubicBezTo>
                <a:cubicBezTo>
                  <a:pt x="96" y="547"/>
                  <a:pt x="96" y="547"/>
                  <a:pt x="96" y="311"/>
                </a:cubicBezTo>
                <a:lnTo>
                  <a:pt x="311" y="125"/>
                </a:lnTo>
                <a:close/>
                <a:moveTo>
                  <a:pt x="307" y="0"/>
                </a:moveTo>
                <a:cubicBezTo>
                  <a:pt x="316" y="0"/>
                  <a:pt x="326" y="3"/>
                  <a:pt x="333" y="10"/>
                </a:cubicBezTo>
                <a:cubicBezTo>
                  <a:pt x="333" y="10"/>
                  <a:pt x="333" y="10"/>
                  <a:pt x="437" y="103"/>
                </a:cubicBezTo>
                <a:cubicBezTo>
                  <a:pt x="437" y="103"/>
                  <a:pt x="437" y="103"/>
                  <a:pt x="437" y="25"/>
                </a:cubicBezTo>
                <a:cubicBezTo>
                  <a:pt x="437" y="17"/>
                  <a:pt x="444" y="10"/>
                  <a:pt x="452" y="10"/>
                </a:cubicBezTo>
                <a:cubicBezTo>
                  <a:pt x="452" y="10"/>
                  <a:pt x="452" y="10"/>
                  <a:pt x="489" y="10"/>
                </a:cubicBezTo>
                <a:cubicBezTo>
                  <a:pt x="496" y="10"/>
                  <a:pt x="504" y="17"/>
                  <a:pt x="504" y="25"/>
                </a:cubicBezTo>
                <a:cubicBezTo>
                  <a:pt x="504" y="25"/>
                  <a:pt x="504" y="25"/>
                  <a:pt x="504" y="161"/>
                </a:cubicBezTo>
                <a:cubicBezTo>
                  <a:pt x="504" y="161"/>
                  <a:pt x="504" y="161"/>
                  <a:pt x="600" y="247"/>
                </a:cubicBezTo>
                <a:cubicBezTo>
                  <a:pt x="615" y="261"/>
                  <a:pt x="615" y="283"/>
                  <a:pt x="600" y="304"/>
                </a:cubicBezTo>
                <a:cubicBezTo>
                  <a:pt x="593" y="318"/>
                  <a:pt x="563" y="318"/>
                  <a:pt x="548" y="304"/>
                </a:cubicBezTo>
                <a:cubicBezTo>
                  <a:pt x="548" y="304"/>
                  <a:pt x="548" y="304"/>
                  <a:pt x="311" y="89"/>
                </a:cubicBezTo>
                <a:cubicBezTo>
                  <a:pt x="311" y="89"/>
                  <a:pt x="311" y="89"/>
                  <a:pt x="74" y="304"/>
                </a:cubicBezTo>
                <a:cubicBezTo>
                  <a:pt x="66" y="311"/>
                  <a:pt x="51" y="311"/>
                  <a:pt x="44" y="311"/>
                </a:cubicBezTo>
                <a:cubicBezTo>
                  <a:pt x="37" y="311"/>
                  <a:pt x="22" y="311"/>
                  <a:pt x="14" y="304"/>
                </a:cubicBezTo>
                <a:cubicBezTo>
                  <a:pt x="0" y="283"/>
                  <a:pt x="0" y="261"/>
                  <a:pt x="14" y="247"/>
                </a:cubicBezTo>
                <a:cubicBezTo>
                  <a:pt x="14" y="247"/>
                  <a:pt x="14" y="247"/>
                  <a:pt x="281" y="10"/>
                </a:cubicBezTo>
                <a:cubicBezTo>
                  <a:pt x="289" y="3"/>
                  <a:pt x="298" y="0"/>
                  <a:pt x="307" y="0"/>
                </a:cubicBezTo>
              </a:path>
            </a:pathLst>
          </a:cu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208" name="picture 120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508202" y="2877184"/>
            <a:ext cx="1122717" cy="101536"/>
          </a:xfrm>
          <a:prstGeom prst="rect">
            <a:avLst/>
          </a:prstGeom>
        </p:spPr>
      </p:pic>
      <p:sp>
        <p:nvSpPr>
          <p:cNvPr id="1210" name="textbox 1210"/>
          <p:cNvSpPr/>
          <p:nvPr/>
        </p:nvSpPr>
        <p:spPr>
          <a:xfrm>
            <a:off x="9432594" y="3548913"/>
            <a:ext cx="326390" cy="3663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" algn="l" rtl="0" eaLnBrk="0">
              <a:lnSpc>
                <a:spcPct val="85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大量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2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定制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12" name="textbox 1212"/>
          <p:cNvSpPr/>
          <p:nvPr/>
        </p:nvSpPr>
        <p:spPr>
          <a:xfrm>
            <a:off x="8194319" y="2501163"/>
            <a:ext cx="325754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3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精细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14" name="textbox 1214"/>
          <p:cNvSpPr/>
          <p:nvPr/>
        </p:nvSpPr>
        <p:spPr>
          <a:xfrm>
            <a:off x="10854334" y="1575968"/>
            <a:ext cx="325754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635" algn="l" rtl="0" eaLnBrk="0">
              <a:lnSpc>
                <a:spcPct val="93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环境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保护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16" name="textbox 1216"/>
          <p:cNvSpPr/>
          <p:nvPr/>
        </p:nvSpPr>
        <p:spPr>
          <a:xfrm>
            <a:off x="10167873" y="3902608"/>
            <a:ext cx="325120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3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敏捷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制造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18" name="textbox 1218"/>
          <p:cNvSpPr/>
          <p:nvPr/>
        </p:nvSpPr>
        <p:spPr>
          <a:xfrm>
            <a:off x="10832083" y="4228363"/>
            <a:ext cx="325120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635" algn="l" rtl="0" eaLnBrk="0">
              <a:lnSpc>
                <a:spcPct val="93000"/>
              </a:lnSpc>
            </a:pPr>
            <a:r>
              <a:rPr sz="12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绿色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制造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220" name="picture 12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7508240" y="2521623"/>
            <a:ext cx="510540" cy="101523"/>
          </a:xfrm>
          <a:prstGeom prst="rect">
            <a:avLst/>
          </a:prstGeom>
        </p:spPr>
      </p:pic>
      <p:sp>
        <p:nvSpPr>
          <p:cNvPr id="1222" name="textbox 1222"/>
          <p:cNvSpPr/>
          <p:nvPr/>
        </p:nvSpPr>
        <p:spPr>
          <a:xfrm>
            <a:off x="9482073" y="1629943"/>
            <a:ext cx="325120" cy="1816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服务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24" name="textbox 1224"/>
          <p:cNvSpPr/>
          <p:nvPr/>
        </p:nvSpPr>
        <p:spPr>
          <a:xfrm>
            <a:off x="10173817" y="1629943"/>
            <a:ext cx="319404" cy="1835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时间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6" name="picture 122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37616" y="2540507"/>
            <a:ext cx="10517123" cy="3656076"/>
          </a:xfrm>
          <a:prstGeom prst="rect">
            <a:avLst/>
          </a:prstGeom>
        </p:spPr>
      </p:pic>
      <p:graphicFrame>
        <p:nvGraphicFramePr>
          <p:cNvPr id="1228" name="table 1228"/>
          <p:cNvGraphicFramePr>
            <a:graphicFrameLocks noGrp="1"/>
          </p:cNvGraphicFramePr>
          <p:nvPr/>
        </p:nvGraphicFramePr>
        <p:xfrm>
          <a:off x="850716" y="3236354"/>
          <a:ext cx="4861560" cy="2852419"/>
        </p:xfrm>
        <a:graphic>
          <a:graphicData uri="http://schemas.openxmlformats.org/drawingml/2006/table">
            <a:tbl>
              <a:tblPr/>
              <a:tblGrid>
                <a:gridCol w="1265555"/>
                <a:gridCol w="1445260"/>
                <a:gridCol w="1228725"/>
                <a:gridCol w="922020"/>
              </a:tblGrid>
              <a:tr h="146685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3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4000"/>
                        </a:lnSpc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生产系统模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88900" algn="l" rtl="0" eaLnBrk="0">
                        <a:lnSpc>
                          <a:spcPts val="187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块化设计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350" algn="l" rtl="0" eaLnBrk="0">
                        <a:lnSpc>
                          <a:spcPct val="85000"/>
                        </a:lnSpc>
                        <a:spcBef>
                          <a:spcPts val="425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稳定的柔性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algn="l" rtl="0" eaLnBrk="0">
                        <a:lnSpc>
                          <a:spcPts val="186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生产系统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" algn="l" rtl="0" eaLnBrk="0">
                        <a:lnSpc>
                          <a:spcPct val="85000"/>
                        </a:lnSpc>
                        <a:spcBef>
                          <a:spcPts val="425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与具体品种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6350" algn="l" rtl="0" eaLnBrk="0">
                        <a:lnSpc>
                          <a:spcPct val="10000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分离的通用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89535" algn="l" rtl="0" eaLnBrk="0">
                        <a:lnSpc>
                          <a:spcPts val="186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生产系统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76555" algn="l" rtl="0" eaLnBrk="0">
                        <a:lnSpc>
                          <a:spcPct val="86000"/>
                        </a:lnSpc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产品族设计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44525" indent="-268605" algn="l" rtl="0" eaLnBrk="0">
                        <a:lnSpc>
                          <a:spcPct val="93000"/>
                        </a:lnSpc>
                        <a:spcBef>
                          <a:spcPts val="43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产品模块化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设计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4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5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76555" indent="-317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标准零部件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批量化生产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0510" indent="-8636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集成计划与</a:t>
                      </a:r>
                      <a:r>
                        <a:rPr sz="14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控制系统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5440" indent="-182245" algn="l" rtl="0" eaLnBrk="0">
                        <a:lnSpc>
                          <a:spcPct val="9300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产品配置</a:t>
                      </a:r>
                      <a:r>
                        <a:rPr sz="14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系统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64490" indent="-19367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顾客需求</a:t>
                      </a:r>
                      <a:r>
                        <a:rPr sz="1400" kern="0" spc="-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引导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05205">
                <a:tc v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gridSpan="2">
                  <a:txBody>
                    <a:bodyPr/>
                    <a:lstStyle/>
                    <a:p>
                      <a:pPr algn="l" rtl="0" eaLnBrk="0">
                        <a:lnSpc>
                          <a:spcPct val="13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83665" indent="-166370" algn="l" rtl="0" eaLnBrk="0">
                        <a:lnSpc>
                          <a:spcPct val="96000"/>
                        </a:lnSpc>
                      </a:pPr>
                      <a:r>
                        <a:rPr sz="1300" kern="0" spc="-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按订单生产，</a:t>
                      </a:r>
                      <a:r>
                        <a:rPr sz="1400" kern="0" spc="-1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无产成品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574800" algn="l" rtl="0" eaLnBrk="0">
                        <a:lnSpc>
                          <a:spcPct val="86000"/>
                        </a:lnSpc>
                        <a:spcBef>
                          <a:spcPts val="255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库存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6591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定制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80364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1395" algn="l" rtl="0" eaLnBrk="0">
                        <a:lnSpc>
                          <a:spcPct val="8200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低成本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 gridSpan="2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 hMerge="1"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30" name="textbox 1230"/>
          <p:cNvSpPr/>
          <p:nvPr/>
        </p:nvSpPr>
        <p:spPr>
          <a:xfrm>
            <a:off x="6107881" y="865352"/>
            <a:ext cx="5331459" cy="19723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algn="l" rtl="0" eaLnBrk="0">
              <a:lnSpc>
                <a:spcPct val="90000"/>
              </a:lnSpc>
            </a:pP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个性化定制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3810" algn="l" rtl="0" eaLnBrk="0">
              <a:lnSpc>
                <a:spcPct val="96000"/>
              </a:lnSpc>
              <a:spcBef>
                <a:spcPts val="139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每一个顾客的单位产品一个订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单，每个订单都存在不同程度的差异。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主要特征：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在产品平台化、模块化（即产品族设计）的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基础上，开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放运作流程，让顾客参与产品设计等价值创造活动；通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过与顾客互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动，介入顾客需求链，帮助顾客形成确切、清晰的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需求订单。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1605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集成设计平台和信息管理系统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32" name="textbox 1232"/>
          <p:cNvSpPr/>
          <p:nvPr/>
        </p:nvSpPr>
        <p:spPr>
          <a:xfrm>
            <a:off x="730986" y="883767"/>
            <a:ext cx="5183504" cy="19723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规模化定制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138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规模化定制——具有代表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性的生产模式：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605" indent="-1905" algn="l" rtl="0" eaLnBrk="0">
              <a:lnSpc>
                <a:spcPct val="93000"/>
              </a:lnSpc>
              <a:spcBef>
                <a:spcPts val="21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按顾客需求订单组织生产，品种较多，且有一定的数量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规模；品种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切换速度不太快也不太慢。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" indent="-635" algn="l" rtl="0" eaLnBrk="0">
              <a:lnSpc>
                <a:spcPct val="93000"/>
              </a:lnSpc>
              <a:spcBef>
                <a:spcPts val="23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模式适用：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汽车、手机、家电、家居、服装、消费品以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及批量化材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料、装备、零部件等众多领域。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1668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集成设计平台和信息管理系统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aphicFrame>
        <p:nvGraphicFramePr>
          <p:cNvPr id="1234" name="table 1234"/>
          <p:cNvGraphicFramePr>
            <a:graphicFrameLocks noGrp="1"/>
          </p:cNvGraphicFramePr>
          <p:nvPr/>
        </p:nvGraphicFramePr>
        <p:xfrm>
          <a:off x="7228735" y="4073918"/>
          <a:ext cx="2774950" cy="2004060"/>
        </p:xfrm>
        <a:graphic>
          <a:graphicData uri="http://schemas.openxmlformats.org/drawingml/2006/table">
            <a:tbl>
              <a:tblPr/>
              <a:tblGrid>
                <a:gridCol w="1701800"/>
                <a:gridCol w="1073150"/>
              </a:tblGrid>
              <a:tr h="20040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64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08685" indent="-268605" algn="l" rtl="0" eaLnBrk="0">
                        <a:lnSpc>
                          <a:spcPct val="93000"/>
                        </a:lnSpc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产品模块化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设计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4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5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40715" indent="-3175" algn="l" rtl="0" eaLnBrk="0">
                        <a:lnSpc>
                          <a:spcPct val="93000"/>
                        </a:lnSpc>
                        <a:spcBef>
                          <a:spcPts val="425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标准零部件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批量化生产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4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低成本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8130" indent="-86360" algn="l" rtl="0" eaLnBrk="0">
                        <a:lnSpc>
                          <a:spcPct val="9200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集成计划与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控制系统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6530" algn="l" rtl="0" eaLnBrk="0">
                        <a:lnSpc>
                          <a:spcPct val="82000"/>
                        </a:lnSpc>
                        <a:spcBef>
                          <a:spcPts val="0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定制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36" name="textbox 1236"/>
          <p:cNvSpPr/>
          <p:nvPr/>
        </p:nvSpPr>
        <p:spPr>
          <a:xfrm>
            <a:off x="10143306" y="3241434"/>
            <a:ext cx="1047750" cy="28594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68935" indent="-182245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产品配置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4310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顾客参与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5580" algn="l" rtl="0" eaLnBrk="0">
              <a:lnSpc>
                <a:spcPct val="86000"/>
              </a:lnSpc>
              <a:spcBef>
                <a:spcPts val="22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和需求链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74015" algn="l" rtl="0" eaLnBrk="0">
              <a:lnSpc>
                <a:spcPct val="86000"/>
              </a:lnSpc>
              <a:spcBef>
                <a:spcPts val="24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4945" indent="-182245" algn="l" rtl="0" eaLnBrk="0">
              <a:lnSpc>
                <a:spcPct val="93000"/>
              </a:lnSpc>
              <a:spcBef>
                <a:spcPts val="425"/>
              </a:spcBef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按订单生产，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无产成品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69570" algn="l" rtl="0" eaLnBrk="0">
              <a:lnSpc>
                <a:spcPct val="86000"/>
              </a:lnSpc>
              <a:spcBef>
                <a:spcPts val="25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库存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7084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及时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38" name="textbox 1238"/>
          <p:cNvSpPr/>
          <p:nvPr/>
        </p:nvSpPr>
        <p:spPr>
          <a:xfrm>
            <a:off x="6214561" y="3205239"/>
            <a:ext cx="917575" cy="22993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1600" indent="-88900" algn="l" rtl="0" eaLnBrk="0">
              <a:lnSpc>
                <a:spcPct val="93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生产系统模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块化设计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3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8585" indent="-89535" algn="l" rtl="0" eaLnBrk="0">
              <a:lnSpc>
                <a:spcPct val="93000"/>
              </a:lnSpc>
              <a:spcBef>
                <a:spcPts val="43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稳定的柔性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生产系统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050" indent="2540" algn="l" rtl="0" eaLnBrk="0">
              <a:lnSpc>
                <a:spcPct val="9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与具体品种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分离的通用</a:t>
            </a:r>
            <a:r>
              <a:rPr sz="1400" kern="0" spc="1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生产系统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40" name="textbox 1240"/>
          <p:cNvSpPr/>
          <p:nvPr/>
        </p:nvSpPr>
        <p:spPr>
          <a:xfrm>
            <a:off x="113525" y="121284"/>
            <a:ext cx="38823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从生产到交付：一级流程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8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242" name="path 124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46" name="textbox 1246"/>
          <p:cNvSpPr/>
          <p:nvPr/>
        </p:nvSpPr>
        <p:spPr>
          <a:xfrm>
            <a:off x="7395105" y="3100464"/>
            <a:ext cx="909319" cy="633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414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运作过程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物联网、智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7315" algn="l" rtl="0" eaLnBrk="0">
              <a:lnSpc>
                <a:spcPct val="85000"/>
              </a:lnSpc>
              <a:spcBef>
                <a:spcPts val="23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能化设计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48" name="textbox 1248"/>
          <p:cNvSpPr/>
          <p:nvPr/>
        </p:nvSpPr>
        <p:spPr>
          <a:xfrm>
            <a:off x="2411546" y="6362459"/>
            <a:ext cx="181038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规模化定制生产模式树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50" name="textbox 1250"/>
          <p:cNvSpPr/>
          <p:nvPr/>
        </p:nvSpPr>
        <p:spPr>
          <a:xfrm>
            <a:off x="7789519" y="6344044"/>
            <a:ext cx="1809114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个性化定制生产模式树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52" name="textbox 1252"/>
          <p:cNvSpPr/>
          <p:nvPr/>
        </p:nvSpPr>
        <p:spPr>
          <a:xfrm>
            <a:off x="8673281" y="3308109"/>
            <a:ext cx="90995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产品族设计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picture 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946910" y="4000500"/>
            <a:ext cx="9264650" cy="1209040"/>
          </a:xfrm>
          <a:prstGeom prst="rect">
            <a:avLst/>
          </a:prstGeom>
        </p:spPr>
      </p:pic>
      <p:graphicFrame>
        <p:nvGraphicFramePr>
          <p:cNvPr id="88" name="table 88"/>
          <p:cNvGraphicFramePr>
            <a:graphicFrameLocks noGrp="1"/>
          </p:cNvGraphicFramePr>
          <p:nvPr/>
        </p:nvGraphicFramePr>
        <p:xfrm>
          <a:off x="1946910" y="2438400"/>
          <a:ext cx="9264650" cy="2771140"/>
        </p:xfrm>
        <a:graphic>
          <a:graphicData uri="http://schemas.openxmlformats.org/drawingml/2006/table">
            <a:tbl>
              <a:tblPr/>
              <a:tblGrid>
                <a:gridCol w="9264650"/>
              </a:tblGrid>
              <a:tr h="14693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414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700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PART 02</a:t>
                      </a:r>
                      <a:r>
                        <a:rPr sz="1700" kern="0" spc="2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      </a:t>
                      </a:r>
                      <a:r>
                        <a:rPr sz="20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流程体系</a:t>
                      </a:r>
                      <a:endParaRPr sz="20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13030" algn="l" rtl="0" eaLnBrk="0">
                        <a:lnSpc>
                          <a:spcPct val="86000"/>
                        </a:lnSpc>
                        <a:spcBef>
                          <a:spcPts val="1310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流程体系的框架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好大一棵树：流程的细分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战略管理活动：一级流程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1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～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   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年度管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理循环：一级流程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4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～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5</a:t>
                      </a:r>
                      <a:endParaRPr sz="14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  <a:p>
                      <a:pPr marL="113030" algn="l" rtl="0" eaLnBrk="0">
                        <a:lnSpc>
                          <a:spcPct val="86000"/>
                        </a:lnSpc>
                        <a:spcBef>
                          <a:spcPts val="23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从需求到产品：一级流程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6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～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7    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从生产到交付：一级流程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8   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      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-3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多重空间内的顾客连接：一级流程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9</a:t>
                      </a:r>
                      <a:endParaRPr sz="14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  <a:p>
                      <a:pPr marL="113030" algn="l" rtl="0" eaLnBrk="0">
                        <a:lnSpc>
                          <a:spcPct val="86000"/>
                        </a:lnSpc>
                        <a:spcBef>
                          <a:spcPts val="230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人才供应链：一级流程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10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～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13    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企业发展的物质力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量：一级流程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14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～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19</a:t>
                      </a:r>
                      <a:endParaRPr sz="14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  <a:p>
                      <a:pPr marL="113030" algn="l" rtl="0" eaLnBrk="0">
                        <a:lnSpc>
                          <a:spcPct val="86000"/>
                        </a:lnSpc>
                        <a:spcBef>
                          <a:spcPts val="240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数据财富和经营算法：一级流程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20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～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24     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保驾护航的支持性活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动：一级流程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24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～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26</a:t>
                      </a:r>
                      <a:endParaRPr sz="14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017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414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700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PART 03</a:t>
                      </a:r>
                      <a:r>
                        <a:rPr sz="1700" kern="0" spc="2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      </a:t>
                      </a:r>
                      <a:r>
                        <a:rPr sz="20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组织设计</a:t>
                      </a:r>
                      <a:endParaRPr sz="20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13030" algn="l" rtl="0" eaLnBrk="0">
                        <a:lnSpc>
                          <a:spcPct val="86000"/>
                        </a:lnSpc>
                        <a:spcBef>
                          <a:spcPts val="101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流程活动的组织化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组织形态：组织结构的方式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新型组织形态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新型组织形态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13030" algn="l" rtl="0" eaLnBrk="0">
                        <a:lnSpc>
                          <a:spcPct val="86000"/>
                        </a:lnSpc>
                        <a:spcBef>
                          <a:spcPts val="240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部门职责分析与职位设置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职位的编织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            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任职资格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  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素质模型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13030" algn="l" rtl="0" eaLnBrk="0">
                        <a:lnSpc>
                          <a:spcPct val="86000"/>
                        </a:lnSpc>
                        <a:spcBef>
                          <a:spcPts val="235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角色管理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0" name="table 90"/>
          <p:cNvGraphicFramePr>
            <a:graphicFrameLocks noGrp="1"/>
          </p:cNvGraphicFramePr>
          <p:nvPr/>
        </p:nvGraphicFramePr>
        <p:xfrm>
          <a:off x="1946910" y="5305425"/>
          <a:ext cx="9264650" cy="1106169"/>
        </p:xfrm>
        <a:graphic>
          <a:graphicData uri="http://schemas.openxmlformats.org/drawingml/2006/table">
            <a:tbl>
              <a:tblPr/>
              <a:tblGrid>
                <a:gridCol w="9264650"/>
              </a:tblGrid>
              <a:tr h="10998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414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700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PART 04</a:t>
                      </a:r>
                      <a:r>
                        <a:rPr sz="1700" kern="0" spc="2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      </a:t>
                      </a:r>
                      <a:r>
                        <a:rPr sz="20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协同机制</a:t>
                      </a:r>
                      <a:endParaRPr sz="20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060" algn="l" rtl="0" eaLnBrk="0">
                        <a:lnSpc>
                          <a:spcPct val="86000"/>
                        </a:lnSpc>
                        <a:spcBef>
                          <a:spcPts val="145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纵向指挥链：权力机制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朝向事情本身：流程机制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 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将市场机制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引入组织内部：交易机制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060" algn="l" rtl="0" eaLnBrk="0">
                        <a:lnSpc>
                          <a:spcPct val="86000"/>
                        </a:lnSpc>
                        <a:spcBef>
                          <a:spcPts val="23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◆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任务型团队和自组织的连接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2" name="textbox 92"/>
          <p:cNvSpPr/>
          <p:nvPr/>
        </p:nvSpPr>
        <p:spPr>
          <a:xfrm>
            <a:off x="113525" y="121284"/>
            <a:ext cx="1560830" cy="62395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8834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-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目录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31520" algn="l" rtl="0" eaLnBrk="0">
              <a:lnSpc>
                <a:spcPct val="83000"/>
              </a:lnSpc>
              <a:spcBef>
                <a:spcPts val="1950"/>
              </a:spcBef>
            </a:pPr>
            <a:r>
              <a:rPr sz="6500" b="1" kern="0" spc="-11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01</a:t>
            </a:r>
            <a:endParaRPr sz="6500" dirty="0">
              <a:latin typeface="Impact" panose="020B0806030902050204"/>
              <a:ea typeface="Impact" panose="020B0806030902050204"/>
              <a:cs typeface="Impact" panose="020B0806030902050204"/>
            </a:endParaRPr>
          </a:p>
          <a:p>
            <a:pPr algn="l" rtl="0" eaLnBrk="0">
              <a:lnSpc>
                <a:spcPct val="13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83895" algn="l" rtl="0" eaLnBrk="0">
              <a:lnSpc>
                <a:spcPct val="83000"/>
              </a:lnSpc>
              <a:spcBef>
                <a:spcPts val="1960"/>
              </a:spcBef>
            </a:pPr>
            <a:r>
              <a:rPr sz="6500" b="1" kern="0" spc="-11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02</a:t>
            </a:r>
            <a:endParaRPr sz="6500" dirty="0">
              <a:latin typeface="Impact" panose="020B0806030902050204"/>
              <a:ea typeface="Impact" panose="020B0806030902050204"/>
              <a:cs typeface="Impact" panose="020B080603090205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3000"/>
              </a:lnSpc>
              <a:spcBef>
                <a:spcPts val="1960"/>
              </a:spcBef>
            </a:pPr>
            <a:r>
              <a:rPr sz="6500" b="1" kern="0" spc="-11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03</a:t>
            </a:r>
            <a:endParaRPr sz="6500" dirty="0">
              <a:latin typeface="Impact" panose="020B0806030902050204"/>
              <a:ea typeface="Impact" panose="020B0806030902050204"/>
              <a:cs typeface="Impact" panose="020B0806030902050204"/>
            </a:endParaRPr>
          </a:p>
          <a:p>
            <a:pPr algn="l" rtl="0" eaLnBrk="0">
              <a:lnSpc>
                <a:spcPct val="13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72465" algn="l" rtl="0" eaLnBrk="0">
              <a:lnSpc>
                <a:spcPct val="83000"/>
              </a:lnSpc>
            </a:pPr>
            <a:r>
              <a:rPr sz="6500" b="1" kern="0" spc="-11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04</a:t>
            </a:r>
            <a:endParaRPr sz="6500" dirty="0">
              <a:latin typeface="Impact" panose="020B0806030902050204"/>
              <a:ea typeface="Impact" panose="020B0806030902050204"/>
              <a:cs typeface="Impact" panose="020B0806030902050204"/>
            </a:endParaRPr>
          </a:p>
        </p:txBody>
      </p:sp>
      <p:sp>
        <p:nvSpPr>
          <p:cNvPr id="94" name="path 9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0" name="group 10"/>
          <p:cNvGrpSpPr/>
          <p:nvPr/>
        </p:nvGrpSpPr>
        <p:grpSpPr>
          <a:xfrm rot="21600000">
            <a:off x="1946910" y="1542415"/>
            <a:ext cx="9265284" cy="791209"/>
            <a:chOff x="0" y="0"/>
            <a:chExt cx="9265284" cy="791209"/>
          </a:xfrm>
        </p:grpSpPr>
        <p:pic>
          <p:nvPicPr>
            <p:cNvPr id="96" name="picture 9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9265284" cy="791209"/>
            </a:xfrm>
            <a:prstGeom prst="rect">
              <a:avLst/>
            </a:prstGeom>
          </p:spPr>
        </p:pic>
        <p:sp>
          <p:nvSpPr>
            <p:cNvPr id="98" name="textbox 98"/>
            <p:cNvSpPr/>
            <p:nvPr/>
          </p:nvSpPr>
          <p:spPr>
            <a:xfrm>
              <a:off x="-12700" y="-12700"/>
              <a:ext cx="9290684" cy="81978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7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16840" algn="l" rtl="0" eaLnBrk="0">
                <a:lnSpc>
                  <a:spcPct val="86000"/>
                </a:lnSpc>
                <a:spcBef>
                  <a:spcPts val="0"/>
                </a:spcBef>
              </a:pPr>
              <a:r>
                <a:rPr sz="1700" kern="0" spc="0" dirty="0">
                  <a:solidFill>
                    <a:srgbClr val="C00000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PART 01      </a:t>
              </a:r>
              <a:r>
                <a:rPr sz="2000" b="1" kern="0" spc="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价值创造活动</a:t>
              </a:r>
              <a:endParaRPr sz="20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2000"/>
                </a:lnSpc>
              </a:pPr>
              <a:endParaRPr sz="8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7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5730" algn="l" rtl="0" eaLnBrk="0">
                <a:lnSpc>
                  <a:spcPct val="86000"/>
                </a:lnSpc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◆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价值链和价值流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◆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价值创造活动的分类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◆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价值链与商业模式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◆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战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略导向下的价值创造活动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100" name="textbox 100"/>
          <p:cNvSpPr/>
          <p:nvPr/>
        </p:nvSpPr>
        <p:spPr>
          <a:xfrm>
            <a:off x="1968779" y="710793"/>
            <a:ext cx="3721100" cy="6445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</a:pPr>
            <a:r>
              <a:rPr sz="47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</a:t>
            </a:r>
            <a:r>
              <a:rPr sz="4700" kern="0" spc="3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47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录</a:t>
            </a:r>
            <a:r>
              <a:rPr sz="47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700" b="1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CONTENTS</a:t>
            </a:r>
            <a:endParaRPr sz="27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4" name="textbox 1254"/>
          <p:cNvSpPr/>
          <p:nvPr/>
        </p:nvSpPr>
        <p:spPr>
          <a:xfrm>
            <a:off x="113525" y="121284"/>
            <a:ext cx="9775825" cy="14662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6675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多重空间内的顾客连接：一级流程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9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11835" algn="l" rtl="0" eaLnBrk="0">
              <a:lnSpc>
                <a:spcPct val="90000"/>
              </a:lnSpc>
              <a:spcBef>
                <a:spcPts val="520"/>
              </a:spcBef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9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顾客连接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75640" algn="l" rtl="0" eaLnBrk="0">
              <a:lnSpc>
                <a:spcPct val="86000"/>
              </a:lnSpc>
              <a:spcBef>
                <a:spcPts val="130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顾客（需求侧）和企业（供给侧）之间应该有两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座桥梁（中介）：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7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沟通之桥：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传播链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，站在顾客角度就是认知之桥；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渠道之桥：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交易（流通）链，站在顾客角度就是购买之桥。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56" name="path 125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1258" name="table 1258"/>
          <p:cNvGraphicFramePr>
            <a:graphicFrameLocks noGrp="1"/>
          </p:cNvGraphicFramePr>
          <p:nvPr/>
        </p:nvGraphicFramePr>
        <p:xfrm>
          <a:off x="739775" y="4670425"/>
          <a:ext cx="7141210" cy="1868805"/>
        </p:xfrm>
        <a:graphic>
          <a:graphicData uri="http://schemas.openxmlformats.org/drawingml/2006/table">
            <a:tbl>
              <a:tblPr/>
              <a:tblGrid>
                <a:gridCol w="851535"/>
                <a:gridCol w="911225"/>
                <a:gridCol w="5378450"/>
              </a:tblGrid>
              <a:tr h="3213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276225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5052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35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60" name="table 1260"/>
          <p:cNvGraphicFramePr>
            <a:graphicFrameLocks noGrp="1"/>
          </p:cNvGraphicFramePr>
          <p:nvPr/>
        </p:nvGraphicFramePr>
        <p:xfrm>
          <a:off x="6394450" y="1985009"/>
          <a:ext cx="4949825" cy="2522220"/>
        </p:xfrm>
        <a:graphic>
          <a:graphicData uri="http://schemas.openxmlformats.org/drawingml/2006/table">
            <a:tbl>
              <a:tblPr/>
              <a:tblGrid>
                <a:gridCol w="850900"/>
                <a:gridCol w="805815"/>
                <a:gridCol w="3293109"/>
              </a:tblGrid>
              <a:tr h="3213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642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62" name="table 1262"/>
          <p:cNvGraphicFramePr>
            <a:graphicFrameLocks noGrp="1"/>
          </p:cNvGraphicFramePr>
          <p:nvPr/>
        </p:nvGraphicFramePr>
        <p:xfrm>
          <a:off x="737234" y="2026284"/>
          <a:ext cx="5596889" cy="2222500"/>
        </p:xfrm>
        <a:graphic>
          <a:graphicData uri="http://schemas.openxmlformats.org/drawingml/2006/table">
            <a:tbl>
              <a:tblPr/>
              <a:tblGrid>
                <a:gridCol w="542925"/>
                <a:gridCol w="861060"/>
                <a:gridCol w="801369"/>
                <a:gridCol w="822325"/>
                <a:gridCol w="807719"/>
                <a:gridCol w="847725"/>
                <a:gridCol w="913764"/>
              </a:tblGrid>
              <a:tr h="4635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873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64" name="table 1264"/>
          <p:cNvGraphicFramePr>
            <a:graphicFrameLocks noGrp="1"/>
          </p:cNvGraphicFramePr>
          <p:nvPr/>
        </p:nvGraphicFramePr>
        <p:xfrm>
          <a:off x="877316" y="5051323"/>
          <a:ext cx="6954519" cy="1420495"/>
        </p:xfrm>
        <a:graphic>
          <a:graphicData uri="http://schemas.openxmlformats.org/drawingml/2006/table">
            <a:tbl>
              <a:tblPr/>
              <a:tblGrid>
                <a:gridCol w="731519"/>
                <a:gridCol w="863600"/>
                <a:gridCol w="5359400"/>
              </a:tblGrid>
              <a:tr h="2400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668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品牌定位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635" algn="l" rtl="0" eaLnBrk="0">
                        <a:lnSpc>
                          <a:spcPct val="8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设计品牌形象，确定品牌属性、价值、个性，以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及品牌主张等。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130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668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品牌传播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制定品牌传播策略，确定传播途径和媒体组合；进行传播操作，管理传播过程。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73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品牌认知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668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品牌评估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indent="-508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对品牌塑造和传播效果等做出评价，监测品牌知名度、品牌美誉度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，流行性要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素等指标。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668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品牌更新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730" indent="4445" algn="l" rtl="0" eaLnBrk="0">
                        <a:lnSpc>
                          <a:spcPct val="91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为解决品牌老化问题，在品牌测试度的基础上更新品牌要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素和策略，既传承又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创新。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266" name="textbox 1266"/>
          <p:cNvSpPr/>
          <p:nvPr/>
        </p:nvSpPr>
        <p:spPr>
          <a:xfrm>
            <a:off x="8135264" y="2057933"/>
            <a:ext cx="3197225" cy="2395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57935" algn="l" rtl="0" eaLnBrk="0">
              <a:lnSpc>
                <a:spcPct val="86000"/>
              </a:lnSpc>
            </a:pPr>
            <a:r>
              <a:rPr sz="12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要点解释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3000"/>
              </a:lnSpc>
              <a:spcBef>
                <a:spcPts val="1060"/>
              </a:spcBef>
            </a:pP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对线上线下渠道结构进行统一安排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；设计从分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销到零售的流通价值链。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3000"/>
              </a:lnSpc>
              <a:spcBef>
                <a:spcPts val="920"/>
              </a:spcBef>
            </a:pP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收集线上线下渠道资源；对目标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顾客进行对维</a:t>
            </a: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度评价；确定选择目标并与之建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立合作关系。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95000"/>
              </a:lnSpc>
              <a:spcBef>
                <a:spcPts val="935"/>
              </a:spcBef>
            </a:pP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合作关系建立后，服务、管理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渠道伙伴，主要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方式和手段有目标政策、管理输出、信息共享、</a:t>
            </a: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合约优化、客情深化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、风险控制等。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1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5000"/>
              </a:lnSpc>
              <a:spcBef>
                <a:spcPts val="5"/>
              </a:spcBef>
            </a:pP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协助各级各类渠道汇集需求信息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，按时间约定</a:t>
            </a: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向企业提交需求订单。本二级流程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与集成供应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链二级流程产品生产有交集。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268" name="picture 126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943088" y="4646676"/>
            <a:ext cx="3438144" cy="1868424"/>
          </a:xfrm>
          <a:prstGeom prst="rect">
            <a:avLst/>
          </a:prstGeom>
        </p:spPr>
      </p:pic>
      <p:sp>
        <p:nvSpPr>
          <p:cNvPr id="1270" name="textbox 1270"/>
          <p:cNvSpPr/>
          <p:nvPr/>
        </p:nvSpPr>
        <p:spPr>
          <a:xfrm>
            <a:off x="7336408" y="2057933"/>
            <a:ext cx="630555" cy="22142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6000"/>
              </a:lnSpc>
            </a:pPr>
            <a:r>
              <a:rPr sz="12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36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渠道模式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7005" indent="-154940" algn="l" rtl="0" eaLnBrk="0">
              <a:lnSpc>
                <a:spcPct val="93000"/>
              </a:lnSpc>
              <a:spcBef>
                <a:spcPts val="36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渠道评估</a:t>
            </a:r>
            <a:r>
              <a:rPr sz="12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37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渠道管理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780" algn="l" rtl="0" eaLnBrk="0">
              <a:lnSpc>
                <a:spcPct val="85000"/>
              </a:lnSpc>
              <a:spcBef>
                <a:spcPts val="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需求订单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72" name="textbox 1272"/>
          <p:cNvSpPr/>
          <p:nvPr/>
        </p:nvSpPr>
        <p:spPr>
          <a:xfrm>
            <a:off x="2229739" y="2078888"/>
            <a:ext cx="629919" cy="20643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8900" indent="76200" algn="l" rtl="0" eaLnBrk="0">
              <a:lnSpc>
                <a:spcPct val="93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</a:t>
            </a: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36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渠道模式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7005" indent="-154940" algn="l" rtl="0" eaLnBrk="0">
              <a:lnSpc>
                <a:spcPct val="93000"/>
              </a:lnSpc>
              <a:spcBef>
                <a:spcPts val="36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渠道评估</a:t>
            </a:r>
            <a:r>
              <a:rPr sz="12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37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渠道管理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780" algn="l" rtl="0" eaLnBrk="0">
              <a:lnSpc>
                <a:spcPct val="85000"/>
              </a:lnSpc>
              <a:spcBef>
                <a:spcPts val="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需求订单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74" name="textbox 1274"/>
          <p:cNvSpPr/>
          <p:nvPr/>
        </p:nvSpPr>
        <p:spPr>
          <a:xfrm>
            <a:off x="739393" y="4313402"/>
            <a:ext cx="2062479" cy="6127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品牌之桥和渠道之桥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1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0810" algn="l" rtl="0" eaLnBrk="0">
              <a:lnSpc>
                <a:spcPct val="86000"/>
              </a:lnSpc>
              <a:spcBef>
                <a:spcPts val="0"/>
              </a:spcBef>
            </a:pPr>
            <a:r>
              <a:rPr sz="12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二级流程</a:t>
            </a:r>
            <a:r>
              <a:rPr sz="1200" kern="0" spc="1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2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76" name="textbox 1276"/>
          <p:cNvSpPr/>
          <p:nvPr/>
        </p:nvSpPr>
        <p:spPr>
          <a:xfrm>
            <a:off x="1406905" y="2170328"/>
            <a:ext cx="621665" cy="19735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品牌认知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36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品牌定位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36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品牌传播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370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品牌评估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品牌更新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78" name="textbox 1278"/>
          <p:cNvSpPr/>
          <p:nvPr/>
        </p:nvSpPr>
        <p:spPr>
          <a:xfrm>
            <a:off x="6512686" y="2057933"/>
            <a:ext cx="628650" cy="15265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b="1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6995" indent="76200" algn="l" rtl="0" eaLnBrk="0">
              <a:lnSpc>
                <a:spcPct val="93000"/>
              </a:lnSpc>
              <a:spcBef>
                <a:spcPts val="0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</a:t>
            </a: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80" name="textbox 1280"/>
          <p:cNvSpPr/>
          <p:nvPr/>
        </p:nvSpPr>
        <p:spPr>
          <a:xfrm>
            <a:off x="5565241" y="2536088"/>
            <a:ext cx="626109" cy="12776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0655" indent="-148590" algn="l" rtl="0" eaLnBrk="0">
              <a:lnSpc>
                <a:spcPct val="93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营销活动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策划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5735" indent="-153035" algn="l" rtl="0" eaLnBrk="0">
              <a:lnSpc>
                <a:spcPct val="93000"/>
              </a:lnSpc>
              <a:spcBef>
                <a:spcPts val="920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营销活动</a:t>
            </a:r>
            <a:r>
              <a:rPr sz="12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实施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9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0655" indent="-148590" algn="l" rtl="0" eaLnBrk="0">
              <a:lnSpc>
                <a:spcPct val="93000"/>
              </a:lnSpc>
              <a:spcBef>
                <a:spcPts val="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营销活动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评估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82" name="textbox 1282"/>
          <p:cNvSpPr/>
          <p:nvPr/>
        </p:nvSpPr>
        <p:spPr>
          <a:xfrm>
            <a:off x="4684014" y="2627528"/>
            <a:ext cx="629919" cy="10979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社群模式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36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社群运作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顾客服务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86" name="textbox 1286"/>
          <p:cNvSpPr/>
          <p:nvPr/>
        </p:nvSpPr>
        <p:spPr>
          <a:xfrm>
            <a:off x="3856609" y="2993288"/>
            <a:ext cx="629919" cy="8204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5100" indent="-150495" algn="l" rtl="0" eaLnBrk="0">
              <a:lnSpc>
                <a:spcPct val="93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零售终端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9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5100" indent="-152400" algn="l" rtl="0" eaLnBrk="0">
              <a:lnSpc>
                <a:spcPct val="93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终端顾客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体验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88" name="textbox 1288"/>
          <p:cNvSpPr/>
          <p:nvPr/>
        </p:nvSpPr>
        <p:spPr>
          <a:xfrm>
            <a:off x="853592" y="2078888"/>
            <a:ext cx="323215" cy="14706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b="1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20"/>
              </a:spcBef>
            </a:pPr>
            <a:r>
              <a:rPr sz="12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" algn="l" rtl="0" eaLnBrk="0">
              <a:lnSpc>
                <a:spcPct val="85000"/>
              </a:lnSpc>
              <a:spcBef>
                <a:spcPts val="365"/>
              </a:spcBef>
            </a:pPr>
            <a:r>
              <a:rPr sz="1200" b="1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三级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20"/>
              </a:spcBef>
            </a:pPr>
            <a:r>
              <a:rPr sz="12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90" name="textbox 1290"/>
          <p:cNvSpPr/>
          <p:nvPr/>
        </p:nvSpPr>
        <p:spPr>
          <a:xfrm>
            <a:off x="3040659" y="3084728"/>
            <a:ext cx="630555" cy="7289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6670" algn="l" rtl="0" eaLnBrk="0">
              <a:lnSpc>
                <a:spcPct val="86000"/>
              </a:lnSpc>
            </a:pPr>
            <a:r>
              <a:rPr sz="12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引流安排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5100" indent="-152400" algn="l" rtl="0" eaLnBrk="0">
              <a:lnSpc>
                <a:spcPct val="93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线上交易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服务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92" name="textbox 1292"/>
          <p:cNvSpPr/>
          <p:nvPr/>
        </p:nvSpPr>
        <p:spPr>
          <a:xfrm>
            <a:off x="7930410" y="1714894"/>
            <a:ext cx="1809750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渠道价值链的三级流程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94" name="textbox 1294"/>
          <p:cNvSpPr/>
          <p:nvPr/>
        </p:nvSpPr>
        <p:spPr>
          <a:xfrm>
            <a:off x="2587042" y="1784744"/>
            <a:ext cx="162877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连接顾客的并联流程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96" name="textbox 1296"/>
          <p:cNvSpPr/>
          <p:nvPr/>
        </p:nvSpPr>
        <p:spPr>
          <a:xfrm>
            <a:off x="3060249" y="4393958"/>
            <a:ext cx="1620519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品牌认知的三级流程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298" name="textbox 1298"/>
          <p:cNvSpPr/>
          <p:nvPr/>
        </p:nvSpPr>
        <p:spPr>
          <a:xfrm>
            <a:off x="3859047" y="2536088"/>
            <a:ext cx="627380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1925" indent="-149225" algn="l" rtl="0" eaLnBrk="0">
              <a:lnSpc>
                <a:spcPct val="93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零售终端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规划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00" name="textbox 1300"/>
          <p:cNvSpPr/>
          <p:nvPr/>
        </p:nvSpPr>
        <p:spPr>
          <a:xfrm>
            <a:off x="3051479" y="2536088"/>
            <a:ext cx="619759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3670" indent="-140970" algn="l" rtl="0" eaLnBrk="0">
              <a:lnSpc>
                <a:spcPct val="93000"/>
              </a:lnSpc>
            </a:pPr>
            <a:r>
              <a:rPr sz="12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电子商务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规划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02" name="textbox 1302"/>
          <p:cNvSpPr/>
          <p:nvPr/>
        </p:nvSpPr>
        <p:spPr>
          <a:xfrm>
            <a:off x="3292119" y="2170328"/>
            <a:ext cx="935355" cy="1809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线上线下网络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04" name="textbox 1304"/>
          <p:cNvSpPr/>
          <p:nvPr/>
        </p:nvSpPr>
        <p:spPr>
          <a:xfrm>
            <a:off x="4874539" y="4743348"/>
            <a:ext cx="632459" cy="1835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要点解释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06" name="textbox 1306"/>
          <p:cNvSpPr/>
          <p:nvPr/>
        </p:nvSpPr>
        <p:spPr>
          <a:xfrm>
            <a:off x="5138039" y="2170328"/>
            <a:ext cx="629919" cy="1835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顾客关系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08" name="table 1308"/>
          <p:cNvGraphicFramePr>
            <a:graphicFrameLocks noGrp="1"/>
          </p:cNvGraphicFramePr>
          <p:nvPr/>
        </p:nvGraphicFramePr>
        <p:xfrm>
          <a:off x="600075" y="4366259"/>
          <a:ext cx="10662285" cy="1878330"/>
        </p:xfrm>
        <a:graphic>
          <a:graphicData uri="http://schemas.openxmlformats.org/drawingml/2006/table">
            <a:tbl>
              <a:tblPr/>
              <a:tblGrid>
                <a:gridCol w="861695"/>
                <a:gridCol w="816610"/>
                <a:gridCol w="3025775"/>
                <a:gridCol w="1173480"/>
                <a:gridCol w="4784725"/>
              </a:tblGrid>
              <a:tr h="3175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89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112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094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956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8788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398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顾客关系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85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社群模式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indent="-381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确定社群形态和连接机制；确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定社群引流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方式和入口；建立顾客档案和会员制。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843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营销活动策划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开展主动营销活动；策划、准备多种主题的营销活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动；丰富创意，关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注销售和品牌双重目的。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858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社群运作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254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为提高社群粘度，在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社群内设计话题持续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和顾客互动，举办社群活动。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84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营销活动实施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63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组织活动实施，控制运作过程，防范运作风险，提高执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行效率和活动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有效性。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643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858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顾客服务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-254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持续为顾客服务；完善服务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流程和操作规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范；构建售前、售中、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售后服务体系；及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时、高效、高质量地解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决顾客抱怨问题。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843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营销活动评估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4445" algn="l" rtl="0" eaLnBrk="0">
                        <a:lnSpc>
                          <a:spcPct val="93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活动结束后，对活动效果以及实施过程进行评价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；发现问题，提出改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进意见，总结经验，吸取教训，培养活动策划和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组织能力。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10" name="table 1310"/>
          <p:cNvGraphicFramePr>
            <a:graphicFrameLocks noGrp="1"/>
          </p:cNvGraphicFramePr>
          <p:nvPr/>
        </p:nvGraphicFramePr>
        <p:xfrm>
          <a:off x="628015" y="2301875"/>
          <a:ext cx="10650220" cy="1698625"/>
        </p:xfrm>
        <a:graphic>
          <a:graphicData uri="http://schemas.openxmlformats.org/drawingml/2006/table">
            <a:tbl>
              <a:tblPr/>
              <a:tblGrid>
                <a:gridCol w="842010"/>
                <a:gridCol w="822960"/>
                <a:gridCol w="3000375"/>
                <a:gridCol w="1159510"/>
                <a:gridCol w="4825365"/>
              </a:tblGrid>
              <a:tr h="3206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636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30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824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257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0820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4480" indent="-16065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线上线下</a:t>
                      </a:r>
                      <a:r>
                        <a:rPr sz="1200" kern="0" spc="-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网络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2890" indent="-1409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电子商务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8425" indent="-254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确定线上销售模式；选择平台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伙伴和线上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业态，布局线上网点。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17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零售终端规划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根据区域市场商圈、商业形态及零售渠道状况，对零售终端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做出布局，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确定零售终端组合和结构。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7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引流安排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根据顾客流量分布、引流成本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等因素，制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定线上线下统合的引流方案并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据此操作。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17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零售终端建设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根据零售终端的市场定位，确定并实施终端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建设方案。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35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3525" indent="-15240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线上交易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服务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设计、安排顾客交易流程，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监控物流配送。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63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终端顾客体验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12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设计顾客体验场景和要素；为顾客提供导购和设计服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务；举办多类现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场营销活动，保持终端温度。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312" name="textbox 1312"/>
          <p:cNvSpPr/>
          <p:nvPr/>
        </p:nvSpPr>
        <p:spPr>
          <a:xfrm>
            <a:off x="636086" y="1093317"/>
            <a:ext cx="9243059" cy="11557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415" algn="l" rtl="0" eaLnBrk="0">
              <a:lnSpc>
                <a:spcPct val="90000"/>
              </a:lnSpc>
            </a:pPr>
            <a:r>
              <a:rPr sz="1700" b="1" kern="0" spc="1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线上、线下、社群三个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空间的顾客引流和顾客体验设计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128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线上线下网络和顾客关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系这两个流程是以顾客为中心，涉及顾客体验，深化顾客关系，挖掘顾客流量的整体运作框架。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线上线下网络的三级流程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14" name="textbox 1314"/>
          <p:cNvSpPr/>
          <p:nvPr/>
        </p:nvSpPr>
        <p:spPr>
          <a:xfrm>
            <a:off x="113525" y="121284"/>
            <a:ext cx="500507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6675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多重空间内的顾客连接：一级流程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9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316" name="path 131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20" name="textbox 1320"/>
          <p:cNvSpPr/>
          <p:nvPr/>
        </p:nvSpPr>
        <p:spPr>
          <a:xfrm>
            <a:off x="660930" y="4075189"/>
            <a:ext cx="1630679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顾客关系的三级流程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2" name="picture 13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76604" y="2091055"/>
            <a:ext cx="10359389" cy="4587239"/>
          </a:xfrm>
          <a:prstGeom prst="rect">
            <a:avLst/>
          </a:prstGeom>
        </p:spPr>
      </p:pic>
      <p:sp>
        <p:nvSpPr>
          <p:cNvPr id="1324" name="textbox 1324"/>
          <p:cNvSpPr/>
          <p:nvPr/>
        </p:nvSpPr>
        <p:spPr>
          <a:xfrm>
            <a:off x="1616894" y="2418474"/>
            <a:ext cx="5549900" cy="37236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9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市场定位</a:t>
            </a:r>
            <a:r>
              <a:rPr sz="14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需求提炼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产品企划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7000"/>
              </a:lnSpc>
              <a:spcBef>
                <a:spcPts val="42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渠道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1755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O2O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零售结构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6990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事件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/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主动营销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9715" algn="l" rtl="0" eaLnBrk="0">
              <a:lnSpc>
                <a:spcPct val="89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需求订单</a:t>
            </a:r>
            <a:r>
              <a:rPr sz="1400" kern="0" spc="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</a:t>
            </a:r>
            <a:r>
              <a:rPr sz="14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顾客社群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顾客服务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26" name="textbox 1326"/>
          <p:cNvSpPr/>
          <p:nvPr/>
        </p:nvSpPr>
        <p:spPr>
          <a:xfrm>
            <a:off x="751813" y="966317"/>
            <a:ext cx="10332084" cy="10312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78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价值流流程小结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875" indent="-3175" algn="l" rtl="0" eaLnBrk="0">
              <a:lnSpc>
                <a:spcPct val="93000"/>
              </a:lnSpc>
              <a:spcBef>
                <a:spcPts val="126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从需求分析流程到顾客连接流程，一个典型的制造型、品牌型、长价值链型企业的主价值流描绘完成。这是一条敏捷反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应之流、快速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变化之流、循环上升之流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、价值增值之流……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" algn="l" rtl="0" eaLnBrk="0">
              <a:lnSpc>
                <a:spcPct val="86000"/>
              </a:lnSpc>
              <a:spcBef>
                <a:spcPts val="26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我们对这四个一级流程中的二级流程以及三级流程进行整合、简化，凸显业务运作的主要环节，得出下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面的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“端对端”闭环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28" name="textbox 1328"/>
          <p:cNvSpPr/>
          <p:nvPr/>
        </p:nvSpPr>
        <p:spPr>
          <a:xfrm>
            <a:off x="8953316" y="2440064"/>
            <a:ext cx="742315" cy="38144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3040" indent="-178435" algn="l" rtl="0" eaLnBrk="0">
              <a:lnSpc>
                <a:spcPct val="93000"/>
              </a:lnSpc>
              <a:spcBef>
                <a:spcPts val="42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生产计划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供应管理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225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产品生产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8120" indent="-182245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产品物流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30" name="textbox 1330"/>
          <p:cNvSpPr/>
          <p:nvPr/>
        </p:nvSpPr>
        <p:spPr>
          <a:xfrm>
            <a:off x="113525" y="121284"/>
            <a:ext cx="500507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6675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多重空间内的顾客连接：一级流程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9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332" name="path 133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6" name="table 1336"/>
          <p:cNvGraphicFramePr>
            <a:graphicFrameLocks noGrp="1"/>
          </p:cNvGraphicFramePr>
          <p:nvPr/>
        </p:nvGraphicFramePr>
        <p:xfrm>
          <a:off x="708659" y="4450079"/>
          <a:ext cx="10631169" cy="2214245"/>
        </p:xfrm>
        <a:graphic>
          <a:graphicData uri="http://schemas.openxmlformats.org/drawingml/2006/table">
            <a:tbl>
              <a:tblPr/>
              <a:tblGrid>
                <a:gridCol w="918844"/>
                <a:gridCol w="855980"/>
                <a:gridCol w="8856344"/>
              </a:tblGrid>
              <a:tr h="2882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446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12305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5735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人才标准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890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职位族群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依据职位职责内容的相似性、相关性，对职位进行归类。结合企业内部负责性和分工粒度，职位可分为三级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或四级结构；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155" algn="l" rtl="0" eaLnBrk="0">
                        <a:lnSpc>
                          <a:spcPct val="86000"/>
                        </a:lnSpc>
                        <a:spcBef>
                          <a:spcPts val="205"/>
                        </a:spcBef>
                      </a:pPr>
                      <a:r>
                        <a:rPr sz="12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职位大类</a:t>
                      </a:r>
                      <a:r>
                        <a:rPr sz="12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Arial" panose="020B0604020202090204"/>
                          <a:ea typeface="Arial" panose="020B0604020202090204"/>
                          <a:cs typeface="Arial" panose="020B0604020202090204"/>
                        </a:rPr>
                        <a:t>→</a:t>
                      </a:r>
                      <a:r>
                        <a:rPr sz="12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职位族群</a:t>
                      </a:r>
                      <a:r>
                        <a:rPr sz="12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Arial" panose="020B0604020202090204"/>
                          <a:ea typeface="Arial" panose="020B0604020202090204"/>
                          <a:cs typeface="Arial" panose="020B0604020202090204"/>
                        </a:rPr>
                        <a:t>→</a:t>
                      </a:r>
                      <a:r>
                        <a:rPr sz="1200" b="1" kern="0" spc="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职位序</a:t>
                      </a:r>
                      <a:r>
                        <a:rPr sz="12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列</a:t>
                      </a:r>
                      <a:r>
                        <a:rPr sz="12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Arial" panose="020B0604020202090204"/>
                          <a:ea typeface="Arial" panose="020B0604020202090204"/>
                          <a:cs typeface="Arial" panose="020B0604020202090204"/>
                        </a:rPr>
                        <a:t>→</a:t>
                      </a:r>
                      <a:r>
                        <a:rPr sz="12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职位角色。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827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任职资格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根据业务发展需求及职位职责定位，对人才外在、显性能力标准做出定义和描绘。主要包括知识、技能、经验/关键经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历等。知识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包含专业知识、公司知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识及行业知识等。技能一般包含专业技能、管理技能等。经验一般包含专业经验、管理经验、行业经验等。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任职资格标准制定的戏份程度通常为职位序列，即同一类职位行程一套任职资格标准。它根据企业和业务的变化而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动态调整。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8675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5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素质模型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根据业务发展需要以及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职责定位，对人才内在、隐形及底层能力的标准做出定义和描绘。主要包含价值观、动机、角色定位等。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这些能力不易觉察和评价，如顾客导向能力、创新能力等，素质模型的构建方法有多种，有简易方法，也有复杂方法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。前者在别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人的基础上再加工，成为快速建模；后者根据企业的战略需要和职位要求总结提炼。通常素质模型分为领导力素质模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型、基于职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位序列的专业素质模型以及全员核心能力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素质模型。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338" name="path 1338"/>
          <p:cNvSpPr/>
          <p:nvPr/>
        </p:nvSpPr>
        <p:spPr>
          <a:xfrm>
            <a:off x="1953577" y="600709"/>
            <a:ext cx="3717925" cy="3717925"/>
          </a:xfrm>
          <a:custGeom>
            <a:avLst/>
            <a:gdLst/>
            <a:ahLst/>
            <a:cxnLst/>
            <a:rect l="0" t="0" r="0" b="0"/>
            <a:pathLst>
              <a:path w="5855" h="5855">
                <a:moveTo>
                  <a:pt x="3633" y="1974"/>
                </a:moveTo>
                <a:cubicBezTo>
                  <a:pt x="4907" y="2970"/>
                  <a:pt x="5637" y="4165"/>
                  <a:pt x="5264" y="4642"/>
                </a:cubicBezTo>
                <a:cubicBezTo>
                  <a:pt x="4891" y="5120"/>
                  <a:pt x="3555" y="4701"/>
                  <a:pt x="2281" y="3705"/>
                </a:cubicBezTo>
                <a:cubicBezTo>
                  <a:pt x="1007" y="2710"/>
                  <a:pt x="277" y="1516"/>
                  <a:pt x="650" y="1038"/>
                </a:cubicBezTo>
                <a:cubicBezTo>
                  <a:pt x="1023" y="560"/>
                  <a:pt x="2359" y="979"/>
                  <a:pt x="3633" y="1974"/>
                </a:cubicBezTo>
              </a:path>
              <a:path w="5855" h="5855">
                <a:moveTo>
                  <a:pt x="2928" y="1830"/>
                </a:moveTo>
                <a:cubicBezTo>
                  <a:pt x="4544" y="1831"/>
                  <a:pt x="5855" y="2323"/>
                  <a:pt x="5855" y="2929"/>
                </a:cubicBezTo>
                <a:cubicBezTo>
                  <a:pt x="5855" y="3535"/>
                  <a:pt x="4544" y="4027"/>
                  <a:pt x="2927" y="4027"/>
                </a:cubicBezTo>
                <a:cubicBezTo>
                  <a:pt x="1310" y="4027"/>
                  <a:pt x="0" y="3535"/>
                  <a:pt x="0" y="2929"/>
                </a:cubicBezTo>
                <a:cubicBezTo>
                  <a:pt x="0" y="2323"/>
                  <a:pt x="1310" y="1831"/>
                  <a:pt x="2928" y="1830"/>
                </a:cubicBezTo>
              </a:path>
              <a:path w="5855" h="5855">
                <a:moveTo>
                  <a:pt x="2244" y="1950"/>
                </a:moveTo>
                <a:cubicBezTo>
                  <a:pt x="3465" y="891"/>
                  <a:pt x="4777" y="402"/>
                  <a:pt x="5174" y="859"/>
                </a:cubicBezTo>
                <a:cubicBezTo>
                  <a:pt x="5572" y="1317"/>
                  <a:pt x="4906" y="2548"/>
                  <a:pt x="3685" y="3609"/>
                </a:cubicBezTo>
                <a:cubicBezTo>
                  <a:pt x="2465" y="4669"/>
                  <a:pt x="1153" y="5158"/>
                  <a:pt x="756" y="4701"/>
                </a:cubicBezTo>
                <a:cubicBezTo>
                  <a:pt x="358" y="4243"/>
                  <a:pt x="1024" y="3012"/>
                  <a:pt x="2244" y="1950"/>
                </a:cubicBezTo>
              </a:path>
              <a:path w="5855" h="5855">
                <a:moveTo>
                  <a:pt x="1773" y="2927"/>
                </a:moveTo>
                <a:cubicBezTo>
                  <a:pt x="1773" y="1310"/>
                  <a:pt x="2265" y="0"/>
                  <a:pt x="2871" y="0"/>
                </a:cubicBezTo>
                <a:cubicBezTo>
                  <a:pt x="3477" y="0"/>
                  <a:pt x="3969" y="1310"/>
                  <a:pt x="3969" y="2927"/>
                </a:cubicBezTo>
                <a:cubicBezTo>
                  <a:pt x="3969" y="4544"/>
                  <a:pt x="3477" y="5855"/>
                  <a:pt x="2871" y="5855"/>
                </a:cubicBezTo>
                <a:cubicBezTo>
                  <a:pt x="2265" y="5855"/>
                  <a:pt x="1773" y="4544"/>
                  <a:pt x="1773" y="2927"/>
                </a:cubicBezTo>
              </a:path>
            </a:pathLst>
          </a:cu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340" name="picture 13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853429" y="3259454"/>
            <a:ext cx="5306695" cy="763270"/>
          </a:xfrm>
          <a:prstGeom prst="rect">
            <a:avLst/>
          </a:prstGeom>
        </p:spPr>
      </p:pic>
      <p:sp>
        <p:nvSpPr>
          <p:cNvPr id="1342" name="textbox 1342"/>
          <p:cNvSpPr/>
          <p:nvPr/>
        </p:nvSpPr>
        <p:spPr>
          <a:xfrm>
            <a:off x="5867053" y="3009659"/>
            <a:ext cx="4976495" cy="9290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人力资源开发、管理体系的四模块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85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标准→配置→激励→开发；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标准→配置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→开发→激励；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标准→开发→配置→激励；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标准→开发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→激励→配置；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标准→激励→开发→配置；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标准→激励→配置→开发。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44" name="rect 1344"/>
          <p:cNvSpPr/>
          <p:nvPr/>
        </p:nvSpPr>
        <p:spPr>
          <a:xfrm>
            <a:off x="5212079" y="2226564"/>
            <a:ext cx="327659" cy="329183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46" name="textbox 1346"/>
          <p:cNvSpPr/>
          <p:nvPr/>
        </p:nvSpPr>
        <p:spPr>
          <a:xfrm>
            <a:off x="4398461" y="1545349"/>
            <a:ext cx="1091564" cy="17983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9225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培训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ts val="1970"/>
              </a:lnSpc>
              <a:spcBef>
                <a:spcPts val="475"/>
              </a:spcBef>
            </a:pPr>
            <a:r>
              <a:rPr sz="2100" kern="0" spc="-10" baseline="-4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流动</a:t>
            </a:r>
            <a:r>
              <a:rPr sz="1300" kern="0" spc="1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2400" kern="0" spc="-10" baseline="9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endParaRPr sz="2400" baseline="9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algn="l" rtl="0" eaLnBrk="0">
              <a:lnSpc>
                <a:spcPct val="85000"/>
              </a:lnSpc>
              <a:spcBef>
                <a:spcPts val="42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考核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100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激励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48" name="rect 1348"/>
          <p:cNvSpPr/>
          <p:nvPr/>
        </p:nvSpPr>
        <p:spPr>
          <a:xfrm>
            <a:off x="2011679" y="2273807"/>
            <a:ext cx="329183" cy="329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50" name="textbox 1350"/>
          <p:cNvSpPr/>
          <p:nvPr/>
        </p:nvSpPr>
        <p:spPr>
          <a:xfrm>
            <a:off x="2073620" y="1613294"/>
            <a:ext cx="1091564" cy="16173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30250" indent="-1270" algn="l" rtl="0" eaLnBrk="0">
              <a:lnSpc>
                <a:spcPct val="93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职业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发展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  <a:spcBef>
                <a:spcPts val="460"/>
              </a:spcBef>
            </a:pPr>
            <a:r>
              <a:rPr sz="15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</a:t>
            </a:r>
            <a:r>
              <a:rPr sz="1500" kern="0" spc="6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3881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培养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44" name="group 44"/>
          <p:cNvGrpSpPr/>
          <p:nvPr/>
        </p:nvGrpSpPr>
        <p:grpSpPr>
          <a:xfrm rot="21600000">
            <a:off x="3224529" y="1892300"/>
            <a:ext cx="1079995" cy="1079995"/>
            <a:chOff x="0" y="0"/>
            <a:chExt cx="1079995" cy="1079995"/>
          </a:xfrm>
        </p:grpSpPr>
        <p:sp>
          <p:nvSpPr>
            <p:cNvPr id="1352" name="path 1352"/>
            <p:cNvSpPr/>
            <p:nvPr/>
          </p:nvSpPr>
          <p:spPr>
            <a:xfrm>
              <a:off x="0" y="0"/>
              <a:ext cx="1079995" cy="1079995"/>
            </a:xfrm>
            <a:custGeom>
              <a:avLst/>
              <a:gdLst/>
              <a:ahLst/>
              <a:cxnLst/>
              <a:rect l="0" t="0" r="0" b="0"/>
              <a:pathLst>
                <a:path w="1700" h="1700">
                  <a:moveTo>
                    <a:pt x="0" y="850"/>
                  </a:moveTo>
                  <a:cubicBezTo>
                    <a:pt x="0" y="380"/>
                    <a:pt x="380" y="0"/>
                    <a:pt x="850" y="0"/>
                  </a:cubicBezTo>
                  <a:cubicBezTo>
                    <a:pt x="1320" y="0"/>
                    <a:pt x="1700" y="380"/>
                    <a:pt x="1700" y="850"/>
                  </a:cubicBezTo>
                  <a:cubicBezTo>
                    <a:pt x="1700" y="1320"/>
                    <a:pt x="1320" y="1700"/>
                    <a:pt x="850" y="1700"/>
                  </a:cubicBezTo>
                  <a:cubicBezTo>
                    <a:pt x="380" y="1700"/>
                    <a:pt x="0" y="1320"/>
                    <a:pt x="0" y="850"/>
                  </a:cubicBezTo>
                </a:path>
              </a:pathLst>
            </a:custGeom>
            <a:solidFill>
              <a:srgbClr val="C0000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354" name="textbox 1354"/>
            <p:cNvSpPr/>
            <p:nvPr/>
          </p:nvSpPr>
          <p:spPr>
            <a:xfrm>
              <a:off x="-12700" y="-12700"/>
              <a:ext cx="1105535" cy="110743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9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88925" algn="l" rtl="0" eaLnBrk="0">
                <a:lnSpc>
                  <a:spcPct val="85000"/>
                </a:lnSpc>
              </a:pPr>
              <a:r>
                <a:rPr sz="14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标准：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91465" algn="l" rtl="0" eaLnBrk="0">
                <a:lnSpc>
                  <a:spcPct val="86000"/>
                </a:lnSpc>
                <a:spcBef>
                  <a:spcPts val="240"/>
                </a:spcBef>
              </a:pPr>
              <a:r>
                <a:rPr sz="14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任职资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92735" algn="l" rtl="0" eaLnBrk="0">
                <a:lnSpc>
                  <a:spcPct val="85000"/>
                </a:lnSpc>
                <a:spcBef>
                  <a:spcPts val="235"/>
                </a:spcBef>
              </a:pPr>
              <a:r>
                <a:rPr sz="14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格和胜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80365" algn="l" rtl="0" eaLnBrk="0">
                <a:lnSpc>
                  <a:spcPct val="86000"/>
                </a:lnSpc>
                <a:spcBef>
                  <a:spcPts val="250"/>
                </a:spcBef>
              </a:pPr>
              <a:r>
                <a:rPr sz="1400" kern="0" spc="-3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任力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1356" name="textbox 1356"/>
          <p:cNvSpPr/>
          <p:nvPr/>
        </p:nvSpPr>
        <p:spPr>
          <a:xfrm>
            <a:off x="758917" y="255206"/>
            <a:ext cx="3656329" cy="3086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人才供应链：一级流程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358" name="textbox 1358"/>
          <p:cNvSpPr/>
          <p:nvPr/>
        </p:nvSpPr>
        <p:spPr>
          <a:xfrm>
            <a:off x="706408" y="942734"/>
            <a:ext cx="1268094" cy="6356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6680" indent="-94615" algn="l" rtl="0" eaLnBrk="0">
              <a:lnSpc>
                <a:spcPct val="93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人力资源“选、</a:t>
            </a: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育、用、留”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76860" algn="l" rtl="0" eaLnBrk="0">
              <a:lnSpc>
                <a:spcPct val="86000"/>
              </a:lnSpc>
              <a:spcBef>
                <a:spcPts val="250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模块架构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60" name="textbox 1360"/>
          <p:cNvSpPr/>
          <p:nvPr/>
        </p:nvSpPr>
        <p:spPr>
          <a:xfrm>
            <a:off x="734568" y="4127982"/>
            <a:ext cx="27628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人力资源配置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364" name="picture 136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585724" y="1554098"/>
            <a:ext cx="1906537" cy="282727"/>
          </a:xfrm>
          <a:prstGeom prst="rect">
            <a:avLst/>
          </a:prstGeom>
        </p:spPr>
      </p:pic>
      <p:pic>
        <p:nvPicPr>
          <p:cNvPr id="1366" name="picture 13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052434" y="1565275"/>
            <a:ext cx="444500" cy="1163954"/>
          </a:xfrm>
          <a:prstGeom prst="rect">
            <a:avLst/>
          </a:prstGeom>
        </p:spPr>
      </p:pic>
      <p:pic>
        <p:nvPicPr>
          <p:cNvPr id="1368" name="picture 13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581140" y="1560195"/>
            <a:ext cx="405764" cy="1169034"/>
          </a:xfrm>
          <a:prstGeom prst="rect">
            <a:avLst/>
          </a:prstGeom>
        </p:spPr>
      </p:pic>
      <p:sp>
        <p:nvSpPr>
          <p:cNvPr id="1370" name="textbox 1370"/>
          <p:cNvSpPr/>
          <p:nvPr/>
        </p:nvSpPr>
        <p:spPr>
          <a:xfrm>
            <a:off x="6054852" y="1164335"/>
            <a:ext cx="1065530" cy="3968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6195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配置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72" name="textbox 1372"/>
          <p:cNvSpPr/>
          <p:nvPr/>
        </p:nvSpPr>
        <p:spPr>
          <a:xfrm>
            <a:off x="6987540" y="1830323"/>
            <a:ext cx="1065530" cy="3968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63855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74" name="textbox 1374"/>
          <p:cNvSpPr/>
          <p:nvPr/>
        </p:nvSpPr>
        <p:spPr>
          <a:xfrm>
            <a:off x="7958327" y="1168908"/>
            <a:ext cx="1065530" cy="3962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5941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激励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76" name="textbox 1376"/>
          <p:cNvSpPr/>
          <p:nvPr/>
        </p:nvSpPr>
        <p:spPr>
          <a:xfrm>
            <a:off x="6987540" y="2525267"/>
            <a:ext cx="1065530" cy="3962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57505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标准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78" name="path 1378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80" name="rect 1380"/>
          <p:cNvSpPr/>
          <p:nvPr/>
        </p:nvSpPr>
        <p:spPr>
          <a:xfrm>
            <a:off x="3611879" y="769620"/>
            <a:ext cx="329184" cy="329183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82" name="textbox 1382"/>
          <p:cNvSpPr/>
          <p:nvPr/>
        </p:nvSpPr>
        <p:spPr>
          <a:xfrm>
            <a:off x="3592090" y="818501"/>
            <a:ext cx="375920" cy="6286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3980" algn="l" rtl="0" eaLnBrk="0">
              <a:lnSpc>
                <a:spcPct val="90000"/>
              </a:lnSpc>
            </a:pP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选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招聘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84" name="rect 1384"/>
          <p:cNvSpPr/>
          <p:nvPr/>
        </p:nvSpPr>
        <p:spPr>
          <a:xfrm>
            <a:off x="3611879" y="3765803"/>
            <a:ext cx="329184" cy="329184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86" name="textbox 1386"/>
          <p:cNvSpPr/>
          <p:nvPr/>
        </p:nvSpPr>
        <p:spPr>
          <a:xfrm>
            <a:off x="3592803" y="3473209"/>
            <a:ext cx="375284" cy="5721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猎头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3345" algn="l" rtl="0" eaLnBrk="0">
              <a:lnSpc>
                <a:spcPct val="90000"/>
              </a:lnSpc>
            </a:pP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选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88" name="textbox 1388"/>
          <p:cNvSpPr/>
          <p:nvPr/>
        </p:nvSpPr>
        <p:spPr>
          <a:xfrm>
            <a:off x="2414016" y="1205483"/>
            <a:ext cx="329565" cy="32956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874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留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90" name="textbox 1390"/>
          <p:cNvSpPr/>
          <p:nvPr/>
        </p:nvSpPr>
        <p:spPr>
          <a:xfrm>
            <a:off x="4809744" y="1168908"/>
            <a:ext cx="329565" cy="32956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0645" algn="l" rtl="0" eaLnBrk="0">
              <a:lnSpc>
                <a:spcPct val="90000"/>
              </a:lnSpc>
              <a:spcBef>
                <a:spcPts val="5"/>
              </a:spcBef>
            </a:pP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育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92" name="textbox 1392"/>
          <p:cNvSpPr/>
          <p:nvPr/>
        </p:nvSpPr>
        <p:spPr>
          <a:xfrm>
            <a:off x="2545079" y="3244595"/>
            <a:ext cx="328295" cy="32956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937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育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394" name="rect 1394"/>
          <p:cNvSpPr/>
          <p:nvPr/>
        </p:nvSpPr>
        <p:spPr>
          <a:xfrm>
            <a:off x="4809744" y="3197352"/>
            <a:ext cx="329184" cy="32765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396" name="textbox 1396"/>
          <p:cNvSpPr/>
          <p:nvPr/>
        </p:nvSpPr>
        <p:spPr>
          <a:xfrm>
            <a:off x="4876090" y="3244836"/>
            <a:ext cx="212725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留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398" name="picture 13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120216" y="1355725"/>
            <a:ext cx="837641" cy="17779"/>
          </a:xfrm>
          <a:prstGeom prst="rect">
            <a:avLst/>
          </a:prstGeom>
        </p:spPr>
      </p:pic>
      <p:pic>
        <p:nvPicPr>
          <p:cNvPr id="1400" name="picture 140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513319" y="2226945"/>
            <a:ext cx="12700" cy="297814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02" name="table 1402"/>
          <p:cNvGraphicFramePr>
            <a:graphicFrameLocks noGrp="1"/>
          </p:cNvGraphicFramePr>
          <p:nvPr/>
        </p:nvGraphicFramePr>
        <p:xfrm>
          <a:off x="647700" y="1373504"/>
          <a:ext cx="10584180" cy="4938395"/>
        </p:xfrm>
        <a:graphic>
          <a:graphicData uri="http://schemas.openxmlformats.org/drawingml/2006/table">
            <a:tbl>
              <a:tblPr/>
              <a:tblGrid>
                <a:gridCol w="1156969"/>
                <a:gridCol w="2170429"/>
                <a:gridCol w="7256780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3845" algn="l" rtl="0" eaLnBrk="0">
                        <a:lnSpc>
                          <a:spcPct val="86000"/>
                        </a:lnSpc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788035" algn="l" rtl="0" eaLnBrk="0">
                        <a:lnSpc>
                          <a:spcPct val="86000"/>
                        </a:lnSpc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2422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935355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511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人才规划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78867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人才盘点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按照事先设计的方法和步骤，对内部人才存量进行梳理、清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点和分析。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790" algn="l" rtl="0" eaLnBrk="0">
                        <a:lnSpc>
                          <a:spcPct val="87000"/>
                        </a:lnSpc>
                        <a:spcBef>
                          <a:spcPts val="20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①宏观层面的组织能力盘点，即人才的结构、数量、质量整体情况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分析和归纳；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965" indent="-3175" algn="l" rtl="0" eaLnBrk="0">
                        <a:lnSpc>
                          <a:spcPct val="93000"/>
                        </a:lnSpc>
                        <a:spcBef>
                          <a:spcPts val="16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②微观层面的个体能力盘点，即人才个体层面的绩效、能力、潜力和价值观方面的评价和归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类，通常情况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下，一年小盘点，两三年大盘点。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4581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3627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人才需求分析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-12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从企业战略和业务发展规划出发，结合人才存量的盘点情况，对未来所需人才增量进行分析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，得出企业未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来人才缺口，即各类人才数量、结构、能力等方面的差距等。这项工作一般与人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才盘点同时进行。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93471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56007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人才规划与计划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在对人才存量和需求进行分析的基础上，结合战略及业务发展规划，对未来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3-5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年的人才供给做出规划安排，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以及对下一年的人才供给做出计划统筹，分析外部人才市场的变化以及行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业人才地图，制定人才策略和关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键行动举措，并分解成具体工作计划，落实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到部门、职位和人员。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3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511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人才引进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3563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普通员工招聘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330" indent="-317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依据人才需求计划和用人节奏，开展人才招聘工作。普通员工招聘分为社会招聘和校园招聘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。招聘工作有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三项主要任务：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790" algn="l" rtl="0" eaLnBrk="0">
                        <a:lnSpc>
                          <a:spcPct val="87000"/>
                        </a:lnSpc>
                        <a:spcBef>
                          <a:spcPts val="22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①招聘平台搭建；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790" algn="l" rtl="0" eaLnBrk="0">
                        <a:lnSpc>
                          <a:spcPct val="87000"/>
                        </a:lnSpc>
                        <a:spcBef>
                          <a:spcPts val="18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②招聘渠道建设和维护；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790" algn="l" rtl="0" eaLnBrk="0">
                        <a:lnSpc>
                          <a:spcPct val="87000"/>
                        </a:lnSpc>
                        <a:spcBef>
                          <a:spcPts val="18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③招聘能力提升。招聘时需使用专业工具和方法，努力提高人才评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价的准确性。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931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3754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高级人才获取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63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根据业务发展需要和人才需求规划，开展高级人才引进工作，是一项战略性任务，不单是人力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资源管理部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门的工作，还是公司高管甚至一把手的事，这件工作需要有前瞻性，做到未雨绸缪。高级人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才引进和招聘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周期比较长，需要多次，多回合、深入的沟通交流，才有可能找到双方的契合点，准确了解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拟引进对象的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职业背景和过往业绩。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404" name="textbox 1404"/>
          <p:cNvSpPr/>
          <p:nvPr/>
        </p:nvSpPr>
        <p:spPr>
          <a:xfrm>
            <a:off x="113525" y="121284"/>
            <a:ext cx="43014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722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人才供应链：一级流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406" name="path 140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08" name="textbox 1408"/>
          <p:cNvSpPr/>
          <p:nvPr/>
        </p:nvSpPr>
        <p:spPr>
          <a:xfrm>
            <a:off x="668527" y="966317"/>
            <a:ext cx="27628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人力资源配置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12" name="table 1412"/>
          <p:cNvGraphicFramePr>
            <a:graphicFrameLocks noGrp="1"/>
          </p:cNvGraphicFramePr>
          <p:nvPr/>
        </p:nvGraphicFramePr>
        <p:xfrm>
          <a:off x="521334" y="1400809"/>
          <a:ext cx="5245734" cy="4980939"/>
        </p:xfrm>
        <a:graphic>
          <a:graphicData uri="http://schemas.openxmlformats.org/drawingml/2006/table">
            <a:tbl>
              <a:tblPr/>
              <a:tblGrid>
                <a:gridCol w="839469"/>
                <a:gridCol w="867410"/>
                <a:gridCol w="3538854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6525" algn="l" rtl="0" eaLnBrk="0">
                        <a:lnSpc>
                          <a:spcPct val="86000"/>
                        </a:lnSpc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6431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1371600"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636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人才任用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716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人岗匹配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按照职位的任职资格和素质模型，对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任职人员的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责任贡献、绩效、能力、价值观、行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为、潜力等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进行综合评价。既是对人才盘点结果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的一次深入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应用，也是人员任用的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前期准备。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155" indent="-1270" algn="l" rtl="0" eaLnBrk="0">
                        <a:lnSpc>
                          <a:spcPct val="95000"/>
                        </a:lnSpc>
                        <a:spcBef>
                          <a:spcPts val="215"/>
                        </a:spcBef>
                      </a:pP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企业可结合人岗匹配结果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，启动人员调整工作，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原则上一年安排一次，处于快速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发展期的企业也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可半年安排一次。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18871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716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人才评鉴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根据用人需要，对人才开展全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面的评价。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algn="l" rtl="0" eaLnBrk="0">
                        <a:lnSpc>
                          <a:spcPct val="97000"/>
                        </a:lnSpc>
                        <a:spcBef>
                          <a:spcPts val="21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在人才招聘、人员盘点、人岗匹配、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人员竞聘等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环节，均需使用人才评鉴这一管理手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段，人才评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鉴是一整套对人才各项能力评价方法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的组合，心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理测评、公文筐处理、无领导小组讨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论、真实工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作场景模拟等。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3360" indent="-7620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非管理人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员晋升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根据用人需要，结合员工能力提升状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况及职业发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展的诉求，企业定期开展非管理人员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职位晋升工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作，如果企业设有专业和技术人员发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展通道，则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按任职资格管理程序运作。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810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8430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干部任用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详见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“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一级流程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13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干部管理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”</a:t>
                      </a:r>
                      <a:endParaRPr sz="1200" dirty="0"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931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6525" indent="-254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后备梯队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从企业长远发展角度，建立合理的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人才梯队。每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个重要职位均储备后备人员。按照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一定标准挑选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后备人才形成人才池，并对他们进行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训练和培养，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人才池包括后备干部池和储备专业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技术人才池。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14" name="table 1414"/>
          <p:cNvGraphicFramePr>
            <a:graphicFrameLocks noGrp="1"/>
          </p:cNvGraphicFramePr>
          <p:nvPr/>
        </p:nvGraphicFramePr>
        <p:xfrm>
          <a:off x="5813425" y="1393825"/>
          <a:ext cx="5562600" cy="2862579"/>
        </p:xfrm>
        <a:graphic>
          <a:graphicData uri="http://schemas.openxmlformats.org/drawingml/2006/table">
            <a:tbl>
              <a:tblPr/>
              <a:tblGrid>
                <a:gridCol w="838835"/>
                <a:gridCol w="822325"/>
                <a:gridCol w="3901440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300" algn="l" rtl="0" eaLnBrk="0">
                        <a:lnSpc>
                          <a:spcPct val="86000"/>
                        </a:lnSpc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4655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1188719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636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人才流动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内部流动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160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为激发内部活力，安排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内部人才横向流动。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6045" indent="-8255" algn="l" rtl="0" eaLnBrk="0">
                        <a:lnSpc>
                          <a:spcPct val="92000"/>
                        </a:lnSpc>
                        <a:spcBef>
                          <a:spcPts val="21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①强制性流动，对某些敏感性职位任职者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和重要业务部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门一把手以及关键人才，安排必要的职位轮换。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060" indent="-1270" algn="l" rtl="0" eaLnBrk="0">
                        <a:lnSpc>
                          <a:spcPct val="95000"/>
                        </a:lnSpc>
                        <a:spcBef>
                          <a:spcPts val="21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②自愿流动，通过内部人才招聘和竞聘等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，让愿意流动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的人才在企业内部流动起来。企业建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立相关的规章制度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来鼓励和保障内部人才流动。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4795" indent="-146685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关键职位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替补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317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为保障关键职位人才的及时补充，根据职责的相似性，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考虑人才培养和职业发展，形成关键职位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人才横向、纵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向替补路线。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642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557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员工退出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-254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根据企业发展现状和要求，安排员工合理退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出，保证企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业的新陈代谢。退出分三种情况：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790" algn="l" rtl="0" eaLnBrk="0">
                        <a:lnSpc>
                          <a:spcPct val="87000"/>
                        </a:lnSpc>
                        <a:spcBef>
                          <a:spcPts val="22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①员工自愿离职；②合理淘汰；③退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休员工退出。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pic>
        <p:nvPicPr>
          <p:cNvPr id="1416" name="picture 14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879591" y="4305300"/>
            <a:ext cx="5494020" cy="2077211"/>
          </a:xfrm>
          <a:prstGeom prst="rect">
            <a:avLst/>
          </a:prstGeom>
        </p:spPr>
      </p:pic>
      <p:sp>
        <p:nvSpPr>
          <p:cNvPr id="1418" name="textbox 1418"/>
          <p:cNvSpPr/>
          <p:nvPr/>
        </p:nvSpPr>
        <p:spPr>
          <a:xfrm>
            <a:off x="113525" y="121284"/>
            <a:ext cx="43014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722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人才供应链：一级流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420" name="path 142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22" name="textbox 1422"/>
          <p:cNvSpPr/>
          <p:nvPr/>
        </p:nvSpPr>
        <p:spPr>
          <a:xfrm>
            <a:off x="577088" y="945997"/>
            <a:ext cx="27628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人力资源配置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26" name="table 1426"/>
          <p:cNvGraphicFramePr>
            <a:graphicFrameLocks noGrp="1"/>
          </p:cNvGraphicFramePr>
          <p:nvPr/>
        </p:nvGraphicFramePr>
        <p:xfrm>
          <a:off x="5813425" y="1306195"/>
          <a:ext cx="5562600" cy="5102860"/>
        </p:xfrm>
        <a:graphic>
          <a:graphicData uri="http://schemas.openxmlformats.org/drawingml/2006/table">
            <a:tbl>
              <a:tblPr/>
              <a:tblGrid>
                <a:gridCol w="828039"/>
                <a:gridCol w="833119"/>
                <a:gridCol w="3901440"/>
              </a:tblGrid>
              <a:tr h="3530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4655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394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84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激励机制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8605" indent="-15240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激励制度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63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薪酬制度主要包括薪酬策略、薪酬模式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、薪酬结构等内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容。薪酬制度重点解决问题：①内外公平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性；②价值分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配导向问题；③薪酬成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本控制问题。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74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薪酬运行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11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薪酬预算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1270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薪酬成本控制的重要环节，确保企业在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未来一段时间内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的薪酬支付得到一定程度的保证和控制。要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综合考虑企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业的财务状况、薪酬结构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及所处市场环境因素的影响，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确保企业的薪酬成本不超出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承受能力。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11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薪酬发放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依据企业薪酬制度体系，结合考勤、考核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等环节定期进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行薪酬结算并按成发放，它是人力资源体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系运行中最基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础的环节，对于集团型企业，一般采用总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部建设共享服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务中心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SSC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的方式集约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、高效处理。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11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薪酬调整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8425" indent="-190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企业整体调薪：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内外部环境发生较大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变化，如升级转型，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开发新业务时，主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被动地进行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薪酬政策、制度的调整；</a:t>
                      </a: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员工个体调薪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：因员工个体晋升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降级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、职位变动等情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况导致薪酬变动。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长期激励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574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中长期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68605" algn="l" rtl="0" eaLnBrk="0">
                        <a:lnSpc>
                          <a:spcPts val="1605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激励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根据企业性质，成长阶段以及战略意图，针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对不同员工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形成多种长期激励机制。主要方式有原始股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票、股票期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权、合伙人计划、项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目跟投等。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139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145" indent="-150495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员工职业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发展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635" algn="l" rtl="0" eaLnBrk="0">
                        <a:lnSpc>
                          <a:spcPct val="9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依据企业职位序列和员工发展诉求，结合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员工成长规律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和路径，设计员工职业发展通道，为员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工提供发展机会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和平台，员工职业发展通道的三种类型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：管理通道、专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业技术通道和作业技师通道。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28" name="table 1428"/>
          <p:cNvGraphicFramePr>
            <a:graphicFrameLocks noGrp="1"/>
          </p:cNvGraphicFramePr>
          <p:nvPr/>
        </p:nvGraphicFramePr>
        <p:xfrm>
          <a:off x="488950" y="1310640"/>
          <a:ext cx="5313679" cy="5125085"/>
        </p:xfrm>
        <a:graphic>
          <a:graphicData uri="http://schemas.openxmlformats.org/drawingml/2006/table">
            <a:tbl>
              <a:tblPr/>
              <a:tblGrid>
                <a:gridCol w="838835"/>
                <a:gridCol w="867410"/>
                <a:gridCol w="3607434"/>
              </a:tblGrid>
              <a:tr h="3638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716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9923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82296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382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考核机制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89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绩效计划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被考核者和考核者双方通过自上而下、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自下而上的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沟通，就被考核者期望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实现的绩效目标达成共识。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考核指标可分为关键业绩指标、关键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任务、加减分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项等类型。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25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考核程序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考核程序主要涉及：①考核对象；②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考核内容；③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考核周期；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④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考核关系，主要有上下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垂直考核和周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边评价两种方式；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⑤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考核过程中的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辅导及反馈。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18871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7170" indent="-8128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绩效指导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与评价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1270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绩效计划执行过程中，考核者向被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考核者提供辅导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和帮助，必要时调整实现目标的路径、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防范，解决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相关问题，确保绩效目标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达成。考核周期结束时，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考核者对被考核者的目标完成情况进行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评价，双方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确认考核结果，考核者和被考核者再度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沟通，新的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考核循环开始。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8925" indent="-1536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考核结果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63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考核结果主要运用：①最直接的奖金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发放；②员工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提拔、调级或淘汰的依据；③调薪；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作为员工接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受培训、获得成长的重要输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入和参照。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255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激励机制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7020" indent="-15176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职位价值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评估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10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衡量职位在组织中的相对价值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地位。方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法：要素计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点法（海氏评估法）、全球职位评估系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统、国际职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位评估法、排序法、配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对比较法。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931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6385" indent="-15240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外部薪酬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1270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企业调研同行同类典型职位的薪酬状况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，结合自身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的战略意图、业务特点等情况制定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薪酬策略，确定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薪酬水平在行业中的定位。外部薪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酬对标主要解决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薪酬外部公平性问题和薪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酬吸引力问题。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430" name="textbox 1430"/>
          <p:cNvSpPr/>
          <p:nvPr/>
        </p:nvSpPr>
        <p:spPr>
          <a:xfrm>
            <a:off x="113525" y="121284"/>
            <a:ext cx="43014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722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人才供应链：一级流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432" name="path 143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34" name="textbox 1434"/>
          <p:cNvSpPr/>
          <p:nvPr/>
        </p:nvSpPr>
        <p:spPr>
          <a:xfrm>
            <a:off x="577088" y="909802"/>
            <a:ext cx="27501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11</a:t>
            </a: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人力资源激励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8" name="picture 143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12750" y="3794759"/>
            <a:ext cx="10942954" cy="2855594"/>
          </a:xfrm>
          <a:prstGeom prst="rect">
            <a:avLst/>
          </a:prstGeom>
        </p:spPr>
      </p:pic>
      <p:graphicFrame>
        <p:nvGraphicFramePr>
          <p:cNvPr id="1440" name="table 1440"/>
          <p:cNvGraphicFramePr>
            <a:graphicFrameLocks noGrp="1"/>
          </p:cNvGraphicFramePr>
          <p:nvPr/>
        </p:nvGraphicFramePr>
        <p:xfrm>
          <a:off x="479425" y="1126490"/>
          <a:ext cx="10765789" cy="2370455"/>
        </p:xfrm>
        <a:graphic>
          <a:graphicData uri="http://schemas.openxmlformats.org/drawingml/2006/table">
            <a:tbl>
              <a:tblPr/>
              <a:tblGrid>
                <a:gridCol w="828039"/>
                <a:gridCol w="833755"/>
                <a:gridCol w="9103994"/>
              </a:tblGrid>
              <a:tr h="3524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24688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001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文化激励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06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员工参与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870" indent="-444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集思广益，让员工参与企业决策，有利于提升员工的自我认同、价值观和对企业的归属感，也有利于企业决策贴近实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际，兼顾利益相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关者的利益。员工参与的方式有企业决策研讨会、合理化建议、总经理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对话、经理人开放日等。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636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团队氛围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6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氛围是指员工对工作环境的感受，企业要倡导和营造阳光、公正、积极、透明、信任的企业文化氛围，提高员工的敬业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度和满意度。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敬业度调查、满意度调查等。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5590" indent="-15494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员工心理</a:t>
                      </a:r>
                      <a:r>
                        <a:rPr sz="1200" kern="0" spc="-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关怀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102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企业员工援助计划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EAP</a:t>
                      </a:r>
                      <a:r>
                        <a:rPr sz="1200" kern="0" spc="-1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，通过专业人员对员工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及其家庭成员提供专业指导、培训和咨询，旨在帮助员工以及家庭成员提供专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业指导、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培训和咨询，帮助员工及其家庭成员解决各种心理和行为问题，激发生命潜能，构建和谐的劳动关系。可请外部专业咨询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顾问定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期在企业开展服务，也可安排老员工提供帮助。服务方式包括一对一辅导、团体辅导、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专题讲座等。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35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8605" indent="-14795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员工困难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救助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-6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企业每年提取一部分资金归集到专项资金池，帮助有困难的员工和家庭度过难关，在员工遭遇重大疾病、重大事故，以及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家庭重大灾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难时，予以救助。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442" name="textbox 1442"/>
          <p:cNvSpPr/>
          <p:nvPr/>
        </p:nvSpPr>
        <p:spPr>
          <a:xfrm>
            <a:off x="5925001" y="3578619"/>
            <a:ext cx="5336540" cy="30156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09445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激励机制常见问题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8415" indent="3175" algn="l" rtl="0" eaLnBrk="0">
              <a:lnSpc>
                <a:spcPct val="92000"/>
              </a:lnSpc>
              <a:spcBef>
                <a:spcPts val="705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打破低绩效、低能力、低报酬的低水平经营循环，改变低附加值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高消耗、非环境友好的经营模式，提高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员工的整体薪酬水平。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780" indent="3175" algn="l" rtl="0" eaLnBrk="0">
              <a:lnSpc>
                <a:spcPct val="92000"/>
              </a:lnSpc>
              <a:spcBef>
                <a:spcPts val="570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合理安排内部横向的收入差距，增强企业组织的张力，保持组织内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部一定程度的竞争性。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8890" algn="l" rtl="0" eaLnBrk="0">
              <a:lnSpc>
                <a:spcPct val="92000"/>
              </a:lnSpc>
              <a:spcBef>
                <a:spcPts val="570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设计局部利益与整体利益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相一致的激励机制，做到“利出一孔”</a:t>
            </a:r>
            <a:r>
              <a:rPr sz="1400" kern="0" spc="-5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避免激励机制设计不当导致的利益多元化和“搭便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车”现象。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2860" indent="-1270" algn="l" rtl="0" eaLnBrk="0">
              <a:lnSpc>
                <a:spcPct val="92000"/>
              </a:lnSpc>
              <a:spcBef>
                <a:spcPts val="570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运用大数据和人工智能技术，细化投入产出核算的粒度，提高分配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的透明度，尽可能使员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工能事先了解自己应得的报酬。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indent="4445" algn="l" rtl="0" eaLnBrk="0">
              <a:lnSpc>
                <a:spcPct val="92000"/>
              </a:lnSpc>
              <a:spcBef>
                <a:spcPts val="570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确定员工静态收入与动态收入、短期收入与长期收入的比例，满足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员工的不同动机和期待，使员工具有和企业战略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相一致的长期行为。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8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" indent="5715" algn="l" rtl="0" eaLnBrk="0">
              <a:lnSpc>
                <a:spcPct val="92000"/>
              </a:lnSpc>
              <a:spcBef>
                <a:spcPts val="5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将机会激励、学习激励、文化激励（参与激励）和利益激励结合起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来，提高综合激励水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平和员工满意度。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444" name="picture 14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947158" y="6202544"/>
            <a:ext cx="143997" cy="137930"/>
          </a:xfrm>
          <a:prstGeom prst="rect">
            <a:avLst/>
          </a:prstGeom>
        </p:spPr>
      </p:pic>
      <p:pic>
        <p:nvPicPr>
          <p:cNvPr id="1446" name="picture 14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947158" y="5737724"/>
            <a:ext cx="143997" cy="137930"/>
          </a:xfrm>
          <a:prstGeom prst="rect">
            <a:avLst/>
          </a:prstGeom>
        </p:spPr>
      </p:pic>
      <p:pic>
        <p:nvPicPr>
          <p:cNvPr id="1448" name="picture 14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947158" y="5272904"/>
            <a:ext cx="143997" cy="137930"/>
          </a:xfrm>
          <a:prstGeom prst="rect">
            <a:avLst/>
          </a:prstGeom>
        </p:spPr>
      </p:pic>
      <p:pic>
        <p:nvPicPr>
          <p:cNvPr id="1450" name="picture 14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947158" y="4808084"/>
            <a:ext cx="143997" cy="137930"/>
          </a:xfrm>
          <a:prstGeom prst="rect">
            <a:avLst/>
          </a:prstGeom>
        </p:spPr>
      </p:pic>
      <p:pic>
        <p:nvPicPr>
          <p:cNvPr id="1452" name="picture 145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947158" y="4343264"/>
            <a:ext cx="143997" cy="137930"/>
          </a:xfrm>
          <a:prstGeom prst="rect">
            <a:avLst/>
          </a:prstGeom>
        </p:spPr>
      </p:pic>
      <p:pic>
        <p:nvPicPr>
          <p:cNvPr id="1454" name="picture 14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947158" y="3878444"/>
            <a:ext cx="143997" cy="137930"/>
          </a:xfrm>
          <a:prstGeom prst="rect">
            <a:avLst/>
          </a:prstGeom>
        </p:spPr>
      </p:pic>
      <p:sp>
        <p:nvSpPr>
          <p:cNvPr id="1456" name="textbox 1456"/>
          <p:cNvSpPr/>
          <p:nvPr/>
        </p:nvSpPr>
        <p:spPr>
          <a:xfrm>
            <a:off x="451301" y="3564649"/>
            <a:ext cx="5277484" cy="30283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03705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绩效考核常见问题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8890" algn="l" rtl="0" eaLnBrk="0">
              <a:lnSpc>
                <a:spcPct val="92000"/>
              </a:lnSpc>
              <a:spcBef>
                <a:spcPts val="980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企业要坚持业绩导向、业绩面前人人平等的理性原则，利益和机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会依据客观、公正的评价向价值创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造者倾斜。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1590" algn="l" rtl="0" eaLnBrk="0">
              <a:lnSpc>
                <a:spcPct val="86000"/>
              </a:lnSpc>
              <a:spcBef>
                <a:spcPts val="865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重视考核，但不以考核替代管理。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14300" indent="-92710" algn="l" rtl="0" eaLnBrk="0">
              <a:lnSpc>
                <a:spcPct val="92000"/>
              </a:lnSpc>
              <a:spcBef>
                <a:spcPts val="840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在业绩指标和能力指标、短期指标和长期指标、数量指标和行为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（任务）指标之间保持平衡，避免员工及组织行为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出现偏差。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8890" algn="l" rtl="0" eaLnBrk="0">
              <a:lnSpc>
                <a:spcPct val="92000"/>
              </a:lnSpc>
              <a:spcBef>
                <a:spcPts val="870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重视结果但不忽略过程，注重管理循环（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PDCA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）过程中考核者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被考核者的辅导和赋能。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050" indent="1905" algn="l" rtl="0" eaLnBrk="0">
              <a:lnSpc>
                <a:spcPct val="92000"/>
              </a:lnSpc>
              <a:spcBef>
                <a:spcPts val="870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不能把考核单纯理解为上对下的压力型管理关系和权力型机制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需倡导自主型目标、承诺型管理。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indent="6985" algn="l" rtl="0" eaLnBrk="0">
              <a:lnSpc>
                <a:spcPct val="92000"/>
              </a:lnSpc>
              <a:spcBef>
                <a:spcPts val="5"/>
              </a:spcBef>
              <a:tabLst>
                <a:tab pos="165735" algn="l"/>
              </a:tabLst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考核制度的特征与企业文化的定位相一致，考核制度体现企业文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化，受企业文化制约，同时又在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塑造企业文化。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458" name="picture 14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73458" y="6201274"/>
            <a:ext cx="143997" cy="137930"/>
          </a:xfrm>
          <a:prstGeom prst="rect">
            <a:avLst/>
          </a:prstGeom>
        </p:spPr>
      </p:pic>
      <p:pic>
        <p:nvPicPr>
          <p:cNvPr id="1460" name="picture 146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73458" y="5698354"/>
            <a:ext cx="143997" cy="137930"/>
          </a:xfrm>
          <a:prstGeom prst="rect">
            <a:avLst/>
          </a:prstGeom>
        </p:spPr>
      </p:pic>
      <p:pic>
        <p:nvPicPr>
          <p:cNvPr id="1462" name="picture 146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73458" y="5194799"/>
            <a:ext cx="143997" cy="137930"/>
          </a:xfrm>
          <a:prstGeom prst="rect">
            <a:avLst/>
          </a:prstGeom>
        </p:spPr>
      </p:pic>
      <p:pic>
        <p:nvPicPr>
          <p:cNvPr id="1464" name="picture 146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473458" y="4692514"/>
            <a:ext cx="143997" cy="137930"/>
          </a:xfrm>
          <a:prstGeom prst="rect">
            <a:avLst/>
          </a:prstGeom>
        </p:spPr>
      </p:pic>
      <p:pic>
        <p:nvPicPr>
          <p:cNvPr id="1466" name="picture 146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473458" y="4402954"/>
            <a:ext cx="143997" cy="137930"/>
          </a:xfrm>
          <a:prstGeom prst="rect">
            <a:avLst/>
          </a:prstGeom>
        </p:spPr>
      </p:pic>
      <p:pic>
        <p:nvPicPr>
          <p:cNvPr id="1468" name="picture 146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473458" y="3900034"/>
            <a:ext cx="143997" cy="137930"/>
          </a:xfrm>
          <a:prstGeom prst="rect">
            <a:avLst/>
          </a:prstGeom>
        </p:spPr>
      </p:pic>
      <p:sp>
        <p:nvSpPr>
          <p:cNvPr id="1470" name="textbox 1470"/>
          <p:cNvSpPr/>
          <p:nvPr/>
        </p:nvSpPr>
        <p:spPr>
          <a:xfrm>
            <a:off x="113525" y="121284"/>
            <a:ext cx="43014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722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人才供应链：一级流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472" name="path 147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74" name="textbox 1474"/>
          <p:cNvSpPr/>
          <p:nvPr/>
        </p:nvSpPr>
        <p:spPr>
          <a:xfrm>
            <a:off x="577088" y="810742"/>
            <a:ext cx="27501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11</a:t>
            </a: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人力资源激励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78" name="table 1478"/>
          <p:cNvGraphicFramePr>
            <a:graphicFrameLocks noGrp="1"/>
          </p:cNvGraphicFramePr>
          <p:nvPr/>
        </p:nvGraphicFramePr>
        <p:xfrm>
          <a:off x="5875654" y="1148079"/>
          <a:ext cx="5826760" cy="5577205"/>
        </p:xfrm>
        <a:graphic>
          <a:graphicData uri="http://schemas.openxmlformats.org/drawingml/2006/table">
            <a:tbl>
              <a:tblPr/>
              <a:tblGrid>
                <a:gridCol w="828040"/>
                <a:gridCol w="833755"/>
                <a:gridCol w="4164965"/>
              </a:tblGrid>
              <a:tr h="3594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7736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100584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745" indent="12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人才开发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基础设施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84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评估体系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通过合理、客观的评估，对课程、讲师、学员分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出等级，如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金牌课程、首席讲师、优秀学员等，分别制定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不同的奖励机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制。通过评估数据，可以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对人才开发的效果开展横向比较，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也可对不同时期的效果进行纵向比较，以掌握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人才开发目标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的达成情况。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3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实施体系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3980" indent="317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各类人才开发活动的组织实施需要有规范、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系统的操作程序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和指引。实施体系主要包括人才开发活动的流程和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标准，流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程主要以人才开发活动实施顺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序来设计，如培训教材编写、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讲师选择、培训通知下发、培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训效果评估、培训后总结等，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标准主要是费用标准、场所标准、设备标准、服务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标准等。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2415" indent="-15176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人才开发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84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培训交付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根据人才开发计划以及平台相关规定和指引，成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功、顺利组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织实施并落实培训活动。常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规的培训交付是包括培训方案、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培训实施、培训后效果评估、反馈报告等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环节的闭环。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84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培养交付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-63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根据人才开发计划，形成有针对性的专项人才培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养方案，分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步骤实施人才培养活动。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方式主要包括读书分享、导师制、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行动学习、体验参观、对外交流、轮岗、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职位代理等。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000" algn="l" rtl="0" eaLnBrk="0">
                        <a:lnSpc>
                          <a:spcPct val="86000"/>
                        </a:lnSpc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团队学习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780" indent="-145415" algn="l" rtl="0" eaLnBrk="0">
                        <a:lnSpc>
                          <a:spcPct val="93000"/>
                        </a:lnSpc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团队能力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针对团队能力缺失和不足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，团队成员集体学习、整体提升，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或团队成员间互相学习促进。形式主要有学习分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享、联合调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研、深度交流、内部调研、团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队拓展等。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8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240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领导力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72415" algn="l" rtl="0" eaLnBrk="0">
                        <a:lnSpc>
                          <a:spcPts val="1595"/>
                        </a:lnSpc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63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从领导他人、领导部门、领导业务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、领导组织几个层面着手，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阶梯式训练和提升各级管理者的领导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力水平。企业领导力开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发的三个层面：高层、中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层、基层领导力开发。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579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3675" indent="-72390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知识积累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和共享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317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知识积累和共享主要通过内部制度文档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学习、优秀案例撰写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和学习、内部管理复盘、内部经验分享和交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流等来实现，企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业需要构建共享知识库，以云模式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开展知识服务。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80" name="table 1480"/>
          <p:cNvGraphicFramePr>
            <a:graphicFrameLocks noGrp="1"/>
          </p:cNvGraphicFramePr>
          <p:nvPr/>
        </p:nvGraphicFramePr>
        <p:xfrm>
          <a:off x="479425" y="1126490"/>
          <a:ext cx="5349875" cy="5571489"/>
        </p:xfrm>
        <a:graphic>
          <a:graphicData uri="http://schemas.openxmlformats.org/drawingml/2006/table">
            <a:tbl>
              <a:tblPr/>
              <a:tblGrid>
                <a:gridCol w="828039"/>
                <a:gridCol w="833755"/>
                <a:gridCol w="3688079"/>
              </a:tblGrid>
              <a:tr h="3530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3924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100583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145" indent="-15049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人才开发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indent="-190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人才开发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需求分析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63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从企业业务发展所需要的能力触发，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考虑员工能力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提升需求，开展人才开发需求分析，目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的是找到组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织能力缺口和员工个体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能力短板。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8425" indent="1270" algn="l" rtl="0" eaLnBrk="0">
                        <a:lnSpc>
                          <a:spcPct val="93000"/>
                        </a:lnSpc>
                        <a:spcBef>
                          <a:spcPts val="200"/>
                        </a:spcBef>
                      </a:pP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方法：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高管访谈、中层干部代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表面谈和中基层问卷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调查、能力评测等。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3716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2415" indent="-15240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人才开发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在人才开发需求分析报告和人才盘点报告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的基础上，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结合企业未来发展需要，制定有针对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性的人才开发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695" algn="l" rtl="0" eaLnBrk="0">
                        <a:lnSpc>
                          <a:spcPct val="86000"/>
                        </a:lnSpc>
                        <a:spcBef>
                          <a:spcPts val="225"/>
                        </a:spcBef>
                      </a:pPr>
                      <a:r>
                        <a:rPr sz="1200" b="1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主要内容包括：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155" algn="l" rtl="0" eaLnBrk="0">
                        <a:lnSpc>
                          <a:spcPct val="95000"/>
                        </a:lnSpc>
                        <a:spcBef>
                          <a:spcPts val="195"/>
                        </a:spcBef>
                      </a:pP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现状和能力分析，未来一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段时间的人才开发主题、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基本任务和原则，各类别、各层次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人才能力提升方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向、思路和举措，即短期内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的工作计划等。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4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745" indent="12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人才开发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基础设施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2415" indent="-15240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人才开发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平台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algn="l" rtl="0" eaLnBrk="0">
                        <a:lnSpc>
                          <a:spcPct val="99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人才开发平台的主要载体为企业大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学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培训学院等。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b="1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平台需要构建四大体系：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21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课程体系、师资体系、评估体系和实施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体系。内生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式的人才策略重视内部培养，必然对这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一平台加大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投入，使其设施越来越晚上，体系越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来越健全。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3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9240" indent="-15240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培训课程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体系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12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根据企业人才开发方案和员工职务图谱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，形成结构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化、有针对性的培训课程体系。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220"/>
                        </a:spcBef>
                      </a:pPr>
                      <a:r>
                        <a:rPr sz="1200" b="1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课程体系：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18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领导力课程、专业课程、通用类课程、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新员工课程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等。课程来源于原创、外购、二次开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发等途径。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931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145" indent="-15176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讲师队伍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对内外部讲师进行有效管理，</a:t>
                      </a: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</a:t>
                      </a:r>
                      <a:r>
                        <a:rPr sz="1200" b="1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环节和内容：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indent="2540" algn="l" rtl="0" eaLnBrk="0">
                        <a:lnSpc>
                          <a:spcPct val="95000"/>
                        </a:lnSpc>
                        <a:spcBef>
                          <a:spcPts val="19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讲师申报、选拔、资格认证、能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力分级评价、激励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机制设计、课后反馈评价、培训和能力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发展、后备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队伍建设等。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482" name="textbox 1482"/>
          <p:cNvSpPr/>
          <p:nvPr/>
        </p:nvSpPr>
        <p:spPr>
          <a:xfrm>
            <a:off x="113525" y="121284"/>
            <a:ext cx="43014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722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人才供应链：一级流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484" name="path 148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86" name="textbox 1486"/>
          <p:cNvSpPr/>
          <p:nvPr/>
        </p:nvSpPr>
        <p:spPr>
          <a:xfrm>
            <a:off x="577088" y="810742"/>
            <a:ext cx="27628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12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人力资源开发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90" name="table 1490"/>
          <p:cNvGraphicFramePr>
            <a:graphicFrameLocks noGrp="1"/>
          </p:cNvGraphicFramePr>
          <p:nvPr/>
        </p:nvGraphicFramePr>
        <p:xfrm>
          <a:off x="5875654" y="1148079"/>
          <a:ext cx="5826760" cy="5316220"/>
        </p:xfrm>
        <a:graphic>
          <a:graphicData uri="http://schemas.openxmlformats.org/drawingml/2006/table">
            <a:tbl>
              <a:tblPr/>
              <a:tblGrid>
                <a:gridCol w="841375"/>
                <a:gridCol w="820420"/>
                <a:gridCol w="4164965"/>
              </a:tblGrid>
              <a:tr h="2806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7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30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7736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82296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6375" indent="-7810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干部选拔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与任用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985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提名酝酿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317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用人部门根据用人需求，结合本部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门人才盘点结果，即干部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候选人的实际业绩和贡献，现在本部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门团队内进行初步沟通，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听取意见达成共识后，再与主管领导和人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力资源管理部门分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别沟通，取得初步公示后，正式提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交干部任用申请。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3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112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考察评价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1440" indent="952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干部任用的考察评价常以人力资源管理部门为主导，考察要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点为任职条件、管理能力、人际关系、发展潜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力和任用风险、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个人特质和脱轨因素、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违纪情况等，要配备相应的考察工具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测评工具。考察方式有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60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度现场访谈、用人单位评价、本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人述职、心理测评等，最后形成专门的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考查报告和任用建议。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112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批准任命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根据考查报告和任用建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议，提报相应的人才决策机构审批。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如人才委员会。审批后，要公式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7-10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个工作日，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如无举报意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见，再提交具有否决权的机构审议，无异议后方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可下发任命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通知，启动调级调薪工作。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3716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049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后期跟进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3175" algn="l" rtl="0" eaLnBrk="0">
                        <a:lnSpc>
                          <a:spcPct val="95000"/>
                        </a:lnSpc>
                      </a:pP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干部任命后需要三个管理动作：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主管领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导与新干部进行任职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前谈话，反馈考察报告中的优势与不足，提出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对未来工作的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业绩要求，希望以及询问个人发展愿景等；任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6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个月后，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8425" indent="8890" algn="l" rtl="0" eaLnBrk="0">
                        <a:lnSpc>
                          <a:spcPct val="102000"/>
                        </a:lnSpc>
                        <a:spcBef>
                          <a:spcPts val="4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由新干部的隔级领导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力资源领导进行谈话，了解任职情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况、不适之处及所需支持；制定一个导师开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展为期一年的传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帮带计划，或指定参加相关培训，帮助新干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部更快更好地适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应新角色、新职位。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121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827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干部评价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303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业绩评价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96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最常见、最为重要的评价之一。</a:t>
                      </a: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干部业</a:t>
                      </a:r>
                      <a:r>
                        <a:rPr sz="1200" b="1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绩包括：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经营业绩；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indent="1905" algn="l" rtl="0" eaLnBrk="0">
                        <a:lnSpc>
                          <a:spcPct val="96000"/>
                        </a:lnSpc>
                        <a:spcBef>
                          <a:spcPts val="21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管理业绩，管理业绩包括内部组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织运营情况、流程体系建设、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顾客关系维护、队伍建设及人员管理等方面，管理业绩常通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过管理主题活动和任务来考核。干部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业绩评价每年进行一次，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包括述职报告、实体和人事考核、专项任务评价等。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92" name="table 1492"/>
          <p:cNvGraphicFramePr>
            <a:graphicFrameLocks noGrp="1"/>
          </p:cNvGraphicFramePr>
          <p:nvPr/>
        </p:nvGraphicFramePr>
        <p:xfrm>
          <a:off x="479425" y="1126490"/>
          <a:ext cx="5349875" cy="5407025"/>
        </p:xfrm>
        <a:graphic>
          <a:graphicData uri="http://schemas.openxmlformats.org/drawingml/2006/table">
            <a:tbl>
              <a:tblPr/>
              <a:tblGrid>
                <a:gridCol w="828039"/>
                <a:gridCol w="833755"/>
                <a:gridCol w="3688079"/>
              </a:tblGrid>
              <a:tr h="2800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3924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4008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干部标准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干部序列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核心层：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高层干部；</a:t>
                      </a: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中间层：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中层干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部；</a:t>
                      </a:r>
                      <a:r>
                        <a:rPr sz="1200" b="1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骨干层：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6520" indent="635" algn="l" rtl="0" eaLnBrk="0">
                        <a:lnSpc>
                          <a:spcPct val="93000"/>
                        </a:lnSpc>
                        <a:spcBef>
                          <a:spcPts val="17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基层干部。或用代号标识，如：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A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类干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类干部、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C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类干部，纵向分类有助于提高干部管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理的针对性。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4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8605" indent="-14732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干部素质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模型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-317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根据企业的用人要求和导向，对干部任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职能力总结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归纳，形成干部素质模型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领导力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素质模型。维度：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b="1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战略维度：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顾客能力、商业洞察力、技术判断力等；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  <a:spcBef>
                          <a:spcPts val="200"/>
                        </a:spcBef>
                      </a:pP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组织维度：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组织能力提升、团队协作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沟通、组织管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控等；</a:t>
                      </a: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文化维度：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组织文化的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引领和践行。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干部负面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17475" algn="l" rtl="0" eaLnBrk="0">
                        <a:lnSpc>
                          <a:spcPct val="86000"/>
                        </a:lnSpc>
                        <a:spcBef>
                          <a:spcPts val="20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行为清单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-6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企业为约束干部的行为，总结为清单文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件，如干部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十诫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”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之类的文件。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0510" indent="-14922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干部经历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地图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444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干部履职经历是判断一个干部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是否胜任新职位的重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要参考，干部经历地图包括经历的深度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、广度、影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响力以及特殊经历等。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8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0025" indent="-7810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干部生成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与引进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20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储备选拔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952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内部生成干部最主要的方式，根据每年的人才盘点</a:t>
                      </a:r>
                      <a:r>
                        <a:rPr sz="12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更新储备干部池。新职务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空缺职位出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现时，从储备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池中选取合适的候选人进行考察，安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排至新职务。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000" algn="l" rtl="0" eaLnBrk="0">
                        <a:lnSpc>
                          <a:spcPct val="86000"/>
                        </a:lnSpc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内部竞聘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indent="6985" algn="l" rtl="0" eaLnBrk="0">
                        <a:lnSpc>
                          <a:spcPct val="99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内部生成干部的重要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补充方式，当企业出现新职务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空缺职位时，可内部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公开选拔胜任者。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20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外部猎取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508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干部引进的常规手段，要选择合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适的外部干部来源，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构建客观全面的评价系统，深入进行背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景调查。最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好选择专注细分行业的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猎头公司。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642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7980" indent="-22669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事业合伙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317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干部引进的一种新方式，既是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应聘者，也是未来股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东之一，共担风险，分享利润，认可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和尊重人才价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值的体现。</a:t>
                      </a: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合作方式：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资金入股、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技术入股等。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494" name="textbox 1494"/>
          <p:cNvSpPr/>
          <p:nvPr/>
        </p:nvSpPr>
        <p:spPr>
          <a:xfrm>
            <a:off x="113525" y="121284"/>
            <a:ext cx="43014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722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人才供应链：一级流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496" name="path 149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00" name="textbox 1500"/>
          <p:cNvSpPr/>
          <p:nvPr/>
        </p:nvSpPr>
        <p:spPr>
          <a:xfrm>
            <a:off x="577088" y="810742"/>
            <a:ext cx="23056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干部管</a:t>
            </a:r>
            <a:r>
              <a:rPr sz="17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379475" y="694943"/>
            <a:ext cx="11335511" cy="5824728"/>
          </a:xfrm>
          <a:prstGeom prst="rect">
            <a:avLst/>
          </a:prstGeom>
        </p:spPr>
      </p:pic>
      <p:sp>
        <p:nvSpPr>
          <p:cNvPr id="110" name="textbox 110"/>
          <p:cNvSpPr/>
          <p:nvPr/>
        </p:nvSpPr>
        <p:spPr>
          <a:xfrm>
            <a:off x="113525" y="121284"/>
            <a:ext cx="233807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976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部分内容预览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12" name="path 11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14" name="textbox 114"/>
          <p:cNvSpPr/>
          <p:nvPr/>
        </p:nvSpPr>
        <p:spPr>
          <a:xfrm>
            <a:off x="5457006" y="4851158"/>
            <a:ext cx="1185544" cy="7569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0665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扫码关注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1595" algn="l" rtl="0" eaLnBrk="0">
              <a:lnSpc>
                <a:spcPct val="86000"/>
              </a:lnSpc>
              <a:spcBef>
                <a:spcPts val="24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解锁更多作品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0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初级读者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Cecile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02" name="table 1502"/>
          <p:cNvGraphicFramePr>
            <a:graphicFrameLocks noGrp="1"/>
          </p:cNvGraphicFramePr>
          <p:nvPr/>
        </p:nvGraphicFramePr>
        <p:xfrm>
          <a:off x="5875654" y="1338579"/>
          <a:ext cx="5826760" cy="5113655"/>
        </p:xfrm>
        <a:graphic>
          <a:graphicData uri="http://schemas.openxmlformats.org/drawingml/2006/table">
            <a:tbl>
              <a:tblPr/>
              <a:tblGrid>
                <a:gridCol w="841375"/>
                <a:gridCol w="820420"/>
                <a:gridCol w="4164965"/>
              </a:tblGrid>
              <a:tr h="2806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7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30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7736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39444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827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干部激励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30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长期激励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indent="-317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鼓励干部在企业长期服务。企业制定与干部业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绩、能力挂钩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的长期激励方案，可采取原始股票、利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润分享、项目跟投等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方式，对干部的部分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收入，可延时支付。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985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保障激励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196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目的在于让干部更好地投入工作，包括强制休假、商业保险、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企业年金、体验项目等。干部长时间外派、无法正常休假，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695" algn="l" rtl="0" eaLnBrk="0">
                        <a:lnSpc>
                          <a:spcPts val="1605"/>
                        </a:lnSpc>
                        <a:spcBef>
                          <a:spcPts val="2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可安排家人前往其工作所在地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其他地区度假。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37160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827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干部培养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352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轮岗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在企业内部有计划地调换部分干部，是干部培养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的重要途径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之一。</a:t>
                      </a: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轮岗方式：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①强制型轮岗，对敏感职位上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的干部定期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进行轮换；②储备型轮岗，对新业务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项目准备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干部，从后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备干部中筛选部分干部进行轮岗；③发展型轮岗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，为培养复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合型人才、填补干部发展所必需但空白的工作经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历，安排培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养对象轮岗；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④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特殊型轮岗，如身份回避，夫妻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双方均在同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一单位的，其中一方需调离。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52959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112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职务代理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指企业在某职位暂时空缺期间，安排另一干部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代理职务并承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担责任，这是非例常的干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部培养方式。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3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112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行动学习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7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参与者梳理企业实际所面临的问题，集体探究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问题背后深层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次的原因，进而提出解决方案，并推动落地。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具体来说，企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业每年可给干部安排一个或数个管理主题或实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际问题，要求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干部自行组织力量以专项工作任务方式来完成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，期间企业决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策层听取汇报，同时给予适当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干预或催化。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64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9865" algn="l" rtl="0" eaLnBrk="0">
                        <a:lnSpc>
                          <a:spcPct val="85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导师制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上级作为导师，每年开展一两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次谈话，导师为干部解疑释惑，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帮助干部成长。谈话内容一般为干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部的职业发展、工作中的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主要问题，以及所需支持和帮助。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04" name="table 1504"/>
          <p:cNvGraphicFramePr>
            <a:graphicFrameLocks noGrp="1"/>
          </p:cNvGraphicFramePr>
          <p:nvPr/>
        </p:nvGraphicFramePr>
        <p:xfrm>
          <a:off x="479425" y="1329690"/>
          <a:ext cx="5349875" cy="5102860"/>
        </p:xfrm>
        <a:graphic>
          <a:graphicData uri="http://schemas.openxmlformats.org/drawingml/2006/table">
            <a:tbl>
              <a:tblPr/>
              <a:tblGrid>
                <a:gridCol w="828039"/>
                <a:gridCol w="833755"/>
                <a:gridCol w="3688079"/>
              </a:tblGrid>
              <a:tr h="2800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3924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82296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干部评价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84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任期评价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444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干部评价中较少提及或关注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的环节。</a:t>
                      </a:r>
                      <a:r>
                        <a:rPr sz="1200" b="1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任期评价通常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安排两次：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中期评价；期满评价。可通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过述职报告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或书面报告方式进行。评价内容包括经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营业绩，也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包含领导力。价值观等。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255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离任评价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对于离任的干部，企业需要针对其任职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期间的工作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成果和工作表现进行审计。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6680" algn="l" rtl="0" eaLnBrk="0">
                        <a:lnSpc>
                          <a:spcPct val="86000"/>
                        </a:lnSpc>
                        <a:spcBef>
                          <a:spcPts val="225"/>
                        </a:spcBef>
                      </a:pPr>
                      <a:r>
                        <a:rPr sz="1200" b="1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内容主要包含：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经济审计；管理审计；违纪审计。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33755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干部档案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444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干部考核、晋升、发展的主要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依据之一。</a:t>
                      </a:r>
                      <a:r>
                        <a:rPr sz="1200" b="1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档案内容：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履职经历、历年业绩考核记录、述职报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告、奖惩文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件、培训记录、个人测评报告、晋升考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查评价报告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和意见、任期内评价意见、离任经济审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计报告等。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干部监察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业绩监察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952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当干部的本职工作出现较大失误、事故以及业绩出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现非正常严重下降时，可启动业绩监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察程度，了解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真相和原因，形成处理意见。企业按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程序对责任方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做出处理和安排。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7376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审计监察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企业接到内外部对干部违纪、违规、违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法行为的举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报，或发现其他违规、违纪、违法线索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后，按照国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家法律法规多方取证和调查，掌握事实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，形成判断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和处理意见。企业应按程序对当事人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做出处理。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93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干部激励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11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薪酬激励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254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干部薪酬政策与普通员工有关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联也有差异，体现在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薪酬定位、结构、宽带等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方面。激励导向是向核心、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中坚团队倾斜，并在行业中领先，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干部的薪酬定位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可取同行业的第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70-90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百分位。固定部分少，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浮动多。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506" name="textbox 1506"/>
          <p:cNvSpPr/>
          <p:nvPr/>
        </p:nvSpPr>
        <p:spPr>
          <a:xfrm>
            <a:off x="113525" y="121284"/>
            <a:ext cx="43014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722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人才供应链：一级流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508" name="path 1508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12" name="textbox 1512"/>
          <p:cNvSpPr/>
          <p:nvPr/>
        </p:nvSpPr>
        <p:spPr>
          <a:xfrm>
            <a:off x="577088" y="1013942"/>
            <a:ext cx="23056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干部管</a:t>
            </a:r>
            <a:r>
              <a:rPr sz="17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14" name="table 1514"/>
          <p:cNvGraphicFramePr>
            <a:graphicFrameLocks noGrp="1"/>
          </p:cNvGraphicFramePr>
          <p:nvPr/>
        </p:nvGraphicFramePr>
        <p:xfrm>
          <a:off x="714375" y="1151890"/>
          <a:ext cx="10527664" cy="2572385"/>
        </p:xfrm>
        <a:graphic>
          <a:graphicData uri="http://schemas.openxmlformats.org/drawingml/2006/table">
            <a:tbl>
              <a:tblPr/>
              <a:tblGrid>
                <a:gridCol w="828040"/>
                <a:gridCol w="833755"/>
                <a:gridCol w="8865869"/>
              </a:tblGrid>
              <a:tr h="2800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12813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干部培养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20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教育培训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indent="6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干部必须参加企业规定的培训，同时作为内部讲师完成企业规定的授课。通过教学相长的方式，促使干部不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断学习和反思。职务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越高的干部，授课安排越多，参训相对越少。结合企业后备人才池安排，开设阶梯式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领导力训练课程。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干部流动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965" indent="-508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企业不同单位之间干部的流动是企业干部培养的重要手段。干部流动有利于扩大干部视野，开发干部潜能；有利于打破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组织壁垒，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实现内部人才共享，预防山头文化；有利于激发干部的斗志和创造力，避免消极倦怠。企业应为干部流动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制定相关保障政策。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干部退出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652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自愿退出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8585" indent="-7620" algn="l" rtl="0" eaLnBrk="0">
                        <a:lnSpc>
                          <a:spcPct val="99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干部因个人情况，选择自愿离职的，企业给予挽留谈话和离职谈话。不能挽留的，安排好离任审计和工作交接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。由所在部门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单位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向企业人力资源部门提报申请，经上级领导批准生效，安排好继任者和工作交接。干部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离职通知时间通常为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2-4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个月。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强制退出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8425" indent="-254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对于长期业绩不达标，或行为态度不符合企业要求，或触犯负面行为清单甚至违法乱纪的，企业视情况给予处分。情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节严重的，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给予免职，开除等处罚。由所在部门向企业人力资源部门提伯申请，经上级审批生效，需要安排好继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任者和工作交接。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35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干部退休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12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干部退休，提前做好人员安排和工作交接，对于身体条件尚好愿意继续工作的，在企业有合适职位的情况下，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可以办理返聘手续，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给退休干部提供发挥余热的机会。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pic>
        <p:nvPicPr>
          <p:cNvPr id="1516" name="picture 15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73430" y="5835650"/>
            <a:ext cx="5255895" cy="777875"/>
          </a:xfrm>
          <a:prstGeom prst="rect">
            <a:avLst/>
          </a:prstGeom>
        </p:spPr>
      </p:pic>
      <p:pic>
        <p:nvPicPr>
          <p:cNvPr id="1518" name="picture 15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81684" y="4979034"/>
            <a:ext cx="5255895" cy="777875"/>
          </a:xfrm>
          <a:prstGeom prst="rect">
            <a:avLst/>
          </a:prstGeom>
        </p:spPr>
      </p:pic>
      <p:graphicFrame>
        <p:nvGraphicFramePr>
          <p:cNvPr id="1520" name="table 1520"/>
          <p:cNvGraphicFramePr>
            <a:graphicFrameLocks noGrp="1"/>
          </p:cNvGraphicFramePr>
          <p:nvPr/>
        </p:nvGraphicFramePr>
        <p:xfrm>
          <a:off x="773430" y="4156075"/>
          <a:ext cx="5271135" cy="2456815"/>
        </p:xfrm>
        <a:graphic>
          <a:graphicData uri="http://schemas.openxmlformats.org/drawingml/2006/table">
            <a:tbl>
              <a:tblPr/>
              <a:tblGrid>
                <a:gridCol w="5190490"/>
                <a:gridCol w="80644"/>
              </a:tblGrid>
              <a:tr h="774700"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0490" indent="825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4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s" panose="00000400000000000000" charset="0"/>
                          <a:ea typeface="Ms" panose="00000400000000000000" charset="0"/>
                          <a:cs typeface="Ms" panose="00000400000000000000" charset="0"/>
                        </a:rPr>
                        <a:t>☐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在中国儒家文化传统影响下，绝大多数企业员工都对干部尤其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是高级管理者抱有较高的期待。干部既是道德载体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，也是管理主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体；因此需做到德才兼备。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 marL="0" marR="0" marT="0" marB="0" vert="horz">
                    <a:lnL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16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3030" indent="8890" algn="l" rtl="0" eaLnBrk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s" panose="00000400000000000000" charset="0"/>
                          <a:ea typeface="Ms" panose="00000400000000000000" charset="0"/>
                          <a:cs typeface="Ms" panose="00000400000000000000" charset="0"/>
                        </a:rPr>
                        <a:t>☐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干部的评价要十分慎重。需要引入科学的评鉴方法，在实践中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反复积累经验，沉淀方法论、模型和工具；同时培养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一支善于评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鉴的专业团队，提高评鉴结果和实际状况之间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的拟合度。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9404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9220" indent="317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s" panose="00000400000000000000" charset="0"/>
                          <a:ea typeface="Ms" panose="00000400000000000000" charset="0"/>
                          <a:cs typeface="Ms" panose="00000400000000000000" charset="0"/>
                        </a:rPr>
                        <a:t>☐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扩大利润分享的适用人员范围，提高利润分享的比例，真正将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干部个人利益和企业利益统一起来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，做到“利出一孔”。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522" name="table 1522"/>
          <p:cNvGraphicFramePr>
            <a:graphicFrameLocks noGrp="1"/>
          </p:cNvGraphicFramePr>
          <p:nvPr/>
        </p:nvGraphicFramePr>
        <p:xfrm>
          <a:off x="6107429" y="4143375"/>
          <a:ext cx="5128260" cy="804545"/>
        </p:xfrm>
        <a:graphic>
          <a:graphicData uri="http://schemas.openxmlformats.org/drawingml/2006/table">
            <a:tbl>
              <a:tblPr/>
              <a:tblGrid>
                <a:gridCol w="5128260"/>
              </a:tblGrid>
              <a:tr h="7981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80010" indent="825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400" b="1" kern="0" spc="-1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s" panose="00000400000000000000" charset="0"/>
                          <a:ea typeface="Ms" panose="00000400000000000000" charset="0"/>
                          <a:cs typeface="Ms" panose="00000400000000000000" charset="0"/>
                        </a:rPr>
                        <a:t>☐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摆脱伯乐相马模式。需要设立公开、公正的机制和非人治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体系使干部在内外部竞争环境中自然而然地“冒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”（涌现）出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来。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6" name="group 46"/>
          <p:cNvGrpSpPr/>
          <p:nvPr/>
        </p:nvGrpSpPr>
        <p:grpSpPr>
          <a:xfrm rot="21600000">
            <a:off x="6091554" y="5836920"/>
            <a:ext cx="5128260" cy="791210"/>
            <a:chOff x="0" y="0"/>
            <a:chExt cx="5128260" cy="791210"/>
          </a:xfrm>
        </p:grpSpPr>
        <p:pic>
          <p:nvPicPr>
            <p:cNvPr id="1524" name="picture 15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5128260" cy="791210"/>
            </a:xfrm>
            <a:prstGeom prst="rect">
              <a:avLst/>
            </a:prstGeom>
          </p:spPr>
        </p:pic>
        <p:sp>
          <p:nvSpPr>
            <p:cNvPr id="1526" name="textbox 1526"/>
            <p:cNvSpPr/>
            <p:nvPr/>
          </p:nvSpPr>
          <p:spPr>
            <a:xfrm>
              <a:off x="-12700" y="-12700"/>
              <a:ext cx="5154295" cy="81724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</a:pPr>
              <a:endParaRPr sz="6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8905" indent="7620" algn="l" rtl="0" eaLnBrk="0">
                <a:lnSpc>
                  <a:spcPct val="96000"/>
                </a:lnSpc>
                <a:spcBef>
                  <a:spcPts val="5"/>
                </a:spcBef>
              </a:pPr>
              <a:r>
                <a:rPr sz="1400" b="1" kern="0" spc="-10" dirty="0">
                  <a:solidFill>
                    <a:srgbClr val="C00000">
                      <a:alpha val="100000"/>
                    </a:srgbClr>
                  </a:solidFill>
                  <a:latin typeface="Ms" panose="00000400000000000000" charset="0"/>
                  <a:ea typeface="Ms" panose="00000400000000000000" charset="0"/>
                  <a:cs typeface="Ms" panose="00000400000000000000" charset="0"/>
                </a:rPr>
                <a:t>☐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重用年轻干部，给他们提供锻炼成长、建功立业的舞台。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切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实放权，提高决策的民主化程度，使基层干部有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更多表达意见、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献计献策、参与决策的机会。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aphicFrame>
        <p:nvGraphicFramePr>
          <p:cNvPr id="1528" name="table 1528"/>
          <p:cNvGraphicFramePr>
            <a:graphicFrameLocks noGrp="1"/>
          </p:cNvGraphicFramePr>
          <p:nvPr/>
        </p:nvGraphicFramePr>
        <p:xfrm>
          <a:off x="6099809" y="4980304"/>
          <a:ext cx="5127625" cy="790575"/>
        </p:xfrm>
        <a:graphic>
          <a:graphicData uri="http://schemas.openxmlformats.org/drawingml/2006/table">
            <a:tbl>
              <a:tblPr/>
              <a:tblGrid>
                <a:gridCol w="5127625"/>
              </a:tblGrid>
              <a:tr h="784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6680" algn="l" rtl="0" eaLnBrk="0">
                        <a:lnSpc>
                          <a:spcPct val="89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2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Ms" panose="00000400000000000000" charset="0"/>
                          <a:ea typeface="Ms" panose="00000400000000000000" charset="0"/>
                          <a:cs typeface="Ms" panose="00000400000000000000" charset="0"/>
                        </a:rPr>
                        <a:t>☐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形成多层级的后备干部梯队。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5937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530" name="textbox 1530"/>
          <p:cNvSpPr/>
          <p:nvPr/>
        </p:nvSpPr>
        <p:spPr>
          <a:xfrm>
            <a:off x="113525" y="121284"/>
            <a:ext cx="43014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722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人才供应链：一级流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532" name="path 153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36" name="textbox 1536"/>
          <p:cNvSpPr/>
          <p:nvPr/>
        </p:nvSpPr>
        <p:spPr>
          <a:xfrm>
            <a:off x="812038" y="836142"/>
            <a:ext cx="23056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干部管</a:t>
            </a:r>
            <a:r>
              <a:rPr sz="17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38" name="textbox 1538"/>
          <p:cNvSpPr/>
          <p:nvPr/>
        </p:nvSpPr>
        <p:spPr>
          <a:xfrm>
            <a:off x="786826" y="3824591"/>
            <a:ext cx="1646554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干部管理常见问题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0" name="table 1540"/>
          <p:cNvGraphicFramePr>
            <a:graphicFrameLocks noGrp="1"/>
          </p:cNvGraphicFramePr>
          <p:nvPr/>
        </p:nvGraphicFramePr>
        <p:xfrm>
          <a:off x="492125" y="1177290"/>
          <a:ext cx="10756900" cy="3068954"/>
        </p:xfrm>
        <a:graphic>
          <a:graphicData uri="http://schemas.openxmlformats.org/drawingml/2006/table">
            <a:tbl>
              <a:tblPr/>
              <a:tblGrid>
                <a:gridCol w="828039"/>
                <a:gridCol w="1292860"/>
                <a:gridCol w="8636000"/>
              </a:tblGrid>
              <a:tr h="2806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925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1383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315595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9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3050" indent="-149860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资金筹措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002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资金需求分析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根据企业战略规划和年度经营计划（预算</a:t>
                      </a:r>
                      <a:r>
                        <a:rPr sz="1200" kern="0" spc="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），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预判企业年度以及中期（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3-5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年）资金需求，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包括需求总量与需求结构。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09245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002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资金筹措途径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根据资金需求，确定成本低、安全、稳定的筹资途径和来源，形成合理的筹资方式（股权融资、公司债、银行存款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等）组合。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0099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002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资金筹措计划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根据资金需求和筹资策略，制定年度筹措计划，解决去哪融资，融多少等问题，必要时则将计划时间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跨度延长。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20"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780" indent="-14859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资金筹措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607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银行贷款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350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与有关银行结成长期伙伴关系，形成稳定、利息合理的资金来源；根据公司业务发展需要和资产情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况，合理确定授信额度。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8638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734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债券发行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按国家有关部门规定，聘请中介机构；召开董事会和股东会批准债券发行议案；向监管部门提交申请材料；获得批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文后发行。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6685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IPO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前股权融资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6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制定融资后股权比例及融资总额方式，同时考虑治理结构及企业治权；对公司价值估值；配合投资人进行尽职调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查；与投资人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达成增资协议；完成董事会、股东会批准及工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商变更等程序。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752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IPO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融资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IPO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工作计划；完成企业改制；聘请中介机构进行辅导并备案；形成决议、准备材料，提交申请，待发审委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通过，获得证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监会核批后上市发行股份。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873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上市公司再融资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8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程序和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IPO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融资基本相同，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但有所简化。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42" name="table 1542"/>
          <p:cNvGraphicFramePr>
            <a:graphicFrameLocks noGrp="1"/>
          </p:cNvGraphicFramePr>
          <p:nvPr/>
        </p:nvGraphicFramePr>
        <p:xfrm>
          <a:off x="505459" y="4268470"/>
          <a:ext cx="10765155" cy="2451100"/>
        </p:xfrm>
        <a:graphic>
          <a:graphicData uri="http://schemas.openxmlformats.org/drawingml/2006/table">
            <a:tbl>
              <a:tblPr/>
              <a:tblGrid>
                <a:gridCol w="828039"/>
                <a:gridCol w="1290955"/>
                <a:gridCol w="8646159"/>
              </a:tblGrid>
              <a:tr h="2806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79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182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273684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319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资金平台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875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资金使用计划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根据筹资计划和年度预算，动态制定资金使用计划和发难，规定资金具体用途；为企业资金流转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划定框架，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2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95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资金池设置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87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与相关银行合作，实现收入统一管理消除分支机构资金积累，形成企业整体的资金池；既保证资金安全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，也提高资金使用效率。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2004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4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145" indent="-14795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资金运作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115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资金调度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根据年度计划（预算）及资金使用计划，进行资金的调度、拨付，管理资金的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支出过程。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544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理财运作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将生产经营中的闲置资金用于银行等金融机构的理财产品；可以拖业务，通过恰当运用掉期、期权及组合等各类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金融衍生品，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在确保资金安全的同时提高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资金收益。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2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11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债务偿还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115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资金监测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通过信息系统和数据管理平台，监测资金流动的方向、过程和最终流向，保证资金安全及资金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管理规范。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1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607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债务预警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对企业债务总量、负债比例、债务结构、偿债期限等进行动态监测，设立异常阈值，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及时预警。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9654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607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债务偿还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根据与债权人的合同约定，及时偿还各类债务，保持和提高企业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信用等级。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544" name="textbox 1544"/>
          <p:cNvSpPr/>
          <p:nvPr/>
        </p:nvSpPr>
        <p:spPr>
          <a:xfrm>
            <a:off x="113525" y="121284"/>
            <a:ext cx="5983604" cy="9791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企业发展的物质力量：一级流程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14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19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5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0000"/>
              </a:lnSpc>
              <a:spcBef>
                <a:spcPts val="0"/>
              </a:spcBef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14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16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资金筹措，资金使用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，债务危机处理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46" name="path 154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50" name="table 1550"/>
          <p:cNvGraphicFramePr>
            <a:graphicFrameLocks noGrp="1"/>
          </p:cNvGraphicFramePr>
          <p:nvPr/>
        </p:nvGraphicFramePr>
        <p:xfrm>
          <a:off x="396240" y="3662044"/>
          <a:ext cx="10844529" cy="3124835"/>
        </p:xfrm>
        <a:graphic>
          <a:graphicData uri="http://schemas.openxmlformats.org/drawingml/2006/table">
            <a:tbl>
              <a:tblPr/>
              <a:tblGrid>
                <a:gridCol w="828040"/>
                <a:gridCol w="1462405"/>
                <a:gridCol w="8554084"/>
              </a:tblGrid>
              <a:tr h="2806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3370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97256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27432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9875" indent="-15176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技术吸纳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策略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940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技术方向选择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解决选择什么技术路线、技术标准等问题，意味着选择加入哪个以技术标准为标志的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战略群组。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3180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技术来源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254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寻找技术来源，分析各技术来源的技术含量和能力，以及可能付出的代价；比较多种技术来源的投入产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出比；探索获取外部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技术的最佳路径。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5455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940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技术引进规则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1016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以较长的时间周期制定技术引进规则，明确目标、举措、路径、资源配置等重要因素和变量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，使行为具有长期性、持续性，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符合战略意图。中长期规划可分解为年度技术引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进工作计划。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80669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6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780" indent="-15367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技术吸纳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3180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技术购买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选择合适的交易对象购买技术，或者购买拥有技术的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企业及研发机构。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04165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3243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合作开发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6680" algn="l" rtl="0" eaLnBrk="0">
                        <a:lnSpc>
                          <a:spcPct val="8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以支付开发费用、联合开设研究机构等方式开展合作开发；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构建技术开发的外部协作网络。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1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813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核心人才引进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985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引进拥有技术的核心科技人才；为他们创造良好的研发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条件。要拓展核心科技人才的来源。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24484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11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消化吸收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00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技术引进成果推动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依据技术引进规划及工作计划，定期检讨成绩和不足；及时调整方向、目标和方法，形成能够创造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价值的成果。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35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00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消化吸收和再创新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在从外部引进、吸纳技术的基础上，利用自身的技术能力，消化吸收外部技术的关键内容和精髓，通过再创新形成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技术优势，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提升产品力。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52" name="table 1552"/>
          <p:cNvGraphicFramePr>
            <a:graphicFrameLocks noGrp="1"/>
          </p:cNvGraphicFramePr>
          <p:nvPr/>
        </p:nvGraphicFramePr>
        <p:xfrm>
          <a:off x="384175" y="1145540"/>
          <a:ext cx="10879455" cy="2180590"/>
        </p:xfrm>
        <a:graphic>
          <a:graphicData uri="http://schemas.openxmlformats.org/drawingml/2006/table">
            <a:tbl>
              <a:tblPr/>
              <a:tblGrid>
                <a:gridCol w="828039"/>
                <a:gridCol w="1482725"/>
                <a:gridCol w="8568690"/>
              </a:tblGrid>
              <a:tr h="2800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4386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97954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27432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2415" indent="-15430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债务危机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预报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956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债务危机报告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偿债能力出现问题、资金链可能断裂时，快速评估危机等级，并向企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业决策层报告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82575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716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债务危机应急预案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组件债务处理小组，企业最高负责人担任领导者，迅速形成可行的处理预案；小组成员按分工快速行动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、执行预案。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145" indent="-15303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债务危机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应对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9083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公共关系处理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8425" indent="-254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坦诚面对债权人，表达正视问题、解决问题的责任担当和勇气决心；提出合法、合情、合理的解决方案；争取社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会各界，尤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其是政府的支持。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3146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956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债务结构调整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根据不同种类债务的属性，尽可能优化债务结构，减少短期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债务比重。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2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4704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资产处理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对现有资产进行盘点，处置部分资产对冲、偿还债务。将资产处置和业务结构调整结合起来，断臂求生，以空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间换时间。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8066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4513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战略重组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企业内部进行战略重组；从过去长期的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“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做加法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”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改为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“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做减法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”</a:t>
                      </a:r>
                      <a:r>
                        <a:rPr sz="1200" kern="0" spc="-1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，回归主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航道，聚焦核心业务；必要时引进战略投资人。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554" name="textbox 1554"/>
          <p:cNvSpPr/>
          <p:nvPr/>
        </p:nvSpPr>
        <p:spPr>
          <a:xfrm>
            <a:off x="113525" y="121284"/>
            <a:ext cx="5875654" cy="9728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企业发展的物质力量：一级流程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14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19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5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14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16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资金筹措，资金使用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，债务危机处理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56" name="path 155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58" name="textbox 1558"/>
          <p:cNvSpPr/>
          <p:nvPr/>
        </p:nvSpPr>
        <p:spPr>
          <a:xfrm>
            <a:off x="482473" y="3349472"/>
            <a:ext cx="390715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17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18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技术吸纳，技术研究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62" name="table 1562"/>
          <p:cNvGraphicFramePr>
            <a:graphicFrameLocks noGrp="1"/>
          </p:cNvGraphicFramePr>
          <p:nvPr/>
        </p:nvGraphicFramePr>
        <p:xfrm>
          <a:off x="748030" y="1564640"/>
          <a:ext cx="5595619" cy="4609465"/>
        </p:xfrm>
        <a:graphic>
          <a:graphicData uri="http://schemas.openxmlformats.org/drawingml/2006/table">
            <a:tbl>
              <a:tblPr/>
              <a:tblGrid>
                <a:gridCol w="828039"/>
                <a:gridCol w="826770"/>
                <a:gridCol w="3940809"/>
              </a:tblGrid>
              <a:tr h="2800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20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6560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0510" indent="-15240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项目研究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84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预研目标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-317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确定新技术研究的方向和目标；一旦选定，无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特殊情形，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坚持不变，即长期聚焦。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826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6700" indent="-14732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资源配置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235" indent="-571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依据技术目标，从长远角度配置资源，研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究过程有长期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资源保证，对于重点项目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，在资源商予以压强。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0500" indent="-7620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项目规划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9855" indent="-133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依据研究目标，制定项目研究长期规划和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短期计划，牵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引，指导技术研究活动的开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展。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8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11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项目决策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30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项目立项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进行多轮调研，编制项目可行性报告或项目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建议书，分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析项目前景，拟定研究路线，考虑工具技术、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资源投入，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团队能力等重要相关因素。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30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项目批准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-6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按照决策权限和决策程序，相关决策主体对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研究项目进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行论证，做出批准决策。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8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0510" indent="-15240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项目研究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7970" indent="-1536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项目研究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进入技术研究实际操作阶段，对研究过程进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行管理，提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供支持服务。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9865" indent="-7556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项目里程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碑检讨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6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项目评审。在项目研究过程中，对阶段性成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果做出评估；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发现问题并分析原因，必要时调整方向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、节奏和路线。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8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145" indent="-1530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项目成果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30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项目验收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-190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项目完成后，按程序对项目进行验收，评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估其是否实现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预期目标，总结从立项到完成全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过程的经验教训。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35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303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成果转化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提高研究成果的完备性、可靠性，通过后续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开发，使之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进入应用范畴；根据研究成果形成新的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产品形态。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pic>
        <p:nvPicPr>
          <p:cNvPr id="1564" name="picture 15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482079" y="1912620"/>
            <a:ext cx="4825364" cy="4249420"/>
          </a:xfrm>
          <a:prstGeom prst="rect">
            <a:avLst/>
          </a:prstGeom>
        </p:spPr>
      </p:pic>
      <p:sp>
        <p:nvSpPr>
          <p:cNvPr id="1566" name="textbox 1566"/>
          <p:cNvSpPr/>
          <p:nvPr/>
        </p:nvSpPr>
        <p:spPr>
          <a:xfrm>
            <a:off x="113525" y="121284"/>
            <a:ext cx="542417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企业发展的物质力量：一级流程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14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19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568" name="path 1568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70" name="textbox 1570"/>
          <p:cNvSpPr/>
          <p:nvPr/>
        </p:nvSpPr>
        <p:spPr>
          <a:xfrm>
            <a:off x="9667691" y="3463049"/>
            <a:ext cx="1099819" cy="13404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产品平台开发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730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应用技术开发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72" name="textbox 1572"/>
          <p:cNvSpPr/>
          <p:nvPr/>
        </p:nvSpPr>
        <p:spPr>
          <a:xfrm>
            <a:off x="826008" y="1032992"/>
            <a:ext cx="390715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17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18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技术吸纳，技术研究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76" name="textbox 1576"/>
          <p:cNvSpPr/>
          <p:nvPr/>
        </p:nvSpPr>
        <p:spPr>
          <a:xfrm>
            <a:off x="6892854" y="1572881"/>
            <a:ext cx="2266950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企业多层次研发活动体系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78" name="textbox 1578"/>
          <p:cNvSpPr/>
          <p:nvPr/>
        </p:nvSpPr>
        <p:spPr>
          <a:xfrm>
            <a:off x="9818821" y="2164474"/>
            <a:ext cx="732155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225" indent="-10160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产品系列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品种开发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80" name="textbox 1580"/>
          <p:cNvSpPr/>
          <p:nvPr/>
        </p:nvSpPr>
        <p:spPr>
          <a:xfrm>
            <a:off x="8352128" y="5665229"/>
            <a:ext cx="108648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前沿技术研究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82" name="textbox 1582"/>
          <p:cNvSpPr/>
          <p:nvPr/>
        </p:nvSpPr>
        <p:spPr>
          <a:xfrm>
            <a:off x="6983069" y="3457969"/>
            <a:ext cx="108648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前沿产品研究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84" name="table 1584"/>
          <p:cNvGraphicFramePr>
            <a:graphicFrameLocks noGrp="1"/>
          </p:cNvGraphicFramePr>
          <p:nvPr/>
        </p:nvGraphicFramePr>
        <p:xfrm>
          <a:off x="542925" y="1376045"/>
          <a:ext cx="5415915" cy="4989194"/>
        </p:xfrm>
        <a:graphic>
          <a:graphicData uri="http://schemas.openxmlformats.org/drawingml/2006/table">
            <a:tbl>
              <a:tblPr/>
              <a:tblGrid>
                <a:gridCol w="839469"/>
                <a:gridCol w="833755"/>
                <a:gridCol w="3742690"/>
              </a:tblGrid>
              <a:tr h="3194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66545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40079"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6860" indent="-14922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知识产权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形成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8605" indent="-14986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发明成果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整体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汇集企业各类发明创新成果，在文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本、形态、格式等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方面进行规范；同时对各类发明创新成果进行分类，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为以后的产权形成、储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备、运用做好准备。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9240" indent="-15049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发明成果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评估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评价各类发明成果的前景，意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义和价值，根据其形态、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特征、未来的收益，维护成本等，由技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术、市场等方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面的专家小组做出发明成果产权化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路径的决策。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8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06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专利申报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1143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向国内外知识产权管理和服务机构提交专利申请；管</a:t>
                      </a:r>
                      <a:r>
                        <a:rPr sz="12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理从提交申请到获得批准的全过程，获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批专利进入企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业专利库。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6710" indent="-226060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专利标准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化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330" indent="-444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在公司的技术战略和竞争战略指导下，参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与国内及国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际有关技术标准的编写和制定，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将部分专利纳入标准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之中。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0510" indent="-14795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商业秘密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界定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12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对企业商业秘密做出明确的定义，规定其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目录，范围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和内容；制定商业秘密安全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保护规范制度。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4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4460" indent="317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知识产权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风险控制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7970" indent="-146685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知识产权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维权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对各种侵犯本企业知识产权的行为，商议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责任追究对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策并付诸实施，通过谈判、公开辩驳、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法律诉讼等手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段，要求外部侵权者公开道歉，追索合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理赔偿，防止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再次侵权。对内部侵权者，通过监察手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段，依据侵权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性质和后果，严肃追求责任，直至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移交司法机关处理。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643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0510" indent="-15367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侵权指控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应对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508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面对来自外部的知识产权指控和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追责，理性、妥善应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对，据理力争，保护企业合法权益。除了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谈判，应诉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等被动手段，还可采用反诉等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主动措施。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pic>
        <p:nvPicPr>
          <p:cNvPr id="1586" name="picture 15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056375" y="3512819"/>
            <a:ext cx="5097779" cy="2823972"/>
          </a:xfrm>
          <a:prstGeom prst="rect">
            <a:avLst/>
          </a:prstGeom>
        </p:spPr>
      </p:pic>
      <p:graphicFrame>
        <p:nvGraphicFramePr>
          <p:cNvPr id="1588" name="table 1588"/>
          <p:cNvGraphicFramePr>
            <a:graphicFrameLocks noGrp="1"/>
          </p:cNvGraphicFramePr>
          <p:nvPr/>
        </p:nvGraphicFramePr>
        <p:xfrm>
          <a:off x="6050279" y="1376045"/>
          <a:ext cx="5109845" cy="2062479"/>
        </p:xfrm>
        <a:graphic>
          <a:graphicData uri="http://schemas.openxmlformats.org/drawingml/2006/table">
            <a:tbl>
              <a:tblPr/>
              <a:tblGrid>
                <a:gridCol w="839469"/>
                <a:gridCol w="833755"/>
                <a:gridCol w="3436620"/>
              </a:tblGrid>
              <a:tr h="3194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13510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822325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7495" indent="-14986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知识产权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运营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知识产权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22555" algn="l" rtl="0" eaLnBrk="0">
                        <a:lnSpc>
                          <a:spcPct val="85000"/>
                        </a:lnSpc>
                        <a:spcBef>
                          <a:spcPts val="20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商业模式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70510" algn="l" rtl="0" eaLnBrk="0">
                        <a:lnSpc>
                          <a:spcPct val="85000"/>
                        </a:lnSpc>
                        <a:spcBef>
                          <a:spcPts val="21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设计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-63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根据知识产权的属性，形态等，确定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知识产权获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取收益的方式，包括一次性转让、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收取许可费及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版权费等；设计专利期内利润保护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机制，制定知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识产权期满后策略。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8605" indent="-14732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知识产权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收益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进入知识产权营运过程，对营运过程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进行管理。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35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9875" indent="-14859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知识产权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联盟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5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根据战略需要加入专利联盟，进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入专利池。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590" name="textbox 1590"/>
          <p:cNvSpPr/>
          <p:nvPr/>
        </p:nvSpPr>
        <p:spPr>
          <a:xfrm>
            <a:off x="113525" y="121284"/>
            <a:ext cx="5506084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4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73279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企业发展的物质力量：一级流程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14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19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592" name="path 159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594" name="textbox 1594"/>
          <p:cNvSpPr/>
          <p:nvPr/>
        </p:nvSpPr>
        <p:spPr>
          <a:xfrm>
            <a:off x="598677" y="1050772"/>
            <a:ext cx="276161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19</a:t>
            </a:r>
            <a:r>
              <a:rPr sz="1700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知识产权管理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98" name="table 1598"/>
          <p:cNvGraphicFramePr>
            <a:graphicFrameLocks noGrp="1"/>
          </p:cNvGraphicFramePr>
          <p:nvPr/>
        </p:nvGraphicFramePr>
        <p:xfrm>
          <a:off x="575309" y="1069340"/>
          <a:ext cx="5415915" cy="5720080"/>
        </p:xfrm>
        <a:graphic>
          <a:graphicData uri="http://schemas.openxmlformats.org/drawingml/2006/table">
            <a:tbl>
              <a:tblPr/>
              <a:tblGrid>
                <a:gridCol w="839469"/>
                <a:gridCol w="833755"/>
                <a:gridCol w="3742690"/>
              </a:tblGrid>
              <a:tr h="3194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66545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82296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0025" indent="-7620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信息化建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设计划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6850" indent="-7937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信息化战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略规划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依据企业战略规划，分析业务发展对信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息化建设的需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求；对企业信息系统的现有架构（业务/数据/技术）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和应用进行评估和回顾；规划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年期信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息系统建设的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愿景、方向、策略和具体任务。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3944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3675" indent="-7620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信息化年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度计划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根据企业信息化战略规划，制定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年度信息化建设计划；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对年度建设项目做出较详细、可行的安排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。这是信息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化战略的分解落实。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382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项目准备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747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项目立项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对信息系统建设项目进行可行性分析和论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证；重大项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目举行技术评审会；信息主管部门对项目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背景、实施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内容、预期收益、投入成本、项目组织、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建设周期等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作出汇报、提出提议。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747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项目批准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企业信息化建设决策者按决策程序审查项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目可行性分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析报告以及其他资料，对项目做出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同意或否定的决定。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7475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项目选型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3175" algn="l" rtl="0" eaLnBrk="0">
                        <a:lnSpc>
                          <a:spcPct val="9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选择供应商及项目软件平台；考查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供应商的能力和案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例；必要时导入招投标机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制；对供应商项目组成员，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通过面试交流、技术测试以及分析需求、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剖析案例等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方式予以确认。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5580" indent="-7810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技术及商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务洽谈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从针对性、完整性、创新性等角度对供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应商的技术方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案进行评估；技术方案通过后履行商务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谈判、合同准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备、合同签署、合同报批、合同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备案等程序。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19507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9875" indent="-15240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项目蓝图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设计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完成项目后勤工作的准备；做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好项目启动会策划工作，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配合供应商进场开展项目调研和项目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蓝图设计工作，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330" indent="635" algn="l" rtl="0" eaLnBrk="0">
                        <a:lnSpc>
                          <a:spcPct val="96000"/>
                        </a:lnSpc>
                        <a:spcBef>
                          <a:spcPts val="23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帮助乙方了解企业业务、数据特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点、功能需求，使乙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方的解决方案更有针对性和可行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性，更好地实现模块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之间的关联衔接；共同商议并最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终确认需求内容实施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的优先级。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00" name="table 1600"/>
          <p:cNvGraphicFramePr>
            <a:graphicFrameLocks noGrp="1"/>
          </p:cNvGraphicFramePr>
          <p:nvPr/>
        </p:nvGraphicFramePr>
        <p:xfrm>
          <a:off x="6049009" y="1059179"/>
          <a:ext cx="5245100" cy="4988560"/>
        </p:xfrm>
        <a:graphic>
          <a:graphicData uri="http://schemas.openxmlformats.org/drawingml/2006/table">
            <a:tbl>
              <a:tblPr/>
              <a:tblGrid>
                <a:gridCol w="815975"/>
                <a:gridCol w="879475"/>
                <a:gridCol w="3549650"/>
              </a:tblGrid>
              <a:tr h="3194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303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224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70025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40080"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5430" indent="-1536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项目开发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96545" indent="-15621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项目开发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127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配合乙方进入项目开发阶段；检查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乙方开发工作的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规范性以及工作进度，检查功能说明、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代码注释等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技术文档的质量。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0335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项目测试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协助乙方进行功能测试，单元测试和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集成测试，做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好单据记录工作。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68935" indent="-22860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项目试运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571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与乙方共同研究正式上线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策略；协助乙方选取某项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业务开展上线试运行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或与现有业务系统并行操作。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必要时，本流程可由企业主导。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6565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033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项目上线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-254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协助乙方实施项目上线，跟踪分析上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线问题，举办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上线沟通会；上线后开展日常监控。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8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0335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项目验收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127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对项目进行整体验收，主要围绕实际状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况与蓝图设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计的一致性和差异，以及效益目标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达成情况等内容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和主题。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3030" indent="-12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信息系统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运行维护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35585" indent="-9525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信息化项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目评估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通常以半年为周期，对有关系统从功能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实现、界面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友好、用户满意等方面进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行评估确认。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160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软件维护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12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不涉及功能开发类的需求；通常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包括权限调整、字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段增删和流程责任主体变更等。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906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硬件维护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对桌面、网络、服务器、机房等基础设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施进行例常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维护保养，发现故障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及时排除。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35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93370" indent="-1530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信息安全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127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在信息系统运行过程中，通过各种措施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保证信息、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数据安全；防范外部恶意攻击和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内部机密泄露。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602" name="textbox 1602"/>
          <p:cNvSpPr/>
          <p:nvPr/>
        </p:nvSpPr>
        <p:spPr>
          <a:xfrm>
            <a:off x="113525" y="121284"/>
            <a:ext cx="5424170" cy="8807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405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数据财富和经营算法：一级流程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20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03000"/>
              </a:lnSpc>
            </a:pPr>
            <a:endParaRPr sz="1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30225" algn="l" rtl="0" eaLnBrk="0">
              <a:lnSpc>
                <a:spcPct val="90000"/>
              </a:lnSpc>
              <a:spcBef>
                <a:spcPts val="5"/>
              </a:spcBef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20</a:t>
            </a:r>
            <a:r>
              <a:rPr sz="1700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统建设与维护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04" name="path 160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08" name="table 1608"/>
          <p:cNvGraphicFramePr>
            <a:graphicFrameLocks noGrp="1"/>
          </p:cNvGraphicFramePr>
          <p:nvPr/>
        </p:nvGraphicFramePr>
        <p:xfrm>
          <a:off x="575309" y="1447165"/>
          <a:ext cx="5415915" cy="4623434"/>
        </p:xfrm>
        <a:graphic>
          <a:graphicData uri="http://schemas.openxmlformats.org/drawingml/2006/table">
            <a:tbl>
              <a:tblPr/>
              <a:tblGrid>
                <a:gridCol w="839469"/>
                <a:gridCol w="833755"/>
                <a:gridCol w="3742690"/>
              </a:tblGrid>
              <a:tr h="3194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38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66545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4007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6860" indent="-15240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数据管理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基础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8605" indent="-15049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数据应用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381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分析企业数据资源的结构、分布、流转，使用状况，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制定数据应用规划，对数据来源、提取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方式和使用途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径等作出规定和安排。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18871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8605" indent="-15049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数据管理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规范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4445" algn="l" rtl="0" eaLnBrk="0">
                        <a:lnSpc>
                          <a:spcPct val="98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为充分利用和保护数据资产，制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定数据和知识文档全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流程管理规范，包括数据采集环节的格式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规范及录入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规范，数据整理环节查错补漏规范，数据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汇集存储环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节的存放规范、版本规范、保护及修改规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范，数据使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用环节的授权推翻，发布规范等，它是数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据治理体系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的组成部分。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446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数据应用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3685" indent="-15557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数据应用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实施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3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102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根据各部门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机构的要求，与业务运作过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程、信息系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统、数据展示载体及数据应用场景、数据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应用人员等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因素相融合，形成对业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务提供数据支持的解决方案。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针对具体应用场景，可按数据应用项目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方式运作。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11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数据共享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635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消除信息孤岛和信息隔阻现象，构建内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外部数据共享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机制；在授权规范下，相关内部组织单元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和外部合作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伙伴可通过多种互联网入口登录企业信息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平台，合法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使用数据，形成数据交互。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931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11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数据标准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3980" indent="127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在一定的数据规范下，在数据应用和共享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过程中，数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据和人工智能相结合将产生一系列数据化标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准，涉及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企业价值创造活动的许多方面。工作和活动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的数字化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标准对于提高运营效率，减少成本将会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起到巨大作用。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pic>
        <p:nvPicPr>
          <p:cNvPr id="1610" name="picture 16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240779" y="3151632"/>
            <a:ext cx="5204460" cy="2909315"/>
          </a:xfrm>
          <a:prstGeom prst="rect">
            <a:avLst/>
          </a:prstGeom>
        </p:spPr>
      </p:pic>
      <p:graphicFrame>
        <p:nvGraphicFramePr>
          <p:cNvPr id="1612" name="table 1612"/>
          <p:cNvGraphicFramePr>
            <a:graphicFrameLocks noGrp="1"/>
          </p:cNvGraphicFramePr>
          <p:nvPr/>
        </p:nvGraphicFramePr>
        <p:xfrm>
          <a:off x="6035675" y="1440179"/>
          <a:ext cx="5415280" cy="1423035"/>
        </p:xfrm>
        <a:graphic>
          <a:graphicData uri="http://schemas.openxmlformats.org/drawingml/2006/table">
            <a:tbl>
              <a:tblPr/>
              <a:tblGrid>
                <a:gridCol w="838835"/>
                <a:gridCol w="833755"/>
                <a:gridCol w="3742690"/>
              </a:tblGrid>
              <a:tr h="3194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001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67180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4008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6860" indent="-15240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数据运行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145" indent="-152400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数据运维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企业信息系统以及数据平台运行过程中，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应对数据流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进行日常维护。除了例常运维，还包括监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控访问情况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和数据使用率，分析数据生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命周期等。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35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145" indent="-15240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数据安全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通过技术、管理等方面的多种手段，保护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企业数据资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产，保证数据流的安全。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614" name="textbox 1614"/>
          <p:cNvSpPr/>
          <p:nvPr/>
        </p:nvSpPr>
        <p:spPr>
          <a:xfrm>
            <a:off x="9905732" y="3239529"/>
            <a:ext cx="1438275" cy="22586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9695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流程数字一体化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7155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组织网络化连接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员工自住自为工作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9695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少人化，扁平化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922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内外价值流融合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16" name="textbox 1616"/>
          <p:cNvSpPr/>
          <p:nvPr/>
        </p:nvSpPr>
        <p:spPr>
          <a:xfrm>
            <a:off x="113525" y="121284"/>
            <a:ext cx="542417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405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数据财富和经营算法：一级流程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20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618" name="path 1618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20" name="textbox 1620"/>
          <p:cNvSpPr/>
          <p:nvPr/>
        </p:nvSpPr>
        <p:spPr>
          <a:xfrm>
            <a:off x="6129475" y="2931146"/>
            <a:ext cx="3286759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数据流和人工智能对企业运营的影响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24" name="textbox 1624"/>
          <p:cNvSpPr/>
          <p:nvPr/>
        </p:nvSpPr>
        <p:spPr>
          <a:xfrm>
            <a:off x="624713" y="1115542"/>
            <a:ext cx="25342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21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数据流管理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26" name="textbox 1626"/>
          <p:cNvSpPr/>
          <p:nvPr/>
        </p:nvSpPr>
        <p:spPr>
          <a:xfrm>
            <a:off x="6634768" y="3990733"/>
            <a:ext cx="727709" cy="8070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7790" algn="l" rtl="0" eaLnBrk="0">
              <a:lnSpc>
                <a:spcPct val="85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大数据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人工智能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28" name="textbox 1628"/>
          <p:cNvSpPr/>
          <p:nvPr/>
        </p:nvSpPr>
        <p:spPr>
          <a:xfrm>
            <a:off x="8247432" y="4257433"/>
            <a:ext cx="907414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数字化标准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30" name="textbox 1630"/>
          <p:cNvSpPr/>
          <p:nvPr/>
        </p:nvSpPr>
        <p:spPr>
          <a:xfrm>
            <a:off x="8394117" y="5763654"/>
            <a:ext cx="907414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数据流平台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32" name="table 1632"/>
          <p:cNvGraphicFramePr>
            <a:graphicFrameLocks noGrp="1"/>
          </p:cNvGraphicFramePr>
          <p:nvPr/>
        </p:nvGraphicFramePr>
        <p:xfrm>
          <a:off x="499744" y="1576704"/>
          <a:ext cx="5415279" cy="4257674"/>
        </p:xfrm>
        <a:graphic>
          <a:graphicData uri="http://schemas.openxmlformats.org/drawingml/2006/table">
            <a:tbl>
              <a:tblPr/>
              <a:tblGrid>
                <a:gridCol w="839469"/>
                <a:gridCol w="855980"/>
                <a:gridCol w="3719829"/>
              </a:tblGrid>
              <a:tr h="3194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55750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4330" indent="-23177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核算和报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635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会计处理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444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审核原始凭证，编制及汇总记账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凭证，登记账簿和总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账，对账、结账，编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制会计报表。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63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报告编制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63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根据会计核算结果，编写规范化、综合反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映企业财务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活动状况的总体报告。概要分析存在的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问题，找出差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距，提出改进建议。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330" algn="l" rtl="0" eaLnBrk="0">
                        <a:lnSpc>
                          <a:spcPct val="86000"/>
                        </a:lnSpc>
                        <a:spcBef>
                          <a:spcPts val="22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一般分季度报告、半年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报告和年度报告。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0670" indent="-150495" algn="l" rtl="0" eaLnBrk="0">
                        <a:lnSpc>
                          <a:spcPct val="93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财务信息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披露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1143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向企业内部决策层、外部投资者，以及其它使用者提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供有关会计信息和财务报告。财务信息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披露需要符合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国家有关法律、法规要求。上市公司需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要防范和消除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不规范的财务信息披露。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3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382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决策支持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716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问题发现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127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基于会计核算中的大量数据、信息，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结合企业实际发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生的活动、行为，发现企业经营中的突出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问题，从财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务角度进行分析，找出内在的深层次的影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响因素和原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因。设立相关重要财务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指标、会计科目的预警阈值。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一旦预警，迅速研究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应对方案。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931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890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决策建议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依据会计核算结果，在问题分析的基础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上提出解决问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题的方法，供企业决策层参考。同意后，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开展战略性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财务管理活动，同时，为企业重大决策提供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会计信息，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财务分析支持和服务。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34" name="table 1634"/>
          <p:cNvGraphicFramePr>
            <a:graphicFrameLocks noGrp="1"/>
          </p:cNvGraphicFramePr>
          <p:nvPr/>
        </p:nvGraphicFramePr>
        <p:xfrm>
          <a:off x="5985509" y="3534409"/>
          <a:ext cx="5424804" cy="2306320"/>
        </p:xfrm>
        <a:graphic>
          <a:graphicData uri="http://schemas.openxmlformats.org/drawingml/2006/table">
            <a:tbl>
              <a:tblPr/>
              <a:tblGrid>
                <a:gridCol w="871855"/>
                <a:gridCol w="843914"/>
                <a:gridCol w="990600"/>
                <a:gridCol w="869950"/>
                <a:gridCol w="881380"/>
                <a:gridCol w="967105"/>
              </a:tblGrid>
              <a:tr h="3187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097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305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成本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0520" algn="l" rtl="0" eaLnBrk="0">
                        <a:lnSpc>
                          <a:spcPct val="86000"/>
                        </a:lnSpc>
                      </a:pPr>
                      <a:r>
                        <a:rPr sz="1200" b="1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预算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082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现金流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160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利润税收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7820" algn="l" rtl="0" eaLnBrk="0">
                        <a:lnSpc>
                          <a:spcPts val="195"/>
                        </a:lnSpc>
                      </a:pP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381000"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1605" algn="l" rtl="0" eaLnBrk="0">
                        <a:lnSpc>
                          <a:spcPct val="86000"/>
                        </a:lnSpc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会计信息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8775" algn="l" rtl="0" eaLnBrk="0">
                        <a:lnSpc>
                          <a:spcPts val="1215"/>
                        </a:lnSpc>
                        <a:spcBef>
                          <a:spcPts val="0"/>
                        </a:spcBef>
                      </a:pPr>
                      <a:r>
                        <a:rPr sz="10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（略）</a:t>
                      </a:r>
                      <a:endParaRPr sz="10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98450" algn="l" rtl="0" eaLnBrk="0">
                        <a:lnSpc>
                          <a:spcPts val="1215"/>
                        </a:lnSpc>
                        <a:spcBef>
                          <a:spcPts val="0"/>
                        </a:spcBef>
                      </a:pPr>
                      <a:r>
                        <a:rPr sz="10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（略）</a:t>
                      </a:r>
                      <a:endParaRPr sz="10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4165" algn="l" rtl="0" eaLnBrk="0">
                        <a:lnSpc>
                          <a:spcPts val="1215"/>
                        </a:lnSpc>
                        <a:spcBef>
                          <a:spcPts val="0"/>
                        </a:spcBef>
                      </a:pPr>
                      <a:r>
                        <a:rPr sz="10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（略）</a:t>
                      </a:r>
                      <a:endParaRPr sz="10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33070" algn="l" rtl="0" eaLnBrk="0">
                        <a:lnSpc>
                          <a:spcPts val="21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...</a:t>
                      </a:r>
                      <a:endParaRPr sz="1200" dirty="0">
                        <a:latin typeface="Calibri" panose="020F0502020204030204"/>
                        <a:ea typeface="Calibri" panose="020F0502020204030204"/>
                        <a:cs typeface="Calibri" panose="020F050202020403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810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问题诊断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74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对策和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75590" algn="l" rtl="0" eaLnBrk="0">
                        <a:lnSpc>
                          <a:spcPts val="1620"/>
                        </a:lnSpc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319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计划实施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3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效果评估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36" name="textbox 1636"/>
          <p:cNvSpPr/>
          <p:nvPr/>
        </p:nvSpPr>
        <p:spPr>
          <a:xfrm>
            <a:off x="113525" y="121284"/>
            <a:ext cx="542417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405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数据财富和经营算法：一级流程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20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23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638" name="path 1638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40" name="textbox 1640"/>
          <p:cNvSpPr/>
          <p:nvPr/>
        </p:nvSpPr>
        <p:spPr>
          <a:xfrm>
            <a:off x="555498" y="1175867"/>
            <a:ext cx="344868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22</a:t>
            </a: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会计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核算与决策支持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42" name="textbox 1642"/>
          <p:cNvSpPr/>
          <p:nvPr/>
        </p:nvSpPr>
        <p:spPr>
          <a:xfrm>
            <a:off x="6127622" y="1165072"/>
            <a:ext cx="29914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23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战略性财务管理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44" name="textbox 1644"/>
          <p:cNvSpPr/>
          <p:nvPr/>
        </p:nvSpPr>
        <p:spPr>
          <a:xfrm>
            <a:off x="7126223" y="1670304"/>
            <a:ext cx="352425" cy="155321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477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6675" algn="l" rtl="0" eaLnBrk="0">
              <a:lnSpc>
                <a:spcPct val="85000"/>
              </a:lnSpc>
              <a:spcBef>
                <a:spcPts val="24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46" name="textbox 1646"/>
          <p:cNvSpPr/>
          <p:nvPr/>
        </p:nvSpPr>
        <p:spPr>
          <a:xfrm>
            <a:off x="7908185" y="1670304"/>
            <a:ext cx="362584" cy="155321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0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利润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86000"/>
              </a:lnSpc>
              <a:spcBef>
                <a:spcPts val="24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税收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48" name="textbox 1648"/>
          <p:cNvSpPr/>
          <p:nvPr/>
        </p:nvSpPr>
        <p:spPr>
          <a:xfrm>
            <a:off x="7030211" y="2339340"/>
            <a:ext cx="1018539" cy="61150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018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问题诊断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50" name="textbox 1650"/>
          <p:cNvSpPr/>
          <p:nvPr/>
        </p:nvSpPr>
        <p:spPr>
          <a:xfrm>
            <a:off x="8805671" y="1650759"/>
            <a:ext cx="352425" cy="157861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4000"/>
              </a:lnSpc>
              <a:spcBef>
                <a:spcPts val="0"/>
              </a:spcBef>
            </a:pPr>
            <a:r>
              <a:rPr sz="1400" kern="0" spc="1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现金流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52" name="textbox 1652"/>
          <p:cNvSpPr/>
          <p:nvPr/>
        </p:nvSpPr>
        <p:spPr>
          <a:xfrm>
            <a:off x="8069580" y="2339340"/>
            <a:ext cx="1018539" cy="61150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7015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对策和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38455" algn="l" rtl="0" eaLnBrk="0">
              <a:lnSpc>
                <a:spcPts val="189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计划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54" name="textbox 1654"/>
          <p:cNvSpPr/>
          <p:nvPr/>
        </p:nvSpPr>
        <p:spPr>
          <a:xfrm>
            <a:off x="10487869" y="1680971"/>
            <a:ext cx="370840" cy="155321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其他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35" algn="l" rtl="0" eaLnBrk="0">
              <a:lnSpc>
                <a:spcPct val="85000"/>
              </a:lnSpc>
              <a:spcBef>
                <a:spcPts val="255"/>
              </a:spcBef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56" name="textbox 1656"/>
          <p:cNvSpPr/>
          <p:nvPr/>
        </p:nvSpPr>
        <p:spPr>
          <a:xfrm>
            <a:off x="10146792" y="2339340"/>
            <a:ext cx="1018539" cy="61150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9385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效果评估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58" name="textbox 1658"/>
          <p:cNvSpPr/>
          <p:nvPr/>
        </p:nvSpPr>
        <p:spPr>
          <a:xfrm>
            <a:off x="6338315" y="1632204"/>
            <a:ext cx="352425" cy="155321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858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6040" algn="l" rtl="0" eaLnBrk="0">
              <a:lnSpc>
                <a:spcPct val="86000"/>
              </a:lnSpc>
              <a:spcBef>
                <a:spcPts val="26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算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60" name="textbox 1660"/>
          <p:cNvSpPr/>
          <p:nvPr/>
        </p:nvSpPr>
        <p:spPr>
          <a:xfrm>
            <a:off x="5992367" y="2339340"/>
            <a:ext cx="1016635" cy="61150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748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会计信息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62" name="textbox 1662"/>
          <p:cNvSpPr/>
          <p:nvPr/>
        </p:nvSpPr>
        <p:spPr>
          <a:xfrm>
            <a:off x="9691501" y="1670304"/>
            <a:ext cx="359409" cy="155321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44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86000"/>
              </a:lnSpc>
              <a:spcBef>
                <a:spcPts val="230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负债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64" name="textbox 1664"/>
          <p:cNvSpPr/>
          <p:nvPr/>
        </p:nvSpPr>
        <p:spPr>
          <a:xfrm>
            <a:off x="9108947" y="2339340"/>
            <a:ext cx="1016635" cy="61150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0020" algn="l" rtl="0" eaLnBrk="0">
              <a:lnSpc>
                <a:spcPct val="87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计划实施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68" name="path 1668"/>
          <p:cNvSpPr/>
          <p:nvPr/>
        </p:nvSpPr>
        <p:spPr>
          <a:xfrm>
            <a:off x="11186159" y="2339340"/>
            <a:ext cx="544067" cy="611123"/>
          </a:xfrm>
          <a:custGeom>
            <a:avLst/>
            <a:gdLst/>
            <a:ahLst/>
            <a:cxnLst/>
            <a:rect l="0" t="0" r="0" b="0"/>
            <a:pathLst>
              <a:path w="856" h="962">
                <a:moveTo>
                  <a:pt x="0" y="0"/>
                </a:moveTo>
                <a:lnTo>
                  <a:pt x="856" y="480"/>
                </a:lnTo>
                <a:lnTo>
                  <a:pt x="0" y="962"/>
                </a:lnTo>
                <a:lnTo>
                  <a:pt x="0" y="0"/>
                </a:ln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70" name="table 1670"/>
          <p:cNvGraphicFramePr>
            <a:graphicFrameLocks noGrp="1"/>
          </p:cNvGraphicFramePr>
          <p:nvPr/>
        </p:nvGraphicFramePr>
        <p:xfrm>
          <a:off x="499744" y="1576704"/>
          <a:ext cx="5528945" cy="4770120"/>
        </p:xfrm>
        <a:graphic>
          <a:graphicData uri="http://schemas.openxmlformats.org/drawingml/2006/table">
            <a:tbl>
              <a:tblPr/>
              <a:tblGrid>
                <a:gridCol w="839469"/>
                <a:gridCol w="803275"/>
                <a:gridCol w="3886200"/>
              </a:tblGrid>
              <a:tr h="3194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414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38300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83894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00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责任理念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4635" indent="-14922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责任文化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建设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将社会责任理念融入企业愿景、使命、核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心价值观中，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纳入组织成员的行为准则中，构建责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任文化体系。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096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541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责任治理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indent="-3175" algn="l" rtl="0" eaLnBrk="0">
                        <a:lnSpc>
                          <a:spcPct val="93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制定社会责任管理制度；明确社会责任的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组织架构及职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责权限；完善社会责任管理流程及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目标管理循环机制。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3758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000" algn="l" rtl="0" eaLnBrk="0">
                        <a:lnSpc>
                          <a:spcPct val="85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责任实践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3365" indent="-14795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责任行动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635" algn="l" rtl="0" eaLnBrk="0">
                        <a:lnSpc>
                          <a:spcPct val="9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结合企业的战略规划，识别企业利益相关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方的期望，制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3-5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年社会责任行动规划及年度工作计划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，对社会责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任行动的目标、方向、主要项目、资源配置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等作出策划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和安排。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6540" indent="-15113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责任项目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63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结合行业和企业特色，选取社会责任主题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，策划、实施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各类社会责任项目，为利益相关方造福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，推动社会发展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和进步。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3311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00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责任宣贯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5410" algn="l" rtl="0" eaLnBrk="0">
                        <a:lnSpc>
                          <a:spcPct val="85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责任传播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1905" algn="l" rtl="0" eaLnBrk="0">
                        <a:lnSpc>
                          <a:spcPct val="93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利用传播渠道网络和媒体矩阵，以社会责任报告、案例、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视频、活动等形式，面向不同的利益相关方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精准传播，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22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树立企业负责任的形象。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642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2105" indent="-22669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责任型组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indent="-381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按照社会责任理念和要求，完善企业管理制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度；将社会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责任理念融入企业价值创造活动和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职能管理，推动社会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责任植根基层，打造责任型组织。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72" name="table 1672"/>
          <p:cNvGraphicFramePr>
            <a:graphicFrameLocks noGrp="1"/>
          </p:cNvGraphicFramePr>
          <p:nvPr/>
        </p:nvGraphicFramePr>
        <p:xfrm>
          <a:off x="6254750" y="3975100"/>
          <a:ext cx="5044440" cy="2414270"/>
        </p:xfrm>
        <a:graphic>
          <a:graphicData uri="http://schemas.openxmlformats.org/drawingml/2006/table">
            <a:tbl>
              <a:tblPr/>
              <a:tblGrid>
                <a:gridCol w="985519"/>
                <a:gridCol w="981710"/>
                <a:gridCol w="809625"/>
                <a:gridCol w="858520"/>
                <a:gridCol w="798830"/>
                <a:gridCol w="610234"/>
              </a:tblGrid>
              <a:tr h="3187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81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986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投资并购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097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供应链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335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知识产权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541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劳动关系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8755" algn="l" rtl="0" eaLnBrk="0">
                        <a:lnSpc>
                          <a:spcPts val="195"/>
                        </a:lnSpc>
                      </a:pP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305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812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法律审核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7296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3695" indent="-23177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法律服务和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支持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7353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6850" indent="-7493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法律纠纷和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诉讼处理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pSp>
        <p:nvGrpSpPr>
          <p:cNvPr id="48" name="group 48"/>
          <p:cNvGrpSpPr/>
          <p:nvPr/>
        </p:nvGrpSpPr>
        <p:grpSpPr>
          <a:xfrm rot="21600000">
            <a:off x="6335267" y="1799844"/>
            <a:ext cx="4840224" cy="2014727"/>
            <a:chOff x="0" y="0"/>
            <a:chExt cx="4840224" cy="2014727"/>
          </a:xfrm>
        </p:grpSpPr>
        <p:sp>
          <p:nvSpPr>
            <p:cNvPr id="1674" name="path 1674"/>
            <p:cNvSpPr/>
            <p:nvPr/>
          </p:nvSpPr>
          <p:spPr>
            <a:xfrm>
              <a:off x="385572" y="0"/>
              <a:ext cx="3951731" cy="2014727"/>
            </a:xfrm>
            <a:custGeom>
              <a:avLst/>
              <a:gdLst/>
              <a:ahLst/>
              <a:cxnLst/>
              <a:rect l="0" t="0" r="0" b="0"/>
              <a:pathLst>
                <a:path w="6223" h="3172">
                  <a:moveTo>
                    <a:pt x="0" y="14"/>
                  </a:moveTo>
                  <a:lnTo>
                    <a:pt x="624" y="14"/>
                  </a:lnTo>
                  <a:lnTo>
                    <a:pt x="624" y="3172"/>
                  </a:lnTo>
                  <a:lnTo>
                    <a:pt x="0" y="3172"/>
                  </a:lnTo>
                  <a:lnTo>
                    <a:pt x="0" y="14"/>
                  </a:lnTo>
                  <a:close/>
                </a:path>
                <a:path w="6223" h="3172">
                  <a:moveTo>
                    <a:pt x="1312" y="0"/>
                  </a:moveTo>
                  <a:lnTo>
                    <a:pt x="1936" y="0"/>
                  </a:lnTo>
                  <a:lnTo>
                    <a:pt x="1936" y="3160"/>
                  </a:lnTo>
                  <a:lnTo>
                    <a:pt x="1312" y="3160"/>
                  </a:lnTo>
                  <a:lnTo>
                    <a:pt x="1312" y="0"/>
                  </a:lnTo>
                  <a:close/>
                </a:path>
                <a:path w="6223" h="3172">
                  <a:moveTo>
                    <a:pt x="2675" y="4"/>
                  </a:moveTo>
                  <a:lnTo>
                    <a:pt x="3300" y="4"/>
                  </a:lnTo>
                  <a:lnTo>
                    <a:pt x="3300" y="3163"/>
                  </a:lnTo>
                  <a:lnTo>
                    <a:pt x="2675" y="3163"/>
                  </a:lnTo>
                  <a:lnTo>
                    <a:pt x="2675" y="4"/>
                  </a:lnTo>
                  <a:close/>
                </a:path>
                <a:path w="6223" h="3172">
                  <a:moveTo>
                    <a:pt x="4113" y="0"/>
                  </a:moveTo>
                  <a:lnTo>
                    <a:pt x="4737" y="0"/>
                  </a:lnTo>
                  <a:lnTo>
                    <a:pt x="4737" y="3160"/>
                  </a:lnTo>
                  <a:lnTo>
                    <a:pt x="4113" y="3160"/>
                  </a:lnTo>
                  <a:lnTo>
                    <a:pt x="4113" y="0"/>
                  </a:lnTo>
                  <a:close/>
                </a:path>
                <a:path w="6223" h="3172">
                  <a:moveTo>
                    <a:pt x="5599" y="0"/>
                  </a:moveTo>
                  <a:lnTo>
                    <a:pt x="6223" y="0"/>
                  </a:lnTo>
                  <a:lnTo>
                    <a:pt x="6223" y="3160"/>
                  </a:lnTo>
                  <a:lnTo>
                    <a:pt x="5599" y="3160"/>
                  </a:lnTo>
                  <a:lnTo>
                    <a:pt x="5599" y="0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676" name="path 1676"/>
            <p:cNvSpPr/>
            <p:nvPr/>
          </p:nvSpPr>
          <p:spPr>
            <a:xfrm>
              <a:off x="0" y="102108"/>
              <a:ext cx="4840224" cy="1828800"/>
            </a:xfrm>
            <a:custGeom>
              <a:avLst/>
              <a:gdLst/>
              <a:ahLst/>
              <a:cxnLst/>
              <a:rect l="0" t="0" r="0" b="0"/>
              <a:pathLst>
                <a:path w="7622" h="2880">
                  <a:moveTo>
                    <a:pt x="0" y="0"/>
                  </a:moveTo>
                  <a:lnTo>
                    <a:pt x="7346" y="0"/>
                  </a:lnTo>
                  <a:lnTo>
                    <a:pt x="7622" y="278"/>
                  </a:lnTo>
                  <a:lnTo>
                    <a:pt x="7346" y="554"/>
                  </a:lnTo>
                  <a:lnTo>
                    <a:pt x="0" y="554"/>
                  </a:lnTo>
                  <a:lnTo>
                    <a:pt x="0" y="0"/>
                  </a:lnTo>
                </a:path>
                <a:path w="7622" h="2880">
                  <a:moveTo>
                    <a:pt x="0" y="1204"/>
                  </a:moveTo>
                  <a:lnTo>
                    <a:pt x="7346" y="1204"/>
                  </a:lnTo>
                  <a:lnTo>
                    <a:pt x="7622" y="1480"/>
                  </a:lnTo>
                  <a:lnTo>
                    <a:pt x="7346" y="1756"/>
                  </a:lnTo>
                  <a:lnTo>
                    <a:pt x="0" y="1756"/>
                  </a:lnTo>
                  <a:lnTo>
                    <a:pt x="0" y="1204"/>
                  </a:lnTo>
                </a:path>
                <a:path w="7622" h="2880">
                  <a:moveTo>
                    <a:pt x="0" y="2325"/>
                  </a:moveTo>
                  <a:lnTo>
                    <a:pt x="7346" y="2325"/>
                  </a:lnTo>
                  <a:lnTo>
                    <a:pt x="7622" y="2603"/>
                  </a:lnTo>
                  <a:lnTo>
                    <a:pt x="7346" y="2880"/>
                  </a:lnTo>
                  <a:lnTo>
                    <a:pt x="0" y="2880"/>
                  </a:lnTo>
                  <a:lnTo>
                    <a:pt x="0" y="2325"/>
                  </a:ln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678" name="textbox 1678"/>
          <p:cNvSpPr/>
          <p:nvPr/>
        </p:nvSpPr>
        <p:spPr>
          <a:xfrm>
            <a:off x="113525" y="121284"/>
            <a:ext cx="5704840" cy="12617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保驾护航的支持性活动：一级流程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24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26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54660" algn="l" rtl="0" eaLnBrk="0">
              <a:lnSpc>
                <a:spcPct val="90000"/>
              </a:lnSpc>
              <a:spcBef>
                <a:spcPts val="5"/>
              </a:spcBef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24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社会责任管理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80" name="path 168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682" name="textbox 1682"/>
          <p:cNvSpPr/>
          <p:nvPr/>
        </p:nvSpPr>
        <p:spPr>
          <a:xfrm>
            <a:off x="6292722" y="1078712"/>
            <a:ext cx="2305685" cy="6223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25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法务管</a:t>
            </a:r>
            <a:r>
              <a:rPr sz="17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1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法务管理活动的逻辑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86" name="textbox 1686"/>
          <p:cNvSpPr/>
          <p:nvPr/>
        </p:nvSpPr>
        <p:spPr>
          <a:xfrm>
            <a:off x="9464878" y="2252243"/>
            <a:ext cx="1138555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780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劳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15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</a:t>
            </a:r>
            <a:r>
              <a:rPr sz="1200" kern="0" spc="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</a:t>
            </a:r>
            <a:r>
              <a:rPr sz="1800" kern="0" spc="-10" baseline="38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endParaRPr sz="1800" baseline="38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88" name="textbox 1688"/>
          <p:cNvSpPr/>
          <p:nvPr/>
        </p:nvSpPr>
        <p:spPr>
          <a:xfrm>
            <a:off x="7728716" y="3450349"/>
            <a:ext cx="1973579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法律纠纷和诉讼处理流程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90" name="textbox 1690"/>
          <p:cNvSpPr/>
          <p:nvPr/>
        </p:nvSpPr>
        <p:spPr>
          <a:xfrm>
            <a:off x="7670444" y="2999638"/>
            <a:ext cx="1068705" cy="3651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1430"/>
              </a:lnSpc>
            </a:pPr>
            <a:r>
              <a:rPr sz="1800" kern="0" spc="-20" baseline="-7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链</a:t>
            </a:r>
            <a:r>
              <a:rPr sz="1100" kern="0" spc="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</a:t>
            </a:r>
            <a:r>
              <a:rPr sz="1100" kern="0" spc="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800" kern="0" spc="-20" baseline="5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</a:t>
            </a:r>
            <a:endParaRPr sz="1800" baseline="5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5000"/>
              </a:lnSpc>
              <a:spcBef>
                <a:spcPts val="2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692" name="picture 16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402067" y="5792470"/>
            <a:ext cx="669035" cy="439166"/>
          </a:xfrm>
          <a:prstGeom prst="rect">
            <a:avLst/>
          </a:prstGeom>
        </p:spPr>
      </p:pic>
      <p:pic>
        <p:nvPicPr>
          <p:cNvPr id="1694" name="picture 16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402067" y="5119115"/>
            <a:ext cx="669035" cy="439039"/>
          </a:xfrm>
          <a:prstGeom prst="rect">
            <a:avLst/>
          </a:prstGeom>
        </p:spPr>
      </p:pic>
      <p:pic>
        <p:nvPicPr>
          <p:cNvPr id="1696" name="picture 169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402067" y="4373879"/>
            <a:ext cx="669035" cy="438911"/>
          </a:xfrm>
          <a:prstGeom prst="rect">
            <a:avLst/>
          </a:prstGeom>
        </p:spPr>
      </p:pic>
      <p:sp>
        <p:nvSpPr>
          <p:cNvPr id="1698" name="textbox 1698"/>
          <p:cNvSpPr/>
          <p:nvPr/>
        </p:nvSpPr>
        <p:spPr>
          <a:xfrm>
            <a:off x="7906516" y="2737879"/>
            <a:ext cx="1617980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法律服务和支持流程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00" name="textbox 1700"/>
          <p:cNvSpPr/>
          <p:nvPr/>
        </p:nvSpPr>
        <p:spPr>
          <a:xfrm>
            <a:off x="8173216" y="1973974"/>
            <a:ext cx="1084580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法律审核流程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02" name="textbox 1702"/>
          <p:cNvSpPr/>
          <p:nvPr/>
        </p:nvSpPr>
        <p:spPr>
          <a:xfrm>
            <a:off x="6839864" y="3037738"/>
            <a:ext cx="173354" cy="3651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购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" algn="l" rtl="0" eaLnBrk="0">
              <a:lnSpc>
                <a:spcPct val="85000"/>
              </a:lnSpc>
              <a:spcBef>
                <a:spcPts val="225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并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04" name="textbox 1704"/>
          <p:cNvSpPr/>
          <p:nvPr/>
        </p:nvSpPr>
        <p:spPr>
          <a:xfrm>
            <a:off x="6839864" y="2290343"/>
            <a:ext cx="173354" cy="3638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投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5000"/>
              </a:lnSpc>
              <a:spcBef>
                <a:spcPts val="215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06" name="textbox 1706"/>
          <p:cNvSpPr/>
          <p:nvPr/>
        </p:nvSpPr>
        <p:spPr>
          <a:xfrm>
            <a:off x="7671053" y="2278913"/>
            <a:ext cx="172720" cy="3657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21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应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08" name="textbox 1708"/>
          <p:cNvSpPr/>
          <p:nvPr/>
        </p:nvSpPr>
        <p:spPr>
          <a:xfrm>
            <a:off x="8567013" y="2252243"/>
            <a:ext cx="172085" cy="36575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2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识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10" name="textbox 1710"/>
          <p:cNvSpPr/>
          <p:nvPr/>
        </p:nvSpPr>
        <p:spPr>
          <a:xfrm>
            <a:off x="9467316" y="2999638"/>
            <a:ext cx="168910" cy="3638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2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12" name="textbox 1712"/>
          <p:cNvSpPr/>
          <p:nvPr/>
        </p:nvSpPr>
        <p:spPr>
          <a:xfrm>
            <a:off x="10385246" y="3221710"/>
            <a:ext cx="242570" cy="508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ts val="195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 118"/>
          <p:cNvSpPr/>
          <p:nvPr/>
        </p:nvSpPr>
        <p:spPr>
          <a:xfrm>
            <a:off x="0" y="4023359"/>
            <a:ext cx="12192000" cy="28346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20" name="textbox 120"/>
          <p:cNvSpPr/>
          <p:nvPr/>
        </p:nvSpPr>
        <p:spPr>
          <a:xfrm>
            <a:off x="2405294" y="2900602"/>
            <a:ext cx="6130925" cy="12496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70000"/>
              </a:lnSpc>
              <a:spcBef>
                <a:spcPts val="0"/>
              </a:spcBef>
            </a:pPr>
            <a:r>
              <a:rPr sz="17600" b="1" kern="0" spc="-50" baseline="-900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01</a:t>
            </a:r>
            <a:r>
              <a:rPr sz="11400" kern="0" spc="29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    </a:t>
            </a:r>
            <a:r>
              <a:rPr sz="7300" b="1" kern="0" spc="-50" baseline="2900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价值创造活动</a:t>
            </a:r>
            <a:endParaRPr sz="7300" baseline="29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22" name="picture 12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903476" y="3906991"/>
            <a:ext cx="2298191" cy="297996"/>
          </a:xfrm>
          <a:prstGeom prst="rect">
            <a:avLst/>
          </a:prstGeom>
        </p:spPr>
      </p:pic>
      <p:pic>
        <p:nvPicPr>
          <p:cNvPr id="124" name="picture 1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696085" y="2347544"/>
            <a:ext cx="2670809" cy="2167940"/>
          </a:xfrm>
          <a:prstGeom prst="rect">
            <a:avLst/>
          </a:prstGeom>
        </p:spPr>
      </p:pic>
      <p:sp>
        <p:nvSpPr>
          <p:cNvPr id="126" name="textbox 126"/>
          <p:cNvSpPr/>
          <p:nvPr/>
        </p:nvSpPr>
        <p:spPr>
          <a:xfrm>
            <a:off x="4912640" y="4264646"/>
            <a:ext cx="3166745" cy="10769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第一章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价值链和价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值流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121000"/>
              </a:lnSpc>
              <a:spcBef>
                <a:spcPts val="285"/>
              </a:spcBef>
            </a:pP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第二张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价值创造活动的分类</a:t>
            </a:r>
            <a:r>
              <a:rPr sz="15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第三章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价值链与商业模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式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400"/>
              </a:spcBef>
            </a:pP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第四章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战略导向下的价值创造活动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14" name="table 1714"/>
          <p:cNvGraphicFramePr>
            <a:graphicFrameLocks noGrp="1"/>
          </p:cNvGraphicFramePr>
          <p:nvPr/>
        </p:nvGraphicFramePr>
        <p:xfrm>
          <a:off x="499744" y="1177290"/>
          <a:ext cx="5653404" cy="5387340"/>
        </p:xfrm>
        <a:graphic>
          <a:graphicData uri="http://schemas.openxmlformats.org/drawingml/2006/table">
            <a:tbl>
              <a:tblPr/>
              <a:tblGrid>
                <a:gridCol w="839469"/>
                <a:gridCol w="855980"/>
                <a:gridCol w="3957954"/>
              </a:tblGrid>
              <a:tr h="3194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74495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82296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63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审计准备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1305" indent="-148590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审计工作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127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根据企业战略规划以及业务发展需要，针对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目前企业经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营管理中的突出问题制定年度审计工作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计划；对全年审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计目标、方向、重点、项目、人员、资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源配置等作出统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筹安排。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审计立项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确定具体的内部审计项目，对象涉及职能部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门、分支机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构、专业系统，及有关经营管理活动；审计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项目分为综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合审计、专题审计，及例常审计、突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击审计等。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9400" indent="-146685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审计方案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编写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127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根据审计项目的要求和被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审计单位/机构的情况、收集、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分析相关背景资料，编写审计方案，确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定审计目标、审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计重点、审计方式和时间、人员、场地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等要素和环节。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审计通知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12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在审计进场前正式向被审计单位/机构发出通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知；突击审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计时，审计部门可不预先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通知审计对象。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38225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63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审计实施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审计实施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根据审计方案及所确定的审计方式，开展审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计工作，与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被审计单位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机构配合，了解情况；审查会计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资料及其他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文件，检查现金等各项资产；必要时开展延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伸调查，通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过对有关内容的实质性审查，取得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审计证据。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0670" indent="-147955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审计工作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底稿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在审计实施过程中，汇集全部审计工作记录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和获取的资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料，审计工作底稿是审计证据的集合，是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审计发现和得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出审计结论的依据。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931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审计发现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254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审计过程中通过调研、审计工作底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稿分析，及时发现风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险，效益、运行等方面问题，归纳形成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审计发现；并就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审计发现与被审计单位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Calibri" panose="020F0502020204030204"/>
                          <a:ea typeface="Calibri" panose="020F0502020204030204"/>
                          <a:cs typeface="Calibri" panose="020F0502020204030204"/>
                        </a:rPr>
                        <a:t>/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机构沟通，要求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制定整改措施并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付诸实施。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pSp>
        <p:nvGrpSpPr>
          <p:cNvPr id="50" name="group 50"/>
          <p:cNvGrpSpPr/>
          <p:nvPr/>
        </p:nvGrpSpPr>
        <p:grpSpPr>
          <a:xfrm rot="21600000">
            <a:off x="6226175" y="3519804"/>
            <a:ext cx="5294629" cy="3050539"/>
            <a:chOff x="0" y="0"/>
            <a:chExt cx="5294629" cy="3050539"/>
          </a:xfrm>
        </p:grpSpPr>
        <p:pic>
          <p:nvPicPr>
            <p:cNvPr id="1716" name="picture 171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5294629" cy="3050539"/>
            </a:xfrm>
            <a:prstGeom prst="rect">
              <a:avLst/>
            </a:prstGeom>
          </p:spPr>
        </p:pic>
        <p:sp>
          <p:nvSpPr>
            <p:cNvPr id="1718" name="textbox 1718"/>
            <p:cNvSpPr/>
            <p:nvPr/>
          </p:nvSpPr>
          <p:spPr>
            <a:xfrm>
              <a:off x="-12700" y="-12700"/>
              <a:ext cx="5320029" cy="307593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</a:pPr>
              <a:endParaRPr sz="7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4290" indent="5715" algn="l" rtl="0" eaLnBrk="0">
                <a:lnSpc>
                  <a:spcPct val="95000"/>
                </a:lnSpc>
                <a:spcBef>
                  <a:spcPts val="5"/>
                </a:spcBef>
                <a:tabLst>
                  <a:tab pos="182880" algn="l"/>
                </a:tabLst>
              </a:pPr>
              <a:r>
                <a:rPr sz="1400" b="1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审计的范围要从财务扩展至全部经营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管理领域；审计需要介入企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业价值创造过程，以审计整改为抓手，全面促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进企业战略目标实现、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战略转型以及管理提升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5560" indent="4445" algn="l" rtl="0" eaLnBrk="0">
                <a:lnSpc>
                  <a:spcPct val="92000"/>
                </a:lnSpc>
                <a:spcBef>
                  <a:spcPts val="870"/>
                </a:spcBef>
                <a:tabLst>
                  <a:tab pos="184150" algn="l"/>
                </a:tabLst>
              </a:pPr>
              <a:r>
                <a:rPr sz="1400" b="1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审计工作需围绕企业经营管理中的主要矛盾、突出问题，加大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处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罚和整改力度。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5560" indent="4445" algn="l" rtl="0" eaLnBrk="0">
                <a:lnSpc>
                  <a:spcPct val="95000"/>
                </a:lnSpc>
                <a:spcBef>
                  <a:spcPts val="850"/>
                </a:spcBef>
                <a:tabLst>
                  <a:tab pos="184150" algn="l"/>
                </a:tabLst>
              </a:pPr>
              <a:r>
                <a:rPr sz="1400" b="1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加强审计工作并不意味着审计部门既当裁判员又当运动员。审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计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部门不能过度介入具体的合同审批等环节，反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而削弱、稀释了直接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责任主体的责任担当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，也造成责任模糊。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1115" indent="8255" algn="l" rtl="0" eaLnBrk="0">
                <a:lnSpc>
                  <a:spcPct val="92000"/>
                </a:lnSpc>
                <a:spcBef>
                  <a:spcPts val="870"/>
                </a:spcBef>
                <a:tabLst>
                  <a:tab pos="184150" algn="l"/>
                </a:tabLst>
              </a:pPr>
              <a:r>
                <a:rPr sz="1400" b="1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将审计监督的重心从事后向事前、事中前移，从制度、流程、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机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制源头消除隐患，控制风险，保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证规范运行。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3000"/>
                </a:lnSpc>
              </a:pPr>
              <a:endParaRPr sz="7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1115" indent="8255" algn="l" rtl="0" eaLnBrk="0">
                <a:lnSpc>
                  <a:spcPct val="92000"/>
                </a:lnSpc>
                <a:spcBef>
                  <a:spcPts val="5"/>
                </a:spcBef>
                <a:tabLst>
                  <a:tab pos="184150" algn="l"/>
                </a:tabLst>
              </a:pPr>
              <a:r>
                <a:rPr sz="1400" b="1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积累长期审计实践中的宝贵数字资产，概括分析典型例证；形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成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控制性数字标准，为企业有关流程的自动运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行创造条件。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1720" name="picture 17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27688" y="2562724"/>
              <a:ext cx="143997" cy="137930"/>
            </a:xfrm>
            <a:prstGeom prst="rect">
              <a:avLst/>
            </a:prstGeom>
          </p:spPr>
        </p:pic>
        <p:pic>
          <p:nvPicPr>
            <p:cNvPr id="1722" name="picture 17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27688" y="2059804"/>
              <a:ext cx="143997" cy="137930"/>
            </a:xfrm>
            <a:prstGeom prst="rect">
              <a:avLst/>
            </a:prstGeom>
          </p:spPr>
        </p:pic>
        <p:pic>
          <p:nvPicPr>
            <p:cNvPr id="1724" name="picture 172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27688" y="1343524"/>
              <a:ext cx="143997" cy="137930"/>
            </a:xfrm>
            <a:prstGeom prst="rect">
              <a:avLst/>
            </a:prstGeom>
          </p:spPr>
        </p:pic>
        <p:pic>
          <p:nvPicPr>
            <p:cNvPr id="1726" name="picture 17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27688" y="840604"/>
              <a:ext cx="143997" cy="137930"/>
            </a:xfrm>
            <a:prstGeom prst="rect">
              <a:avLst/>
            </a:prstGeom>
          </p:spPr>
        </p:pic>
        <p:pic>
          <p:nvPicPr>
            <p:cNvPr id="1728" name="picture 172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27671" y="124324"/>
              <a:ext cx="143583" cy="137930"/>
            </a:xfrm>
            <a:prstGeom prst="rect">
              <a:avLst/>
            </a:prstGeom>
          </p:spPr>
        </p:pic>
      </p:grpSp>
      <p:graphicFrame>
        <p:nvGraphicFramePr>
          <p:cNvPr id="1730" name="table 1730"/>
          <p:cNvGraphicFramePr>
            <a:graphicFrameLocks noGrp="1"/>
          </p:cNvGraphicFramePr>
          <p:nvPr/>
        </p:nvGraphicFramePr>
        <p:xfrm>
          <a:off x="6197600" y="1177290"/>
          <a:ext cx="5370830" cy="2289175"/>
        </p:xfrm>
        <a:graphic>
          <a:graphicData uri="http://schemas.openxmlformats.org/drawingml/2006/table">
            <a:tbl>
              <a:tblPr/>
              <a:tblGrid>
                <a:gridCol w="839470"/>
                <a:gridCol w="817244"/>
                <a:gridCol w="3714115"/>
              </a:tblGrid>
              <a:tr h="3194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0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二级流程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112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三级流程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51940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要点解释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683894"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63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审计结果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9715" indent="-14668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审计报告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撰写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965" indent="-444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依据审计实施过程中的工作底稿、审计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发现等，与被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审计单位/机构沟通后，撰写审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计报告；征求被审计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单位/机构的意见，修改后报企业决策层批准和参考。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325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0350" indent="-147320" algn="l" rtl="0" eaLnBrk="0">
                        <a:lnSpc>
                          <a:spcPct val="93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审计结果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跟踪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5080" algn="l" rtl="0" eaLnBrk="0">
                        <a:lnSpc>
                          <a:spcPct val="9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审计报告或审计决定书下达被审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计单位/机构后，审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计部门定期/不定期进行检查，评估被审计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单位/机构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整改进展和整改效果，并向企业决策层反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馈，必要时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发出二次整改通知书。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6355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3525" indent="-15049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审计资料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归档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根据国家和企业有关审计档案管理制度，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对审计资料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进行整理、装订和编码，进入企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业知识库。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1732" name="textbox 1732"/>
          <p:cNvSpPr/>
          <p:nvPr/>
        </p:nvSpPr>
        <p:spPr>
          <a:xfrm>
            <a:off x="113525" y="121284"/>
            <a:ext cx="570484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保驾护航的支持性活动：一级流程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24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26</a:t>
            </a:r>
            <a:endParaRPr sz="2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1734" name="path 173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38" name="textbox 1738"/>
          <p:cNvSpPr/>
          <p:nvPr/>
        </p:nvSpPr>
        <p:spPr>
          <a:xfrm>
            <a:off x="555498" y="776452"/>
            <a:ext cx="230568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一级流程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26</a:t>
            </a: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审计管</a:t>
            </a:r>
            <a:r>
              <a:rPr sz="17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" name="rect 1740"/>
          <p:cNvSpPr/>
          <p:nvPr/>
        </p:nvSpPr>
        <p:spPr>
          <a:xfrm>
            <a:off x="0" y="4023359"/>
            <a:ext cx="12192000" cy="28346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42" name="textbox 1742"/>
          <p:cNvSpPr/>
          <p:nvPr/>
        </p:nvSpPr>
        <p:spPr>
          <a:xfrm>
            <a:off x="5103140" y="4197336"/>
            <a:ext cx="3369945" cy="22047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第十六章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流程活动的组织化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第十七章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组织形态：组织结构的方式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第十八章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新型组织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形态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第十九章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部门职责分析与职位设置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第二十章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职位的编织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第二十一章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第二十二章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素质模型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第二十三章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角色管理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44" name="textbox 1744"/>
          <p:cNvSpPr/>
          <p:nvPr/>
        </p:nvSpPr>
        <p:spPr>
          <a:xfrm>
            <a:off x="2518324" y="2901034"/>
            <a:ext cx="5023484" cy="13157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74000"/>
              </a:lnSpc>
            </a:pPr>
            <a:r>
              <a:rPr sz="17600" b="1" kern="0" spc="-80" baseline="-700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03</a:t>
            </a:r>
            <a:r>
              <a:rPr sz="11400" kern="0" spc="9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    </a:t>
            </a:r>
            <a:r>
              <a:rPr sz="7300" b="1" kern="0" spc="-80" baseline="3100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组织设计</a:t>
            </a:r>
            <a:endParaRPr sz="7300" baseline="31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746" name="picture 174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125925" y="3906991"/>
            <a:ext cx="2296776" cy="297996"/>
          </a:xfrm>
          <a:prstGeom prst="rect">
            <a:avLst/>
          </a:prstGeom>
        </p:spPr>
      </p:pic>
      <p:pic>
        <p:nvPicPr>
          <p:cNvPr id="1748" name="picture 17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918335" y="2347544"/>
            <a:ext cx="2670809" cy="2167940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2" name="textbox 1752"/>
          <p:cNvSpPr/>
          <p:nvPr/>
        </p:nvSpPr>
        <p:spPr>
          <a:xfrm>
            <a:off x="5964935" y="2429255"/>
            <a:ext cx="4296409" cy="46355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8717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05</a:t>
            </a:r>
            <a:r>
              <a:rPr sz="1400" kern="0" spc="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实体绩效管理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54" name="textbox 1754"/>
          <p:cNvSpPr/>
          <p:nvPr/>
        </p:nvSpPr>
        <p:spPr>
          <a:xfrm>
            <a:off x="2615183" y="4486655"/>
            <a:ext cx="2205354" cy="46355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3373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17</a:t>
            </a:r>
            <a:r>
              <a:rPr sz="1400" kern="0" spc="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技术吸纳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56" name="textbox 1756"/>
          <p:cNvSpPr/>
          <p:nvPr/>
        </p:nvSpPr>
        <p:spPr>
          <a:xfrm>
            <a:off x="4873752" y="4482083"/>
            <a:ext cx="2205354" cy="483234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3373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18</a:t>
            </a:r>
            <a:r>
              <a:rPr sz="1400" kern="0" spc="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技术研究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58" name="textbox 1758"/>
          <p:cNvSpPr/>
          <p:nvPr/>
        </p:nvSpPr>
        <p:spPr>
          <a:xfrm>
            <a:off x="7124700" y="4475988"/>
            <a:ext cx="3124200" cy="497205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1630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19</a:t>
            </a:r>
            <a:r>
              <a:rPr sz="1400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知识产权管理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760" name="picture 17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002472" y="4425950"/>
            <a:ext cx="3978274" cy="121920"/>
          </a:xfrm>
          <a:prstGeom prst="rect">
            <a:avLst/>
          </a:prstGeom>
        </p:spPr>
      </p:pic>
      <p:pic>
        <p:nvPicPr>
          <p:cNvPr id="1762" name="picture 17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002155" y="2396490"/>
            <a:ext cx="8341359" cy="2151379"/>
          </a:xfrm>
          <a:prstGeom prst="rect">
            <a:avLst/>
          </a:prstGeom>
        </p:spPr>
      </p:pic>
      <p:pic>
        <p:nvPicPr>
          <p:cNvPr id="1764" name="picture 17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79119" y="5487923"/>
            <a:ext cx="9666732" cy="1100201"/>
          </a:xfrm>
          <a:prstGeom prst="rect">
            <a:avLst/>
          </a:prstGeom>
        </p:spPr>
      </p:pic>
      <p:grpSp>
        <p:nvGrpSpPr>
          <p:cNvPr id="52" name="group 52"/>
          <p:cNvGrpSpPr/>
          <p:nvPr/>
        </p:nvGrpSpPr>
        <p:grpSpPr>
          <a:xfrm rot="21600000">
            <a:off x="518159" y="1085088"/>
            <a:ext cx="5253990" cy="708786"/>
            <a:chOff x="0" y="0"/>
            <a:chExt cx="5253990" cy="708786"/>
          </a:xfrm>
        </p:grpSpPr>
        <p:sp>
          <p:nvSpPr>
            <p:cNvPr id="1766" name="rect 1766"/>
            <p:cNvSpPr/>
            <p:nvPr/>
          </p:nvSpPr>
          <p:spPr>
            <a:xfrm>
              <a:off x="0" y="0"/>
              <a:ext cx="5247132" cy="702564"/>
            </a:xfrm>
            <a:prstGeom prst="rect">
              <a:avLst/>
            </a:pr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768" name="textbox 1768"/>
            <p:cNvSpPr/>
            <p:nvPr/>
          </p:nvSpPr>
          <p:spPr>
            <a:xfrm>
              <a:off x="126816" y="131966"/>
              <a:ext cx="4999354" cy="42100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72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5240" indent="-2540" algn="l" rtl="0" eaLnBrk="0">
                <a:lnSpc>
                  <a:spcPct val="93000"/>
                </a:lnSpc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根据事情（活动）的结构和逻辑设计组织结构（从组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织的总体形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态到各个组织单元的组合</a:t>
              </a:r>
              <a:r>
                <a:rPr sz="1400" kern="0" spc="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）；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1770" name="picture 177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27305" y="696086"/>
              <a:ext cx="5206999" cy="12700"/>
            </a:xfrm>
            <a:prstGeom prst="rect">
              <a:avLst/>
            </a:prstGeom>
          </p:spPr>
        </p:pic>
        <p:pic>
          <p:nvPicPr>
            <p:cNvPr id="1772" name="picture 177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5241290" y="4571"/>
              <a:ext cx="12700" cy="673100"/>
            </a:xfrm>
            <a:prstGeom prst="rect">
              <a:avLst/>
            </a:prstGeom>
          </p:spPr>
        </p:pic>
      </p:grpSp>
      <p:grpSp>
        <p:nvGrpSpPr>
          <p:cNvPr id="54" name="group 54"/>
          <p:cNvGrpSpPr/>
          <p:nvPr/>
        </p:nvGrpSpPr>
        <p:grpSpPr>
          <a:xfrm rot="21600000">
            <a:off x="5654040" y="1062990"/>
            <a:ext cx="5480050" cy="727709"/>
            <a:chOff x="0" y="0"/>
            <a:chExt cx="5480050" cy="727709"/>
          </a:xfrm>
        </p:grpSpPr>
        <p:pic>
          <p:nvPicPr>
            <p:cNvPr id="1774" name="picture 177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0" y="0"/>
              <a:ext cx="5480050" cy="727709"/>
            </a:xfrm>
            <a:prstGeom prst="rect">
              <a:avLst/>
            </a:prstGeom>
          </p:spPr>
        </p:pic>
        <p:sp>
          <p:nvSpPr>
            <p:cNvPr id="1776" name="textbox 1776"/>
            <p:cNvSpPr/>
            <p:nvPr/>
          </p:nvSpPr>
          <p:spPr>
            <a:xfrm>
              <a:off x="-12700" y="-12700"/>
              <a:ext cx="5505450" cy="75310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0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449580" indent="635" algn="l" rtl="0" eaLnBrk="0">
                <a:lnSpc>
                  <a:spcPct val="93000"/>
                </a:lnSpc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将具体的人配置到组织结构中去，使之与最小的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组织单元职位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对接。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1778" name="textbox 1778"/>
          <p:cNvSpPr/>
          <p:nvPr/>
        </p:nvSpPr>
        <p:spPr>
          <a:xfrm>
            <a:off x="2618232" y="4988052"/>
            <a:ext cx="7633969" cy="467994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17550" algn="l" rtl="0" eaLnBrk="0">
              <a:lnSpc>
                <a:spcPct val="87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20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信息系统建设与维护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21</a:t>
            </a:r>
            <a:r>
              <a:rPr sz="1400" kern="0" spc="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数据流管理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80" name="textbox 1780"/>
          <p:cNvSpPr/>
          <p:nvPr/>
        </p:nvSpPr>
        <p:spPr>
          <a:xfrm>
            <a:off x="113525" y="121284"/>
            <a:ext cx="3202304" cy="8629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659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流程活动的组织化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ts val="3205"/>
              </a:lnSpc>
              <a:spcBef>
                <a:spcPts val="100"/>
              </a:spcBef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流程和组织分工：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因事设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82" name="path 178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84" name="textbox 1784"/>
          <p:cNvSpPr/>
          <p:nvPr/>
        </p:nvSpPr>
        <p:spPr>
          <a:xfrm>
            <a:off x="7135367" y="1900428"/>
            <a:ext cx="3124200" cy="497205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01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03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理念架构管理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86" name="textbox 1786"/>
          <p:cNvSpPr/>
          <p:nvPr/>
        </p:nvSpPr>
        <p:spPr>
          <a:xfrm>
            <a:off x="7126223" y="3959352"/>
            <a:ext cx="3124200" cy="49530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1630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16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债务危机管理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88" name="textbox 1788"/>
          <p:cNvSpPr/>
          <p:nvPr/>
        </p:nvSpPr>
        <p:spPr>
          <a:xfrm>
            <a:off x="2625851" y="2433828"/>
            <a:ext cx="3298190" cy="46355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2136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04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年度计划和全面预算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90" name="textbox 1790"/>
          <p:cNvSpPr/>
          <p:nvPr/>
        </p:nvSpPr>
        <p:spPr>
          <a:xfrm>
            <a:off x="3034602" y="5618874"/>
            <a:ext cx="2171700" cy="7131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22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会计核算与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决策支持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24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社会责任管理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92" name="textbox 1792"/>
          <p:cNvSpPr/>
          <p:nvPr/>
        </p:nvSpPr>
        <p:spPr>
          <a:xfrm>
            <a:off x="7332281" y="5614429"/>
            <a:ext cx="1851025" cy="717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23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战略性财务管理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26</a:t>
            </a:r>
            <a:r>
              <a:rPr sz="1400" kern="0" spc="7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审计管理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94" name="rect 1794"/>
          <p:cNvSpPr/>
          <p:nvPr/>
        </p:nvSpPr>
        <p:spPr>
          <a:xfrm>
            <a:off x="522731" y="2365247"/>
            <a:ext cx="1310639" cy="263652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96" name="textbox 1796"/>
          <p:cNvSpPr/>
          <p:nvPr/>
        </p:nvSpPr>
        <p:spPr>
          <a:xfrm>
            <a:off x="510031" y="2366962"/>
            <a:ext cx="5485765" cy="2451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7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  <a:tabLst>
                <a:tab pos="273050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战略部门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798" name="picture 179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850199" y="2379662"/>
            <a:ext cx="4129722" cy="142240"/>
          </a:xfrm>
          <a:prstGeom prst="rect">
            <a:avLst/>
          </a:prstGeom>
        </p:spPr>
      </p:pic>
      <p:sp>
        <p:nvSpPr>
          <p:cNvPr id="1800" name="textbox 1800"/>
          <p:cNvSpPr/>
          <p:nvPr/>
        </p:nvSpPr>
        <p:spPr>
          <a:xfrm>
            <a:off x="4884420" y="1912620"/>
            <a:ext cx="2204085" cy="483234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19125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02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投资管理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02" name="textbox 1802"/>
          <p:cNvSpPr/>
          <p:nvPr/>
        </p:nvSpPr>
        <p:spPr>
          <a:xfrm>
            <a:off x="4875275" y="3957828"/>
            <a:ext cx="2204085" cy="483234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3373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15</a:t>
            </a:r>
            <a:r>
              <a:rPr sz="1400" kern="0" spc="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资金使用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04" name="textbox 1804"/>
          <p:cNvSpPr/>
          <p:nvPr/>
        </p:nvSpPr>
        <p:spPr>
          <a:xfrm>
            <a:off x="6018275" y="2926079"/>
            <a:ext cx="2120264" cy="497205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8768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08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集成供应链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06" name="textbox 1806"/>
          <p:cNvSpPr/>
          <p:nvPr/>
        </p:nvSpPr>
        <p:spPr>
          <a:xfrm>
            <a:off x="6019800" y="3445763"/>
            <a:ext cx="2118360" cy="497205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12115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12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08" name="textbox 1808"/>
          <p:cNvSpPr/>
          <p:nvPr/>
        </p:nvSpPr>
        <p:spPr>
          <a:xfrm>
            <a:off x="8183880" y="3447288"/>
            <a:ext cx="2080260" cy="497205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71500" algn="l" rtl="0" eaLnBrk="0">
              <a:lnSpc>
                <a:spcPct val="86000"/>
              </a:lnSpc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13</a:t>
            </a:r>
            <a:r>
              <a:rPr sz="1400" kern="0" spc="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干部管理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10" name="textbox 1810"/>
          <p:cNvSpPr/>
          <p:nvPr/>
        </p:nvSpPr>
        <p:spPr>
          <a:xfrm>
            <a:off x="8183880" y="2927604"/>
            <a:ext cx="2080260" cy="497205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5689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09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顾客连接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12" name="textbox 1812"/>
          <p:cNvSpPr/>
          <p:nvPr/>
        </p:nvSpPr>
        <p:spPr>
          <a:xfrm>
            <a:off x="2625851" y="1917191"/>
            <a:ext cx="2204085" cy="46355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5179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01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战略制定和执行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14" name="textbox 1814"/>
          <p:cNvSpPr/>
          <p:nvPr/>
        </p:nvSpPr>
        <p:spPr>
          <a:xfrm>
            <a:off x="2616707" y="3962400"/>
            <a:ext cx="2204085" cy="46355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3373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14</a:t>
            </a:r>
            <a:r>
              <a:rPr sz="1400" kern="0" spc="6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资金筹措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16" name="textbox 1816"/>
          <p:cNvSpPr/>
          <p:nvPr/>
        </p:nvSpPr>
        <p:spPr>
          <a:xfrm>
            <a:off x="4332732" y="3457955"/>
            <a:ext cx="1635760" cy="483234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462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11</a:t>
            </a:r>
            <a:r>
              <a:rPr sz="1400" kern="0" spc="4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人力资源激励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18" name="textbox 1818"/>
          <p:cNvSpPr/>
          <p:nvPr/>
        </p:nvSpPr>
        <p:spPr>
          <a:xfrm>
            <a:off x="4332732" y="2938271"/>
            <a:ext cx="1633854" cy="483234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337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07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20" name="textbox 1820"/>
          <p:cNvSpPr/>
          <p:nvPr/>
        </p:nvSpPr>
        <p:spPr>
          <a:xfrm>
            <a:off x="2619755" y="3462528"/>
            <a:ext cx="1663064" cy="46355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542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人力资源配置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22" name="textbox 1822"/>
          <p:cNvSpPr/>
          <p:nvPr/>
        </p:nvSpPr>
        <p:spPr>
          <a:xfrm>
            <a:off x="2619755" y="2944367"/>
            <a:ext cx="1663064" cy="46228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798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06</a:t>
            </a:r>
            <a:r>
              <a:rPr sz="1400" kern="0" spc="5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需求分析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24" name="rect 1824"/>
          <p:cNvSpPr/>
          <p:nvPr/>
        </p:nvSpPr>
        <p:spPr>
          <a:xfrm>
            <a:off x="10288523" y="6137148"/>
            <a:ext cx="1429511" cy="265176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26" name="textbox 1826"/>
          <p:cNvSpPr/>
          <p:nvPr/>
        </p:nvSpPr>
        <p:spPr>
          <a:xfrm>
            <a:off x="10275823" y="6153136"/>
            <a:ext cx="1455419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  <a:tabLst>
                <a:tab pos="13017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审计管理部门</a:t>
            </a:r>
            <a:r>
              <a:rPr sz="15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828" name="picture 18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8696959" y="6309359"/>
            <a:ext cx="2330450" cy="314642"/>
          </a:xfrm>
          <a:prstGeom prst="rect">
            <a:avLst/>
          </a:prstGeom>
        </p:spPr>
      </p:pic>
      <p:pic>
        <p:nvPicPr>
          <p:cNvPr id="1830" name="picture 183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447414" y="3925570"/>
            <a:ext cx="6897369" cy="103504"/>
          </a:xfrm>
          <a:prstGeom prst="rect">
            <a:avLst/>
          </a:prstGeom>
        </p:spPr>
      </p:pic>
      <p:pic>
        <p:nvPicPr>
          <p:cNvPr id="1832" name="picture 18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2115185" y="2892425"/>
            <a:ext cx="6002019" cy="102234"/>
          </a:xfrm>
          <a:prstGeom prst="rect">
            <a:avLst/>
          </a:prstGeom>
        </p:spPr>
      </p:pic>
      <p:sp>
        <p:nvSpPr>
          <p:cNvPr id="1836" name="textbox 1836"/>
          <p:cNvSpPr/>
          <p:nvPr/>
        </p:nvSpPr>
        <p:spPr>
          <a:xfrm>
            <a:off x="5173979" y="5343144"/>
            <a:ext cx="2045335" cy="265429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717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信息系统管理部门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38" name="textbox 1838"/>
          <p:cNvSpPr/>
          <p:nvPr/>
        </p:nvSpPr>
        <p:spPr>
          <a:xfrm>
            <a:off x="4997195" y="6397752"/>
            <a:ext cx="2045335" cy="265429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2227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法务管理部门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40" name="textbox 1840"/>
          <p:cNvSpPr/>
          <p:nvPr/>
        </p:nvSpPr>
        <p:spPr>
          <a:xfrm>
            <a:off x="5042915" y="5841491"/>
            <a:ext cx="2044064" cy="264159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2484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财务部门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42" name="textbox 1842"/>
          <p:cNvSpPr/>
          <p:nvPr/>
        </p:nvSpPr>
        <p:spPr>
          <a:xfrm>
            <a:off x="519684" y="3302508"/>
            <a:ext cx="1608455" cy="265429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0703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市场部门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44" name="textbox 1844"/>
          <p:cNvSpPr/>
          <p:nvPr/>
        </p:nvSpPr>
        <p:spPr>
          <a:xfrm>
            <a:off x="4341875" y="3314700"/>
            <a:ext cx="1608455" cy="265429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0322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研发部门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46" name="textbox 1846"/>
          <p:cNvSpPr/>
          <p:nvPr/>
        </p:nvSpPr>
        <p:spPr>
          <a:xfrm>
            <a:off x="4050791" y="4826508"/>
            <a:ext cx="1608455" cy="265429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0195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研发部门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48" name="rect 1848"/>
          <p:cNvSpPr/>
          <p:nvPr/>
        </p:nvSpPr>
        <p:spPr>
          <a:xfrm>
            <a:off x="507492" y="2857500"/>
            <a:ext cx="1607819" cy="265176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50" name="textbox 1850"/>
          <p:cNvSpPr/>
          <p:nvPr/>
        </p:nvSpPr>
        <p:spPr>
          <a:xfrm>
            <a:off x="7933944" y="4818888"/>
            <a:ext cx="1607819" cy="264159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06400" algn="l" rtl="0" eaLnBrk="0">
              <a:lnSpc>
                <a:spcPct val="90000"/>
              </a:lnSpc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法务部门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52" name="rect 1852"/>
          <p:cNvSpPr/>
          <p:nvPr/>
        </p:nvSpPr>
        <p:spPr>
          <a:xfrm>
            <a:off x="6301740" y="3288791"/>
            <a:ext cx="1607819" cy="263652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54" name="rect 1854"/>
          <p:cNvSpPr/>
          <p:nvPr/>
        </p:nvSpPr>
        <p:spPr>
          <a:xfrm>
            <a:off x="10344911" y="3892295"/>
            <a:ext cx="1429511" cy="265176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56" name="rect 1856"/>
          <p:cNvSpPr/>
          <p:nvPr/>
        </p:nvSpPr>
        <p:spPr>
          <a:xfrm>
            <a:off x="10343388" y="2307335"/>
            <a:ext cx="1429511" cy="265176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58" name="textbox 1858"/>
          <p:cNvSpPr/>
          <p:nvPr/>
        </p:nvSpPr>
        <p:spPr>
          <a:xfrm>
            <a:off x="573023" y="4411979"/>
            <a:ext cx="1430019" cy="264159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1750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财务部门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60" name="textbox 1860"/>
          <p:cNvSpPr/>
          <p:nvPr/>
        </p:nvSpPr>
        <p:spPr>
          <a:xfrm>
            <a:off x="10375392" y="3253740"/>
            <a:ext cx="1384300" cy="265429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9591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市场部门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62" name="textbox 1862"/>
          <p:cNvSpPr/>
          <p:nvPr/>
        </p:nvSpPr>
        <p:spPr>
          <a:xfrm>
            <a:off x="567794" y="2019286"/>
            <a:ext cx="1652270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组织分工：粗与细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64" name="textbox 1864"/>
          <p:cNvSpPr/>
          <p:nvPr/>
        </p:nvSpPr>
        <p:spPr>
          <a:xfrm>
            <a:off x="494792" y="2873996"/>
            <a:ext cx="1633220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  <a:tabLst>
                <a:tab pos="114300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财务、运营部门</a:t>
            </a: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66" name="textbox 1866"/>
          <p:cNvSpPr/>
          <p:nvPr/>
        </p:nvSpPr>
        <p:spPr>
          <a:xfrm>
            <a:off x="6289040" y="3303891"/>
            <a:ext cx="1633220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  <a:tabLst>
                <a:tab pos="11112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采购、生产部门</a:t>
            </a: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68" name="textbox 1868"/>
          <p:cNvSpPr/>
          <p:nvPr/>
        </p:nvSpPr>
        <p:spPr>
          <a:xfrm>
            <a:off x="10332211" y="3908411"/>
            <a:ext cx="1455419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  <a:tabLst>
                <a:tab pos="128270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人力资源部门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70" name="textbox 1870"/>
          <p:cNvSpPr/>
          <p:nvPr/>
        </p:nvSpPr>
        <p:spPr>
          <a:xfrm>
            <a:off x="10330688" y="2322816"/>
            <a:ext cx="1455419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  <a:tabLst>
                <a:tab pos="12382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企业文化部门</a:t>
            </a:r>
            <a:r>
              <a:rPr sz="1500" kern="0" spc="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72" name="textbox 1872"/>
          <p:cNvSpPr/>
          <p:nvPr/>
        </p:nvSpPr>
        <p:spPr>
          <a:xfrm>
            <a:off x="676839" y="5922631"/>
            <a:ext cx="1238250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企业文化部门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874" name="picture 187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511175" y="1114425"/>
            <a:ext cx="12700" cy="673100"/>
          </a:xfrm>
          <a:prstGeom prst="rect">
            <a:avLst/>
          </a:prstGeom>
        </p:spPr>
      </p:pic>
      <p:sp>
        <p:nvSpPr>
          <p:cNvPr id="1876" name="path 1876"/>
          <p:cNvSpPr/>
          <p:nvPr/>
        </p:nvSpPr>
        <p:spPr>
          <a:xfrm>
            <a:off x="394715" y="1645920"/>
            <a:ext cx="429767" cy="304800"/>
          </a:xfrm>
          <a:custGeom>
            <a:avLst/>
            <a:gdLst/>
            <a:ahLst/>
            <a:cxnLst/>
            <a:rect l="0" t="0" r="0" b="0"/>
            <a:pathLst>
              <a:path w="676" h="480">
                <a:moveTo>
                  <a:pt x="0" y="240"/>
                </a:moveTo>
                <a:lnTo>
                  <a:pt x="168" y="240"/>
                </a:lnTo>
                <a:lnTo>
                  <a:pt x="168" y="0"/>
                </a:lnTo>
                <a:lnTo>
                  <a:pt x="508" y="0"/>
                </a:lnTo>
                <a:lnTo>
                  <a:pt x="508" y="240"/>
                </a:lnTo>
                <a:lnTo>
                  <a:pt x="676" y="240"/>
                </a:lnTo>
                <a:lnTo>
                  <a:pt x="338" y="480"/>
                </a:lnTo>
                <a:lnTo>
                  <a:pt x="0" y="240"/>
                </a:ln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78" name="textbox 1878"/>
          <p:cNvSpPr/>
          <p:nvPr/>
        </p:nvSpPr>
        <p:spPr>
          <a:xfrm>
            <a:off x="5742436" y="6126874"/>
            <a:ext cx="728980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880" name="picture 188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10263504" y="3172459"/>
            <a:ext cx="807720" cy="81915"/>
          </a:xfrm>
          <a:prstGeom prst="rect">
            <a:avLst/>
          </a:prstGeom>
        </p:spPr>
      </p:pic>
      <p:pic>
        <p:nvPicPr>
          <p:cNvPr id="1882" name="picture 188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525780" y="1078229"/>
            <a:ext cx="5207000" cy="12700"/>
          </a:xfrm>
          <a:prstGeom prst="rect">
            <a:avLst/>
          </a:prstGeom>
        </p:spPr>
      </p:pic>
      <p:sp>
        <p:nvSpPr>
          <p:cNvPr id="1884" name="textbox 1884"/>
          <p:cNvSpPr/>
          <p:nvPr/>
        </p:nvSpPr>
        <p:spPr>
          <a:xfrm>
            <a:off x="5471097" y="6157743"/>
            <a:ext cx="200025" cy="174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70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25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6" name="picture 188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281671" y="3000755"/>
            <a:ext cx="4433316" cy="3233673"/>
          </a:xfrm>
          <a:prstGeom prst="rect">
            <a:avLst/>
          </a:prstGeom>
        </p:spPr>
      </p:pic>
      <p:sp>
        <p:nvSpPr>
          <p:cNvPr id="1888" name="textbox 1888"/>
          <p:cNvSpPr/>
          <p:nvPr/>
        </p:nvSpPr>
        <p:spPr>
          <a:xfrm>
            <a:off x="7203970" y="942187"/>
            <a:ext cx="4270375" cy="18878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5560" algn="l" rtl="0" eaLnBrk="0">
              <a:lnSpc>
                <a:spcPct val="90000"/>
              </a:lnSpc>
            </a:pPr>
            <a:r>
              <a:rPr sz="1700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组织单元的宽度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2540" algn="l" rtl="0" eaLnBrk="0">
              <a:lnSpc>
                <a:spcPct val="96000"/>
              </a:lnSpc>
              <a:spcBef>
                <a:spcPts val="7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不管在哪一个组织层级上，部门/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机构设置越多（管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理宽度越宽</a:t>
            </a:r>
            <a:r>
              <a:rPr sz="1400" kern="0" spc="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组织横向协同的复杂度和难度就越大。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管理和决策层级减少，有利于信息的上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下传递和上级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将指令贯彻到组织基层。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56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组织单元宽度的决定因素：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" algn="l" rtl="0" eaLnBrk="0">
              <a:lnSpc>
                <a:spcPct val="86000"/>
              </a:lnSpc>
              <a:spcBef>
                <a:spcPts val="535"/>
              </a:spcBef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从外部看：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最主要的变量是市场和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竞争的要求。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0"/>
              </a:spcBef>
            </a:pP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从内部看：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变量之一是核心技术能力开发的内在要求。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90" name="textbox 1890"/>
          <p:cNvSpPr/>
          <p:nvPr/>
        </p:nvSpPr>
        <p:spPr>
          <a:xfrm>
            <a:off x="537818" y="5387099"/>
            <a:ext cx="6420484" cy="12058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假设以三级流程为起点，产品企划和产品开发规划可分设两个组织单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元，也可合拢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变成产品规划一个组织单元。如果再把项目立项、项目论证批准、项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目开发计划三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个单元全部加进来，则形成集产品规划和产品开发准备于一体的二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级组织单元。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1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8100" indent="10795" algn="l" rtl="0" eaLnBrk="0">
              <a:lnSpc>
                <a:spcPct val="93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由此可见：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组织设计包括自上而下的细分和自下而上的合拢两个路径。在实践中，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这双重视角同时存在，即既从森林看树木，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又从树木看森林。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92" name="textbox 1892"/>
          <p:cNvSpPr/>
          <p:nvPr/>
        </p:nvSpPr>
        <p:spPr>
          <a:xfrm>
            <a:off x="7392774" y="3075926"/>
            <a:ext cx="4132579" cy="17570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38020" algn="l" rtl="0" eaLnBrk="0">
              <a:lnSpc>
                <a:spcPct val="90000"/>
              </a:lnSpc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决策层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3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7000"/>
              </a:lnSpc>
              <a:spcBef>
                <a:spcPts val="470"/>
              </a:spcBef>
            </a:pPr>
            <a:r>
              <a:rPr sz="2400" kern="0" spc="20" baseline="-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r>
              <a:rPr sz="2400" kern="0" spc="20" baseline="-200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r>
              <a:rPr sz="1500" kern="0" spc="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</a:t>
            </a:r>
            <a:r>
              <a:rPr sz="1500" kern="0" spc="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r>
              <a:rPr sz="1500" kern="0" spc="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      </a:t>
            </a:r>
            <a:r>
              <a:rPr sz="2400" kern="0" spc="2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r>
              <a:rPr sz="2400" kern="0" spc="20" baseline="200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r>
              <a:rPr sz="1500" kern="0" spc="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</a:t>
            </a:r>
            <a:r>
              <a:rPr sz="2400" kern="0" spc="20" baseline="4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endParaRPr sz="2400" baseline="4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3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5694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一级组织单元个数（管理宽度）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894" name="picture 18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550163" y="2447290"/>
            <a:ext cx="1207008" cy="1172209"/>
          </a:xfrm>
          <a:prstGeom prst="rect">
            <a:avLst/>
          </a:prstGeom>
        </p:spPr>
      </p:pic>
      <p:graphicFrame>
        <p:nvGraphicFramePr>
          <p:cNvPr id="1896" name="table 1896"/>
          <p:cNvGraphicFramePr>
            <a:graphicFrameLocks noGrp="1"/>
          </p:cNvGraphicFramePr>
          <p:nvPr/>
        </p:nvGraphicFramePr>
        <p:xfrm>
          <a:off x="550163" y="2437751"/>
          <a:ext cx="5415280" cy="1181735"/>
        </p:xfrm>
        <a:graphic>
          <a:graphicData uri="http://schemas.openxmlformats.org/drawingml/2006/table">
            <a:tbl>
              <a:tblPr/>
              <a:tblGrid>
                <a:gridCol w="3938270"/>
                <a:gridCol w="1477010"/>
              </a:tblGrid>
              <a:tr h="11817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72898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4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733425" algn="l" rtl="0" eaLnBrk="0">
                        <a:lnSpc>
                          <a:spcPct val="100000"/>
                        </a:lnSpc>
                      </a:pPr>
                      <a:r>
                        <a:rPr sz="1400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开发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728980" algn="l" rtl="0" eaLnBrk="0">
                        <a:lnSpc>
                          <a:spcPts val="1880"/>
                        </a:lnSpc>
                      </a:pPr>
                      <a:r>
                        <a:rPr sz="14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规划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9225" indent="-63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产品开发三级流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程/三级组织单元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898" name="textbox 1898"/>
          <p:cNvSpPr/>
          <p:nvPr/>
        </p:nvSpPr>
        <p:spPr>
          <a:xfrm>
            <a:off x="540201" y="4113924"/>
            <a:ext cx="6576059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-1270" algn="l" rtl="0" eaLnBrk="0">
              <a:lnSpc>
                <a:spcPct val="96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产品开发整体组织单元可按二级流程设置四个二级组织单元。也可将产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品规划和产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品开发准备两个二级组织单元合起来变为一个单元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，下面的三级组织单元全部进入。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反过来，根据需要也可将产品企划和产品开发规划两个单元，独立成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为和产品开发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过程、产品二次开发并列的二级组织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单元。这样一来，二级组织单元就变成了五个。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56" name="group 56"/>
          <p:cNvGrpSpPr/>
          <p:nvPr/>
        </p:nvGrpSpPr>
        <p:grpSpPr>
          <a:xfrm rot="21600000">
            <a:off x="541019" y="1912379"/>
            <a:ext cx="4913375" cy="396480"/>
            <a:chOff x="0" y="0"/>
            <a:chExt cx="4913375" cy="396480"/>
          </a:xfrm>
        </p:grpSpPr>
        <p:sp>
          <p:nvSpPr>
            <p:cNvPr id="1900" name="path 1900"/>
            <p:cNvSpPr/>
            <p:nvPr/>
          </p:nvSpPr>
          <p:spPr>
            <a:xfrm>
              <a:off x="0" y="1764"/>
              <a:ext cx="4913375" cy="394715"/>
            </a:xfrm>
            <a:custGeom>
              <a:avLst/>
              <a:gdLst/>
              <a:ahLst/>
              <a:cxnLst/>
              <a:rect l="0" t="0" r="0" b="0"/>
              <a:pathLst>
                <a:path w="7737" h="621">
                  <a:moveTo>
                    <a:pt x="0" y="0"/>
                  </a:moveTo>
                  <a:lnTo>
                    <a:pt x="1744" y="0"/>
                  </a:lnTo>
                  <a:lnTo>
                    <a:pt x="1744" y="607"/>
                  </a:lnTo>
                  <a:lnTo>
                    <a:pt x="0" y="607"/>
                  </a:lnTo>
                  <a:lnTo>
                    <a:pt x="0" y="0"/>
                  </a:lnTo>
                  <a:close/>
                </a:path>
                <a:path w="7737" h="621">
                  <a:moveTo>
                    <a:pt x="1955" y="14"/>
                  </a:moveTo>
                  <a:lnTo>
                    <a:pt x="3595" y="14"/>
                  </a:lnTo>
                  <a:lnTo>
                    <a:pt x="3595" y="621"/>
                  </a:lnTo>
                  <a:lnTo>
                    <a:pt x="1955" y="621"/>
                  </a:lnTo>
                  <a:lnTo>
                    <a:pt x="1955" y="14"/>
                  </a:lnTo>
                  <a:close/>
                </a:path>
                <a:path w="7737" h="621">
                  <a:moveTo>
                    <a:pt x="3890" y="12"/>
                  </a:moveTo>
                  <a:lnTo>
                    <a:pt x="5853" y="12"/>
                  </a:lnTo>
                  <a:lnTo>
                    <a:pt x="5853" y="619"/>
                  </a:lnTo>
                  <a:lnTo>
                    <a:pt x="3890" y="619"/>
                  </a:lnTo>
                  <a:lnTo>
                    <a:pt x="3890" y="12"/>
                  </a:lnTo>
                  <a:close/>
                </a:path>
                <a:path w="7737" h="621">
                  <a:moveTo>
                    <a:pt x="6095" y="4"/>
                  </a:moveTo>
                  <a:lnTo>
                    <a:pt x="7737" y="4"/>
                  </a:lnTo>
                  <a:lnTo>
                    <a:pt x="7737" y="612"/>
                  </a:lnTo>
                  <a:lnTo>
                    <a:pt x="6095" y="612"/>
                  </a:lnTo>
                  <a:lnTo>
                    <a:pt x="6095" y="4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902" name="textbox 1902"/>
            <p:cNvSpPr/>
            <p:nvPr/>
          </p:nvSpPr>
          <p:spPr>
            <a:xfrm>
              <a:off x="-12700" y="-12700"/>
              <a:ext cx="4939029" cy="4222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7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424940" algn="l" rtl="0" eaLnBrk="0">
                <a:lnSpc>
                  <a:spcPct val="87000"/>
                </a:lnSpc>
              </a:pP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产品开发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 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产品开发</a:t>
              </a:r>
              <a:r>
                <a:rPr sz="1400" kern="0" spc="9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产品二次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58" name="group 58"/>
          <p:cNvGrpSpPr/>
          <p:nvPr/>
        </p:nvGrpSpPr>
        <p:grpSpPr>
          <a:xfrm rot="21600000">
            <a:off x="541019" y="1914144"/>
            <a:ext cx="4913375" cy="397786"/>
            <a:chOff x="0" y="0"/>
            <a:chExt cx="4913375" cy="397786"/>
          </a:xfrm>
        </p:grpSpPr>
        <p:sp>
          <p:nvSpPr>
            <p:cNvPr id="1904" name="textbox 1904"/>
            <p:cNvSpPr/>
            <p:nvPr/>
          </p:nvSpPr>
          <p:spPr>
            <a:xfrm>
              <a:off x="-12700" y="-12700"/>
              <a:ext cx="4939029" cy="42354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7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605280" algn="l" rtl="0" eaLnBrk="0">
                <a:lnSpc>
                  <a:spcPct val="87000"/>
                </a:lnSpc>
                <a:spcBef>
                  <a:spcPts val="5"/>
                </a:spcBef>
              </a:pP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准备</a:t>
              </a:r>
              <a:r>
                <a:rPr sz="1400" kern="0" spc="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     </a:t>
              </a: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过程</a:t>
              </a:r>
              <a:r>
                <a:rPr sz="1400" kern="0" spc="5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    </a:t>
              </a: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开发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60" name="group 60"/>
          <p:cNvGrpSpPr/>
          <p:nvPr/>
        </p:nvGrpSpPr>
        <p:grpSpPr>
          <a:xfrm rot="21600000">
            <a:off x="547116" y="1280159"/>
            <a:ext cx="4913375" cy="396240"/>
            <a:chOff x="0" y="0"/>
            <a:chExt cx="4913375" cy="396240"/>
          </a:xfrm>
        </p:grpSpPr>
        <p:sp>
          <p:nvSpPr>
            <p:cNvPr id="1906" name="path 1906"/>
            <p:cNvSpPr/>
            <p:nvPr/>
          </p:nvSpPr>
          <p:spPr>
            <a:xfrm>
              <a:off x="0" y="0"/>
              <a:ext cx="4913375" cy="396240"/>
            </a:xfrm>
            <a:custGeom>
              <a:avLst/>
              <a:gdLst/>
              <a:ahLst/>
              <a:cxnLst/>
              <a:rect l="0" t="0" r="0" b="0"/>
              <a:pathLst>
                <a:path w="7737" h="624">
                  <a:moveTo>
                    <a:pt x="0" y="16"/>
                  </a:moveTo>
                  <a:lnTo>
                    <a:pt x="1742" y="16"/>
                  </a:lnTo>
                  <a:lnTo>
                    <a:pt x="1742" y="624"/>
                  </a:lnTo>
                  <a:lnTo>
                    <a:pt x="0" y="624"/>
                  </a:lnTo>
                  <a:lnTo>
                    <a:pt x="0" y="16"/>
                  </a:lnTo>
                  <a:close/>
                </a:path>
                <a:path w="7737" h="624">
                  <a:moveTo>
                    <a:pt x="1956" y="9"/>
                  </a:moveTo>
                  <a:lnTo>
                    <a:pt x="3595" y="9"/>
                  </a:lnTo>
                  <a:lnTo>
                    <a:pt x="3595" y="616"/>
                  </a:lnTo>
                  <a:lnTo>
                    <a:pt x="1956" y="616"/>
                  </a:lnTo>
                  <a:lnTo>
                    <a:pt x="1956" y="9"/>
                  </a:lnTo>
                  <a:close/>
                </a:path>
                <a:path w="7737" h="624">
                  <a:moveTo>
                    <a:pt x="3890" y="7"/>
                  </a:moveTo>
                  <a:lnTo>
                    <a:pt x="5853" y="7"/>
                  </a:lnTo>
                  <a:lnTo>
                    <a:pt x="5853" y="614"/>
                  </a:lnTo>
                  <a:lnTo>
                    <a:pt x="3890" y="614"/>
                  </a:lnTo>
                  <a:lnTo>
                    <a:pt x="3890" y="7"/>
                  </a:lnTo>
                  <a:close/>
                </a:path>
                <a:path w="7737" h="624">
                  <a:moveTo>
                    <a:pt x="6095" y="0"/>
                  </a:moveTo>
                  <a:lnTo>
                    <a:pt x="7737" y="0"/>
                  </a:lnTo>
                  <a:lnTo>
                    <a:pt x="7737" y="607"/>
                  </a:lnTo>
                  <a:lnTo>
                    <a:pt x="6095" y="607"/>
                  </a:lnTo>
                  <a:lnTo>
                    <a:pt x="6095" y="0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908" name="textbox 1908"/>
            <p:cNvSpPr/>
            <p:nvPr/>
          </p:nvSpPr>
          <p:spPr>
            <a:xfrm>
              <a:off x="-12700" y="-12700"/>
              <a:ext cx="4939029" cy="4222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</a:pPr>
              <a:endParaRPr sz="7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22885" algn="l" rtl="0" eaLnBrk="0">
                <a:lnSpc>
                  <a:spcPct val="89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需求分析</a:t>
              </a:r>
              <a:r>
                <a:rPr sz="1400" kern="0" spc="9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</a:t>
              </a:r>
              <a:r>
                <a:rPr sz="1400" kern="0" spc="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产品开发</a:t>
              </a:r>
              <a:r>
                <a:rPr sz="1400" kern="0" spc="60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strike="sngStrike" kern="0" spc="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集成供应链</a:t>
              </a:r>
              <a:r>
                <a:rPr sz="1400" kern="0" spc="9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顾客链接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1910" name="picture 191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3712736" y="187325"/>
              <a:ext cx="155245" cy="16510"/>
            </a:xfrm>
            <a:prstGeom prst="rect">
              <a:avLst/>
            </a:prstGeom>
          </p:spPr>
        </p:pic>
        <p:pic>
          <p:nvPicPr>
            <p:cNvPr id="1912" name="picture 191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1118698" y="192405"/>
              <a:ext cx="135039" cy="17144"/>
            </a:xfrm>
            <a:prstGeom prst="rect">
              <a:avLst/>
            </a:prstGeom>
          </p:spPr>
        </p:pic>
      </p:grpSp>
      <p:grpSp>
        <p:nvGrpSpPr>
          <p:cNvPr id="62" name="group 62"/>
          <p:cNvGrpSpPr/>
          <p:nvPr/>
        </p:nvGrpSpPr>
        <p:grpSpPr>
          <a:xfrm rot="21600000">
            <a:off x="541019" y="1914144"/>
            <a:ext cx="4913375" cy="394715"/>
            <a:chOff x="0" y="0"/>
            <a:chExt cx="4913375" cy="394715"/>
          </a:xfrm>
        </p:grpSpPr>
        <p:sp>
          <p:nvSpPr>
            <p:cNvPr id="1914" name="textbox 1914"/>
            <p:cNvSpPr/>
            <p:nvPr/>
          </p:nvSpPr>
          <p:spPr>
            <a:xfrm>
              <a:off x="-12700" y="-12700"/>
              <a:ext cx="4939029" cy="42354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</a:pPr>
              <a:endParaRPr sz="7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7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15900" algn="l" rtl="0" eaLnBrk="0">
                <a:lnSpc>
                  <a:spcPct val="86000"/>
                </a:lnSpc>
                <a:tabLst>
                  <a:tab pos="2483485" algn="l"/>
                </a:tabLst>
              </a:pPr>
              <a:r>
                <a:rPr sz="14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产品规划</a:t>
              </a:r>
              <a:r>
                <a:rPr sz="1400" kern="0" spc="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         </a:t>
              </a:r>
              <a:r>
                <a:rPr sz="1400" strike="sngStrike" kern="0" spc="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r>
                <a:rPr sz="1400" kern="0" spc="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       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1916" name="picture 19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3711239" y="190246"/>
              <a:ext cx="155244" cy="16509"/>
            </a:xfrm>
            <a:prstGeom prst="rect">
              <a:avLst/>
            </a:prstGeom>
          </p:spPr>
        </p:pic>
        <p:pic>
          <p:nvPicPr>
            <p:cNvPr id="1918" name="picture 191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1102176" y="186435"/>
              <a:ext cx="134620" cy="12700"/>
            </a:xfrm>
            <a:prstGeom prst="rect">
              <a:avLst/>
            </a:prstGeom>
          </p:spPr>
        </p:pic>
      </p:grpSp>
      <p:graphicFrame>
        <p:nvGraphicFramePr>
          <p:cNvPr id="1920" name="table 1920"/>
          <p:cNvGraphicFramePr>
            <a:graphicFrameLocks noGrp="1"/>
          </p:cNvGraphicFramePr>
          <p:nvPr/>
        </p:nvGraphicFramePr>
        <p:xfrm>
          <a:off x="7425159" y="5159361"/>
          <a:ext cx="2100580" cy="669289"/>
        </p:xfrm>
        <a:graphic>
          <a:graphicData uri="http://schemas.openxmlformats.org/drawingml/2006/table">
            <a:tbl>
              <a:tblPr/>
              <a:tblGrid>
                <a:gridCol w="607059"/>
                <a:gridCol w="850900"/>
                <a:gridCol w="642619"/>
              </a:tblGrid>
              <a:tr h="2279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33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0"/>
                        </a:lnSpc>
                      </a:pPr>
                      <a:r>
                        <a:rPr sz="1500" kern="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8280" algn="l" rtl="0" eaLnBrk="0">
                        <a:lnSpc>
                          <a:spcPct val="89000"/>
                        </a:lnSpc>
                      </a:pPr>
                      <a:r>
                        <a:rPr sz="1500" kern="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41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90000"/>
                        </a:lnSpc>
                      </a:pPr>
                      <a:r>
                        <a:rPr sz="1500" kern="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609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5715" algn="l" rtl="0" eaLnBrk="0">
                        <a:lnSpc>
                          <a:spcPct val="90000"/>
                        </a:lnSpc>
                        <a:spcBef>
                          <a:spcPts val="0"/>
                        </a:spcBef>
                      </a:pPr>
                      <a:r>
                        <a:rPr sz="15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单元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3995" algn="l" rtl="0" eaLnBrk="0">
                        <a:lnSpc>
                          <a:spcPct val="90000"/>
                        </a:lnSpc>
                      </a:pPr>
                      <a:r>
                        <a:rPr sz="15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单元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5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90000"/>
                        </a:lnSpc>
                      </a:pPr>
                      <a:r>
                        <a:rPr sz="1500" kern="0" spc="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单元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803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73025" algn="l" rtl="0" eaLnBrk="0">
                        <a:lnSpc>
                          <a:spcPts val="1070"/>
                        </a:lnSpc>
                        <a:spcBef>
                          <a:spcPts val="0"/>
                        </a:spcBef>
                      </a:pPr>
                      <a:r>
                        <a:rPr sz="15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A1</a:t>
                      </a:r>
                      <a:endParaRPr sz="15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1305" algn="l" rtl="0" eaLnBrk="0">
                        <a:lnSpc>
                          <a:spcPts val="1110"/>
                        </a:lnSpc>
                      </a:pPr>
                      <a:r>
                        <a:rPr sz="15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A2</a:t>
                      </a:r>
                      <a:endParaRPr sz="15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17500" algn="l" rtl="0" eaLnBrk="0">
                        <a:lnSpc>
                          <a:spcPts val="1060"/>
                        </a:lnSpc>
                        <a:spcBef>
                          <a:spcPts val="0"/>
                        </a:spcBef>
                      </a:pPr>
                      <a:r>
                        <a:rPr sz="1500" kern="0" spc="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A3</a:t>
                      </a:r>
                      <a:endParaRPr sz="15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922" name="textbox 1922"/>
          <p:cNvSpPr/>
          <p:nvPr/>
        </p:nvSpPr>
        <p:spPr>
          <a:xfrm>
            <a:off x="5510346" y="1274839"/>
            <a:ext cx="1360169" cy="10572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240" indent="3175" algn="l" rtl="0" eaLnBrk="0">
              <a:lnSpc>
                <a:spcPct val="93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价值流/一级流程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/一级组织单元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-635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产品开发二级流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程/二级组织单元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24" name="textbox 1924"/>
          <p:cNvSpPr/>
          <p:nvPr/>
        </p:nvSpPr>
        <p:spPr>
          <a:xfrm>
            <a:off x="113525" y="121284"/>
            <a:ext cx="289941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659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流程活动的组织化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26" name="path 192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1928" name="picture 19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091565" y="1669960"/>
            <a:ext cx="3845559" cy="252907"/>
          </a:xfrm>
          <a:prstGeom prst="rect">
            <a:avLst/>
          </a:prstGeom>
        </p:spPr>
      </p:pic>
      <p:sp>
        <p:nvSpPr>
          <p:cNvPr id="1930" name="textbox 1930"/>
          <p:cNvSpPr/>
          <p:nvPr/>
        </p:nvSpPr>
        <p:spPr>
          <a:xfrm>
            <a:off x="560451" y="898372"/>
            <a:ext cx="3218179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组织分工：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以产品开发活动为例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32" name="textbox 1932"/>
          <p:cNvSpPr/>
          <p:nvPr/>
        </p:nvSpPr>
        <p:spPr>
          <a:xfrm>
            <a:off x="3730752" y="2633471"/>
            <a:ext cx="609600" cy="974089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2715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5890" algn="l" rtl="0" eaLnBrk="0">
              <a:lnSpc>
                <a:spcPts val="1860"/>
              </a:lnSpc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0" algn="l" rtl="0" eaLnBrk="0">
              <a:lnSpc>
                <a:spcPct val="85000"/>
              </a:lnSpc>
              <a:spcBef>
                <a:spcPts val="70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计划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34" name="textbox 1934"/>
          <p:cNvSpPr/>
          <p:nvPr/>
        </p:nvSpPr>
        <p:spPr>
          <a:xfrm>
            <a:off x="2816351" y="2639567"/>
            <a:ext cx="610234" cy="974089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985" algn="l" rtl="0" eaLnBrk="0">
              <a:lnSpc>
                <a:spcPts val="19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论证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0" algn="l" rtl="0" eaLnBrk="0">
              <a:lnSpc>
                <a:spcPct val="85000"/>
              </a:lnSpc>
              <a:spcBef>
                <a:spcPts val="4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批准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36" name="textbox 1936"/>
          <p:cNvSpPr/>
          <p:nvPr/>
        </p:nvSpPr>
        <p:spPr>
          <a:xfrm>
            <a:off x="1923287" y="2639567"/>
            <a:ext cx="609600" cy="974089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6525" algn="l" rtl="0" eaLnBrk="0">
              <a:lnSpc>
                <a:spcPts val="1870"/>
              </a:lnSpc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立项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40" name="textbox 1940"/>
          <p:cNvSpPr/>
          <p:nvPr/>
        </p:nvSpPr>
        <p:spPr>
          <a:xfrm>
            <a:off x="7298979" y="6298324"/>
            <a:ext cx="248729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二级组织单元个数（管理宽度）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42" name="textbox 1942"/>
          <p:cNvSpPr/>
          <p:nvPr/>
        </p:nvSpPr>
        <p:spPr>
          <a:xfrm>
            <a:off x="550163" y="3799332"/>
            <a:ext cx="1430019" cy="26542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099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自上而下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44" name="textbox 1944"/>
          <p:cNvSpPr/>
          <p:nvPr/>
        </p:nvSpPr>
        <p:spPr>
          <a:xfrm>
            <a:off x="537972" y="5049011"/>
            <a:ext cx="1430019" cy="264159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163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自上而下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946" name="picture 194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2223452" y="2437765"/>
            <a:ext cx="1814829" cy="200977"/>
          </a:xfrm>
          <a:prstGeom prst="rect">
            <a:avLst/>
          </a:prstGeom>
        </p:spPr>
      </p:pic>
      <p:sp>
        <p:nvSpPr>
          <p:cNvPr id="1948" name="textbox 1948"/>
          <p:cNvSpPr/>
          <p:nvPr/>
        </p:nvSpPr>
        <p:spPr>
          <a:xfrm>
            <a:off x="699979" y="2692794"/>
            <a:ext cx="207645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eaVert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4000"/>
              </a:lnSpc>
            </a:pPr>
            <a:r>
              <a:rPr sz="1400" kern="0" spc="2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产品企划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950" name="picture 195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3117214" y="2437751"/>
            <a:ext cx="8255" cy="201955"/>
          </a:xfrm>
          <a:prstGeom prst="rect">
            <a:avLst/>
          </a:prstGeom>
        </p:spPr>
      </p:pic>
      <p:pic>
        <p:nvPicPr>
          <p:cNvPr id="1952" name="picture 195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091565" y="2299322"/>
            <a:ext cx="8254" cy="132105"/>
          </a:xfrm>
          <a:prstGeom prst="rect">
            <a:avLst/>
          </a:prstGeom>
        </p:spPr>
      </p:pic>
      <p:pic>
        <p:nvPicPr>
          <p:cNvPr id="1954" name="picture 195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2232025" y="2308225"/>
            <a:ext cx="7620" cy="123190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6" name="textbox 1956"/>
          <p:cNvSpPr/>
          <p:nvPr/>
        </p:nvSpPr>
        <p:spPr>
          <a:xfrm>
            <a:off x="7289292" y="1438655"/>
            <a:ext cx="3855720" cy="501904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7625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使命宗旨责任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8260" indent="1905" algn="l" rtl="0" eaLnBrk="0">
              <a:lnSpc>
                <a:spcPct val="95000"/>
              </a:lnSpc>
              <a:spcBef>
                <a:spcPts val="2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率领全体组织成员实现远大理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想和战略意图，践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行基本承诺，使组织具有终极存在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理由和价值的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责任。主要由企业领导团队、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决策层承担。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0800" algn="l" rtl="0" eaLnBrk="0">
              <a:lnSpc>
                <a:spcPct val="86000"/>
              </a:lnSpc>
              <a:spcBef>
                <a:spcPts val="1315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经营业绩责任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0165" indent="1270" algn="l" rtl="0" eaLnBrk="0">
              <a:lnSpc>
                <a:spcPct val="97000"/>
              </a:lnSpc>
              <a:spcBef>
                <a:spcPts val="24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主要是达成收入、利润、投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资回报率等经营目标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的责任；也包括控制存货、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应收账款、现金流、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负债比例等经营风险变量的责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任。主要由从事企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业价值流活动以及人力资源、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资金、技术等要素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活动的相关组织单元承担。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8260" algn="l" rtl="0" eaLnBrk="0">
              <a:lnSpc>
                <a:spcPct val="86000"/>
              </a:lnSpc>
              <a:spcBef>
                <a:spcPts val="1350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职能作用责任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7625" indent="5715" algn="l" rtl="0" eaLnBrk="0">
              <a:lnSpc>
                <a:spcPct val="95000"/>
              </a:lnSpc>
              <a:spcBef>
                <a:spcPts val="22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支撑业绩增长、业务发展和竞争能力提升的责任，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具有长期性和基础性特征。主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要由支持活动相关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组织单元（平台型、服务型部门/机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构）承担。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0165" indent="10795" algn="l" rtl="0" eaLnBrk="0">
              <a:lnSpc>
                <a:spcPct val="93000"/>
              </a:lnSpc>
              <a:spcBef>
                <a:spcPts val="23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由于其不易量化评估，作用和意义不直接、难以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彰显，因此往往受到忽视。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3180" algn="l" rtl="0" eaLnBrk="0">
              <a:lnSpc>
                <a:spcPct val="86000"/>
              </a:lnSpc>
              <a:spcBef>
                <a:spcPts val="1375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工作任务责任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1910" indent="635" algn="l" rtl="0" eaLnBrk="0">
              <a:lnSpc>
                <a:spcPct val="96000"/>
              </a:lnSpc>
              <a:spcBef>
                <a:spcPts val="24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完成具体工作目标的责任，由企业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全部组织单元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承担。企业的战略执行体系，就是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围绕战略目标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的举措（工作任务）的集合。工作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任务责任是通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往前面三方面责任的桥梁。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58" name="rect 1958"/>
          <p:cNvSpPr/>
          <p:nvPr/>
        </p:nvSpPr>
        <p:spPr>
          <a:xfrm>
            <a:off x="972311" y="1731264"/>
            <a:ext cx="3105911" cy="299313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60" name="textbox 1960"/>
          <p:cNvSpPr/>
          <p:nvPr/>
        </p:nvSpPr>
        <p:spPr>
          <a:xfrm>
            <a:off x="651961" y="4886718"/>
            <a:ext cx="5695950" cy="13500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1270" algn="l" rtl="0" eaLnBrk="0">
              <a:lnSpc>
                <a:spcPct val="95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从性质看：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组织单元是一个责任主体，目的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在于完成活动（流程）任务。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企业组织是一种责任组织，承担顾客价值责任、组织成员发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展责任、投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资回报责任和社会责任。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algn="l" rtl="0" eaLnBrk="0">
              <a:lnSpc>
                <a:spcPct val="95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从内部结构看：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组织单元的最小单位是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职位，即组织单元是职位的集合。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职位数量多且内部结构化（职位之间存在纵向横向关系）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的，就是较大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的组织单元；反之，则是较小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的组织单元。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62" name="rect 1962"/>
          <p:cNvSpPr/>
          <p:nvPr/>
        </p:nvSpPr>
        <p:spPr>
          <a:xfrm>
            <a:off x="1328927" y="2412491"/>
            <a:ext cx="2415539" cy="2289047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64" name="textbox 1964"/>
          <p:cNvSpPr/>
          <p:nvPr/>
        </p:nvSpPr>
        <p:spPr>
          <a:xfrm>
            <a:off x="4230370" y="2168284"/>
            <a:ext cx="1994535" cy="21272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研发中心：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一级组织。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8415" indent="11430" algn="l" rtl="0" eaLnBrk="0">
              <a:lnSpc>
                <a:spcPct val="97000"/>
              </a:lnSpc>
              <a:spcBef>
                <a:spcPts val="24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内部可能有总经理、副总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经理、助理总经理等多个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管理类职位，同属一个决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策/管理层级，共同组成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管理/领导机构。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8575" indent="1905" algn="l" rtl="0" eaLnBrk="0">
              <a:lnSpc>
                <a:spcPct val="93000"/>
              </a:lnSpc>
              <a:spcBef>
                <a:spcPts val="23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内部权力运行规则也可有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多种安排。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320" indent="-7620" algn="l" rtl="0" eaLnBrk="0">
              <a:lnSpc>
                <a:spcPct val="93000"/>
              </a:lnSpc>
              <a:spcBef>
                <a:spcPts val="23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——并非每个管理类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层级都是权力层级。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66" name="textbox 1966"/>
          <p:cNvSpPr/>
          <p:nvPr/>
        </p:nvSpPr>
        <p:spPr>
          <a:xfrm>
            <a:off x="645794" y="834237"/>
            <a:ext cx="5337175" cy="7867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320" algn="l" rtl="0" eaLnBrk="0">
              <a:lnSpc>
                <a:spcPct val="90000"/>
              </a:lnSpc>
            </a:pP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组织的层级和责任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104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活动（流程）的组织化即形成了多层级的俄罗斯套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娃式的组织单元。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30"/>
              </a:spcBef>
            </a:pP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——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以研发系统为例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aphicFrame>
        <p:nvGraphicFramePr>
          <p:cNvPr id="1968" name="table 1968"/>
          <p:cNvGraphicFramePr>
            <a:graphicFrameLocks noGrp="1"/>
          </p:cNvGraphicFramePr>
          <p:nvPr/>
        </p:nvGraphicFramePr>
        <p:xfrm>
          <a:off x="1657350" y="2903855"/>
          <a:ext cx="1736725" cy="1826260"/>
        </p:xfrm>
        <a:graphic>
          <a:graphicData uri="http://schemas.openxmlformats.org/drawingml/2006/table">
            <a:tbl>
              <a:tblPr>
                <a:solidFill>
                  <a:srgbClr val="F8E28C"/>
                </a:solidFill>
              </a:tblPr>
              <a:tblGrid>
                <a:gridCol w="1736725"/>
              </a:tblGrid>
              <a:tr h="3702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70485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400" b="1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结构开发组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8E2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E2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8E2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8E28C"/>
                    </a:solidFill>
                  </a:tcPr>
                </a:tc>
              </a:tr>
              <a:tr h="145605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F8E2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8E2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8E28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28C"/>
                    </a:solidFill>
                  </a:tcPr>
                </a:tc>
              </a:tr>
            </a:tbl>
          </a:graphicData>
        </a:graphic>
      </p:graphicFrame>
      <p:pic>
        <p:nvPicPr>
          <p:cNvPr id="1970" name="picture 197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962150" y="3396614"/>
            <a:ext cx="1158875" cy="1334135"/>
          </a:xfrm>
          <a:prstGeom prst="rect">
            <a:avLst/>
          </a:prstGeom>
        </p:spPr>
      </p:pic>
      <p:sp>
        <p:nvSpPr>
          <p:cNvPr id="1972" name="textbox 1972"/>
          <p:cNvSpPr/>
          <p:nvPr/>
        </p:nvSpPr>
        <p:spPr>
          <a:xfrm>
            <a:off x="113525" y="121284"/>
            <a:ext cx="289941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659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流程活动的组织化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74" name="path 197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978" name="textbox 1978"/>
          <p:cNvSpPr/>
          <p:nvPr/>
        </p:nvSpPr>
        <p:spPr>
          <a:xfrm>
            <a:off x="6707251" y="1002512"/>
            <a:ext cx="2532379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组织单元主要的责任类型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980" name="picture 19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70648" y="5433566"/>
            <a:ext cx="500966" cy="606098"/>
          </a:xfrm>
          <a:prstGeom prst="rect">
            <a:avLst/>
          </a:prstGeom>
        </p:spPr>
      </p:pic>
      <p:pic>
        <p:nvPicPr>
          <p:cNvPr id="1982" name="picture 19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670648" y="2842767"/>
            <a:ext cx="500966" cy="606098"/>
          </a:xfrm>
          <a:prstGeom prst="rect">
            <a:avLst/>
          </a:prstGeom>
        </p:spPr>
      </p:pic>
      <p:pic>
        <p:nvPicPr>
          <p:cNvPr id="1984" name="picture 19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670648" y="4063237"/>
            <a:ext cx="500966" cy="606098"/>
          </a:xfrm>
          <a:prstGeom prst="rect">
            <a:avLst/>
          </a:prstGeom>
        </p:spPr>
      </p:pic>
      <p:pic>
        <p:nvPicPr>
          <p:cNvPr id="1986" name="picture 19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670648" y="1854513"/>
            <a:ext cx="500966" cy="604331"/>
          </a:xfrm>
          <a:prstGeom prst="rect">
            <a:avLst/>
          </a:prstGeom>
        </p:spPr>
      </p:pic>
      <p:sp>
        <p:nvSpPr>
          <p:cNvPr id="1988" name="textbox 1988"/>
          <p:cNvSpPr/>
          <p:nvPr/>
        </p:nvSpPr>
        <p:spPr>
          <a:xfrm>
            <a:off x="2726506" y="2466734"/>
            <a:ext cx="915035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产品开发部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90" name="textbox 1990"/>
          <p:cNvSpPr/>
          <p:nvPr/>
        </p:nvSpPr>
        <p:spPr>
          <a:xfrm>
            <a:off x="2087775" y="3450984"/>
            <a:ext cx="914400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结构工程师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92" name="textbox 1992"/>
          <p:cNvSpPr/>
          <p:nvPr/>
        </p:nvSpPr>
        <p:spPr>
          <a:xfrm>
            <a:off x="3230617" y="1847609"/>
            <a:ext cx="736600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研发中心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994" name="picture 199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45794" y="4706620"/>
            <a:ext cx="5043804" cy="12700"/>
          </a:xfrm>
          <a:prstGeom prst="rect">
            <a:avLst/>
          </a:prstGeom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" name="textbox 1996"/>
          <p:cNvSpPr/>
          <p:nvPr/>
        </p:nvSpPr>
        <p:spPr>
          <a:xfrm>
            <a:off x="5518045" y="2717559"/>
            <a:ext cx="6047740" cy="39712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765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创业成长阶段：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未能形成核心领导团队/未能形成真正的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领导权威。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7305" indent="635" algn="l" rtl="0" eaLnBrk="0">
              <a:lnSpc>
                <a:spcPct val="95000"/>
              </a:lnSpc>
              <a:spcBef>
                <a:spcPts val="76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集权成长阶段：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创业企业形成了强有力的核心领导团队及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领导权威后，进入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集权成长阶段。随之而来的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第二个陷阱：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企业运行发展高度依赖领导者，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各类专业职能严重缺失。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2225" indent="635" algn="l" rtl="0" eaLnBrk="0">
              <a:lnSpc>
                <a:spcPct val="95000"/>
              </a:lnSpc>
              <a:spcBef>
                <a:spcPts val="84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体系成长阶段：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健全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职能机构，完善流程制度体系。职能管理机构扩大权力，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将流程和管理复杂化。陷入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第三个陷阱：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本位、僵化，组织活力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不足。企业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要进行以分权为主题的体制变革和机制调整。分部制组织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形态出现。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7305" indent="3175" algn="l" rtl="0" eaLnBrk="0">
              <a:lnSpc>
                <a:spcPct val="95000"/>
              </a:lnSpc>
              <a:spcBef>
                <a:spcPts val="74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分权成长阶段：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事业部各自为政，资源不能共享，在总部监控不力的情况下，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有的事业部有可能偏离总部的战略方向。陷入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第四个陷阱：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组织分化、管控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无力无效（失控）。即诸侯化。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875" indent="-3810" algn="l" rtl="0" eaLnBrk="0">
              <a:lnSpc>
                <a:spcPct val="95000"/>
              </a:lnSpc>
              <a:spcBef>
                <a:spcPts val="82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协同成长阶段：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将职能制和分部制结合起来，形成双重管理维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度以及双重权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力关系，矩阵制组织出现，内部权力关系模糊，运行流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程复杂，对管理者及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员工的素质要求较高，容易陷入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第五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个陷阱：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大企业病。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6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6670" indent="-1905" algn="l" rtl="0" eaLnBrk="0">
              <a:lnSpc>
                <a:spcPct val="96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整合成长阶段：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部分工作和活动外包、内部市场化、整合服务平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台等。既变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革组织结构和体制，又变革商业模式和价值流结构；在内部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合作和外部合作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中导入虚拟组织机制（协作联盟等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有助于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企业跳出复杂性陷阱而步入整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合成长新征程。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998" name="picture 199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49580" y="3099815"/>
            <a:ext cx="4949952" cy="3273552"/>
          </a:xfrm>
          <a:prstGeom prst="rect">
            <a:avLst/>
          </a:prstGeom>
        </p:spPr>
      </p:pic>
      <p:grpSp>
        <p:nvGrpSpPr>
          <p:cNvPr id="64" name="group 64"/>
          <p:cNvGrpSpPr/>
          <p:nvPr/>
        </p:nvGrpSpPr>
        <p:grpSpPr>
          <a:xfrm rot="21600000">
            <a:off x="5521959" y="982345"/>
            <a:ext cx="5667375" cy="1301750"/>
            <a:chOff x="0" y="0"/>
            <a:chExt cx="5667375" cy="1301750"/>
          </a:xfrm>
        </p:grpSpPr>
        <p:pic>
          <p:nvPicPr>
            <p:cNvPr id="2000" name="picture 200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5667375" cy="1301750"/>
            </a:xfrm>
            <a:prstGeom prst="rect">
              <a:avLst/>
            </a:prstGeom>
          </p:spPr>
        </p:pic>
        <p:sp>
          <p:nvSpPr>
            <p:cNvPr id="2002" name="textbox 2002"/>
            <p:cNvSpPr/>
            <p:nvPr/>
          </p:nvSpPr>
          <p:spPr>
            <a:xfrm>
              <a:off x="-12700" y="-12700"/>
              <a:ext cx="5692775" cy="132715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5095" indent="-635" algn="l" rtl="0" eaLnBrk="0">
                <a:lnSpc>
                  <a:spcPct val="95000"/>
                </a:lnSpc>
                <a:spcBef>
                  <a:spcPts val="5"/>
                </a:spcBef>
              </a:pPr>
              <a:r>
                <a:rPr sz="1400" b="1" kern="0" spc="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组织结构：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企业组织总体的结构形式，是各个组织单元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组合起来的方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式。如直线制、职能制、分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部制、矩阵制等。所有组织结构的变革，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都是以这些标准形态为基础的。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3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5095" indent="-8255" algn="l" rtl="0" eaLnBrk="0">
                <a:lnSpc>
                  <a:spcPct val="93000"/>
                </a:lnSpc>
                <a:spcBef>
                  <a:spcPts val="5"/>
                </a:spcBef>
              </a:pPr>
              <a:r>
                <a:rPr sz="1400" b="1" kern="0" spc="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集成式组织单元：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指集成了多个职位、内部结构化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的组织单元，即部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门、中心、工厂（车间）、办事处等。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2004" name="textbox 2004"/>
          <p:cNvSpPr/>
          <p:nvPr/>
        </p:nvSpPr>
        <p:spPr>
          <a:xfrm>
            <a:off x="113525" y="121284"/>
            <a:ext cx="4692015" cy="15741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组织形态：组织结构的方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式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3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55295" algn="l" rtl="0" eaLnBrk="0">
              <a:lnSpc>
                <a:spcPct val="90000"/>
              </a:lnSpc>
              <a:spcBef>
                <a:spcPts val="510"/>
              </a:spcBef>
            </a:pP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组织形态的演变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4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基本的逻辑：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总体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→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局部、轮廓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→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细节、宏观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→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微观。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06" name="path 200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008" name="picture 20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69976" y="1856232"/>
            <a:ext cx="4700015" cy="452627"/>
          </a:xfrm>
          <a:prstGeom prst="rect">
            <a:avLst/>
          </a:prstGeom>
        </p:spPr>
      </p:pic>
      <p:sp>
        <p:nvSpPr>
          <p:cNvPr id="2010" name="textbox 2010"/>
          <p:cNvSpPr/>
          <p:nvPr/>
        </p:nvSpPr>
        <p:spPr>
          <a:xfrm>
            <a:off x="5529071" y="2311907"/>
            <a:ext cx="5654675" cy="30670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5250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是组织单元的最小单位，也可以理解为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组织的细胞。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012" name="picture 20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521959" y="2305050"/>
            <a:ext cx="5668009" cy="318770"/>
          </a:xfrm>
          <a:prstGeom prst="rect">
            <a:avLst/>
          </a:prstGeom>
        </p:spPr>
      </p:pic>
      <p:sp>
        <p:nvSpPr>
          <p:cNvPr id="2014" name="textbox 2014"/>
          <p:cNvSpPr/>
          <p:nvPr/>
        </p:nvSpPr>
        <p:spPr>
          <a:xfrm>
            <a:off x="547471" y="2646527"/>
            <a:ext cx="299021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企业成长中的陷阱和变革突破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18" name="textbox 2018"/>
          <p:cNvSpPr/>
          <p:nvPr/>
        </p:nvSpPr>
        <p:spPr>
          <a:xfrm>
            <a:off x="2547116" y="1871739"/>
            <a:ext cx="906780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2575" indent="-269875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集成式组织</a:t>
            </a: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20" name="textbox 2020"/>
          <p:cNvSpPr/>
          <p:nvPr/>
        </p:nvSpPr>
        <p:spPr>
          <a:xfrm>
            <a:off x="893340" y="1871739"/>
            <a:ext cx="731519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4300" indent="-101600" algn="l" rtl="0" eaLnBrk="0">
              <a:lnSpc>
                <a:spcPct val="9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组织形态</a:t>
            </a:r>
            <a:r>
              <a:rPr sz="1300" kern="0" spc="-1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（结构）</a:t>
            </a:r>
            <a:endParaRPr sz="1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22" name="textbox 2022"/>
          <p:cNvSpPr/>
          <p:nvPr/>
        </p:nvSpPr>
        <p:spPr>
          <a:xfrm>
            <a:off x="4476723" y="1977784"/>
            <a:ext cx="375284" cy="2076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4" name="textbox 2024"/>
          <p:cNvSpPr/>
          <p:nvPr/>
        </p:nvSpPr>
        <p:spPr>
          <a:xfrm>
            <a:off x="6681285" y="2473719"/>
            <a:ext cx="4620259" cy="38392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" algn="l" rtl="0" eaLnBrk="0">
              <a:lnSpc>
                <a:spcPct val="85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直线职能制组织的缺点：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" indent="-2540" algn="l" rtl="0" eaLnBrk="0">
              <a:lnSpc>
                <a:spcPct val="93000"/>
              </a:lnSpc>
              <a:spcBef>
                <a:spcPts val="5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企业在单一业务情形下，与价值创造活动直接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契合的组织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形态。它的缺陷在于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价值流的分割：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875" indent="12700" algn="l" rtl="0" eaLnBrk="0">
              <a:lnSpc>
                <a:spcPct val="92000"/>
              </a:lnSpc>
              <a:spcBef>
                <a:spcPts val="57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研产销环节相互隔离，责任分割，不利于实施顾客导向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510" indent="12065" algn="l" rtl="0" eaLnBrk="0">
              <a:lnSpc>
                <a:spcPct val="96000"/>
              </a:lnSpc>
              <a:spcBef>
                <a:spcPts val="87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易出现官僚主义：由于参谋机构、服务机构常蜕变为权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力机构，各直线管理层级的主管放弃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责任以及相应的权力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（尤其是与支持性事项相关的职权）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。如招聘人员、任用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人员应是直线主管分内的职责，常交给人力资源管理部门。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3815" algn="l" rtl="0" eaLnBrk="0">
              <a:lnSpc>
                <a:spcPct val="86000"/>
              </a:lnSpc>
              <a:spcBef>
                <a:spcPts val="1135"/>
              </a:spcBef>
            </a:pP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克服方法：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0800" algn="l" rtl="0" eaLnBrk="0">
              <a:lnSpc>
                <a:spcPct val="86000"/>
              </a:lnSpc>
              <a:spcBef>
                <a:spcPts val="84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组织中管理（决策）层级扁平化，并使决策权限下移。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2545" indent="8255" algn="l" rtl="0" eaLnBrk="0">
              <a:lnSpc>
                <a:spcPct val="92000"/>
              </a:lnSpc>
              <a:spcBef>
                <a:spcPts val="144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成立各种任务（项目）小组，打破部门/机构界限，赋予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小组负责人较大的权力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，为小组配置充足的资源；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6195" indent="14605" algn="l" rtl="0" eaLnBrk="0">
              <a:lnSpc>
                <a:spcPct val="92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宋体" pitchFamily="2" charset="-122"/>
                <a:ea typeface="宋体" pitchFamily="2" charset="-122"/>
                <a:cs typeface="宋体" pitchFamily="2" charset="-122"/>
              </a:rPr>
              <a:t>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打破纵向职级限制，根据需要选用各个层级（很可能是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基层）的员工担任任务（项目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）小组负责人。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26" name="rect 2026"/>
          <p:cNvSpPr/>
          <p:nvPr/>
        </p:nvSpPr>
        <p:spPr>
          <a:xfrm>
            <a:off x="1322831" y="2560320"/>
            <a:ext cx="4692395" cy="1356359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28" name="rect 2028"/>
          <p:cNvSpPr/>
          <p:nvPr/>
        </p:nvSpPr>
        <p:spPr>
          <a:xfrm>
            <a:off x="720852" y="4860035"/>
            <a:ext cx="4828032" cy="65684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30" name="rect 2030"/>
          <p:cNvSpPr/>
          <p:nvPr/>
        </p:nvSpPr>
        <p:spPr>
          <a:xfrm>
            <a:off x="614172" y="5600700"/>
            <a:ext cx="4529328" cy="658367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2032" name="table 2032"/>
          <p:cNvGraphicFramePr>
            <a:graphicFrameLocks noGrp="1"/>
          </p:cNvGraphicFramePr>
          <p:nvPr/>
        </p:nvGraphicFramePr>
        <p:xfrm>
          <a:off x="3157220" y="1323975"/>
          <a:ext cx="2602229" cy="749300"/>
        </p:xfrm>
        <a:graphic>
          <a:graphicData uri="http://schemas.openxmlformats.org/drawingml/2006/table">
            <a:tbl>
              <a:tblPr>
                <a:solidFill>
                  <a:srgbClr val="FCF3D7"/>
                </a:solidFill>
              </a:tblPr>
              <a:tblGrid>
                <a:gridCol w="2602229"/>
              </a:tblGrid>
              <a:tr h="7366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110" indent="-12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价值流研产销各板块相对独立</a:t>
                      </a:r>
                      <a:r>
                        <a:rPr sz="14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地成长；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3D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34" name="table 2034"/>
          <p:cNvGraphicFramePr>
            <a:graphicFrameLocks noGrp="1"/>
          </p:cNvGraphicFramePr>
          <p:nvPr/>
        </p:nvGraphicFramePr>
        <p:xfrm>
          <a:off x="5901690" y="1323975"/>
          <a:ext cx="2575559" cy="749300"/>
        </p:xfrm>
        <a:graphic>
          <a:graphicData uri="http://schemas.openxmlformats.org/drawingml/2006/table">
            <a:tbl>
              <a:tblPr>
                <a:solidFill>
                  <a:srgbClr val="FDF5D9"/>
                </a:solidFill>
              </a:tblPr>
              <a:tblGrid>
                <a:gridCol w="2575559"/>
              </a:tblGrid>
              <a:tr h="7366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795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专业能力开始发育；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36" name="table 2036"/>
          <p:cNvGraphicFramePr>
            <a:graphicFrameLocks noGrp="1"/>
          </p:cNvGraphicFramePr>
          <p:nvPr/>
        </p:nvGraphicFramePr>
        <p:xfrm>
          <a:off x="8676640" y="1323975"/>
          <a:ext cx="2523490" cy="749300"/>
        </p:xfrm>
        <a:graphic>
          <a:graphicData uri="http://schemas.openxmlformats.org/drawingml/2006/table">
            <a:tbl>
              <a:tblPr>
                <a:solidFill>
                  <a:srgbClr val="FDF5D9"/>
                </a:solidFill>
              </a:tblPr>
              <a:tblGrid>
                <a:gridCol w="61594"/>
                <a:gridCol w="2381250"/>
                <a:gridCol w="80645"/>
              </a:tblGrid>
              <a:tr h="7493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8895" indent="254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所有者和经营者出现了不同程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度的分离，职业经理人成为管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理的中坚力量。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038" name="table 2038"/>
          <p:cNvGraphicFramePr>
            <a:graphicFrameLocks noGrp="1"/>
          </p:cNvGraphicFramePr>
          <p:nvPr/>
        </p:nvGraphicFramePr>
        <p:xfrm>
          <a:off x="573404" y="1323975"/>
          <a:ext cx="2456814" cy="749300"/>
        </p:xfrm>
        <a:graphic>
          <a:graphicData uri="http://schemas.openxmlformats.org/drawingml/2006/table">
            <a:tbl>
              <a:tblPr>
                <a:solidFill>
                  <a:srgbClr val="FDF5D9"/>
                </a:solidFill>
              </a:tblPr>
              <a:tblGrid>
                <a:gridCol w="2456814"/>
              </a:tblGrid>
              <a:tr h="7366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7315" indent="-444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产生了决策支持（参谋）体</a:t>
                      </a:r>
                      <a:r>
                        <a:rPr sz="14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系和面向价值流的服务体系</a:t>
                      </a:r>
                      <a:r>
                        <a:rPr sz="1400" kern="0" spc="-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；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2040" name="textbox 2040"/>
          <p:cNvSpPr/>
          <p:nvPr/>
        </p:nvSpPr>
        <p:spPr>
          <a:xfrm>
            <a:off x="113525" y="121284"/>
            <a:ext cx="40220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组织形态：组织结构的方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式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42" name="path 204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44" name="textbox 2044"/>
          <p:cNvSpPr/>
          <p:nvPr/>
        </p:nvSpPr>
        <p:spPr>
          <a:xfrm>
            <a:off x="5291074" y="4914798"/>
            <a:ext cx="1401444" cy="12160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54330" algn="l" rtl="0" eaLnBrk="0">
              <a:lnSpc>
                <a:spcPct val="95000"/>
              </a:lnSpc>
            </a:pPr>
            <a:r>
              <a:rPr sz="12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职能管理部门：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决策支持和服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务体系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360"/>
              </a:spcBef>
            </a:pPr>
            <a:r>
              <a:rPr sz="12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88900" algn="l" rtl="0" eaLnBrk="0">
              <a:lnSpc>
                <a:spcPts val="1615"/>
              </a:lnSpc>
            </a:pPr>
            <a:r>
              <a:rPr sz="12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66" name="group 66"/>
          <p:cNvGrpSpPr/>
          <p:nvPr/>
        </p:nvGrpSpPr>
        <p:grpSpPr>
          <a:xfrm rot="21600000">
            <a:off x="701040" y="5774435"/>
            <a:ext cx="4329683" cy="320040"/>
            <a:chOff x="0" y="0"/>
            <a:chExt cx="4329683" cy="320040"/>
          </a:xfrm>
        </p:grpSpPr>
        <p:sp>
          <p:nvSpPr>
            <p:cNvPr id="2046" name="path 2046"/>
            <p:cNvSpPr/>
            <p:nvPr/>
          </p:nvSpPr>
          <p:spPr>
            <a:xfrm>
              <a:off x="0" y="0"/>
              <a:ext cx="4329683" cy="320040"/>
            </a:xfrm>
            <a:custGeom>
              <a:avLst/>
              <a:gdLst/>
              <a:ahLst/>
              <a:cxnLst/>
              <a:rect l="0" t="0" r="0" b="0"/>
              <a:pathLst>
                <a:path w="6818" h="504">
                  <a:moveTo>
                    <a:pt x="0" y="14"/>
                  </a:moveTo>
                  <a:lnTo>
                    <a:pt x="981" y="14"/>
                  </a:lnTo>
                  <a:lnTo>
                    <a:pt x="981" y="496"/>
                  </a:lnTo>
                  <a:lnTo>
                    <a:pt x="0" y="496"/>
                  </a:lnTo>
                  <a:lnTo>
                    <a:pt x="0" y="14"/>
                  </a:lnTo>
                  <a:close/>
                </a:path>
                <a:path w="6818" h="504">
                  <a:moveTo>
                    <a:pt x="1180" y="21"/>
                  </a:moveTo>
                  <a:lnTo>
                    <a:pt x="2160" y="21"/>
                  </a:lnTo>
                  <a:lnTo>
                    <a:pt x="2160" y="504"/>
                  </a:lnTo>
                  <a:lnTo>
                    <a:pt x="1180" y="504"/>
                  </a:lnTo>
                  <a:lnTo>
                    <a:pt x="1180" y="21"/>
                  </a:lnTo>
                  <a:close/>
                </a:path>
                <a:path w="6818" h="504">
                  <a:moveTo>
                    <a:pt x="2330" y="0"/>
                  </a:moveTo>
                  <a:lnTo>
                    <a:pt x="3309" y="0"/>
                  </a:lnTo>
                  <a:lnTo>
                    <a:pt x="3309" y="482"/>
                  </a:lnTo>
                  <a:lnTo>
                    <a:pt x="2330" y="482"/>
                  </a:lnTo>
                  <a:lnTo>
                    <a:pt x="2330" y="0"/>
                  </a:lnTo>
                  <a:close/>
                </a:path>
                <a:path w="6818" h="504">
                  <a:moveTo>
                    <a:pt x="3511" y="7"/>
                  </a:moveTo>
                  <a:lnTo>
                    <a:pt x="4490" y="7"/>
                  </a:lnTo>
                  <a:lnTo>
                    <a:pt x="4490" y="489"/>
                  </a:lnTo>
                  <a:lnTo>
                    <a:pt x="3511" y="489"/>
                  </a:lnTo>
                  <a:lnTo>
                    <a:pt x="3511" y="7"/>
                  </a:lnTo>
                  <a:close/>
                </a:path>
                <a:path w="6818" h="504">
                  <a:moveTo>
                    <a:pt x="4658" y="14"/>
                  </a:moveTo>
                  <a:lnTo>
                    <a:pt x="5640" y="14"/>
                  </a:lnTo>
                  <a:lnTo>
                    <a:pt x="5640" y="496"/>
                  </a:lnTo>
                  <a:lnTo>
                    <a:pt x="4658" y="496"/>
                  </a:lnTo>
                  <a:lnTo>
                    <a:pt x="4658" y="14"/>
                  </a:lnTo>
                  <a:close/>
                </a:path>
                <a:path w="6818" h="504">
                  <a:moveTo>
                    <a:pt x="5839" y="21"/>
                  </a:moveTo>
                  <a:lnTo>
                    <a:pt x="6818" y="21"/>
                  </a:lnTo>
                  <a:lnTo>
                    <a:pt x="6818" y="504"/>
                  </a:lnTo>
                  <a:lnTo>
                    <a:pt x="5839" y="504"/>
                  </a:lnTo>
                  <a:lnTo>
                    <a:pt x="5839" y="21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048" name="textbox 2048"/>
            <p:cNvSpPr/>
            <p:nvPr/>
          </p:nvSpPr>
          <p:spPr>
            <a:xfrm>
              <a:off x="-12700" y="-12700"/>
              <a:ext cx="4355465" cy="34607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2000"/>
                </a:lnSpc>
              </a:pPr>
              <a:endParaRPr sz="4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51130" algn="l" rtl="0" eaLnBrk="0">
                <a:lnSpc>
                  <a:spcPct val="91000"/>
                </a:lnSpc>
                <a:spcBef>
                  <a:spcPts val="0"/>
                </a:spcBef>
              </a:pPr>
              <a:r>
                <a:rPr sz="1400" kern="0" spc="-3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研发</a:t>
              </a:r>
              <a:r>
                <a:rPr sz="1400" kern="0" spc="10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3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采购</a:t>
              </a:r>
              <a:r>
                <a:rPr sz="1400" kern="0" spc="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3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制造</a:t>
              </a:r>
              <a:r>
                <a:rPr sz="1400" kern="0" spc="10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3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营销</a:t>
              </a:r>
              <a:r>
                <a:rPr sz="1400" kern="0" spc="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3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销售</a:t>
              </a:r>
              <a:r>
                <a:rPr sz="1400" kern="0" spc="9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3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服务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68" name="group 68"/>
          <p:cNvGrpSpPr/>
          <p:nvPr/>
        </p:nvGrpSpPr>
        <p:grpSpPr>
          <a:xfrm rot="21600000">
            <a:off x="6062471" y="2549652"/>
            <a:ext cx="556259" cy="1389888"/>
            <a:chOff x="0" y="0"/>
            <a:chExt cx="556259" cy="1389888"/>
          </a:xfrm>
        </p:grpSpPr>
        <p:sp>
          <p:nvSpPr>
            <p:cNvPr id="2050" name="path 2050"/>
            <p:cNvSpPr/>
            <p:nvPr/>
          </p:nvSpPr>
          <p:spPr>
            <a:xfrm>
              <a:off x="0" y="0"/>
              <a:ext cx="556259" cy="1389888"/>
            </a:xfrm>
            <a:custGeom>
              <a:avLst/>
              <a:gdLst/>
              <a:ahLst/>
              <a:cxnLst/>
              <a:rect l="0" t="0" r="0" b="0"/>
              <a:pathLst>
                <a:path w="875" h="2188">
                  <a:moveTo>
                    <a:pt x="0" y="0"/>
                  </a:moveTo>
                  <a:lnTo>
                    <a:pt x="875" y="1094"/>
                  </a:lnTo>
                  <a:lnTo>
                    <a:pt x="0" y="2188"/>
                  </a:lnTo>
                  <a:lnTo>
                    <a:pt x="0" y="0"/>
                  </a:ln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052" name="textbox 2052"/>
            <p:cNvSpPr/>
            <p:nvPr/>
          </p:nvSpPr>
          <p:spPr>
            <a:xfrm>
              <a:off x="-12700" y="-12700"/>
              <a:ext cx="581659" cy="14154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6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33350" algn="l" rtl="0" eaLnBrk="0">
                <a:lnSpc>
                  <a:spcPct val="85000"/>
                </a:lnSpc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目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07950" algn="l" rtl="0" eaLnBrk="0">
                <a:lnSpc>
                  <a:spcPct val="85000"/>
                </a:lnSpc>
                <a:spcBef>
                  <a:spcPts val="250"/>
                </a:spcBef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标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2054" name="textbox 2054"/>
          <p:cNvSpPr/>
          <p:nvPr/>
        </p:nvSpPr>
        <p:spPr>
          <a:xfrm>
            <a:off x="613435" y="937742"/>
            <a:ext cx="2764789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职能制：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最常见的组织形态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58" name="textbox 2058"/>
          <p:cNvSpPr/>
          <p:nvPr/>
        </p:nvSpPr>
        <p:spPr>
          <a:xfrm>
            <a:off x="931163" y="4998720"/>
            <a:ext cx="623569" cy="40894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4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3510" algn="l" rtl="0" eaLnBrk="0">
              <a:lnSpc>
                <a:spcPct val="85000"/>
              </a:lnSpc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6685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060" name="picture 20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80402" y="4670107"/>
            <a:ext cx="555624" cy="974089"/>
          </a:xfrm>
          <a:prstGeom prst="rect">
            <a:avLst/>
          </a:prstGeom>
        </p:spPr>
      </p:pic>
      <p:sp>
        <p:nvSpPr>
          <p:cNvPr id="2062" name="textbox 2062"/>
          <p:cNvSpPr/>
          <p:nvPr/>
        </p:nvSpPr>
        <p:spPr>
          <a:xfrm>
            <a:off x="652398" y="2683408"/>
            <a:ext cx="504825" cy="11480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88900" algn="l" rtl="0" eaLnBrk="0">
              <a:lnSpc>
                <a:spcPct val="85000"/>
              </a:lnSpc>
              <a:spcBef>
                <a:spcPts val="20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0005" algn="l" rtl="0" eaLnBrk="0">
              <a:lnSpc>
                <a:spcPct val="86000"/>
              </a:lnSpc>
              <a:spcBef>
                <a:spcPts val="36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决策支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9370" algn="l" rtl="0" eaLnBrk="0">
              <a:lnSpc>
                <a:spcPct val="85000"/>
              </a:lnSpc>
              <a:spcBef>
                <a:spcPts val="19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持和服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2545" algn="l" rtl="0" eaLnBrk="0">
              <a:lnSpc>
                <a:spcPct val="85000"/>
              </a:lnSpc>
              <a:spcBef>
                <a:spcPts val="22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务体系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70" name="group 70"/>
          <p:cNvGrpSpPr/>
          <p:nvPr/>
        </p:nvGrpSpPr>
        <p:grpSpPr>
          <a:xfrm rot="21600000">
            <a:off x="1680972" y="5033771"/>
            <a:ext cx="1351788" cy="318515"/>
            <a:chOff x="0" y="0"/>
            <a:chExt cx="1351788" cy="318515"/>
          </a:xfrm>
        </p:grpSpPr>
        <p:sp>
          <p:nvSpPr>
            <p:cNvPr id="2064" name="path 2064"/>
            <p:cNvSpPr/>
            <p:nvPr/>
          </p:nvSpPr>
          <p:spPr>
            <a:xfrm>
              <a:off x="0" y="0"/>
              <a:ext cx="1351788" cy="318515"/>
            </a:xfrm>
            <a:custGeom>
              <a:avLst/>
              <a:gdLst/>
              <a:ahLst/>
              <a:cxnLst/>
              <a:rect l="0" t="0" r="0" b="0"/>
              <a:pathLst>
                <a:path w="2128" h="501">
                  <a:moveTo>
                    <a:pt x="0" y="19"/>
                  </a:moveTo>
                  <a:lnTo>
                    <a:pt x="979" y="19"/>
                  </a:lnTo>
                  <a:lnTo>
                    <a:pt x="979" y="501"/>
                  </a:lnTo>
                  <a:lnTo>
                    <a:pt x="0" y="501"/>
                  </a:lnTo>
                  <a:lnTo>
                    <a:pt x="0" y="19"/>
                  </a:lnTo>
                  <a:close/>
                </a:path>
                <a:path w="2128" h="501">
                  <a:moveTo>
                    <a:pt x="1149" y="0"/>
                  </a:moveTo>
                  <a:lnTo>
                    <a:pt x="2128" y="0"/>
                  </a:lnTo>
                  <a:lnTo>
                    <a:pt x="2128" y="480"/>
                  </a:lnTo>
                  <a:lnTo>
                    <a:pt x="1149" y="480"/>
                  </a:lnTo>
                  <a:lnTo>
                    <a:pt x="1149" y="0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066" name="textbox 2066"/>
            <p:cNvSpPr/>
            <p:nvPr/>
          </p:nvSpPr>
          <p:spPr>
            <a:xfrm>
              <a:off x="-12700" y="-12700"/>
              <a:ext cx="1377314" cy="34417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0000"/>
                </a:lnSpc>
              </a:pPr>
              <a:endParaRPr sz="4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54305" algn="l" rtl="0" eaLnBrk="0">
                <a:lnSpc>
                  <a:spcPct val="91000"/>
                </a:lnSpc>
                <a:spcBef>
                  <a:spcPts val="5"/>
                </a:spcBef>
              </a:pP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财务</a:t>
              </a:r>
              <a:r>
                <a:rPr sz="1400" kern="0" spc="5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信息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2068" name="textbox 2068"/>
          <p:cNvSpPr/>
          <p:nvPr/>
        </p:nvSpPr>
        <p:spPr>
          <a:xfrm>
            <a:off x="570440" y="2192414"/>
            <a:ext cx="2343785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直线职能制组织的价值链逻辑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70" name="textbox 2070"/>
          <p:cNvSpPr/>
          <p:nvPr/>
        </p:nvSpPr>
        <p:spPr>
          <a:xfrm>
            <a:off x="592030" y="4090429"/>
            <a:ext cx="2164714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直线职能制组织的管理逻辑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072" name="picture 20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23327" y="4670107"/>
            <a:ext cx="1917065" cy="189229"/>
          </a:xfrm>
          <a:prstGeom prst="rect">
            <a:avLst/>
          </a:prstGeom>
        </p:spPr>
      </p:pic>
      <p:sp>
        <p:nvSpPr>
          <p:cNvPr id="2074" name="textbox 2074"/>
          <p:cNvSpPr/>
          <p:nvPr/>
        </p:nvSpPr>
        <p:spPr>
          <a:xfrm>
            <a:off x="3159251" y="4983479"/>
            <a:ext cx="623569" cy="42545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097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计划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2875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76" name="textbox 2076"/>
          <p:cNvSpPr/>
          <p:nvPr/>
        </p:nvSpPr>
        <p:spPr>
          <a:xfrm>
            <a:off x="3761232" y="3383279"/>
            <a:ext cx="623569" cy="42418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097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计划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2875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78" name="textbox 2078"/>
          <p:cNvSpPr/>
          <p:nvPr/>
        </p:nvSpPr>
        <p:spPr>
          <a:xfrm>
            <a:off x="5241035" y="3392423"/>
            <a:ext cx="622300" cy="416559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097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4145" algn="l" rtl="0" eaLnBrk="0">
              <a:lnSpc>
                <a:spcPct val="86000"/>
              </a:lnSpc>
              <a:spcBef>
                <a:spcPts val="250"/>
              </a:spcBef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审计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80" name="textbox 2080"/>
          <p:cNvSpPr/>
          <p:nvPr/>
        </p:nvSpPr>
        <p:spPr>
          <a:xfrm>
            <a:off x="4639055" y="4994148"/>
            <a:ext cx="622300" cy="41465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097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4145" algn="l" rtl="0" eaLnBrk="0">
              <a:lnSpc>
                <a:spcPct val="86000"/>
              </a:lnSpc>
              <a:spcBef>
                <a:spcPts val="250"/>
              </a:spcBef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审计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82" name="textbox 2082"/>
          <p:cNvSpPr/>
          <p:nvPr/>
        </p:nvSpPr>
        <p:spPr>
          <a:xfrm>
            <a:off x="4491228" y="3392423"/>
            <a:ext cx="622300" cy="41148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5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0335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行政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0" algn="l" rtl="0" eaLnBrk="0">
              <a:lnSpc>
                <a:spcPct val="85000"/>
              </a:lnSpc>
              <a:spcBef>
                <a:spcPts val="22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后勤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84" name="textbox 2084"/>
          <p:cNvSpPr/>
          <p:nvPr/>
        </p:nvSpPr>
        <p:spPr>
          <a:xfrm>
            <a:off x="3889248" y="4994148"/>
            <a:ext cx="622300" cy="410209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5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0335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行政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0" algn="l" rtl="0" eaLnBrk="0">
              <a:lnSpc>
                <a:spcPct val="85000"/>
              </a:lnSpc>
              <a:spcBef>
                <a:spcPts val="22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后勤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86" name="textbox 2086"/>
          <p:cNvSpPr/>
          <p:nvPr/>
        </p:nvSpPr>
        <p:spPr>
          <a:xfrm>
            <a:off x="1533143" y="3398520"/>
            <a:ext cx="623569" cy="40703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3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3510" algn="l" rtl="0" eaLnBrk="0">
              <a:lnSpc>
                <a:spcPct val="85000"/>
              </a:lnSpc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6685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88" name="rect 2088"/>
          <p:cNvSpPr/>
          <p:nvPr/>
        </p:nvSpPr>
        <p:spPr>
          <a:xfrm>
            <a:off x="822960" y="4364735"/>
            <a:ext cx="813816" cy="306323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90" name="textbox 2090"/>
          <p:cNvSpPr/>
          <p:nvPr/>
        </p:nvSpPr>
        <p:spPr>
          <a:xfrm>
            <a:off x="1533143" y="2743200"/>
            <a:ext cx="623569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843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92" name="textbox 2092"/>
          <p:cNvSpPr/>
          <p:nvPr/>
        </p:nvSpPr>
        <p:spPr>
          <a:xfrm>
            <a:off x="3761232" y="2738628"/>
            <a:ext cx="623569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4145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营销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94" name="textbox 2094"/>
          <p:cNvSpPr/>
          <p:nvPr/>
        </p:nvSpPr>
        <p:spPr>
          <a:xfrm>
            <a:off x="2282951" y="2747771"/>
            <a:ext cx="622300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843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采购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96" name="textbox 2096"/>
          <p:cNvSpPr/>
          <p:nvPr/>
        </p:nvSpPr>
        <p:spPr>
          <a:xfrm>
            <a:off x="2282951" y="3445763"/>
            <a:ext cx="622300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1605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财务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098" name="textbox 2098"/>
          <p:cNvSpPr/>
          <p:nvPr/>
        </p:nvSpPr>
        <p:spPr>
          <a:xfrm>
            <a:off x="4491228" y="2743200"/>
            <a:ext cx="622300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销售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100" name="textbox 2100"/>
          <p:cNvSpPr/>
          <p:nvPr/>
        </p:nvSpPr>
        <p:spPr>
          <a:xfrm>
            <a:off x="3012947" y="3432048"/>
            <a:ext cx="622300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102" name="textbox 2102"/>
          <p:cNvSpPr/>
          <p:nvPr/>
        </p:nvSpPr>
        <p:spPr>
          <a:xfrm>
            <a:off x="3012947" y="2734055"/>
            <a:ext cx="622300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065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104" name="textbox 2104"/>
          <p:cNvSpPr/>
          <p:nvPr/>
        </p:nvSpPr>
        <p:spPr>
          <a:xfrm>
            <a:off x="5241035" y="2747771"/>
            <a:ext cx="622300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065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服务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106" name="textbox 2106"/>
          <p:cNvSpPr/>
          <p:nvPr/>
        </p:nvSpPr>
        <p:spPr>
          <a:xfrm>
            <a:off x="810260" y="4413008"/>
            <a:ext cx="839469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tabLst>
                <a:tab pos="158750" algn="l"/>
              </a:tabLst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决策层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108" name="picture 210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8676640" y="2016759"/>
            <a:ext cx="12700" cy="57150"/>
          </a:xfrm>
          <a:prstGeom prst="rect">
            <a:avLst/>
          </a:prstGeom>
        </p:spPr>
      </p:pic>
      <p:pic>
        <p:nvPicPr>
          <p:cNvPr id="2110" name="picture 21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146154" y="1323975"/>
            <a:ext cx="53975" cy="12700"/>
          </a:xfrm>
          <a:prstGeom prst="rect">
            <a:avLst/>
          </a:prstGeom>
        </p:spPr>
      </p:pic>
      <p:pic>
        <p:nvPicPr>
          <p:cNvPr id="2112" name="picture 21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3157220" y="2016759"/>
            <a:ext cx="12700" cy="50800"/>
          </a:xfrm>
          <a:prstGeom prst="rect">
            <a:avLst/>
          </a:prstGeom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4" name="rect 2114"/>
          <p:cNvSpPr/>
          <p:nvPr/>
        </p:nvSpPr>
        <p:spPr>
          <a:xfrm>
            <a:off x="1149096" y="2927604"/>
            <a:ext cx="4706111" cy="241401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72" name="group 72"/>
          <p:cNvGrpSpPr/>
          <p:nvPr/>
        </p:nvGrpSpPr>
        <p:grpSpPr>
          <a:xfrm rot="21600000">
            <a:off x="573404" y="1421129"/>
            <a:ext cx="7416164" cy="749935"/>
            <a:chOff x="0" y="0"/>
            <a:chExt cx="7416164" cy="749935"/>
          </a:xfrm>
        </p:grpSpPr>
        <p:sp>
          <p:nvSpPr>
            <p:cNvPr id="2116" name="rect 2116"/>
            <p:cNvSpPr/>
            <p:nvPr/>
          </p:nvSpPr>
          <p:spPr>
            <a:xfrm>
              <a:off x="5715" y="6858"/>
              <a:ext cx="7403592" cy="736092"/>
            </a:xfrm>
            <a:prstGeom prst="rect">
              <a:avLst/>
            </a:pr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118" name="textbox 2118"/>
            <p:cNvSpPr/>
            <p:nvPr/>
          </p:nvSpPr>
          <p:spPr>
            <a:xfrm>
              <a:off x="93476" y="57544"/>
              <a:ext cx="7259319" cy="7219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68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4538345" indent="-635" algn="l" rtl="0" eaLnBrk="0">
                <a:lnSpc>
                  <a:spcPct val="93000"/>
                </a:lnSpc>
              </a:pPr>
              <a:r>
                <a:rPr sz="1400" b="1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总部对事业部的管理手段：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①事业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部发展战略、年度计划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和预算；②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700" algn="l" rtl="0" eaLnBrk="0">
                <a:lnSpc>
                  <a:spcPct val="88000"/>
                </a:lnSpc>
                <a:spcBef>
                  <a:spcPts val="230"/>
                </a:spcBef>
                <a:tabLst>
                  <a:tab pos="7245350" algn="l"/>
                </a:tabLst>
              </a:pPr>
              <a:r>
                <a:rPr sz="1400" u="sng" kern="0" spc="-40" dirty="0">
                  <a:solidFill>
                    <a:srgbClr val="1F1F1F">
                      <a:alpha val="100000"/>
                    </a:srgbClr>
                  </a:solidFill>
                  <a:uFill>
                    <a:solidFill>
                      <a:srgbClr val="A61E25"/>
                    </a:solidFill>
                  </a:u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相应的权力</a:t>
              </a: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</a:t>
              </a: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                                   </a:t>
              </a: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人</a:t>
              </a:r>
              <a:r>
                <a:rPr sz="1400" u="sng" kern="0" spc="-40" dirty="0">
                  <a:solidFill>
                    <a:srgbClr val="1F1F1F">
                      <a:alpha val="100000"/>
                    </a:srgbClr>
                  </a:solidFill>
                  <a:uFill>
                    <a:solidFill>
                      <a:srgbClr val="A61E25"/>
                    </a:solidFill>
                  </a:u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事任免；③投资决</a:t>
              </a:r>
              <a:r>
                <a:rPr sz="1400" u="sng" kern="0" spc="-50" dirty="0">
                  <a:solidFill>
                    <a:srgbClr val="1F1F1F">
                      <a:alpha val="100000"/>
                    </a:srgbClr>
                  </a:solidFill>
                  <a:uFill>
                    <a:solidFill>
                      <a:srgbClr val="A61E25"/>
                    </a:solidFill>
                  </a:u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策权限。</a:t>
              </a:r>
              <a:r>
                <a:rPr sz="1400" u="sng" kern="0" spc="0" dirty="0">
                  <a:solidFill>
                    <a:srgbClr val="1F1F1F">
                      <a:alpha val="100000"/>
                    </a:srgbClr>
                  </a:solidFill>
                  <a:uFill>
                    <a:solidFill>
                      <a:srgbClr val="A61E25"/>
                    </a:solidFill>
                  </a:u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2120" name="picture 212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4480472" y="514985"/>
              <a:ext cx="170179" cy="234950"/>
            </a:xfrm>
            <a:prstGeom prst="rect">
              <a:avLst/>
            </a:prstGeom>
          </p:spPr>
        </p:pic>
        <p:pic>
          <p:nvPicPr>
            <p:cNvPr id="2122" name="picture 21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2225587" y="514985"/>
              <a:ext cx="2165985" cy="234950"/>
            </a:xfrm>
            <a:prstGeom prst="rect">
              <a:avLst/>
            </a:prstGeom>
          </p:spPr>
        </p:pic>
        <p:pic>
          <p:nvPicPr>
            <p:cNvPr id="2124" name="picture 21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002577" y="582929"/>
              <a:ext cx="1141094" cy="167005"/>
            </a:xfrm>
            <a:prstGeom prst="rect">
              <a:avLst/>
            </a:prstGeom>
          </p:spPr>
        </p:pic>
        <p:pic>
          <p:nvPicPr>
            <p:cNvPr id="2126" name="picture 212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4184015" y="0"/>
              <a:ext cx="349884" cy="121285"/>
            </a:xfrm>
            <a:prstGeom prst="rect">
              <a:avLst/>
            </a:prstGeom>
          </p:spPr>
        </p:pic>
        <p:pic>
          <p:nvPicPr>
            <p:cNvPr id="2128" name="picture 212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1936115" y="0"/>
              <a:ext cx="342900" cy="121285"/>
            </a:xfrm>
            <a:prstGeom prst="rect">
              <a:avLst/>
            </a:prstGeom>
          </p:spPr>
        </p:pic>
        <p:pic>
          <p:nvPicPr>
            <p:cNvPr id="2130" name="picture 213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0" y="0"/>
              <a:ext cx="297815" cy="121285"/>
            </a:xfrm>
            <a:prstGeom prst="rect">
              <a:avLst/>
            </a:prstGeom>
          </p:spPr>
        </p:pic>
        <p:pic>
          <p:nvPicPr>
            <p:cNvPr id="2132" name="picture 213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rot="21600000">
              <a:off x="7378064" y="102235"/>
              <a:ext cx="38100" cy="647700"/>
            </a:xfrm>
            <a:prstGeom prst="rect">
              <a:avLst/>
            </a:prstGeom>
          </p:spPr>
        </p:pic>
        <p:pic>
          <p:nvPicPr>
            <p:cNvPr id="2134" name="picture 213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21600000">
              <a:off x="2153285" y="426085"/>
              <a:ext cx="107315" cy="118744"/>
            </a:xfrm>
            <a:prstGeom prst="rect">
              <a:avLst/>
            </a:prstGeom>
          </p:spPr>
        </p:pic>
        <p:pic>
          <p:nvPicPr>
            <p:cNvPr id="2136" name="picture 2136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 rot="21600000">
              <a:off x="0" y="159385"/>
              <a:ext cx="12700" cy="590550"/>
            </a:xfrm>
            <a:prstGeom prst="rect">
              <a:avLst/>
            </a:prstGeom>
          </p:spPr>
        </p:pic>
        <p:pic>
          <p:nvPicPr>
            <p:cNvPr id="2138" name="picture 2138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1600000">
              <a:off x="7327899" y="0"/>
              <a:ext cx="88265" cy="64135"/>
            </a:xfrm>
            <a:prstGeom prst="rect">
              <a:avLst/>
            </a:prstGeom>
          </p:spPr>
        </p:pic>
        <p:pic>
          <p:nvPicPr>
            <p:cNvPr id="2140" name="picture 214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600000">
              <a:off x="2153285" y="138429"/>
              <a:ext cx="12700" cy="317500"/>
            </a:xfrm>
            <a:prstGeom prst="rect">
              <a:avLst/>
            </a:prstGeom>
          </p:spPr>
        </p:pic>
        <p:pic>
          <p:nvPicPr>
            <p:cNvPr id="2142" name="picture 214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rot="21600000">
              <a:off x="4401185" y="138429"/>
              <a:ext cx="12700" cy="317500"/>
            </a:xfrm>
            <a:prstGeom prst="rect">
              <a:avLst/>
            </a:prstGeom>
          </p:spPr>
        </p:pic>
        <p:pic>
          <p:nvPicPr>
            <p:cNvPr id="2144" name="picture 214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869314" y="0"/>
              <a:ext cx="228600" cy="12700"/>
            </a:xfrm>
            <a:prstGeom prst="rect">
              <a:avLst/>
            </a:prstGeom>
          </p:spPr>
        </p:pic>
        <p:pic>
          <p:nvPicPr>
            <p:cNvPr id="2146" name="picture 214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602615" y="0"/>
              <a:ext cx="228600" cy="12700"/>
            </a:xfrm>
            <a:prstGeom prst="rect">
              <a:avLst/>
            </a:prstGeom>
          </p:spPr>
        </p:pic>
        <p:pic>
          <p:nvPicPr>
            <p:cNvPr id="2148" name="picture 214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1402715" y="0"/>
              <a:ext cx="228600" cy="12700"/>
            </a:xfrm>
            <a:prstGeom prst="rect">
              <a:avLst/>
            </a:prstGeom>
          </p:spPr>
        </p:pic>
        <p:pic>
          <p:nvPicPr>
            <p:cNvPr id="2150" name="picture 215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1136015" y="0"/>
              <a:ext cx="228600" cy="12700"/>
            </a:xfrm>
            <a:prstGeom prst="rect">
              <a:avLst/>
            </a:prstGeom>
          </p:spPr>
        </p:pic>
        <p:pic>
          <p:nvPicPr>
            <p:cNvPr id="2152" name="picture 215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1669415" y="0"/>
              <a:ext cx="228600" cy="12700"/>
            </a:xfrm>
            <a:prstGeom prst="rect">
              <a:avLst/>
            </a:prstGeom>
          </p:spPr>
        </p:pic>
        <p:pic>
          <p:nvPicPr>
            <p:cNvPr id="2154" name="picture 215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335915" y="0"/>
              <a:ext cx="228600" cy="12700"/>
            </a:xfrm>
            <a:prstGeom prst="rect">
              <a:avLst/>
            </a:prstGeom>
          </p:spPr>
        </p:pic>
        <p:pic>
          <p:nvPicPr>
            <p:cNvPr id="2156" name="picture 2156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2317115" y="0"/>
              <a:ext cx="228600" cy="12700"/>
            </a:xfrm>
            <a:prstGeom prst="rect">
              <a:avLst/>
            </a:prstGeom>
          </p:spPr>
        </p:pic>
        <p:pic>
          <p:nvPicPr>
            <p:cNvPr id="2158" name="picture 215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2583815" y="0"/>
              <a:ext cx="228600" cy="12700"/>
            </a:xfrm>
            <a:prstGeom prst="rect">
              <a:avLst/>
            </a:prstGeom>
          </p:spPr>
        </p:pic>
        <p:pic>
          <p:nvPicPr>
            <p:cNvPr id="2160" name="picture 2160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3117215" y="0"/>
              <a:ext cx="228600" cy="12700"/>
            </a:xfrm>
            <a:prstGeom prst="rect">
              <a:avLst/>
            </a:prstGeom>
          </p:spPr>
        </p:pic>
        <p:pic>
          <p:nvPicPr>
            <p:cNvPr id="2162" name="picture 216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3383915" y="0"/>
              <a:ext cx="228600" cy="12700"/>
            </a:xfrm>
            <a:prstGeom prst="rect">
              <a:avLst/>
            </a:prstGeom>
          </p:spPr>
        </p:pic>
        <p:pic>
          <p:nvPicPr>
            <p:cNvPr id="2164" name="picture 216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2850515" y="0"/>
              <a:ext cx="228600" cy="12700"/>
            </a:xfrm>
            <a:prstGeom prst="rect">
              <a:avLst/>
            </a:prstGeom>
          </p:spPr>
        </p:pic>
        <p:pic>
          <p:nvPicPr>
            <p:cNvPr id="2166" name="picture 216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4660900" y="0"/>
              <a:ext cx="228600" cy="12700"/>
            </a:xfrm>
            <a:prstGeom prst="rect">
              <a:avLst/>
            </a:prstGeom>
          </p:spPr>
        </p:pic>
        <p:pic>
          <p:nvPicPr>
            <p:cNvPr id="2168" name="picture 216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5461000" y="0"/>
              <a:ext cx="228600" cy="12700"/>
            </a:xfrm>
            <a:prstGeom prst="rect">
              <a:avLst/>
            </a:prstGeom>
          </p:spPr>
        </p:pic>
        <p:pic>
          <p:nvPicPr>
            <p:cNvPr id="2170" name="picture 217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6261099" y="0"/>
              <a:ext cx="228600" cy="12700"/>
            </a:xfrm>
            <a:prstGeom prst="rect">
              <a:avLst/>
            </a:prstGeom>
          </p:spPr>
        </p:pic>
        <p:pic>
          <p:nvPicPr>
            <p:cNvPr id="2172" name="picture 217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6527799" y="0"/>
              <a:ext cx="228600" cy="12700"/>
            </a:xfrm>
            <a:prstGeom prst="rect">
              <a:avLst/>
            </a:prstGeom>
          </p:spPr>
        </p:pic>
        <p:pic>
          <p:nvPicPr>
            <p:cNvPr id="2174" name="picture 2174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5194300" y="0"/>
              <a:ext cx="228600" cy="12700"/>
            </a:xfrm>
            <a:prstGeom prst="rect">
              <a:avLst/>
            </a:prstGeom>
          </p:spPr>
        </p:pic>
        <p:pic>
          <p:nvPicPr>
            <p:cNvPr id="2176" name="picture 2176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7061199" y="0"/>
              <a:ext cx="228600" cy="12700"/>
            </a:xfrm>
            <a:prstGeom prst="rect">
              <a:avLst/>
            </a:prstGeom>
          </p:spPr>
        </p:pic>
        <p:pic>
          <p:nvPicPr>
            <p:cNvPr id="2178" name="picture 2178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5994399" y="0"/>
              <a:ext cx="228600" cy="12700"/>
            </a:xfrm>
            <a:prstGeom prst="rect">
              <a:avLst/>
            </a:prstGeom>
          </p:spPr>
        </p:pic>
        <p:pic>
          <p:nvPicPr>
            <p:cNvPr id="2180" name="picture 218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6794499" y="0"/>
              <a:ext cx="228600" cy="12700"/>
            </a:xfrm>
            <a:prstGeom prst="rect">
              <a:avLst/>
            </a:prstGeom>
          </p:spPr>
        </p:pic>
        <p:pic>
          <p:nvPicPr>
            <p:cNvPr id="2182" name="picture 2182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3917315" y="0"/>
              <a:ext cx="228600" cy="12700"/>
            </a:xfrm>
            <a:prstGeom prst="rect">
              <a:avLst/>
            </a:prstGeom>
          </p:spPr>
        </p:pic>
        <p:pic>
          <p:nvPicPr>
            <p:cNvPr id="2184" name="picture 218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 rot="21600000">
              <a:off x="2247900" y="159385"/>
              <a:ext cx="12700" cy="228600"/>
            </a:xfrm>
            <a:prstGeom prst="rect">
              <a:avLst/>
            </a:prstGeom>
          </p:spPr>
        </p:pic>
        <p:pic>
          <p:nvPicPr>
            <p:cNvPr id="2186" name="picture 2186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 rot="21600000">
              <a:off x="4502785" y="159385"/>
              <a:ext cx="12700" cy="228600"/>
            </a:xfrm>
            <a:prstGeom prst="rect">
              <a:avLst/>
            </a:prstGeom>
          </p:spPr>
        </p:pic>
        <p:pic>
          <p:nvPicPr>
            <p:cNvPr id="2188" name="picture 2188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1600000">
              <a:off x="3650615" y="0"/>
              <a:ext cx="228600" cy="12700"/>
            </a:xfrm>
            <a:prstGeom prst="rect">
              <a:avLst/>
            </a:prstGeom>
          </p:spPr>
        </p:pic>
        <p:pic>
          <p:nvPicPr>
            <p:cNvPr id="2190" name="picture 2190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4927600" y="0"/>
              <a:ext cx="228600" cy="12700"/>
            </a:xfrm>
            <a:prstGeom prst="rect">
              <a:avLst/>
            </a:prstGeom>
          </p:spPr>
        </p:pic>
        <p:pic>
          <p:nvPicPr>
            <p:cNvPr id="2192" name="picture 219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 rot="21600000">
              <a:off x="5727700" y="0"/>
              <a:ext cx="228599" cy="12700"/>
            </a:xfrm>
            <a:prstGeom prst="rect">
              <a:avLst/>
            </a:prstGeom>
          </p:spPr>
        </p:pic>
        <p:pic>
          <p:nvPicPr>
            <p:cNvPr id="2194" name="picture 2194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 rot="21600000">
              <a:off x="4572000" y="0"/>
              <a:ext cx="50800" cy="12700"/>
            </a:xfrm>
            <a:prstGeom prst="rect">
              <a:avLst/>
            </a:prstGeom>
          </p:spPr>
        </p:pic>
        <p:pic>
          <p:nvPicPr>
            <p:cNvPr id="2196" name="picture 2196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 rot="21600000">
              <a:off x="4401185" y="494029"/>
              <a:ext cx="12700" cy="50800"/>
            </a:xfrm>
            <a:prstGeom prst="rect">
              <a:avLst/>
            </a:prstGeom>
          </p:spPr>
        </p:pic>
        <p:pic>
          <p:nvPicPr>
            <p:cNvPr id="2198" name="picture 2198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 rot="21600000">
              <a:off x="4502785" y="426085"/>
              <a:ext cx="12700" cy="50800"/>
            </a:xfrm>
            <a:prstGeom prst="rect">
              <a:avLst/>
            </a:prstGeom>
          </p:spPr>
        </p:pic>
      </p:grpSp>
      <p:pic>
        <p:nvPicPr>
          <p:cNvPr id="2200" name="picture 2200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7388859" y="2855595"/>
            <a:ext cx="3173729" cy="1722754"/>
          </a:xfrm>
          <a:prstGeom prst="rect">
            <a:avLst/>
          </a:prstGeom>
        </p:spPr>
      </p:pic>
      <p:sp>
        <p:nvSpPr>
          <p:cNvPr id="2202" name="textbox 2202"/>
          <p:cNvSpPr/>
          <p:nvPr/>
        </p:nvSpPr>
        <p:spPr>
          <a:xfrm>
            <a:off x="6551347" y="5580139"/>
            <a:ext cx="4647565" cy="10604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24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平台功能：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各事业部共用的功能；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平台技术：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支持各事业部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的通用和基础技术。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2540" algn="l" rtl="0" eaLnBrk="0">
              <a:lnSpc>
                <a:spcPct val="95000"/>
              </a:lnSpc>
              <a:spcBef>
                <a:spcPts val="23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平台体系：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各事业部可以呼唤的“炮火”（资源</a:t>
            </a:r>
            <a:r>
              <a:rPr sz="14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是赋能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和服务型组织；平台机构对事业部不具有审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核、批准权限—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除非得到集团决策层的特别授权。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04" name="textbox 2204"/>
          <p:cNvSpPr/>
          <p:nvPr/>
        </p:nvSpPr>
        <p:spPr>
          <a:xfrm>
            <a:off x="669820" y="5670944"/>
            <a:ext cx="5354320" cy="8477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780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事业部制与职能制的区别：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产品（业务）的叠加。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12700" algn="l" rtl="0" eaLnBrk="0">
              <a:lnSpc>
                <a:spcPct val="95000"/>
              </a:lnSpc>
              <a:spcBef>
                <a:spcPts val="2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由于多条价值流并存，因此产生了资源（资金、技术、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人员、信息、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物流等）共享的需要，一些平台性服务功能则会聚合起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来；同时，职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能体系也需要增添一些公共管理部门（如品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牌管理部）。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06" name="rect 2206"/>
          <p:cNvSpPr/>
          <p:nvPr/>
        </p:nvSpPr>
        <p:spPr>
          <a:xfrm>
            <a:off x="7313676" y="4448555"/>
            <a:ext cx="3137916" cy="1039367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2208" name="table 2208"/>
          <p:cNvGraphicFramePr>
            <a:graphicFrameLocks noGrp="1"/>
          </p:cNvGraphicFramePr>
          <p:nvPr/>
        </p:nvGraphicFramePr>
        <p:xfrm>
          <a:off x="8101330" y="1421129"/>
          <a:ext cx="3112769" cy="749934"/>
        </p:xfrm>
        <a:graphic>
          <a:graphicData uri="http://schemas.openxmlformats.org/drawingml/2006/table">
            <a:tbl>
              <a:tblPr>
                <a:solidFill>
                  <a:srgbClr val="FDF5D9"/>
                </a:solidFill>
              </a:tblPr>
              <a:tblGrid>
                <a:gridCol w="3112769"/>
              </a:tblGrid>
              <a:tr h="7372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4140" indent="444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事业部的划分主要依据产品品类和业</a:t>
                      </a:r>
                      <a:r>
                        <a:rPr sz="14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务种类：①业务单一的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企业；②按区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域、顾客群或技术类型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设立事业部。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5875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210" name="table 2210"/>
          <p:cNvGraphicFramePr>
            <a:graphicFrameLocks noGrp="1"/>
          </p:cNvGraphicFramePr>
          <p:nvPr/>
        </p:nvGraphicFramePr>
        <p:xfrm>
          <a:off x="7516367" y="4521708"/>
          <a:ext cx="2691130" cy="842645"/>
        </p:xfrm>
        <a:graphic>
          <a:graphicData uri="http://schemas.openxmlformats.org/drawingml/2006/table">
            <a:tbl>
              <a:tblPr/>
              <a:tblGrid>
                <a:gridCol w="436880"/>
                <a:gridCol w="437515"/>
                <a:gridCol w="452754"/>
                <a:gridCol w="457200"/>
                <a:gridCol w="452754"/>
                <a:gridCol w="454025"/>
              </a:tblGrid>
              <a:tr h="2374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414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065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653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70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89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653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</a:tr>
              <a:tr h="1765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1605" algn="l" rtl="0" eaLnBrk="0">
                        <a:lnSpc>
                          <a:spcPct val="85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8115" algn="l" rtl="0" eaLnBrk="0">
                        <a:lnSpc>
                          <a:spcPct val="85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3990" algn="l" rtl="0" eaLnBrk="0">
                        <a:lnSpc>
                          <a:spcPct val="85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3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7165" algn="l" rtl="0" eaLnBrk="0">
                        <a:lnSpc>
                          <a:spcPct val="85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3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3355" algn="l" rtl="0" eaLnBrk="0">
                        <a:lnSpc>
                          <a:spcPct val="85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3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3990" algn="l" rtl="0" eaLnBrk="0">
                        <a:lnSpc>
                          <a:spcPct val="85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</a:tr>
              <a:tr h="1974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3510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0020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895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070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895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</a:tr>
              <a:tr h="2311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6845" algn="l" rtl="0" eaLnBrk="0">
                        <a:lnSpc>
                          <a:spcPct val="70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A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8435" algn="l" rtl="0" eaLnBrk="0">
                        <a:lnSpc>
                          <a:spcPct val="68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6850" algn="l" rtl="0" eaLnBrk="0">
                        <a:lnSpc>
                          <a:spcPct val="70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C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3675" algn="l" rtl="0" eaLnBrk="0">
                        <a:lnSpc>
                          <a:spcPct val="68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D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8755" algn="l" rtl="0" eaLnBrk="0">
                        <a:lnSpc>
                          <a:spcPct val="68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E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3200" algn="l" rtl="0" eaLnBrk="0">
                        <a:lnSpc>
                          <a:spcPct val="68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F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937B"/>
                    </a:solidFill>
                  </a:tcPr>
                </a:tc>
              </a:tr>
            </a:tbl>
          </a:graphicData>
        </a:graphic>
      </p:graphicFrame>
      <p:sp>
        <p:nvSpPr>
          <p:cNvPr id="2212" name="textbox 2212"/>
          <p:cNvSpPr/>
          <p:nvPr/>
        </p:nvSpPr>
        <p:spPr>
          <a:xfrm>
            <a:off x="2713171" y="3097289"/>
            <a:ext cx="1578610" cy="13817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产品（业务）分部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780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产品（业务）分部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984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产品（业务）分部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214" name="textbox 2214"/>
          <p:cNvSpPr/>
          <p:nvPr/>
        </p:nvSpPr>
        <p:spPr>
          <a:xfrm>
            <a:off x="113525" y="121284"/>
            <a:ext cx="40220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组织形态：组织结构的方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式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16" name="path 221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74" name="group 74"/>
          <p:cNvGrpSpPr/>
          <p:nvPr/>
        </p:nvGrpSpPr>
        <p:grpSpPr>
          <a:xfrm rot="21600000">
            <a:off x="10300716" y="2584704"/>
            <a:ext cx="906780" cy="1819655"/>
            <a:chOff x="0" y="0"/>
            <a:chExt cx="906780" cy="1819655"/>
          </a:xfrm>
        </p:grpSpPr>
        <p:sp>
          <p:nvSpPr>
            <p:cNvPr id="2218" name="rect 2218"/>
            <p:cNvSpPr/>
            <p:nvPr/>
          </p:nvSpPr>
          <p:spPr>
            <a:xfrm>
              <a:off x="0" y="0"/>
              <a:ext cx="906780" cy="1819655"/>
            </a:xfrm>
            <a:prstGeom prst="rect">
              <a:avLst/>
            </a:pr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20" name="rect 2220"/>
            <p:cNvSpPr/>
            <p:nvPr/>
          </p:nvSpPr>
          <p:spPr>
            <a:xfrm>
              <a:off x="60959" y="371855"/>
              <a:ext cx="803147" cy="224028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22" name="rect 2222"/>
            <p:cNvSpPr/>
            <p:nvPr/>
          </p:nvSpPr>
          <p:spPr>
            <a:xfrm>
              <a:off x="47243" y="83819"/>
              <a:ext cx="829055" cy="249936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24" name="rect 2224"/>
            <p:cNvSpPr/>
            <p:nvPr/>
          </p:nvSpPr>
          <p:spPr>
            <a:xfrm>
              <a:off x="60959" y="633983"/>
              <a:ext cx="803147" cy="237743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26" name="rect 2226"/>
            <p:cNvSpPr/>
            <p:nvPr/>
          </p:nvSpPr>
          <p:spPr>
            <a:xfrm>
              <a:off x="51815" y="909827"/>
              <a:ext cx="812292" cy="233171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28" name="path 2228"/>
            <p:cNvSpPr/>
            <p:nvPr/>
          </p:nvSpPr>
          <p:spPr>
            <a:xfrm>
              <a:off x="51815" y="1181099"/>
              <a:ext cx="824484" cy="525780"/>
            </a:xfrm>
            <a:custGeom>
              <a:avLst/>
              <a:gdLst/>
              <a:ahLst/>
              <a:cxnLst/>
              <a:rect l="0" t="0" r="0" b="0"/>
              <a:pathLst>
                <a:path w="1298" h="828">
                  <a:moveTo>
                    <a:pt x="14" y="0"/>
                  </a:moveTo>
                  <a:lnTo>
                    <a:pt x="1298" y="0"/>
                  </a:lnTo>
                  <a:lnTo>
                    <a:pt x="1298" y="398"/>
                  </a:lnTo>
                  <a:lnTo>
                    <a:pt x="14" y="398"/>
                  </a:lnTo>
                  <a:lnTo>
                    <a:pt x="14" y="0"/>
                  </a:lnTo>
                  <a:close/>
                </a:path>
                <a:path w="1298" h="828">
                  <a:moveTo>
                    <a:pt x="0" y="441"/>
                  </a:moveTo>
                  <a:lnTo>
                    <a:pt x="1295" y="441"/>
                  </a:lnTo>
                  <a:lnTo>
                    <a:pt x="1295" y="828"/>
                  </a:lnTo>
                  <a:lnTo>
                    <a:pt x="0" y="828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30" name="textbox 2230"/>
            <p:cNvSpPr/>
            <p:nvPr/>
          </p:nvSpPr>
          <p:spPr>
            <a:xfrm>
              <a:off x="146506" y="118389"/>
              <a:ext cx="639444" cy="155828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1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7780" algn="l" rtl="0" eaLnBrk="0">
                <a:lnSpc>
                  <a:spcPct val="85000"/>
                </a:lnSpc>
              </a:pPr>
              <a:r>
                <a:rPr sz="12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人力资源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70180" algn="l" rtl="0" eaLnBrk="0">
                <a:lnSpc>
                  <a:spcPct val="85000"/>
                </a:lnSpc>
                <a:spcBef>
                  <a:spcPts val="945"/>
                </a:spcBef>
              </a:pPr>
              <a:r>
                <a:rPr sz="12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财务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69545" algn="l" rtl="0" eaLnBrk="0">
                <a:lnSpc>
                  <a:spcPct val="85000"/>
                </a:lnSpc>
                <a:spcBef>
                  <a:spcPts val="900"/>
                </a:spcBef>
              </a:pPr>
              <a:r>
                <a:rPr sz="1200" kern="0" spc="-3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信息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700" algn="l" rtl="0" eaLnBrk="0">
                <a:lnSpc>
                  <a:spcPct val="85000"/>
                </a:lnSpc>
                <a:spcBef>
                  <a:spcPts val="920"/>
                </a:spcBef>
              </a:pPr>
              <a:r>
                <a:rPr sz="12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计划运营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2860" algn="l" rtl="0" eaLnBrk="0">
                <a:lnSpc>
                  <a:spcPct val="86000"/>
                </a:lnSpc>
                <a:spcBef>
                  <a:spcPts val="995"/>
                </a:spcBef>
              </a:pPr>
              <a:r>
                <a:rPr sz="12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行政后勤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1000"/>
                </a:lnSpc>
              </a:pPr>
              <a:endParaRPr sz="7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8415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2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法务审计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76" name="group 76"/>
          <p:cNvGrpSpPr/>
          <p:nvPr/>
        </p:nvGrpSpPr>
        <p:grpSpPr>
          <a:xfrm rot="21600000">
            <a:off x="6630923" y="2584704"/>
            <a:ext cx="906780" cy="1819655"/>
            <a:chOff x="0" y="0"/>
            <a:chExt cx="906780" cy="1819655"/>
          </a:xfrm>
        </p:grpSpPr>
        <p:sp>
          <p:nvSpPr>
            <p:cNvPr id="2232" name="rect 2232"/>
            <p:cNvSpPr/>
            <p:nvPr/>
          </p:nvSpPr>
          <p:spPr>
            <a:xfrm>
              <a:off x="0" y="0"/>
              <a:ext cx="906780" cy="1819655"/>
            </a:xfrm>
            <a:prstGeom prst="rect">
              <a:avLst/>
            </a:pr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34" name="rect 2234"/>
            <p:cNvSpPr/>
            <p:nvPr/>
          </p:nvSpPr>
          <p:spPr>
            <a:xfrm>
              <a:off x="47243" y="83819"/>
              <a:ext cx="827531" cy="249936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36" name="rect 2236"/>
            <p:cNvSpPr/>
            <p:nvPr/>
          </p:nvSpPr>
          <p:spPr>
            <a:xfrm>
              <a:off x="60960" y="371855"/>
              <a:ext cx="803147" cy="225552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38" name="rect 2238"/>
            <p:cNvSpPr/>
            <p:nvPr/>
          </p:nvSpPr>
          <p:spPr>
            <a:xfrm>
              <a:off x="45720" y="633983"/>
              <a:ext cx="816864" cy="237743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40" name="rect 2240"/>
            <p:cNvSpPr/>
            <p:nvPr/>
          </p:nvSpPr>
          <p:spPr>
            <a:xfrm>
              <a:off x="51816" y="909827"/>
              <a:ext cx="812292" cy="233171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42" name="path 2242"/>
            <p:cNvSpPr/>
            <p:nvPr/>
          </p:nvSpPr>
          <p:spPr>
            <a:xfrm>
              <a:off x="51816" y="1181099"/>
              <a:ext cx="822960" cy="525780"/>
            </a:xfrm>
            <a:custGeom>
              <a:avLst/>
              <a:gdLst/>
              <a:ahLst/>
              <a:cxnLst/>
              <a:rect l="0" t="0" r="0" b="0"/>
              <a:pathLst>
                <a:path w="1296" h="828">
                  <a:moveTo>
                    <a:pt x="14" y="0"/>
                  </a:moveTo>
                  <a:lnTo>
                    <a:pt x="1296" y="0"/>
                  </a:lnTo>
                  <a:lnTo>
                    <a:pt x="1296" y="398"/>
                  </a:lnTo>
                  <a:lnTo>
                    <a:pt x="14" y="398"/>
                  </a:lnTo>
                  <a:lnTo>
                    <a:pt x="14" y="0"/>
                  </a:lnTo>
                  <a:close/>
                </a:path>
                <a:path w="1296" h="828">
                  <a:moveTo>
                    <a:pt x="0" y="441"/>
                  </a:moveTo>
                  <a:lnTo>
                    <a:pt x="1295" y="441"/>
                  </a:lnTo>
                  <a:lnTo>
                    <a:pt x="1295" y="828"/>
                  </a:lnTo>
                  <a:lnTo>
                    <a:pt x="0" y="828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44" name="textbox 2244"/>
            <p:cNvSpPr/>
            <p:nvPr/>
          </p:nvSpPr>
          <p:spPr>
            <a:xfrm>
              <a:off x="142240" y="118389"/>
              <a:ext cx="643255" cy="155765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1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9685" algn="l" rtl="0" eaLnBrk="0">
                <a:lnSpc>
                  <a:spcPct val="86000"/>
                </a:lnSpc>
              </a:pPr>
              <a:r>
                <a:rPr sz="12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金融平台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9685" algn="l" rtl="0" eaLnBrk="0">
                <a:lnSpc>
                  <a:spcPct val="86000"/>
                </a:lnSpc>
                <a:spcBef>
                  <a:spcPts val="925"/>
                </a:spcBef>
              </a:pPr>
              <a:r>
                <a:rPr sz="12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采购平台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700" algn="l" rtl="0" eaLnBrk="0">
                <a:lnSpc>
                  <a:spcPct val="86000"/>
                </a:lnSpc>
                <a:spcBef>
                  <a:spcPts val="880"/>
                </a:spcBef>
              </a:pPr>
              <a:r>
                <a:rPr sz="12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物流平台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5400" algn="l" rtl="0" eaLnBrk="0">
                <a:lnSpc>
                  <a:spcPct val="86000"/>
                </a:lnSpc>
                <a:spcBef>
                  <a:spcPts val="915"/>
                </a:spcBef>
              </a:pPr>
              <a:r>
                <a:rPr sz="12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电商平台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8575" algn="l" rtl="0" eaLnBrk="0">
                <a:lnSpc>
                  <a:spcPct val="86000"/>
                </a:lnSpc>
                <a:spcBef>
                  <a:spcPts val="970"/>
                </a:spcBef>
              </a:pPr>
              <a:r>
                <a:rPr sz="12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售后平台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1000"/>
                </a:lnSpc>
              </a:pPr>
              <a:endParaRPr sz="7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0955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2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技术平台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2246" name="textbox 2246"/>
          <p:cNvSpPr/>
          <p:nvPr/>
        </p:nvSpPr>
        <p:spPr>
          <a:xfrm>
            <a:off x="573116" y="2272424"/>
            <a:ext cx="8308340" cy="2241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3000"/>
              </a:lnSpc>
            </a:pPr>
            <a:r>
              <a:rPr sz="2100" b="1" kern="0" spc="20" baseline="-20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事业部制组织的价值链逻辑</a:t>
            </a:r>
            <a:r>
              <a:rPr sz="1300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300" kern="0" spc="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 </a:t>
            </a:r>
            <a:r>
              <a:rPr sz="1400" b="1" kern="0" spc="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事业部制组织管理、服务关系示意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48" name="path 2248"/>
          <p:cNvSpPr/>
          <p:nvPr/>
        </p:nvSpPr>
        <p:spPr>
          <a:xfrm>
            <a:off x="5890259" y="2916935"/>
            <a:ext cx="432815" cy="2424684"/>
          </a:xfrm>
          <a:custGeom>
            <a:avLst/>
            <a:gdLst/>
            <a:ahLst/>
            <a:cxnLst/>
            <a:rect l="0" t="0" r="0" b="0"/>
            <a:pathLst>
              <a:path w="681" h="3818">
                <a:moveTo>
                  <a:pt x="0" y="0"/>
                </a:moveTo>
                <a:lnTo>
                  <a:pt x="681" y="1910"/>
                </a:lnTo>
                <a:lnTo>
                  <a:pt x="0" y="3818"/>
                </a:lnTo>
                <a:lnTo>
                  <a:pt x="0" y="0"/>
                </a:lnTo>
              </a:path>
            </a:pathLst>
          </a:cu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250" name="textbox 2250"/>
          <p:cNvSpPr/>
          <p:nvPr/>
        </p:nvSpPr>
        <p:spPr>
          <a:xfrm>
            <a:off x="619607" y="1034897"/>
            <a:ext cx="390969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事业部制（分部制</a:t>
            </a:r>
            <a:r>
              <a:rPr sz="1700" b="1" kern="0" spc="1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）：</a:t>
            </a:r>
            <a:r>
              <a:rPr sz="17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多元化业</a:t>
            </a:r>
            <a:r>
              <a:rPr sz="17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务发展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52" name="textbox 2252"/>
          <p:cNvSpPr/>
          <p:nvPr/>
        </p:nvSpPr>
        <p:spPr>
          <a:xfrm>
            <a:off x="625728" y="3410482"/>
            <a:ext cx="477519" cy="18459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1130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1130" algn="l" rtl="0" eaLnBrk="0">
              <a:lnSpc>
                <a:spcPct val="85000"/>
              </a:lnSpc>
              <a:spcBef>
                <a:spcPts val="215"/>
              </a:spcBef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值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3035" algn="l" rtl="0" eaLnBrk="0">
              <a:lnSpc>
                <a:spcPct val="85000"/>
              </a:lnSpc>
              <a:spcBef>
                <a:spcPts val="230"/>
              </a:spcBef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1130" algn="l" rtl="0" eaLnBrk="0">
              <a:lnSpc>
                <a:spcPct val="85000"/>
              </a:lnSpc>
              <a:spcBef>
                <a:spcPts val="205"/>
              </a:spcBef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4305" algn="l" rtl="0" eaLnBrk="0">
              <a:lnSpc>
                <a:spcPct val="85000"/>
              </a:lnSpc>
              <a:spcBef>
                <a:spcPts val="220"/>
              </a:spcBef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36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决策支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19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持和服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" algn="l" rtl="0" eaLnBrk="0">
              <a:lnSpc>
                <a:spcPct val="85000"/>
              </a:lnSpc>
              <a:spcBef>
                <a:spcPts val="22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务体系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54" name="textbox 2254"/>
          <p:cNvSpPr/>
          <p:nvPr/>
        </p:nvSpPr>
        <p:spPr>
          <a:xfrm>
            <a:off x="668308" y="1475499"/>
            <a:ext cx="1972310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1905" algn="l" rtl="0" eaLnBrk="0">
              <a:lnSpc>
                <a:spcPct val="93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事业部独立核算，承担销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售业绩和利润责任，拥有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56" name="textbox 2256"/>
          <p:cNvSpPr/>
          <p:nvPr/>
        </p:nvSpPr>
        <p:spPr>
          <a:xfrm>
            <a:off x="2918171" y="1475499"/>
            <a:ext cx="1970404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-1905" algn="l" rtl="0" eaLnBrk="0">
              <a:lnSpc>
                <a:spcPct val="93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事业部内部的组织结构通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常为直线职能制。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58" name="textbox 2258"/>
          <p:cNvSpPr/>
          <p:nvPr/>
        </p:nvSpPr>
        <p:spPr>
          <a:xfrm>
            <a:off x="5972568" y="2882163"/>
            <a:ext cx="563880" cy="13931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0825" indent="3175" algn="l" rtl="0" eaLnBrk="0">
              <a:lnSpc>
                <a:spcPct val="93000"/>
              </a:lnSpc>
            </a:pPr>
            <a:r>
              <a:rPr sz="12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</a:t>
            </a: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8100" algn="l" rtl="0" eaLnBrk="0">
              <a:lnSpc>
                <a:spcPct val="85000"/>
              </a:lnSpc>
              <a:spcBef>
                <a:spcPts val="42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ts val="189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标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78" name="group 78"/>
          <p:cNvGrpSpPr/>
          <p:nvPr/>
        </p:nvGrpSpPr>
        <p:grpSpPr>
          <a:xfrm rot="21600000">
            <a:off x="2110739" y="4856988"/>
            <a:ext cx="1351788" cy="320039"/>
            <a:chOff x="0" y="0"/>
            <a:chExt cx="1351788" cy="320039"/>
          </a:xfrm>
        </p:grpSpPr>
        <p:sp>
          <p:nvSpPr>
            <p:cNvPr id="2262" name="path 2262"/>
            <p:cNvSpPr/>
            <p:nvPr/>
          </p:nvSpPr>
          <p:spPr>
            <a:xfrm>
              <a:off x="0" y="0"/>
              <a:ext cx="1351788" cy="320039"/>
            </a:xfrm>
            <a:custGeom>
              <a:avLst/>
              <a:gdLst/>
              <a:ahLst/>
              <a:cxnLst/>
              <a:rect l="0" t="0" r="0" b="0"/>
              <a:pathLst>
                <a:path w="2128" h="503">
                  <a:moveTo>
                    <a:pt x="0" y="21"/>
                  </a:moveTo>
                  <a:lnTo>
                    <a:pt x="979" y="21"/>
                  </a:lnTo>
                  <a:lnTo>
                    <a:pt x="979" y="503"/>
                  </a:lnTo>
                  <a:lnTo>
                    <a:pt x="0" y="503"/>
                  </a:lnTo>
                  <a:lnTo>
                    <a:pt x="0" y="21"/>
                  </a:lnTo>
                  <a:close/>
                </a:path>
                <a:path w="2128" h="503">
                  <a:moveTo>
                    <a:pt x="1147" y="0"/>
                  </a:moveTo>
                  <a:lnTo>
                    <a:pt x="2128" y="0"/>
                  </a:lnTo>
                  <a:lnTo>
                    <a:pt x="2128" y="482"/>
                  </a:lnTo>
                  <a:lnTo>
                    <a:pt x="1147" y="482"/>
                  </a:lnTo>
                  <a:lnTo>
                    <a:pt x="1147" y="0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264" name="textbox 2264"/>
            <p:cNvSpPr/>
            <p:nvPr/>
          </p:nvSpPr>
          <p:spPr>
            <a:xfrm>
              <a:off x="-12700" y="-12700"/>
              <a:ext cx="1377314" cy="34544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2000"/>
                </a:lnSpc>
              </a:pPr>
              <a:endParaRPr sz="4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53670" algn="l" rtl="0" eaLnBrk="0">
                <a:lnSpc>
                  <a:spcPct val="91000"/>
                </a:lnSpc>
                <a:spcBef>
                  <a:spcPts val="0"/>
                </a:spcBef>
              </a:pP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财务</a:t>
              </a:r>
              <a:r>
                <a:rPr sz="1400" kern="0" spc="5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</a:t>
              </a: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信息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2266" name="textbox 2266"/>
          <p:cNvSpPr/>
          <p:nvPr/>
        </p:nvSpPr>
        <p:spPr>
          <a:xfrm>
            <a:off x="8290559" y="2567940"/>
            <a:ext cx="1235075" cy="28829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034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集团决策层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68" name="textbox 2268"/>
          <p:cNvSpPr/>
          <p:nvPr/>
        </p:nvSpPr>
        <p:spPr>
          <a:xfrm>
            <a:off x="3589020" y="4808220"/>
            <a:ext cx="622300" cy="42418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097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计划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224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70" name="textbox 2270"/>
          <p:cNvSpPr/>
          <p:nvPr/>
        </p:nvSpPr>
        <p:spPr>
          <a:xfrm>
            <a:off x="5067300" y="4817363"/>
            <a:ext cx="623569" cy="416559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224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5415" algn="l" rtl="0" eaLnBrk="0">
              <a:lnSpc>
                <a:spcPct val="86000"/>
              </a:lnSpc>
              <a:spcBef>
                <a:spcPts val="250"/>
              </a:spcBef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审计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72" name="textbox 2272"/>
          <p:cNvSpPr/>
          <p:nvPr/>
        </p:nvSpPr>
        <p:spPr>
          <a:xfrm>
            <a:off x="4319015" y="4817363"/>
            <a:ext cx="622300" cy="41148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5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行政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065" algn="l" rtl="0" eaLnBrk="0">
              <a:lnSpc>
                <a:spcPct val="85000"/>
              </a:lnSpc>
              <a:spcBef>
                <a:spcPts val="22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后勤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74" name="textbox 2274"/>
          <p:cNvSpPr/>
          <p:nvPr/>
        </p:nvSpPr>
        <p:spPr>
          <a:xfrm>
            <a:off x="1360931" y="4823459"/>
            <a:ext cx="622300" cy="40703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3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2875" algn="l" rtl="0" eaLnBrk="0">
              <a:lnSpc>
                <a:spcPct val="85000"/>
              </a:lnSpc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605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76" name="textbox 2276"/>
          <p:cNvSpPr/>
          <p:nvPr/>
        </p:nvSpPr>
        <p:spPr>
          <a:xfrm>
            <a:off x="10547883" y="4786528"/>
            <a:ext cx="473075" cy="3638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83820" algn="l" rtl="0" eaLnBrk="0">
              <a:lnSpc>
                <a:spcPct val="85000"/>
              </a:lnSpc>
              <a:spcBef>
                <a:spcPts val="200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78" name="textbox 2278"/>
          <p:cNvSpPr/>
          <p:nvPr/>
        </p:nvSpPr>
        <p:spPr>
          <a:xfrm>
            <a:off x="11264518" y="3223793"/>
            <a:ext cx="325120" cy="3638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20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0" name="picture 22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61365" y="1647444"/>
            <a:ext cx="4882006" cy="3195827"/>
          </a:xfrm>
          <a:prstGeom prst="rect">
            <a:avLst/>
          </a:prstGeom>
        </p:spPr>
      </p:pic>
      <p:sp>
        <p:nvSpPr>
          <p:cNvPr id="2282" name="textbox 2282"/>
          <p:cNvSpPr/>
          <p:nvPr/>
        </p:nvSpPr>
        <p:spPr>
          <a:xfrm>
            <a:off x="6652259" y="2001011"/>
            <a:ext cx="4540250" cy="148780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5885" algn="l" rtl="0" eaLnBrk="0">
              <a:lnSpc>
                <a:spcPct val="85000"/>
              </a:lnSpc>
              <a:spcBef>
                <a:spcPts val="5"/>
              </a:spcBef>
            </a:pPr>
            <a:r>
              <a:rPr sz="1400" b="1" kern="0" spc="-30" dirty="0">
                <a:solidFill>
                  <a:srgbClr val="A61E25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优点：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2870" algn="l" rtl="0" eaLnBrk="0">
              <a:lnSpc>
                <a:spcPct val="86000"/>
              </a:lnSpc>
              <a:spcBef>
                <a:spcPts val="30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二级经营主体（事业部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）目标明确，重视成果；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2870" algn="l" rtl="0" eaLnBrk="0">
              <a:lnSpc>
                <a:spcPct val="86000"/>
              </a:lnSpc>
              <a:spcBef>
                <a:spcPts val="22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经营团队全面负责，权力充分；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6520" indent="5715" algn="l" rtl="0" eaLnBrk="0">
              <a:lnSpc>
                <a:spcPct val="91000"/>
              </a:lnSpc>
              <a:spcBef>
                <a:spcPts val="24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有利于增强组织活力和内在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冲动，推动业务增长以及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新业务发育；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2870" algn="l" rtl="0" eaLnBrk="0">
              <a:lnSpc>
                <a:spcPct val="86000"/>
              </a:lnSpc>
              <a:spcBef>
                <a:spcPts val="30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有利于培养一批经营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管理的通才（企业家）。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84" name="textbox 2284"/>
          <p:cNvSpPr/>
          <p:nvPr/>
        </p:nvSpPr>
        <p:spPr>
          <a:xfrm>
            <a:off x="6652259" y="3598163"/>
            <a:ext cx="4542154" cy="148590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0965" algn="l" rtl="0" eaLnBrk="0">
              <a:lnSpc>
                <a:spcPct val="85000"/>
              </a:lnSpc>
              <a:spcBef>
                <a:spcPts val="5"/>
              </a:spcBef>
            </a:pPr>
            <a:r>
              <a:rPr sz="1400" b="1" kern="0" spc="-40" dirty="0">
                <a:solidFill>
                  <a:srgbClr val="A61E25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弊端：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4140" algn="l" rtl="0" eaLnBrk="0">
              <a:lnSpc>
                <a:spcPct val="86000"/>
              </a:lnSpc>
              <a:spcBef>
                <a:spcPts val="29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活动和资源重复配置，不能共享；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9695" indent="4445" algn="l" rtl="0" eaLnBrk="0">
              <a:lnSpc>
                <a:spcPct val="91000"/>
              </a:lnSpc>
              <a:spcBef>
                <a:spcPts val="2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力量分散，不利于集中力量做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大事，不利于压强攻关，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某些战略性业务的发展有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可能受到约束；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305"/>
              </a:spcBef>
            </a:pP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不利于发挥组织的协同作用，易产生离心及诸</a:t>
            </a:r>
            <a:r>
              <a:rPr sz="1400" kern="0" spc="-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侯化倾向；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4140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统一的能力平台和管理平台难以形成。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86" name="textbox 2286"/>
          <p:cNvSpPr/>
          <p:nvPr/>
        </p:nvSpPr>
        <p:spPr>
          <a:xfrm>
            <a:off x="758006" y="5077854"/>
            <a:ext cx="5536565" cy="11366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-1905" algn="l" rtl="0" eaLnBrk="0">
              <a:lnSpc>
                <a:spcPct val="95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优点：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加强了腰部力量，将前台经营效率和中台资源效率结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合起来，将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事业部业绩导向和中台能力导向结合起来，将企业短期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业绩增长和长期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基础性要素建设结合起来。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6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510" indent="-635" algn="l" rtl="0" eaLnBrk="0">
              <a:lnSpc>
                <a:spcPct val="93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弊端：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组织结构臃肿，赋能体系不直接感受市场压力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，反而有可能成为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一线机构敏捷反应的拖累，降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低价值流运行速度。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88" name="textbox 2288"/>
          <p:cNvSpPr/>
          <p:nvPr/>
        </p:nvSpPr>
        <p:spPr>
          <a:xfrm>
            <a:off x="6661404" y="5204459"/>
            <a:ext cx="4546600" cy="104457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8425" indent="-1905" algn="l" rtl="0" eaLnBrk="0">
              <a:lnSpc>
                <a:spcPct val="95000"/>
              </a:lnSpc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在多业务战略格局下，事业部制往往是集团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性企业的唯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一选择。国内大型企业美的、京东、腾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讯、阿里巴巴等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基本上都采用了这一结构。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90" name="textbox 2290"/>
          <p:cNvSpPr/>
          <p:nvPr/>
        </p:nvSpPr>
        <p:spPr>
          <a:xfrm>
            <a:off x="113525" y="121284"/>
            <a:ext cx="40220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组织形态：组织结构的方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式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92" name="path 229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294" name="textbox 2294"/>
          <p:cNvSpPr/>
          <p:nvPr/>
        </p:nvSpPr>
        <p:spPr>
          <a:xfrm>
            <a:off x="1903861" y="2426729"/>
            <a:ext cx="1102994" cy="9423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财务</a:t>
            </a:r>
            <a:r>
              <a:rPr sz="1400" kern="0" spc="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6924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市场管理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96" name="textbox 2296"/>
          <p:cNvSpPr/>
          <p:nvPr/>
        </p:nvSpPr>
        <p:spPr>
          <a:xfrm>
            <a:off x="1153769" y="2337194"/>
            <a:ext cx="730884" cy="10350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5000"/>
              </a:lnSpc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780" algn="l" rtl="0" eaLnBrk="0">
              <a:lnSpc>
                <a:spcPts val="1860"/>
              </a:lnSpc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技术研究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98" name="textbox 2298"/>
          <p:cNvSpPr/>
          <p:nvPr/>
        </p:nvSpPr>
        <p:spPr>
          <a:xfrm>
            <a:off x="5726684" y="2339873"/>
            <a:ext cx="639444" cy="11214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" indent="-5080" algn="l" rtl="0" eaLnBrk="0">
              <a:lnSpc>
                <a:spcPct val="93000"/>
              </a:lnSpc>
            </a:pPr>
            <a:r>
              <a:rPr sz="12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后台，职</a:t>
            </a:r>
            <a:r>
              <a:rPr sz="12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能体系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0965" indent="-68580" algn="l" rtl="0" eaLnBrk="0">
              <a:lnSpc>
                <a:spcPct val="93000"/>
              </a:lnSpc>
              <a:spcBef>
                <a:spcPts val="0"/>
              </a:spcBef>
            </a:pPr>
            <a:r>
              <a:rPr sz="12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中台，赋</a:t>
            </a:r>
            <a:r>
              <a:rPr sz="12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能体系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00" name="textbox 2300"/>
          <p:cNvSpPr/>
          <p:nvPr/>
        </p:nvSpPr>
        <p:spPr>
          <a:xfrm>
            <a:off x="764251" y="1269759"/>
            <a:ext cx="3594734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事业部制组织结构中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的前台、中台、后台设置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04" name="textbox 2304"/>
          <p:cNvSpPr/>
          <p:nvPr/>
        </p:nvSpPr>
        <p:spPr>
          <a:xfrm>
            <a:off x="3127957" y="3156979"/>
            <a:ext cx="2252345" cy="22732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4000"/>
              </a:lnSpc>
            </a:pPr>
            <a:r>
              <a:rPr sz="2100" kern="0" spc="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智能制造</a:t>
            </a:r>
            <a:r>
              <a:rPr sz="1300" kern="0" spc="1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物流</a:t>
            </a:r>
            <a:r>
              <a:rPr sz="1400" kern="0" spc="2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2100" kern="0" spc="0" baseline="-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供应商</a:t>
            </a:r>
            <a:endParaRPr sz="2100" baseline="-2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06" name="textbox 2306"/>
          <p:cNvSpPr/>
          <p:nvPr/>
        </p:nvSpPr>
        <p:spPr>
          <a:xfrm>
            <a:off x="6675602" y="1575917"/>
            <a:ext cx="161861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7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事业部制优缺点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08" name="textbox 2308"/>
          <p:cNvSpPr/>
          <p:nvPr/>
        </p:nvSpPr>
        <p:spPr>
          <a:xfrm>
            <a:off x="4957673" y="4133113"/>
            <a:ext cx="631190" cy="3632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0805" indent="-78740" algn="l" rtl="0" eaLnBrk="0">
              <a:lnSpc>
                <a:spcPct val="93000"/>
              </a:lnSpc>
            </a:pPr>
            <a:r>
              <a:rPr sz="12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前台，经</a:t>
            </a:r>
            <a:r>
              <a:rPr sz="12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营体系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10" name="textbox 2310"/>
          <p:cNvSpPr/>
          <p:nvPr/>
        </p:nvSpPr>
        <p:spPr>
          <a:xfrm>
            <a:off x="2785876" y="1695844"/>
            <a:ext cx="906780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集团决策层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12" name="textbox 2312"/>
          <p:cNvSpPr/>
          <p:nvPr/>
        </p:nvSpPr>
        <p:spPr>
          <a:xfrm>
            <a:off x="4110250" y="2333384"/>
            <a:ext cx="375920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行政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2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后勤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14" name="textbox 2314"/>
          <p:cNvSpPr/>
          <p:nvPr/>
        </p:nvSpPr>
        <p:spPr>
          <a:xfrm>
            <a:off x="3382062" y="2330209"/>
            <a:ext cx="374015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计划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16" name="textbox 2316"/>
          <p:cNvSpPr/>
          <p:nvPr/>
        </p:nvSpPr>
        <p:spPr>
          <a:xfrm>
            <a:off x="4861691" y="2335924"/>
            <a:ext cx="373379" cy="4235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875" algn="l" rtl="0" eaLnBrk="0">
              <a:lnSpc>
                <a:spcPct val="86000"/>
              </a:lnSpc>
              <a:spcBef>
                <a:spcPts val="250"/>
              </a:spcBef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审计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18" name="textbox 2318"/>
          <p:cNvSpPr/>
          <p:nvPr/>
        </p:nvSpPr>
        <p:spPr>
          <a:xfrm>
            <a:off x="2921787" y="3914673"/>
            <a:ext cx="170179" cy="7277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15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22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5560" algn="l" rtl="0" eaLnBrk="0">
              <a:lnSpc>
                <a:spcPct val="70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320" name="textbox 2320"/>
          <p:cNvSpPr/>
          <p:nvPr/>
        </p:nvSpPr>
        <p:spPr>
          <a:xfrm>
            <a:off x="2015007" y="3914673"/>
            <a:ext cx="170179" cy="7270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15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22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7305" algn="l" rtl="0" eaLnBrk="0">
              <a:lnSpc>
                <a:spcPct val="70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322" name="textbox 2322"/>
          <p:cNvSpPr/>
          <p:nvPr/>
        </p:nvSpPr>
        <p:spPr>
          <a:xfrm>
            <a:off x="2468397" y="3914673"/>
            <a:ext cx="170179" cy="7264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15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22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2385" algn="l" rtl="0" eaLnBrk="0">
              <a:lnSpc>
                <a:spcPct val="68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324" name="textbox 2324"/>
          <p:cNvSpPr/>
          <p:nvPr/>
        </p:nvSpPr>
        <p:spPr>
          <a:xfrm>
            <a:off x="3377717" y="3914038"/>
            <a:ext cx="170179" cy="7264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15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22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" algn="l" rtl="0" eaLnBrk="0">
              <a:lnSpc>
                <a:spcPct val="68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D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326" name="textbox 2326"/>
          <p:cNvSpPr/>
          <p:nvPr/>
        </p:nvSpPr>
        <p:spPr>
          <a:xfrm>
            <a:off x="3831107" y="3914038"/>
            <a:ext cx="170179" cy="7264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15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22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7465" algn="l" rtl="0" eaLnBrk="0">
              <a:lnSpc>
                <a:spcPct val="68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E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328" name="textbox 2328"/>
          <p:cNvSpPr/>
          <p:nvPr/>
        </p:nvSpPr>
        <p:spPr>
          <a:xfrm>
            <a:off x="4284497" y="3914038"/>
            <a:ext cx="170179" cy="7264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15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22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1275" algn="l" rtl="0" eaLnBrk="0">
              <a:lnSpc>
                <a:spcPct val="68000"/>
              </a:lnSpc>
              <a:spcBef>
                <a:spcPts val="0"/>
              </a:spcBef>
            </a:pPr>
            <a:r>
              <a:rPr sz="1200" kern="0" spc="-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F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80"/>
          <p:cNvGrpSpPr/>
          <p:nvPr/>
        </p:nvGrpSpPr>
        <p:grpSpPr>
          <a:xfrm rot="21600000">
            <a:off x="730250" y="4608829"/>
            <a:ext cx="10366375" cy="1176654"/>
            <a:chOff x="0" y="0"/>
            <a:chExt cx="10366375" cy="1176654"/>
          </a:xfrm>
        </p:grpSpPr>
        <p:pic>
          <p:nvPicPr>
            <p:cNvPr id="2330" name="picture 2330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10366375" cy="1176654"/>
            </a:xfrm>
            <a:prstGeom prst="rect">
              <a:avLst/>
            </a:prstGeom>
          </p:spPr>
        </p:pic>
        <p:sp>
          <p:nvSpPr>
            <p:cNvPr id="2332" name="textbox 2332"/>
            <p:cNvSpPr/>
            <p:nvPr/>
          </p:nvSpPr>
          <p:spPr>
            <a:xfrm>
              <a:off x="-12700" y="-12700"/>
              <a:ext cx="10391775" cy="120205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1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15570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1400" b="1" kern="0" spc="-3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优点：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3825" algn="l" rtl="0" eaLnBrk="0">
                <a:lnSpc>
                  <a:spcPct val="86000"/>
                </a:lnSpc>
                <a:spcBef>
                  <a:spcPts val="25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关注结果、责任，也关注专业化优势（能力</a:t>
              </a:r>
              <a:r>
                <a:rPr sz="1400" kern="0" spc="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），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力求使价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值流内部一体化和各环节专业化相平衡和统一；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18110" algn="l" rtl="0" eaLnBrk="0">
                <a:lnSpc>
                  <a:spcPct val="86000"/>
                </a:lnSpc>
                <a:spcBef>
                  <a:spcPts val="23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有利于提高组织资源共享和关联度，增强超越个人、源于配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合的组织效能；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18110" algn="l" rtl="0" eaLnBrk="0">
                <a:lnSpc>
                  <a:spcPct val="93000"/>
                </a:lnSpc>
                <a:spcBef>
                  <a:spcPts val="21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有利于增进组织的多方向适应性，保证各项价值创造活动的可靠性和品质，更适合复杂产品以及内部结构复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杂的机构顾客；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有利于大型企业跨地区、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跨业务的管控。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pic>
        <p:nvPicPr>
          <p:cNvPr id="2334" name="picture 23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68680" y="2298191"/>
            <a:ext cx="5376672" cy="1930908"/>
          </a:xfrm>
          <a:prstGeom prst="rect">
            <a:avLst/>
          </a:prstGeom>
        </p:spPr>
      </p:pic>
      <p:grpSp>
        <p:nvGrpSpPr>
          <p:cNvPr id="82" name="group 82"/>
          <p:cNvGrpSpPr/>
          <p:nvPr/>
        </p:nvGrpSpPr>
        <p:grpSpPr>
          <a:xfrm rot="21600000">
            <a:off x="731837" y="5851207"/>
            <a:ext cx="10363834" cy="962660"/>
            <a:chOff x="0" y="0"/>
            <a:chExt cx="10363834" cy="962660"/>
          </a:xfrm>
        </p:grpSpPr>
        <p:pic>
          <p:nvPicPr>
            <p:cNvPr id="2336" name="picture 233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10363834" cy="962660"/>
            </a:xfrm>
            <a:prstGeom prst="rect">
              <a:avLst/>
            </a:prstGeom>
          </p:spPr>
        </p:pic>
        <p:sp>
          <p:nvSpPr>
            <p:cNvPr id="2338" name="textbox 2338"/>
            <p:cNvSpPr/>
            <p:nvPr/>
          </p:nvSpPr>
          <p:spPr>
            <a:xfrm>
              <a:off x="-12700" y="-12700"/>
              <a:ext cx="10389234" cy="9886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17475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1400" b="1" kern="0" spc="-4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弊端：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19380" algn="l" rtl="0" eaLnBrk="0">
                <a:lnSpc>
                  <a:spcPct val="86000"/>
                </a:lnSpc>
                <a:spcBef>
                  <a:spcPts val="25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责任、权力边界不清晰（这是中国员工最厌恶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的事情之一</a:t>
              </a:r>
              <a:r>
                <a:rPr sz="1400" kern="0" spc="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），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容易引起权力之争；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14300" indent="12065" algn="l" rtl="0" eaLnBrk="0">
                <a:lnSpc>
                  <a:spcPct val="93000"/>
                </a:lnSpc>
                <a:spcBef>
                  <a:spcPts val="20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内部沟通、协商、协调成本高，影响组织效率和运行速度（可以说矩阵制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是用牺牲效率来换取低风险和品质）；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         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对流程建设和领导能力的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要求较高。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2340" name="textbox 2340"/>
          <p:cNvSpPr/>
          <p:nvPr/>
        </p:nvSpPr>
        <p:spPr>
          <a:xfrm>
            <a:off x="6347459" y="2255520"/>
            <a:ext cx="4721859" cy="1996439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7790" algn="l" rtl="0" eaLnBrk="0">
              <a:lnSpc>
                <a:spcPct val="85000"/>
              </a:lnSpc>
            </a:pPr>
            <a:r>
              <a:rPr sz="1400" b="1" kern="0" spc="-30" dirty="0">
                <a:solidFill>
                  <a:srgbClr val="A61E25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特点：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7155" algn="l" rtl="0" eaLnBrk="0">
              <a:lnSpc>
                <a:spcPct val="96000"/>
              </a:lnSpc>
              <a:spcBef>
                <a:spcPts val="26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通常，与业务相关的事项由业务线负责；与能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力、资源相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关的事项由职能线负责。对所属组织单元及其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负责人的评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估，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两条线组合进行：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业务线主要评价业绩，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职能线主要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评价能力。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4140" algn="l" rtl="0" eaLnBrk="0">
              <a:lnSpc>
                <a:spcPct val="85000"/>
              </a:lnSpc>
              <a:spcBef>
                <a:spcPts val="1385"/>
              </a:spcBef>
            </a:pPr>
            <a:r>
              <a:rPr sz="1400" b="1" kern="0" spc="-30" dirty="0">
                <a:solidFill>
                  <a:srgbClr val="A61E25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特点：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8585" indent="-4445" algn="l" rtl="0" eaLnBrk="0">
              <a:lnSpc>
                <a:spcPct val="93000"/>
              </a:lnSpc>
              <a:spcBef>
                <a:spcPts val="2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价值流中的几大环节，未必每个环节都实行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矩阵制。如华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为目前按矩阵制运行的主要是市场部门。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42" name="textbox 2342"/>
          <p:cNvSpPr/>
          <p:nvPr/>
        </p:nvSpPr>
        <p:spPr>
          <a:xfrm>
            <a:off x="752856" y="1239011"/>
            <a:ext cx="5168265" cy="974089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685" algn="l" rtl="0" eaLnBrk="0">
              <a:lnSpc>
                <a:spcPct val="85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A61E25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特点：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4940" algn="l" rtl="0" eaLnBrk="0">
              <a:lnSpc>
                <a:spcPct val="86000"/>
              </a:lnSpc>
              <a:spcBef>
                <a:spcPts val="25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两个维度可以有不同的强度选择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：强平台（弱业务）或强业务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6685" indent="101600" algn="l" rtl="0" eaLnBrk="0">
              <a:lnSpc>
                <a:spcPct val="93000"/>
              </a:lnSpc>
              <a:spcBef>
                <a:spcPts val="21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（弱平台）。强、弱是指权力的分布。强意味着在价值流运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动过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程中话语权和相关事项决策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权更大一些。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44" name="textbox 2344"/>
          <p:cNvSpPr/>
          <p:nvPr/>
        </p:nvSpPr>
        <p:spPr>
          <a:xfrm>
            <a:off x="6195059" y="1226820"/>
            <a:ext cx="4874259" cy="972819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7790" algn="l" rtl="0" eaLnBrk="0">
              <a:lnSpc>
                <a:spcPct val="85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A61E25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特点：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5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1600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每个组织单元都要向专业职能/平台线报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告，也要向事业/业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务/产品线报告。两条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线的协调依托流程。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46" name="textbox 2346"/>
          <p:cNvSpPr/>
          <p:nvPr/>
        </p:nvSpPr>
        <p:spPr>
          <a:xfrm>
            <a:off x="753341" y="255840"/>
            <a:ext cx="3382009" cy="9626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组织形态：组织结构的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方式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9845" algn="l" rtl="0" eaLnBrk="0">
              <a:lnSpc>
                <a:spcPct val="90000"/>
              </a:lnSpc>
              <a:spcBef>
                <a:spcPts val="1210"/>
              </a:spcBef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矩阵制：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复杂的组织结构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9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925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事业部和专业职能机构双维矩阵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48" name="textbox 2348"/>
          <p:cNvSpPr/>
          <p:nvPr/>
        </p:nvSpPr>
        <p:spPr>
          <a:xfrm>
            <a:off x="5310400" y="2346719"/>
            <a:ext cx="740409" cy="18345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13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市场部门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50" name="textbox 2350"/>
          <p:cNvSpPr/>
          <p:nvPr/>
        </p:nvSpPr>
        <p:spPr>
          <a:xfrm>
            <a:off x="2489095" y="2355609"/>
            <a:ext cx="740409" cy="1825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685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研发部门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52" name="textbox 2352"/>
          <p:cNvSpPr/>
          <p:nvPr/>
        </p:nvSpPr>
        <p:spPr>
          <a:xfrm>
            <a:off x="3908320" y="2357514"/>
            <a:ext cx="740409" cy="18237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32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生产部门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54" name="textbox 2354"/>
          <p:cNvSpPr/>
          <p:nvPr/>
        </p:nvSpPr>
        <p:spPr>
          <a:xfrm>
            <a:off x="1105246" y="2862974"/>
            <a:ext cx="680084" cy="13182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51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358" name="textbox 2358"/>
          <p:cNvSpPr/>
          <p:nvPr/>
        </p:nvSpPr>
        <p:spPr>
          <a:xfrm>
            <a:off x="763371" y="4319117"/>
            <a:ext cx="139636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矩阵制优缺点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60" name="path 236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textbox 130"/>
          <p:cNvSpPr/>
          <p:nvPr/>
        </p:nvSpPr>
        <p:spPr>
          <a:xfrm>
            <a:off x="593521" y="3929227"/>
            <a:ext cx="5993765" cy="21818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3825" algn="l" rtl="0" eaLnBrk="0">
              <a:lnSpc>
                <a:spcPct val="90000"/>
              </a:lnSpc>
            </a:pPr>
            <a:r>
              <a:rPr sz="1700" b="1" kern="0" spc="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“端对端”的价值链：</a:t>
            </a:r>
            <a:r>
              <a:rPr sz="17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圆形价值链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6060" algn="l" rtl="0" eaLnBrk="0">
              <a:lnSpc>
                <a:spcPct val="90000"/>
              </a:lnSpc>
              <a:spcBef>
                <a:spcPts val="460"/>
              </a:spcBef>
            </a:pPr>
            <a:r>
              <a:rPr sz="1500" b="1" kern="0" spc="2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“从需求中来，到需求中去”：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0015" indent="-1905" algn="l" rtl="0" eaLnBrk="0">
              <a:lnSpc>
                <a:spcPct val="93000"/>
              </a:lnSpc>
              <a:spcBef>
                <a:spcPts val="86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企业全部的价值创造活动，应以结果为导向；其起点在于对顾客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需求的理解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和辨识，归宿在于为顾客提供价值，使顾客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需求得到满足。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2875" algn="l" rtl="0" eaLnBrk="0">
              <a:lnSpc>
                <a:spcPct val="89000"/>
              </a:lnSpc>
              <a:spcBef>
                <a:spcPts val="42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明确流程所面对、所服务的顾客（既包括外部顾客，也包括内部顾客）。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2875" algn="l" rtl="0" eaLnBrk="0">
              <a:lnSpc>
                <a:spcPct val="89000"/>
              </a:lnSpc>
              <a:spcBef>
                <a:spcPts val="75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定义流程的目的、目标，定义流程为顾客提供的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9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2875" algn="l" rtl="0" eaLnBrk="0">
              <a:lnSpc>
                <a:spcPct val="89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将每一次“端对端”流程循环作为顾客价值关系优化的一次迭代。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132" name="picture 13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575804" y="3738879"/>
            <a:ext cx="3256788" cy="2641600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 rot="21600000">
            <a:off x="702563" y="1674876"/>
            <a:ext cx="10631423" cy="716279"/>
            <a:chOff x="0" y="0"/>
            <a:chExt cx="10631423" cy="716279"/>
          </a:xfrm>
        </p:grpSpPr>
        <p:sp>
          <p:nvSpPr>
            <p:cNvPr id="134" name="path 134"/>
            <p:cNvSpPr/>
            <p:nvPr/>
          </p:nvSpPr>
          <p:spPr>
            <a:xfrm>
              <a:off x="0" y="27431"/>
              <a:ext cx="2598419" cy="662940"/>
            </a:xfrm>
            <a:custGeom>
              <a:avLst/>
              <a:gdLst/>
              <a:ahLst/>
              <a:cxnLst/>
              <a:rect l="0" t="0" r="0" b="0"/>
              <a:pathLst>
                <a:path w="4091" h="1044">
                  <a:moveTo>
                    <a:pt x="0" y="0"/>
                  </a:moveTo>
                  <a:lnTo>
                    <a:pt x="3254" y="0"/>
                  </a:lnTo>
                  <a:lnTo>
                    <a:pt x="4091" y="520"/>
                  </a:lnTo>
                  <a:lnTo>
                    <a:pt x="3254" y="1044"/>
                  </a:lnTo>
                  <a:lnTo>
                    <a:pt x="0" y="1044"/>
                  </a:lnTo>
                  <a:lnTo>
                    <a:pt x="0" y="0"/>
                  </a:ln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36" name="path 136"/>
            <p:cNvSpPr/>
            <p:nvPr/>
          </p:nvSpPr>
          <p:spPr>
            <a:xfrm>
              <a:off x="2110740" y="10667"/>
              <a:ext cx="2670048" cy="699515"/>
            </a:xfrm>
            <a:custGeom>
              <a:avLst/>
              <a:gdLst/>
              <a:ahLst/>
              <a:cxnLst/>
              <a:rect l="0" t="0" r="0" b="0"/>
              <a:pathLst>
                <a:path w="4204" h="1101">
                  <a:moveTo>
                    <a:pt x="0" y="0"/>
                  </a:moveTo>
                  <a:lnTo>
                    <a:pt x="3271" y="0"/>
                  </a:lnTo>
                  <a:lnTo>
                    <a:pt x="4204" y="549"/>
                  </a:lnTo>
                  <a:lnTo>
                    <a:pt x="3271" y="1101"/>
                  </a:lnTo>
                  <a:lnTo>
                    <a:pt x="0" y="1101"/>
                  </a:lnTo>
                  <a:lnTo>
                    <a:pt x="933" y="549"/>
                  </a:lnTo>
                  <a:lnTo>
                    <a:pt x="0" y="0"/>
                  </a:lnTo>
                </a:path>
              </a:pathLst>
            </a:custGeom>
            <a:solidFill>
              <a:srgbClr val="FCBF0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38" name="path 138"/>
            <p:cNvSpPr/>
            <p:nvPr/>
          </p:nvSpPr>
          <p:spPr>
            <a:xfrm>
              <a:off x="4285488" y="13715"/>
              <a:ext cx="2191511" cy="696467"/>
            </a:xfrm>
            <a:custGeom>
              <a:avLst/>
              <a:gdLst/>
              <a:ahLst/>
              <a:cxnLst/>
              <a:rect l="0" t="0" r="0" b="0"/>
              <a:pathLst>
                <a:path w="3451" h="1096">
                  <a:moveTo>
                    <a:pt x="0" y="0"/>
                  </a:moveTo>
                  <a:lnTo>
                    <a:pt x="2541" y="0"/>
                  </a:lnTo>
                  <a:lnTo>
                    <a:pt x="3451" y="549"/>
                  </a:lnTo>
                  <a:lnTo>
                    <a:pt x="2541" y="1096"/>
                  </a:lnTo>
                  <a:lnTo>
                    <a:pt x="0" y="1096"/>
                  </a:lnTo>
                  <a:lnTo>
                    <a:pt x="909" y="549"/>
                  </a:lnTo>
                  <a:lnTo>
                    <a:pt x="0" y="0"/>
                  </a:ln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40" name="path 140"/>
            <p:cNvSpPr/>
            <p:nvPr/>
          </p:nvSpPr>
          <p:spPr>
            <a:xfrm>
              <a:off x="5992367" y="1523"/>
              <a:ext cx="2560320" cy="714755"/>
            </a:xfrm>
            <a:custGeom>
              <a:avLst/>
              <a:gdLst/>
              <a:ahLst/>
              <a:cxnLst/>
              <a:rect l="0" t="0" r="0" b="0"/>
              <a:pathLst>
                <a:path w="4032" h="1125">
                  <a:moveTo>
                    <a:pt x="0" y="0"/>
                  </a:moveTo>
                  <a:lnTo>
                    <a:pt x="3148" y="0"/>
                  </a:lnTo>
                  <a:lnTo>
                    <a:pt x="4032" y="561"/>
                  </a:lnTo>
                  <a:lnTo>
                    <a:pt x="3148" y="1125"/>
                  </a:lnTo>
                  <a:lnTo>
                    <a:pt x="0" y="1125"/>
                  </a:lnTo>
                  <a:lnTo>
                    <a:pt x="883" y="561"/>
                  </a:lnTo>
                  <a:lnTo>
                    <a:pt x="0" y="0"/>
                  </a:lnTo>
                </a:path>
              </a:pathLst>
            </a:custGeom>
            <a:solidFill>
              <a:srgbClr val="FCBF03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142" name="path 142"/>
            <p:cNvSpPr/>
            <p:nvPr/>
          </p:nvSpPr>
          <p:spPr>
            <a:xfrm>
              <a:off x="8071103" y="0"/>
              <a:ext cx="2560320" cy="714755"/>
            </a:xfrm>
            <a:custGeom>
              <a:avLst/>
              <a:gdLst/>
              <a:ahLst/>
              <a:cxnLst/>
              <a:rect l="0" t="0" r="0" b="0"/>
              <a:pathLst>
                <a:path w="4032" h="1125">
                  <a:moveTo>
                    <a:pt x="0" y="0"/>
                  </a:moveTo>
                  <a:lnTo>
                    <a:pt x="3146" y="0"/>
                  </a:lnTo>
                  <a:lnTo>
                    <a:pt x="4032" y="564"/>
                  </a:lnTo>
                  <a:lnTo>
                    <a:pt x="3146" y="1125"/>
                  </a:lnTo>
                  <a:lnTo>
                    <a:pt x="0" y="1125"/>
                  </a:lnTo>
                  <a:lnTo>
                    <a:pt x="883" y="564"/>
                  </a:lnTo>
                  <a:lnTo>
                    <a:pt x="0" y="0"/>
                  </a:ln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144" name="textbox 144"/>
          <p:cNvSpPr/>
          <p:nvPr/>
        </p:nvSpPr>
        <p:spPr>
          <a:xfrm>
            <a:off x="113525" y="121284"/>
            <a:ext cx="4030345" cy="13049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价值链和价值流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0000"/>
              </a:lnSpc>
              <a:spcBef>
                <a:spcPts val="0"/>
              </a:spcBef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创造顾客价值的活动组织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46" name="path 14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48" name="textbox 148"/>
          <p:cNvSpPr/>
          <p:nvPr/>
        </p:nvSpPr>
        <p:spPr>
          <a:xfrm>
            <a:off x="1906018" y="2730259"/>
            <a:ext cx="6192520" cy="7956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9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一个连续的过程，节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奏要快，停顿要少。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9000"/>
              </a:lnSpc>
              <a:spcBef>
                <a:spcPts val="78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一个增值的过程，各环节需找到增值的理由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和依据。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9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9000"/>
              </a:lnSpc>
            </a:pP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☐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一个企业内外部各种活动、环节相互协同的过程，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需要顺畅连接和精准配合。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0" name="textbox 150"/>
          <p:cNvSpPr/>
          <p:nvPr/>
        </p:nvSpPr>
        <p:spPr>
          <a:xfrm>
            <a:off x="7687205" y="3910089"/>
            <a:ext cx="1087119" cy="21355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398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供应链管理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9535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推广与营销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顾客关系管理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351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产品企划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2" name="textbox 152"/>
          <p:cNvSpPr/>
          <p:nvPr/>
        </p:nvSpPr>
        <p:spPr>
          <a:xfrm>
            <a:off x="1286967" y="1901037"/>
            <a:ext cx="9321800" cy="2622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700" b="1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研究与开发</a:t>
            </a:r>
            <a:r>
              <a:rPr sz="1700" kern="0" spc="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700" b="1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供应链管理</a:t>
            </a:r>
            <a:r>
              <a:rPr sz="17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7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700" b="1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</a:t>
            </a:r>
            <a:r>
              <a:rPr sz="17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700" b="1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推广与营销</a:t>
            </a:r>
            <a:r>
              <a:rPr sz="1700" kern="0" spc="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700" b="1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售后服务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4" name="textbox 154"/>
          <p:cNvSpPr/>
          <p:nvPr/>
        </p:nvSpPr>
        <p:spPr>
          <a:xfrm>
            <a:off x="9780007" y="3917074"/>
            <a:ext cx="910589" cy="21189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76225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4140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售后服务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9380" algn="l" rtl="0" eaLnBrk="0">
              <a:lnSpc>
                <a:spcPct val="85000"/>
              </a:lnSpc>
              <a:spcBef>
                <a:spcPts val="42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需求分析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研究与开发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56" name="textbox 156"/>
          <p:cNvSpPr/>
          <p:nvPr/>
        </p:nvSpPr>
        <p:spPr>
          <a:xfrm>
            <a:off x="696468" y="2718816"/>
            <a:ext cx="1053464" cy="83058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5425" indent="635" algn="l" rtl="0" eaLnBrk="0">
              <a:lnSpc>
                <a:spcPct val="110000"/>
              </a:lnSpc>
              <a:spcBef>
                <a:spcPts val="0"/>
              </a:spcBef>
            </a:pPr>
            <a:r>
              <a:rPr sz="1500" b="1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价值创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b="1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造活动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300" b="1" kern="0" spc="-1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（流程）</a:t>
            </a:r>
            <a:endParaRPr sz="1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2" name="picture 23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33400" y="4575048"/>
            <a:ext cx="5032247" cy="1932432"/>
          </a:xfrm>
          <a:prstGeom prst="rect">
            <a:avLst/>
          </a:prstGeom>
        </p:spPr>
      </p:pic>
      <p:sp>
        <p:nvSpPr>
          <p:cNvPr id="2364" name="textbox 2364"/>
          <p:cNvSpPr/>
          <p:nvPr/>
        </p:nvSpPr>
        <p:spPr>
          <a:xfrm>
            <a:off x="113525" y="121284"/>
            <a:ext cx="4244340" cy="16071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组织形态：组织结构的方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式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04190" algn="l" rtl="0" eaLnBrk="0">
              <a:lnSpc>
                <a:spcPct val="90000"/>
              </a:lnSpc>
              <a:spcBef>
                <a:spcPts val="510"/>
              </a:spcBef>
            </a:pPr>
            <a:r>
              <a:rPr sz="17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其他形态的矩阵制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96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项目（任务）小组和职能（技术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）部门双维矩阵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90220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适用：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研发机构以及提供集成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解决方案的企业。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66" name="path 236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368" name="rect 2368"/>
          <p:cNvSpPr/>
          <p:nvPr/>
        </p:nvSpPr>
        <p:spPr>
          <a:xfrm>
            <a:off x="6054852" y="3153155"/>
            <a:ext cx="1129283" cy="306323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370" name="rect 2370"/>
          <p:cNvSpPr/>
          <p:nvPr/>
        </p:nvSpPr>
        <p:spPr>
          <a:xfrm>
            <a:off x="8645652" y="3153155"/>
            <a:ext cx="1127759" cy="306323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372" name="rect 2372"/>
          <p:cNvSpPr/>
          <p:nvPr/>
        </p:nvSpPr>
        <p:spPr>
          <a:xfrm>
            <a:off x="9950196" y="3153155"/>
            <a:ext cx="1129283" cy="306323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374" name="rect 2374"/>
          <p:cNvSpPr/>
          <p:nvPr/>
        </p:nvSpPr>
        <p:spPr>
          <a:xfrm>
            <a:off x="7356347" y="3153155"/>
            <a:ext cx="1127759" cy="306323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376" name="textbox 2376"/>
          <p:cNvSpPr/>
          <p:nvPr/>
        </p:nvSpPr>
        <p:spPr>
          <a:xfrm>
            <a:off x="5923490" y="3200794"/>
            <a:ext cx="5177154" cy="10712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0810" algn="l" rtl="0" eaLnBrk="0">
              <a:lnSpc>
                <a:spcPct val="87000"/>
              </a:lnSpc>
              <a:tabLst>
                <a:tab pos="292100" algn="l"/>
              </a:tabLst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行业部门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Z   </a:t>
            </a:r>
            <a:r>
              <a:rPr sz="1400" strike="sngStrike" kern="0" spc="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</a:t>
            </a:r>
            <a:r>
              <a:rPr sz="1400" strike="sngStrike" kern="0" spc="-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项目小组</a:t>
            </a:r>
            <a:r>
              <a:rPr sz="1400" strike="sngStrike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项目小组</a:t>
            </a:r>
            <a:r>
              <a:rPr sz="1400" strike="sngStrike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项目小组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8575" algn="l" rtl="0" eaLnBrk="0">
              <a:lnSpc>
                <a:spcPct val="86000"/>
              </a:lnSpc>
              <a:spcBef>
                <a:spcPts val="134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总部职能部门和分支机构双维矩阵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" indent="-3175" algn="l" rtl="0" eaLnBrk="0">
              <a:lnSpc>
                <a:spcPct val="93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适用：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企业总部有关职能部门管理分支机构时，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分支机构的相关职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能机构具有总部派出机构的属性，接受总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部职能部门和分支机构负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378" name="picture 23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719579" y="2124671"/>
            <a:ext cx="3350260" cy="1478953"/>
          </a:xfrm>
          <a:prstGeom prst="rect">
            <a:avLst/>
          </a:prstGeom>
        </p:spPr>
      </p:pic>
      <p:sp>
        <p:nvSpPr>
          <p:cNvPr id="2380" name="rect 2380"/>
          <p:cNvSpPr/>
          <p:nvPr/>
        </p:nvSpPr>
        <p:spPr>
          <a:xfrm>
            <a:off x="7301484" y="5091683"/>
            <a:ext cx="1129283" cy="306323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382" name="rect 2382"/>
          <p:cNvSpPr/>
          <p:nvPr/>
        </p:nvSpPr>
        <p:spPr>
          <a:xfrm>
            <a:off x="7310627" y="5637275"/>
            <a:ext cx="1129283" cy="306323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384" name="rect 2384"/>
          <p:cNvSpPr/>
          <p:nvPr/>
        </p:nvSpPr>
        <p:spPr>
          <a:xfrm>
            <a:off x="8599931" y="5091683"/>
            <a:ext cx="1129283" cy="306323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386" name="rect 2386"/>
          <p:cNvSpPr/>
          <p:nvPr/>
        </p:nvSpPr>
        <p:spPr>
          <a:xfrm>
            <a:off x="8609076" y="5637275"/>
            <a:ext cx="1129283" cy="306323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2388" name="table 2388"/>
          <p:cNvGraphicFramePr>
            <a:graphicFrameLocks noGrp="1"/>
          </p:cNvGraphicFramePr>
          <p:nvPr/>
        </p:nvGraphicFramePr>
        <p:xfrm>
          <a:off x="7129780" y="4880571"/>
          <a:ext cx="3111500" cy="1319530"/>
        </p:xfrm>
        <a:graphic>
          <a:graphicData uri="http://schemas.openxmlformats.org/drawingml/2006/table">
            <a:tbl>
              <a:tblPr/>
              <a:tblGrid>
                <a:gridCol w="741044"/>
                <a:gridCol w="563880"/>
                <a:gridCol w="720725"/>
                <a:gridCol w="1085850"/>
              </a:tblGrid>
              <a:tr h="3638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5000"/>
                        </a:lnSpc>
                      </a:pPr>
                      <a:r>
                        <a:rPr sz="1200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分支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5000"/>
                        </a:lnSpc>
                      </a:pPr>
                      <a:r>
                        <a:rPr sz="12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5000"/>
                        </a:lnSpc>
                      </a:pPr>
                      <a:r>
                        <a:rPr sz="12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分支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335" algn="l" rtl="0" eaLnBrk="0">
                        <a:lnSpc>
                          <a:spcPct val="85000"/>
                        </a:lnSpc>
                      </a:pPr>
                      <a:r>
                        <a:rPr sz="12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11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91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5000"/>
                        </a:lnSpc>
                      </a:pPr>
                      <a:r>
                        <a:rPr sz="12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9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445" algn="l" rtl="0" eaLnBrk="0">
                        <a:lnSpc>
                          <a:spcPct val="86000"/>
                        </a:lnSpc>
                      </a:pPr>
                      <a:r>
                        <a:rPr sz="1200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91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5000"/>
                        </a:lnSpc>
                      </a:pPr>
                      <a:r>
                        <a:rPr sz="1200" kern="0" spc="-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9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415" algn="l" rtl="0" eaLnBrk="0">
                        <a:lnSpc>
                          <a:spcPct val="86000"/>
                        </a:lnSpc>
                      </a:pPr>
                      <a:r>
                        <a:rPr sz="1200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28320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分支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825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</a:t>
                      </a:r>
                      <a:r>
                        <a:rPr sz="1200" kern="0" spc="-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支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22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3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32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5000"/>
                        </a:lnSpc>
                      </a:pPr>
                      <a:r>
                        <a:rPr sz="1200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3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335" algn="l" rtl="0" eaLnBrk="0">
                        <a:lnSpc>
                          <a:spcPct val="86000"/>
                        </a:lnSpc>
                      </a:pPr>
                      <a:r>
                        <a:rPr sz="1200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32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5000"/>
                        </a:lnSpc>
                      </a:pPr>
                      <a:r>
                        <a:rPr sz="1200" kern="0" spc="-1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</a:t>
                      </a:r>
                      <a:r>
                        <a:rPr sz="1200" kern="0" spc="-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3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305" algn="l" rtl="0" eaLnBrk="0">
                        <a:lnSpc>
                          <a:spcPct val="86000"/>
                        </a:lnSpc>
                      </a:pPr>
                      <a:r>
                        <a:rPr sz="1200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2390" name="table 2390"/>
          <p:cNvGraphicFramePr>
            <a:graphicFrameLocks noGrp="1"/>
          </p:cNvGraphicFramePr>
          <p:nvPr/>
        </p:nvGraphicFramePr>
        <p:xfrm>
          <a:off x="7183754" y="1833206"/>
          <a:ext cx="3111500" cy="1319529"/>
        </p:xfrm>
        <a:graphic>
          <a:graphicData uri="http://schemas.openxmlformats.org/drawingml/2006/table">
            <a:tbl>
              <a:tblPr/>
              <a:tblGrid>
                <a:gridCol w="741044"/>
                <a:gridCol w="1284605"/>
                <a:gridCol w="1085850"/>
              </a:tblGrid>
              <a:tr h="3638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435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3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905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9B1E1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392" name="textbox 2392"/>
          <p:cNvSpPr/>
          <p:nvPr/>
        </p:nvSpPr>
        <p:spPr>
          <a:xfrm>
            <a:off x="611211" y="4423804"/>
            <a:ext cx="1229994" cy="20345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1000"/>
              </a:lnSpc>
            </a:pPr>
            <a:r>
              <a:rPr sz="13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区域管理机构。</a:t>
            </a:r>
            <a:endParaRPr sz="1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2075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区域平台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X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2075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区域平台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Y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0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271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区域平台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Z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394" name="textbox 2394"/>
          <p:cNvSpPr/>
          <p:nvPr/>
        </p:nvSpPr>
        <p:spPr>
          <a:xfrm>
            <a:off x="4632535" y="4623194"/>
            <a:ext cx="737234" cy="18345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1435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业务线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8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algn="l" rtl="0" eaLnBrk="0">
              <a:lnSpc>
                <a:spcPct val="85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algn="l" rtl="0" eaLnBrk="0">
              <a:lnSpc>
                <a:spcPct val="85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96" name="textbox 2396"/>
          <p:cNvSpPr/>
          <p:nvPr/>
        </p:nvSpPr>
        <p:spPr>
          <a:xfrm>
            <a:off x="2037925" y="4632083"/>
            <a:ext cx="737234" cy="1825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5720" algn="l" rtl="0" eaLnBrk="0">
              <a:lnSpc>
                <a:spcPct val="85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业务线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7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algn="l" rtl="0" eaLnBrk="0">
              <a:lnSpc>
                <a:spcPct val="85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algn="l" rtl="0" eaLnBrk="0">
              <a:lnSpc>
                <a:spcPct val="85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98" name="textbox 2398"/>
          <p:cNvSpPr/>
          <p:nvPr/>
        </p:nvSpPr>
        <p:spPr>
          <a:xfrm>
            <a:off x="3327610" y="4633989"/>
            <a:ext cx="737234" cy="18237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08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业务线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7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algn="l" rtl="0" eaLnBrk="0">
              <a:lnSpc>
                <a:spcPct val="85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algn="l" rtl="0" eaLnBrk="0">
              <a:lnSpc>
                <a:spcPct val="85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84" name="group 84"/>
          <p:cNvGrpSpPr/>
          <p:nvPr/>
        </p:nvGrpSpPr>
        <p:grpSpPr>
          <a:xfrm rot="21600000">
            <a:off x="7365492" y="1527047"/>
            <a:ext cx="3721607" cy="316992"/>
            <a:chOff x="0" y="0"/>
            <a:chExt cx="3721607" cy="316992"/>
          </a:xfrm>
        </p:grpSpPr>
        <p:sp>
          <p:nvSpPr>
            <p:cNvPr id="2400" name="path 2400"/>
            <p:cNvSpPr/>
            <p:nvPr/>
          </p:nvSpPr>
          <p:spPr>
            <a:xfrm>
              <a:off x="0" y="0"/>
              <a:ext cx="3721607" cy="316992"/>
            </a:xfrm>
            <a:custGeom>
              <a:avLst/>
              <a:gdLst/>
              <a:ahLst/>
              <a:cxnLst/>
              <a:rect l="0" t="0" r="0" b="0"/>
              <a:pathLst>
                <a:path w="5860" h="499">
                  <a:moveTo>
                    <a:pt x="0" y="14"/>
                  </a:moveTo>
                  <a:lnTo>
                    <a:pt x="1775" y="14"/>
                  </a:lnTo>
                  <a:lnTo>
                    <a:pt x="1775" y="496"/>
                  </a:lnTo>
                  <a:lnTo>
                    <a:pt x="0" y="496"/>
                  </a:lnTo>
                  <a:lnTo>
                    <a:pt x="0" y="14"/>
                  </a:lnTo>
                  <a:close/>
                </a:path>
                <a:path w="5860" h="499">
                  <a:moveTo>
                    <a:pt x="2030" y="16"/>
                  </a:moveTo>
                  <a:lnTo>
                    <a:pt x="3806" y="16"/>
                  </a:lnTo>
                  <a:lnTo>
                    <a:pt x="3806" y="499"/>
                  </a:lnTo>
                  <a:lnTo>
                    <a:pt x="2030" y="499"/>
                  </a:lnTo>
                  <a:lnTo>
                    <a:pt x="2030" y="16"/>
                  </a:lnTo>
                  <a:close/>
                </a:path>
                <a:path w="5860" h="499">
                  <a:moveTo>
                    <a:pt x="4084" y="0"/>
                  </a:moveTo>
                  <a:lnTo>
                    <a:pt x="5860" y="0"/>
                  </a:lnTo>
                  <a:lnTo>
                    <a:pt x="5860" y="482"/>
                  </a:lnTo>
                  <a:lnTo>
                    <a:pt x="4084" y="482"/>
                  </a:lnTo>
                  <a:lnTo>
                    <a:pt x="4084" y="0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402" name="textbox 2402"/>
            <p:cNvSpPr/>
            <p:nvPr/>
          </p:nvSpPr>
          <p:spPr>
            <a:xfrm>
              <a:off x="-12700" y="-12700"/>
              <a:ext cx="3747134" cy="34353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21000"/>
                </a:lnSpc>
              </a:pPr>
              <a:endParaRPr sz="4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61290" algn="l" rtl="0" eaLnBrk="0">
                <a:lnSpc>
                  <a:spcPct val="90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产品部门</a:t>
              </a:r>
              <a:r>
                <a:rPr sz="1400" kern="0" spc="0" dirty="0">
                  <a:solidFill>
                    <a:srgbClr val="FFFFF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A          </a:t>
              </a:r>
              <a:r>
                <a:rPr sz="1400" kern="0" spc="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产品部门</a:t>
              </a:r>
              <a:r>
                <a:rPr sz="1400" kern="0" spc="0" dirty="0">
                  <a:solidFill>
                    <a:srgbClr val="FFFFF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B       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    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产品部门</a:t>
              </a:r>
              <a:r>
                <a:rPr sz="1400" kern="0" spc="-10" dirty="0">
                  <a:solidFill>
                    <a:srgbClr val="FFFFF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C</a:t>
              </a:r>
              <a:endParaRPr sz="1400" dirty="0">
                <a:latin typeface="Times New Roman" panose="02020503050405090304"/>
                <a:ea typeface="Times New Roman" panose="02020503050405090304"/>
                <a:cs typeface="Times New Roman" panose="02020503050405090304"/>
              </a:endParaRPr>
            </a:p>
          </p:txBody>
        </p:sp>
      </p:grpSp>
      <p:sp>
        <p:nvSpPr>
          <p:cNvPr id="2404" name="textbox 2404"/>
          <p:cNvSpPr/>
          <p:nvPr/>
        </p:nvSpPr>
        <p:spPr>
          <a:xfrm>
            <a:off x="602825" y="4210444"/>
            <a:ext cx="4999354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适用：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企业市场及销售系统的区域销售组织，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以及国际化企业跨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06" name="rect 2406"/>
          <p:cNvSpPr/>
          <p:nvPr/>
        </p:nvSpPr>
        <p:spPr>
          <a:xfrm>
            <a:off x="6001511" y="6199632"/>
            <a:ext cx="1127759" cy="30632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408" name="textbox 2408"/>
          <p:cNvSpPr/>
          <p:nvPr/>
        </p:nvSpPr>
        <p:spPr>
          <a:xfrm>
            <a:off x="5988811" y="6248159"/>
            <a:ext cx="4265929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tabLst>
                <a:tab pos="177800" algn="l"/>
              </a:tabLst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分支机构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Z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2410" name="picture 24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127740" y="6346825"/>
            <a:ext cx="3112134" cy="12700"/>
          </a:xfrm>
          <a:prstGeom prst="rect">
            <a:avLst/>
          </a:prstGeom>
        </p:spPr>
      </p:pic>
      <p:sp>
        <p:nvSpPr>
          <p:cNvPr id="2412" name="textbox 2412"/>
          <p:cNvSpPr/>
          <p:nvPr/>
        </p:nvSpPr>
        <p:spPr>
          <a:xfrm>
            <a:off x="5909126" y="1053224"/>
            <a:ext cx="3780154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产品（业务）部门和行业（顾客）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部门双维矩阵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16" name="textbox 2416"/>
          <p:cNvSpPr/>
          <p:nvPr/>
        </p:nvSpPr>
        <p:spPr>
          <a:xfrm>
            <a:off x="587826" y="3911994"/>
            <a:ext cx="2884804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产品（业务）线和区域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平台双维矩阵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18" name="textbox 2418"/>
          <p:cNvSpPr/>
          <p:nvPr/>
        </p:nvSpPr>
        <p:spPr>
          <a:xfrm>
            <a:off x="8599931" y="4503420"/>
            <a:ext cx="1129664" cy="42989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8455" indent="-119380" algn="l" rtl="0" eaLnBrk="0">
              <a:lnSpc>
                <a:spcPct val="93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总部职能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20" name="textbox 2420"/>
          <p:cNvSpPr/>
          <p:nvPr/>
        </p:nvSpPr>
        <p:spPr>
          <a:xfrm>
            <a:off x="7310627" y="4504944"/>
            <a:ext cx="1129664" cy="42862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2740" indent="-114300" algn="l" rtl="0" eaLnBrk="0">
              <a:lnSpc>
                <a:spcPct val="93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总部职能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2422" name="picture 24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0458450" y="4880571"/>
            <a:ext cx="21590" cy="1310716"/>
          </a:xfrm>
          <a:prstGeom prst="rect">
            <a:avLst/>
          </a:prstGeom>
        </p:spPr>
      </p:pic>
      <p:sp>
        <p:nvSpPr>
          <p:cNvPr id="2424" name="textbox 2424"/>
          <p:cNvSpPr/>
          <p:nvPr/>
        </p:nvSpPr>
        <p:spPr>
          <a:xfrm>
            <a:off x="9906000" y="4503420"/>
            <a:ext cx="1127760" cy="42862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7185" indent="-119380" algn="l" rtl="0" eaLnBrk="0">
              <a:lnSpc>
                <a:spcPct val="93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总部职能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26" name="textbox 2426"/>
          <p:cNvSpPr/>
          <p:nvPr/>
        </p:nvSpPr>
        <p:spPr>
          <a:xfrm>
            <a:off x="9913619" y="5620918"/>
            <a:ext cx="1129664" cy="33782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69240" algn="l" rtl="0" eaLnBrk="0">
              <a:lnSpc>
                <a:spcPct val="84000"/>
              </a:lnSpc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分支机构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65430" algn="l" rtl="0" eaLnBrk="0">
              <a:lnSpc>
                <a:spcPts val="1605"/>
              </a:lnSpc>
            </a:pP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职能部门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28" name="textbox 2428"/>
          <p:cNvSpPr/>
          <p:nvPr/>
        </p:nvSpPr>
        <p:spPr>
          <a:xfrm>
            <a:off x="7301484" y="6184163"/>
            <a:ext cx="1129664" cy="33782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68605" algn="l" rtl="0" eaLnBrk="0">
              <a:lnSpc>
                <a:spcPct val="84000"/>
              </a:lnSpc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分支机构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64795" algn="l" rtl="0" eaLnBrk="0">
              <a:lnSpc>
                <a:spcPts val="1605"/>
              </a:lnSpc>
            </a:pP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职能部门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30" name="textbox 2430"/>
          <p:cNvSpPr/>
          <p:nvPr/>
        </p:nvSpPr>
        <p:spPr>
          <a:xfrm>
            <a:off x="8599931" y="6184163"/>
            <a:ext cx="1129664" cy="33782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68605" algn="l" rtl="0" eaLnBrk="0">
              <a:lnSpc>
                <a:spcPct val="84000"/>
              </a:lnSpc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分支机构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65430" algn="l" rtl="0" eaLnBrk="0">
              <a:lnSpc>
                <a:spcPts val="1605"/>
              </a:lnSpc>
            </a:pP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职能部门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32" name="textbox 2432"/>
          <p:cNvSpPr/>
          <p:nvPr/>
        </p:nvSpPr>
        <p:spPr>
          <a:xfrm>
            <a:off x="9906000" y="5075452"/>
            <a:ext cx="1127760" cy="33782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67970" algn="l" rtl="0" eaLnBrk="0">
              <a:lnSpc>
                <a:spcPct val="84000"/>
              </a:lnSpc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分支机构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64160" algn="l" rtl="0" eaLnBrk="0">
              <a:lnSpc>
                <a:spcPts val="1605"/>
              </a:lnSpc>
            </a:pP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职能部门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34" name="textbox 2434"/>
          <p:cNvSpPr/>
          <p:nvPr/>
        </p:nvSpPr>
        <p:spPr>
          <a:xfrm>
            <a:off x="9906000" y="6183528"/>
            <a:ext cx="1127760" cy="33782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67970" algn="l" rtl="0" eaLnBrk="0">
              <a:lnSpc>
                <a:spcPct val="84000"/>
              </a:lnSpc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分支机构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64160" algn="l" rtl="0" eaLnBrk="0">
              <a:lnSpc>
                <a:spcPts val="1605"/>
              </a:lnSpc>
            </a:pP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职能部门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36" name="textbox 2436"/>
          <p:cNvSpPr/>
          <p:nvPr/>
        </p:nvSpPr>
        <p:spPr>
          <a:xfrm>
            <a:off x="3189732" y="1828800"/>
            <a:ext cx="1129664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2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621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职能部门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38" name="textbox 2438"/>
          <p:cNvSpPr/>
          <p:nvPr/>
        </p:nvSpPr>
        <p:spPr>
          <a:xfrm>
            <a:off x="3189732" y="2881883"/>
            <a:ext cx="1129664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3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243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40" name="textbox 2440"/>
          <p:cNvSpPr/>
          <p:nvPr/>
        </p:nvSpPr>
        <p:spPr>
          <a:xfrm>
            <a:off x="1900427" y="2881883"/>
            <a:ext cx="1129664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3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243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42" name="textbox 2442"/>
          <p:cNvSpPr/>
          <p:nvPr/>
        </p:nvSpPr>
        <p:spPr>
          <a:xfrm>
            <a:off x="1900427" y="1827276"/>
            <a:ext cx="1129664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113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职能部门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44" name="textbox 2444"/>
          <p:cNvSpPr/>
          <p:nvPr/>
        </p:nvSpPr>
        <p:spPr>
          <a:xfrm>
            <a:off x="1891283" y="3444240"/>
            <a:ext cx="1129664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243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46" name="textbox 2446"/>
          <p:cNvSpPr/>
          <p:nvPr/>
        </p:nvSpPr>
        <p:spPr>
          <a:xfrm>
            <a:off x="6063995" y="2043683"/>
            <a:ext cx="1129664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113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行业部门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X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48" name="textbox 2448"/>
          <p:cNvSpPr/>
          <p:nvPr/>
        </p:nvSpPr>
        <p:spPr>
          <a:xfrm>
            <a:off x="4486655" y="3444240"/>
            <a:ext cx="1128394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1795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50" name="textbox 2450"/>
          <p:cNvSpPr/>
          <p:nvPr/>
        </p:nvSpPr>
        <p:spPr>
          <a:xfrm>
            <a:off x="6010655" y="5637275"/>
            <a:ext cx="1128394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494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分支机构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Y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52" name="textbox 2452"/>
          <p:cNvSpPr/>
          <p:nvPr/>
        </p:nvSpPr>
        <p:spPr>
          <a:xfrm>
            <a:off x="6010655" y="5091683"/>
            <a:ext cx="1128394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494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分支机构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X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54" name="textbox 2454"/>
          <p:cNvSpPr/>
          <p:nvPr/>
        </p:nvSpPr>
        <p:spPr>
          <a:xfrm>
            <a:off x="591312" y="3444240"/>
            <a:ext cx="1128394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002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任务小组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Z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56" name="textbox 2456"/>
          <p:cNvSpPr/>
          <p:nvPr/>
        </p:nvSpPr>
        <p:spPr>
          <a:xfrm>
            <a:off x="600456" y="2881883"/>
            <a:ext cx="1128394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986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任务小组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Y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58" name="textbox 2458"/>
          <p:cNvSpPr/>
          <p:nvPr/>
        </p:nvSpPr>
        <p:spPr>
          <a:xfrm>
            <a:off x="4495800" y="1818132"/>
            <a:ext cx="1127760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494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职能部门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60" name="textbox 2460"/>
          <p:cNvSpPr/>
          <p:nvPr/>
        </p:nvSpPr>
        <p:spPr>
          <a:xfrm>
            <a:off x="4495800" y="2881883"/>
            <a:ext cx="1127760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3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116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62" name="textbox 2462"/>
          <p:cNvSpPr/>
          <p:nvPr/>
        </p:nvSpPr>
        <p:spPr>
          <a:xfrm>
            <a:off x="7365492" y="2043683"/>
            <a:ext cx="1127760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1402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464" name="picture 24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0512425" y="1833206"/>
            <a:ext cx="21590" cy="1310716"/>
          </a:xfrm>
          <a:prstGeom prst="rect">
            <a:avLst/>
          </a:prstGeom>
        </p:spPr>
      </p:pic>
      <p:sp>
        <p:nvSpPr>
          <p:cNvPr id="2466" name="rect 2466"/>
          <p:cNvSpPr/>
          <p:nvPr/>
        </p:nvSpPr>
        <p:spPr>
          <a:xfrm>
            <a:off x="9959340" y="2043683"/>
            <a:ext cx="1127759" cy="306323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468" name="textbox 2468"/>
          <p:cNvSpPr/>
          <p:nvPr/>
        </p:nvSpPr>
        <p:spPr>
          <a:xfrm>
            <a:off x="8654796" y="2043683"/>
            <a:ext cx="1127760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14655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70" name="textbox 2470"/>
          <p:cNvSpPr/>
          <p:nvPr/>
        </p:nvSpPr>
        <p:spPr>
          <a:xfrm>
            <a:off x="3182111" y="3444240"/>
            <a:ext cx="1127760" cy="30670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116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72" name="textbox 2472"/>
          <p:cNvSpPr/>
          <p:nvPr/>
        </p:nvSpPr>
        <p:spPr>
          <a:xfrm>
            <a:off x="3189732" y="2336291"/>
            <a:ext cx="1129664" cy="3048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243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74" name="textbox 2474"/>
          <p:cNvSpPr/>
          <p:nvPr/>
        </p:nvSpPr>
        <p:spPr>
          <a:xfrm>
            <a:off x="1900427" y="2336291"/>
            <a:ext cx="1129664" cy="3048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243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76" name="textbox 2476"/>
          <p:cNvSpPr/>
          <p:nvPr/>
        </p:nvSpPr>
        <p:spPr>
          <a:xfrm>
            <a:off x="6063995" y="2590800"/>
            <a:ext cx="1129664" cy="3048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113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行业部门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Y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78" name="textbox 2478"/>
          <p:cNvSpPr/>
          <p:nvPr/>
        </p:nvSpPr>
        <p:spPr>
          <a:xfrm>
            <a:off x="600456" y="2336291"/>
            <a:ext cx="1128394" cy="3048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0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986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任务小组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X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480" name="textbox 2480"/>
          <p:cNvSpPr/>
          <p:nvPr/>
        </p:nvSpPr>
        <p:spPr>
          <a:xfrm>
            <a:off x="4495800" y="2336291"/>
            <a:ext cx="1127760" cy="3048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116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82" name="rect 2482"/>
          <p:cNvSpPr/>
          <p:nvPr/>
        </p:nvSpPr>
        <p:spPr>
          <a:xfrm>
            <a:off x="9959340" y="2590800"/>
            <a:ext cx="1127759" cy="3048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484" name="rect 2484"/>
          <p:cNvSpPr/>
          <p:nvPr/>
        </p:nvSpPr>
        <p:spPr>
          <a:xfrm>
            <a:off x="8654796" y="2590800"/>
            <a:ext cx="1127759" cy="3048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486" name="rect 2486"/>
          <p:cNvSpPr/>
          <p:nvPr/>
        </p:nvSpPr>
        <p:spPr>
          <a:xfrm>
            <a:off x="7365492" y="2590800"/>
            <a:ext cx="1127759" cy="30480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488" name="textbox 2488"/>
          <p:cNvSpPr/>
          <p:nvPr/>
        </p:nvSpPr>
        <p:spPr>
          <a:xfrm>
            <a:off x="5924917" y="4278389"/>
            <a:ext cx="1770379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责人两个维度的管理。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90" name="textbox 2490"/>
          <p:cNvSpPr/>
          <p:nvPr/>
        </p:nvSpPr>
        <p:spPr>
          <a:xfrm>
            <a:off x="10161878" y="2092719"/>
            <a:ext cx="375284" cy="7531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92" name="textbox 2492"/>
          <p:cNvSpPr/>
          <p:nvPr/>
        </p:nvSpPr>
        <p:spPr>
          <a:xfrm>
            <a:off x="5912694" y="1387234"/>
            <a:ext cx="1419860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b="1" kern="0" spc="-1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适用：</a:t>
            </a:r>
            <a:r>
              <a:rPr sz="1400" kern="0" spc="-1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销售部门。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94" name="textbox 2494"/>
          <p:cNvSpPr/>
          <p:nvPr/>
        </p:nvSpPr>
        <p:spPr>
          <a:xfrm>
            <a:off x="10524437" y="2092719"/>
            <a:ext cx="368300" cy="7531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96" name="textbox 2496"/>
          <p:cNvSpPr/>
          <p:nvPr/>
        </p:nvSpPr>
        <p:spPr>
          <a:xfrm>
            <a:off x="7929827" y="2638819"/>
            <a:ext cx="1302385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小组</a:t>
            </a:r>
            <a:r>
              <a:rPr sz="14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98" name="textbox 2498"/>
          <p:cNvSpPr/>
          <p:nvPr/>
        </p:nvSpPr>
        <p:spPr>
          <a:xfrm>
            <a:off x="7929827" y="2092719"/>
            <a:ext cx="1124585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小组</a:t>
            </a:r>
            <a:r>
              <a:rPr sz="14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00" name="textbox 2500"/>
          <p:cNvSpPr/>
          <p:nvPr/>
        </p:nvSpPr>
        <p:spPr>
          <a:xfrm>
            <a:off x="7567269" y="2638819"/>
            <a:ext cx="375284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02" name="textbox 2502"/>
          <p:cNvSpPr/>
          <p:nvPr/>
        </p:nvSpPr>
        <p:spPr>
          <a:xfrm>
            <a:off x="9219512" y="2092719"/>
            <a:ext cx="368300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04" name="textbox 2504"/>
          <p:cNvSpPr/>
          <p:nvPr/>
        </p:nvSpPr>
        <p:spPr>
          <a:xfrm>
            <a:off x="9219512" y="2638819"/>
            <a:ext cx="368300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06" name="textbox 2506"/>
          <p:cNvSpPr/>
          <p:nvPr/>
        </p:nvSpPr>
        <p:spPr>
          <a:xfrm>
            <a:off x="7567269" y="2092719"/>
            <a:ext cx="197485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8" name="textbox 2508"/>
          <p:cNvSpPr/>
          <p:nvPr/>
        </p:nvSpPr>
        <p:spPr>
          <a:xfrm>
            <a:off x="725621" y="3614179"/>
            <a:ext cx="5894704" cy="29305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algn="l" rtl="0" eaLnBrk="0">
              <a:lnSpc>
                <a:spcPct val="85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小组的主要职责是：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indent="1905" algn="l" rtl="0" eaLnBrk="0">
              <a:lnSpc>
                <a:spcPct val="91000"/>
              </a:lnSpc>
              <a:spcBef>
                <a:spcPts val="60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在公司战略决策层和战略任务执行层（事业部）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之间起信息传递和沟通作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用。协助组织战略任务分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解和实施方案制定。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685" algn="l" rtl="0" eaLnBrk="0">
              <a:lnSpc>
                <a:spcPct val="86000"/>
              </a:lnSpc>
              <a:spcBef>
                <a:spcPts val="60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对战略任务执行、完成情况进行跟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踪、调研、分析和反馈。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6350" algn="l" rtl="0" eaLnBrk="0">
              <a:lnSpc>
                <a:spcPct val="94000"/>
              </a:lnSpc>
              <a:spcBef>
                <a:spcPts val="5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对战略任务和行动推进过程进行跟进、协调和监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督；组织跨部门的专题研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讨，制定解决方案（按权限报批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协助总裁整合战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略任务所需人、财、物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等多种资源。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685" algn="l" rtl="0" eaLnBrk="0">
              <a:lnSpc>
                <a:spcPct val="87000"/>
              </a:lnSpc>
              <a:spcBef>
                <a:spcPts val="59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组织并参与战略任务实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施中的试点和标杆工作。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优点：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有利于总部战略决策在事业部层面得到有力的贯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彻和执行。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5715" algn="l" rtl="0" eaLnBrk="0">
              <a:lnSpc>
                <a:spcPct val="95000"/>
              </a:lnSpc>
              <a:spcBef>
                <a:spcPts val="22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面临难题：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如果仅是赋能者、监督者，可能对事业部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的影响力不够；如果是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事业部价值创造活动的直接参与者，则有既是裁判员又是运动员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之嫌，同时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模糊了事业部的责任。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510" name="picture 25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760464" y="3621023"/>
            <a:ext cx="4448555" cy="2948939"/>
          </a:xfrm>
          <a:prstGeom prst="rect">
            <a:avLst/>
          </a:prstGeom>
        </p:spPr>
      </p:pic>
      <p:sp>
        <p:nvSpPr>
          <p:cNvPr id="2512" name="textbox 2512"/>
          <p:cNvSpPr/>
          <p:nvPr/>
        </p:nvSpPr>
        <p:spPr>
          <a:xfrm>
            <a:off x="4453601" y="1487564"/>
            <a:ext cx="6593205" cy="1063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" algn="l" rtl="0" eaLnBrk="0">
              <a:lnSpc>
                <a:spcPct val="85000"/>
              </a:lnSpc>
              <a:tabLst>
                <a:tab pos="159385" algn="l"/>
              </a:tabLst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最大的特点：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8585" indent="-95885" algn="l" rtl="0" eaLnBrk="0">
              <a:lnSpc>
                <a:spcPct val="93000"/>
              </a:lnSpc>
              <a:spcBef>
                <a:spcPts val="2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事业部（子公司）决策组织中有总部派出的成员；而总部决策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组织中也有来自事业部</a:t>
            </a:r>
            <a:r>
              <a:rPr sz="1400" kern="0" spc="-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（子公司）的代表。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875" algn="l" rtl="0" eaLnBrk="0">
              <a:lnSpc>
                <a:spcPct val="86000"/>
              </a:lnSpc>
              <a:spcBef>
                <a:spcPts val="260"/>
              </a:spcBef>
              <a:tabLst>
                <a:tab pos="159385" algn="l"/>
              </a:tabLst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优点：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总部和事业部（子公司）存在无缝沟通机制；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875" algn="l" rtl="0" eaLnBrk="0">
              <a:lnSpc>
                <a:spcPct val="86000"/>
              </a:lnSpc>
              <a:spcBef>
                <a:spcPts val="240"/>
              </a:spcBef>
              <a:tabLst>
                <a:tab pos="159385" algn="l"/>
              </a:tabLst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缺点：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在于上下责权不清，容易导致分权不充分。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514" name="picture 25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469513" y="2369049"/>
            <a:ext cx="143997" cy="137930"/>
          </a:xfrm>
          <a:prstGeom prst="rect">
            <a:avLst/>
          </a:prstGeom>
        </p:spPr>
      </p:pic>
      <p:pic>
        <p:nvPicPr>
          <p:cNvPr id="2516" name="picture 25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469513" y="2155689"/>
            <a:ext cx="143997" cy="137930"/>
          </a:xfrm>
          <a:prstGeom prst="rect">
            <a:avLst/>
          </a:prstGeom>
        </p:spPr>
      </p:pic>
      <p:pic>
        <p:nvPicPr>
          <p:cNvPr id="2518" name="picture 25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469513" y="1515609"/>
            <a:ext cx="143997" cy="137930"/>
          </a:xfrm>
          <a:prstGeom prst="rect">
            <a:avLst/>
          </a:prstGeom>
        </p:spPr>
      </p:pic>
      <p:sp>
        <p:nvSpPr>
          <p:cNvPr id="2520" name="textbox 2520"/>
          <p:cNvSpPr/>
          <p:nvPr/>
        </p:nvSpPr>
        <p:spPr>
          <a:xfrm>
            <a:off x="749116" y="2799474"/>
            <a:ext cx="8472805" cy="6750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51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我国嵌套型组织的应用：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5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在总部层面成立和下属事业部一一对应的小组，作为企业最高决策者和事业部之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间的桥梁。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小组组长的组织级别和事业部负责人基本相同；在某种程度上也可视作事业部负责人的“备胎”和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角”。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22" name="textbox 2522"/>
          <p:cNvSpPr/>
          <p:nvPr/>
        </p:nvSpPr>
        <p:spPr>
          <a:xfrm>
            <a:off x="113525" y="121284"/>
            <a:ext cx="4341495" cy="10115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新型组织形态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7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嵌套型组织：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集权与分权的中间状态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24" name="path 252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86" name="group 86"/>
          <p:cNvGrpSpPr/>
          <p:nvPr/>
        </p:nvGrpSpPr>
        <p:grpSpPr>
          <a:xfrm rot="21600000">
            <a:off x="864108" y="1458595"/>
            <a:ext cx="3337686" cy="1254125"/>
            <a:chOff x="0" y="0"/>
            <a:chExt cx="3337686" cy="1254125"/>
          </a:xfrm>
        </p:grpSpPr>
        <p:grpSp>
          <p:nvGrpSpPr>
            <p:cNvPr id="88" name="group 88"/>
            <p:cNvGrpSpPr/>
            <p:nvPr/>
          </p:nvGrpSpPr>
          <p:grpSpPr>
            <a:xfrm rot="21600000">
              <a:off x="0" y="0"/>
              <a:ext cx="3337686" cy="1254125"/>
              <a:chOff x="0" y="0"/>
              <a:chExt cx="3337686" cy="1254125"/>
            </a:xfrm>
          </p:grpSpPr>
          <p:sp>
            <p:nvSpPr>
              <p:cNvPr id="2526" name="path 2526"/>
              <p:cNvSpPr/>
              <p:nvPr/>
            </p:nvSpPr>
            <p:spPr>
              <a:xfrm>
                <a:off x="725423" y="0"/>
                <a:ext cx="1893442" cy="725804"/>
              </a:xfrm>
              <a:custGeom>
                <a:avLst/>
                <a:gdLst/>
                <a:ahLst/>
                <a:cxnLst/>
                <a:rect l="0" t="0" r="0" b="0"/>
                <a:pathLst>
                  <a:path w="2981" h="1142">
                    <a:moveTo>
                      <a:pt x="0" y="570"/>
                    </a:moveTo>
                    <a:cubicBezTo>
                      <a:pt x="0" y="255"/>
                      <a:pt x="668" y="0"/>
                      <a:pt x="1491" y="0"/>
                    </a:cubicBezTo>
                    <a:cubicBezTo>
                      <a:pt x="2314" y="0"/>
                      <a:pt x="2981" y="255"/>
                      <a:pt x="2981" y="571"/>
                    </a:cubicBezTo>
                    <a:cubicBezTo>
                      <a:pt x="2981" y="887"/>
                      <a:pt x="2314" y="1142"/>
                      <a:pt x="1491" y="1142"/>
                    </a:cubicBezTo>
                    <a:cubicBezTo>
                      <a:pt x="668" y="1142"/>
                      <a:pt x="0" y="887"/>
                      <a:pt x="0" y="570"/>
                    </a:cubicBezTo>
                  </a:path>
                </a:pathLst>
              </a:custGeom>
              <a:solidFill>
                <a:srgbClr val="FDF5D9">
                  <a:alpha val="63137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528" name="path 2528"/>
              <p:cNvSpPr/>
              <p:nvPr/>
            </p:nvSpPr>
            <p:spPr>
              <a:xfrm>
                <a:off x="0" y="528320"/>
                <a:ext cx="3337686" cy="725804"/>
              </a:xfrm>
              <a:custGeom>
                <a:avLst/>
                <a:gdLst/>
                <a:ahLst/>
                <a:cxnLst/>
                <a:rect l="0" t="0" r="0" b="0"/>
                <a:pathLst>
                  <a:path w="5256" h="1142">
                    <a:moveTo>
                      <a:pt x="0" y="571"/>
                    </a:moveTo>
                    <a:cubicBezTo>
                      <a:pt x="0" y="255"/>
                      <a:pt x="667" y="0"/>
                      <a:pt x="1490" y="0"/>
                    </a:cubicBezTo>
                    <a:cubicBezTo>
                      <a:pt x="2313" y="0"/>
                      <a:pt x="2981" y="255"/>
                      <a:pt x="2981" y="571"/>
                    </a:cubicBezTo>
                    <a:cubicBezTo>
                      <a:pt x="2981" y="887"/>
                      <a:pt x="2313" y="1142"/>
                      <a:pt x="1490" y="1142"/>
                    </a:cubicBezTo>
                    <a:cubicBezTo>
                      <a:pt x="667" y="1142"/>
                      <a:pt x="0" y="887"/>
                      <a:pt x="0" y="571"/>
                    </a:cubicBezTo>
                  </a:path>
                  <a:path w="5256" h="1142">
                    <a:moveTo>
                      <a:pt x="2275" y="571"/>
                    </a:moveTo>
                    <a:cubicBezTo>
                      <a:pt x="2275" y="255"/>
                      <a:pt x="2942" y="0"/>
                      <a:pt x="3765" y="0"/>
                    </a:cubicBezTo>
                    <a:cubicBezTo>
                      <a:pt x="4588" y="0"/>
                      <a:pt x="5256" y="255"/>
                      <a:pt x="5256" y="571"/>
                    </a:cubicBezTo>
                    <a:cubicBezTo>
                      <a:pt x="5256" y="887"/>
                      <a:pt x="4588" y="1142"/>
                      <a:pt x="3765" y="1142"/>
                    </a:cubicBezTo>
                    <a:cubicBezTo>
                      <a:pt x="2942" y="1142"/>
                      <a:pt x="2275" y="887"/>
                      <a:pt x="2275" y="571"/>
                    </a:cubicBezTo>
                  </a:path>
                </a:pathLst>
              </a:custGeom>
              <a:solidFill>
                <a:srgbClr val="FDF5D9">
                  <a:alpha val="52941"/>
                </a:srgbClr>
              </a:solidFill>
              <a:ln w="0" cap="flat">
                <a:noFill/>
                <a:prstDash val="solid"/>
                <a:miter lim="0"/>
              </a:ln>
            </p:spPr>
            <p:txBody>
              <a:bodyPr rtlCol="0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530" name="textbox 2530"/>
            <p:cNvSpPr/>
            <p:nvPr/>
          </p:nvSpPr>
          <p:spPr>
            <a:xfrm>
              <a:off x="-12700" y="-12700"/>
              <a:ext cx="3363595" cy="12795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7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387475" algn="l" rtl="0" eaLnBrk="0">
                <a:lnSpc>
                  <a:spcPct val="90000"/>
                </a:lnSpc>
              </a:pPr>
              <a:r>
                <a:rPr sz="1500" kern="0" spc="7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决策层</a:t>
              </a:r>
              <a:endParaRPr sz="15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74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25000"/>
                </a:lnSpc>
              </a:pPr>
              <a:endParaRPr sz="3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666750" algn="l" rtl="0" eaLnBrk="0">
                <a:lnSpc>
                  <a:spcPct val="90000"/>
                </a:lnSpc>
                <a:spcBef>
                  <a:spcPts val="0"/>
                </a:spcBef>
              </a:pPr>
              <a:r>
                <a:rPr sz="1500" kern="0" spc="6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事业部</a:t>
              </a:r>
              <a:r>
                <a:rPr sz="1500" kern="0" spc="8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  </a:t>
              </a:r>
              <a:r>
                <a:rPr sz="1500" kern="0" spc="6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事业部</a:t>
              </a:r>
              <a:endParaRPr sz="15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pic>
        <p:nvPicPr>
          <p:cNvPr id="2534" name="picture 25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357370" y="1364615"/>
            <a:ext cx="6835139" cy="55879"/>
          </a:xfrm>
          <a:prstGeom prst="rect">
            <a:avLst/>
          </a:prstGeom>
        </p:spPr>
      </p:pic>
      <p:pic>
        <p:nvPicPr>
          <p:cNvPr id="2536" name="picture 25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1102340" y="1453515"/>
            <a:ext cx="90169" cy="1306829"/>
          </a:xfrm>
          <a:prstGeom prst="rect">
            <a:avLst/>
          </a:prstGeom>
        </p:spPr>
      </p:pic>
      <p:pic>
        <p:nvPicPr>
          <p:cNvPr id="2538" name="picture 25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368800" y="1330325"/>
            <a:ext cx="6807200" cy="12700"/>
          </a:xfrm>
          <a:prstGeom prst="rect">
            <a:avLst/>
          </a:prstGeom>
        </p:spPr>
      </p:pic>
      <p:pic>
        <p:nvPicPr>
          <p:cNvPr id="2540" name="picture 25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434840" y="2747645"/>
            <a:ext cx="6629400" cy="12700"/>
          </a:xfrm>
          <a:prstGeom prst="rect">
            <a:avLst/>
          </a:prstGeom>
        </p:spPr>
      </p:pic>
      <p:pic>
        <p:nvPicPr>
          <p:cNvPr id="2542" name="picture 25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357370" y="1458595"/>
            <a:ext cx="39370" cy="130175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" name="group 90"/>
          <p:cNvGrpSpPr/>
          <p:nvPr/>
        </p:nvGrpSpPr>
        <p:grpSpPr>
          <a:xfrm rot="21600000">
            <a:off x="665480" y="1711959"/>
            <a:ext cx="4730114" cy="612775"/>
            <a:chOff x="0" y="0"/>
            <a:chExt cx="4730114" cy="612775"/>
          </a:xfrm>
        </p:grpSpPr>
        <p:sp>
          <p:nvSpPr>
            <p:cNvPr id="2544" name="path 2544"/>
            <p:cNvSpPr/>
            <p:nvPr/>
          </p:nvSpPr>
          <p:spPr>
            <a:xfrm>
              <a:off x="0" y="0"/>
              <a:ext cx="1371599" cy="612775"/>
            </a:xfrm>
            <a:custGeom>
              <a:avLst/>
              <a:gdLst/>
              <a:ahLst/>
              <a:cxnLst/>
              <a:rect l="0" t="0" r="0" b="0"/>
              <a:pathLst>
                <a:path w="2159" h="965">
                  <a:moveTo>
                    <a:pt x="0" y="481"/>
                  </a:moveTo>
                  <a:cubicBezTo>
                    <a:pt x="0" y="216"/>
                    <a:pt x="483" y="0"/>
                    <a:pt x="1080" y="0"/>
                  </a:cubicBezTo>
                  <a:cubicBezTo>
                    <a:pt x="1676" y="0"/>
                    <a:pt x="2159" y="216"/>
                    <a:pt x="2159" y="482"/>
                  </a:cubicBezTo>
                  <a:cubicBezTo>
                    <a:pt x="2159" y="748"/>
                    <a:pt x="1676" y="965"/>
                    <a:pt x="1080" y="965"/>
                  </a:cubicBezTo>
                  <a:cubicBezTo>
                    <a:pt x="483" y="965"/>
                    <a:pt x="0" y="748"/>
                    <a:pt x="0" y="481"/>
                  </a:cubicBezTo>
                </a:path>
              </a:pathLst>
            </a:custGeom>
            <a:solidFill>
              <a:srgbClr val="FDF5D9">
                <a:alpha val="63137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546" name="path 2546"/>
            <p:cNvSpPr/>
            <p:nvPr/>
          </p:nvSpPr>
          <p:spPr>
            <a:xfrm>
              <a:off x="1654047" y="0"/>
              <a:ext cx="1444751" cy="612775"/>
            </a:xfrm>
            <a:custGeom>
              <a:avLst/>
              <a:gdLst/>
              <a:ahLst/>
              <a:cxnLst/>
              <a:rect l="0" t="0" r="0" b="0"/>
              <a:pathLst>
                <a:path w="2275" h="965">
                  <a:moveTo>
                    <a:pt x="0" y="481"/>
                  </a:moveTo>
                  <a:cubicBezTo>
                    <a:pt x="0" y="216"/>
                    <a:pt x="509" y="0"/>
                    <a:pt x="1137" y="0"/>
                  </a:cubicBezTo>
                  <a:cubicBezTo>
                    <a:pt x="1765" y="0"/>
                    <a:pt x="2275" y="216"/>
                    <a:pt x="2275" y="482"/>
                  </a:cubicBezTo>
                  <a:cubicBezTo>
                    <a:pt x="2275" y="748"/>
                    <a:pt x="1765" y="965"/>
                    <a:pt x="1137" y="965"/>
                  </a:cubicBezTo>
                  <a:cubicBezTo>
                    <a:pt x="509" y="965"/>
                    <a:pt x="0" y="748"/>
                    <a:pt x="0" y="481"/>
                  </a:cubicBez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548" name="path 2548"/>
            <p:cNvSpPr/>
            <p:nvPr/>
          </p:nvSpPr>
          <p:spPr>
            <a:xfrm>
              <a:off x="3380740" y="0"/>
              <a:ext cx="1349374" cy="612775"/>
            </a:xfrm>
            <a:custGeom>
              <a:avLst/>
              <a:gdLst/>
              <a:ahLst/>
              <a:cxnLst/>
              <a:rect l="0" t="0" r="0" b="0"/>
              <a:pathLst>
                <a:path w="2124" h="965">
                  <a:moveTo>
                    <a:pt x="0" y="481"/>
                  </a:moveTo>
                  <a:cubicBezTo>
                    <a:pt x="0" y="216"/>
                    <a:pt x="476" y="0"/>
                    <a:pt x="1062" y="0"/>
                  </a:cubicBezTo>
                  <a:cubicBezTo>
                    <a:pt x="1649" y="0"/>
                    <a:pt x="2124" y="216"/>
                    <a:pt x="2124" y="482"/>
                  </a:cubicBezTo>
                  <a:cubicBezTo>
                    <a:pt x="2124" y="748"/>
                    <a:pt x="1649" y="965"/>
                    <a:pt x="1062" y="965"/>
                  </a:cubicBezTo>
                  <a:cubicBezTo>
                    <a:pt x="476" y="965"/>
                    <a:pt x="0" y="748"/>
                    <a:pt x="0" y="481"/>
                  </a:cubicBezTo>
                </a:path>
              </a:pathLst>
            </a:custGeom>
            <a:solidFill>
              <a:srgbClr val="FDF5D9">
                <a:alpha val="52941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2550" name="rect 2550"/>
          <p:cNvSpPr/>
          <p:nvPr/>
        </p:nvSpPr>
        <p:spPr>
          <a:xfrm>
            <a:off x="682752" y="2659379"/>
            <a:ext cx="4648200" cy="451103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552" name="textbox 2552"/>
          <p:cNvSpPr/>
          <p:nvPr/>
        </p:nvSpPr>
        <p:spPr>
          <a:xfrm>
            <a:off x="573935" y="1399934"/>
            <a:ext cx="10863580" cy="52292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154805" algn="l" rtl="0" eaLnBrk="0">
              <a:lnSpc>
                <a:spcPct val="79000"/>
              </a:lnSpc>
              <a:tabLst>
                <a:tab pos="5916295" algn="l"/>
              </a:tabLst>
            </a:pPr>
            <a:r>
              <a:rPr sz="1400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优点：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13715" indent="5409565" algn="l" rtl="0" eaLnBrk="0">
              <a:lnSpc>
                <a:spcPct val="92000"/>
              </a:lnSpc>
              <a:spcBef>
                <a:spcPts val="88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27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能够多方向、多触角地寻找、探索生存机会和生存方式；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2400" kern="0" spc="20" baseline="-11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单元</a:t>
            </a:r>
            <a:r>
              <a:rPr sz="2400" kern="0" spc="20" baseline="-1100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r>
              <a:rPr sz="1500" kern="0" spc="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</a:t>
            </a:r>
            <a:r>
              <a:rPr sz="1500" strike="sngStrike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sz="2400" strike="sngStrike" kern="0" spc="20" baseline="-11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单元</a:t>
            </a:r>
            <a:r>
              <a:rPr sz="2400" strike="sngStrike" kern="0" spc="20" baseline="-1100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r>
              <a:rPr sz="1500" strike="sngStrike" kern="0" spc="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</a:t>
            </a:r>
            <a:r>
              <a:rPr sz="1500" strike="sngStrike" kern="0" spc="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</a:t>
            </a:r>
            <a:r>
              <a:rPr sz="1500" kern="0" spc="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</a:t>
            </a:r>
            <a:r>
              <a:rPr sz="2400" kern="0" spc="10" baseline="-11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单元</a:t>
            </a:r>
            <a:r>
              <a:rPr sz="2400" kern="0" spc="10" baseline="-1100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r>
              <a:rPr sz="1500" kern="0" spc="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                     </a:t>
            </a:r>
            <a:r>
              <a:rPr sz="2100" kern="0" spc="10" baseline="500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2100" kern="0" spc="10" baseline="5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灵活机动，对于突然出现的具体情况可以快速反应；</a:t>
            </a:r>
            <a:endParaRPr sz="2100" baseline="5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154805" indent="1768475" algn="l" rtl="0" eaLnBrk="0">
              <a:lnSpc>
                <a:spcPct val="84000"/>
              </a:lnSpc>
              <a:spcBef>
                <a:spcPts val="20"/>
              </a:spcBef>
              <a:tabLst>
                <a:tab pos="5916295" algn="l"/>
              </a:tabLst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借助自组织机制（连接和重组</a:t>
            </a:r>
            <a:r>
              <a:rPr sz="14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可以实现小组/单元结构的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优化和总体竞争力的提高；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923280" algn="l" rtl="0" eaLnBrk="0">
              <a:lnSpc>
                <a:spcPct val="74000"/>
              </a:lnSpc>
              <a:spcBef>
                <a:spcPts val="61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通过局部损失处理，化解全局性风险；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8585" algn="l" rtl="0" eaLnBrk="0">
              <a:lnSpc>
                <a:spcPts val="1755"/>
              </a:lnSpc>
              <a:spcBef>
                <a:spcPts val="255"/>
              </a:spcBef>
              <a:tabLst>
                <a:tab pos="1548130" algn="l"/>
              </a:tabLst>
            </a:pPr>
            <a:r>
              <a:rPr sz="13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40" baseline="-8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服务、支持、赋能平</a:t>
            </a:r>
            <a:r>
              <a:rPr sz="2100" kern="0" spc="30" baseline="-8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台</a:t>
            </a:r>
            <a:r>
              <a:rPr sz="13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</a:t>
            </a:r>
            <a:r>
              <a:rPr sz="2100" kern="0" spc="30" baseline="1200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2100" kern="0" spc="30" baseline="12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每个小组/单元自主与外部合作，使组织边界消失，增加了企</a:t>
            </a:r>
            <a:endParaRPr sz="2100" baseline="12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920105" algn="l" rtl="0" eaLnBrk="0">
              <a:lnSpc>
                <a:spcPct val="85000"/>
              </a:lnSpc>
              <a:spcBef>
                <a:spcPts val="1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业的开放性和弹性。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2230" algn="l" rtl="0" eaLnBrk="0">
              <a:lnSpc>
                <a:spcPct val="96000"/>
              </a:lnSpc>
              <a:spcBef>
                <a:spcPts val="41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适用：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顾客群繁多，需求细分度高、分散、具有不确定性的科研、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时尚、</a:t>
            </a:r>
            <a:r>
              <a:rPr sz="1400" kern="0" spc="6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100" b="1" kern="0" spc="-10" baseline="70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缺点：</a:t>
            </a:r>
            <a:endParaRPr sz="2100" baseline="7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8420" algn="l" rtl="0" eaLnBrk="0">
              <a:lnSpc>
                <a:spcPts val="1845"/>
              </a:lnSpc>
              <a:spcBef>
                <a:spcPts val="255"/>
              </a:spcBef>
            </a:pPr>
            <a:r>
              <a:rPr sz="2100" kern="0" spc="10" baseline="15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创意产业。</a:t>
            </a:r>
            <a:r>
              <a:rPr sz="13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</a:t>
            </a:r>
            <a:r>
              <a:rPr sz="13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        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不适合需求个性化程度低的同质化、规模化市场，也不适合价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98000"/>
              </a:lnSpc>
              <a:spcBef>
                <a:spcPts val="250"/>
              </a:spcBef>
            </a:pPr>
            <a:r>
              <a:rPr sz="2100" b="1" kern="0" spc="20" baseline="-20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经典案例：</a:t>
            </a:r>
            <a:r>
              <a:rPr sz="2100" kern="0" spc="20" baseline="-2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互联网服装企业韩都衣舍，借鉴阿米巴模式设立了</a:t>
            </a:r>
            <a:r>
              <a:rPr sz="2100" kern="0" spc="20" baseline="-200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200</a:t>
            </a:r>
            <a:r>
              <a:rPr sz="2100" kern="0" spc="20" baseline="-2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多个小</a:t>
            </a:r>
            <a:r>
              <a:rPr sz="13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2100" kern="0" spc="10" baseline="2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值流连续、各环节不易分离的产业。由于它的结构扁平、分散，</a:t>
            </a:r>
            <a:endParaRPr sz="2100" baseline="2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9690" algn="l" rtl="0" eaLnBrk="0">
              <a:lnSpc>
                <a:spcPct val="98000"/>
              </a:lnSpc>
              <a:spcBef>
                <a:spcPts val="80"/>
              </a:spcBef>
            </a:pPr>
            <a:r>
              <a:rPr sz="2100" kern="0" spc="30" baseline="-5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组，独立负责某一个品牌或品种的经营。</a:t>
            </a:r>
            <a:r>
              <a:rPr sz="13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 </a:t>
            </a:r>
            <a:r>
              <a:rPr sz="2100" kern="0" spc="30" baseline="2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难以集中力量完成重大、重要任务，在未来很长一段时间内将</a:t>
            </a:r>
            <a:endParaRPr sz="2100" baseline="2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5880" algn="l" rtl="0" eaLnBrk="0">
              <a:lnSpc>
                <a:spcPts val="1875"/>
              </a:lnSpc>
              <a:spcBef>
                <a:spcPts val="75"/>
              </a:spcBef>
            </a:pPr>
            <a:r>
              <a:rPr sz="2100" kern="0" spc="20" baseline="-10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小组里的</a:t>
            </a:r>
            <a:r>
              <a:rPr sz="2100" b="1" kern="0" spc="20" baseline="-100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核心角色有四个：</a:t>
            </a:r>
            <a:r>
              <a:rPr sz="1300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              </a:t>
            </a:r>
            <a:r>
              <a:rPr sz="2100" kern="0" spc="20" baseline="17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会是一种非主流的组织形态。</a:t>
            </a:r>
            <a:endParaRPr sz="2100" baseline="17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7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销计划。它们可以分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享经营利润。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     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554" name="picture 255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559225" y="4363667"/>
            <a:ext cx="4642104" cy="2177964"/>
          </a:xfrm>
          <a:prstGeom prst="rect">
            <a:avLst/>
          </a:prstGeom>
        </p:spPr>
      </p:pic>
      <p:pic>
        <p:nvPicPr>
          <p:cNvPr id="2556" name="picture 25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346212" y="2317508"/>
            <a:ext cx="3382619" cy="228403"/>
          </a:xfrm>
          <a:prstGeom prst="rect">
            <a:avLst/>
          </a:prstGeom>
        </p:spPr>
      </p:pic>
      <p:pic>
        <p:nvPicPr>
          <p:cNvPr id="2558" name="picture 25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346212" y="1463447"/>
            <a:ext cx="3382619" cy="228561"/>
          </a:xfrm>
          <a:prstGeom prst="rect">
            <a:avLst/>
          </a:prstGeom>
        </p:spPr>
      </p:pic>
      <p:sp>
        <p:nvSpPr>
          <p:cNvPr id="2560" name="rect 2560"/>
          <p:cNvSpPr/>
          <p:nvPr/>
        </p:nvSpPr>
        <p:spPr>
          <a:xfrm>
            <a:off x="589788" y="4855463"/>
            <a:ext cx="1053083" cy="32156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562" name="rect 2562"/>
          <p:cNvSpPr/>
          <p:nvPr/>
        </p:nvSpPr>
        <p:spPr>
          <a:xfrm>
            <a:off x="598931" y="5216652"/>
            <a:ext cx="1053083" cy="32156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564" name="rect 2564"/>
          <p:cNvSpPr/>
          <p:nvPr/>
        </p:nvSpPr>
        <p:spPr>
          <a:xfrm>
            <a:off x="586740" y="5588508"/>
            <a:ext cx="1054608" cy="32156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566" name="rect 2566"/>
          <p:cNvSpPr/>
          <p:nvPr/>
        </p:nvSpPr>
        <p:spPr>
          <a:xfrm>
            <a:off x="589788" y="4483608"/>
            <a:ext cx="1053083" cy="32156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568" name="textbox 2568"/>
          <p:cNvSpPr/>
          <p:nvPr/>
        </p:nvSpPr>
        <p:spPr>
          <a:xfrm>
            <a:off x="574040" y="4539374"/>
            <a:ext cx="5907404" cy="18713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240" algn="l" rtl="0" eaLnBrk="0">
              <a:lnSpc>
                <a:spcPct val="92000"/>
              </a:lnSpc>
              <a:tabLst>
                <a:tab pos="194945" algn="l"/>
              </a:tabLst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运营专员</a:t>
            </a:r>
            <a:r>
              <a:rPr sz="1300" kern="0" spc="2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负责小组商品的价值流运营，通常也会担任组长（小老板</a:t>
            </a:r>
            <a:r>
              <a:rPr sz="1400" kern="0" spc="-4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" algn="l" rtl="0" eaLnBrk="0">
              <a:lnSpc>
                <a:spcPct val="92000"/>
              </a:lnSpc>
              <a:spcBef>
                <a:spcPts val="1390"/>
              </a:spcBef>
              <a:tabLst>
                <a:tab pos="195580" algn="l"/>
              </a:tabLst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选款专员</a:t>
            </a:r>
            <a:r>
              <a:rPr sz="1300" kern="0" spc="2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选款专员（买手</a:t>
            </a:r>
            <a:r>
              <a:rPr sz="14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负责款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式的开发和搜寻；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4765" algn="l" rtl="0" eaLnBrk="0">
              <a:lnSpc>
                <a:spcPts val="2835"/>
              </a:lnSpc>
              <a:tabLst>
                <a:tab pos="203200" algn="l"/>
              </a:tabLst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0" baseline="-11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订单专员</a:t>
            </a:r>
            <a:r>
              <a:rPr sz="1300" kern="0" spc="2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负责订单流程运行，和生产部门对接；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1000"/>
              </a:lnSpc>
              <a:spcBef>
                <a:spcPts val="1400"/>
              </a:spcBef>
              <a:tabLst>
                <a:tab pos="190500" algn="l"/>
              </a:tabLst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制作专员</a:t>
            </a:r>
            <a:r>
              <a:rPr sz="1300" kern="0" spc="2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负责商品的拍摄以及页面的制作维护；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1270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经营小组在公司统一制定品牌策略（调性）、产品规划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、最低定价标准的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基础上有较大的自主权，可以确定具体款式、生产数量、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产品价格以及促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70" name="textbox 2570"/>
          <p:cNvSpPr/>
          <p:nvPr/>
        </p:nvSpPr>
        <p:spPr>
          <a:xfrm>
            <a:off x="675692" y="776452"/>
            <a:ext cx="6936105" cy="5530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78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分布型组织：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多中心、分散控制的组织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基本结构：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在企业支持、服务、赋能平台上，存在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多个并列的具有经营属性的小型组织。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72" name="textbox 2572"/>
          <p:cNvSpPr/>
          <p:nvPr/>
        </p:nvSpPr>
        <p:spPr>
          <a:xfrm>
            <a:off x="113525" y="121284"/>
            <a:ext cx="233807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新型组织形态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74" name="path 257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8" name="picture 257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11175" y="1574165"/>
            <a:ext cx="11123294" cy="1155700"/>
          </a:xfrm>
          <a:prstGeom prst="rect">
            <a:avLst/>
          </a:prstGeom>
        </p:spPr>
      </p:pic>
      <p:sp>
        <p:nvSpPr>
          <p:cNvPr id="2580" name="textbox 2580"/>
          <p:cNvSpPr/>
          <p:nvPr/>
        </p:nvSpPr>
        <p:spPr>
          <a:xfrm>
            <a:off x="5945956" y="4162183"/>
            <a:ext cx="5677534" cy="22421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" indent="635" algn="l" rtl="0" eaLnBrk="0">
              <a:lnSpc>
                <a:spcPct val="9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许多企业，从法律形式上说是小米投资的子公司。虽然是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独立的法人主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体。但是，小米赋能体系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对它们有供应链和渠道链（主要是零售终端）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的支持。这意味着小米在一定程度上介入子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公司的运营。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8255" algn="l" rtl="0" eaLnBrk="0">
              <a:lnSpc>
                <a:spcPct val="93000"/>
              </a:lnSpc>
              <a:spcBef>
                <a:spcPts val="5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小米和这些企业是一个资源共享的联盟。由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此可见，生态型组织可以突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破企业自身的边界。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2860" indent="-1905" algn="l" rtl="0" eaLnBrk="0">
              <a:lnSpc>
                <a:spcPct val="93000"/>
              </a:lnSpc>
              <a:spcBef>
                <a:spcPts val="53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小米生态链上的某些企业，比起标准的子公司制，对小米的依赖深一些；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比起标准的事业部制，自主独立性大一些。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6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240" indent="1270" algn="l" rtl="0" eaLnBrk="0">
              <a:lnSpc>
                <a:spcPct val="95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可见，小米生态圈是介于子公司制和事业部制之间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的一种创新型组织形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态（当然小米生态圈内部结构复杂，和小米的关系远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近不一，这里指的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是与小米紧密合作的企业）。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582" name="picture 25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313676" y="2819400"/>
            <a:ext cx="4076700" cy="1219200"/>
          </a:xfrm>
          <a:prstGeom prst="rect">
            <a:avLst/>
          </a:prstGeom>
        </p:spPr>
      </p:pic>
      <p:sp>
        <p:nvSpPr>
          <p:cNvPr id="2584" name="textbox 2584"/>
          <p:cNvSpPr/>
          <p:nvPr/>
        </p:nvSpPr>
        <p:spPr>
          <a:xfrm>
            <a:off x="9007291" y="1629169"/>
            <a:ext cx="2654935" cy="10604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4445" algn="l" rtl="0" eaLnBrk="0">
              <a:lnSpc>
                <a:spcPct val="9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平台为生物提供资源支持、赋能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服务，生物回馈给土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壤各种营养；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生物之间相互关联，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彼此增强；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875" indent="635" algn="l" rtl="0" eaLnBrk="0">
              <a:lnSpc>
                <a:spcPct val="93000"/>
              </a:lnSpc>
              <a:spcBef>
                <a:spcPts val="23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每类生物获取的阳光与其他生物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共享。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86" name="textbox 2586"/>
          <p:cNvSpPr/>
          <p:nvPr/>
        </p:nvSpPr>
        <p:spPr>
          <a:xfrm>
            <a:off x="4442588" y="3723399"/>
            <a:ext cx="1233805" cy="22663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9000"/>
              </a:lnSpc>
            </a:pPr>
            <a:r>
              <a:rPr sz="1200" b="1" kern="0" spc="-5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“天”的因素：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8956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阳光雨露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9000"/>
              </a:lnSpc>
              <a:spcBef>
                <a:spcPts val="365"/>
              </a:spcBef>
            </a:pPr>
            <a:r>
              <a:rPr sz="1200" b="1" kern="0" spc="-5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“地”的因素：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56565" algn="l" rtl="0" eaLnBrk="0">
              <a:lnSpc>
                <a:spcPct val="86000"/>
              </a:lnSpc>
              <a:spcBef>
                <a:spcPts val="25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土壤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88" name="textbox 2588"/>
          <p:cNvSpPr/>
          <p:nvPr/>
        </p:nvSpPr>
        <p:spPr>
          <a:xfrm>
            <a:off x="601082" y="1628534"/>
            <a:ext cx="2510789" cy="10604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635" algn="l" rtl="0" eaLnBrk="0">
              <a:lnSpc>
                <a:spcPct val="97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企业平台上生长出许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多生物；它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们是基于多元化业务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的独立经营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主体；生物的品种非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常丰富，远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远超过了一般企业的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事业部型结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构，有了分布型结构的意味。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90" name="textbox 2590"/>
          <p:cNvSpPr/>
          <p:nvPr/>
        </p:nvSpPr>
        <p:spPr>
          <a:xfrm>
            <a:off x="6172730" y="1693939"/>
            <a:ext cx="2663825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2540" algn="l" rtl="0" eaLnBrk="0">
              <a:lnSpc>
                <a:spcPct val="9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所有经营主体都需要寻找广阔的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市场空间，挖掘强劲的真实需求。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顾客是企业生态系统一切能量的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来源。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92" name="textbox 2592"/>
          <p:cNvSpPr/>
          <p:nvPr/>
        </p:nvSpPr>
        <p:spPr>
          <a:xfrm>
            <a:off x="3423736" y="1721879"/>
            <a:ext cx="2510154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-1905" algn="l" rtl="0" eaLnBrk="0">
              <a:lnSpc>
                <a:spcPct val="96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生物生长于一个共同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的土壤（平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台）上。这个平台不仅是品牌，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更主要的是技术。只有技术才是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连接各类生物的坚实纽带。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94" name="textbox 2594"/>
          <p:cNvSpPr/>
          <p:nvPr/>
        </p:nvSpPr>
        <p:spPr>
          <a:xfrm>
            <a:off x="576681" y="950442"/>
            <a:ext cx="3226435" cy="5734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生态型组织：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腾讯、小米为代表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基本特征：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96" name="textbox 2596"/>
          <p:cNvSpPr/>
          <p:nvPr/>
        </p:nvSpPr>
        <p:spPr>
          <a:xfrm>
            <a:off x="518159" y="5724144"/>
            <a:ext cx="3649979" cy="45275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7383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赋能平台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598" name="textbox 2598"/>
          <p:cNvSpPr/>
          <p:nvPr/>
        </p:nvSpPr>
        <p:spPr>
          <a:xfrm>
            <a:off x="518159" y="3433571"/>
            <a:ext cx="3649979" cy="45148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7447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顾客需求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00" name="textbox 2600"/>
          <p:cNvSpPr/>
          <p:nvPr/>
        </p:nvSpPr>
        <p:spPr>
          <a:xfrm>
            <a:off x="113525" y="121284"/>
            <a:ext cx="233807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新型组织形态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02" name="path 260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606" name="picture 26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167504" y="3652520"/>
            <a:ext cx="244475" cy="2304414"/>
          </a:xfrm>
          <a:prstGeom prst="rect">
            <a:avLst/>
          </a:prstGeom>
        </p:spPr>
      </p:pic>
      <p:pic>
        <p:nvPicPr>
          <p:cNvPr id="2608" name="picture 260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223010" y="4807584"/>
            <a:ext cx="2119630" cy="12700"/>
          </a:xfrm>
          <a:prstGeom prst="rect">
            <a:avLst/>
          </a:prstGeom>
        </p:spPr>
      </p:pic>
      <p:sp>
        <p:nvSpPr>
          <p:cNvPr id="2610" name="rect 2610"/>
          <p:cNvSpPr/>
          <p:nvPr/>
        </p:nvSpPr>
        <p:spPr>
          <a:xfrm>
            <a:off x="2734055" y="3895344"/>
            <a:ext cx="227076" cy="1848611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12" name="rect 2612"/>
          <p:cNvSpPr/>
          <p:nvPr/>
        </p:nvSpPr>
        <p:spPr>
          <a:xfrm>
            <a:off x="1958339" y="3884675"/>
            <a:ext cx="227076" cy="1847087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14" name="rect 2614"/>
          <p:cNvSpPr/>
          <p:nvPr/>
        </p:nvSpPr>
        <p:spPr>
          <a:xfrm>
            <a:off x="2380487" y="3895344"/>
            <a:ext cx="225551" cy="1848611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16" name="rect 2616"/>
          <p:cNvSpPr/>
          <p:nvPr/>
        </p:nvSpPr>
        <p:spPr>
          <a:xfrm>
            <a:off x="3116579" y="3890771"/>
            <a:ext cx="225552" cy="1847088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18" name="rect 2618"/>
          <p:cNvSpPr/>
          <p:nvPr/>
        </p:nvSpPr>
        <p:spPr>
          <a:xfrm>
            <a:off x="1223772" y="3890771"/>
            <a:ext cx="225552" cy="1847088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20" name="rect 2620"/>
          <p:cNvSpPr/>
          <p:nvPr/>
        </p:nvSpPr>
        <p:spPr>
          <a:xfrm>
            <a:off x="1577339" y="3890771"/>
            <a:ext cx="225551" cy="1847088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22" name="textbox 2622"/>
          <p:cNvSpPr/>
          <p:nvPr/>
        </p:nvSpPr>
        <p:spPr>
          <a:xfrm>
            <a:off x="5954342" y="3910724"/>
            <a:ext cx="1052194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1000"/>
              </a:lnSpc>
            </a:pPr>
            <a:r>
              <a:rPr sz="1300" b="1" kern="0" spc="-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小米生态圈：</a:t>
            </a:r>
            <a:endParaRPr sz="13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24" name="table 2624"/>
          <p:cNvGraphicFramePr>
            <a:graphicFrameLocks noGrp="1"/>
          </p:cNvGraphicFramePr>
          <p:nvPr/>
        </p:nvGraphicFramePr>
        <p:xfrm>
          <a:off x="6097904" y="2440940"/>
          <a:ext cx="5370195" cy="4194174"/>
        </p:xfrm>
        <a:graphic>
          <a:graphicData uri="http://schemas.openxmlformats.org/drawingml/2006/table">
            <a:tbl>
              <a:tblPr/>
              <a:tblGrid>
                <a:gridCol w="589915"/>
                <a:gridCol w="1228725"/>
                <a:gridCol w="1270000"/>
                <a:gridCol w="1111885"/>
                <a:gridCol w="1169669"/>
              </a:tblGrid>
              <a:tr h="319404">
                <a:tc gridSpan="5"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4409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技术管理部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3130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986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要素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1813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战略关切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163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关键任务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09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能力建设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194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服务支持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171831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367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51130" algn="l" rtl="0" eaLnBrk="0">
                        <a:lnSpc>
                          <a:spcPts val="1595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1270" algn="l" rtl="0" eaLnBrk="0">
                        <a:lnSpc>
                          <a:spcPct val="95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集团技术路线、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技术标准、技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术进步路径、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indent="635" algn="l" rtl="0" eaLnBrk="0">
                        <a:lnSpc>
                          <a:spcPct val="95000"/>
                        </a:lnSpc>
                        <a:spcBef>
                          <a:spcPts val="21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技术创新重大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举措的研究和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1905" algn="l" rtl="0" eaLnBrk="0">
                        <a:lnSpc>
                          <a:spcPct val="97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集团技术创新项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目的计划、立项、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组织实施、过程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控制、成果评估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等全过程管理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1270" algn="l" rtl="0" eaLnBrk="0">
                        <a:lnSpc>
                          <a:spcPct val="97000"/>
                        </a:lnSpc>
                      </a:pPr>
                      <a:r>
                        <a:rPr sz="1200" kern="0" spc="-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技术情报管理，</a:t>
                      </a:r>
                      <a:r>
                        <a:rPr sz="1200" kern="0" spc="-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知识产权管理；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研发资源使用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计划撰写；研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究团队建设；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项目研发组管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12065" algn="l" rtl="0" eaLnBrk="0">
                        <a:lnSpc>
                          <a:spcPct val="98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向决策层提供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技术决策支持；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向研发活动实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施主体提供研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发辅导和资源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整合服务；技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术信息云平台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建设与维护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84340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1270" algn="l" rtl="0" eaLnBrk="0">
                        <a:lnSpc>
                          <a:spcPct val="97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基于集团战略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规划的技术战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略规划；技术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创新政策体系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635" algn="l" rtl="0" eaLnBrk="0">
                        <a:lnSpc>
                          <a:spcPct val="97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技术创新流程体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系、软件系统及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工具；技术创新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奖励政策和制度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工程师专业任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职资格管理；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indent="4445" algn="l" rtl="0" eaLnBrk="0">
                        <a:lnSpc>
                          <a:spcPct val="97000"/>
                        </a:lnSpc>
                        <a:spcBef>
                          <a:spcPts val="21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首席科学家管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理条例；知识</a:t>
                      </a:r>
                      <a:r>
                        <a:rPr sz="1200" kern="0" spc="-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产权管理制度；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创新经费管理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制度等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1905" algn="l" rtl="0" eaLnBrk="0">
                        <a:lnSpc>
                          <a:spcPct val="97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集团技术信息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共享及授权规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范；技术咨询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平台管理规范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26" name="table 2626"/>
          <p:cNvGraphicFramePr>
            <a:graphicFrameLocks noGrp="1"/>
          </p:cNvGraphicFramePr>
          <p:nvPr/>
        </p:nvGraphicFramePr>
        <p:xfrm>
          <a:off x="750569" y="2436495"/>
          <a:ext cx="5255895" cy="4173219"/>
        </p:xfrm>
        <a:graphic>
          <a:graphicData uri="http://schemas.openxmlformats.org/drawingml/2006/table">
            <a:tbl>
              <a:tblPr/>
              <a:tblGrid>
                <a:gridCol w="5255895"/>
              </a:tblGrid>
              <a:tr h="387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0121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4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总裁办职责一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4140" indent="-190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作为公司运营管控中心，对公司各业务板块进行计划管理、过程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管理和绩效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3505" algn="l" rtl="0" eaLnBrk="0">
                        <a:lnSpc>
                          <a:spcPct val="87000"/>
                        </a:lnSpc>
                        <a:spcBef>
                          <a:spcPts val="22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①牵头、组织公司各业务板块年度经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营计划制定；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3505" algn="l" rtl="0" eaLnBrk="0">
                        <a:lnSpc>
                          <a:spcPct val="87000"/>
                        </a:lnSpc>
                        <a:spcBef>
                          <a:spcPts val="18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②分解公司计划和任务，和各任务板块主体订立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经营责任书；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3505" algn="l" rtl="0" eaLnBrk="0">
                        <a:lnSpc>
                          <a:spcPct val="87000"/>
                        </a:lnSpc>
                        <a:spcBef>
                          <a:spcPts val="18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③对各业务板块年度计划执行、完成情况进行跟踪分析，反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馈相关信息；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9220" algn="l" rtl="0" eaLnBrk="0">
                        <a:lnSpc>
                          <a:spcPts val="195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0121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总裁办职责二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100583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23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作为公司决策支持中心，从决策的事先准备、事中组织调剂，到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事后反馈跟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进，进行全程服务、支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持和管理。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3505" algn="l" rtl="0" eaLnBrk="0">
                        <a:lnSpc>
                          <a:spcPct val="87000"/>
                        </a:lnSpc>
                        <a:spcBef>
                          <a:spcPts val="22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①负责重大决策事项的文件准备和相关部门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的沟通协调；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3505" algn="l" rtl="0" eaLnBrk="0">
                        <a:lnSpc>
                          <a:spcPct val="87000"/>
                        </a:lnSpc>
                        <a:spcBef>
                          <a:spcPts val="18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②负责重大决策会议的准备、组织和服务，会议决议的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记录和整理；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3505" algn="l" rtl="0" eaLnBrk="0">
                        <a:lnSpc>
                          <a:spcPct val="87000"/>
                        </a:lnSpc>
                        <a:spcBef>
                          <a:spcPts val="18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③负责决策决议贯彻执行情况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的跟踪反馈。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0121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总裁办职责三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8293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3505" indent="-12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作为公司管理调度中心，负责公司总部层面的例常管理运行和管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理变革的驱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动。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3505" algn="l" rtl="0" eaLnBrk="0">
                        <a:lnSpc>
                          <a:spcPct val="87000"/>
                        </a:lnSpc>
                        <a:spcBef>
                          <a:spcPts val="22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①负责总裁办会议及其他有关管理会议的准备、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组织和协调；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9220" algn="l" rtl="0" eaLnBrk="0">
                        <a:lnSpc>
                          <a:spcPts val="195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2628" name="textbox 2628"/>
          <p:cNvSpPr/>
          <p:nvPr/>
        </p:nvSpPr>
        <p:spPr>
          <a:xfrm>
            <a:off x="777686" y="1239279"/>
            <a:ext cx="9770744" cy="4235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部门是组织分工的产物和载体。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部门的职责是由其从事的活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动、完成的任务决定的。企业的流程一旦细分，组织分工一旦完成，部门职责自然而然会被界定。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30" name="textbox 2630"/>
          <p:cNvSpPr/>
          <p:nvPr/>
        </p:nvSpPr>
        <p:spPr>
          <a:xfrm>
            <a:off x="761147" y="255840"/>
            <a:ext cx="3093720" cy="8813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部门职责分析与职位设置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8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2385" algn="l" rtl="0" eaLnBrk="0">
              <a:lnSpc>
                <a:spcPct val="90000"/>
              </a:lnSpc>
              <a:spcBef>
                <a:spcPts val="5"/>
              </a:spcBef>
            </a:pPr>
            <a:r>
              <a:rPr sz="1700" kern="0" spc="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32" name="textbox 2632"/>
          <p:cNvSpPr/>
          <p:nvPr/>
        </p:nvSpPr>
        <p:spPr>
          <a:xfrm>
            <a:off x="6227340" y="1799984"/>
            <a:ext cx="4441825" cy="4235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部门职责撰写方法二：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将所有部门的全部职责，概括成若干个关键要素和模块。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34" name="textbox 2634"/>
          <p:cNvSpPr/>
          <p:nvPr/>
        </p:nvSpPr>
        <p:spPr>
          <a:xfrm>
            <a:off x="762845" y="1833639"/>
            <a:ext cx="4171950" cy="4235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部门职责撰写方法一：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直接提炼部门的中心任务/直接描绘部门的核心职责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38" name="path 2638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0" name="textbox 2640"/>
          <p:cNvSpPr/>
          <p:nvPr/>
        </p:nvSpPr>
        <p:spPr>
          <a:xfrm>
            <a:off x="673787" y="745337"/>
            <a:ext cx="5538470" cy="8756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925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从部门到职位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990"/>
              </a:spcBef>
            </a:pPr>
            <a:r>
              <a:rPr sz="1400" b="1" kern="0" spc="-4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部门职责和职位的对应（职位法</a:t>
            </a:r>
            <a:r>
              <a:rPr sz="14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）：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以某企业信息系统管理部门为例。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基本逻辑：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描绘了部门职责→工作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任务→职位设置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42" name="textbox 2642"/>
          <p:cNvSpPr/>
          <p:nvPr/>
        </p:nvSpPr>
        <p:spPr>
          <a:xfrm>
            <a:off x="6441014" y="1663459"/>
            <a:ext cx="4828540" cy="9721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流程和职位的对应（职位法）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685" indent="635" algn="l" rtl="0" eaLnBrk="0">
              <a:lnSpc>
                <a:spcPct val="93000"/>
              </a:lnSpc>
              <a:spcBef>
                <a:spcPts val="117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如果流程充分细分，最低层级的流程活动直接和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职位对应，只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要确定了部门的流程层级及边界，职位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就确定了。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5400" algn="l" rtl="0" eaLnBrk="0">
              <a:lnSpc>
                <a:spcPct val="86000"/>
              </a:lnSpc>
              <a:spcBef>
                <a:spcPts val="26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部门所包含的最低层级的流程越多，显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然内部职位也就越多。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44" name="textbox 2644"/>
          <p:cNvSpPr/>
          <p:nvPr/>
        </p:nvSpPr>
        <p:spPr>
          <a:xfrm>
            <a:off x="660851" y="3936124"/>
            <a:ext cx="5354954" cy="633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-1905" algn="l" rtl="0" eaLnBrk="0">
              <a:lnSpc>
                <a:spcPct val="9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在开发项目数量不多、年度计划管理的主要任务集中在少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数几个项目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上时，年度计划管理职位、立项管理职位、开发运作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管理职位就可以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合而为一。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46" name="rect 2646"/>
          <p:cNvSpPr/>
          <p:nvPr/>
        </p:nvSpPr>
        <p:spPr>
          <a:xfrm>
            <a:off x="8755380" y="5512308"/>
            <a:ext cx="1098804" cy="298703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48" name="textbox 2648"/>
          <p:cNvSpPr/>
          <p:nvPr/>
        </p:nvSpPr>
        <p:spPr>
          <a:xfrm>
            <a:off x="8096478" y="5037454"/>
            <a:ext cx="2192654" cy="12160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69950" algn="l" rtl="0" eaLnBrk="0">
              <a:lnSpc>
                <a:spcPts val="1465"/>
              </a:lnSpc>
            </a:pPr>
            <a:r>
              <a:rPr sz="1100" kern="0" spc="0" dirty="0">
                <a:solidFill>
                  <a:srgbClr val="9B1E1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sz="1100" kern="0" spc="10" dirty="0">
                <a:solidFill>
                  <a:srgbClr val="9B1E1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</a:t>
            </a:r>
            <a:r>
              <a:rPr sz="1100" kern="0" spc="0" dirty="0">
                <a:solidFill>
                  <a:srgbClr val="9B1E1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r" rtl="0" eaLnBrk="0">
              <a:lnSpc>
                <a:spcPct val="85000"/>
              </a:lnSpc>
              <a:spcBef>
                <a:spcPts val="455"/>
              </a:spcBef>
            </a:pP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        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D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marL="658495" algn="l" rtl="0" eaLnBrk="0">
              <a:lnSpc>
                <a:spcPct val="86000"/>
              </a:lnSpc>
              <a:spcBef>
                <a:spcPts val="1050"/>
              </a:spcBef>
              <a:tabLst>
                <a:tab pos="756285" algn="l"/>
              </a:tabLst>
            </a:pP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年度计划管理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4305" algn="l" rtl="0" eaLnBrk="0">
              <a:lnSpc>
                <a:spcPts val="1465"/>
              </a:lnSpc>
              <a:spcBef>
                <a:spcPts val="790"/>
              </a:spcBef>
            </a:pPr>
            <a:r>
              <a:rPr sz="1100" kern="0" spc="-10" dirty="0">
                <a:solidFill>
                  <a:srgbClr val="9B1E1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r>
              <a:rPr sz="1100" kern="0" spc="10" dirty="0">
                <a:solidFill>
                  <a:srgbClr val="9B1E1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         </a:t>
            </a:r>
            <a:r>
              <a:rPr sz="1100" kern="0" spc="-10" dirty="0">
                <a:solidFill>
                  <a:srgbClr val="9B1E1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</a:t>
            </a:r>
            <a:endParaRPr sz="11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rtl="0" eaLnBrk="0">
              <a:lnSpc>
                <a:spcPct val="12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E</a:t>
            </a:r>
            <a:r>
              <a:rPr sz="1200" kern="0" spc="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   </a:t>
            </a: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F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650" name="path 2650"/>
          <p:cNvSpPr/>
          <p:nvPr/>
        </p:nvSpPr>
        <p:spPr>
          <a:xfrm>
            <a:off x="9890610" y="5510783"/>
            <a:ext cx="304800" cy="298704"/>
          </a:xfrm>
          <a:custGeom>
            <a:avLst/>
            <a:gdLst/>
            <a:ahLst/>
            <a:cxnLst/>
            <a:rect l="0" t="0" r="0" b="0"/>
            <a:pathLst>
              <a:path w="480" h="470">
                <a:moveTo>
                  <a:pt x="0" y="0"/>
                </a:moveTo>
                <a:lnTo>
                  <a:pt x="480" y="235"/>
                </a:lnTo>
                <a:lnTo>
                  <a:pt x="0" y="470"/>
                </a:lnTo>
                <a:lnTo>
                  <a:pt x="0" y="0"/>
                </a:lnTo>
              </a:path>
            </a:pathLst>
          </a:cu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52" name="textbox 2652"/>
          <p:cNvSpPr/>
          <p:nvPr/>
        </p:nvSpPr>
        <p:spPr>
          <a:xfrm>
            <a:off x="113525" y="121284"/>
            <a:ext cx="374142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976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部门职责分析与职位设置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54" name="path 265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56" name="textbox 2656"/>
          <p:cNvSpPr/>
          <p:nvPr/>
        </p:nvSpPr>
        <p:spPr>
          <a:xfrm>
            <a:off x="586108" y="1842529"/>
            <a:ext cx="877569" cy="17665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065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0965" indent="-10795" algn="l" rtl="0" eaLnBrk="0">
              <a:lnSpc>
                <a:spcPct val="105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工作任务</a:t>
            </a:r>
            <a:r>
              <a:rPr sz="1200" kern="0" spc="-1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（子职责）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890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职位设置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658" name="picture 26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071994" y="3830002"/>
            <a:ext cx="745807" cy="1862772"/>
          </a:xfrm>
          <a:prstGeom prst="rect">
            <a:avLst/>
          </a:prstGeom>
        </p:spPr>
      </p:pic>
      <p:grpSp>
        <p:nvGrpSpPr>
          <p:cNvPr id="92" name="group 92"/>
          <p:cNvGrpSpPr/>
          <p:nvPr/>
        </p:nvGrpSpPr>
        <p:grpSpPr>
          <a:xfrm rot="21600000">
            <a:off x="2875279" y="6069329"/>
            <a:ext cx="1249045" cy="594995"/>
            <a:chOff x="0" y="0"/>
            <a:chExt cx="1249045" cy="594995"/>
          </a:xfrm>
        </p:grpSpPr>
        <p:sp>
          <p:nvSpPr>
            <p:cNvPr id="2660" name="path 2660"/>
            <p:cNvSpPr/>
            <p:nvPr/>
          </p:nvSpPr>
          <p:spPr>
            <a:xfrm>
              <a:off x="0" y="0"/>
              <a:ext cx="1249045" cy="594995"/>
            </a:xfrm>
            <a:custGeom>
              <a:avLst/>
              <a:gdLst/>
              <a:ahLst/>
              <a:cxnLst/>
              <a:rect l="0" t="0" r="0" b="0"/>
              <a:pathLst>
                <a:path w="1967" h="937">
                  <a:moveTo>
                    <a:pt x="0" y="469"/>
                  </a:moveTo>
                  <a:cubicBezTo>
                    <a:pt x="0" y="209"/>
                    <a:pt x="440" y="0"/>
                    <a:pt x="983" y="0"/>
                  </a:cubicBezTo>
                  <a:cubicBezTo>
                    <a:pt x="1526" y="0"/>
                    <a:pt x="1967" y="209"/>
                    <a:pt x="1967" y="468"/>
                  </a:cubicBezTo>
                  <a:cubicBezTo>
                    <a:pt x="1967" y="727"/>
                    <a:pt x="1526" y="937"/>
                    <a:pt x="983" y="937"/>
                  </a:cubicBezTo>
                  <a:cubicBezTo>
                    <a:pt x="440" y="937"/>
                    <a:pt x="0" y="727"/>
                    <a:pt x="0" y="469"/>
                  </a:cubicBez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662" name="textbox 2662"/>
            <p:cNvSpPr/>
            <p:nvPr/>
          </p:nvSpPr>
          <p:spPr>
            <a:xfrm>
              <a:off x="-12700" y="-12700"/>
              <a:ext cx="1275080" cy="64261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9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38455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计划和项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433070" algn="l" rtl="0" eaLnBrk="0">
                <a:lnSpc>
                  <a:spcPts val="1610"/>
                </a:lnSpc>
              </a:pPr>
              <a:r>
                <a:rPr sz="1200" kern="0" spc="-7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目管理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94" name="group 94"/>
          <p:cNvGrpSpPr/>
          <p:nvPr/>
        </p:nvGrpSpPr>
        <p:grpSpPr>
          <a:xfrm rot="21600000">
            <a:off x="7071359" y="2961132"/>
            <a:ext cx="1632204" cy="396239"/>
            <a:chOff x="0" y="0"/>
            <a:chExt cx="1632204" cy="396239"/>
          </a:xfrm>
        </p:grpSpPr>
        <p:sp>
          <p:nvSpPr>
            <p:cNvPr id="2664" name="path 2664"/>
            <p:cNvSpPr/>
            <p:nvPr/>
          </p:nvSpPr>
          <p:spPr>
            <a:xfrm>
              <a:off x="0" y="0"/>
              <a:ext cx="1632204" cy="396239"/>
            </a:xfrm>
            <a:custGeom>
              <a:avLst/>
              <a:gdLst/>
              <a:ahLst/>
              <a:cxnLst/>
              <a:rect l="0" t="0" r="0" b="0"/>
              <a:pathLst>
                <a:path w="2570" h="623">
                  <a:moveTo>
                    <a:pt x="0" y="0"/>
                  </a:moveTo>
                  <a:lnTo>
                    <a:pt x="2258" y="0"/>
                  </a:lnTo>
                  <a:lnTo>
                    <a:pt x="2570" y="312"/>
                  </a:lnTo>
                  <a:lnTo>
                    <a:pt x="2258" y="623"/>
                  </a:lnTo>
                  <a:lnTo>
                    <a:pt x="0" y="623"/>
                  </a:lnTo>
                  <a:lnTo>
                    <a:pt x="0" y="0"/>
                  </a:ln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666" name="textbox 2666"/>
            <p:cNvSpPr/>
            <p:nvPr/>
          </p:nvSpPr>
          <p:spPr>
            <a:xfrm>
              <a:off x="-12700" y="-12700"/>
              <a:ext cx="1657985" cy="42481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9000"/>
                </a:lnSpc>
              </a:pPr>
              <a:endParaRPr sz="8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27025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信息系统管理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96" name="group 96"/>
          <p:cNvGrpSpPr/>
          <p:nvPr/>
        </p:nvGrpSpPr>
        <p:grpSpPr>
          <a:xfrm rot="21600000">
            <a:off x="5472683" y="6066790"/>
            <a:ext cx="1046226" cy="594994"/>
            <a:chOff x="0" y="0"/>
            <a:chExt cx="1046226" cy="594994"/>
          </a:xfrm>
        </p:grpSpPr>
        <p:sp>
          <p:nvSpPr>
            <p:cNvPr id="2668" name="path 2668"/>
            <p:cNvSpPr/>
            <p:nvPr/>
          </p:nvSpPr>
          <p:spPr>
            <a:xfrm>
              <a:off x="0" y="0"/>
              <a:ext cx="1046226" cy="594994"/>
            </a:xfrm>
            <a:custGeom>
              <a:avLst/>
              <a:gdLst/>
              <a:ahLst/>
              <a:cxnLst/>
              <a:rect l="0" t="0" r="0" b="0"/>
              <a:pathLst>
                <a:path w="1647" h="936">
                  <a:moveTo>
                    <a:pt x="0" y="468"/>
                  </a:moveTo>
                  <a:cubicBezTo>
                    <a:pt x="0" y="209"/>
                    <a:pt x="369" y="0"/>
                    <a:pt x="824" y="0"/>
                  </a:cubicBezTo>
                  <a:cubicBezTo>
                    <a:pt x="1278" y="0"/>
                    <a:pt x="1647" y="209"/>
                    <a:pt x="1647" y="468"/>
                  </a:cubicBezTo>
                  <a:cubicBezTo>
                    <a:pt x="1647" y="727"/>
                    <a:pt x="1278" y="936"/>
                    <a:pt x="824" y="936"/>
                  </a:cubicBezTo>
                  <a:cubicBezTo>
                    <a:pt x="369" y="936"/>
                    <a:pt x="0" y="727"/>
                    <a:pt x="0" y="468"/>
                  </a:cubicBez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670" name="textbox 2670"/>
            <p:cNvSpPr/>
            <p:nvPr/>
          </p:nvSpPr>
          <p:spPr>
            <a:xfrm>
              <a:off x="-12700" y="-12700"/>
              <a:ext cx="1071880" cy="6203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0000"/>
                </a:lnSpc>
              </a:pPr>
              <a:endParaRPr sz="3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11785" algn="l" rtl="0" eaLnBrk="0">
                <a:lnSpc>
                  <a:spcPct val="85000"/>
                </a:lnSpc>
                <a:spcBef>
                  <a:spcPts val="0"/>
                </a:spcBef>
              </a:pP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硬件维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13690" algn="l" rtl="0" eaLnBrk="0">
                <a:lnSpc>
                  <a:spcPct val="86000"/>
                </a:lnSpc>
                <a:spcBef>
                  <a:spcPts val="205"/>
                </a:spcBef>
              </a:pPr>
              <a:r>
                <a:rPr sz="12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护工程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466090" algn="l" rtl="0" eaLnBrk="0">
                <a:lnSpc>
                  <a:spcPct val="85000"/>
                </a:lnSpc>
                <a:spcBef>
                  <a:spcPts val="200"/>
                </a:spcBef>
              </a:pP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师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98" name="group 98"/>
          <p:cNvGrpSpPr/>
          <p:nvPr/>
        </p:nvGrpSpPr>
        <p:grpSpPr>
          <a:xfrm rot="21600000">
            <a:off x="4381500" y="6067425"/>
            <a:ext cx="1038859" cy="594994"/>
            <a:chOff x="0" y="0"/>
            <a:chExt cx="1038859" cy="594994"/>
          </a:xfrm>
        </p:grpSpPr>
        <p:sp>
          <p:nvSpPr>
            <p:cNvPr id="2672" name="path 2672"/>
            <p:cNvSpPr/>
            <p:nvPr/>
          </p:nvSpPr>
          <p:spPr>
            <a:xfrm>
              <a:off x="0" y="0"/>
              <a:ext cx="1038859" cy="594994"/>
            </a:xfrm>
            <a:custGeom>
              <a:avLst/>
              <a:gdLst/>
              <a:ahLst/>
              <a:cxnLst/>
              <a:rect l="0" t="0" r="0" b="0"/>
              <a:pathLst>
                <a:path w="1635" h="936">
                  <a:moveTo>
                    <a:pt x="0" y="467"/>
                  </a:moveTo>
                  <a:cubicBezTo>
                    <a:pt x="0" y="209"/>
                    <a:pt x="366" y="0"/>
                    <a:pt x="817" y="0"/>
                  </a:cubicBezTo>
                  <a:cubicBezTo>
                    <a:pt x="1269" y="0"/>
                    <a:pt x="1635" y="209"/>
                    <a:pt x="1635" y="468"/>
                  </a:cubicBezTo>
                  <a:cubicBezTo>
                    <a:pt x="1635" y="727"/>
                    <a:pt x="1269" y="936"/>
                    <a:pt x="817" y="936"/>
                  </a:cubicBezTo>
                  <a:cubicBezTo>
                    <a:pt x="366" y="936"/>
                    <a:pt x="0" y="727"/>
                    <a:pt x="0" y="467"/>
                  </a:cubicBez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674" name="textbox 2674"/>
            <p:cNvSpPr/>
            <p:nvPr/>
          </p:nvSpPr>
          <p:spPr>
            <a:xfrm>
              <a:off x="-12700" y="-12700"/>
              <a:ext cx="1064260" cy="6203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7000"/>
                </a:lnSpc>
              </a:pPr>
              <a:endParaRPr sz="3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09880" algn="l" rtl="0" eaLnBrk="0">
                <a:lnSpc>
                  <a:spcPct val="86000"/>
                </a:lnSpc>
                <a:spcBef>
                  <a:spcPts val="0"/>
                </a:spcBef>
              </a:pPr>
              <a:r>
                <a:rPr sz="12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软件维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09245" algn="l" rtl="0" eaLnBrk="0">
                <a:lnSpc>
                  <a:spcPct val="86000"/>
                </a:lnSpc>
                <a:spcBef>
                  <a:spcPts val="200"/>
                </a:spcBef>
              </a:pPr>
              <a:r>
                <a:rPr sz="12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护工程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461645" algn="l" rtl="0" eaLnBrk="0">
                <a:lnSpc>
                  <a:spcPct val="85000"/>
                </a:lnSpc>
                <a:spcBef>
                  <a:spcPts val="200"/>
                </a:spcBef>
              </a:pP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师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2678" name="textbox 2678"/>
          <p:cNvSpPr/>
          <p:nvPr/>
        </p:nvSpPr>
        <p:spPr>
          <a:xfrm>
            <a:off x="1682495" y="1706879"/>
            <a:ext cx="1065530" cy="49847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3515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建设规划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80" name="textbox 2680"/>
          <p:cNvSpPr/>
          <p:nvPr/>
        </p:nvSpPr>
        <p:spPr>
          <a:xfrm>
            <a:off x="3316223" y="1706879"/>
            <a:ext cx="1065530" cy="49847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3515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82" name="textbox 2682"/>
          <p:cNvSpPr/>
          <p:nvPr/>
        </p:nvSpPr>
        <p:spPr>
          <a:xfrm>
            <a:off x="4831079" y="1706879"/>
            <a:ext cx="1065530" cy="49847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63220" indent="-179705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运维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84" name="textbox 2684"/>
          <p:cNvSpPr/>
          <p:nvPr/>
        </p:nvSpPr>
        <p:spPr>
          <a:xfrm>
            <a:off x="1766316" y="4538471"/>
            <a:ext cx="1065530" cy="49847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3515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建设规划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86" name="textbox 2686"/>
          <p:cNvSpPr/>
          <p:nvPr/>
        </p:nvSpPr>
        <p:spPr>
          <a:xfrm>
            <a:off x="3400044" y="4538471"/>
            <a:ext cx="1065530" cy="49847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3515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项目开发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688" name="textbox 2688"/>
          <p:cNvSpPr/>
          <p:nvPr/>
        </p:nvSpPr>
        <p:spPr>
          <a:xfrm>
            <a:off x="4914900" y="4538471"/>
            <a:ext cx="1065530" cy="49847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63220" indent="-179705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运维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00" name="group 100"/>
          <p:cNvGrpSpPr/>
          <p:nvPr/>
        </p:nvGrpSpPr>
        <p:grpSpPr>
          <a:xfrm rot="21600000">
            <a:off x="4594859" y="3180118"/>
            <a:ext cx="741680" cy="703325"/>
            <a:chOff x="0" y="0"/>
            <a:chExt cx="741680" cy="703325"/>
          </a:xfrm>
        </p:grpSpPr>
        <p:sp>
          <p:nvSpPr>
            <p:cNvPr id="2690" name="path 2690"/>
            <p:cNvSpPr/>
            <p:nvPr/>
          </p:nvSpPr>
          <p:spPr>
            <a:xfrm>
              <a:off x="0" y="54571"/>
              <a:ext cx="741680" cy="594994"/>
            </a:xfrm>
            <a:custGeom>
              <a:avLst/>
              <a:gdLst/>
              <a:ahLst/>
              <a:cxnLst/>
              <a:rect l="0" t="0" r="0" b="0"/>
              <a:pathLst>
                <a:path w="1168" h="936">
                  <a:moveTo>
                    <a:pt x="0" y="469"/>
                  </a:moveTo>
                  <a:cubicBezTo>
                    <a:pt x="0" y="209"/>
                    <a:pt x="262" y="0"/>
                    <a:pt x="584" y="0"/>
                  </a:cubicBezTo>
                  <a:cubicBezTo>
                    <a:pt x="906" y="0"/>
                    <a:pt x="1168" y="209"/>
                    <a:pt x="1168" y="468"/>
                  </a:cubicBezTo>
                  <a:cubicBezTo>
                    <a:pt x="1168" y="727"/>
                    <a:pt x="906" y="936"/>
                    <a:pt x="584" y="936"/>
                  </a:cubicBezTo>
                  <a:cubicBezTo>
                    <a:pt x="262" y="936"/>
                    <a:pt x="0" y="727"/>
                    <a:pt x="0" y="469"/>
                  </a:cubicBez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692" name="textbox 2692"/>
            <p:cNvSpPr/>
            <p:nvPr/>
          </p:nvSpPr>
          <p:spPr>
            <a:xfrm>
              <a:off x="-12700" y="-12700"/>
              <a:ext cx="767715" cy="7289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1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38125" algn="l" rtl="0" eaLnBrk="0">
                <a:lnSpc>
                  <a:spcPct val="86000"/>
                </a:lnSpc>
              </a:pPr>
              <a:r>
                <a:rPr sz="12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软件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35585" algn="l" rtl="0" eaLnBrk="0">
                <a:lnSpc>
                  <a:spcPct val="86000"/>
                </a:lnSpc>
                <a:spcBef>
                  <a:spcPts val="200"/>
                </a:spcBef>
              </a:pPr>
              <a:r>
                <a:rPr sz="12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维护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37490" algn="l" rtl="0" eaLnBrk="0">
                <a:lnSpc>
                  <a:spcPct val="86000"/>
                </a:lnSpc>
                <a:spcBef>
                  <a:spcPts val="200"/>
                </a:spcBef>
              </a:pPr>
              <a:r>
                <a:rPr sz="12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工程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13690" algn="l" rtl="0" eaLnBrk="0">
                <a:lnSpc>
                  <a:spcPct val="85000"/>
                </a:lnSpc>
                <a:spcBef>
                  <a:spcPts val="200"/>
                </a:spcBef>
              </a:pP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师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02" name="group 102"/>
          <p:cNvGrpSpPr/>
          <p:nvPr/>
        </p:nvGrpSpPr>
        <p:grpSpPr>
          <a:xfrm rot="21600000">
            <a:off x="5388863" y="3179483"/>
            <a:ext cx="741426" cy="703325"/>
            <a:chOff x="0" y="0"/>
            <a:chExt cx="741426" cy="703325"/>
          </a:xfrm>
        </p:grpSpPr>
        <p:sp>
          <p:nvSpPr>
            <p:cNvPr id="2694" name="path 2694"/>
            <p:cNvSpPr/>
            <p:nvPr/>
          </p:nvSpPr>
          <p:spPr>
            <a:xfrm>
              <a:off x="0" y="54572"/>
              <a:ext cx="741426" cy="594994"/>
            </a:xfrm>
            <a:custGeom>
              <a:avLst/>
              <a:gdLst/>
              <a:ahLst/>
              <a:cxnLst/>
              <a:rect l="0" t="0" r="0" b="0"/>
              <a:pathLst>
                <a:path w="1167" h="936">
                  <a:moveTo>
                    <a:pt x="0" y="467"/>
                  </a:moveTo>
                  <a:cubicBezTo>
                    <a:pt x="0" y="209"/>
                    <a:pt x="261" y="0"/>
                    <a:pt x="584" y="0"/>
                  </a:cubicBezTo>
                  <a:cubicBezTo>
                    <a:pt x="906" y="0"/>
                    <a:pt x="1167" y="209"/>
                    <a:pt x="1167" y="468"/>
                  </a:cubicBezTo>
                  <a:cubicBezTo>
                    <a:pt x="1167" y="727"/>
                    <a:pt x="906" y="936"/>
                    <a:pt x="584" y="936"/>
                  </a:cubicBezTo>
                  <a:cubicBezTo>
                    <a:pt x="261" y="936"/>
                    <a:pt x="0" y="727"/>
                    <a:pt x="0" y="467"/>
                  </a:cubicBez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696" name="textbox 2696"/>
            <p:cNvSpPr/>
            <p:nvPr/>
          </p:nvSpPr>
          <p:spPr>
            <a:xfrm>
              <a:off x="-12700" y="-12700"/>
              <a:ext cx="767080" cy="72898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9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34950" algn="l" rtl="0" eaLnBrk="0">
                <a:lnSpc>
                  <a:spcPct val="85000"/>
                </a:lnSpc>
              </a:pPr>
              <a:r>
                <a:rPr sz="12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硬件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34950" algn="l" rtl="0" eaLnBrk="0">
                <a:lnSpc>
                  <a:spcPct val="86000"/>
                </a:lnSpc>
                <a:spcBef>
                  <a:spcPts val="205"/>
                </a:spcBef>
              </a:pPr>
              <a:r>
                <a:rPr sz="12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维护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36855" algn="l" rtl="0" eaLnBrk="0">
                <a:lnSpc>
                  <a:spcPct val="86000"/>
                </a:lnSpc>
                <a:spcBef>
                  <a:spcPts val="200"/>
                </a:spcBef>
              </a:pPr>
              <a:r>
                <a:rPr sz="12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工程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13055" algn="l" rtl="0" eaLnBrk="0">
                <a:lnSpc>
                  <a:spcPct val="85000"/>
                </a:lnSpc>
                <a:spcBef>
                  <a:spcPts val="200"/>
                </a:spcBef>
              </a:pPr>
              <a:r>
                <a:rPr sz="12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师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2698" name="textbox 2698"/>
          <p:cNvSpPr/>
          <p:nvPr/>
        </p:nvSpPr>
        <p:spPr>
          <a:xfrm>
            <a:off x="7071359" y="3448811"/>
            <a:ext cx="1280160" cy="39052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40995" algn="l" rtl="0" eaLnBrk="0">
              <a:lnSpc>
                <a:spcPct val="85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40995" algn="l" rtl="0" eaLnBrk="0">
              <a:lnSpc>
                <a:spcPts val="16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建设规划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04" name="group 104"/>
          <p:cNvGrpSpPr/>
          <p:nvPr/>
        </p:nvGrpSpPr>
        <p:grpSpPr>
          <a:xfrm rot="21600000">
            <a:off x="2240279" y="3234055"/>
            <a:ext cx="741680" cy="594994"/>
            <a:chOff x="0" y="0"/>
            <a:chExt cx="741680" cy="594994"/>
          </a:xfrm>
        </p:grpSpPr>
        <p:sp>
          <p:nvSpPr>
            <p:cNvPr id="2700" name="path 2700"/>
            <p:cNvSpPr/>
            <p:nvPr/>
          </p:nvSpPr>
          <p:spPr>
            <a:xfrm>
              <a:off x="0" y="0"/>
              <a:ext cx="741680" cy="594994"/>
            </a:xfrm>
            <a:custGeom>
              <a:avLst/>
              <a:gdLst/>
              <a:ahLst/>
              <a:cxnLst/>
              <a:rect l="0" t="0" r="0" b="0"/>
              <a:pathLst>
                <a:path w="1168" h="936">
                  <a:moveTo>
                    <a:pt x="0" y="467"/>
                  </a:moveTo>
                  <a:cubicBezTo>
                    <a:pt x="1" y="209"/>
                    <a:pt x="262" y="0"/>
                    <a:pt x="584" y="0"/>
                  </a:cubicBezTo>
                  <a:cubicBezTo>
                    <a:pt x="906" y="0"/>
                    <a:pt x="1168" y="209"/>
                    <a:pt x="1168" y="468"/>
                  </a:cubicBezTo>
                  <a:cubicBezTo>
                    <a:pt x="1168" y="727"/>
                    <a:pt x="906" y="936"/>
                    <a:pt x="584" y="936"/>
                  </a:cubicBezTo>
                  <a:cubicBezTo>
                    <a:pt x="262" y="936"/>
                    <a:pt x="1" y="727"/>
                    <a:pt x="0" y="467"/>
                  </a:cubicBez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02" name="textbox 2702"/>
            <p:cNvSpPr/>
            <p:nvPr/>
          </p:nvSpPr>
          <p:spPr>
            <a:xfrm>
              <a:off x="-12700" y="-12700"/>
              <a:ext cx="767715" cy="6235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2000"/>
                </a:lnSpc>
              </a:pPr>
              <a:endParaRPr sz="9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37490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12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计划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38125" algn="l" rtl="0" eaLnBrk="0">
                <a:lnSpc>
                  <a:spcPct val="86000"/>
                </a:lnSpc>
                <a:spcBef>
                  <a:spcPts val="225"/>
                </a:spcBef>
              </a:pPr>
              <a:r>
                <a:rPr sz="12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管理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06" name="group 106"/>
          <p:cNvGrpSpPr/>
          <p:nvPr/>
        </p:nvGrpSpPr>
        <p:grpSpPr>
          <a:xfrm rot="21600000">
            <a:off x="1510283" y="6066790"/>
            <a:ext cx="741426" cy="594994"/>
            <a:chOff x="0" y="0"/>
            <a:chExt cx="741426" cy="594994"/>
          </a:xfrm>
        </p:grpSpPr>
        <p:sp>
          <p:nvSpPr>
            <p:cNvPr id="2704" name="path 2704"/>
            <p:cNvSpPr/>
            <p:nvPr/>
          </p:nvSpPr>
          <p:spPr>
            <a:xfrm>
              <a:off x="0" y="0"/>
              <a:ext cx="741426" cy="594994"/>
            </a:xfrm>
            <a:custGeom>
              <a:avLst/>
              <a:gdLst/>
              <a:ahLst/>
              <a:cxnLst/>
              <a:rect l="0" t="0" r="0" b="0"/>
              <a:pathLst>
                <a:path w="1167" h="936">
                  <a:moveTo>
                    <a:pt x="0" y="468"/>
                  </a:moveTo>
                  <a:cubicBezTo>
                    <a:pt x="0" y="209"/>
                    <a:pt x="261" y="0"/>
                    <a:pt x="584" y="0"/>
                  </a:cubicBezTo>
                  <a:cubicBezTo>
                    <a:pt x="906" y="0"/>
                    <a:pt x="1167" y="209"/>
                    <a:pt x="1167" y="468"/>
                  </a:cubicBezTo>
                  <a:cubicBezTo>
                    <a:pt x="1167" y="727"/>
                    <a:pt x="906" y="936"/>
                    <a:pt x="584" y="936"/>
                  </a:cubicBezTo>
                  <a:cubicBezTo>
                    <a:pt x="261" y="936"/>
                    <a:pt x="0" y="727"/>
                    <a:pt x="0" y="468"/>
                  </a:cubicBez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06" name="textbox 2706"/>
            <p:cNvSpPr/>
            <p:nvPr/>
          </p:nvSpPr>
          <p:spPr>
            <a:xfrm>
              <a:off x="-12700" y="-12700"/>
              <a:ext cx="767080" cy="6235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9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34950" algn="l" rtl="0" eaLnBrk="0">
                <a:lnSpc>
                  <a:spcPct val="86000"/>
                </a:lnSpc>
              </a:pPr>
              <a:r>
                <a:rPr sz="12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规划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37490" algn="l" rtl="0" eaLnBrk="0">
                <a:lnSpc>
                  <a:spcPct val="86000"/>
                </a:lnSpc>
                <a:spcBef>
                  <a:spcPts val="200"/>
                </a:spcBef>
              </a:pPr>
              <a:r>
                <a:rPr sz="12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管理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08" name="group 108"/>
          <p:cNvGrpSpPr/>
          <p:nvPr/>
        </p:nvGrpSpPr>
        <p:grpSpPr>
          <a:xfrm rot="21600000">
            <a:off x="1426463" y="3234055"/>
            <a:ext cx="741425" cy="594994"/>
            <a:chOff x="0" y="0"/>
            <a:chExt cx="741425" cy="594994"/>
          </a:xfrm>
        </p:grpSpPr>
        <p:sp>
          <p:nvSpPr>
            <p:cNvPr id="2708" name="path 2708"/>
            <p:cNvSpPr/>
            <p:nvPr/>
          </p:nvSpPr>
          <p:spPr>
            <a:xfrm>
              <a:off x="0" y="0"/>
              <a:ext cx="741425" cy="594994"/>
            </a:xfrm>
            <a:custGeom>
              <a:avLst/>
              <a:gdLst/>
              <a:ahLst/>
              <a:cxnLst/>
              <a:rect l="0" t="0" r="0" b="0"/>
              <a:pathLst>
                <a:path w="1167" h="936">
                  <a:moveTo>
                    <a:pt x="0" y="467"/>
                  </a:moveTo>
                  <a:cubicBezTo>
                    <a:pt x="0" y="209"/>
                    <a:pt x="261" y="0"/>
                    <a:pt x="584" y="0"/>
                  </a:cubicBezTo>
                  <a:cubicBezTo>
                    <a:pt x="906" y="0"/>
                    <a:pt x="1167" y="209"/>
                    <a:pt x="1167" y="468"/>
                  </a:cubicBezTo>
                  <a:cubicBezTo>
                    <a:pt x="1167" y="727"/>
                    <a:pt x="906" y="936"/>
                    <a:pt x="584" y="936"/>
                  </a:cubicBezTo>
                  <a:cubicBezTo>
                    <a:pt x="261" y="936"/>
                    <a:pt x="0" y="727"/>
                    <a:pt x="0" y="467"/>
                  </a:cubicBez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10" name="textbox 2710"/>
            <p:cNvSpPr/>
            <p:nvPr/>
          </p:nvSpPr>
          <p:spPr>
            <a:xfrm>
              <a:off x="-12700" y="-12700"/>
              <a:ext cx="767080" cy="6235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9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34950" algn="l" rtl="0" eaLnBrk="0">
                <a:lnSpc>
                  <a:spcPct val="86000"/>
                </a:lnSpc>
              </a:pPr>
              <a:r>
                <a:rPr sz="12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规划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37490" algn="l" rtl="0" eaLnBrk="0">
                <a:lnSpc>
                  <a:spcPct val="86000"/>
                </a:lnSpc>
                <a:spcBef>
                  <a:spcPts val="200"/>
                </a:spcBef>
              </a:pPr>
              <a:r>
                <a:rPr sz="12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管理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10" name="group 110"/>
          <p:cNvGrpSpPr/>
          <p:nvPr/>
        </p:nvGrpSpPr>
        <p:grpSpPr>
          <a:xfrm rot="21600000">
            <a:off x="3801744" y="3235959"/>
            <a:ext cx="741045" cy="594995"/>
            <a:chOff x="0" y="0"/>
            <a:chExt cx="741045" cy="594995"/>
          </a:xfrm>
        </p:grpSpPr>
        <p:sp>
          <p:nvSpPr>
            <p:cNvPr id="2712" name="path 2712"/>
            <p:cNvSpPr/>
            <p:nvPr/>
          </p:nvSpPr>
          <p:spPr>
            <a:xfrm>
              <a:off x="0" y="0"/>
              <a:ext cx="741045" cy="594995"/>
            </a:xfrm>
            <a:custGeom>
              <a:avLst/>
              <a:gdLst/>
              <a:ahLst/>
              <a:cxnLst/>
              <a:rect l="0" t="0" r="0" b="0"/>
              <a:pathLst>
                <a:path w="1167" h="937">
                  <a:moveTo>
                    <a:pt x="1" y="469"/>
                  </a:moveTo>
                  <a:cubicBezTo>
                    <a:pt x="0" y="209"/>
                    <a:pt x="261" y="0"/>
                    <a:pt x="583" y="0"/>
                  </a:cubicBezTo>
                  <a:cubicBezTo>
                    <a:pt x="905" y="0"/>
                    <a:pt x="1167" y="209"/>
                    <a:pt x="1167" y="468"/>
                  </a:cubicBezTo>
                  <a:cubicBezTo>
                    <a:pt x="1167" y="727"/>
                    <a:pt x="905" y="937"/>
                    <a:pt x="583" y="937"/>
                  </a:cubicBezTo>
                  <a:cubicBezTo>
                    <a:pt x="261" y="937"/>
                    <a:pt x="0" y="727"/>
                    <a:pt x="1" y="469"/>
                  </a:cubicBez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14" name="textbox 2714"/>
            <p:cNvSpPr/>
            <p:nvPr/>
          </p:nvSpPr>
          <p:spPr>
            <a:xfrm>
              <a:off x="-12700" y="-12700"/>
              <a:ext cx="767080" cy="6235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</a:pPr>
              <a:endParaRPr sz="3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38760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12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开发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38125" algn="l" rtl="0" eaLnBrk="0">
                <a:lnSpc>
                  <a:spcPct val="86000"/>
                </a:lnSpc>
                <a:spcBef>
                  <a:spcPts val="225"/>
                </a:spcBef>
              </a:pPr>
              <a:r>
                <a:rPr sz="12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运作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37490" algn="l" rtl="0" eaLnBrk="0">
                <a:lnSpc>
                  <a:spcPct val="86000"/>
                </a:lnSpc>
                <a:spcBef>
                  <a:spcPts val="200"/>
                </a:spcBef>
              </a:pPr>
              <a:r>
                <a:rPr sz="12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管理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12" name="group 112"/>
          <p:cNvGrpSpPr/>
          <p:nvPr/>
        </p:nvGrpSpPr>
        <p:grpSpPr>
          <a:xfrm rot="21600000">
            <a:off x="3029585" y="3236595"/>
            <a:ext cx="741044" cy="594995"/>
            <a:chOff x="0" y="0"/>
            <a:chExt cx="741044" cy="594995"/>
          </a:xfrm>
        </p:grpSpPr>
        <p:sp>
          <p:nvSpPr>
            <p:cNvPr id="2716" name="path 2716"/>
            <p:cNvSpPr/>
            <p:nvPr/>
          </p:nvSpPr>
          <p:spPr>
            <a:xfrm>
              <a:off x="0" y="0"/>
              <a:ext cx="741044" cy="594995"/>
            </a:xfrm>
            <a:custGeom>
              <a:avLst/>
              <a:gdLst/>
              <a:ahLst/>
              <a:cxnLst/>
              <a:rect l="0" t="0" r="0" b="0"/>
              <a:pathLst>
                <a:path w="1166" h="937">
                  <a:moveTo>
                    <a:pt x="0" y="468"/>
                  </a:moveTo>
                  <a:cubicBezTo>
                    <a:pt x="0" y="209"/>
                    <a:pt x="261" y="0"/>
                    <a:pt x="583" y="0"/>
                  </a:cubicBezTo>
                  <a:cubicBezTo>
                    <a:pt x="905" y="0"/>
                    <a:pt x="1166" y="209"/>
                    <a:pt x="1166" y="468"/>
                  </a:cubicBezTo>
                  <a:cubicBezTo>
                    <a:pt x="1166" y="727"/>
                    <a:pt x="905" y="937"/>
                    <a:pt x="583" y="937"/>
                  </a:cubicBezTo>
                  <a:cubicBezTo>
                    <a:pt x="261" y="937"/>
                    <a:pt x="0" y="727"/>
                    <a:pt x="0" y="468"/>
                  </a:cubicBez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18" name="textbox 2718"/>
            <p:cNvSpPr/>
            <p:nvPr/>
          </p:nvSpPr>
          <p:spPr>
            <a:xfrm>
              <a:off x="-12700" y="-12700"/>
              <a:ext cx="766444" cy="62356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3000"/>
                </a:lnSpc>
              </a:pPr>
              <a:endParaRPr sz="9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39395" algn="l" rtl="0" eaLnBrk="0">
                <a:lnSpc>
                  <a:spcPct val="85000"/>
                </a:lnSpc>
              </a:pPr>
              <a:r>
                <a:rPr sz="1200" kern="0" spc="-5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立项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37490" algn="l" rtl="0" eaLnBrk="0">
                <a:lnSpc>
                  <a:spcPct val="86000"/>
                </a:lnSpc>
                <a:spcBef>
                  <a:spcPts val="215"/>
                </a:spcBef>
              </a:pPr>
              <a:r>
                <a:rPr sz="12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管理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2720" name="textbox 2720"/>
          <p:cNvSpPr/>
          <p:nvPr/>
        </p:nvSpPr>
        <p:spPr>
          <a:xfrm>
            <a:off x="8382000" y="3448811"/>
            <a:ext cx="1077594" cy="39052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39395" algn="l" rtl="0" eaLnBrk="0">
              <a:lnSpc>
                <a:spcPct val="85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信息系统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39395" algn="l" rtl="0" eaLnBrk="0">
              <a:lnSpc>
                <a:spcPts val="1595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项目开发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22" name="textbox 2722"/>
          <p:cNvSpPr/>
          <p:nvPr/>
        </p:nvSpPr>
        <p:spPr>
          <a:xfrm>
            <a:off x="9500616" y="3448811"/>
            <a:ext cx="1077594" cy="39052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7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91160" algn="l" rtl="0" eaLnBrk="0">
              <a:lnSpc>
                <a:spcPct val="85000"/>
              </a:lnSpc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41935" algn="l" rtl="0" eaLnBrk="0">
              <a:lnSpc>
                <a:spcPct val="86000"/>
              </a:lnSpc>
              <a:spcBef>
                <a:spcPts val="20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系统运维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24" name="textbox 2724"/>
          <p:cNvSpPr/>
          <p:nvPr/>
        </p:nvSpPr>
        <p:spPr>
          <a:xfrm>
            <a:off x="1426463" y="2502407"/>
            <a:ext cx="749934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193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4470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26" name="textbox 2726"/>
          <p:cNvSpPr/>
          <p:nvPr/>
        </p:nvSpPr>
        <p:spPr>
          <a:xfrm>
            <a:off x="1510283" y="5335523"/>
            <a:ext cx="749934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193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规划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4470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28" name="textbox 2728"/>
          <p:cNvSpPr/>
          <p:nvPr/>
        </p:nvSpPr>
        <p:spPr>
          <a:xfrm>
            <a:off x="5391911" y="2502407"/>
            <a:ext cx="748665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066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硬件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0660" algn="l" rtl="0" eaLnBrk="0">
              <a:lnSpc>
                <a:spcPct val="86000"/>
              </a:lnSpc>
              <a:spcBef>
                <a:spcPts val="24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维护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30" name="textbox 2730"/>
          <p:cNvSpPr/>
          <p:nvPr/>
        </p:nvSpPr>
        <p:spPr>
          <a:xfrm>
            <a:off x="2241804" y="2502407"/>
            <a:ext cx="748665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3030" indent="1270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年度计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划管理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32" name="textbox 2732"/>
          <p:cNvSpPr/>
          <p:nvPr/>
        </p:nvSpPr>
        <p:spPr>
          <a:xfrm>
            <a:off x="3889248" y="5326379"/>
            <a:ext cx="748665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2395" indent="3810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开发运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作管理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34" name="textbox 2734"/>
          <p:cNvSpPr/>
          <p:nvPr/>
        </p:nvSpPr>
        <p:spPr>
          <a:xfrm>
            <a:off x="3805428" y="2493264"/>
            <a:ext cx="748665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2395" indent="3810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开发运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作管理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36" name="textbox 2736"/>
          <p:cNvSpPr/>
          <p:nvPr/>
        </p:nvSpPr>
        <p:spPr>
          <a:xfrm>
            <a:off x="5475732" y="5335523"/>
            <a:ext cx="748665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066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硬件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0660" algn="l" rtl="0" eaLnBrk="0">
              <a:lnSpc>
                <a:spcPct val="86000"/>
              </a:lnSpc>
              <a:spcBef>
                <a:spcPts val="24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维护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38" name="textbox 2738"/>
          <p:cNvSpPr/>
          <p:nvPr/>
        </p:nvSpPr>
        <p:spPr>
          <a:xfrm>
            <a:off x="2325624" y="5335523"/>
            <a:ext cx="748665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3030" indent="1270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年度计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划管理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740" name="picture 274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9242425" y="3838257"/>
            <a:ext cx="487362" cy="699135"/>
          </a:xfrm>
          <a:prstGeom prst="rect">
            <a:avLst/>
          </a:prstGeom>
        </p:spPr>
      </p:pic>
      <p:sp>
        <p:nvSpPr>
          <p:cNvPr id="2742" name="textbox 2742"/>
          <p:cNvSpPr/>
          <p:nvPr/>
        </p:nvSpPr>
        <p:spPr>
          <a:xfrm>
            <a:off x="6438696" y="3007258"/>
            <a:ext cx="448944" cy="8159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1755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X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级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7785" algn="l" rtl="0" eaLnBrk="0">
              <a:lnSpc>
                <a:spcPct val="86000"/>
              </a:lnSpc>
              <a:spcBef>
                <a:spcPts val="225"/>
              </a:spcBef>
            </a:pPr>
            <a:r>
              <a:rPr sz="12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855"/>
              </a:spcBef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X+1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级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8740" algn="l" rtl="0" eaLnBrk="0">
              <a:lnSpc>
                <a:spcPct val="86000"/>
              </a:lnSpc>
              <a:spcBef>
                <a:spcPts val="225"/>
              </a:spcBef>
            </a:pPr>
            <a:r>
              <a:rPr sz="12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44" name="textbox 2744"/>
          <p:cNvSpPr/>
          <p:nvPr/>
        </p:nvSpPr>
        <p:spPr>
          <a:xfrm>
            <a:off x="9511284" y="4751832"/>
            <a:ext cx="1100455" cy="29908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0330" algn="l" rtl="0" eaLnBrk="0">
              <a:lnSpc>
                <a:spcPct val="86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开发运作管理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14" name="group 114"/>
          <p:cNvGrpSpPr/>
          <p:nvPr/>
        </p:nvGrpSpPr>
        <p:grpSpPr>
          <a:xfrm rot="21600000">
            <a:off x="9718547" y="3979163"/>
            <a:ext cx="929640" cy="332232"/>
            <a:chOff x="0" y="0"/>
            <a:chExt cx="929640" cy="332232"/>
          </a:xfrm>
        </p:grpSpPr>
        <p:sp>
          <p:nvSpPr>
            <p:cNvPr id="2746" name="path 2746"/>
            <p:cNvSpPr/>
            <p:nvPr/>
          </p:nvSpPr>
          <p:spPr>
            <a:xfrm>
              <a:off x="0" y="0"/>
              <a:ext cx="929640" cy="332232"/>
            </a:xfrm>
            <a:custGeom>
              <a:avLst/>
              <a:gdLst/>
              <a:ahLst/>
              <a:cxnLst/>
              <a:rect l="0" t="0" r="0" b="0"/>
              <a:pathLst>
                <a:path w="1464" h="523">
                  <a:moveTo>
                    <a:pt x="0" y="0"/>
                  </a:moveTo>
                  <a:lnTo>
                    <a:pt x="1202" y="0"/>
                  </a:lnTo>
                  <a:lnTo>
                    <a:pt x="1464" y="261"/>
                  </a:lnTo>
                  <a:lnTo>
                    <a:pt x="1202" y="523"/>
                  </a:lnTo>
                  <a:lnTo>
                    <a:pt x="0" y="523"/>
                  </a:lnTo>
                  <a:lnTo>
                    <a:pt x="0" y="0"/>
                  </a:ln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48" name="textbox 2748"/>
            <p:cNvSpPr/>
            <p:nvPr/>
          </p:nvSpPr>
          <p:spPr>
            <a:xfrm>
              <a:off x="-12700" y="-12700"/>
              <a:ext cx="955675" cy="3600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8000"/>
                </a:lnSpc>
              </a:pPr>
              <a:endParaRPr sz="6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37795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软件维护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16" name="group 116"/>
          <p:cNvGrpSpPr/>
          <p:nvPr/>
        </p:nvGrpSpPr>
        <p:grpSpPr>
          <a:xfrm rot="21600000">
            <a:off x="9718547" y="4364735"/>
            <a:ext cx="929640" cy="332232"/>
            <a:chOff x="0" y="0"/>
            <a:chExt cx="929640" cy="332232"/>
          </a:xfrm>
        </p:grpSpPr>
        <p:sp>
          <p:nvSpPr>
            <p:cNvPr id="2750" name="path 2750"/>
            <p:cNvSpPr/>
            <p:nvPr/>
          </p:nvSpPr>
          <p:spPr>
            <a:xfrm>
              <a:off x="0" y="0"/>
              <a:ext cx="929640" cy="332232"/>
            </a:xfrm>
            <a:custGeom>
              <a:avLst/>
              <a:gdLst/>
              <a:ahLst/>
              <a:cxnLst/>
              <a:rect l="0" t="0" r="0" b="0"/>
              <a:pathLst>
                <a:path w="1464" h="523">
                  <a:moveTo>
                    <a:pt x="0" y="0"/>
                  </a:moveTo>
                  <a:lnTo>
                    <a:pt x="1202" y="0"/>
                  </a:lnTo>
                  <a:lnTo>
                    <a:pt x="1464" y="261"/>
                  </a:lnTo>
                  <a:lnTo>
                    <a:pt x="1202" y="523"/>
                  </a:lnTo>
                  <a:lnTo>
                    <a:pt x="0" y="523"/>
                  </a:lnTo>
                  <a:lnTo>
                    <a:pt x="0" y="0"/>
                  </a:ln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752" name="textbox 2752"/>
            <p:cNvSpPr/>
            <p:nvPr/>
          </p:nvSpPr>
          <p:spPr>
            <a:xfrm>
              <a:off x="-12700" y="-12700"/>
              <a:ext cx="955675" cy="3600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9000"/>
                </a:lnSpc>
              </a:pPr>
              <a:endParaRPr sz="6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35255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硬件维护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2754" name="textbox 2754"/>
          <p:cNvSpPr/>
          <p:nvPr/>
        </p:nvSpPr>
        <p:spPr>
          <a:xfrm>
            <a:off x="3098291" y="2493264"/>
            <a:ext cx="615950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0335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立项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8430" algn="l" rtl="0" eaLnBrk="0">
              <a:lnSpc>
                <a:spcPct val="86000"/>
              </a:lnSpc>
              <a:spcBef>
                <a:spcPts val="250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56" name="textbox 2756"/>
          <p:cNvSpPr/>
          <p:nvPr/>
        </p:nvSpPr>
        <p:spPr>
          <a:xfrm>
            <a:off x="3182111" y="5326379"/>
            <a:ext cx="615950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0335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立项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8430" algn="l" rtl="0" eaLnBrk="0">
              <a:lnSpc>
                <a:spcPct val="86000"/>
              </a:lnSpc>
              <a:spcBef>
                <a:spcPts val="250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58" name="textbox 2758"/>
          <p:cNvSpPr/>
          <p:nvPr/>
        </p:nvSpPr>
        <p:spPr>
          <a:xfrm>
            <a:off x="4663440" y="2502407"/>
            <a:ext cx="614680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716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软件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98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维护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60" name="textbox 2760"/>
          <p:cNvSpPr/>
          <p:nvPr/>
        </p:nvSpPr>
        <p:spPr>
          <a:xfrm>
            <a:off x="4747259" y="5335523"/>
            <a:ext cx="614680" cy="498475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716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软件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98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维护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62" name="textbox 2762"/>
          <p:cNvSpPr/>
          <p:nvPr/>
        </p:nvSpPr>
        <p:spPr>
          <a:xfrm>
            <a:off x="7818119" y="5512308"/>
            <a:ext cx="885825" cy="29908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1605" algn="l" rtl="0" eaLnBrk="0">
              <a:lnSpc>
                <a:spcPct val="86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规划管理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64" name="textbox 2764"/>
          <p:cNvSpPr/>
          <p:nvPr/>
        </p:nvSpPr>
        <p:spPr>
          <a:xfrm>
            <a:off x="8574023" y="4751832"/>
            <a:ext cx="885825" cy="299084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0" algn="l" rtl="0" eaLnBrk="0">
              <a:lnSpc>
                <a:spcPct val="86000"/>
              </a:lnSpc>
              <a:spcBef>
                <a:spcPts val="5"/>
              </a:spcBef>
            </a:pPr>
            <a:r>
              <a:rPr sz="12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立项管理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66" name="textbox 2766"/>
          <p:cNvSpPr/>
          <p:nvPr/>
        </p:nvSpPr>
        <p:spPr>
          <a:xfrm>
            <a:off x="10997158" y="4070248"/>
            <a:ext cx="435609" cy="5505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" algn="l" rtl="0" eaLnBrk="0">
              <a:lnSpc>
                <a:spcPct val="85000"/>
              </a:lnSpc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2768" name="picture 27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3483609" y="5824588"/>
            <a:ext cx="22860" cy="245008"/>
          </a:xfrm>
          <a:prstGeom prst="rect">
            <a:avLst/>
          </a:prstGeom>
        </p:spPr>
      </p:pic>
      <p:pic>
        <p:nvPicPr>
          <p:cNvPr id="2770" name="picture 27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498189" y="5818809"/>
            <a:ext cx="767765" cy="256565"/>
          </a:xfrm>
          <a:prstGeom prst="rect">
            <a:avLst/>
          </a:prstGeom>
        </p:spPr>
      </p:pic>
      <p:pic>
        <p:nvPicPr>
          <p:cNvPr id="2772" name="picture 27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2698216" y="5827661"/>
            <a:ext cx="778942" cy="242036"/>
          </a:xfrm>
          <a:prstGeom prst="rect">
            <a:avLst/>
          </a:prstGeom>
        </p:spPr>
      </p:pic>
      <p:pic>
        <p:nvPicPr>
          <p:cNvPr id="2774" name="picture 277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880552" y="5124450"/>
            <a:ext cx="827404" cy="212407"/>
          </a:xfrm>
          <a:prstGeom prst="rect">
            <a:avLst/>
          </a:prstGeom>
        </p:spPr>
      </p:pic>
      <p:sp>
        <p:nvSpPr>
          <p:cNvPr id="2776" name="textbox 2776"/>
          <p:cNvSpPr/>
          <p:nvPr/>
        </p:nvSpPr>
        <p:spPr>
          <a:xfrm>
            <a:off x="6565696" y="4619523"/>
            <a:ext cx="448944" cy="3663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X+2</a:t>
            </a:r>
            <a:r>
              <a:rPr sz="12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级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8740" algn="l" rtl="0" eaLnBrk="0">
              <a:lnSpc>
                <a:spcPct val="86000"/>
              </a:lnSpc>
              <a:spcBef>
                <a:spcPts val="225"/>
              </a:spcBef>
            </a:pPr>
            <a:r>
              <a:rPr sz="12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778" name="picture 27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1796414" y="2348865"/>
            <a:ext cx="827405" cy="155575"/>
          </a:xfrm>
          <a:prstGeom prst="rect">
            <a:avLst/>
          </a:prstGeom>
        </p:spPr>
      </p:pic>
      <p:pic>
        <p:nvPicPr>
          <p:cNvPr id="2780" name="picture 278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435350" y="2339975"/>
            <a:ext cx="827404" cy="155575"/>
          </a:xfrm>
          <a:prstGeom prst="rect">
            <a:avLst/>
          </a:prstGeom>
        </p:spPr>
      </p:pic>
      <p:pic>
        <p:nvPicPr>
          <p:cNvPr id="2782" name="picture 278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4956809" y="2352040"/>
            <a:ext cx="827404" cy="155575"/>
          </a:xfrm>
          <a:prstGeom prst="rect">
            <a:avLst/>
          </a:prstGeom>
        </p:spPr>
      </p:pic>
      <p:pic>
        <p:nvPicPr>
          <p:cNvPr id="2784" name="picture 278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3519170" y="5172709"/>
            <a:ext cx="827404" cy="155575"/>
          </a:xfrm>
          <a:prstGeom prst="rect">
            <a:avLst/>
          </a:prstGeom>
        </p:spPr>
      </p:pic>
      <p:pic>
        <p:nvPicPr>
          <p:cNvPr id="2786" name="picture 278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5040629" y="5184775"/>
            <a:ext cx="827404" cy="155575"/>
          </a:xfrm>
          <a:prstGeom prst="rect">
            <a:avLst/>
          </a:prstGeom>
        </p:spPr>
      </p:pic>
      <p:sp>
        <p:nvSpPr>
          <p:cNvPr id="2788" name="textbox 2788"/>
          <p:cNvSpPr/>
          <p:nvPr/>
        </p:nvSpPr>
        <p:spPr>
          <a:xfrm>
            <a:off x="746733" y="6234189"/>
            <a:ext cx="730884" cy="2076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职位设置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90" name="textbox 2790"/>
          <p:cNvSpPr/>
          <p:nvPr/>
        </p:nvSpPr>
        <p:spPr>
          <a:xfrm>
            <a:off x="747447" y="5430279"/>
            <a:ext cx="72961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工作任务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92" name="textbox 2792"/>
          <p:cNvSpPr/>
          <p:nvPr/>
        </p:nvSpPr>
        <p:spPr>
          <a:xfrm>
            <a:off x="778321" y="4675264"/>
            <a:ext cx="726440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794" name="picture 279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8456294" y="3837940"/>
            <a:ext cx="117475" cy="1068704"/>
          </a:xfrm>
          <a:prstGeom prst="rect">
            <a:avLst/>
          </a:prstGeom>
        </p:spPr>
      </p:pic>
      <p:sp>
        <p:nvSpPr>
          <p:cNvPr id="2796" name="path 2796"/>
          <p:cNvSpPr/>
          <p:nvPr/>
        </p:nvSpPr>
        <p:spPr>
          <a:xfrm>
            <a:off x="10619231" y="3456432"/>
            <a:ext cx="306324" cy="374903"/>
          </a:xfrm>
          <a:custGeom>
            <a:avLst/>
            <a:gdLst/>
            <a:ahLst/>
            <a:cxnLst/>
            <a:rect l="0" t="0" r="0" b="0"/>
            <a:pathLst>
              <a:path w="482" h="590">
                <a:moveTo>
                  <a:pt x="0" y="0"/>
                </a:moveTo>
                <a:lnTo>
                  <a:pt x="482" y="295"/>
                </a:lnTo>
                <a:lnTo>
                  <a:pt x="0" y="590"/>
                </a:lnTo>
                <a:lnTo>
                  <a:pt x="0" y="0"/>
                </a:lnTo>
              </a:path>
            </a:pathLst>
          </a:cu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798" name="path 2798"/>
          <p:cNvSpPr/>
          <p:nvPr/>
        </p:nvSpPr>
        <p:spPr>
          <a:xfrm>
            <a:off x="10648188" y="4750308"/>
            <a:ext cx="306323" cy="300227"/>
          </a:xfrm>
          <a:custGeom>
            <a:avLst/>
            <a:gdLst/>
            <a:ahLst/>
            <a:cxnLst/>
            <a:rect l="0" t="0" r="0" b="0"/>
            <a:pathLst>
              <a:path w="482" h="472">
                <a:moveTo>
                  <a:pt x="0" y="0"/>
                </a:moveTo>
                <a:lnTo>
                  <a:pt x="482" y="235"/>
                </a:lnTo>
                <a:lnTo>
                  <a:pt x="0" y="472"/>
                </a:lnTo>
                <a:lnTo>
                  <a:pt x="0" y="0"/>
                </a:lnTo>
              </a:path>
            </a:pathLst>
          </a:cu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800" name="picture 280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6910704" y="3152775"/>
            <a:ext cx="160020" cy="494665"/>
          </a:xfrm>
          <a:prstGeom prst="rect">
            <a:avLst/>
          </a:prstGeom>
        </p:spPr>
      </p:pic>
      <p:pic>
        <p:nvPicPr>
          <p:cNvPr id="2802" name="picture 280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4895621" y="5830265"/>
            <a:ext cx="163652" cy="240639"/>
          </a:xfrm>
          <a:prstGeom prst="rect">
            <a:avLst/>
          </a:prstGeom>
        </p:spPr>
      </p:pic>
      <p:pic>
        <p:nvPicPr>
          <p:cNvPr id="2804" name="picture 280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5844247" y="5830366"/>
            <a:ext cx="157429" cy="239801"/>
          </a:xfrm>
          <a:prstGeom prst="rect">
            <a:avLst/>
          </a:prstGeom>
        </p:spPr>
      </p:pic>
      <p:pic>
        <p:nvPicPr>
          <p:cNvPr id="2806" name="picture 280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1600000">
            <a:off x="10648315" y="4103395"/>
            <a:ext cx="317500" cy="101536"/>
          </a:xfrm>
          <a:prstGeom prst="rect">
            <a:avLst/>
          </a:prstGeom>
        </p:spPr>
      </p:pic>
      <p:pic>
        <p:nvPicPr>
          <p:cNvPr id="2808" name="picture 2808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 rot="21600000">
            <a:off x="10648315" y="4479962"/>
            <a:ext cx="317500" cy="101524"/>
          </a:xfrm>
          <a:prstGeom prst="rect">
            <a:avLst/>
          </a:prstGeom>
        </p:spPr>
      </p:pic>
      <p:pic>
        <p:nvPicPr>
          <p:cNvPr id="2810" name="picture 281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 rot="21600000">
            <a:off x="4166234" y="2991916"/>
            <a:ext cx="20320" cy="244246"/>
          </a:xfrm>
          <a:prstGeom prst="rect">
            <a:avLst/>
          </a:prstGeom>
        </p:spPr>
      </p:pic>
      <p:pic>
        <p:nvPicPr>
          <p:cNvPr id="2812" name="picture 281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1600000">
            <a:off x="3394075" y="2991967"/>
            <a:ext cx="18415" cy="244779"/>
          </a:xfrm>
          <a:prstGeom prst="rect">
            <a:avLst/>
          </a:prstGeom>
        </p:spPr>
      </p:pic>
      <p:pic>
        <p:nvPicPr>
          <p:cNvPr id="2814" name="picture 281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 rot="21600000">
            <a:off x="5753734" y="3000857"/>
            <a:ext cx="18415" cy="233349"/>
          </a:xfrm>
          <a:prstGeom prst="rect">
            <a:avLst/>
          </a:prstGeom>
        </p:spPr>
      </p:pic>
      <p:pic>
        <p:nvPicPr>
          <p:cNvPr id="2816" name="picture 2816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1600000">
            <a:off x="2605405" y="3000882"/>
            <a:ext cx="17144" cy="233299"/>
          </a:xfrm>
          <a:prstGeom prst="rect">
            <a:avLst/>
          </a:prstGeom>
        </p:spPr>
      </p:pic>
      <p:pic>
        <p:nvPicPr>
          <p:cNvPr id="2818" name="picture 2818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21600000">
            <a:off x="4959984" y="3000908"/>
            <a:ext cx="16509" cy="233883"/>
          </a:xfrm>
          <a:prstGeom prst="rect">
            <a:avLst/>
          </a:prstGeom>
        </p:spPr>
      </p:pic>
      <p:pic>
        <p:nvPicPr>
          <p:cNvPr id="2820" name="picture 2820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 rot="21600000">
            <a:off x="1791335" y="3000908"/>
            <a:ext cx="16510" cy="233248"/>
          </a:xfrm>
          <a:prstGeom prst="rect">
            <a:avLst/>
          </a:prstGeom>
        </p:spPr>
      </p:pic>
      <p:pic>
        <p:nvPicPr>
          <p:cNvPr id="2822" name="picture 2822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21600000">
            <a:off x="1875155" y="5833643"/>
            <a:ext cx="16509" cy="233248"/>
          </a:xfrm>
          <a:prstGeom prst="rect">
            <a:avLst/>
          </a:prstGeom>
        </p:spPr>
      </p:pic>
      <p:pic>
        <p:nvPicPr>
          <p:cNvPr id="2824" name="picture 282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21600000">
            <a:off x="2291079" y="5037366"/>
            <a:ext cx="14605" cy="136702"/>
          </a:xfrm>
          <a:prstGeom prst="rect">
            <a:avLst/>
          </a:prstGeom>
        </p:spPr>
      </p:pic>
      <p:pic>
        <p:nvPicPr>
          <p:cNvPr id="2826" name="picture 2826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21600000">
            <a:off x="5337809" y="2216696"/>
            <a:ext cx="14604" cy="136702"/>
          </a:xfrm>
          <a:prstGeom prst="rect">
            <a:avLst/>
          </a:prstGeom>
        </p:spPr>
      </p:pic>
      <p:pic>
        <p:nvPicPr>
          <p:cNvPr id="2828" name="picture 2828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 rot="21600000">
            <a:off x="3797300" y="2204631"/>
            <a:ext cx="14604" cy="136702"/>
          </a:xfrm>
          <a:prstGeom prst="rect">
            <a:avLst/>
          </a:prstGeom>
        </p:spPr>
      </p:pic>
      <p:pic>
        <p:nvPicPr>
          <p:cNvPr id="2830" name="picture 283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 rot="21600000">
            <a:off x="2207260" y="2204631"/>
            <a:ext cx="14604" cy="136702"/>
          </a:xfrm>
          <a:prstGeom prst="rect">
            <a:avLst/>
          </a:prstGeom>
        </p:spPr>
      </p:pic>
      <p:pic>
        <p:nvPicPr>
          <p:cNvPr id="2832" name="picture 2832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 rot="21600000">
            <a:off x="5421629" y="5049430"/>
            <a:ext cx="14604" cy="136702"/>
          </a:xfrm>
          <a:prstGeom prst="rect">
            <a:avLst/>
          </a:prstGeom>
        </p:spPr>
      </p:pic>
      <p:pic>
        <p:nvPicPr>
          <p:cNvPr id="2834" name="picture 2834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 rot="21600000">
            <a:off x="3881120" y="5037366"/>
            <a:ext cx="14604" cy="136702"/>
          </a:xfrm>
          <a:prstGeom prst="rect">
            <a:avLst/>
          </a:prstGeom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36" name="table 2836"/>
          <p:cNvGraphicFramePr>
            <a:graphicFrameLocks noGrp="1"/>
          </p:cNvGraphicFramePr>
          <p:nvPr/>
        </p:nvGraphicFramePr>
        <p:xfrm>
          <a:off x="4357370" y="4355464"/>
          <a:ext cx="6788150" cy="1671320"/>
        </p:xfrm>
        <a:graphic>
          <a:graphicData uri="http://schemas.openxmlformats.org/drawingml/2006/table">
            <a:tbl>
              <a:tblPr/>
              <a:tblGrid>
                <a:gridCol w="3416934"/>
                <a:gridCol w="3371215"/>
              </a:tblGrid>
              <a:tr h="16713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97305" algn="l" rtl="0" eaLnBrk="0">
                        <a:lnSpc>
                          <a:spcPct val="86000"/>
                        </a:lnSpc>
                      </a:pPr>
                      <a:r>
                        <a:rPr sz="1400" b="1" kern="0" spc="-3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高效运行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52705" indent="8636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职位设置时，做到各职位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任务饱满、负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荷均匀，责任边界清晰、</a:t>
                      </a:r>
                      <a:r>
                        <a:rPr sz="1400" kern="0" spc="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不模糊、不割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裂；同时降低沟通成本，加</a:t>
                      </a:r>
                      <a:r>
                        <a:rPr sz="14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快运行速度。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18" name="group 118"/>
          <p:cNvGrpSpPr/>
          <p:nvPr/>
        </p:nvGrpSpPr>
        <p:grpSpPr>
          <a:xfrm rot="21600000">
            <a:off x="876300" y="4355464"/>
            <a:ext cx="3442334" cy="1671320"/>
            <a:chOff x="0" y="0"/>
            <a:chExt cx="3442334" cy="1671320"/>
          </a:xfrm>
        </p:grpSpPr>
        <p:pic>
          <p:nvPicPr>
            <p:cNvPr id="2838" name="picture 283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3442334" cy="1671320"/>
            </a:xfrm>
            <a:prstGeom prst="rect">
              <a:avLst/>
            </a:prstGeom>
          </p:spPr>
        </p:pic>
        <p:sp>
          <p:nvSpPr>
            <p:cNvPr id="2840" name="textbox 2840"/>
            <p:cNvSpPr/>
            <p:nvPr/>
          </p:nvSpPr>
          <p:spPr>
            <a:xfrm>
              <a:off x="-12700" y="-12700"/>
              <a:ext cx="3467734" cy="169926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</a:pPr>
              <a:endParaRPr sz="9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396365" algn="l" rtl="0" eaLnBrk="0">
                <a:lnSpc>
                  <a:spcPct val="86000"/>
                </a:lnSpc>
              </a:pPr>
              <a:r>
                <a:rPr sz="1400" b="1" kern="0" spc="-3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战略导向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61595" algn="l" rtl="0" eaLnBrk="0">
                <a:lnSpc>
                  <a:spcPct val="86000"/>
                </a:lnSpc>
                <a:spcBef>
                  <a:spcPts val="83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职位的设置要着眼于企业现实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和未来发展，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27025" algn="l" rtl="0" eaLnBrk="0">
                <a:lnSpc>
                  <a:spcPct val="86000"/>
                </a:lnSpc>
                <a:spcBef>
                  <a:spcPts val="24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要考虑战略目标、任务实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现的需要。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54940" algn="l" rtl="0" eaLnBrk="0">
                <a:lnSpc>
                  <a:spcPct val="86000"/>
                </a:lnSpc>
                <a:spcBef>
                  <a:spcPts val="240"/>
                </a:spcBef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具体操作上，应从企业各类别、各层次的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53035" algn="l" rtl="0" eaLnBrk="0">
                <a:lnSpc>
                  <a:spcPct val="86000"/>
                </a:lnSpc>
                <a:spcBef>
                  <a:spcPts val="23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流程出发，将工作任务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和职位对接起来，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772160" algn="l" rtl="0" eaLnBrk="0">
                <a:lnSpc>
                  <a:spcPct val="86000"/>
                </a:lnSpc>
                <a:spcBef>
                  <a:spcPts val="225"/>
                </a:spcBef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使各项职责有承担主体。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aphicFrame>
        <p:nvGraphicFramePr>
          <p:cNvPr id="2842" name="table 2842"/>
          <p:cNvGraphicFramePr>
            <a:graphicFrameLocks noGrp="1"/>
          </p:cNvGraphicFramePr>
          <p:nvPr/>
        </p:nvGraphicFramePr>
        <p:xfrm>
          <a:off x="4357370" y="4355464"/>
          <a:ext cx="3374389" cy="1671320"/>
        </p:xfrm>
        <a:graphic>
          <a:graphicData uri="http://schemas.openxmlformats.org/drawingml/2006/table">
            <a:tbl>
              <a:tblPr/>
              <a:tblGrid>
                <a:gridCol w="3374389"/>
              </a:tblGrid>
              <a:tr h="16649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99845" algn="l" rtl="0" eaLnBrk="0">
                        <a:lnSpc>
                          <a:spcPct val="85000"/>
                        </a:lnSpc>
                      </a:pPr>
                      <a:r>
                        <a:rPr sz="1400" b="1" kern="0" spc="-3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分工协同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52070" algn="l" rtl="0" eaLnBrk="0">
                        <a:lnSpc>
                          <a:spcPct val="86000"/>
                        </a:lnSpc>
                        <a:spcBef>
                          <a:spcPts val="860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在企业组织整体规划下实现职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位的合理、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44780" algn="l" rtl="0" eaLnBrk="0">
                        <a:lnSpc>
                          <a:spcPct val="86000"/>
                        </a:lnSpc>
                        <a:spcBef>
                          <a:spcPts val="23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清晰分工，在此基础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上展开有效协同，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29970" algn="l" rtl="0" eaLnBrk="0">
                        <a:lnSpc>
                          <a:spcPct val="86000"/>
                        </a:lnSpc>
                        <a:spcBef>
                          <a:spcPts val="235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提高组织效能。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20" name="group 120"/>
          <p:cNvGrpSpPr/>
          <p:nvPr/>
        </p:nvGrpSpPr>
        <p:grpSpPr>
          <a:xfrm rot="21600000">
            <a:off x="5091683" y="2122932"/>
            <a:ext cx="1961388" cy="1530096"/>
            <a:chOff x="0" y="0"/>
            <a:chExt cx="1961388" cy="1530096"/>
          </a:xfrm>
        </p:grpSpPr>
        <p:sp>
          <p:nvSpPr>
            <p:cNvPr id="2844" name="rect 2844"/>
            <p:cNvSpPr/>
            <p:nvPr/>
          </p:nvSpPr>
          <p:spPr>
            <a:xfrm>
              <a:off x="0" y="0"/>
              <a:ext cx="1961388" cy="1530096"/>
            </a:xfrm>
            <a:prstGeom prst="rect">
              <a:avLst/>
            </a:pr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2846" name="picture 284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94488" y="82296"/>
              <a:ext cx="1781555" cy="1171955"/>
            </a:xfrm>
            <a:prstGeom prst="rect">
              <a:avLst/>
            </a:prstGeom>
          </p:spPr>
        </p:pic>
        <p:pic>
          <p:nvPicPr>
            <p:cNvPr id="2848" name="picture 284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743051" y="356285"/>
              <a:ext cx="472897" cy="606069"/>
            </a:xfrm>
            <a:prstGeom prst="rect">
              <a:avLst/>
            </a:prstGeom>
          </p:spPr>
        </p:pic>
        <p:sp>
          <p:nvSpPr>
            <p:cNvPr id="2850" name="textbox 2850"/>
            <p:cNvSpPr/>
            <p:nvPr/>
          </p:nvSpPr>
          <p:spPr>
            <a:xfrm>
              <a:off x="755015" y="1328826"/>
              <a:ext cx="477519" cy="1828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1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700" algn="l" rtl="0" eaLnBrk="0">
                <a:lnSpc>
                  <a:spcPct val="86000"/>
                </a:lnSpc>
              </a:pP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扁平型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22" name="group 122"/>
          <p:cNvGrpSpPr/>
          <p:nvPr/>
        </p:nvGrpSpPr>
        <p:grpSpPr>
          <a:xfrm rot="21600000">
            <a:off x="1900427" y="2122932"/>
            <a:ext cx="1959864" cy="1530096"/>
            <a:chOff x="0" y="0"/>
            <a:chExt cx="1959864" cy="1530096"/>
          </a:xfrm>
        </p:grpSpPr>
        <p:sp>
          <p:nvSpPr>
            <p:cNvPr id="2852" name="rect 2852"/>
            <p:cNvSpPr/>
            <p:nvPr/>
          </p:nvSpPr>
          <p:spPr>
            <a:xfrm>
              <a:off x="0" y="0"/>
              <a:ext cx="1959864" cy="1530096"/>
            </a:xfrm>
            <a:prstGeom prst="rect">
              <a:avLst/>
            </a:pr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2854" name="picture 285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94488" y="82296"/>
              <a:ext cx="1781555" cy="1171955"/>
            </a:xfrm>
            <a:prstGeom prst="rect">
              <a:avLst/>
            </a:prstGeom>
          </p:spPr>
        </p:pic>
        <p:sp>
          <p:nvSpPr>
            <p:cNvPr id="2856" name="textbox 2856"/>
            <p:cNvSpPr/>
            <p:nvPr/>
          </p:nvSpPr>
          <p:spPr>
            <a:xfrm>
              <a:off x="754151" y="1328826"/>
              <a:ext cx="478155" cy="1835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5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700" algn="l" rtl="0" eaLnBrk="0">
                <a:lnSpc>
                  <a:spcPct val="86000"/>
                </a:lnSpc>
              </a:pP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等级型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24" name="group 124"/>
          <p:cNvGrpSpPr/>
          <p:nvPr/>
        </p:nvGrpSpPr>
        <p:grpSpPr>
          <a:xfrm rot="21600000">
            <a:off x="8161019" y="2122932"/>
            <a:ext cx="1959864" cy="1530096"/>
            <a:chOff x="0" y="0"/>
            <a:chExt cx="1959864" cy="1530096"/>
          </a:xfrm>
        </p:grpSpPr>
        <p:sp>
          <p:nvSpPr>
            <p:cNvPr id="2858" name="rect 2858"/>
            <p:cNvSpPr/>
            <p:nvPr/>
          </p:nvSpPr>
          <p:spPr>
            <a:xfrm>
              <a:off x="0" y="0"/>
              <a:ext cx="1959864" cy="1530096"/>
            </a:xfrm>
            <a:prstGeom prst="rect">
              <a:avLst/>
            </a:pr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2860" name="picture 286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94488" y="75438"/>
              <a:ext cx="1780032" cy="1142529"/>
            </a:xfrm>
            <a:prstGeom prst="rect">
              <a:avLst/>
            </a:prstGeom>
          </p:spPr>
        </p:pic>
        <p:sp>
          <p:nvSpPr>
            <p:cNvPr id="2862" name="textbox 2862"/>
            <p:cNvSpPr/>
            <p:nvPr/>
          </p:nvSpPr>
          <p:spPr>
            <a:xfrm>
              <a:off x="758900" y="1328826"/>
              <a:ext cx="473075" cy="18351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5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700" algn="l" rtl="0" eaLnBrk="0">
                <a:lnSpc>
                  <a:spcPct val="86000"/>
                </a:lnSpc>
              </a:pPr>
              <a:r>
                <a:rPr sz="12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分布型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2864" name="textbox 2864"/>
          <p:cNvSpPr/>
          <p:nvPr/>
        </p:nvSpPr>
        <p:spPr>
          <a:xfrm>
            <a:off x="113525" y="121284"/>
            <a:ext cx="374142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976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部门职责分析与职位设置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66" name="path 286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68" name="textbox 2868"/>
          <p:cNvSpPr/>
          <p:nvPr/>
        </p:nvSpPr>
        <p:spPr>
          <a:xfrm>
            <a:off x="779596" y="1316202"/>
            <a:ext cx="2347595" cy="5842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部门内部的职位结构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按照部门内部的管理关系分类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72" name="textbox 2872"/>
          <p:cNvSpPr/>
          <p:nvPr/>
        </p:nvSpPr>
        <p:spPr>
          <a:xfrm>
            <a:off x="878016" y="3940568"/>
            <a:ext cx="1983739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部门内的职位设置的原则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4" name="textbox 2874"/>
          <p:cNvSpPr/>
          <p:nvPr/>
        </p:nvSpPr>
        <p:spPr>
          <a:xfrm>
            <a:off x="5244281" y="2153044"/>
            <a:ext cx="5894070" cy="39839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" indent="13335" algn="l" rtl="0" eaLnBrk="0">
              <a:lnSpc>
                <a:spcPct val="9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以战略任务实现和业务发展为中心，满足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企业价值创造活动对人员数量、结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构、质量的要求。从细微粒度的流程所对应的职位出发，精细化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地厘定职位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要求、工作内容以及工作量等，结合员工素质，精准地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确定编制。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2860" indent="-3810" algn="l" rtl="0" eaLnBrk="0">
              <a:lnSpc>
                <a:spcPct val="95000"/>
              </a:lnSpc>
              <a:spcBef>
                <a:spcPts val="144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处理好企业内部的人员比例关系，如前后台人员比例关系、管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理与非管理人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员比例关系、总部与分支机构人员比例关系、一线生产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与生产辅助人员比例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关系、研产销各板块人员比例关系等。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8415" indent="-635" algn="l" rtl="0" eaLnBrk="0">
              <a:lnSpc>
                <a:spcPct val="93000"/>
              </a:lnSpc>
              <a:spcBef>
                <a:spcPts val="128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在经营管理实践中积累数据，形成数字标准，作为人员编制制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定时的参考、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尺度和依据。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158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在一定的预算、薪酬总额以及人工费用率框架下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制定编制。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algn="l" rtl="0" eaLnBrk="0">
              <a:lnSpc>
                <a:spcPct val="93000"/>
              </a:lnSpc>
              <a:spcBef>
                <a:spcPts val="4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利用企业内部的交易机制和自律机制，驱动各部门、各管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理层级自觉收缩组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织规模；使各级责任主体通过自身内部平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衡实现最优编制。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4765" indent="-5715" algn="l" rtl="0" eaLnBrk="0">
              <a:lnSpc>
                <a:spcPct val="93000"/>
              </a:lnSpc>
              <a:spcBef>
                <a:spcPts val="149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依靠企业内部专家的经验和对业务趋势的把握，高效、准确地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确定编制。不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能唯量化是从，不必追求复杂的数据模型。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780" algn="l" rtl="0" eaLnBrk="0">
              <a:lnSpc>
                <a:spcPct val="86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避免人员编制“收-放”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两极震荡。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876" name="picture 287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939165" y="2327237"/>
            <a:ext cx="3462045" cy="3601123"/>
          </a:xfrm>
          <a:prstGeom prst="rect">
            <a:avLst/>
          </a:prstGeom>
        </p:spPr>
      </p:pic>
      <p:sp>
        <p:nvSpPr>
          <p:cNvPr id="2878" name="textbox 2878"/>
          <p:cNvSpPr/>
          <p:nvPr/>
        </p:nvSpPr>
        <p:spPr>
          <a:xfrm>
            <a:off x="781023" y="1144752"/>
            <a:ext cx="4974590" cy="5848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职位及部门编制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职位编制是指每个职位责任主体（人员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）的数目规定（标准）。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80" name="textbox 2880"/>
          <p:cNvSpPr/>
          <p:nvPr/>
        </p:nvSpPr>
        <p:spPr>
          <a:xfrm>
            <a:off x="113525" y="121284"/>
            <a:ext cx="374142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976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部门职责分析与职位设置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82" name="path 288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886" name="picture 28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901260" y="4310049"/>
            <a:ext cx="264274" cy="263652"/>
          </a:xfrm>
          <a:prstGeom prst="rect">
            <a:avLst/>
          </a:prstGeom>
        </p:spPr>
      </p:pic>
      <p:pic>
        <p:nvPicPr>
          <p:cNvPr id="2888" name="picture 288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4895545" y="2367584"/>
            <a:ext cx="264274" cy="263652"/>
          </a:xfrm>
          <a:prstGeom prst="rect">
            <a:avLst/>
          </a:prstGeom>
        </p:spPr>
      </p:pic>
      <p:pic>
        <p:nvPicPr>
          <p:cNvPr id="2890" name="picture 28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895545" y="4812969"/>
            <a:ext cx="264274" cy="263652"/>
          </a:xfrm>
          <a:prstGeom prst="rect">
            <a:avLst/>
          </a:prstGeom>
        </p:spPr>
      </p:pic>
      <p:pic>
        <p:nvPicPr>
          <p:cNvPr id="2892" name="picture 28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895545" y="5385104"/>
            <a:ext cx="264274" cy="263652"/>
          </a:xfrm>
          <a:prstGeom prst="rect">
            <a:avLst/>
          </a:prstGeom>
        </p:spPr>
      </p:pic>
      <p:pic>
        <p:nvPicPr>
          <p:cNvPr id="2894" name="picture 289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901260" y="3107994"/>
            <a:ext cx="264274" cy="263651"/>
          </a:xfrm>
          <a:prstGeom prst="rect">
            <a:avLst/>
          </a:prstGeom>
        </p:spPr>
      </p:pic>
      <p:pic>
        <p:nvPicPr>
          <p:cNvPr id="2896" name="picture 289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901260" y="5920409"/>
            <a:ext cx="264274" cy="263651"/>
          </a:xfrm>
          <a:prstGeom prst="rect">
            <a:avLst/>
          </a:prstGeom>
        </p:spPr>
      </p:pic>
      <p:pic>
        <p:nvPicPr>
          <p:cNvPr id="2898" name="picture 289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895545" y="3775380"/>
            <a:ext cx="264274" cy="263651"/>
          </a:xfrm>
          <a:prstGeom prst="rect">
            <a:avLst/>
          </a:prstGeom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00" name="table 2900"/>
          <p:cNvGraphicFramePr>
            <a:graphicFrameLocks noGrp="1"/>
          </p:cNvGraphicFramePr>
          <p:nvPr/>
        </p:nvGraphicFramePr>
        <p:xfrm>
          <a:off x="6186170" y="1863090"/>
          <a:ext cx="5458460" cy="4233545"/>
        </p:xfrm>
        <a:graphic>
          <a:graphicData uri="http://schemas.openxmlformats.org/drawingml/2006/table">
            <a:tbl>
              <a:tblPr/>
              <a:tblGrid>
                <a:gridCol w="629919"/>
                <a:gridCol w="4215765"/>
                <a:gridCol w="612775"/>
              </a:tblGrid>
              <a:tr h="387350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56130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内部结构及组织位置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17367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80975" algn="l" rtl="0" eaLnBrk="0">
                        <a:lnSpc>
                          <a:spcPct val="100000"/>
                        </a:lnSpc>
                      </a:pPr>
                      <a:r>
                        <a:rPr sz="1200" kern="0" spc="-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内部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1450" algn="l" rtl="0" eaLnBrk="0">
                        <a:lnSpc>
                          <a:spcPct val="100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1450" algn="l" rtl="0" eaLnBrk="0">
                        <a:lnSpc>
                          <a:spcPct val="100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48285" algn="l" rtl="0" eaLnBrk="0">
                        <a:lnSpc>
                          <a:spcPts val="1605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701415" algn="l" rtl="0" eaLnBrk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x</a:t>
                      </a:r>
                      <a:r>
                        <a:rPr sz="1200" kern="0" spc="-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y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为职数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4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5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493645" algn="l" rtl="0" eaLnBrk="0">
                        <a:lnSpc>
                          <a:spcPts val="875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x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           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        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y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1094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018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83515" algn="l" rtl="0" eaLnBrk="0">
                        <a:lnSpc>
                          <a:spcPct val="85000"/>
                        </a:lnSpc>
                        <a:spcBef>
                          <a:spcPts val="210"/>
                        </a:spcBef>
                      </a:pPr>
                      <a:r>
                        <a:rPr sz="1200" kern="0" spc="-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0180" algn="l" rtl="0" eaLnBrk="0">
                        <a:lnSpc>
                          <a:spcPct val="85000"/>
                        </a:lnSpc>
                        <a:spcBef>
                          <a:spcPts val="21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位置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1450" algn="l" rtl="0" eaLnBrk="0">
                        <a:lnSpc>
                          <a:spcPct val="85000"/>
                        </a:lnSpc>
                        <a:spcBef>
                          <a:spcPts val="22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及报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3990" algn="l" rtl="0" eaLnBrk="0">
                        <a:lnSpc>
                          <a:spcPct val="85000"/>
                        </a:lnSpc>
                        <a:spcBef>
                          <a:spcPts val="21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告关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50825" algn="l" rtl="0" eaLnBrk="0">
                        <a:lnSpc>
                          <a:spcPct val="85000"/>
                        </a:lnSpc>
                        <a:spcBef>
                          <a:spcPts val="22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161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67945" algn="l" rtl="0" eaLnBrk="0">
                        <a:lnSpc>
                          <a:spcPct val="85000"/>
                        </a:lnSpc>
                        <a:spcBef>
                          <a:spcPts val="21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经营单位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00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职能部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48260" algn="l" rtl="0" eaLnBrk="0">
                        <a:lnSpc>
                          <a:spcPct val="86000"/>
                        </a:lnSpc>
                        <a:spcBef>
                          <a:spcPts val="205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门（直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39370" algn="l" rtl="0" eaLnBrk="0">
                        <a:lnSpc>
                          <a:spcPct val="86000"/>
                        </a:lnSpc>
                        <a:spcBef>
                          <a:spcPts val="19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接报告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42545" algn="l" rtl="0" eaLnBrk="0">
                        <a:lnSpc>
                          <a:spcPct val="85000"/>
                        </a:lnSpc>
                        <a:spcBef>
                          <a:spcPts val="20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人是总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16840" algn="l" rtl="0" eaLnBrk="0">
                        <a:lnSpc>
                          <a:spcPct val="85000"/>
                        </a:lnSpc>
                        <a:spcBef>
                          <a:spcPts val="23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裁）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02" name="table 2902"/>
          <p:cNvGraphicFramePr>
            <a:graphicFrameLocks noGrp="1"/>
          </p:cNvGraphicFramePr>
          <p:nvPr/>
        </p:nvGraphicFramePr>
        <p:xfrm>
          <a:off x="624204" y="1863090"/>
          <a:ext cx="5459095" cy="4157979"/>
        </p:xfrm>
        <a:graphic>
          <a:graphicData uri="http://schemas.openxmlformats.org/drawingml/2006/table">
            <a:tbl>
              <a:tblPr/>
              <a:tblGrid>
                <a:gridCol w="629919"/>
                <a:gridCol w="636269"/>
                <a:gridCol w="555625"/>
                <a:gridCol w="908050"/>
                <a:gridCol w="624204"/>
                <a:gridCol w="725169"/>
                <a:gridCol w="545465"/>
                <a:gridCol w="834389"/>
              </a:tblGrid>
              <a:tr h="387350">
                <a:tc gridSpan="8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7965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部门基本信息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2720" algn="l" rtl="0" eaLnBrk="0">
                        <a:lnSpc>
                          <a:spcPct val="86000"/>
                        </a:lnSpc>
                        <a:spcBef>
                          <a:spcPts val="19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名称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46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29540" algn="l" rtl="0" eaLnBrk="0">
                        <a:lnSpc>
                          <a:spcPct val="85000"/>
                        </a:lnSpc>
                        <a:spcBef>
                          <a:spcPts val="20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编码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891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65100" algn="l" rtl="0" eaLnBrk="0">
                        <a:lnSpc>
                          <a:spcPct val="85000"/>
                        </a:lnSpc>
                        <a:spcBef>
                          <a:spcPts val="19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属性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954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26365" algn="l" rtl="0" eaLnBrk="0">
                        <a:lnSpc>
                          <a:spcPct val="85000"/>
                        </a:lnSpc>
                        <a:spcBef>
                          <a:spcPts val="19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层级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2720" algn="l" rtl="0" eaLnBrk="0">
                        <a:lnSpc>
                          <a:spcPct val="85000"/>
                        </a:lnSpc>
                        <a:spcBef>
                          <a:spcPts val="19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负责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50190" algn="l" rtl="0" eaLnBrk="0">
                        <a:lnSpc>
                          <a:spcPts val="162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46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33985" algn="l" rtl="0" eaLnBrk="0">
                        <a:lnSpc>
                          <a:spcPct val="85000"/>
                        </a:lnSpc>
                        <a:spcBef>
                          <a:spcPts val="195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07645" algn="l" rtl="0" eaLnBrk="0">
                        <a:lnSpc>
                          <a:spcPts val="1605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573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联系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68275" algn="l" rtl="0" eaLnBrk="0">
                        <a:lnSpc>
                          <a:spcPts val="1595"/>
                        </a:lnSpc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方式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446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30810" algn="l" rtl="0" eaLnBrk="0">
                        <a:lnSpc>
                          <a:spcPts val="1610"/>
                        </a:lnSpc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时间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81000">
                <a:tc gridSpan="8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43395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部门职责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90500" algn="l" rtl="0" eaLnBrk="0">
                        <a:lnSpc>
                          <a:spcPct val="85000"/>
                        </a:lnSpc>
                        <a:spcBef>
                          <a:spcPts val="195"/>
                        </a:spcBef>
                      </a:pPr>
                      <a:r>
                        <a:rPr sz="1200" kern="0" spc="-1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510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64465" algn="l" rtl="0" eaLnBrk="0">
                        <a:lnSpc>
                          <a:spcPct val="85000"/>
                        </a:lnSpc>
                        <a:spcBef>
                          <a:spcPts val="21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指标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1450" algn="l" rtl="0" eaLnBrk="0">
                        <a:lnSpc>
                          <a:spcPts val="1595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  <a:spcBef>
                          <a:spcPts val="124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  <a:spcBef>
                          <a:spcPts val="124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121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3990" algn="l" rtl="0" eaLnBrk="0">
                        <a:lnSpc>
                          <a:spcPts val="1595"/>
                        </a:lnSpc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主办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3355" algn="l" rtl="0" eaLnBrk="0">
                        <a:lnSpc>
                          <a:spcPct val="86000"/>
                        </a:lnSpc>
                        <a:spcBef>
                          <a:spcPts val="6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流程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  <a:spcBef>
                          <a:spcPts val="124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  <a:spcBef>
                          <a:spcPts val="124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pic>
        <p:nvPicPr>
          <p:cNvPr id="2904" name="picture 29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045325" y="4178808"/>
            <a:ext cx="3947794" cy="1707006"/>
          </a:xfrm>
          <a:prstGeom prst="rect">
            <a:avLst/>
          </a:prstGeom>
        </p:spPr>
      </p:pic>
      <p:sp>
        <p:nvSpPr>
          <p:cNvPr id="2906" name="rect 2906"/>
          <p:cNvSpPr/>
          <p:nvPr/>
        </p:nvSpPr>
        <p:spPr>
          <a:xfrm>
            <a:off x="7514844" y="2718816"/>
            <a:ext cx="635507" cy="237743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908" name="picture 29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139940" y="2353055"/>
            <a:ext cx="2694940" cy="1207008"/>
          </a:xfrm>
          <a:prstGeom prst="rect">
            <a:avLst/>
          </a:prstGeom>
        </p:spPr>
      </p:pic>
      <p:sp>
        <p:nvSpPr>
          <p:cNvPr id="2910" name="textbox 2910"/>
          <p:cNvSpPr/>
          <p:nvPr/>
        </p:nvSpPr>
        <p:spPr>
          <a:xfrm>
            <a:off x="720536" y="982827"/>
            <a:ext cx="5325745" cy="5842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240" algn="l" rtl="0" eaLnBrk="0">
              <a:lnSpc>
                <a:spcPct val="90000"/>
              </a:lnSpc>
            </a:pPr>
            <a:r>
              <a:rPr sz="17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部门职责说明书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部门职责说明书是部门职责分析之后形成的组织结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构设计基础文件。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12" name="textbox 2912"/>
          <p:cNvSpPr/>
          <p:nvPr/>
        </p:nvSpPr>
        <p:spPr>
          <a:xfrm>
            <a:off x="113525" y="121284"/>
            <a:ext cx="374142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976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部门职责分析与职位设置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14" name="path 291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18" name="textbox 2918"/>
          <p:cNvSpPr/>
          <p:nvPr/>
        </p:nvSpPr>
        <p:spPr>
          <a:xfrm>
            <a:off x="8670188" y="4218838"/>
            <a:ext cx="473075" cy="6038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董事会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7630" algn="l" rtl="0" eaLnBrk="0">
              <a:lnSpc>
                <a:spcPct val="85000"/>
              </a:lnSpc>
              <a:spcBef>
                <a:spcPts val="0"/>
              </a:spcBef>
            </a:pPr>
            <a:r>
              <a:rPr sz="12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总裁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20" name="textbox 2920"/>
          <p:cNvSpPr/>
          <p:nvPr/>
        </p:nvSpPr>
        <p:spPr>
          <a:xfrm>
            <a:off x="7268108" y="5514873"/>
            <a:ext cx="1482725" cy="1828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</a:t>
            </a: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r>
              <a:rPr sz="1200" kern="0" spc="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</a:t>
            </a: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</a:t>
            </a: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2922" name="rect 2922"/>
          <p:cNvSpPr/>
          <p:nvPr/>
        </p:nvSpPr>
        <p:spPr>
          <a:xfrm>
            <a:off x="9511284" y="3083052"/>
            <a:ext cx="635507" cy="239267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24" name="rect 2924"/>
          <p:cNvSpPr/>
          <p:nvPr/>
        </p:nvSpPr>
        <p:spPr>
          <a:xfrm>
            <a:off x="9511284" y="3448811"/>
            <a:ext cx="635507" cy="23774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26" name="rect 2926"/>
          <p:cNvSpPr/>
          <p:nvPr/>
        </p:nvSpPr>
        <p:spPr>
          <a:xfrm>
            <a:off x="8598407" y="3448811"/>
            <a:ext cx="633983" cy="23774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928" name="textbox 2928"/>
          <p:cNvSpPr/>
          <p:nvPr/>
        </p:nvSpPr>
        <p:spPr>
          <a:xfrm>
            <a:off x="10361193" y="5017033"/>
            <a:ext cx="473075" cy="1822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副总裁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0" name="textbox 2930"/>
          <p:cNvSpPr/>
          <p:nvPr/>
        </p:nvSpPr>
        <p:spPr>
          <a:xfrm>
            <a:off x="113525" y="121284"/>
            <a:ext cx="11878309" cy="16592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职位的编织</a:t>
            </a: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                                      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71195" algn="l" rtl="0" eaLnBrk="0">
              <a:lnSpc>
                <a:spcPct val="90000"/>
              </a:lnSpc>
              <a:spcBef>
                <a:spcPts val="510"/>
              </a:spcBef>
            </a:pPr>
            <a:r>
              <a:rPr sz="17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职位分析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69290" algn="l" rtl="0" eaLnBrk="0">
              <a:lnSpc>
                <a:spcPct val="86000"/>
              </a:lnSpc>
              <a:spcBef>
                <a:spcPts val="11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职位分析是以某一职位为对象，依据企业战略目标、战略举措、运行流程、部门职责等前提和因素，考虑企业所处环境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变化，确定职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6738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位目标、职责、权限、任职要求等的过程。它主要解决“事”的定义和“事”对“人”的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要求问题。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34" name="path 293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2936" name="table 2936"/>
          <p:cNvGraphicFramePr>
            <a:graphicFrameLocks noGrp="1"/>
          </p:cNvGraphicFramePr>
          <p:nvPr/>
        </p:nvGraphicFramePr>
        <p:xfrm>
          <a:off x="750569" y="2910205"/>
          <a:ext cx="10496550" cy="744855"/>
        </p:xfrm>
        <a:graphic>
          <a:graphicData uri="http://schemas.openxmlformats.org/drawingml/2006/table">
            <a:tbl>
              <a:tblPr/>
              <a:tblGrid>
                <a:gridCol w="5285104"/>
                <a:gridCol w="5211445"/>
              </a:tblGrid>
              <a:tr h="74485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110" indent="127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4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职责分解法：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从上至下职责层层分解。更符合企业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权力链条的运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作逻辑，简单易行，但精准度差，不能体现一线导向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、顾客导向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原则。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26" name="group 126"/>
          <p:cNvGrpSpPr/>
          <p:nvPr/>
        </p:nvGrpSpPr>
        <p:grpSpPr>
          <a:xfrm rot="21600000">
            <a:off x="742950" y="4653914"/>
            <a:ext cx="10496550" cy="745490"/>
            <a:chOff x="0" y="0"/>
            <a:chExt cx="10496550" cy="745490"/>
          </a:xfrm>
        </p:grpSpPr>
        <p:pic>
          <p:nvPicPr>
            <p:cNvPr id="2938" name="picture 293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10496550" cy="745490"/>
            </a:xfrm>
            <a:prstGeom prst="rect">
              <a:avLst/>
            </a:prstGeom>
          </p:spPr>
        </p:pic>
        <p:sp>
          <p:nvSpPr>
            <p:cNvPr id="2940" name="textbox 2940"/>
            <p:cNvSpPr/>
            <p:nvPr/>
          </p:nvSpPr>
          <p:spPr>
            <a:xfrm>
              <a:off x="-12700" y="-12700"/>
              <a:ext cx="10521950" cy="7715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6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45415" indent="-8890" algn="l" rtl="0" eaLnBrk="0">
                <a:lnSpc>
                  <a:spcPct val="93000"/>
                </a:lnSpc>
              </a:pPr>
              <a:r>
                <a:rPr sz="1400" b="1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工作日志法：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由任职人员按时间顺序，详细记录一段时间内的工作内容和工作过程，经过归纳、分析，达到工作分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析的目的。典型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的工作日志法有任务清单分析系统（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TIA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28" name="group 128"/>
          <p:cNvGrpSpPr/>
          <p:nvPr/>
        </p:nvGrpSpPr>
        <p:grpSpPr>
          <a:xfrm rot="21600000">
            <a:off x="742315" y="5517514"/>
            <a:ext cx="10496550" cy="745490"/>
            <a:chOff x="0" y="0"/>
            <a:chExt cx="10496550" cy="745490"/>
          </a:xfrm>
        </p:grpSpPr>
        <p:pic>
          <p:nvPicPr>
            <p:cNvPr id="2942" name="picture 294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10496550" cy="745490"/>
            </a:xfrm>
            <a:prstGeom prst="rect">
              <a:avLst/>
            </a:prstGeom>
          </p:spPr>
        </p:pic>
        <p:sp>
          <p:nvSpPr>
            <p:cNvPr id="2944" name="textbox 2944"/>
            <p:cNvSpPr/>
            <p:nvPr/>
          </p:nvSpPr>
          <p:spPr>
            <a:xfrm>
              <a:off x="-12700" y="-12700"/>
              <a:ext cx="10521950" cy="7715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6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36220" indent="-97790" algn="l" rtl="0" eaLnBrk="0">
                <a:lnSpc>
                  <a:spcPct val="93000"/>
                </a:lnSpc>
              </a:pPr>
              <a:r>
                <a:rPr sz="1400" b="1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主题专家会议法：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召集企业内外部经验丰富的专家，就某些特定职位的工作内容进行分析。典型的主题专家会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议法包括工作要素法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5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</a:t>
              </a:r>
              <a:r>
                <a:rPr sz="1400" kern="0" spc="-5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JEM</a:t>
              </a:r>
              <a:r>
                <a:rPr sz="1400" kern="0" spc="-5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）、职能工作分析法（</a:t>
              </a:r>
              <a:r>
                <a:rPr sz="1400" kern="0" spc="-5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FJA</a:t>
              </a:r>
              <a:r>
                <a:rPr sz="1400" kern="0" spc="-5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30" name="group 130"/>
          <p:cNvGrpSpPr/>
          <p:nvPr/>
        </p:nvGrpSpPr>
        <p:grpSpPr>
          <a:xfrm rot="21600000">
            <a:off x="743584" y="3773804"/>
            <a:ext cx="10496550" cy="745489"/>
            <a:chOff x="0" y="0"/>
            <a:chExt cx="10496550" cy="745489"/>
          </a:xfrm>
        </p:grpSpPr>
        <p:pic>
          <p:nvPicPr>
            <p:cNvPr id="2946" name="picture 294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10496550" cy="745489"/>
            </a:xfrm>
            <a:prstGeom prst="rect">
              <a:avLst/>
            </a:prstGeom>
          </p:spPr>
        </p:pic>
        <p:sp>
          <p:nvSpPr>
            <p:cNvPr id="2948" name="textbox 2948"/>
            <p:cNvSpPr/>
            <p:nvPr/>
          </p:nvSpPr>
          <p:spPr>
            <a:xfrm>
              <a:off x="-12700" y="-12700"/>
              <a:ext cx="10521950" cy="7708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45415" indent="-8890" algn="l" rtl="0" eaLnBrk="0">
                <a:lnSpc>
                  <a:spcPct val="94000"/>
                </a:lnSpc>
                <a:spcBef>
                  <a:spcPts val="5"/>
                </a:spcBef>
              </a:pPr>
              <a:r>
                <a:rPr sz="1400" b="1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工作分析问卷法：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设计并分发职位信息调查问卷给选定的员工，要求在一定的时间内填写，以获取有关职位信息。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典型的工作分析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问卷法有职位分析问卷（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PAQ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）、管理人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员职务描述问卷（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MPDQ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）、多元工作设计问卷（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MJDQ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）等。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aphicFrame>
        <p:nvGraphicFramePr>
          <p:cNvPr id="2950" name="table 2950"/>
          <p:cNvGraphicFramePr>
            <a:graphicFrameLocks noGrp="1"/>
          </p:cNvGraphicFramePr>
          <p:nvPr/>
        </p:nvGraphicFramePr>
        <p:xfrm>
          <a:off x="750569" y="2910205"/>
          <a:ext cx="5214620" cy="744854"/>
        </p:xfrm>
        <a:graphic>
          <a:graphicData uri="http://schemas.openxmlformats.org/drawingml/2006/table">
            <a:tbl>
              <a:tblPr/>
              <a:tblGrid>
                <a:gridCol w="5214620"/>
              </a:tblGrid>
              <a:tr h="7385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2555" indent="190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400" b="1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流程细分法：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流程充分细化后，自然和职位对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接，从而在组织的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底部构建分工体系。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952" name="textbox 2952"/>
          <p:cNvSpPr/>
          <p:nvPr/>
        </p:nvSpPr>
        <p:spPr>
          <a:xfrm>
            <a:off x="807719" y="1983740"/>
            <a:ext cx="1689100" cy="408940"/>
          </a:xfrm>
          <a:prstGeom prst="rect">
            <a:avLst/>
          </a:prstGeom>
          <a:solidFill>
            <a:srgbClr val="9B1E1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9466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任职素质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954" name="picture 29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496820" y="2181859"/>
            <a:ext cx="2191385" cy="12700"/>
          </a:xfrm>
          <a:prstGeom prst="rect">
            <a:avLst/>
          </a:prstGeom>
        </p:spPr>
      </p:pic>
      <p:sp>
        <p:nvSpPr>
          <p:cNvPr id="2956" name="textbox 2956"/>
          <p:cNvSpPr/>
          <p:nvPr/>
        </p:nvSpPr>
        <p:spPr>
          <a:xfrm>
            <a:off x="2757170" y="1983740"/>
            <a:ext cx="1689100" cy="408940"/>
          </a:xfrm>
          <a:prstGeom prst="rect">
            <a:avLst/>
          </a:prstGeom>
          <a:solidFill>
            <a:srgbClr val="9B1E1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9466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58" name="textbox 2958"/>
          <p:cNvSpPr/>
          <p:nvPr/>
        </p:nvSpPr>
        <p:spPr>
          <a:xfrm>
            <a:off x="4688204" y="1983740"/>
            <a:ext cx="1689100" cy="408940"/>
          </a:xfrm>
          <a:prstGeom prst="rect">
            <a:avLst/>
          </a:prstGeom>
          <a:solidFill>
            <a:srgbClr val="9B1E11">
              <a:alpha val="96078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860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职位胜任力要求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60" name="textbox 2960"/>
          <p:cNvSpPr/>
          <p:nvPr/>
        </p:nvSpPr>
        <p:spPr>
          <a:xfrm>
            <a:off x="763878" y="2582304"/>
            <a:ext cx="1271905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职位分析的方法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picture 1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42188" y="2165604"/>
            <a:ext cx="8867902" cy="1651380"/>
          </a:xfrm>
          <a:prstGeom prst="rect">
            <a:avLst/>
          </a:prstGeom>
        </p:spPr>
      </p:pic>
      <p:pic>
        <p:nvPicPr>
          <p:cNvPr id="162" name="picture 1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02004" y="5044440"/>
            <a:ext cx="10360025" cy="812291"/>
          </a:xfrm>
          <a:prstGeom prst="rect">
            <a:avLst/>
          </a:prstGeom>
        </p:spPr>
      </p:pic>
      <p:sp>
        <p:nvSpPr>
          <p:cNvPr id="164" name="textbox 164"/>
          <p:cNvSpPr/>
          <p:nvPr/>
        </p:nvSpPr>
        <p:spPr>
          <a:xfrm>
            <a:off x="691895" y="1072997"/>
            <a:ext cx="10380980" cy="8248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价值系统：</a:t>
            </a:r>
            <a:r>
              <a:rPr sz="17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全产业链模式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1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1595" indent="635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某个企业某项业务的价值链，是更大的产业及社会价值创造体系或价值网络的组成部分。基于这样的视野，企业可以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界定价值链的长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度，即从上游至下游全产业链中企业价值链的边界或经营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活动的范围。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6" name="textbox 166"/>
          <p:cNvSpPr/>
          <p:nvPr/>
        </p:nvSpPr>
        <p:spPr>
          <a:xfrm>
            <a:off x="756736" y="4028199"/>
            <a:ext cx="10333355" cy="4210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1270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从企业角度看，将自身价值链置于更大的产业及社会价值创造体系或价值网络之下，可以设计、安排顾客价值实现的外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部价值链—主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要包括外部要素、资源的供给链和下游分销、零售（或直销）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的渠道链。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68" name="textbox 168"/>
          <p:cNvSpPr/>
          <p:nvPr/>
        </p:nvSpPr>
        <p:spPr>
          <a:xfrm>
            <a:off x="772611" y="6050039"/>
            <a:ext cx="10333355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1905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设计企业价值活动的流程时，需依循企业内外部价值链一体化的原则。注重内外价值链的衔接，同时融入上下游价值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链，对内外价值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链进行整体优化。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0" name="path 170"/>
          <p:cNvSpPr/>
          <p:nvPr/>
        </p:nvSpPr>
        <p:spPr>
          <a:xfrm>
            <a:off x="1118616" y="4608575"/>
            <a:ext cx="9433559" cy="329184"/>
          </a:xfrm>
          <a:custGeom>
            <a:avLst/>
            <a:gdLst/>
            <a:ahLst/>
            <a:cxnLst/>
            <a:rect l="0" t="0" r="0" b="0"/>
            <a:pathLst>
              <a:path w="14855" h="518">
                <a:moveTo>
                  <a:pt x="0" y="38"/>
                </a:moveTo>
                <a:lnTo>
                  <a:pt x="3252" y="38"/>
                </a:lnTo>
                <a:lnTo>
                  <a:pt x="3252" y="518"/>
                </a:lnTo>
                <a:lnTo>
                  <a:pt x="0" y="518"/>
                </a:lnTo>
                <a:lnTo>
                  <a:pt x="0" y="38"/>
                </a:lnTo>
                <a:close/>
              </a:path>
              <a:path w="14855" h="518">
                <a:moveTo>
                  <a:pt x="3902" y="0"/>
                </a:moveTo>
                <a:lnTo>
                  <a:pt x="7154" y="0"/>
                </a:lnTo>
                <a:lnTo>
                  <a:pt x="7154" y="480"/>
                </a:lnTo>
                <a:lnTo>
                  <a:pt x="3902" y="480"/>
                </a:lnTo>
                <a:lnTo>
                  <a:pt x="3902" y="0"/>
                </a:lnTo>
                <a:close/>
              </a:path>
              <a:path w="14855" h="518">
                <a:moveTo>
                  <a:pt x="7768" y="7"/>
                </a:moveTo>
                <a:lnTo>
                  <a:pt x="11020" y="7"/>
                </a:lnTo>
                <a:lnTo>
                  <a:pt x="11020" y="487"/>
                </a:lnTo>
                <a:lnTo>
                  <a:pt x="7768" y="487"/>
                </a:lnTo>
                <a:lnTo>
                  <a:pt x="7768" y="7"/>
                </a:lnTo>
                <a:close/>
              </a:path>
              <a:path w="14855" h="518">
                <a:moveTo>
                  <a:pt x="11604" y="9"/>
                </a:moveTo>
                <a:lnTo>
                  <a:pt x="14855" y="9"/>
                </a:lnTo>
                <a:lnTo>
                  <a:pt x="14855" y="489"/>
                </a:lnTo>
                <a:lnTo>
                  <a:pt x="11604" y="489"/>
                </a:lnTo>
                <a:lnTo>
                  <a:pt x="11604" y="9"/>
                </a:lnTo>
                <a:close/>
              </a:path>
            </a:pathLst>
          </a:custGeom>
          <a:solidFill>
            <a:srgbClr val="9B1E11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72" name="textbox 172"/>
          <p:cNvSpPr/>
          <p:nvPr/>
        </p:nvSpPr>
        <p:spPr>
          <a:xfrm>
            <a:off x="811504" y="3271279"/>
            <a:ext cx="5668645" cy="4210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indent="-8890" algn="l" rtl="0" eaLnBrk="0">
              <a:lnSpc>
                <a:spcPct val="93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近年来，正大集团开始进行战略转型，将经营重心后移至食品加工环节，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同时为解决现实中的社会渠道壁垒问题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，开始尝试自办食品零售商店。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4" name="textbox 174"/>
          <p:cNvSpPr/>
          <p:nvPr/>
        </p:nvSpPr>
        <p:spPr>
          <a:xfrm>
            <a:off x="1434569" y="4644376"/>
            <a:ext cx="8707119" cy="2565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7000"/>
              </a:lnSpc>
            </a:pPr>
            <a:r>
              <a:rPr sz="2400" kern="0" spc="70" baseline="-4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供应商的价值链</a:t>
            </a:r>
            <a:r>
              <a:rPr sz="1500" kern="0" spc="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</a:t>
            </a:r>
            <a:r>
              <a:rPr sz="2400" kern="0" spc="7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企业的价</a:t>
            </a:r>
            <a:r>
              <a:rPr sz="2400" kern="0" spc="6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值链</a:t>
            </a:r>
            <a:r>
              <a:rPr sz="15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5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销售渠道的价值链</a:t>
            </a:r>
            <a:r>
              <a:rPr sz="1500" kern="0" spc="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5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顾客的价值链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6" name="textbox 176"/>
          <p:cNvSpPr/>
          <p:nvPr/>
        </p:nvSpPr>
        <p:spPr>
          <a:xfrm>
            <a:off x="1533236" y="5560681"/>
            <a:ext cx="7364730" cy="2584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8000"/>
              </a:lnSpc>
            </a:pPr>
            <a:r>
              <a:rPr sz="2400" kern="0" spc="30" baseline="2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上游的价值链</a:t>
            </a:r>
            <a:r>
              <a:rPr sz="15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15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15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企业的价值链</a:t>
            </a:r>
            <a:r>
              <a:rPr sz="15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</a:t>
            </a:r>
            <a:r>
              <a:rPr sz="2400" kern="0" spc="30" baseline="-4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下游的价值链</a:t>
            </a:r>
            <a:endParaRPr sz="2400" baseline="-4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78" name="textbox 178"/>
          <p:cNvSpPr/>
          <p:nvPr/>
        </p:nvSpPr>
        <p:spPr>
          <a:xfrm>
            <a:off x="3705221" y="2230741"/>
            <a:ext cx="1840229" cy="7188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06730" algn="l" rtl="0" eaLnBrk="0">
              <a:lnSpc>
                <a:spcPct val="90000"/>
              </a:lnSpc>
            </a:pPr>
            <a:r>
              <a:rPr sz="1500" b="1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物流配送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90000"/>
              </a:lnSpc>
              <a:spcBef>
                <a:spcPts val="300"/>
              </a:spcBef>
            </a:pPr>
            <a:r>
              <a:rPr sz="1500" b="1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（配送至零售终端和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05765" algn="l" rtl="0" eaLnBrk="0">
              <a:lnSpc>
                <a:spcPct val="90000"/>
              </a:lnSpc>
              <a:spcBef>
                <a:spcPts val="300"/>
              </a:spcBef>
            </a:pPr>
            <a:r>
              <a:rPr sz="1500" b="1" kern="0" spc="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加工企业）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0" name="textbox 180"/>
          <p:cNvSpPr/>
          <p:nvPr/>
        </p:nvSpPr>
        <p:spPr>
          <a:xfrm>
            <a:off x="113525" y="121284"/>
            <a:ext cx="261873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价值链和价值流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2" name="path 18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184" name="textbox 184"/>
          <p:cNvSpPr/>
          <p:nvPr/>
        </p:nvSpPr>
        <p:spPr>
          <a:xfrm>
            <a:off x="1971671" y="2236456"/>
            <a:ext cx="1178560" cy="7448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6520" indent="1270" algn="l" rtl="0" eaLnBrk="0">
              <a:lnSpc>
                <a:spcPct val="105000"/>
              </a:lnSpc>
            </a:pPr>
            <a:r>
              <a:rPr sz="1500" b="1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养殖和生产</a:t>
            </a:r>
            <a:r>
              <a:rPr sz="1500" b="1" kern="0" spc="-1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（养殖蛋鸡，</a:t>
            </a:r>
            <a:r>
              <a:rPr sz="1500" b="1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生产鸡蛋）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88" name="textbox 188"/>
          <p:cNvSpPr/>
          <p:nvPr/>
        </p:nvSpPr>
        <p:spPr>
          <a:xfrm>
            <a:off x="854989" y="2242171"/>
            <a:ext cx="833755" cy="7435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8890" algn="l" rtl="0" eaLnBrk="0">
              <a:lnSpc>
                <a:spcPct val="105000"/>
              </a:lnSpc>
            </a:pPr>
            <a:r>
              <a:rPr sz="1500" b="1" kern="0" spc="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育种（培</a:t>
            </a:r>
            <a:r>
              <a:rPr sz="1500" b="1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育优质蛋</a:t>
            </a:r>
            <a:r>
              <a:rPr sz="1500" b="1" kern="0" spc="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鸡品种）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0" name="textbox 190"/>
          <p:cNvSpPr/>
          <p:nvPr/>
        </p:nvSpPr>
        <p:spPr>
          <a:xfrm>
            <a:off x="6335674" y="2305036"/>
            <a:ext cx="833755" cy="6438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33045" algn="l" rtl="0" eaLnBrk="0">
              <a:lnSpc>
                <a:spcPct val="90000"/>
              </a:lnSpc>
            </a:pPr>
            <a:r>
              <a:rPr sz="1500" b="1" kern="0" spc="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零售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1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b="1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食品加工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2" name="textbox 192"/>
          <p:cNvSpPr/>
          <p:nvPr/>
        </p:nvSpPr>
        <p:spPr>
          <a:xfrm>
            <a:off x="9710153" y="2354339"/>
            <a:ext cx="1268094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" indent="-5080" algn="l" rtl="0" eaLnBrk="0">
              <a:lnSpc>
                <a:spcPct val="93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正大集团鸡蛋产</a:t>
            </a: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品全产业链模式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4" name="textbox 194"/>
          <p:cNvSpPr/>
          <p:nvPr/>
        </p:nvSpPr>
        <p:spPr>
          <a:xfrm>
            <a:off x="7693940" y="2374251"/>
            <a:ext cx="629284" cy="4749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3030" indent="-100965" algn="l" rtl="0" eaLnBrk="0">
              <a:lnSpc>
                <a:spcPct val="99000"/>
              </a:lnSpc>
            </a:pPr>
            <a:r>
              <a:rPr sz="1500" b="1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消费者</a:t>
            </a:r>
            <a:r>
              <a:rPr sz="1500" b="1" kern="0" spc="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62" name="table 2962"/>
          <p:cNvGraphicFramePr>
            <a:graphicFrameLocks noGrp="1"/>
          </p:cNvGraphicFramePr>
          <p:nvPr/>
        </p:nvGraphicFramePr>
        <p:xfrm>
          <a:off x="624204" y="1863090"/>
          <a:ext cx="5459095" cy="4538345"/>
        </p:xfrm>
        <a:graphic>
          <a:graphicData uri="http://schemas.openxmlformats.org/drawingml/2006/table">
            <a:tbl>
              <a:tblPr/>
              <a:tblGrid>
                <a:gridCol w="629919"/>
                <a:gridCol w="636269"/>
                <a:gridCol w="555625"/>
                <a:gridCol w="908050"/>
                <a:gridCol w="624204"/>
                <a:gridCol w="725169"/>
                <a:gridCol w="545465"/>
                <a:gridCol w="834389"/>
              </a:tblGrid>
              <a:tr h="387350">
                <a:tc gridSpan="8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42951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基本信息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2720" algn="l" rtl="0" eaLnBrk="0">
                        <a:lnSpc>
                          <a:spcPct val="86000"/>
                        </a:lnSpc>
                        <a:spcBef>
                          <a:spcPts val="19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名称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29540" algn="l" rtl="0" eaLnBrk="0">
                        <a:lnSpc>
                          <a:spcPct val="85000"/>
                        </a:lnSpc>
                        <a:spcBef>
                          <a:spcPts val="22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编码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700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所属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68910" algn="l" rtl="0" eaLnBrk="0">
                        <a:lnSpc>
                          <a:spcPct val="86000"/>
                        </a:lnSpc>
                        <a:spcBef>
                          <a:spcPts val="225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73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26365" algn="l" rtl="0" eaLnBrk="0">
                        <a:lnSpc>
                          <a:spcPct val="85000"/>
                        </a:lnSpc>
                        <a:spcBef>
                          <a:spcPts val="21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层级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145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3990" algn="l" rtl="0" eaLnBrk="0">
                        <a:lnSpc>
                          <a:spcPct val="85000"/>
                        </a:lnSpc>
                        <a:spcBef>
                          <a:spcPts val="21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人数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31445" algn="l" rtl="0" eaLnBrk="0">
                        <a:lnSpc>
                          <a:spcPct val="85000"/>
                        </a:lnSpc>
                        <a:spcBef>
                          <a:spcPts val="22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地点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764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上级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65100" algn="l" rtl="0" eaLnBrk="0">
                        <a:lnSpc>
                          <a:spcPct val="85000"/>
                        </a:lnSpc>
                        <a:spcBef>
                          <a:spcPts val="22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954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下级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25730" algn="l" rtl="0" eaLnBrk="0">
                        <a:lnSpc>
                          <a:spcPct val="85000"/>
                        </a:lnSpc>
                        <a:spcBef>
                          <a:spcPts val="22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81000">
                <a:tc gridSpan="8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42887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职位责任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145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90500" algn="l" rtl="0" eaLnBrk="0">
                        <a:lnSpc>
                          <a:spcPct val="85000"/>
                        </a:lnSpc>
                        <a:spcBef>
                          <a:spcPts val="215"/>
                        </a:spcBef>
                      </a:pPr>
                      <a:r>
                        <a:rPr sz="1200" kern="0" spc="-1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764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64465" algn="l" rtl="0" eaLnBrk="0">
                        <a:lnSpc>
                          <a:spcPct val="85000"/>
                        </a:lnSpc>
                        <a:spcBef>
                          <a:spcPts val="21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指标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8223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145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1450" algn="l" rtl="0" eaLnBrk="0">
                        <a:lnSpc>
                          <a:spcPts val="1595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  <a:spcBef>
                          <a:spcPts val="124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  <a:spcBef>
                          <a:spcPts val="124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32025" algn="l" rtl="0" eaLnBrk="0">
                        <a:lnSpc>
                          <a:spcPts val="195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81000">
                <a:tc gridSpan="8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4724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工作关系及组织位置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11950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2085" algn="l" rtl="0" eaLnBrk="0">
                        <a:lnSpc>
                          <a:spcPct val="85000"/>
                        </a:lnSpc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7165" algn="l" rtl="0" eaLnBrk="0">
                        <a:lnSpc>
                          <a:spcPts val="1615"/>
                        </a:lnSpc>
                      </a:pPr>
                      <a:r>
                        <a:rPr sz="1200" kern="0" spc="-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关系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64" name="table 2964"/>
          <p:cNvGraphicFramePr>
            <a:graphicFrameLocks noGrp="1"/>
          </p:cNvGraphicFramePr>
          <p:nvPr/>
        </p:nvGraphicFramePr>
        <p:xfrm>
          <a:off x="6186170" y="1863090"/>
          <a:ext cx="5165725" cy="4538980"/>
        </p:xfrm>
        <a:graphic>
          <a:graphicData uri="http://schemas.openxmlformats.org/drawingml/2006/table">
            <a:tbl>
              <a:tblPr/>
              <a:tblGrid>
                <a:gridCol w="1094105"/>
                <a:gridCol w="784225"/>
                <a:gridCol w="678180"/>
                <a:gridCol w="377825"/>
                <a:gridCol w="670559"/>
                <a:gridCol w="853439"/>
                <a:gridCol w="707390"/>
              </a:tblGrid>
              <a:tr h="387350">
                <a:tc gridSpan="7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0055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工作关系及组织位置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15544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019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组织位置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89559">
                <a:tc gridSpan="7"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3042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基本任职要求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4955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教育程度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987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工作年限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144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专业资质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47040" algn="l" rtl="0" eaLnBrk="0">
                        <a:lnSpc>
                          <a:spcPts val="195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25450" algn="l" rtl="0" eaLnBrk="0">
                        <a:lnSpc>
                          <a:spcPts val="195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24485" algn="l" rtl="0" eaLnBrk="0">
                        <a:lnSpc>
                          <a:spcPts val="195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20">
                <a:tc gridSpan="7"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8219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任职资格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2743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703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322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195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20">
                <a:tc gridSpan="7"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8663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素质标准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387350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8615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素质因子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85407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素质因子要求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2966" name="textbox 2966"/>
          <p:cNvSpPr/>
          <p:nvPr/>
        </p:nvSpPr>
        <p:spPr>
          <a:xfrm>
            <a:off x="694663" y="1069187"/>
            <a:ext cx="9419590" cy="5842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90000"/>
              </a:lnSpc>
            </a:pPr>
            <a:r>
              <a:rPr sz="17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职位说明书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职位说明书是职位分析工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作的产出，是人力资源管理的基础文件，是部门职责说明书的细化，可将两者结合在一起使用。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68" name="textbox 2968"/>
          <p:cNvSpPr/>
          <p:nvPr/>
        </p:nvSpPr>
        <p:spPr>
          <a:xfrm>
            <a:off x="113525" y="121284"/>
            <a:ext cx="205740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职位的编织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70" name="path 297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2972" name="picture 297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684145" y="5554979"/>
            <a:ext cx="1323975" cy="460375"/>
          </a:xfrm>
          <a:prstGeom prst="rect">
            <a:avLst/>
          </a:prstGeom>
        </p:spPr>
      </p:pic>
      <p:pic>
        <p:nvPicPr>
          <p:cNvPr id="2976" name="picture 29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891904" y="2650464"/>
            <a:ext cx="15875" cy="809675"/>
          </a:xfrm>
          <a:prstGeom prst="rect">
            <a:avLst/>
          </a:prstGeom>
        </p:spPr>
      </p:pic>
      <p:sp>
        <p:nvSpPr>
          <p:cNvPr id="2978" name="textbox 2978"/>
          <p:cNvSpPr/>
          <p:nvPr/>
        </p:nvSpPr>
        <p:spPr>
          <a:xfrm>
            <a:off x="8470392" y="3104388"/>
            <a:ext cx="856614" cy="2609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1445" algn="l" rtl="0" eaLnBrk="0">
              <a:lnSpc>
                <a:spcPct val="86000"/>
              </a:lnSpc>
              <a:spcBef>
                <a:spcPts val="5"/>
              </a:spcBef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部门经理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80" name="textbox 2980"/>
          <p:cNvSpPr/>
          <p:nvPr/>
        </p:nvSpPr>
        <p:spPr>
          <a:xfrm>
            <a:off x="8470392" y="3459479"/>
            <a:ext cx="856614" cy="2609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5105" algn="l" rtl="0" eaLnBrk="0">
              <a:lnSpc>
                <a:spcPct val="85000"/>
              </a:lnSpc>
              <a:spcBef>
                <a:spcPts val="5"/>
              </a:spcBef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本职位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82" name="textbox 2982"/>
          <p:cNvSpPr/>
          <p:nvPr/>
        </p:nvSpPr>
        <p:spPr>
          <a:xfrm>
            <a:off x="4008120" y="5660135"/>
            <a:ext cx="828039" cy="2609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3665" algn="l" rtl="0" eaLnBrk="0">
              <a:lnSpc>
                <a:spcPct val="85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协同职位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84" name="textbox 2984"/>
          <p:cNvSpPr/>
          <p:nvPr/>
        </p:nvSpPr>
        <p:spPr>
          <a:xfrm>
            <a:off x="1856232" y="5660135"/>
            <a:ext cx="828039" cy="2609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4300" algn="l" rtl="0" eaLnBrk="0">
              <a:lnSpc>
                <a:spcPct val="85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协同职位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86" name="textbox 2986"/>
          <p:cNvSpPr/>
          <p:nvPr/>
        </p:nvSpPr>
        <p:spPr>
          <a:xfrm>
            <a:off x="2939795" y="5294375"/>
            <a:ext cx="828039" cy="2609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6840" algn="l" rtl="0" eaLnBrk="0">
              <a:lnSpc>
                <a:spcPct val="85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上级职位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88" name="textbox 2988"/>
          <p:cNvSpPr/>
          <p:nvPr/>
        </p:nvSpPr>
        <p:spPr>
          <a:xfrm>
            <a:off x="2939795" y="6015228"/>
            <a:ext cx="828039" cy="2609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8110" algn="l" rtl="0" eaLnBrk="0">
              <a:lnSpc>
                <a:spcPct val="85000"/>
              </a:lnSpc>
              <a:spcBef>
                <a:spcPts val="0"/>
              </a:spcBef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下级职位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90" name="textbox 2990"/>
          <p:cNvSpPr/>
          <p:nvPr/>
        </p:nvSpPr>
        <p:spPr>
          <a:xfrm>
            <a:off x="2939795" y="5660135"/>
            <a:ext cx="828039" cy="2609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1135" algn="l" rtl="0" eaLnBrk="0">
              <a:lnSpc>
                <a:spcPct val="85000"/>
              </a:lnSpc>
              <a:spcBef>
                <a:spcPts val="5"/>
              </a:spcBef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本职位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92" name="textbox 2992"/>
          <p:cNvSpPr/>
          <p:nvPr/>
        </p:nvSpPr>
        <p:spPr>
          <a:xfrm>
            <a:off x="8526780" y="2741676"/>
            <a:ext cx="748665" cy="2609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31140" algn="l" rtl="0" eaLnBrk="0">
              <a:lnSpc>
                <a:spcPct val="85000"/>
              </a:lnSpc>
              <a:spcBef>
                <a:spcPts val="0"/>
              </a:spcBef>
            </a:pPr>
            <a:r>
              <a:rPr sz="12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总裁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94" name="textbox 2994"/>
          <p:cNvSpPr/>
          <p:nvPr/>
        </p:nvSpPr>
        <p:spPr>
          <a:xfrm>
            <a:off x="8526780" y="2389632"/>
            <a:ext cx="748665" cy="26098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5575" algn="l" rtl="0" eaLnBrk="0">
              <a:lnSpc>
                <a:spcPct val="85000"/>
              </a:lnSpc>
              <a:spcBef>
                <a:spcPts val="5"/>
              </a:spcBef>
            </a:pPr>
            <a:r>
              <a:rPr sz="12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董事会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96" name="table 2996"/>
          <p:cNvGraphicFramePr>
            <a:graphicFrameLocks noGrp="1"/>
          </p:cNvGraphicFramePr>
          <p:nvPr/>
        </p:nvGraphicFramePr>
        <p:xfrm>
          <a:off x="658494" y="2236470"/>
          <a:ext cx="4985385" cy="4169410"/>
        </p:xfrm>
        <a:graphic>
          <a:graphicData uri="http://schemas.openxmlformats.org/drawingml/2006/table">
            <a:tbl>
              <a:tblPr/>
              <a:tblGrid>
                <a:gridCol w="878205"/>
                <a:gridCol w="861060"/>
                <a:gridCol w="3246120"/>
              </a:tblGrid>
              <a:tr h="2806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160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职位大类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17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职位族群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195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职位序列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2901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034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511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经营决策、管理运行、基础管理等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907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0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工程技术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产品开发、技术研发、工艺技术、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装备技术、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机电技术、基建工程、计量检测、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品质控制、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精益制造、安全环保等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90195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144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信息技术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33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系统规划、架构设计、系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统开发、系统运维等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rowSpan="6"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2250" algn="l" rtl="0" eaLnBrk="0">
                        <a:lnSpc>
                          <a:spcPct val="85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专业类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082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战略与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85750" algn="l" rtl="0" eaLnBrk="0">
                        <a:lnSpc>
                          <a:spcPts val="1610"/>
                        </a:lnSpc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运营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330" algn="l" rtl="0" eaLnBrk="0">
                        <a:lnSpc>
                          <a:spcPct val="86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战略管理、投资管理、运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营管理、公共关系等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24484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701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供应链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采购、物流运作、进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出口业务等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39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人力资源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indent="-317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招聘培训管理、绩效管理、薪酬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管理、员工关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系管理、人力资源业务伙伴等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90195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71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财务资金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会计核算、预算管理、资金管理、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财务分析等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0099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144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行政综合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文秘管理、法务管理、后勤管理等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4320"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335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市场营销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160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需求管理、市场开发、顾客关系管理等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780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作业类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17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生产操作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制造作业、维修作业、检测作业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、物流作业等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8511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971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辅助类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081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后勤服务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96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司机、保安、保洁、炊事员等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998" name="table 2998"/>
          <p:cNvGraphicFramePr>
            <a:graphicFrameLocks noGrp="1"/>
          </p:cNvGraphicFramePr>
          <p:nvPr/>
        </p:nvGraphicFramePr>
        <p:xfrm>
          <a:off x="5758814" y="2236470"/>
          <a:ext cx="5462270" cy="3487420"/>
        </p:xfrm>
        <a:graphic>
          <a:graphicData uri="http://schemas.openxmlformats.org/drawingml/2006/table">
            <a:tbl>
              <a:tblPr/>
              <a:tblGrid>
                <a:gridCol w="1042035"/>
                <a:gridCol w="997585"/>
                <a:gridCol w="1090294"/>
                <a:gridCol w="1111250"/>
                <a:gridCol w="1221105"/>
              </a:tblGrid>
              <a:tr h="2806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162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95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244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专业类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020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作业类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8417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辅助类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32067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731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带团队者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7315" algn="l" rtl="0" eaLnBrk="0">
                        <a:lnSpc>
                          <a:spcPct val="86000"/>
                        </a:lnSpc>
                        <a:spcBef>
                          <a:spcPts val="37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具有一定的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12395" algn="l" rtl="0" eaLnBrk="0">
                        <a:lnSpc>
                          <a:spcPct val="85000"/>
                        </a:lnSpc>
                        <a:spcBef>
                          <a:spcPts val="20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团队责任边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4775" algn="l" rtl="0" eaLnBrk="0">
                        <a:lnSpc>
                          <a:spcPct val="86000"/>
                        </a:lnSpc>
                        <a:spcBef>
                          <a:spcPts val="21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界和决策权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4140" indent="8890" algn="l" rtl="0" eaLnBrk="0">
                        <a:lnSpc>
                          <a:spcPct val="93000"/>
                        </a:lnSpc>
                        <a:spcBef>
                          <a:spcPts val="18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限，对团队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绩效负责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7315" algn="l" rtl="0" eaLnBrk="0">
                        <a:lnSpc>
                          <a:spcPct val="85000"/>
                        </a:lnSpc>
                        <a:spcBef>
                          <a:spcPts val="37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具有面试、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2235" indent="635" algn="l" rtl="0" eaLnBrk="0">
                        <a:lnSpc>
                          <a:spcPct val="95000"/>
                        </a:lnSpc>
                        <a:spcBef>
                          <a:spcPts val="21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考核、推荐、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激励等人事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权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6045" indent="190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需要具备领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导力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从事技术研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790" algn="l" rtl="0" eaLnBrk="0">
                        <a:lnSpc>
                          <a:spcPct val="93000"/>
                        </a:lnSpc>
                        <a:spcBef>
                          <a:spcPts val="20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发、工程等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algn="l" rtl="0" eaLnBrk="0">
                        <a:lnSpc>
                          <a:spcPct val="85000"/>
                        </a:lnSpc>
                        <a:spcBef>
                          <a:spcPts val="36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不带团队，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695" algn="l" rtl="0" eaLnBrk="0">
                        <a:lnSpc>
                          <a:spcPct val="85000"/>
                        </a:lnSpc>
                        <a:spcBef>
                          <a:spcPts val="22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主要对本人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8425" algn="l" rtl="0" eaLnBrk="0">
                        <a:lnSpc>
                          <a:spcPct val="85000"/>
                        </a:lnSpc>
                        <a:spcBef>
                          <a:spcPts val="22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负责；有时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8425" indent="3175" algn="l" rtl="0" eaLnBrk="0">
                        <a:lnSpc>
                          <a:spcPct val="93000"/>
                        </a:lnSpc>
                        <a:spcBef>
                          <a:spcPts val="19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需要对小组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负责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5000"/>
                        </a:lnSpc>
                        <a:spcBef>
                          <a:spcPts val="36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任职需要有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155" algn="l" rtl="0" eaLnBrk="0">
                        <a:lnSpc>
                          <a:spcPct val="86000"/>
                        </a:lnSpc>
                        <a:spcBef>
                          <a:spcPts val="20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技术知识、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8425" indent="-1270" algn="l" rtl="0" eaLnBrk="0">
                        <a:lnSpc>
                          <a:spcPct val="93000"/>
                        </a:lnSpc>
                        <a:spcBef>
                          <a:spcPts val="18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技能和专门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从事各项专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060" algn="l" rtl="0" eaLnBrk="0">
                        <a:lnSpc>
                          <a:spcPct val="86000"/>
                        </a:lnSpc>
                        <a:spcBef>
                          <a:spcPts val="21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业工作；往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6520" algn="l" rtl="0" eaLnBrk="0">
                        <a:lnSpc>
                          <a:spcPct val="85000"/>
                        </a:lnSpc>
                        <a:spcBef>
                          <a:spcPts val="19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往是非常规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790" algn="l" rtl="0" eaLnBrk="0">
                        <a:lnSpc>
                          <a:spcPts val="1610"/>
                        </a:lnSpc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化的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060" algn="l" rtl="0" eaLnBrk="0">
                        <a:lnSpc>
                          <a:spcPct val="85000"/>
                        </a:lnSpc>
                        <a:spcBef>
                          <a:spcPts val="148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不带团队，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695" algn="l" rtl="0" eaLnBrk="0">
                        <a:lnSpc>
                          <a:spcPct val="85000"/>
                        </a:lnSpc>
                        <a:spcBef>
                          <a:spcPts val="22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主要对本人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8425" algn="l" rtl="0" eaLnBrk="0">
                        <a:lnSpc>
                          <a:spcPct val="85000"/>
                        </a:lnSpc>
                        <a:spcBef>
                          <a:spcPts val="21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负责，相对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155" algn="l" rtl="0" eaLnBrk="0">
                        <a:lnSpc>
                          <a:spcPts val="1595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独立工作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965" algn="l" rtl="0" eaLnBrk="0">
                        <a:lnSpc>
                          <a:spcPct val="85000"/>
                        </a:lnSpc>
                        <a:spcBef>
                          <a:spcPts val="150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具有业务指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695" algn="l" rtl="0" eaLnBrk="0">
                        <a:lnSpc>
                          <a:spcPts val="1605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导职能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6520" algn="l" rtl="0" eaLnBrk="0">
                        <a:lnSpc>
                          <a:spcPct val="85000"/>
                        </a:lnSpc>
                        <a:spcBef>
                          <a:spcPts val="150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任职需要有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330" algn="l" rtl="0" eaLnBrk="0">
                        <a:lnSpc>
                          <a:spcPct val="86000"/>
                        </a:lnSpc>
                        <a:spcBef>
                          <a:spcPts val="20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专业知识、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155" algn="l" rtl="0" eaLnBrk="0">
                        <a:lnSpc>
                          <a:spcPct val="85000"/>
                        </a:lnSpc>
                        <a:spcBef>
                          <a:spcPts val="20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技能和专门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060" algn="l" rtl="0" eaLnBrk="0">
                        <a:lnSpc>
                          <a:spcPts val="1600"/>
                        </a:lnSpc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1905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主要在生产领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域从事重复性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algn="l" rtl="0" eaLnBrk="0">
                        <a:lnSpc>
                          <a:spcPct val="96000"/>
                        </a:lnSpc>
                        <a:spcBef>
                          <a:spcPts val="36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主要对工作任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务负责；有时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需要对小组负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indent="-635" algn="l" rtl="0" eaLnBrk="0">
                        <a:lnSpc>
                          <a:spcPct val="96000"/>
                        </a:lnSpc>
                        <a:spcBef>
                          <a:spcPts val="36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少数技师职位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需要具有专业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知识、技能和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专门经验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大部分职位经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过简单培训可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上岗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1600" indent="-444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从事保障性、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支持性工作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1270" algn="l" rtl="0" eaLnBrk="0">
                        <a:lnSpc>
                          <a:spcPct val="93000"/>
                        </a:lnSpc>
                        <a:spcBef>
                          <a:spcPts val="37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主要对作业标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准负责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大部门职位经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过简单培训可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以上岗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3000" name="textbox 3000"/>
          <p:cNvSpPr/>
          <p:nvPr/>
        </p:nvSpPr>
        <p:spPr>
          <a:xfrm>
            <a:off x="694663" y="1335164"/>
            <a:ext cx="10332084" cy="4305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3810" algn="l" rtl="0" eaLnBrk="0">
              <a:lnSpc>
                <a:spcPct val="9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为了简化管理、提高效率，提高管理的针对性和有效性，需要将原始的职位合并同类项，将工作内容基本相同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或相似的职位整合成一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个个职位序列（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job f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amily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02" name="textbox 3002"/>
          <p:cNvSpPr/>
          <p:nvPr/>
        </p:nvSpPr>
        <p:spPr>
          <a:xfrm>
            <a:off x="113525" y="121284"/>
            <a:ext cx="205740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职位的编织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04" name="path 300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08" name="textbox 3008"/>
          <p:cNvSpPr/>
          <p:nvPr/>
        </p:nvSpPr>
        <p:spPr>
          <a:xfrm>
            <a:off x="5798636" y="1860944"/>
            <a:ext cx="2168525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企业职位体系中的五个大类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10" name="textbox 3010"/>
          <p:cNvSpPr/>
          <p:nvPr/>
        </p:nvSpPr>
        <p:spPr>
          <a:xfrm>
            <a:off x="696620" y="961237"/>
            <a:ext cx="1394460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职位横向分类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12" name="textbox 3012"/>
          <p:cNvSpPr/>
          <p:nvPr/>
        </p:nvSpPr>
        <p:spPr>
          <a:xfrm>
            <a:off x="708077" y="1878089"/>
            <a:ext cx="1628775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某企业职位序列示例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14" name="table 3014"/>
          <p:cNvGraphicFramePr>
            <a:graphicFrameLocks noGrp="1"/>
          </p:cNvGraphicFramePr>
          <p:nvPr/>
        </p:nvGraphicFramePr>
        <p:xfrm>
          <a:off x="658494" y="2255520"/>
          <a:ext cx="5422265" cy="4352925"/>
        </p:xfrm>
        <a:graphic>
          <a:graphicData uri="http://schemas.openxmlformats.org/drawingml/2006/table">
            <a:tbl>
              <a:tblPr/>
              <a:tblGrid>
                <a:gridCol w="927735"/>
                <a:gridCol w="989330"/>
                <a:gridCol w="983615"/>
                <a:gridCol w="1254125"/>
                <a:gridCol w="1267460"/>
              </a:tblGrid>
              <a:tr h="2806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1940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职级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7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797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640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专业类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767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辅助类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2895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8120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B13/L13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559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董事长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416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8120" algn="l" rtl="0" eaLnBrk="0">
                        <a:lnSpc>
                          <a:spcPct val="71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B12/L12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115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001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首席科学家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901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3835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B11/L11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319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高级副总裁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924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科学家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8120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B10/L10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559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副总裁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20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技术副总裁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463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专业副总裁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320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B9/L9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9390" algn="l" rtl="0" eaLnBrk="0">
                        <a:lnSpc>
                          <a:spcPct val="85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高级总监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9870" indent="-11366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技术总裁助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理/专家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07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高级专业总监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320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B8/L8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115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240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技术总监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083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专业总监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320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B7/L7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939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高级经理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874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主任工程师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020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主任**师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320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B6/L6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98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21005" indent="-300990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副主任工程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5270" algn="l" rtl="0" eaLnBrk="0">
                        <a:lnSpc>
                          <a:spcPct val="85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副主任**师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320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B5/L5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558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助理经理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001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高级工程师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147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高级**师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320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B4/L4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05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924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工程师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8260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320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B3/L3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115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20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助理工程师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8323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320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B2/L2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988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文员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860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8196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文员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795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资深司机、保安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320" algn="l" rtl="0" eaLnBrk="0">
                        <a:lnSpc>
                          <a:spcPct val="71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B1/L1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908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司机、保安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grpSp>
        <p:nvGrpSpPr>
          <p:cNvPr id="132" name="group 132"/>
          <p:cNvGrpSpPr/>
          <p:nvPr/>
        </p:nvGrpSpPr>
        <p:grpSpPr>
          <a:xfrm rot="21600000">
            <a:off x="6198108" y="3182111"/>
            <a:ext cx="5152644" cy="3290316"/>
            <a:chOff x="0" y="0"/>
            <a:chExt cx="5152644" cy="3290316"/>
          </a:xfrm>
        </p:grpSpPr>
        <p:sp>
          <p:nvSpPr>
            <p:cNvPr id="3016" name="path 3016"/>
            <p:cNvSpPr/>
            <p:nvPr/>
          </p:nvSpPr>
          <p:spPr>
            <a:xfrm>
              <a:off x="0" y="0"/>
              <a:ext cx="2522219" cy="3290316"/>
            </a:xfrm>
            <a:custGeom>
              <a:avLst/>
              <a:gdLst/>
              <a:ahLst/>
              <a:cxnLst/>
              <a:rect l="0" t="0" r="0" b="0"/>
              <a:pathLst>
                <a:path w="3971" h="5181">
                  <a:moveTo>
                    <a:pt x="0" y="5181"/>
                  </a:moveTo>
                  <a:lnTo>
                    <a:pt x="1984" y="0"/>
                  </a:lnTo>
                  <a:lnTo>
                    <a:pt x="3971" y="5181"/>
                  </a:lnTo>
                  <a:lnTo>
                    <a:pt x="0" y="5181"/>
                  </a:lnTo>
                </a:path>
              </a:pathLst>
            </a:custGeom>
            <a:solidFill>
              <a:srgbClr val="FBEBB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018" name="path 3018"/>
            <p:cNvSpPr/>
            <p:nvPr/>
          </p:nvSpPr>
          <p:spPr>
            <a:xfrm>
              <a:off x="1552955" y="152400"/>
              <a:ext cx="3599688" cy="3093720"/>
            </a:xfrm>
            <a:custGeom>
              <a:avLst/>
              <a:gdLst/>
              <a:ahLst/>
              <a:cxnLst/>
              <a:rect l="0" t="0" r="0" b="0"/>
              <a:pathLst>
                <a:path w="5668" h="4872">
                  <a:moveTo>
                    <a:pt x="326" y="0"/>
                  </a:moveTo>
                  <a:lnTo>
                    <a:pt x="1207" y="0"/>
                  </a:lnTo>
                  <a:lnTo>
                    <a:pt x="2527" y="0"/>
                  </a:lnTo>
                  <a:lnTo>
                    <a:pt x="5611" y="0"/>
                  </a:lnTo>
                  <a:lnTo>
                    <a:pt x="5611" y="722"/>
                  </a:lnTo>
                  <a:lnTo>
                    <a:pt x="5611" y="1032"/>
                  </a:lnTo>
                  <a:lnTo>
                    <a:pt x="5611" y="1238"/>
                  </a:lnTo>
                  <a:lnTo>
                    <a:pt x="2527" y="1238"/>
                  </a:lnTo>
                  <a:lnTo>
                    <a:pt x="0" y="1487"/>
                  </a:lnTo>
                  <a:lnTo>
                    <a:pt x="1207" y="1238"/>
                  </a:lnTo>
                  <a:lnTo>
                    <a:pt x="326" y="1238"/>
                  </a:lnTo>
                  <a:lnTo>
                    <a:pt x="326" y="1032"/>
                  </a:lnTo>
                  <a:lnTo>
                    <a:pt x="326" y="722"/>
                  </a:lnTo>
                  <a:lnTo>
                    <a:pt x="326" y="0"/>
                  </a:lnTo>
                </a:path>
                <a:path w="5668" h="4872">
                  <a:moveTo>
                    <a:pt x="796" y="1672"/>
                  </a:moveTo>
                  <a:lnTo>
                    <a:pt x="1598" y="1672"/>
                  </a:lnTo>
                  <a:lnTo>
                    <a:pt x="2803" y="1672"/>
                  </a:lnTo>
                  <a:lnTo>
                    <a:pt x="5613" y="1672"/>
                  </a:lnTo>
                  <a:lnTo>
                    <a:pt x="5613" y="2397"/>
                  </a:lnTo>
                  <a:lnTo>
                    <a:pt x="5613" y="2707"/>
                  </a:lnTo>
                  <a:lnTo>
                    <a:pt x="5613" y="2913"/>
                  </a:lnTo>
                  <a:lnTo>
                    <a:pt x="2803" y="2913"/>
                  </a:lnTo>
                  <a:lnTo>
                    <a:pt x="501" y="3163"/>
                  </a:lnTo>
                  <a:lnTo>
                    <a:pt x="1598" y="2913"/>
                  </a:lnTo>
                  <a:lnTo>
                    <a:pt x="796" y="2913"/>
                  </a:lnTo>
                  <a:lnTo>
                    <a:pt x="796" y="2707"/>
                  </a:lnTo>
                  <a:lnTo>
                    <a:pt x="796" y="2397"/>
                  </a:lnTo>
                  <a:lnTo>
                    <a:pt x="796" y="1672"/>
                  </a:lnTo>
                </a:path>
                <a:path w="5668" h="4872">
                  <a:moveTo>
                    <a:pt x="1394" y="3335"/>
                  </a:moveTo>
                  <a:lnTo>
                    <a:pt x="2107" y="3335"/>
                  </a:lnTo>
                  <a:lnTo>
                    <a:pt x="3175" y="3335"/>
                  </a:lnTo>
                  <a:lnTo>
                    <a:pt x="5668" y="3335"/>
                  </a:lnTo>
                  <a:lnTo>
                    <a:pt x="5668" y="4082"/>
                  </a:lnTo>
                  <a:lnTo>
                    <a:pt x="5668" y="4401"/>
                  </a:lnTo>
                  <a:lnTo>
                    <a:pt x="5668" y="4615"/>
                  </a:lnTo>
                  <a:lnTo>
                    <a:pt x="3175" y="4615"/>
                  </a:lnTo>
                  <a:lnTo>
                    <a:pt x="1132" y="4872"/>
                  </a:lnTo>
                  <a:lnTo>
                    <a:pt x="2107" y="4615"/>
                  </a:lnTo>
                  <a:lnTo>
                    <a:pt x="1394" y="4615"/>
                  </a:lnTo>
                  <a:lnTo>
                    <a:pt x="1394" y="4401"/>
                  </a:lnTo>
                  <a:lnTo>
                    <a:pt x="1394" y="4082"/>
                  </a:lnTo>
                  <a:lnTo>
                    <a:pt x="1394" y="3335"/>
                  </a:ln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020" name="textbox 3020"/>
          <p:cNvSpPr/>
          <p:nvPr/>
        </p:nvSpPr>
        <p:spPr>
          <a:xfrm>
            <a:off x="682520" y="961237"/>
            <a:ext cx="7731125" cy="7639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667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职位纵向分层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-635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大多数企业的职级数在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8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15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个之间。职位层级和薪酬制度结合在一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起，共同构成企业的激励机制。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职级和薪酬带宽是有关联的：职级多，则每个职级对应的薪酬带宽较窄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；反之亦然。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22" name="textbox 3022"/>
          <p:cNvSpPr/>
          <p:nvPr/>
        </p:nvSpPr>
        <p:spPr>
          <a:xfrm>
            <a:off x="8117021" y="3409709"/>
            <a:ext cx="3169285" cy="1698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企业决策和领导核心，决定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企业的战略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方向并进行统一有效的智慧；对企业站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25170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撸进行创新和变革。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3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细化并执行企业战略，创新工作方法、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51460" algn="l" rtl="0" eaLnBrk="0">
              <a:lnSpc>
                <a:spcPct val="86000"/>
              </a:lnSpc>
              <a:spcBef>
                <a:spcPts val="225"/>
              </a:spcBef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在某些业务领域和职能领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域带领团队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31900" algn="l" rtl="0" eaLnBrk="0">
              <a:lnSpc>
                <a:spcPct val="85000"/>
              </a:lnSpc>
              <a:spcBef>
                <a:spcPts val="24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达成目标。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24" name="textbox 3024"/>
          <p:cNvSpPr/>
          <p:nvPr/>
        </p:nvSpPr>
        <p:spPr>
          <a:xfrm>
            <a:off x="8742575" y="5540769"/>
            <a:ext cx="2509520" cy="6369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执行企业和所属机构的战略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化工作流程，在细分工作领域带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67030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领团队完成工作任务。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26" name="textbox 3026"/>
          <p:cNvSpPr/>
          <p:nvPr/>
        </p:nvSpPr>
        <p:spPr>
          <a:xfrm>
            <a:off x="6227394" y="2312517"/>
            <a:ext cx="1636395" cy="5727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管理类职位层级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32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管理类中的三个序列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28" name="textbox 3028"/>
          <p:cNvSpPr/>
          <p:nvPr/>
        </p:nvSpPr>
        <p:spPr>
          <a:xfrm>
            <a:off x="113525" y="121284"/>
            <a:ext cx="205740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职位的编织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30" name="path 303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34" name="textbox 3034"/>
          <p:cNvSpPr/>
          <p:nvPr/>
        </p:nvSpPr>
        <p:spPr>
          <a:xfrm>
            <a:off x="667516" y="2013344"/>
            <a:ext cx="2881629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管理、技术、专业三类职位纵向等级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36" name="textbox 3036"/>
          <p:cNvSpPr/>
          <p:nvPr/>
        </p:nvSpPr>
        <p:spPr>
          <a:xfrm>
            <a:off x="7247819" y="4013186"/>
            <a:ext cx="425450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核心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38" name="textbox 3038"/>
          <p:cNvSpPr/>
          <p:nvPr/>
        </p:nvSpPr>
        <p:spPr>
          <a:xfrm>
            <a:off x="7295576" y="5887706"/>
            <a:ext cx="418465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骨干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40" name="textbox 3040"/>
          <p:cNvSpPr/>
          <p:nvPr/>
        </p:nvSpPr>
        <p:spPr>
          <a:xfrm>
            <a:off x="7279844" y="4867896"/>
            <a:ext cx="407669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中坚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042" name="picture 30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602730" y="5482590"/>
            <a:ext cx="1739900" cy="7620"/>
          </a:xfrm>
          <a:prstGeom prst="rect">
            <a:avLst/>
          </a:prstGeom>
        </p:spPr>
      </p:pic>
      <p:pic>
        <p:nvPicPr>
          <p:cNvPr id="3044" name="picture 30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011669" y="4448809"/>
            <a:ext cx="880744" cy="7620"/>
          </a:xfrm>
          <a:prstGeom prst="rect">
            <a:avLst/>
          </a:prstGeom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46" name="table 3046"/>
          <p:cNvGraphicFramePr>
            <a:graphicFrameLocks noGrp="1"/>
          </p:cNvGraphicFramePr>
          <p:nvPr/>
        </p:nvGraphicFramePr>
        <p:xfrm>
          <a:off x="678180" y="1088390"/>
          <a:ext cx="10687684" cy="5715000"/>
        </p:xfrm>
        <a:graphic>
          <a:graphicData uri="http://schemas.openxmlformats.org/drawingml/2006/table">
            <a:tbl>
              <a:tblPr/>
              <a:tblGrid>
                <a:gridCol w="506094"/>
                <a:gridCol w="499744"/>
                <a:gridCol w="1043305"/>
                <a:gridCol w="2576829"/>
                <a:gridCol w="2501900"/>
                <a:gridCol w="3559809"/>
              </a:tblGrid>
              <a:tr h="3003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858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b="1" kern="0" spc="-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职级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23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序列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7401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3919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定义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186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基本条件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2524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管理能力要求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2901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890" algn="l" rtl="0" eaLnBrk="0">
                        <a:lnSpc>
                          <a:spcPct val="69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L15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160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核心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226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董事长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222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539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4117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3416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7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890" algn="l" rtl="0" eaLnBrk="0">
                        <a:lnSpc>
                          <a:spcPct val="69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L14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7782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222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539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4117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0058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890" algn="l" rtl="0" eaLnBrk="0">
                        <a:lnSpc>
                          <a:spcPct val="69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L13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541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执行副总裁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965" algn="l" rtl="0" eaLnBrk="0">
                        <a:lnSpc>
                          <a:spcPct val="86000"/>
                        </a:lnSpc>
                      </a:pPr>
                      <a:r>
                        <a:rPr sz="1200" b="1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高级管理者：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965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分布在总部和事业部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8425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负责总部多个一级职能部门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8425" algn="l" rtl="0" eaLnBrk="0">
                        <a:lnSpc>
                          <a:spcPct val="86000"/>
                        </a:lnSpc>
                        <a:spcBef>
                          <a:spcPts val="19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负责整个大的事业部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/多个小事业部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6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担任高级副总裁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2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上/担任副总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裁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5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060" indent="-2540" algn="l" rtl="0" eaLnBrk="0">
                        <a:lnSpc>
                          <a:spcPct val="93000"/>
                        </a:lnSpc>
                        <a:spcBef>
                          <a:spcPts val="20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外部从事管理及专业工作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19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并担任同级管理职务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444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具有深厚的高层管理经验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及高层全局管理能力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被实践证明胜任高层管理工作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155" algn="l" rtl="0" eaLnBrk="0">
                        <a:lnSpc>
                          <a:spcPct val="86000"/>
                        </a:lnSpc>
                        <a:spcBef>
                          <a:spcPts val="22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符合领导力素质模型的最高要求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060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公司愿景、使命、价值观的塑造者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060" algn="l" rtl="0" eaLnBrk="0">
                        <a:lnSpc>
                          <a:spcPct val="86000"/>
                        </a:lnSpc>
                        <a:spcBef>
                          <a:spcPts val="19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公司新业务领域的开拓者和创造者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890" algn="l" rtl="0" eaLnBrk="0">
                        <a:lnSpc>
                          <a:spcPct val="69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L12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986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高级副总裁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222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539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4117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8430" algn="l" rtl="0" eaLnBrk="0">
                        <a:lnSpc>
                          <a:spcPct val="69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L11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226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副总裁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222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539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4117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890" algn="l" rtl="0" eaLnBrk="0">
                        <a:lnSpc>
                          <a:spcPct val="69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L10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93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606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高级总监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222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539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4117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1887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3990" algn="l" rtl="0" eaLnBrk="0">
                        <a:lnSpc>
                          <a:spcPct val="70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L9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7782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92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中高级管理者：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965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分布在职能部门及事业部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indent="1905" algn="l" rtl="0" eaLnBrk="0">
                        <a:lnSpc>
                          <a:spcPct val="93000"/>
                        </a:lnSpc>
                        <a:spcBef>
                          <a:spcPts val="18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负责总部职能部门某个重要的管理</a:t>
                      </a:r>
                      <a:r>
                        <a:rPr sz="12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模块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6520" indent="4445" algn="l" rtl="0" eaLnBrk="0">
                        <a:lnSpc>
                          <a:spcPct val="93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事业部内部带领较大规模的交付、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销售团队/负责重要的职能部门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635" algn="l" rtl="0" eaLnBrk="0">
                        <a:lnSpc>
                          <a:spcPct val="93000"/>
                        </a:lnSpc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担任高级经理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/提任经理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5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 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330" algn="l" rtl="0" eaLnBrk="0">
                        <a:lnSpc>
                          <a:spcPct val="93000"/>
                        </a:lnSpc>
                        <a:spcBef>
                          <a:spcPts val="19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或外部从事管理及专业工作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10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上并担任同级管理职务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2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1600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具有丰富的团队领导能力和管理经验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被实践证明胜任中高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层管理工作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155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符合领导力素质模型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的中高级要求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787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3990" algn="l" rtl="0" eaLnBrk="0">
                        <a:lnSpc>
                          <a:spcPct val="69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L8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606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高级经理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222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539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4117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1880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3990" algn="l" rtl="0" eaLnBrk="0">
                        <a:lnSpc>
                          <a:spcPct val="68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L7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668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骨干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7655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初中级管理者：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965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分布在总部职能部门及事业部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8425" algn="l" rtl="0" eaLnBrk="0">
                        <a:lnSpc>
                          <a:spcPct val="93000"/>
                        </a:lnSpc>
                        <a:spcBef>
                          <a:spcPts val="18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负责总部职能部门下面某个较小的</a:t>
                      </a:r>
                      <a:r>
                        <a:rPr sz="12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管理模块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indent="5080" algn="l" rtl="0" eaLnBrk="0">
                        <a:lnSpc>
                          <a:spcPct val="93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事业部内带领一定规模的团队/负责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较小的管理模块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在总部从事专业工作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5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6520" algn="l" rtl="0" eaLnBrk="0">
                        <a:lnSpc>
                          <a:spcPct val="95000"/>
                        </a:lnSpc>
                        <a:spcBef>
                          <a:spcPts val="19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在事业部从事专业工作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、项目管理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等工作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5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年以上或外部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从事专业及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管理工作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6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1600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具有一定的团队领导能力及管理经验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2235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能胜任一个规模较小团队的管理工作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155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符合领导力素质模型的基本要求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2851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3990" algn="l" rtl="0" eaLnBrk="0">
                        <a:lnSpc>
                          <a:spcPct val="69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L6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22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助理经理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5222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539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4117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3048" name="textbox 3048"/>
          <p:cNvSpPr/>
          <p:nvPr/>
        </p:nvSpPr>
        <p:spPr>
          <a:xfrm>
            <a:off x="698449" y="688187"/>
            <a:ext cx="4381500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管理类职位层级划分：以某高科技公司为例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50" name="textbox 3050"/>
          <p:cNvSpPr/>
          <p:nvPr/>
        </p:nvSpPr>
        <p:spPr>
          <a:xfrm>
            <a:off x="113525" y="121284"/>
            <a:ext cx="205740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职位的编织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52" name="path 305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56" name="table 3056"/>
          <p:cNvGraphicFramePr>
            <a:graphicFrameLocks noGrp="1"/>
          </p:cNvGraphicFramePr>
          <p:nvPr/>
        </p:nvGraphicFramePr>
        <p:xfrm>
          <a:off x="671830" y="1285240"/>
          <a:ext cx="10581640" cy="4878070"/>
        </p:xfrm>
        <a:graphic>
          <a:graphicData uri="http://schemas.openxmlformats.org/drawingml/2006/table">
            <a:tbl>
              <a:tblPr/>
              <a:tblGrid>
                <a:gridCol w="1049655"/>
                <a:gridCol w="2305685"/>
                <a:gridCol w="2773679"/>
                <a:gridCol w="4452619"/>
              </a:tblGrid>
              <a:tr h="30035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733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职位职级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330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定义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871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基本条件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7228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b="1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业务能力要求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11887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860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技术总裁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16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8610" algn="l" rtl="0" eaLnBrk="0">
                        <a:lnSpc>
                          <a:spcPct val="69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L10-11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3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技术攻关的指导者，公认的技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术专家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成为技术总监后继续从事本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专业领域工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年以上，或从事本专业领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域工作14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在某项技术领域具有较高的造诣，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是技术权威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2235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能够对事业部部门级的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关键技术提供方案指导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790" indent="3175" algn="l" rtl="0" eaLnBrk="0">
                        <a:lnSpc>
                          <a:spcPct val="96000"/>
                        </a:lnSpc>
                        <a:spcBef>
                          <a:spcPts val="21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具有很强的技术创新能力，能够对本部门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的多项技术提出创新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性解决方案，或能够对本部门的技术流程提出关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键性改善意见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具有制定事业部部门级技术发展中长期战略和规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划的能力，能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够对事业部部门级的技术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方向提出建议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860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技术总监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1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82270" algn="l" rtl="0" eaLnBrk="0">
                        <a:lnSpc>
                          <a:spcPct val="70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L8-9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1633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064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8757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11880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494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主任工程师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1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82270" algn="l" rtl="0" eaLnBrk="0">
                        <a:lnSpc>
                          <a:spcPct val="70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L6-7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444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事业部内某项业务领域内的技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术能手，能够解决大部门技术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难题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127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成为高级工程师后继续从事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本专业领域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年以上，或从事本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专业领域工作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8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indent="-317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在业务领域具有较强的技术专业知识和较丰富的技术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工作经验，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且有指导技术团队的经验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6520" algn="l" rtl="0" eaLnBrk="0">
                        <a:lnSpc>
                          <a:spcPct val="86000"/>
                        </a:lnSpc>
                        <a:spcBef>
                          <a:spcPts val="22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胜任本专业领域的复杂技术工作，工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作质量很高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2235" algn="l" rtl="0" eaLnBrk="0">
                        <a:lnSpc>
                          <a:spcPct val="86000"/>
                        </a:lnSpc>
                        <a:spcBef>
                          <a:spcPts val="19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能够组织、指导团队完成技术任务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2235" algn="l" rtl="0" eaLnBrk="0">
                        <a:lnSpc>
                          <a:spcPct val="93000"/>
                        </a:lnSpc>
                        <a:spcBef>
                          <a:spcPts val="18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能够主动发现和解决产品中的技术难题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，具有一定的技术创新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621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高级工程师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45770" algn="l" rtl="0" eaLnBrk="0">
                        <a:lnSpc>
                          <a:spcPct val="68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L5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1633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5064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8757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/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00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5435" algn="l" rtl="0" eaLnBrk="0">
                        <a:lnSpc>
                          <a:spcPct val="86000"/>
                        </a:lnSpc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工程师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1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45770" algn="l" rtl="0" eaLnBrk="0">
                        <a:lnSpc>
                          <a:spcPct val="69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L4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190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一般技术人员，能够独立地解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决一般技术问题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-127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成为助理工程师后继续从事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本专业领域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2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年以上；或博士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转正直接评定；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330" algn="l" rtl="0" eaLnBrk="0">
                        <a:lnSpc>
                          <a:spcPct val="86000"/>
                        </a:lnSpc>
                        <a:spcBef>
                          <a:spcPts val="22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或从事本专业领域工作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3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年以上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235" indent="-63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掌握业务领域基础技术知识，具有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一定的技术工作经验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    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能够独立完成本业务领域的一般技术工作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  <a:tr h="6464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240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助理工程师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45770" algn="l" rtl="0" eaLnBrk="0">
                        <a:lnSpc>
                          <a:spcPct val="69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L3</a:t>
                      </a:r>
                      <a:endParaRPr sz="12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入门级技术人员，需在指导下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工作，能够解决基本、简单的</a:t>
                      </a:r>
                      <a:r>
                        <a:rPr sz="12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 </a:t>
                      </a: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技术问题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algn="l" rtl="0" eaLnBrk="0">
                        <a:lnSpc>
                          <a:spcPct val="93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大学本科、硕士研究生毕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业生实习期满</a:t>
                      </a: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转正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160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具有基础技术专业知识，但仅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具有很少的工作经验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9695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经过培训能够解决本业务领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域的简单技术问题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5D9"/>
                    </a:solidFill>
                  </a:tcPr>
                </a:tc>
              </a:tr>
            </a:tbl>
          </a:graphicData>
        </a:graphic>
      </p:graphicFrame>
      <p:sp>
        <p:nvSpPr>
          <p:cNvPr id="3058" name="textbox 3058"/>
          <p:cNvSpPr/>
          <p:nvPr/>
        </p:nvSpPr>
        <p:spPr>
          <a:xfrm>
            <a:off x="113525" y="121284"/>
            <a:ext cx="205740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职位的编织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60" name="path 306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64" name="textbox 3064"/>
          <p:cNvSpPr/>
          <p:nvPr/>
        </p:nvSpPr>
        <p:spPr>
          <a:xfrm>
            <a:off x="709955" y="961237"/>
            <a:ext cx="1624330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技术类职位层级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66" name="picture 306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44652" y="2478023"/>
            <a:ext cx="4789932" cy="3749040"/>
          </a:xfrm>
          <a:prstGeom prst="rect">
            <a:avLst/>
          </a:prstGeom>
        </p:spPr>
      </p:pic>
      <p:grpSp>
        <p:nvGrpSpPr>
          <p:cNvPr id="134" name="group 134"/>
          <p:cNvGrpSpPr/>
          <p:nvPr/>
        </p:nvGrpSpPr>
        <p:grpSpPr>
          <a:xfrm rot="21600000">
            <a:off x="5629275" y="2355850"/>
            <a:ext cx="5552440" cy="2199004"/>
            <a:chOff x="0" y="0"/>
            <a:chExt cx="5552440" cy="2199004"/>
          </a:xfrm>
        </p:grpSpPr>
        <p:pic>
          <p:nvPicPr>
            <p:cNvPr id="3068" name="picture 306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6350"/>
              <a:ext cx="5546725" cy="2192654"/>
            </a:xfrm>
            <a:prstGeom prst="rect">
              <a:avLst/>
            </a:prstGeom>
          </p:spPr>
        </p:pic>
        <p:pic>
          <p:nvPicPr>
            <p:cNvPr id="3070" name="picture 307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2065" y="0"/>
              <a:ext cx="5540375" cy="615315"/>
            </a:xfrm>
            <a:prstGeom prst="rect">
              <a:avLst/>
            </a:prstGeom>
          </p:spPr>
        </p:pic>
        <p:sp>
          <p:nvSpPr>
            <p:cNvPr id="3072" name="textbox 3072"/>
            <p:cNvSpPr/>
            <p:nvPr/>
          </p:nvSpPr>
          <p:spPr>
            <a:xfrm>
              <a:off x="77286" y="101359"/>
              <a:ext cx="5372734" cy="200152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68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9210" indent="635" algn="l" rtl="0" eaLnBrk="0">
                <a:lnSpc>
                  <a:spcPct val="93000"/>
                </a:lnSpc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将人员套级和人岗匹配、人员优化、干部选拔结合起来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，以此为契机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提高组织效能。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59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700" indent="5080" algn="l" rtl="0" eaLnBrk="0">
                <a:lnSpc>
                  <a:spcPct val="95000"/>
                </a:lnSpc>
                <a:spcBef>
                  <a:spcPts val="42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首先解决大多数员工的套级以及职位体系基础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架构的实施问题，即先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解决普遍性问题；然后对特殊问题有针对性地一一具体研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究，制定出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合适的方案。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4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9000"/>
                </a:lnSpc>
              </a:pPr>
              <a:endParaRPr sz="3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4290" indent="-2540" algn="l" rtl="0" eaLnBrk="0">
                <a:lnSpc>
                  <a:spcPct val="93000"/>
                </a:lnSpc>
                <a:spcBef>
                  <a:spcPts val="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从试点机构、局部职位及员工开始，循序渐进。最好是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总部和重要的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二级机构先套级，高级别人员先套级，取得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经验后再全面推开。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3074" name="textbox 3074"/>
          <p:cNvSpPr/>
          <p:nvPr/>
        </p:nvSpPr>
        <p:spPr>
          <a:xfrm>
            <a:off x="734720" y="929487"/>
            <a:ext cx="10335894" cy="8299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职位网络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1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240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对所有职位进行横向分类和纵向分级之后，接下来就可以编制职位矩阵。在企业职位网络（职位地图）中，每个职位都有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纵横坐标所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规定的位置。这张表确定下来之后，下一步的工作是将所有员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工套级就位，即所有萝</a:t>
            </a:r>
            <a:r>
              <a:rPr sz="1400" kern="0" spc="-1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卜放到坑里去。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76" name="textbox 3076"/>
          <p:cNvSpPr/>
          <p:nvPr/>
        </p:nvSpPr>
        <p:spPr>
          <a:xfrm>
            <a:off x="5632094" y="4690731"/>
            <a:ext cx="5253354" cy="14217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职位称谓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510" algn="l" rtl="0" eaLnBrk="0">
              <a:lnSpc>
                <a:spcPct val="86000"/>
              </a:lnSpc>
              <a:spcBef>
                <a:spcPts val="103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职务：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职位的名称或称谓。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880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29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它反映职位在企业中的价值，对员工来说是一种心理层面的激励；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1590" algn="l" rtl="0" eaLnBrk="0">
              <a:lnSpc>
                <a:spcPct val="86000"/>
              </a:lnSpc>
              <a:spcBef>
                <a:spcPts val="84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27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它是员工职业发展的标志，可以牵引员工不断沿阶攀登；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6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27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它有利于企业内外部交流。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78" name="textbox 3078"/>
          <p:cNvSpPr/>
          <p:nvPr/>
        </p:nvSpPr>
        <p:spPr>
          <a:xfrm>
            <a:off x="113525" y="121284"/>
            <a:ext cx="205740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职位的编织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80" name="path 308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084" name="textbox 3084"/>
          <p:cNvSpPr/>
          <p:nvPr/>
        </p:nvSpPr>
        <p:spPr>
          <a:xfrm>
            <a:off x="5628919" y="1969121"/>
            <a:ext cx="833755" cy="2311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b="1" kern="0" spc="7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操作原则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6" name="textbox 3086"/>
          <p:cNvSpPr/>
          <p:nvPr/>
        </p:nvSpPr>
        <p:spPr>
          <a:xfrm>
            <a:off x="113525" y="121284"/>
            <a:ext cx="11878309" cy="24079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</a:t>
            </a: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                                        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31825" algn="l" rtl="0" eaLnBrk="0">
              <a:lnSpc>
                <a:spcPct val="90000"/>
              </a:lnSpc>
              <a:spcBef>
                <a:spcPts val="510"/>
              </a:spcBef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胜任特征的冰山模型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36270" algn="l" rtl="0" eaLnBrk="0">
              <a:lnSpc>
                <a:spcPct val="86000"/>
              </a:lnSpc>
              <a:spcBef>
                <a:spcPts val="140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企业组织结构和职位确定下来后，组织设计的下一步任务是明确职位对人的要求。即用人的标准，更确切地说是胜任工作的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能力标准。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3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356225" algn="l" rtl="0" eaLnBrk="0">
              <a:lnSpc>
                <a:spcPct val="90000"/>
              </a:lnSpc>
              <a:spcBef>
                <a:spcPts val="0"/>
              </a:spcBef>
            </a:pPr>
            <a:r>
              <a:rPr sz="1500" b="1" kern="0" spc="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任职资格的维度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90" name="path 309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092" name="picture 309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901700" y="2686811"/>
            <a:ext cx="7059676" cy="3409187"/>
          </a:xfrm>
          <a:prstGeom prst="rect">
            <a:avLst/>
          </a:prstGeom>
        </p:spPr>
      </p:pic>
      <p:sp>
        <p:nvSpPr>
          <p:cNvPr id="3094" name="textbox 3094"/>
          <p:cNvSpPr/>
          <p:nvPr/>
        </p:nvSpPr>
        <p:spPr>
          <a:xfrm>
            <a:off x="8003194" y="2607069"/>
            <a:ext cx="3726815" cy="35236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7465" indent="-4445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企业要求员工掌握的知识主要包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括专业知识、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专业工具、背景知识、公司知识等。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415" indent="-5715" algn="l" rtl="0" eaLnBrk="0">
              <a:lnSpc>
                <a:spcPct val="93000"/>
              </a:lnSpc>
              <a:spcBef>
                <a:spcPts val="4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专业能力/技能是指运用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知识和经验完成任务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的能力。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3175" algn="l" rtl="0" eaLnBrk="0">
              <a:lnSpc>
                <a:spcPct val="95000"/>
              </a:lnSpc>
              <a:spcBef>
                <a:spcPts val="109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专业成果是指在本专业领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域所取得的成绩和成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就，包括技术总结、技术优化方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案、专利、行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业标准、公开发表的专业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学术论文等。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635" algn="l" rtl="0" eaLnBrk="0">
              <a:lnSpc>
                <a:spcPct val="93000"/>
              </a:lnSpc>
              <a:spcBef>
                <a:spcPts val="120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专业经验是对员工在专业领域工作资历的要求。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主要标准为专业工作年限。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1590" indent="5715" algn="l" rtl="0" eaLnBrk="0">
              <a:lnSpc>
                <a:spcPct val="93000"/>
              </a:lnSpc>
              <a:spcBef>
                <a:spcPts val="129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关键行为是员工在完成任务过程中必须做出的</a:t>
            </a:r>
            <a:r>
              <a:rPr sz="1400" kern="0" spc="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动作。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400" indent="-9525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参考项是对员工职业操守、职业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化行为等方面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的要求。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96" name="textbox 3096"/>
          <p:cNvSpPr/>
          <p:nvPr/>
        </p:nvSpPr>
        <p:spPr>
          <a:xfrm>
            <a:off x="6991718" y="2755024"/>
            <a:ext cx="741044" cy="32727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6850" algn="l" rtl="0" eaLnBrk="0">
              <a:lnSpc>
                <a:spcPct val="86000"/>
              </a:lnSpc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专业能力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专业成果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4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400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专业经验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9845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关键行为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081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参考项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98" name="textbox 3098"/>
          <p:cNvSpPr/>
          <p:nvPr/>
        </p:nvSpPr>
        <p:spPr>
          <a:xfrm>
            <a:off x="2215326" y="3273184"/>
            <a:ext cx="726440" cy="20015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8915" algn="l" rtl="0" eaLnBrk="0">
              <a:lnSpc>
                <a:spcPct val="85000"/>
              </a:lnSpc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4470" algn="l" rtl="0" eaLnBrk="0">
              <a:lnSpc>
                <a:spcPts val="1875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技能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角色定位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6520" algn="l" rtl="0" eaLnBrk="0">
              <a:lnSpc>
                <a:spcPct val="85000"/>
              </a:lnSpc>
              <a:spcBef>
                <a:spcPts val="22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0480" algn="l" rtl="0" eaLnBrk="0">
              <a:lnSpc>
                <a:spcPct val="85000"/>
              </a:lnSpc>
              <a:spcBef>
                <a:spcPts val="260"/>
              </a:spcBef>
            </a:pP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自我认知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4945" algn="l" rtl="0" eaLnBrk="0">
              <a:lnSpc>
                <a:spcPct val="85000"/>
              </a:lnSpc>
              <a:spcBef>
                <a:spcPts val="245"/>
              </a:spcBef>
            </a:pPr>
            <a:r>
              <a:rPr sz="1400" kern="0" spc="-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8669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动机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00" name="textbox 3100"/>
          <p:cNvSpPr/>
          <p:nvPr/>
        </p:nvSpPr>
        <p:spPr>
          <a:xfrm>
            <a:off x="3433156" y="3320809"/>
            <a:ext cx="1525905" cy="9391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7965" algn="l" rtl="0" eaLnBrk="0">
              <a:lnSpc>
                <a:spcPct val="8600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任职资格标准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素质/胜任特征模型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02" name="textbox 3102"/>
          <p:cNvSpPr/>
          <p:nvPr/>
        </p:nvSpPr>
        <p:spPr>
          <a:xfrm>
            <a:off x="5416445" y="3978668"/>
            <a:ext cx="909319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77495" indent="-265430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任职资格的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维度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04" name="textbox 3104"/>
          <p:cNvSpPr/>
          <p:nvPr/>
        </p:nvSpPr>
        <p:spPr>
          <a:xfrm>
            <a:off x="714270" y="3552584"/>
            <a:ext cx="553719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水平面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6" name="path 3106"/>
          <p:cNvSpPr/>
          <p:nvPr/>
        </p:nvSpPr>
        <p:spPr>
          <a:xfrm>
            <a:off x="6434328" y="1441703"/>
            <a:ext cx="4910328" cy="4974336"/>
          </a:xfrm>
          <a:custGeom>
            <a:avLst/>
            <a:gdLst/>
            <a:ahLst/>
            <a:cxnLst/>
            <a:rect l="0" t="0" r="0" b="0"/>
            <a:pathLst>
              <a:path w="7732" h="7833">
                <a:moveTo>
                  <a:pt x="0" y="6852"/>
                </a:moveTo>
                <a:lnTo>
                  <a:pt x="7704" y="6852"/>
                </a:lnTo>
                <a:lnTo>
                  <a:pt x="7704" y="7833"/>
                </a:lnTo>
                <a:lnTo>
                  <a:pt x="0" y="7833"/>
                </a:lnTo>
                <a:lnTo>
                  <a:pt x="0" y="6852"/>
                </a:lnTo>
                <a:close/>
              </a:path>
              <a:path w="7732" h="7833">
                <a:moveTo>
                  <a:pt x="21" y="5966"/>
                </a:moveTo>
                <a:lnTo>
                  <a:pt x="7725" y="5966"/>
                </a:lnTo>
                <a:lnTo>
                  <a:pt x="7725" y="6664"/>
                </a:lnTo>
                <a:lnTo>
                  <a:pt x="21" y="6664"/>
                </a:lnTo>
                <a:lnTo>
                  <a:pt x="21" y="5966"/>
                </a:lnTo>
                <a:close/>
              </a:path>
              <a:path w="7732" h="7833">
                <a:moveTo>
                  <a:pt x="9" y="4298"/>
                </a:moveTo>
                <a:lnTo>
                  <a:pt x="7713" y="4298"/>
                </a:lnTo>
                <a:lnTo>
                  <a:pt x="7713" y="5851"/>
                </a:lnTo>
                <a:lnTo>
                  <a:pt x="9" y="5851"/>
                </a:lnTo>
                <a:lnTo>
                  <a:pt x="9" y="4298"/>
                </a:lnTo>
                <a:close/>
              </a:path>
              <a:path w="7732" h="7833">
                <a:moveTo>
                  <a:pt x="23" y="2820"/>
                </a:moveTo>
                <a:lnTo>
                  <a:pt x="7728" y="2820"/>
                </a:lnTo>
                <a:lnTo>
                  <a:pt x="7728" y="4154"/>
                </a:lnTo>
                <a:lnTo>
                  <a:pt x="23" y="4154"/>
                </a:lnTo>
                <a:lnTo>
                  <a:pt x="23" y="2820"/>
                </a:lnTo>
                <a:close/>
              </a:path>
              <a:path w="7732" h="7833">
                <a:moveTo>
                  <a:pt x="0" y="2097"/>
                </a:moveTo>
                <a:lnTo>
                  <a:pt x="7704" y="2097"/>
                </a:lnTo>
                <a:lnTo>
                  <a:pt x="7704" y="2714"/>
                </a:lnTo>
                <a:lnTo>
                  <a:pt x="0" y="2714"/>
                </a:lnTo>
                <a:lnTo>
                  <a:pt x="0" y="2097"/>
                </a:lnTo>
                <a:close/>
              </a:path>
              <a:path w="7732" h="7833">
                <a:moveTo>
                  <a:pt x="26" y="1075"/>
                </a:moveTo>
                <a:lnTo>
                  <a:pt x="7730" y="1075"/>
                </a:lnTo>
                <a:lnTo>
                  <a:pt x="7730" y="1982"/>
                </a:lnTo>
                <a:lnTo>
                  <a:pt x="26" y="1982"/>
                </a:lnTo>
                <a:lnTo>
                  <a:pt x="26" y="1075"/>
                </a:lnTo>
                <a:close/>
              </a:path>
              <a:path w="7732" h="7833">
                <a:moveTo>
                  <a:pt x="28" y="0"/>
                </a:moveTo>
                <a:lnTo>
                  <a:pt x="7732" y="0"/>
                </a:lnTo>
                <a:lnTo>
                  <a:pt x="7732" y="907"/>
                </a:lnTo>
                <a:lnTo>
                  <a:pt x="28" y="907"/>
                </a:lnTo>
                <a:lnTo>
                  <a:pt x="28" y="0"/>
                </a:lnTo>
                <a:close/>
              </a:path>
            </a:pathLst>
          </a:cu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108" name="picture 31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09048" y="2295799"/>
            <a:ext cx="467167" cy="518246"/>
          </a:xfrm>
          <a:prstGeom prst="rect">
            <a:avLst/>
          </a:prstGeom>
        </p:spPr>
      </p:pic>
      <p:pic>
        <p:nvPicPr>
          <p:cNvPr id="3110" name="picture 31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93582" y="1606189"/>
            <a:ext cx="468889" cy="530585"/>
          </a:xfrm>
          <a:prstGeom prst="rect">
            <a:avLst/>
          </a:prstGeom>
        </p:spPr>
      </p:pic>
      <p:grpSp>
        <p:nvGrpSpPr>
          <p:cNvPr id="136" name="group 136"/>
          <p:cNvGrpSpPr/>
          <p:nvPr/>
        </p:nvGrpSpPr>
        <p:grpSpPr>
          <a:xfrm rot="21600000">
            <a:off x="939165" y="1454150"/>
            <a:ext cx="4853304" cy="4992370"/>
            <a:chOff x="0" y="0"/>
            <a:chExt cx="4853304" cy="4992370"/>
          </a:xfrm>
        </p:grpSpPr>
        <p:pic>
          <p:nvPicPr>
            <p:cNvPr id="3112" name="picture 31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4853304" cy="4992370"/>
            </a:xfrm>
            <a:prstGeom prst="rect">
              <a:avLst/>
            </a:prstGeom>
          </p:spPr>
        </p:pic>
        <p:sp>
          <p:nvSpPr>
            <p:cNvPr id="3114" name="textbox 3114"/>
            <p:cNvSpPr/>
            <p:nvPr/>
          </p:nvSpPr>
          <p:spPr>
            <a:xfrm>
              <a:off x="-12700" y="-12700"/>
              <a:ext cx="4878704" cy="501840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0000"/>
                </a:lnSpc>
              </a:pPr>
              <a:endParaRPr sz="7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94615" indent="-635" algn="l" rtl="0" eaLnBrk="0">
                <a:lnSpc>
                  <a:spcPct val="95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统一的用人标准最终的指向是平均分高的中庸人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才；不能包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容、区隔、呈现特质和专长，缺乏弹性。这一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缺陷与现今的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高考制度类似。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95250" indent="10795" algn="l" rtl="0" eaLnBrk="0">
                <a:lnSpc>
                  <a:spcPct val="93000"/>
                </a:lnSpc>
                <a:spcBef>
                  <a:spcPts val="42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已列出的用人标准往往是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过去时态，如果不动态更新，很快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就不能满足需要。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26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87630" algn="l" rtl="0" eaLnBrk="0">
                <a:lnSpc>
                  <a:spcPct val="96000"/>
                </a:lnSpc>
                <a:spcBef>
                  <a:spcPts val="43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按职业序列设计标准，一方面导致任职资格标准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繁多、管理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成本偏高，另一方面不利于人才的横向流动和发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展。每一类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人都被标准禁锢在狭窄的工作空间和通道上，难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以为企业的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战略转型提供支持。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2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92075" indent="635" algn="l" rtl="0" eaLnBrk="0">
                <a:lnSpc>
                  <a:spcPct val="93000"/>
                </a:lnSpc>
                <a:spcBef>
                  <a:spcPts val="43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用应知、应会等作为标准，倾向于招用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熟手和具有一定工作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经验的员工，有可能抑制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对大学生的需求。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99695" algn="l" rtl="0" eaLnBrk="0">
                <a:lnSpc>
                  <a:spcPct val="96000"/>
                </a:lnSpc>
                <a:spcBef>
                  <a:spcPts val="43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任职资格体系运作复杂，工作量大，流程较长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。工程技术人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员较多的企业，职业资格管理流程（标准制定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→测评→套级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任用）全部走完可能需半年之久，常会妨碍业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务运作，因而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招致业务部门反感、阻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挠乃至反对。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8000"/>
                </a:lnSpc>
              </a:pPr>
              <a:endParaRPr sz="3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08585" indent="4445" algn="l" rtl="0" eaLnBrk="0">
                <a:lnSpc>
                  <a:spcPct val="95000"/>
                </a:lnSpc>
                <a:spcBef>
                  <a:spcPts val="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部分任职资格缺乏客观、可量化的评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价依据和尺度。评价过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程中，既容易出现走过场和形式主义（有时专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业资格答辩会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变成了演讲秀</a:t>
              </a:r>
              <a:r>
                <a:rPr sz="1400" kern="0" spc="5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），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也容易出现人为的不公。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3116" name="textbox 3116"/>
          <p:cNvSpPr/>
          <p:nvPr/>
        </p:nvSpPr>
        <p:spPr>
          <a:xfrm>
            <a:off x="5862320" y="1727594"/>
            <a:ext cx="5462904" cy="40017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12775" algn="l" rtl="0" eaLnBrk="0">
              <a:lnSpc>
                <a:spcPct val="8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和“作战记录”（任务完成过程中的表现）辨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识和发现人才。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2860" algn="l" rtl="0" eaLnBrk="0">
              <a:lnSpc>
                <a:spcPts val="6445"/>
              </a:lnSpc>
            </a:pPr>
            <a:r>
              <a:rPr sz="2800" kern="0" spc="299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+</a:t>
            </a:r>
            <a:r>
              <a:rPr sz="2100" kern="0" spc="50" baseline="79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赋予一线管理人员人才评鉴、人才</a:t>
            </a:r>
            <a:r>
              <a:rPr sz="2100" kern="0" spc="40" baseline="79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组阁的更大权力。他们和被</a:t>
            </a:r>
            <a:endParaRPr sz="2100" baseline="79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4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860" indent="676910" algn="l" rtl="0" eaLnBrk="0">
              <a:lnSpc>
                <a:spcPct val="133000"/>
              </a:lnSpc>
              <a:spcBef>
                <a:spcPts val="4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简化任职序列划分，推进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Y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型员工通道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。在员工成长的初级、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800" kern="0" spc="299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+</a:t>
            </a:r>
            <a:r>
              <a:rPr sz="2800" kern="0" spc="-1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 </a:t>
            </a:r>
            <a:r>
              <a:rPr sz="2100" kern="0" spc="30" baseline="50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中级阶段（担任初级、中级职</a:t>
            </a:r>
            <a:r>
              <a:rPr sz="2100" kern="0" spc="20" baseline="50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务</a:t>
            </a:r>
            <a:r>
              <a:rPr sz="2100" kern="0" spc="70" baseline="50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2100" kern="0" spc="20" baseline="50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不必细分职位序列，拓</a:t>
            </a:r>
            <a:endParaRPr sz="2100" baseline="50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676910" algn="l" rtl="0" eaLnBrk="0">
              <a:lnSpc>
                <a:spcPct val="163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在一起</a:t>
            </a:r>
            <a:r>
              <a:rPr sz="14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更加注重问题解决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能力。将人才评价的视野和坐</a:t>
            </a:r>
            <a:r>
              <a:rPr sz="2800" kern="0" spc="299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+</a:t>
            </a:r>
            <a:r>
              <a:rPr sz="2800" kern="0" spc="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                  </a:t>
            </a:r>
            <a:endParaRPr sz="2800" dirty="0"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3118" name="textbox 3118"/>
          <p:cNvSpPr/>
          <p:nvPr/>
        </p:nvSpPr>
        <p:spPr>
          <a:xfrm>
            <a:off x="6548322" y="4874654"/>
            <a:ext cx="1688464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5000"/>
              </a:lnSpc>
            </a:pPr>
            <a:r>
              <a:rPr sz="1400" kern="0" spc="-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标扩展、放大和提升。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20" name="textbox 3120"/>
          <p:cNvSpPr/>
          <p:nvPr/>
        </p:nvSpPr>
        <p:spPr>
          <a:xfrm>
            <a:off x="5868415" y="3654183"/>
            <a:ext cx="5320029" cy="12769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宽能力的“面”（横向宽度</a:t>
            </a:r>
            <a:r>
              <a:rPr sz="14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到了中高级阶段才进入不同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99770" algn="l" rtl="0" eaLnBrk="0">
              <a:lnSpc>
                <a:spcPct val="86000"/>
              </a:lnSpc>
              <a:spcBef>
                <a:spcPts val="23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的通道，朝专门方向锤炼精深能力。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1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5280"/>
              </a:lnSpc>
              <a:spcBef>
                <a:spcPts val="5"/>
              </a:spcBef>
            </a:pPr>
            <a:r>
              <a:rPr sz="2800" kern="0" spc="298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+</a:t>
            </a:r>
            <a:r>
              <a:rPr sz="2800" kern="0" spc="-4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 </a:t>
            </a:r>
            <a:r>
              <a:rPr sz="2100" kern="0" spc="30" baseline="117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人才评价时降低实用知识、技能的考评权重（这是国内中小</a:t>
            </a:r>
            <a:endParaRPr sz="2100" baseline="117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22" name="textbox 3122"/>
          <p:cNvSpPr/>
          <p:nvPr/>
        </p:nvSpPr>
        <p:spPr>
          <a:xfrm>
            <a:off x="5872988" y="2403234"/>
            <a:ext cx="4895850" cy="9963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2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631825" algn="l" rtl="0" eaLnBrk="0">
              <a:lnSpc>
                <a:spcPct val="15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评价人朝夕相处，更了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解被评价人的实际能力和水平。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2800" kern="0" spc="299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+</a:t>
            </a:r>
            <a:r>
              <a:rPr sz="2100" kern="0" spc="60" baseline="47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将基础知识测评前置化</a:t>
            </a:r>
            <a:r>
              <a:rPr sz="2100" kern="0" spc="50" baseline="47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、社会化。</a:t>
            </a:r>
            <a:endParaRPr sz="2100" baseline="47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24" name="textbox 3124"/>
          <p:cNvSpPr/>
          <p:nvPr/>
        </p:nvSpPr>
        <p:spPr>
          <a:xfrm>
            <a:off x="5871463" y="1403096"/>
            <a:ext cx="5410200" cy="6813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5160"/>
              </a:lnSpc>
            </a:pPr>
            <a:r>
              <a:rPr sz="2800" kern="0" spc="299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+</a:t>
            </a:r>
            <a:r>
              <a:rPr sz="2100" kern="0" spc="40" baseline="90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简化知识、技能等标</a:t>
            </a:r>
            <a:r>
              <a:rPr sz="2100" kern="0" spc="30" baseline="90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准，注重结果导向、贡献导向。通过业绩</a:t>
            </a:r>
            <a:endParaRPr sz="2100" baseline="90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26" name="textbox 3126"/>
          <p:cNvSpPr/>
          <p:nvPr/>
        </p:nvSpPr>
        <p:spPr>
          <a:xfrm>
            <a:off x="6532061" y="5234064"/>
            <a:ext cx="4821554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" indent="-5080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增强职位管理的灵活性，给予员工更大的职责范围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和更丰富的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角色定位，为特殊人才提供发展空间。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28" name="textbox 3128"/>
          <p:cNvSpPr/>
          <p:nvPr/>
        </p:nvSpPr>
        <p:spPr>
          <a:xfrm>
            <a:off x="6558731" y="5901449"/>
            <a:ext cx="4643754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" indent="-4445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在利益激励上切实向技术类、专业类职位倾斜，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提升技术人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员的组织地位；营造尊重技术人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员的企业文化氛围。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30" name="textbox 3130"/>
          <p:cNvSpPr/>
          <p:nvPr/>
        </p:nvSpPr>
        <p:spPr>
          <a:xfrm>
            <a:off x="6539681" y="4448568"/>
            <a:ext cx="4643754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企业的通行做法</a:t>
            </a:r>
            <a:r>
              <a:rPr sz="14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更加注重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基础素质（和胜任力评价结合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32" name="textbox 3132"/>
          <p:cNvSpPr/>
          <p:nvPr/>
        </p:nvSpPr>
        <p:spPr>
          <a:xfrm>
            <a:off x="113525" y="121284"/>
            <a:ext cx="177672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34" name="path 313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136" name="textbox 3136"/>
          <p:cNvSpPr/>
          <p:nvPr/>
        </p:nvSpPr>
        <p:spPr>
          <a:xfrm>
            <a:off x="6452615" y="998702"/>
            <a:ext cx="2774950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任职资格管理的改进和突破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40" name="textbox 3140"/>
          <p:cNvSpPr/>
          <p:nvPr/>
        </p:nvSpPr>
        <p:spPr>
          <a:xfrm>
            <a:off x="533145" y="1017752"/>
            <a:ext cx="2085339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任职资格管理的缺陷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42" name="textbox 3142"/>
          <p:cNvSpPr/>
          <p:nvPr/>
        </p:nvSpPr>
        <p:spPr>
          <a:xfrm>
            <a:off x="5856223" y="5737352"/>
            <a:ext cx="615315" cy="6807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5160"/>
              </a:lnSpc>
            </a:pPr>
            <a:r>
              <a:rPr sz="7900" kern="0" spc="10" dirty="0">
                <a:solidFill>
                  <a:srgbClr val="9B1E11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+</a:t>
            </a:r>
            <a:endParaRPr sz="7900" dirty="0"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pic>
        <p:nvPicPr>
          <p:cNvPr id="3144" name="picture 31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501202" y="3156224"/>
            <a:ext cx="468889" cy="518246"/>
          </a:xfrm>
          <a:prstGeom prst="rect">
            <a:avLst/>
          </a:prstGeom>
        </p:spPr>
      </p:pic>
      <p:pic>
        <p:nvPicPr>
          <p:cNvPr id="3146" name="picture 31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501202" y="3990901"/>
            <a:ext cx="468889" cy="517672"/>
          </a:xfrm>
          <a:prstGeom prst="rect">
            <a:avLst/>
          </a:prstGeom>
        </p:spPr>
      </p:pic>
      <p:pic>
        <p:nvPicPr>
          <p:cNvPr id="3148" name="picture 314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09048" y="5724799"/>
            <a:ext cx="467167" cy="518246"/>
          </a:xfrm>
          <a:prstGeom prst="rect">
            <a:avLst/>
          </a:prstGeom>
        </p:spPr>
      </p:pic>
      <p:pic>
        <p:nvPicPr>
          <p:cNvPr id="3150" name="picture 31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09048" y="4830719"/>
            <a:ext cx="467167" cy="518246"/>
          </a:xfrm>
          <a:prstGeom prst="rect">
            <a:avLst/>
          </a:prstGeom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2" name="textbox 3152"/>
          <p:cNvSpPr/>
          <p:nvPr/>
        </p:nvSpPr>
        <p:spPr>
          <a:xfrm>
            <a:off x="6177096" y="4122179"/>
            <a:ext cx="4821554" cy="21272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通用类素质因子：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6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企业所有员工均需具备的素质，如责任心、沟通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力和合作。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240" algn="l" rtl="0" eaLnBrk="0">
              <a:lnSpc>
                <a:spcPct val="86000"/>
              </a:lnSpc>
              <a:spcBef>
                <a:spcPts val="425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管理类素质因子：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" indent="1905" algn="l" rtl="0" eaLnBrk="0">
              <a:lnSpc>
                <a:spcPct val="93000"/>
              </a:lnSpc>
              <a:spcBef>
                <a:spcPts val="21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管理层具备的素质，如战略和价值观管理能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力、团队及组织管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理能力和自我管理能力。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algn="l" rtl="0" eaLnBrk="0">
              <a:lnSpc>
                <a:spcPct val="86000"/>
              </a:lnSpc>
              <a:spcBef>
                <a:spcPts val="43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技术类、专业类素质因素：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510" indent="-2540" algn="l" rtl="0" eaLnBrk="0">
              <a:lnSpc>
                <a:spcPct val="93000"/>
              </a:lnSpc>
              <a:spcBef>
                <a:spcPts val="22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技术类、专业类职位较多，内部差异较大，难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以找到公约数。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可行的方法是按技术类、专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业类职位分别提炼。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38" name="group 138"/>
          <p:cNvGrpSpPr/>
          <p:nvPr/>
        </p:nvGrpSpPr>
        <p:grpSpPr>
          <a:xfrm rot="21600000">
            <a:off x="6150863" y="2219959"/>
            <a:ext cx="4977384" cy="1635759"/>
            <a:chOff x="0" y="0"/>
            <a:chExt cx="4977384" cy="1635759"/>
          </a:xfrm>
        </p:grpSpPr>
        <p:sp>
          <p:nvSpPr>
            <p:cNvPr id="3154" name="rect 3154"/>
            <p:cNvSpPr/>
            <p:nvPr/>
          </p:nvSpPr>
          <p:spPr>
            <a:xfrm>
              <a:off x="0" y="508"/>
              <a:ext cx="4977384" cy="1635251"/>
            </a:xfrm>
            <a:prstGeom prst="rect">
              <a:avLst/>
            </a:pr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156" name="textbox 3156"/>
            <p:cNvSpPr/>
            <p:nvPr/>
          </p:nvSpPr>
          <p:spPr>
            <a:xfrm>
              <a:off x="665200" y="443624"/>
              <a:ext cx="2456814" cy="10763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2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2700" algn="l" rtl="0" eaLnBrk="0">
                <a:lnSpc>
                  <a:spcPct val="85000"/>
                </a:lnSpc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技术类、专业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07315" algn="l" rtl="0" eaLnBrk="0">
                <a:lnSpc>
                  <a:spcPts val="1860"/>
                </a:lnSpc>
              </a:pP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类素质因子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30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3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7000"/>
                </a:lnSpc>
              </a:pPr>
              <a:endParaRPr sz="3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r" rtl="0" eaLnBrk="0">
                <a:lnSpc>
                  <a:spcPct val="85000"/>
                </a:lnSpc>
                <a:spcBef>
                  <a:spcPts val="0"/>
                </a:spcBef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通用类素质因子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3158" name="picture 315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19430" y="1217930"/>
              <a:ext cx="4938395" cy="7619"/>
            </a:xfrm>
            <a:prstGeom prst="rect">
              <a:avLst/>
            </a:prstGeom>
          </p:spPr>
        </p:pic>
        <p:pic>
          <p:nvPicPr>
            <p:cNvPr id="3160" name="picture 316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2485136" y="0"/>
              <a:ext cx="7619" cy="1211580"/>
            </a:xfrm>
            <a:prstGeom prst="rect">
              <a:avLst/>
            </a:prstGeom>
          </p:spPr>
        </p:pic>
      </p:grpSp>
      <p:sp>
        <p:nvSpPr>
          <p:cNvPr id="3162" name="path 3162"/>
          <p:cNvSpPr/>
          <p:nvPr/>
        </p:nvSpPr>
        <p:spPr>
          <a:xfrm>
            <a:off x="1711451" y="1770379"/>
            <a:ext cx="2681477" cy="2628264"/>
          </a:xfrm>
          <a:custGeom>
            <a:avLst/>
            <a:gdLst/>
            <a:ahLst/>
            <a:cxnLst/>
            <a:rect l="0" t="0" r="0" b="0"/>
            <a:pathLst>
              <a:path w="4222" h="4138">
                <a:moveTo>
                  <a:pt x="0" y="2069"/>
                </a:moveTo>
                <a:cubicBezTo>
                  <a:pt x="0" y="926"/>
                  <a:pt x="945" y="0"/>
                  <a:pt x="2111" y="0"/>
                </a:cubicBezTo>
                <a:cubicBezTo>
                  <a:pt x="3277" y="0"/>
                  <a:pt x="4222" y="926"/>
                  <a:pt x="4222" y="2069"/>
                </a:cubicBezTo>
                <a:cubicBezTo>
                  <a:pt x="4222" y="3212"/>
                  <a:pt x="3277" y="4138"/>
                  <a:pt x="2111" y="4138"/>
                </a:cubicBezTo>
                <a:cubicBezTo>
                  <a:pt x="945" y="4138"/>
                  <a:pt x="0" y="3212"/>
                  <a:pt x="0" y="2069"/>
                </a:cubicBezTo>
              </a:path>
            </a:pathLst>
          </a:cu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164" name="picture 31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705610" y="1764029"/>
            <a:ext cx="2693669" cy="2640964"/>
          </a:xfrm>
          <a:prstGeom prst="rect">
            <a:avLst/>
          </a:prstGeom>
        </p:spPr>
      </p:pic>
      <p:grpSp>
        <p:nvGrpSpPr>
          <p:cNvPr id="140" name="group 140"/>
          <p:cNvGrpSpPr/>
          <p:nvPr/>
        </p:nvGrpSpPr>
        <p:grpSpPr>
          <a:xfrm rot="21600000">
            <a:off x="768350" y="4769484"/>
            <a:ext cx="4446904" cy="1468755"/>
            <a:chOff x="0" y="0"/>
            <a:chExt cx="4446904" cy="1468755"/>
          </a:xfrm>
        </p:grpSpPr>
        <p:pic>
          <p:nvPicPr>
            <p:cNvPr id="3166" name="picture 316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4446904" cy="1468755"/>
            </a:xfrm>
            <a:prstGeom prst="rect">
              <a:avLst/>
            </a:prstGeom>
          </p:spPr>
        </p:pic>
        <p:sp>
          <p:nvSpPr>
            <p:cNvPr id="3168" name="textbox 3168"/>
            <p:cNvSpPr/>
            <p:nvPr/>
          </p:nvSpPr>
          <p:spPr>
            <a:xfrm>
              <a:off x="-12700" y="-12700"/>
              <a:ext cx="4472304" cy="149478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2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39065" indent="89535" algn="l" rtl="0" eaLnBrk="0">
                <a:lnSpc>
                  <a:spcPct val="93000"/>
                </a:lnSpc>
                <a:spcBef>
                  <a:spcPts val="0"/>
                </a:spcBef>
              </a:pP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“行”主要是基于“知”的</a:t>
              </a: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行为和动作。这和素质模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</a:t>
              </a: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型通过行为来界定胜任特征的级别有相似、相通之</a:t>
              </a:r>
              <a:r>
                <a:rPr sz="1400" kern="0" spc="-5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处。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34620" indent="93980" algn="l" rtl="0" eaLnBrk="0">
                <a:lnSpc>
                  <a:spcPct val="93000"/>
                </a:lnSpc>
                <a:spcBef>
                  <a:spcPts val="1435"/>
                </a:spcBef>
              </a:pP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“行”中还包括结果。把</a:t>
              </a: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“知”与“行”整合起来，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则形成了完整的知行素质结构。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3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276475" algn="l" rtl="0" eaLnBrk="0">
                <a:lnSpc>
                  <a:spcPct val="88000"/>
                </a:lnSpc>
                <a:spcBef>
                  <a:spcPts val="0"/>
                </a:spcBef>
              </a:pPr>
              <a:r>
                <a:rPr sz="400" kern="0" spc="-1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,</a:t>
              </a:r>
              <a:endParaRPr sz="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aphicFrame>
        <p:nvGraphicFramePr>
          <p:cNvPr id="3170" name="table 3170"/>
          <p:cNvGraphicFramePr>
            <a:graphicFrameLocks noGrp="1"/>
          </p:cNvGraphicFramePr>
          <p:nvPr/>
        </p:nvGraphicFramePr>
        <p:xfrm>
          <a:off x="2044516" y="2114944"/>
          <a:ext cx="2081530" cy="2054860"/>
        </p:xfrm>
        <a:graphic>
          <a:graphicData uri="http://schemas.openxmlformats.org/drawingml/2006/table">
            <a:tbl>
              <a:tblPr/>
              <a:tblGrid>
                <a:gridCol w="1054735"/>
                <a:gridCol w="1026794"/>
              </a:tblGrid>
              <a:tr h="20548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6535" algn="l" rtl="0" eaLnBrk="0">
                        <a:lnSpc>
                          <a:spcPct val="86000"/>
                        </a:lnSpc>
                      </a:pPr>
                      <a:r>
                        <a:rPr sz="1400" b="1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态度：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40640" indent="-1905" algn="l" rtl="0" eaLnBrk="0">
                        <a:lnSpc>
                          <a:spcPct val="93000"/>
                        </a:lnSpc>
                        <a:spcBef>
                          <a:spcPts val="205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想做，愿意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做，认为值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306705" algn="l" rtl="0" eaLnBrk="0">
                        <a:lnSpc>
                          <a:spcPct val="85000"/>
                        </a:lnSpc>
                        <a:spcBef>
                          <a:spcPts val="255"/>
                        </a:spcBef>
                      </a:pPr>
                      <a:r>
                        <a:rPr sz="14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得做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77165" algn="l" rtl="0" eaLnBrk="0">
                        <a:lnSpc>
                          <a:spcPct val="86000"/>
                        </a:lnSpc>
                        <a:spcBef>
                          <a:spcPts val="1560"/>
                        </a:spcBef>
                      </a:pPr>
                      <a:r>
                        <a:rPr sz="1400" b="1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思维：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3175" algn="l" rtl="0" eaLnBrk="0">
                        <a:lnSpc>
                          <a:spcPct val="86000"/>
                        </a:lnSpc>
                        <a:spcBef>
                          <a:spcPts val="24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认识事物、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86000"/>
                        </a:lnSpc>
                        <a:spcBef>
                          <a:spcPts val="24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解决问题的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270" algn="l" rtl="0" eaLnBrk="0">
                        <a:lnSpc>
                          <a:spcPct val="86000"/>
                        </a:lnSpc>
                        <a:spcBef>
                          <a:spcPts val="23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思考过程和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71145" algn="l" rtl="0" eaLnBrk="0">
                        <a:lnSpc>
                          <a:spcPct val="82000"/>
                        </a:lnSpc>
                        <a:spcBef>
                          <a:spcPts val="230"/>
                        </a:spcBef>
                      </a:pPr>
                      <a:r>
                        <a:rPr sz="14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方式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2004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400" b="1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行为：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r" rtl="0" eaLnBrk="0">
                        <a:lnSpc>
                          <a:spcPct val="85000"/>
                        </a:lnSpc>
                        <a:spcBef>
                          <a:spcPts val="225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素质的体现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4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9075" algn="l" rtl="0" eaLnBrk="0">
                        <a:lnSpc>
                          <a:spcPct val="85000"/>
                        </a:lnSpc>
                        <a:spcBef>
                          <a:spcPts val="420"/>
                        </a:spcBef>
                      </a:pPr>
                      <a:r>
                        <a:rPr sz="1400" b="1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结果：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37160" algn="l" rtl="0" eaLnBrk="0">
                        <a:lnSpc>
                          <a:spcPct val="85000"/>
                        </a:lnSpc>
                        <a:spcBef>
                          <a:spcPts val="250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素质通过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32715" algn="l" rtl="0" eaLnBrk="0">
                        <a:lnSpc>
                          <a:spcPct val="86000"/>
                        </a:lnSpc>
                        <a:spcBef>
                          <a:spcPts val="26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行为达成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31140" algn="l" rtl="0" eaLnBrk="0">
                        <a:lnSpc>
                          <a:spcPct val="86000"/>
                        </a:lnSpc>
                        <a:spcBef>
                          <a:spcPts val="235"/>
                        </a:spcBef>
                      </a:pPr>
                      <a:r>
                        <a:rPr sz="14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的效果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172" name="textbox 3172"/>
          <p:cNvSpPr/>
          <p:nvPr/>
        </p:nvSpPr>
        <p:spPr>
          <a:xfrm>
            <a:off x="6134551" y="1355484"/>
            <a:ext cx="4645025" cy="5137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提炼素质因子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根据企业的职位分类，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素质因子可以从三个角度分别提取。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74" name="textbox 3174"/>
          <p:cNvSpPr/>
          <p:nvPr/>
        </p:nvSpPr>
        <p:spPr>
          <a:xfrm>
            <a:off x="113525" y="121284"/>
            <a:ext cx="177672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76" name="path 317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180" name="textbox 3180"/>
          <p:cNvSpPr/>
          <p:nvPr/>
        </p:nvSpPr>
        <p:spPr>
          <a:xfrm>
            <a:off x="785342" y="858367"/>
            <a:ext cx="207835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知行结构的素质模型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82" name="textbox 3182"/>
          <p:cNvSpPr/>
          <p:nvPr/>
        </p:nvSpPr>
        <p:spPr>
          <a:xfrm>
            <a:off x="9521536" y="2670569"/>
            <a:ext cx="725805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85090" algn="l" rtl="0" eaLnBrk="0">
              <a:lnSpc>
                <a:spcPct val="93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管理类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素质因子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84" name="textbox 3184"/>
          <p:cNvSpPr/>
          <p:nvPr/>
        </p:nvSpPr>
        <p:spPr>
          <a:xfrm>
            <a:off x="804256" y="1299604"/>
            <a:ext cx="126682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素质的知行结构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86" name="textbox 3186"/>
          <p:cNvSpPr/>
          <p:nvPr/>
        </p:nvSpPr>
        <p:spPr>
          <a:xfrm>
            <a:off x="2522566" y="4447299"/>
            <a:ext cx="1078230" cy="2139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88" name="table 3188"/>
          <p:cNvGraphicFramePr>
            <a:graphicFrameLocks noGrp="1"/>
          </p:cNvGraphicFramePr>
          <p:nvPr/>
        </p:nvGraphicFramePr>
        <p:xfrm>
          <a:off x="5700394" y="1164590"/>
          <a:ext cx="6014084" cy="5408929"/>
        </p:xfrm>
        <a:graphic>
          <a:graphicData uri="http://schemas.openxmlformats.org/drawingml/2006/table">
            <a:tbl>
              <a:tblPr/>
              <a:tblGrid>
                <a:gridCol w="304800"/>
                <a:gridCol w="312420"/>
                <a:gridCol w="323850"/>
                <a:gridCol w="955675"/>
                <a:gridCol w="956310"/>
                <a:gridCol w="968375"/>
                <a:gridCol w="980439"/>
                <a:gridCol w="1212214"/>
              </a:tblGrid>
              <a:tr h="479425">
                <a:tc gridSpan="3"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26695" algn="l" rtl="0" eaLnBrk="0">
                        <a:lnSpc>
                          <a:spcPct val="94000"/>
                        </a:lnSpc>
                      </a:pP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素质因子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 h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861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A</a:t>
                      </a:r>
                      <a:endParaRPr sz="9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  <a:p>
                      <a:pPr marL="313055" algn="l" rtl="0" eaLnBrk="0">
                        <a:lnSpc>
                          <a:spcPts val="1240"/>
                        </a:lnSpc>
                      </a:pPr>
                      <a:r>
                        <a:rPr sz="900" b="1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sz="900" b="1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LX+1)</a:t>
                      </a:r>
                      <a:endParaRPr sz="9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1242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</a:t>
                      </a:r>
                      <a:endParaRPr sz="9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  <a:p>
                      <a:pPr marL="313055" algn="l" rtl="0" eaLnBrk="0">
                        <a:lnSpc>
                          <a:spcPts val="1240"/>
                        </a:lnSpc>
                      </a:pPr>
                      <a:r>
                        <a:rPr sz="900" b="1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sz="900" b="1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LX+2)</a:t>
                      </a:r>
                      <a:endParaRPr sz="9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1496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C</a:t>
                      </a:r>
                      <a:endParaRPr sz="9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  <a:p>
                      <a:pPr marL="319405" algn="l" rtl="0" eaLnBrk="0">
                        <a:lnSpc>
                          <a:spcPts val="1240"/>
                        </a:lnSpc>
                      </a:pPr>
                      <a:r>
                        <a:rPr sz="900" b="1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sz="900" b="1" kern="0" spc="-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LX+3)</a:t>
                      </a:r>
                      <a:endParaRPr sz="9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80010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D</a:t>
                      </a: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sz="9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LX</a:t>
                      </a: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+4)</a:t>
                      </a:r>
                      <a:endParaRPr sz="9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6215" algn="l" rtl="0" eaLnBrk="0">
                        <a:lnSpc>
                          <a:spcPct val="97000"/>
                        </a:lnSpc>
                        <a:spcBef>
                          <a:spcPts val="0"/>
                        </a:spcBef>
                      </a:pP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</a:t>
                      </a: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E</a:t>
                      </a: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（</a:t>
                      </a:r>
                      <a:r>
                        <a:rPr sz="9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LX</a:t>
                      </a: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+5)</a:t>
                      </a:r>
                      <a:endParaRPr sz="9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38784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84264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学</a:t>
                      </a:r>
                      <a:r>
                        <a:rPr sz="900" kern="0" spc="-2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习</a:t>
                      </a:r>
                      <a:r>
                        <a:rPr sz="900" kern="0" spc="-2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4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96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414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态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2870" algn="l" rtl="0" eaLnBrk="0">
                        <a:lnSpc>
                          <a:spcPts val="1200"/>
                        </a:lnSpc>
                      </a:pP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度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有学习的愿望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带着问题学习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带着问题学习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1270" algn="l" rtl="0" eaLnBrk="0">
                        <a:lnSpc>
                          <a:spcPct val="109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喜欢学习，形</a:t>
                      </a:r>
                      <a:r>
                        <a:rPr sz="9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成学习习惯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3175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学习成为生活方式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和理想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54864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87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思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2235" algn="l" rtl="0" eaLnBrk="0">
                        <a:lnSpc>
                          <a:spcPts val="1200"/>
                        </a:lnSpc>
                      </a:pPr>
                      <a:r>
                        <a:rPr sz="900" kern="0" spc="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维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3810" algn="l" rtl="0" eaLnBrk="0">
                        <a:lnSpc>
                          <a:spcPct val="109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能够发现问题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及主要原因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3810" algn="l" rtl="0" eaLnBrk="0">
                        <a:lnSpc>
                          <a:spcPct val="109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能够发现问题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及主要原因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3810" algn="l" rtl="0" eaLnBrk="0">
                        <a:lnSpc>
                          <a:spcPct val="109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能够发现问题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及深层原因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3810" algn="l" rtl="0" eaLnBrk="0">
                        <a:lnSpc>
                          <a:spcPct val="110000"/>
                        </a:lnSpc>
                        <a:spcBef>
                          <a:spcPts val="0"/>
                        </a:spcBef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能够举一反三，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发现问题的规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律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4445" algn="l" rtl="0" eaLnBrk="0">
                        <a:lnSpc>
                          <a:spcPct val="110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能够建立抽象的解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决问题的方法论和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模型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54864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87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6045" algn="l" rtl="0" eaLnBrk="0">
                        <a:lnSpc>
                          <a:spcPts val="1200"/>
                        </a:lnSpc>
                      </a:pPr>
                      <a:r>
                        <a:rPr sz="9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870" indent="-1270" algn="l" rtl="0" eaLnBrk="0">
                        <a:lnSpc>
                          <a:spcPct val="109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尝试解决问题</a:t>
                      </a:r>
                      <a:r>
                        <a:rPr sz="900" kern="0" spc="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的方法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870" indent="-1270" algn="l" rtl="0" eaLnBrk="0">
                        <a:lnSpc>
                          <a:spcPct val="109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尝试解决问题</a:t>
                      </a:r>
                      <a:r>
                        <a:rPr sz="900" kern="0" spc="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的方法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1905" algn="l" rtl="0" eaLnBrk="0">
                        <a:lnSpc>
                          <a:spcPct val="109000"/>
                        </a:lnSpc>
                        <a:spcBef>
                          <a:spcPts val="0"/>
                        </a:spcBef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老方法行不通，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寻找新方法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870" indent="-3810" algn="l" rtl="0" eaLnBrk="0">
                        <a:lnSpc>
                          <a:spcPct val="109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为高效达成目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的创新方法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1905" algn="l" rtl="0" eaLnBrk="0">
                        <a:lnSpc>
                          <a:spcPct val="11000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善于转换角度，寻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求实现最优解的创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新方法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582294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23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6045" algn="l" rtl="0" eaLnBrk="0">
                        <a:lnSpc>
                          <a:spcPts val="1200"/>
                        </a:lnSpc>
                      </a:pPr>
                      <a:r>
                        <a:rPr sz="9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果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254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对事物局部改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变起到帮助作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用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254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对事物局部改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变起到积极作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用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254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对事物局部改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变起到重要作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用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indent="-3810" algn="l" rtl="0" eaLnBrk="0">
                        <a:lnSpc>
                          <a:spcPct val="11000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对事物的整体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改变发挥重要、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关键作用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-635" algn="l" rtl="0" eaLnBrk="0">
                        <a:lnSpc>
                          <a:spcPct val="11000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对事物的整体改变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发挥全局性、牵引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性作用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70104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09980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</a:t>
                      </a:r>
                      <a:r>
                        <a:rPr sz="900" kern="0" spc="-2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队</a:t>
                      </a:r>
                      <a:r>
                        <a:rPr sz="900" kern="0" spc="-2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合</a:t>
                      </a:r>
                      <a:r>
                        <a:rPr sz="900" kern="0" spc="-2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0965" algn="l" rtl="0" eaLnBrk="0">
                        <a:lnSpc>
                          <a:spcPct val="94000"/>
                        </a:lnSpc>
                      </a:pP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知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414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态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2870" algn="l" rtl="0" eaLnBrk="0">
                        <a:lnSpc>
                          <a:spcPts val="1200"/>
                        </a:lnSpc>
                      </a:pP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度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8425" indent="-2540" algn="l" rtl="0" eaLnBrk="0">
                        <a:lnSpc>
                          <a:spcPct val="109000"/>
                        </a:lnSpc>
                      </a:pPr>
                      <a:r>
                        <a:rPr sz="900" kern="0" spc="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愿意融入团队，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为团队做贡献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8425" indent="-2540" algn="l" rtl="0" eaLnBrk="0">
                        <a:lnSpc>
                          <a:spcPct val="109000"/>
                        </a:lnSpc>
                      </a:pPr>
                      <a:r>
                        <a:rPr sz="900" kern="0" spc="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愿意融入团队，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为团队做贡献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1905" algn="l" rtl="0" eaLnBrk="0">
                        <a:lnSpc>
                          <a:spcPct val="110000"/>
                        </a:lnSpc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发挥团队效能，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没有狭隘的本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位意识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indent="1905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重视组织建设，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重视公司整体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利益，愿意跨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部门合作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将公司整体利益放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在优先位置，积极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开展跨部门合作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641984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870" algn="l" rtl="0" eaLnBrk="0">
                        <a:lnSpc>
                          <a:spcPct val="94000"/>
                        </a:lnSpc>
                      </a:pP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思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2235" algn="l" rtl="0" eaLnBrk="0">
                        <a:lnSpc>
                          <a:spcPts val="1200"/>
                        </a:lnSpc>
                      </a:pPr>
                      <a:r>
                        <a:rPr sz="900" kern="0" spc="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维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381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能够认识团队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矛盾所在及其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原因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381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能够认识团队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矛盾所在及其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原因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381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能够发现团队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及组织建设的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主要变量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885" indent="381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能够发现团队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及组织建设的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主要变量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4445" algn="l" rtl="0" eaLnBrk="0">
                        <a:lnSpc>
                          <a:spcPct val="109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能够从文化和合作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规则角度思考问题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70104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15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87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6045" algn="l" rtl="0" eaLnBrk="0">
                        <a:lnSpc>
                          <a:spcPts val="1200"/>
                        </a:lnSpc>
                      </a:pPr>
                      <a:r>
                        <a:rPr sz="9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8425" indent="-1270" algn="l" rtl="0" eaLnBrk="0">
                        <a:lnSpc>
                          <a:spcPct val="110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做好团队交给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的任务，合作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无滞碍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在团队中充当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对重角色，努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力完成团队任</a:t>
                      </a:r>
                      <a:r>
                        <a:rPr sz="900" kern="0" spc="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务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7790" indent="-254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在团队中充当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多种角色，努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力完成团队任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务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承担需要做出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牺牲的团队任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务，对外合作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时不计得失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3175" algn="l" rtl="0" eaLnBrk="0">
                        <a:lnSpc>
                          <a:spcPct val="109000"/>
                        </a:lnSpc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为团队的整体协同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起到重要作用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76708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23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6045" algn="l" rtl="0" eaLnBrk="0">
                        <a:lnSpc>
                          <a:spcPts val="1200"/>
                        </a:lnSpc>
                      </a:pPr>
                      <a:r>
                        <a:rPr sz="9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果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6520" indent="6350" algn="l" rtl="0" eaLnBrk="0">
                        <a:lnSpc>
                          <a:spcPct val="109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团队通过合作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基本完成任务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8255" algn="l" rtl="0" eaLnBrk="0">
                        <a:lnSpc>
                          <a:spcPct val="110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团队积极、健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康、进取，创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造良好业绩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indent="8255" algn="l" rtl="0" eaLnBrk="0">
                        <a:lnSpc>
                          <a:spcPct val="110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团队积极，健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康、进取，创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造良好业绩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525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保持较高的团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7790" indent="3810" algn="l" rtl="0" eaLnBrk="0">
                        <a:lnSpc>
                          <a:spcPct val="110000"/>
                        </a:lnSpc>
                        <a:spcBef>
                          <a:spcPts val="15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队满意度，团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队战斗力强，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善于攻坚克难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8425" indent="-1905" algn="l" rtl="0" eaLnBrk="0">
                        <a:lnSpc>
                          <a:spcPct val="110000"/>
                        </a:lnSpc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打造出业绩优秀的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团队和组织，团队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战斗力支撑重大战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略任务完成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</a:tbl>
          </a:graphicData>
        </a:graphic>
      </p:graphicFrame>
      <p:sp>
        <p:nvSpPr>
          <p:cNvPr id="3190" name="textbox 3190"/>
          <p:cNvSpPr/>
          <p:nvPr/>
        </p:nvSpPr>
        <p:spPr>
          <a:xfrm>
            <a:off x="113525" y="121284"/>
            <a:ext cx="5617845" cy="29527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任职资格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87045" algn="l" rtl="0" eaLnBrk="0">
              <a:lnSpc>
                <a:spcPct val="90000"/>
              </a:lnSpc>
              <a:spcBef>
                <a:spcPts val="520"/>
              </a:spcBef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知行结构的素质模型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87680" algn="l" rtl="0" eaLnBrk="0">
              <a:lnSpc>
                <a:spcPct val="93000"/>
              </a:lnSpc>
              <a:spcBef>
                <a:spcPts val="9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素质因子的提炼需要从职位所承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担的责任以及职位所从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事的活动（流程）出发，参考、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依据职位的能力定位。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78790" algn="l" rtl="0" eaLnBrk="0">
              <a:lnSpc>
                <a:spcPct val="86000"/>
              </a:lnSpc>
              <a:spcBef>
                <a:spcPts val="121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构建素质模型的思路：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83235" indent="2540" algn="l" rtl="0" eaLnBrk="0">
              <a:lnSpc>
                <a:spcPct val="93000"/>
              </a:lnSpc>
              <a:spcBef>
                <a:spcPts val="22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素质的定义→素质的知行结构→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不同职位的素质因子→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不同素质因子的知行标准。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88315" algn="l" rtl="0" eaLnBrk="0">
              <a:lnSpc>
                <a:spcPct val="86000"/>
              </a:lnSpc>
              <a:spcBef>
                <a:spcPts val="152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和等级型素质模型建构方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式的不同之处在于：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按职位或职位序列确定素质因子，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体现战略导向、流程导向理念；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192" name="path 319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194" name="picture 319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579119" y="3329939"/>
            <a:ext cx="4983479" cy="3151632"/>
          </a:xfrm>
          <a:prstGeom prst="rect">
            <a:avLst/>
          </a:prstGeom>
        </p:spPr>
      </p:pic>
      <p:sp>
        <p:nvSpPr>
          <p:cNvPr id="3198" name="textbox 3198"/>
          <p:cNvSpPr/>
          <p:nvPr/>
        </p:nvSpPr>
        <p:spPr>
          <a:xfrm>
            <a:off x="5766886" y="906539"/>
            <a:ext cx="2510154" cy="2082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通用类素质因子不同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职位的标准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4"/>
          <p:cNvGrpSpPr/>
          <p:nvPr/>
        </p:nvGrpSpPr>
        <p:grpSpPr>
          <a:xfrm rot="21600000">
            <a:off x="1524000" y="1219200"/>
            <a:ext cx="5844540" cy="2359050"/>
            <a:chOff x="0" y="0"/>
            <a:chExt cx="5844540" cy="2359050"/>
          </a:xfrm>
        </p:grpSpPr>
        <p:sp>
          <p:nvSpPr>
            <p:cNvPr id="196" name="rect 196"/>
            <p:cNvSpPr/>
            <p:nvPr/>
          </p:nvSpPr>
          <p:spPr>
            <a:xfrm>
              <a:off x="0" y="0"/>
              <a:ext cx="5844540" cy="1528571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198" name="picture 19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378460" y="19050"/>
              <a:ext cx="4693284" cy="2340000"/>
            </a:xfrm>
            <a:prstGeom prst="rect">
              <a:avLst/>
            </a:prstGeom>
          </p:spPr>
        </p:pic>
        <p:pic>
          <p:nvPicPr>
            <p:cNvPr id="200" name="picture 20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2359025" y="370204"/>
              <a:ext cx="572134" cy="1769745"/>
            </a:xfrm>
            <a:prstGeom prst="rect">
              <a:avLst/>
            </a:prstGeom>
          </p:spPr>
        </p:pic>
      </p:grpSp>
      <p:pic>
        <p:nvPicPr>
          <p:cNvPr id="202" name="picture 2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7948294" y="1223771"/>
            <a:ext cx="3226434" cy="3008376"/>
          </a:xfrm>
          <a:prstGeom prst="rect">
            <a:avLst/>
          </a:prstGeom>
        </p:spPr>
      </p:pic>
      <p:sp>
        <p:nvSpPr>
          <p:cNvPr id="204" name="rect 204"/>
          <p:cNvSpPr/>
          <p:nvPr/>
        </p:nvSpPr>
        <p:spPr>
          <a:xfrm>
            <a:off x="752856" y="4732020"/>
            <a:ext cx="1909572" cy="324611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6" name="rect 206"/>
          <p:cNvSpPr/>
          <p:nvPr/>
        </p:nvSpPr>
        <p:spPr>
          <a:xfrm>
            <a:off x="758952" y="4378452"/>
            <a:ext cx="1776983" cy="284988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08" name="rect 208"/>
          <p:cNvSpPr/>
          <p:nvPr/>
        </p:nvSpPr>
        <p:spPr>
          <a:xfrm>
            <a:off x="746759" y="5126735"/>
            <a:ext cx="1776983" cy="28346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10" name="textbox 210"/>
          <p:cNvSpPr/>
          <p:nvPr/>
        </p:nvSpPr>
        <p:spPr>
          <a:xfrm>
            <a:off x="734059" y="4404981"/>
            <a:ext cx="10161905" cy="9975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765" algn="l" rtl="0" eaLnBrk="0">
              <a:lnSpc>
                <a:spcPct val="90000"/>
              </a:lnSpc>
              <a:tabLst>
                <a:tab pos="20764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企业的基础设施</a:t>
            </a:r>
            <a:r>
              <a:rPr sz="1500" kern="0" spc="3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主要包括一般管理、法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律事务、会计等功能，即公共的管理和服务职能；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5715" algn="l" rtl="0" eaLnBrk="0">
              <a:lnSpc>
                <a:spcPct val="158000"/>
              </a:lnSpc>
              <a:spcBef>
                <a:spcPts val="230"/>
              </a:spcBef>
              <a:tabLst>
                <a:tab pos="170180" algn="l"/>
                <a:tab pos="194945" algn="l"/>
              </a:tabLst>
            </a:pP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400" kern="0" spc="10" baseline="-4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其他三项辅助活动</a:t>
            </a:r>
            <a:r>
              <a:rPr sz="1500" kern="0" spc="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每一项主要活动都会涉及采购、人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力资源和技术发展，这三项辅助活动是嵌入主要活动（流程）之中的；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企业的基础设施</a:t>
            </a:r>
            <a:r>
              <a:rPr sz="1500" kern="0" spc="2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主要指各项主要活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动涉及的基础性、平台性技术，及工艺技术、设备技术等。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12" name="picture 2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31519" y="5563870"/>
            <a:ext cx="10470515" cy="875029"/>
          </a:xfrm>
          <a:prstGeom prst="rect">
            <a:avLst/>
          </a:prstGeom>
        </p:spPr>
      </p:pic>
      <p:sp>
        <p:nvSpPr>
          <p:cNvPr id="214" name="textbox 214"/>
          <p:cNvSpPr/>
          <p:nvPr/>
        </p:nvSpPr>
        <p:spPr>
          <a:xfrm>
            <a:off x="113525" y="121284"/>
            <a:ext cx="5638165" cy="9683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价值创造活动的分类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8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0000"/>
              </a:lnSpc>
              <a:spcBef>
                <a:spcPts val="5"/>
              </a:spcBef>
            </a:pPr>
            <a:r>
              <a:rPr sz="1700" b="1" kern="0" spc="6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核心活动和辅助活动：</a:t>
            </a:r>
            <a:r>
              <a:rPr sz="1700" kern="0" spc="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迈克尔</a:t>
            </a:r>
            <a:r>
              <a:rPr sz="1700" kern="0" spc="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700" kern="0" spc="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·波特的价值链理论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16" name="path 21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18" name="textbox 218"/>
          <p:cNvSpPr/>
          <p:nvPr/>
        </p:nvSpPr>
        <p:spPr>
          <a:xfrm>
            <a:off x="2568470" y="5641099"/>
            <a:ext cx="7037705" cy="7188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将全部活动分为主要活动（流程）和辅助活动（流程）存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两方面的缺陷：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58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人力资源管理活动（流程）被归入辅助活动（流程</a:t>
            </a:r>
            <a:r>
              <a:rPr sz="14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降低了人力资源要素的战略意义。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41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不同行业、不同企业具体情况不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同，主辅活动很难界定。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0" name="textbox 220"/>
          <p:cNvSpPr/>
          <p:nvPr/>
        </p:nvSpPr>
        <p:spPr>
          <a:xfrm>
            <a:off x="2113070" y="3685299"/>
            <a:ext cx="5325745" cy="5588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5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涉及产品实体的创造、分销、配送，以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及售后的支援与服务性活动；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ts val="277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能让主要活动顺利进行，如进料（采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购）和基础设施等活动。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2" name="textbox 222"/>
          <p:cNvSpPr/>
          <p:nvPr/>
        </p:nvSpPr>
        <p:spPr>
          <a:xfrm>
            <a:off x="1613986" y="1319289"/>
            <a:ext cx="1265555" cy="13582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7000"/>
              </a:lnSpc>
            </a:pP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企业的基础设施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531495" indent="-366395" algn="l" rtl="0" eaLnBrk="0">
              <a:lnSpc>
                <a:spcPct val="177000"/>
              </a:lnSpc>
              <a:spcBef>
                <a:spcPts val="115"/>
              </a:spcBef>
              <a:tabLst>
                <a:tab pos="848360" algn="l"/>
              </a:tabLst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人力资源管理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技术发展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采购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4" name="textbox 224"/>
          <p:cNvSpPr/>
          <p:nvPr/>
        </p:nvSpPr>
        <p:spPr>
          <a:xfrm>
            <a:off x="742188" y="1223771"/>
            <a:ext cx="780415" cy="151701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4945" algn="l" rtl="0" eaLnBrk="0">
              <a:lnSpc>
                <a:spcPct val="90000"/>
              </a:lnSpc>
            </a:pPr>
            <a:r>
              <a:rPr sz="1500" kern="0" spc="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辅助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9390" algn="l" rtl="0" eaLnBrk="0">
              <a:lnSpc>
                <a:spcPct val="90000"/>
              </a:lnSpc>
              <a:spcBef>
                <a:spcPts val="300"/>
              </a:spcBef>
            </a:pPr>
            <a:r>
              <a:rPr sz="1500" kern="0" spc="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活动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26" name="rect 226"/>
          <p:cNvSpPr/>
          <p:nvPr/>
        </p:nvSpPr>
        <p:spPr>
          <a:xfrm>
            <a:off x="2987039" y="3165347"/>
            <a:ext cx="1039368" cy="28346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28" name="textbox 228"/>
          <p:cNvSpPr/>
          <p:nvPr/>
        </p:nvSpPr>
        <p:spPr>
          <a:xfrm>
            <a:off x="2974339" y="2784869"/>
            <a:ext cx="1398269" cy="6375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33780" indent="-906145" algn="l" rtl="0" eaLnBrk="0">
              <a:lnSpc>
                <a:spcPct val="92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进料运筹</a:t>
            </a:r>
            <a:r>
              <a:rPr sz="1400" kern="0" spc="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作业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90"/>
              </a:spcBef>
              <a:tabLst>
                <a:tab pos="136525" algn="l"/>
              </a:tabLst>
            </a:pPr>
            <a:r>
              <a:rPr sz="15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主要活动</a:t>
            </a:r>
            <a:r>
              <a:rPr sz="15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2" name="textbox 232"/>
          <p:cNvSpPr/>
          <p:nvPr/>
        </p:nvSpPr>
        <p:spPr>
          <a:xfrm>
            <a:off x="769619" y="3634740"/>
            <a:ext cx="1270000" cy="28511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8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3876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主要活动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4" name="textbox 234"/>
          <p:cNvSpPr/>
          <p:nvPr/>
        </p:nvSpPr>
        <p:spPr>
          <a:xfrm>
            <a:off x="754380" y="3994403"/>
            <a:ext cx="1270000" cy="28511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5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36220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辅助活动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6" name="textbox 236"/>
          <p:cNvSpPr/>
          <p:nvPr/>
        </p:nvSpPr>
        <p:spPr>
          <a:xfrm>
            <a:off x="936905" y="5766421"/>
            <a:ext cx="626744" cy="4749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100330" algn="l" rtl="0" eaLnBrk="0">
              <a:lnSpc>
                <a:spcPct val="99000"/>
              </a:lnSpc>
            </a:pPr>
            <a:r>
              <a:rPr sz="1500" kern="0" spc="6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理论</a:t>
            </a: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局限性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38" name="textbox 238"/>
          <p:cNvSpPr/>
          <p:nvPr/>
        </p:nvSpPr>
        <p:spPr>
          <a:xfrm>
            <a:off x="5186412" y="2788679"/>
            <a:ext cx="549275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7155" indent="-84455" algn="l" rtl="0" eaLnBrk="0">
              <a:lnSpc>
                <a:spcPct val="93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营销与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销售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0" name="textbox 240"/>
          <p:cNvSpPr/>
          <p:nvPr/>
        </p:nvSpPr>
        <p:spPr>
          <a:xfrm>
            <a:off x="4583005" y="2786774"/>
            <a:ext cx="372745" cy="4235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225" algn="l" rtl="0" eaLnBrk="0">
              <a:lnSpc>
                <a:spcPct val="85000"/>
              </a:lnSpc>
            </a:pP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出货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60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运筹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2" name="textbox 242"/>
          <p:cNvSpPr/>
          <p:nvPr/>
        </p:nvSpPr>
        <p:spPr>
          <a:xfrm>
            <a:off x="5974610" y="2794394"/>
            <a:ext cx="375920" cy="2082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服务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44" name="textbox 244"/>
          <p:cNvSpPr/>
          <p:nvPr/>
        </p:nvSpPr>
        <p:spPr>
          <a:xfrm>
            <a:off x="6805426" y="2808364"/>
            <a:ext cx="373379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利润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46" name="picture 2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6597015" y="1252854"/>
            <a:ext cx="8254" cy="2340000"/>
          </a:xfrm>
          <a:prstGeom prst="rect">
            <a:avLst/>
          </a:prstGeom>
        </p:spPr>
      </p:pic>
      <p:pic>
        <p:nvPicPr>
          <p:cNvPr id="248" name="picture 2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5850254" y="1623695"/>
            <a:ext cx="8254" cy="1762125"/>
          </a:xfrm>
          <a:prstGeom prst="rect">
            <a:avLst/>
          </a:prstGeom>
        </p:spPr>
      </p:pic>
      <p:pic>
        <p:nvPicPr>
          <p:cNvPr id="250" name="picture 2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082540" y="1604009"/>
            <a:ext cx="8254" cy="1762125"/>
          </a:xfrm>
          <a:prstGeom prst="rect">
            <a:avLst/>
          </a:prstGeom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00" name="table 3200"/>
          <p:cNvGraphicFramePr>
            <a:graphicFrameLocks noGrp="1"/>
          </p:cNvGraphicFramePr>
          <p:nvPr/>
        </p:nvGraphicFramePr>
        <p:xfrm>
          <a:off x="695325" y="1476375"/>
          <a:ext cx="5005070" cy="4844415"/>
        </p:xfrm>
        <a:graphic>
          <a:graphicData uri="http://schemas.openxmlformats.org/drawingml/2006/table">
            <a:tbl>
              <a:tblPr/>
              <a:tblGrid>
                <a:gridCol w="304800"/>
                <a:gridCol w="848994"/>
                <a:gridCol w="784859"/>
                <a:gridCol w="833120"/>
                <a:gridCol w="930275"/>
                <a:gridCol w="1303020"/>
              </a:tblGrid>
              <a:tr h="4794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b="1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330" algn="l" rtl="0" eaLnBrk="0">
                        <a:lnSpc>
                          <a:spcPts val="1200"/>
                        </a:lnSpc>
                      </a:pPr>
                      <a:r>
                        <a:rPr sz="9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类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7165" algn="l" rtl="0" eaLnBrk="0">
                        <a:lnSpc>
                          <a:spcPct val="94000"/>
                        </a:lnSpc>
                      </a:pP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素质因子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6987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b="1" kern="0" spc="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基层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05105" algn="l" rtl="0" eaLnBrk="0">
                        <a:lnSpc>
                          <a:spcPts val="1200"/>
                        </a:lnSpc>
                      </a:pP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领导者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2395" algn="l" rtl="0" eaLnBrk="0">
                        <a:lnSpc>
                          <a:spcPct val="94000"/>
                        </a:lnSpc>
                      </a:pP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中层领导者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8257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事业部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78130" algn="l" rtl="0" eaLnBrk="0">
                        <a:lnSpc>
                          <a:spcPts val="1200"/>
                        </a:lnSpc>
                      </a:pP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领导者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52959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b="1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461010" algn="l" rtl="0" eaLnBrk="0">
                        <a:lnSpc>
                          <a:spcPts val="1200"/>
                        </a:lnSpc>
                      </a:pP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领导者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396240">
                <a:tc rowSpan="5"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77406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引</a:t>
                      </a:r>
                      <a:r>
                        <a:rPr sz="900" kern="0" spc="-2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领</a:t>
                      </a:r>
                      <a:r>
                        <a:rPr sz="900" kern="0" spc="-2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未</a:t>
                      </a:r>
                      <a:r>
                        <a:rPr sz="900" kern="0" spc="-2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来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462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决策能力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1605" indent="-59055" algn="l" rtl="0" eaLnBrk="0">
                        <a:lnSpc>
                          <a:spcPct val="109000"/>
                        </a:lnSpc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分析问题、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解决问题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94640" indent="-125730" algn="l" rtl="0" eaLnBrk="0">
                        <a:lnSpc>
                          <a:spcPct val="109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做有效的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决策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2265" indent="-188595" algn="l" rtl="0" eaLnBrk="0">
                        <a:lnSpc>
                          <a:spcPct val="109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做有见地的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判断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368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做敏锐的判断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396239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049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策略性思考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224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理解策略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94640" indent="-126365" algn="l" rtl="0" eaLnBrk="0">
                        <a:lnSpc>
                          <a:spcPct val="109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有策略地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行动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6400" indent="-253365" algn="l" rtl="0" eaLnBrk="0">
                        <a:lnSpc>
                          <a:spcPct val="109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有策略地思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考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9878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制定策略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39624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89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财务能力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62585" algn="l" rtl="0" eaLnBrk="0">
                        <a:lnSpc>
                          <a:spcPts val="405"/>
                        </a:lnSpc>
                      </a:pP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-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33045" indent="-125095" algn="l" rtl="0" eaLnBrk="0">
                        <a:lnSpc>
                          <a:spcPct val="109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能够利用财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务数据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1630" indent="-186055" algn="l" rtl="0" eaLnBrk="0">
                        <a:lnSpc>
                          <a:spcPct val="109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具有财务敏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锐性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209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具有财务洞察力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54864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65760" indent="-255270" algn="l" rtl="0" eaLnBrk="0">
                        <a:lnSpc>
                          <a:spcPct val="10900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创造力及远</a:t>
                      </a: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见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4145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发现可以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335915" indent="-189230" algn="l" rtl="0" eaLnBrk="0">
                        <a:lnSpc>
                          <a:spcPct val="109000"/>
                        </a:lnSpc>
                        <a:spcBef>
                          <a:spcPts val="165"/>
                        </a:spcBef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改进的地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3050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创造性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31775" algn="l" rtl="0" eaLnBrk="0">
                        <a:lnSpc>
                          <a:spcPts val="12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地思考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226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创新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6355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有远见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39624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89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全球眼光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62585" algn="l" rtl="0" eaLnBrk="0">
                        <a:lnSpc>
                          <a:spcPts val="405"/>
                        </a:lnSpc>
                      </a:pP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-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9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87350" algn="l" rtl="0" eaLnBrk="0">
                        <a:lnSpc>
                          <a:spcPts val="405"/>
                        </a:lnSpc>
                      </a:pP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-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5765" indent="-250190" algn="l" rtl="0" eaLnBrk="0">
                        <a:lnSpc>
                          <a:spcPct val="110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具有全球眼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光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859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具有全球整合能力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243840">
                <a:tc rowSpan="6"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81978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成</a:t>
                      </a:r>
                      <a:r>
                        <a:rPr sz="900" kern="0" spc="-2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就</a:t>
                      </a:r>
                      <a:r>
                        <a:rPr sz="900" kern="0" spc="-2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</a:t>
                      </a:r>
                      <a:r>
                        <a:rPr sz="900" kern="0" spc="-2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队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38760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影响力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6685" algn="l" rtl="0" eaLnBrk="0">
                        <a:lnSpc>
                          <a:spcPct val="94000"/>
                        </a:lnSpc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争取支持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7640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建立支持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6535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影响他人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0820" algn="l" rtl="0" eaLnBrk="0">
                        <a:lnSpc>
                          <a:spcPct val="94000"/>
                        </a:lnSpc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运用组织影响力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39624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399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激励下属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2240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鼓励下属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42240" algn="l" rtl="0" eaLnBrk="0">
                        <a:lnSpc>
                          <a:spcPct val="94000"/>
                        </a:lnSpc>
                        <a:spcBef>
                          <a:spcPts val="18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承担责任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700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激励下属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5875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吸引与鼓舞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9878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激励组织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39624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6530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开发下属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4010" indent="-190500" algn="l" rtl="0" eaLnBrk="0">
                        <a:lnSpc>
                          <a:spcPct val="109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甄选与开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发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9545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开发下属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7805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塑造人才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4320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开发组织才能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396239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2245" algn="l" rtl="0" eaLnBrk="0">
                        <a:lnSpc>
                          <a:spcPct val="94000"/>
                        </a:lnSpc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团队合作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62585" algn="l" rtl="0" eaLnBrk="0">
                        <a:lnSpc>
                          <a:spcPts val="405"/>
                        </a:lnSpc>
                        <a:spcBef>
                          <a:spcPts val="5"/>
                        </a:spcBef>
                      </a:pP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-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94005" indent="-122555" algn="l" rtl="0" eaLnBrk="0">
                        <a:lnSpc>
                          <a:spcPct val="109000"/>
                        </a:lnSpc>
                        <a:spcBef>
                          <a:spcPts val="0"/>
                        </a:spcBef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改善团队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精神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4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09575" indent="-257810" algn="l" rtl="0" eaLnBrk="0">
                        <a:lnSpc>
                          <a:spcPct val="10900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促进合作行</a:t>
                      </a:r>
                      <a:r>
                        <a:rPr sz="9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1780" algn="l" rtl="0" eaLnBrk="0">
                        <a:lnSpc>
                          <a:spcPct val="94000"/>
                        </a:lnSpc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确保协作氛围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39624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260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有效沟通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43510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有效沟通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7005" indent="-63500" algn="l" rtl="0" eaLnBrk="0">
                        <a:lnSpc>
                          <a:spcPct val="10900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鼓励开放的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沟通氛围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35610" algn="l" rtl="0" eaLnBrk="0">
                        <a:lnSpc>
                          <a:spcPts val="405"/>
                        </a:lnSpc>
                        <a:spcBef>
                          <a:spcPts val="5"/>
                        </a:spcBef>
                      </a:pP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-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19125" algn="l" rtl="0" eaLnBrk="0">
                        <a:lnSpc>
                          <a:spcPts val="405"/>
                        </a:lnSpc>
                        <a:spcBef>
                          <a:spcPts val="5"/>
                        </a:spcBef>
                      </a:pP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-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40259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705" algn="l" rtl="0" eaLnBrk="0">
                        <a:lnSpc>
                          <a:spcPct val="94000"/>
                        </a:lnSpc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关系导向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8915" indent="-60960" algn="l" rtl="0" eaLnBrk="0">
                        <a:lnSpc>
                          <a:spcPct val="109000"/>
                        </a:lnSpc>
                        <a:spcBef>
                          <a:spcPts val="0"/>
                        </a:spcBef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与他人关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系良好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7640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建立关系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16535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巩固关系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2415" algn="l" rtl="0" eaLnBrk="0">
                        <a:lnSpc>
                          <a:spcPct val="94000"/>
                        </a:lnSpc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建立组织关系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02" name="table 3202"/>
          <p:cNvGraphicFramePr>
            <a:graphicFrameLocks noGrp="1"/>
          </p:cNvGraphicFramePr>
          <p:nvPr/>
        </p:nvGraphicFramePr>
        <p:xfrm>
          <a:off x="5899784" y="1477009"/>
          <a:ext cx="5263515" cy="2990214"/>
        </p:xfrm>
        <a:graphic>
          <a:graphicData uri="http://schemas.openxmlformats.org/drawingml/2006/table">
            <a:tbl>
              <a:tblPr/>
              <a:tblGrid>
                <a:gridCol w="304800"/>
                <a:gridCol w="1001394"/>
                <a:gridCol w="857885"/>
                <a:gridCol w="998219"/>
                <a:gridCol w="864235"/>
                <a:gridCol w="1236980"/>
              </a:tblGrid>
              <a:tr h="4857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06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b="1" kern="0" spc="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分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00330" algn="l" rtl="0" eaLnBrk="0">
                        <a:lnSpc>
                          <a:spcPts val="1200"/>
                        </a:lnSpc>
                      </a:pPr>
                      <a:r>
                        <a:rPr sz="900" b="1" kern="0" spc="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类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3365" algn="l" rtl="0" eaLnBrk="0">
                        <a:lnSpc>
                          <a:spcPct val="94000"/>
                        </a:lnSpc>
                      </a:pP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素质因子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935" algn="l" rtl="0" eaLnBrk="0">
                        <a:lnSpc>
                          <a:spcPct val="94000"/>
                        </a:lnSpc>
                      </a:pP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基层领导者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4945" algn="l" rtl="0" eaLnBrk="0">
                        <a:lnSpc>
                          <a:spcPct val="94000"/>
                        </a:lnSpc>
                      </a:pP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中层领导者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4955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事业部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45110" algn="l" rtl="0" eaLnBrk="0">
                        <a:lnSpc>
                          <a:spcPts val="1200"/>
                        </a:lnSpc>
                      </a:pP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领导者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9657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b="1" kern="0" spc="5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高级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427990" algn="l" rtl="0" eaLnBrk="0">
                        <a:lnSpc>
                          <a:spcPts val="1200"/>
                        </a:lnSpc>
                      </a:pP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领导者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396240">
                <a:tc rowSpan="4"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83235" algn="l" rtl="0" eaLnBrk="0">
                        <a:lnSpc>
                          <a:spcPct val="87000"/>
                        </a:lnSpc>
                      </a:pP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追</a:t>
                      </a:r>
                      <a:r>
                        <a:rPr sz="900" kern="0" spc="-2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求</a:t>
                      </a:r>
                      <a:r>
                        <a:rPr sz="900" kern="0" spc="-2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</a:t>
                      </a:r>
                      <a:r>
                        <a:rPr sz="900" kern="0" spc="-2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果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019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顾客导向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1610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寻求顾客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305435" algn="l" rtl="0" eaLnBrk="0">
                        <a:lnSpc>
                          <a:spcPts val="1200"/>
                        </a:lnSpc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满意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满足顾客需求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4635" algn="l" rtl="0" eaLnBrk="0">
                        <a:lnSpc>
                          <a:spcPct val="94000"/>
                        </a:lnSpc>
                      </a:pPr>
                      <a:r>
                        <a:rPr sz="900" kern="0" spc="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以顾客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49555" algn="l" rtl="0" eaLnBrk="0">
                        <a:lnSpc>
                          <a:spcPct val="94000"/>
                        </a:lnSpc>
                        <a:spcBef>
                          <a:spcPts val="185"/>
                        </a:spcBef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为中心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2260" algn="l" rtl="0" eaLnBrk="0">
                        <a:lnSpc>
                          <a:spcPct val="94000"/>
                        </a:lnSpc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确保以顾客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433070" algn="l" rtl="0" eaLnBrk="0">
                        <a:lnSpc>
                          <a:spcPts val="1200"/>
                        </a:lnSpc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为中心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396240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970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目标管理能力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843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制定计划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19405" indent="-197485" algn="l" rtl="0" eaLnBrk="0">
                        <a:lnSpc>
                          <a:spcPct val="109000"/>
                        </a:lnSpc>
                        <a:spcBef>
                          <a:spcPts val="5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制定切实可行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的计划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224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结果驱动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1760" indent="1270" algn="l" rtl="0" eaLnBrk="0">
                        <a:lnSpc>
                          <a:spcPct val="109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和组织紧密相连</a:t>
                      </a:r>
                      <a:r>
                        <a:rPr sz="900" kern="0" spc="-2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；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推动组织取得成功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376554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019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执行能力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70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有效执行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082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管理执行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224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确保执行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6576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优化执行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383539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273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主动进取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843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积极主动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146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主动进取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285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勇敢地领导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226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大胆地领导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548640">
                <a:tc rowSpan="2"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705" algn="l" rtl="0" eaLnBrk="0">
                        <a:lnSpc>
                          <a:spcPct val="88000"/>
                        </a:lnSpc>
                        <a:spcBef>
                          <a:spcPts val="5"/>
                        </a:spcBef>
                      </a:pP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超</a:t>
                      </a:r>
                      <a:r>
                        <a:rPr sz="900" kern="0" spc="-2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越</a:t>
                      </a:r>
                      <a:r>
                        <a:rPr sz="900" kern="0" spc="-2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自</a:t>
                      </a:r>
                      <a:r>
                        <a:rPr sz="900" kern="0" spc="-26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1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我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1623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可信度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9070" indent="-59690" algn="l" rtl="0" eaLnBrk="0">
                        <a:lnSpc>
                          <a:spcPct val="109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能够让他人</a:t>
                      </a: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感到可信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1920" indent="4445" algn="l" rtl="0" eaLnBrk="0">
                        <a:lnSpc>
                          <a:spcPct val="109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能够建立他人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对自己的信任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3190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能够激发他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309245" indent="-187960" algn="l" rtl="0" eaLnBrk="0">
                        <a:lnSpc>
                          <a:spcPct val="109000"/>
                        </a:lnSpc>
                        <a:spcBef>
                          <a:spcPts val="17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人对自己的</a:t>
                      </a:r>
                      <a:r>
                        <a:rPr sz="9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信任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5895" indent="-59690" algn="l" rtl="0" eaLnBrk="0">
                        <a:lnSpc>
                          <a:spcPct val="109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能够使他人对自己</a:t>
                      </a:r>
                      <a:r>
                        <a:rPr sz="9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有不动摇的信任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403225">
                <a:tc vMerge="1">
                  <a:tcPr marL="0" marR="0" marT="0" marB="0" vert="eaVert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77190" indent="-251460" algn="l" rtl="0" eaLnBrk="0">
                        <a:lnSpc>
                          <a:spcPct val="109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适应能力，敏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锐度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43205" indent="-127000" algn="l" rtl="0" eaLnBrk="0">
                        <a:lnSpc>
                          <a:spcPct val="109000"/>
                        </a:lnSpc>
                        <a:spcBef>
                          <a:spcPts val="5"/>
                        </a:spcBef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有较强的适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应愿望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80365" indent="-257175" algn="l" rtl="0" eaLnBrk="0">
                        <a:lnSpc>
                          <a:spcPct val="109000"/>
                        </a:lnSpc>
                      </a:pPr>
                      <a:r>
                        <a:rPr sz="900" kern="0" spc="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有较强的适应</a:t>
                      </a:r>
                      <a:r>
                        <a:rPr sz="9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能力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59715" indent="-139700" algn="l" rtl="0" eaLnBrk="0">
                        <a:lnSpc>
                          <a:spcPct val="109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有适应和学</a:t>
                      </a:r>
                      <a:r>
                        <a:rPr sz="9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900" kern="0" spc="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习能力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5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4800" algn="l" rtl="0" eaLnBrk="0">
                        <a:lnSpc>
                          <a:spcPct val="94000"/>
                        </a:lnSpc>
                      </a:pPr>
                      <a:r>
                        <a:rPr sz="900" kern="0" spc="8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表现出高度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373380" algn="l" rtl="0" eaLnBrk="0">
                        <a:lnSpc>
                          <a:spcPts val="1200"/>
                        </a:lnSpc>
                      </a:pPr>
                      <a:r>
                        <a:rPr sz="900" kern="0" spc="7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的敏锐性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</a:tbl>
          </a:graphicData>
        </a:graphic>
      </p:graphicFrame>
      <p:sp>
        <p:nvSpPr>
          <p:cNvPr id="3204" name="textbox 3204"/>
          <p:cNvSpPr/>
          <p:nvPr/>
        </p:nvSpPr>
        <p:spPr>
          <a:xfrm>
            <a:off x="113525" y="121284"/>
            <a:ext cx="10551794" cy="13068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领导力素质模型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34365" algn="l" rtl="0" eaLnBrk="0">
              <a:lnSpc>
                <a:spcPct val="90000"/>
              </a:lnSpc>
              <a:spcBef>
                <a:spcPts val="520"/>
              </a:spcBef>
            </a:pPr>
            <a:r>
              <a:rPr sz="17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四维度领导力素质模型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3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0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24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引领未来（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thought leadership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2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追求结果（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result leadership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成就团队（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people lead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ership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超越自我（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personal leadership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06" name="path 320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08" name="path 3208"/>
          <p:cNvSpPr/>
          <p:nvPr/>
        </p:nvSpPr>
        <p:spPr>
          <a:xfrm>
            <a:off x="9518904" y="4639055"/>
            <a:ext cx="1603247" cy="1682496"/>
          </a:xfrm>
          <a:custGeom>
            <a:avLst/>
            <a:gdLst/>
            <a:ahLst/>
            <a:cxnLst/>
            <a:rect l="0" t="0" r="0" b="0"/>
            <a:pathLst>
              <a:path w="2524" h="2649">
                <a:moveTo>
                  <a:pt x="0" y="2649"/>
                </a:moveTo>
                <a:lnTo>
                  <a:pt x="1262" y="0"/>
                </a:lnTo>
                <a:lnTo>
                  <a:pt x="2524" y="2649"/>
                </a:lnTo>
                <a:lnTo>
                  <a:pt x="0" y="2649"/>
                </a:lnTo>
              </a:path>
            </a:pathLst>
          </a:cu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10" name="textbox 3210"/>
          <p:cNvSpPr/>
          <p:nvPr/>
        </p:nvSpPr>
        <p:spPr>
          <a:xfrm>
            <a:off x="5839990" y="4592079"/>
            <a:ext cx="3303904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快捷建模步骤：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80"/>
              </a:spcBef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搜索和借鉴大型企业的领导力素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质模型。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4765" indent="-6350" algn="l" rtl="0" eaLnBrk="0">
              <a:lnSpc>
                <a:spcPct val="91000"/>
              </a:lnSpc>
              <a:spcBef>
                <a:spcPts val="24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进行高管访谈和企业历史资料收集，选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出企业认为重要的领导力项，建议不超过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12" name="textbox 3212"/>
          <p:cNvSpPr/>
          <p:nvPr/>
        </p:nvSpPr>
        <p:spPr>
          <a:xfrm>
            <a:off x="5843558" y="5444884"/>
            <a:ext cx="3145789" cy="8547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8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10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条。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1905" algn="l" rtl="0" eaLnBrk="0">
              <a:lnSpc>
                <a:spcPct val="91000"/>
              </a:lnSpc>
              <a:spcBef>
                <a:spcPts val="28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焦点小组访谈，围绕选出素质因子项需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表现出的行为项进行头脑风暴讨论。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605" algn="l" rtl="0" eaLnBrk="0">
              <a:lnSpc>
                <a:spcPct val="85000"/>
              </a:lnSpc>
              <a:spcBef>
                <a:spcPts val="30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整理和形成领导力素质模型。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14" name="textbox 3214"/>
          <p:cNvSpPr/>
          <p:nvPr/>
        </p:nvSpPr>
        <p:spPr>
          <a:xfrm>
            <a:off x="10338168" y="4661294"/>
            <a:ext cx="1237614" cy="16389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2405" algn="l" rtl="0" eaLnBrk="0">
              <a:lnSpc>
                <a:spcPts val="1870"/>
              </a:lnSpc>
            </a:pP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02310" indent="-160655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自我管理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18" name="textbox 3218"/>
          <p:cNvSpPr/>
          <p:nvPr/>
        </p:nvSpPr>
        <p:spPr>
          <a:xfrm>
            <a:off x="9026420" y="5905894"/>
            <a:ext cx="731519" cy="4210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6215" algn="l" rtl="0" eaLnBrk="0">
              <a:lnSpc>
                <a:spcPct val="85000"/>
              </a:lnSpc>
              <a:spcBef>
                <a:spcPts val="230"/>
              </a:spcBef>
            </a:pP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220" name="table 3220"/>
          <p:cNvGraphicFramePr>
            <a:graphicFrameLocks noGrp="1"/>
          </p:cNvGraphicFramePr>
          <p:nvPr/>
        </p:nvGraphicFramePr>
        <p:xfrm>
          <a:off x="4993004" y="3893184"/>
          <a:ext cx="6241415" cy="2827655"/>
        </p:xfrm>
        <a:graphic>
          <a:graphicData uri="http://schemas.openxmlformats.org/drawingml/2006/table">
            <a:tbl>
              <a:tblPr/>
              <a:tblGrid>
                <a:gridCol w="821055"/>
                <a:gridCol w="2657475"/>
                <a:gridCol w="2762885"/>
              </a:tblGrid>
              <a:tr h="2609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9019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b="1" kern="0" spc="7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项目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14095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职位说明书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2000"/>
                        </a:lnSpc>
                      </a:pPr>
                      <a:endParaRPr sz="4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66800" algn="l" rtl="0" eaLnBrk="0">
                        <a:lnSpc>
                          <a:spcPct val="94000"/>
                        </a:lnSpc>
                        <a:spcBef>
                          <a:spcPts val="5"/>
                        </a:spcBef>
                      </a:pPr>
                      <a:r>
                        <a:rPr sz="900" b="1" kern="0" spc="8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角色说明书</a:t>
                      </a:r>
                      <a:endParaRPr sz="9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5937B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93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工作职责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49605" algn="l" rtl="0" eaLnBrk="0">
                        <a:lnSpc>
                          <a:spcPct val="86000"/>
                        </a:lnSpc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相对规范的工作职责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7208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比较弹性的角色职责；对职责以外的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774700" algn="l" rtl="0" eaLnBrk="0">
                        <a:lnSpc>
                          <a:spcPct val="86000"/>
                        </a:lnSpc>
                        <a:spcBef>
                          <a:spcPts val="20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工作任务做出说明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93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绩效考核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581660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以量化的绩效指标为主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97865" indent="-52387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以任务完成情况、角色作用（是否符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合期望）的评价为主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3665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任职要求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446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以任职资格（知识、技能、经验等）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185545" algn="l" rtl="0" eaLnBrk="0">
                        <a:lnSpc>
                          <a:spcPct val="85000"/>
                        </a:lnSpc>
                        <a:spcBef>
                          <a:spcPts val="200"/>
                        </a:spcBef>
                      </a:pPr>
                      <a:r>
                        <a:rPr sz="1200" kern="0" spc="-5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为主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545465" indent="-371475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以基本素质和胜任特征为主；对具体</a:t>
                      </a: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工作以外的能力提出要求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366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组织位置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876935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职位相对固化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9850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动态变化、灵活组合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6205" algn="l" rtl="0" eaLnBrk="0">
                        <a:lnSpc>
                          <a:spcPct val="86000"/>
                        </a:lnSpc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适用环境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9466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机械式系统；科层制组织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000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有机生命体；任务/项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目型组织，矩阵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158240" algn="l" rtl="0" eaLnBrk="0">
                        <a:lnSpc>
                          <a:spcPct val="85000"/>
                        </a:lnSpc>
                        <a:spcBef>
                          <a:spcPts val="195"/>
                        </a:spcBef>
                      </a:pPr>
                      <a:r>
                        <a:rPr sz="12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型组织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30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2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建构造模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493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从部门职责到职位职责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；流程和职位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725805" algn="l" rtl="0" eaLnBrk="0">
                        <a:lnSpc>
                          <a:spcPct val="86000"/>
                        </a:lnSpc>
                        <a:spcBef>
                          <a:spcPts val="195"/>
                        </a:spcBef>
                      </a:pP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相对应；职位分析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69265" indent="-304800" algn="l" rtl="0" eaLnBrk="0">
                        <a:lnSpc>
                          <a:spcPct val="93000"/>
                        </a:lnSpc>
                        <a:spcBef>
                          <a:spcPts val="0"/>
                        </a:spcBef>
                      </a:pPr>
                      <a:r>
                        <a:rPr sz="12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从工作任务到角色职责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；非确定性活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2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动和角色相对应；角色分析</a:t>
                      </a:r>
                      <a:endParaRPr sz="12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EBB2"/>
                    </a:solidFill>
                  </a:tcPr>
                </a:tc>
              </a:tr>
            </a:tbl>
          </a:graphicData>
        </a:graphic>
      </p:graphicFrame>
      <p:grpSp>
        <p:nvGrpSpPr>
          <p:cNvPr id="142" name="group 142"/>
          <p:cNvGrpSpPr/>
          <p:nvPr/>
        </p:nvGrpSpPr>
        <p:grpSpPr>
          <a:xfrm rot="21600000">
            <a:off x="5004815" y="1580388"/>
            <a:ext cx="5766815" cy="1972055"/>
            <a:chOff x="0" y="0"/>
            <a:chExt cx="5766815" cy="1972055"/>
          </a:xfrm>
        </p:grpSpPr>
        <p:sp>
          <p:nvSpPr>
            <p:cNvPr id="3222" name="rect 3222"/>
            <p:cNvSpPr/>
            <p:nvPr/>
          </p:nvSpPr>
          <p:spPr>
            <a:xfrm>
              <a:off x="0" y="0"/>
              <a:ext cx="5766815" cy="1972055"/>
            </a:xfrm>
            <a:prstGeom prst="rect">
              <a:avLst/>
            </a:prstGeom>
            <a:solidFill>
              <a:srgbClr val="F4CE3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224" name="rect 3224"/>
            <p:cNvSpPr/>
            <p:nvPr/>
          </p:nvSpPr>
          <p:spPr>
            <a:xfrm>
              <a:off x="1377696" y="198119"/>
              <a:ext cx="2761488" cy="1647444"/>
            </a:xfrm>
            <a:prstGeom prst="rect">
              <a:avLst/>
            </a:prstGeom>
            <a:solidFill>
              <a:srgbClr val="FBEBB2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3226" name="picture 3226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1511808" y="740664"/>
              <a:ext cx="2420111" cy="391667"/>
            </a:xfrm>
            <a:prstGeom prst="rect">
              <a:avLst/>
            </a:prstGeom>
          </p:spPr>
        </p:pic>
        <p:sp>
          <p:nvSpPr>
            <p:cNvPr id="3228" name="textbox 3228"/>
            <p:cNvSpPr/>
            <p:nvPr/>
          </p:nvSpPr>
          <p:spPr>
            <a:xfrm>
              <a:off x="33715" y="232866"/>
              <a:ext cx="3980815" cy="157035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7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63195" algn="l" rtl="0" eaLnBrk="0">
                <a:lnSpc>
                  <a:spcPct val="91000"/>
                </a:lnSpc>
              </a:pPr>
              <a:r>
                <a:rPr sz="1200" kern="0" spc="8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社会制度约定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92075" algn="l" rtl="0" eaLnBrk="0">
                <a:lnSpc>
                  <a:spcPts val="1560"/>
                </a:lnSpc>
              </a:pPr>
              <a:r>
                <a:rPr sz="12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（组织制度约定）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6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652905" algn="l" rtl="0" eaLnBrk="0">
                <a:lnSpc>
                  <a:spcPct val="88000"/>
                </a:lnSpc>
                <a:spcBef>
                  <a:spcPts val="425"/>
                </a:spcBef>
              </a:pPr>
              <a:r>
                <a:rPr sz="1400" kern="0" spc="-3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角色构想</a:t>
              </a:r>
              <a:r>
                <a:rPr sz="1400" kern="0" spc="7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 </a:t>
              </a:r>
              <a:r>
                <a:rPr sz="1400" kern="0" spc="-3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角色接受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523365" algn="l" rtl="0" eaLnBrk="0">
                <a:lnSpc>
                  <a:spcPct val="91000"/>
                </a:lnSpc>
                <a:spcBef>
                  <a:spcPts val="1400"/>
                </a:spcBef>
              </a:pPr>
              <a:r>
                <a:rPr sz="1200" kern="0" spc="8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个人角色期望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524000" indent="3810" algn="l" rtl="0" eaLnBrk="0">
                <a:lnSpc>
                  <a:spcPct val="106000"/>
                </a:lnSpc>
                <a:spcBef>
                  <a:spcPts val="230"/>
                </a:spcBef>
              </a:pPr>
              <a:r>
                <a:rPr sz="1200" kern="0" spc="9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能力、气质、态度、</a:t>
              </a:r>
              <a:r>
                <a:rPr sz="1200" kern="0" spc="8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意向、需要、</a:t>
              </a:r>
              <a:r>
                <a:rPr sz="1200" kern="0" spc="9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动机、认识形式、价值观</a:t>
              </a:r>
              <a:r>
                <a:rPr sz="1200" kern="0" spc="8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...</a:t>
              </a:r>
              <a:endParaRPr sz="12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3230" name="rect 3230"/>
            <p:cNvSpPr/>
            <p:nvPr/>
          </p:nvSpPr>
          <p:spPr>
            <a:xfrm>
              <a:off x="4311396" y="734567"/>
              <a:ext cx="1039368" cy="384048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232" name="rect 3232"/>
            <p:cNvSpPr/>
            <p:nvPr/>
          </p:nvSpPr>
          <p:spPr>
            <a:xfrm>
              <a:off x="179832" y="754379"/>
              <a:ext cx="1039367" cy="384048"/>
            </a:xfrm>
            <a:prstGeom prst="rect">
              <a:avLst/>
            </a:pr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3234" name="picture 323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3931475" y="880402"/>
              <a:ext cx="379793" cy="96431"/>
            </a:xfrm>
            <a:prstGeom prst="rect">
              <a:avLst/>
            </a:prstGeom>
          </p:spPr>
        </p:pic>
        <p:pic>
          <p:nvPicPr>
            <p:cNvPr id="3236" name="picture 323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1218743" y="893965"/>
              <a:ext cx="292810" cy="96431"/>
            </a:xfrm>
            <a:prstGeom prst="rect">
              <a:avLst/>
            </a:prstGeom>
          </p:spPr>
        </p:pic>
      </p:grpSp>
      <p:grpSp>
        <p:nvGrpSpPr>
          <p:cNvPr id="144" name="group 144"/>
          <p:cNvGrpSpPr/>
          <p:nvPr/>
        </p:nvGrpSpPr>
        <p:grpSpPr>
          <a:xfrm rot="21600000">
            <a:off x="2065020" y="1379220"/>
            <a:ext cx="1229867" cy="5165089"/>
            <a:chOff x="0" y="0"/>
            <a:chExt cx="1229867" cy="5165089"/>
          </a:xfrm>
        </p:grpSpPr>
        <p:sp>
          <p:nvSpPr>
            <p:cNvPr id="3238" name="rect 3238"/>
            <p:cNvSpPr/>
            <p:nvPr/>
          </p:nvSpPr>
          <p:spPr>
            <a:xfrm>
              <a:off x="0" y="0"/>
              <a:ext cx="1229867" cy="5165089"/>
            </a:xfrm>
            <a:prstGeom prst="rect">
              <a:avLst/>
            </a:prstGeom>
            <a:solidFill>
              <a:srgbClr val="E3E0E0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3240" name="picture 3240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83692" y="3602824"/>
              <a:ext cx="1062812" cy="1089393"/>
            </a:xfrm>
            <a:prstGeom prst="rect">
              <a:avLst/>
            </a:prstGeom>
          </p:spPr>
        </p:pic>
        <p:sp>
          <p:nvSpPr>
            <p:cNvPr id="3242" name="textbox 3242"/>
            <p:cNvSpPr/>
            <p:nvPr/>
          </p:nvSpPr>
          <p:spPr>
            <a:xfrm>
              <a:off x="79191" y="677939"/>
              <a:ext cx="1016635" cy="362077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9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5240" indent="2540" algn="l" rtl="0" eaLnBrk="0">
                <a:lnSpc>
                  <a:spcPct val="114000"/>
                </a:lnSpc>
              </a:pPr>
              <a:r>
                <a:rPr sz="1400" b="1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角色体现在</a:t>
              </a:r>
              <a:r>
                <a:rPr sz="1400" b="1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关系中、由</a:t>
              </a:r>
              <a:r>
                <a:rPr sz="1400" b="1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他人定义：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3495" indent="-4445" algn="l" rtl="0" eaLnBrk="0">
                <a:lnSpc>
                  <a:spcPct val="114000"/>
                </a:lnSpc>
                <a:spcBef>
                  <a:spcPts val="425"/>
                </a:spcBef>
              </a:pP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◆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只有在一定</a:t>
              </a: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的关系中，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700" indent="3810" algn="l" rtl="0" eaLnBrk="0">
                <a:lnSpc>
                  <a:spcPct val="119000"/>
                </a:lnSpc>
                <a:spcBef>
                  <a:spcPts val="155"/>
                </a:spcBef>
              </a:pP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双方的角色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才能显现出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来，才能发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现和回归自</a:t>
              </a:r>
              <a:r>
                <a:rPr sz="1400" kern="0" spc="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身的责任、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权力边界。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0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5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78460" algn="l" rtl="0" eaLnBrk="0">
                <a:lnSpc>
                  <a:spcPct val="70000"/>
                </a:lnSpc>
                <a:spcBef>
                  <a:spcPts val="5"/>
                </a:spcBef>
              </a:pPr>
              <a:r>
                <a:rPr sz="2300" b="1" kern="0" spc="0" dirty="0">
                  <a:solidFill>
                    <a:srgbClr val="575757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02</a:t>
              </a:r>
              <a:endParaRPr sz="2300" dirty="0">
                <a:latin typeface="Times New Roman" panose="02020503050405090304"/>
                <a:ea typeface="Times New Roman" panose="02020503050405090304"/>
                <a:cs typeface="Times New Roman" panose="02020503050405090304"/>
              </a:endParaRPr>
            </a:p>
          </p:txBody>
        </p:sp>
      </p:grpSp>
      <p:grpSp>
        <p:nvGrpSpPr>
          <p:cNvPr id="146" name="group 146"/>
          <p:cNvGrpSpPr/>
          <p:nvPr/>
        </p:nvGrpSpPr>
        <p:grpSpPr>
          <a:xfrm rot="21600000">
            <a:off x="3425558" y="1460423"/>
            <a:ext cx="1228737" cy="5130165"/>
            <a:chOff x="0" y="0"/>
            <a:chExt cx="1228737" cy="5130165"/>
          </a:xfrm>
        </p:grpSpPr>
        <p:sp>
          <p:nvSpPr>
            <p:cNvPr id="3244" name="rect 3244"/>
            <p:cNvSpPr/>
            <p:nvPr/>
          </p:nvSpPr>
          <p:spPr>
            <a:xfrm>
              <a:off x="0" y="0"/>
              <a:ext cx="1228737" cy="5130165"/>
            </a:xfrm>
            <a:prstGeom prst="rect">
              <a:avLst/>
            </a:prstGeom>
            <a:solidFill>
              <a:srgbClr val="F4CE3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3246" name="picture 324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83058" y="3578161"/>
              <a:ext cx="1062837" cy="1062723"/>
            </a:xfrm>
            <a:prstGeom prst="rect">
              <a:avLst/>
            </a:prstGeom>
          </p:spPr>
        </p:pic>
        <p:sp>
          <p:nvSpPr>
            <p:cNvPr id="3248" name="textbox 3248"/>
            <p:cNvSpPr/>
            <p:nvPr/>
          </p:nvSpPr>
          <p:spPr>
            <a:xfrm>
              <a:off x="76917" y="517995"/>
              <a:ext cx="1064260" cy="374269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9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5240" indent="-635" algn="l" rtl="0" eaLnBrk="0">
                <a:lnSpc>
                  <a:spcPct val="114000"/>
                </a:lnSpc>
              </a:pPr>
              <a:r>
                <a:rPr sz="1400" b="1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有些角色无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300" b="1" kern="0" spc="-8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法事先设定：</a:t>
              </a:r>
              <a:endParaRPr sz="13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700" indent="6350" algn="l" rtl="0" eaLnBrk="0">
                <a:lnSpc>
                  <a:spcPct val="119000"/>
                </a:lnSpc>
                <a:spcBef>
                  <a:spcPts val="470"/>
                </a:spcBef>
              </a:pP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◆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在不确定环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境下，有些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角色是在突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发情境中因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需要而产生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的。如：企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业突陷舆论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风波，则需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要新设对外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发言人角色。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5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94970" algn="l" rtl="0" eaLnBrk="0">
                <a:lnSpc>
                  <a:spcPct val="70000"/>
                </a:lnSpc>
                <a:spcBef>
                  <a:spcPts val="5"/>
                </a:spcBef>
              </a:pPr>
              <a:r>
                <a:rPr sz="2300" b="1" kern="0" spc="0" dirty="0">
                  <a:solidFill>
                    <a:srgbClr val="575757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03</a:t>
              </a:r>
              <a:endParaRPr sz="2300" dirty="0">
                <a:latin typeface="Times New Roman" panose="02020503050405090304"/>
                <a:ea typeface="Times New Roman" panose="02020503050405090304"/>
                <a:cs typeface="Times New Roman" panose="02020503050405090304"/>
              </a:endParaRPr>
            </a:p>
          </p:txBody>
        </p:sp>
      </p:grpSp>
      <p:grpSp>
        <p:nvGrpSpPr>
          <p:cNvPr id="148" name="group 148"/>
          <p:cNvGrpSpPr/>
          <p:nvPr/>
        </p:nvGrpSpPr>
        <p:grpSpPr>
          <a:xfrm rot="21600000">
            <a:off x="668858" y="1461325"/>
            <a:ext cx="1228724" cy="5084445"/>
            <a:chOff x="0" y="0"/>
            <a:chExt cx="1228724" cy="5084445"/>
          </a:xfrm>
        </p:grpSpPr>
        <p:sp>
          <p:nvSpPr>
            <p:cNvPr id="3250" name="rect 3250"/>
            <p:cNvSpPr/>
            <p:nvPr/>
          </p:nvSpPr>
          <p:spPr>
            <a:xfrm>
              <a:off x="0" y="0"/>
              <a:ext cx="1228724" cy="5084445"/>
            </a:xfrm>
            <a:prstGeom prst="rect">
              <a:avLst/>
            </a:prstGeom>
            <a:solidFill>
              <a:srgbClr val="F4CE3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pic>
          <p:nvPicPr>
            <p:cNvPr id="3252" name="picture 325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0000">
              <a:off x="83058" y="3558844"/>
              <a:ext cx="1062837" cy="1062723"/>
            </a:xfrm>
            <a:prstGeom prst="rect">
              <a:avLst/>
            </a:prstGeom>
          </p:spPr>
        </p:pic>
        <p:sp>
          <p:nvSpPr>
            <p:cNvPr id="3254" name="textbox 3254"/>
            <p:cNvSpPr/>
            <p:nvPr/>
          </p:nvSpPr>
          <p:spPr>
            <a:xfrm>
              <a:off x="91767" y="833323"/>
              <a:ext cx="1063625" cy="340105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9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5240" indent="635" algn="l" rtl="0" eaLnBrk="0">
                <a:lnSpc>
                  <a:spcPct val="114000"/>
                </a:lnSpc>
              </a:pPr>
              <a:r>
                <a:rPr sz="1400" b="1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每个人的角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300" b="1" kern="0" spc="-8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色是多重的：</a:t>
              </a:r>
              <a:endParaRPr sz="13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700" indent="5715" algn="l" rtl="0" eaLnBrk="0">
                <a:lnSpc>
                  <a:spcPct val="111000"/>
                </a:lnSpc>
                <a:spcBef>
                  <a:spcPts val="775"/>
                </a:spcBef>
              </a:pP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◆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人们在不同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组织中的不</a:t>
              </a:r>
              <a:r>
                <a:rPr sz="1400" kern="0" spc="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同角色。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5240" indent="3175" algn="l" rtl="0" eaLnBrk="0">
                <a:lnSpc>
                  <a:spcPct val="107000"/>
                </a:lnSpc>
                <a:spcBef>
                  <a:spcPts val="1025"/>
                </a:spcBef>
              </a:pP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◆</a:t>
              </a:r>
              <a:r>
                <a:rPr sz="1400" kern="0" spc="-29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 </a:t>
              </a: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同一组织中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不同情境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2860" indent="90805" algn="l" rtl="0" eaLnBrk="0">
                <a:lnSpc>
                  <a:spcPct val="116000"/>
                </a:lnSpc>
                <a:spcBef>
                  <a:spcPts val="410"/>
                </a:spcBef>
              </a:pPr>
              <a:r>
                <a:rPr sz="1300" kern="0" spc="-8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（场景）下</a:t>
              </a:r>
              <a:r>
                <a:rPr sz="1300" kern="0" spc="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300" kern="0" spc="-8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的不同角色。</a:t>
              </a:r>
              <a:endParaRPr sz="13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0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6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80365" algn="l" rtl="0" eaLnBrk="0">
                <a:lnSpc>
                  <a:spcPct val="70000"/>
                </a:lnSpc>
                <a:spcBef>
                  <a:spcPts val="5"/>
                </a:spcBef>
              </a:pPr>
              <a:r>
                <a:rPr sz="2300" b="1" kern="0" spc="0" dirty="0">
                  <a:solidFill>
                    <a:srgbClr val="575757">
                      <a:alpha val="100000"/>
                    </a:srgbClr>
                  </a:solidFill>
                  <a:latin typeface="Times New Roman" panose="02020503050405090304"/>
                  <a:ea typeface="Times New Roman" panose="02020503050405090304"/>
                  <a:cs typeface="Times New Roman" panose="02020503050405090304"/>
                </a:rPr>
                <a:t>01</a:t>
              </a:r>
              <a:endParaRPr sz="2300" dirty="0">
                <a:latin typeface="Times New Roman" panose="02020503050405090304"/>
                <a:ea typeface="Times New Roman" panose="02020503050405090304"/>
                <a:cs typeface="Times New Roman" panose="02020503050405090304"/>
              </a:endParaRPr>
            </a:p>
          </p:txBody>
        </p:sp>
      </p:grpSp>
      <p:sp>
        <p:nvSpPr>
          <p:cNvPr id="3256" name="textbox 3256"/>
          <p:cNvSpPr/>
          <p:nvPr/>
        </p:nvSpPr>
        <p:spPr>
          <a:xfrm>
            <a:off x="4991630" y="735177"/>
            <a:ext cx="4270375" cy="77724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05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角色实现和组织发展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4445" algn="l" rtl="0" eaLnBrk="0">
              <a:lnSpc>
                <a:spcPct val="93000"/>
              </a:lnSpc>
              <a:spcBef>
                <a:spcPts val="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角色实现：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角色承担者从理解角色到扮演角色的过程。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组织角色期望的过程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→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企业中角色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实现的过程。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58" name="textbox 3258"/>
          <p:cNvSpPr/>
          <p:nvPr/>
        </p:nvSpPr>
        <p:spPr>
          <a:xfrm>
            <a:off x="113525" y="121284"/>
            <a:ext cx="1773554" cy="10274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0"/>
              </a:spcBef>
              <a:tabLst>
                <a:tab pos="65341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角色管理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0000"/>
              </a:lnSpc>
              <a:spcBef>
                <a:spcPts val="0"/>
              </a:spcBef>
            </a:pPr>
            <a:r>
              <a:rPr sz="17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角色的特点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60" name="path 326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62" name="textbox 3262"/>
          <p:cNvSpPr/>
          <p:nvPr/>
        </p:nvSpPr>
        <p:spPr>
          <a:xfrm>
            <a:off x="4986451" y="3578072"/>
            <a:ext cx="3458209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角色管理的基本工具：角色</a:t>
            </a: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说明书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66" name="textbox 3266"/>
          <p:cNvSpPr/>
          <p:nvPr/>
        </p:nvSpPr>
        <p:spPr>
          <a:xfrm>
            <a:off x="9216831" y="1874214"/>
            <a:ext cx="1306194" cy="4114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2075" indent="71120" algn="l" rtl="0" eaLnBrk="0">
              <a:lnSpc>
                <a:spcPct val="106000"/>
              </a:lnSpc>
            </a:pPr>
            <a:r>
              <a:rPr sz="12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社会制度约定</a:t>
            </a:r>
            <a:r>
              <a:rPr sz="12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200" kern="0" spc="-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（组织制度约定）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68" name="textbox 3268"/>
          <p:cNvSpPr/>
          <p:nvPr/>
        </p:nvSpPr>
        <p:spPr>
          <a:xfrm>
            <a:off x="9380666" y="3137294"/>
            <a:ext cx="1088389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角色实现模型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70" name="textbox 3270"/>
          <p:cNvSpPr/>
          <p:nvPr/>
        </p:nvSpPr>
        <p:spPr>
          <a:xfrm>
            <a:off x="5212847" y="2767659"/>
            <a:ext cx="1007110" cy="1924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2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共同角色期望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72" name="textbox 3272"/>
          <p:cNvSpPr/>
          <p:nvPr/>
        </p:nvSpPr>
        <p:spPr>
          <a:xfrm>
            <a:off x="9478456" y="2402599"/>
            <a:ext cx="726440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角色扮演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74" name="textbox 3274"/>
          <p:cNvSpPr/>
          <p:nvPr/>
        </p:nvSpPr>
        <p:spPr>
          <a:xfrm>
            <a:off x="5346511" y="2421649"/>
            <a:ext cx="726440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角色期望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76" name="textbox 3276"/>
          <p:cNvSpPr/>
          <p:nvPr/>
        </p:nvSpPr>
        <p:spPr>
          <a:xfrm>
            <a:off x="7516015" y="1801189"/>
            <a:ext cx="346075" cy="1924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1000"/>
              </a:lnSpc>
            </a:pPr>
            <a:r>
              <a:rPr sz="1200" kern="0" spc="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人格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8" name="rect 3278"/>
          <p:cNvSpPr/>
          <p:nvPr/>
        </p:nvSpPr>
        <p:spPr>
          <a:xfrm>
            <a:off x="0" y="4023359"/>
            <a:ext cx="12192000" cy="28346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80" name="textbox 3280"/>
          <p:cNvSpPr/>
          <p:nvPr/>
        </p:nvSpPr>
        <p:spPr>
          <a:xfrm>
            <a:off x="2560234" y="2901034"/>
            <a:ext cx="5000625" cy="13068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2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74000"/>
              </a:lnSpc>
            </a:pPr>
            <a:r>
              <a:rPr sz="17600" b="1" kern="0" spc="-80" baseline="-700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04</a:t>
            </a:r>
            <a:r>
              <a:rPr sz="11400" kern="0" spc="130" dirty="0">
                <a:solidFill>
                  <a:srgbClr val="9B1E11">
                    <a:alpha val="100000"/>
                  </a:srgbClr>
                </a:solidFill>
                <a:latin typeface="Impact" panose="020B0806030902050204"/>
                <a:ea typeface="Impact" panose="020B0806030902050204"/>
                <a:cs typeface="Impact" panose="020B0806030902050204"/>
              </a:rPr>
              <a:t>    </a:t>
            </a:r>
            <a:r>
              <a:rPr sz="7300" b="1" kern="0" spc="-80" baseline="31000" dirty="0">
                <a:solidFill>
                  <a:srgbClr val="370403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协同机制</a:t>
            </a:r>
            <a:endParaRPr sz="7300" baseline="31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282" name="picture 328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144268" y="3906991"/>
            <a:ext cx="2298192" cy="297996"/>
          </a:xfrm>
          <a:prstGeom prst="rect">
            <a:avLst/>
          </a:prstGeom>
        </p:spPr>
      </p:pic>
      <p:pic>
        <p:nvPicPr>
          <p:cNvPr id="3284" name="picture 32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937385" y="2347544"/>
            <a:ext cx="2670809" cy="2167940"/>
          </a:xfrm>
          <a:prstGeom prst="rect">
            <a:avLst/>
          </a:prstGeom>
        </p:spPr>
      </p:pic>
      <p:sp>
        <p:nvSpPr>
          <p:cNvPr id="3286" name="textbox 3286"/>
          <p:cNvSpPr/>
          <p:nvPr/>
        </p:nvSpPr>
        <p:spPr>
          <a:xfrm>
            <a:off x="5096790" y="4264646"/>
            <a:ext cx="4385945" cy="107696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第二十四章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纵向指挥链：权力机制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第二十五章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朝向事情本身：流程机制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90000"/>
              </a:lnSpc>
              <a:spcBef>
                <a:spcPts val="600"/>
              </a:spcBef>
            </a:pPr>
            <a:r>
              <a:rPr sz="1500" kern="0" spc="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第二十六章</a:t>
            </a:r>
            <a:r>
              <a:rPr sz="1500" kern="0" spc="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将市场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机制引入组织内部：交易机制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第二十七章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500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任务型团队和自组织的连接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0" name="textbox 3290"/>
          <p:cNvSpPr/>
          <p:nvPr/>
        </p:nvSpPr>
        <p:spPr>
          <a:xfrm>
            <a:off x="113525" y="121284"/>
            <a:ext cx="11878309" cy="16744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0"/>
              </a:spcBef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纵向指挥链：权力机制</a:t>
            </a:r>
            <a:r>
              <a:rPr sz="2100" kern="0" spc="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                             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3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3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89610" algn="l" rtl="0" eaLnBrk="0">
              <a:lnSpc>
                <a:spcPct val="90000"/>
              </a:lnSpc>
              <a:spcBef>
                <a:spcPts val="515"/>
              </a:spcBef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组织单元之间的连接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80720" algn="l" rtl="0" eaLnBrk="0">
              <a:lnSpc>
                <a:spcPct val="86000"/>
              </a:lnSpc>
              <a:spcBef>
                <a:spcPts val="112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组织设计的下一个任务是通过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组织机制的构建使组织动起来，在运动中创造价值。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而组织机制主要解决分工组织的连接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和协同问题，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68643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即组织单元—大至集团公司内部事业部，小至最小的组织单元职位/岗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位—之间的关联和互动。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94" name="path 329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296" name="textbox 3296"/>
          <p:cNvSpPr/>
          <p:nvPr/>
        </p:nvSpPr>
        <p:spPr>
          <a:xfrm>
            <a:off x="825951" y="5756034"/>
            <a:ext cx="5354954" cy="633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权力机制：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指两个及两个以上的组织单元之间的合作、协同，主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320" indent="-8255" algn="l" rtl="0" eaLnBrk="0">
              <a:lnSpc>
                <a:spcPct val="93000"/>
              </a:lnSpc>
              <a:spcBef>
                <a:spcPts val="21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要依赖于其上级的决策和指挥。纵向组织层级间具有“命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令-服从”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关系；相对于上一层级，下一层级组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织单元的主要责任是执行。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298" name="textbox 3298"/>
          <p:cNvSpPr/>
          <p:nvPr/>
        </p:nvSpPr>
        <p:spPr>
          <a:xfrm>
            <a:off x="6201226" y="3686568"/>
            <a:ext cx="5336540" cy="633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权力主线：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主要连接具有直接报告关系的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上下层级；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indent="-4445" algn="l" rtl="0" eaLnBrk="0">
              <a:lnSpc>
                <a:spcPct val="93000"/>
              </a:lnSpc>
              <a:spcBef>
                <a:spcPts val="21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权力副线：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主要连接不具有上下级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直接报告关系的服务型、专业型、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平台型、职能型组织机构及单元。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00" name="textbox 3300"/>
          <p:cNvSpPr/>
          <p:nvPr/>
        </p:nvSpPr>
        <p:spPr>
          <a:xfrm>
            <a:off x="832732" y="4656849"/>
            <a:ext cx="2585720" cy="106362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7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权力机制——</a:t>
            </a:r>
            <a:r>
              <a:rPr sz="1400" b="1" kern="0" spc="-7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最常见也最主</a:t>
            </a:r>
            <a:r>
              <a:rPr sz="1400" b="1" kern="0" spc="-8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</a:t>
            </a: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流程机制；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交易机制。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02" name="textbox 3302"/>
          <p:cNvSpPr/>
          <p:nvPr/>
        </p:nvSpPr>
        <p:spPr>
          <a:xfrm>
            <a:off x="811267" y="3632594"/>
            <a:ext cx="2850514" cy="8020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横向组织单元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的组织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层级相同；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5"/>
              </a:spcBef>
            </a:pPr>
            <a:r>
              <a:rPr sz="1400" b="1" kern="0" spc="-6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纵向组织单元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处于不同的组织层级</a:t>
            </a:r>
            <a:r>
              <a:rPr sz="1400" kern="0" spc="-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1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组织单元之间主要有</a:t>
            </a:r>
            <a:r>
              <a:rPr sz="1400" b="1" kern="0" spc="-6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</a:t>
            </a:r>
            <a:r>
              <a:rPr sz="1400" b="1" kern="0" spc="-7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种</a:t>
            </a:r>
            <a:r>
              <a:rPr sz="1400" kern="0" spc="-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连接机制：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304" name="picture 330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800225" y="2491066"/>
            <a:ext cx="12064" cy="504266"/>
          </a:xfrm>
          <a:prstGeom prst="rect">
            <a:avLst/>
          </a:prstGeom>
        </p:spPr>
      </p:pic>
      <p:sp>
        <p:nvSpPr>
          <p:cNvPr id="3306" name="textbox 3306"/>
          <p:cNvSpPr/>
          <p:nvPr/>
        </p:nvSpPr>
        <p:spPr>
          <a:xfrm>
            <a:off x="2644139" y="2036064"/>
            <a:ext cx="1191894" cy="455930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605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3308" name="picture 330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802777" y="2467826"/>
            <a:ext cx="2890519" cy="532333"/>
          </a:xfrm>
          <a:prstGeom prst="rect">
            <a:avLst/>
          </a:prstGeom>
        </p:spPr>
      </p:pic>
      <p:pic>
        <p:nvPicPr>
          <p:cNvPr id="3310" name="picture 33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9378315" y="4641850"/>
            <a:ext cx="979804" cy="744854"/>
          </a:xfrm>
          <a:prstGeom prst="rect">
            <a:avLst/>
          </a:prstGeom>
        </p:spPr>
      </p:pic>
      <p:sp>
        <p:nvSpPr>
          <p:cNvPr id="3312" name="textbox 3312"/>
          <p:cNvSpPr/>
          <p:nvPr/>
        </p:nvSpPr>
        <p:spPr>
          <a:xfrm>
            <a:off x="6280601" y="4943233"/>
            <a:ext cx="4885054" cy="26479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1880"/>
              </a:lnSpc>
            </a:pPr>
            <a:r>
              <a:rPr sz="1400" b="1" kern="0" spc="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权力副线</a:t>
            </a:r>
            <a:r>
              <a:rPr sz="1400" kern="0" spc="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</a:t>
            </a:r>
            <a:r>
              <a:rPr sz="1400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</a:t>
            </a:r>
            <a:r>
              <a:rPr sz="2100" b="1" kern="0" spc="10" baseline="-60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权力主线</a:t>
            </a:r>
            <a:r>
              <a:rPr sz="1300" kern="0" spc="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</a:t>
            </a:r>
            <a:r>
              <a:rPr sz="2100" b="1" kern="0" spc="10" baseline="140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权力副线</a:t>
            </a:r>
            <a:endParaRPr sz="2100" baseline="14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50" name="group 150"/>
          <p:cNvGrpSpPr/>
          <p:nvPr/>
        </p:nvGrpSpPr>
        <p:grpSpPr>
          <a:xfrm rot="21600000">
            <a:off x="6968490" y="2560320"/>
            <a:ext cx="1357629" cy="771143"/>
            <a:chOff x="0" y="0"/>
            <a:chExt cx="1357629" cy="771143"/>
          </a:xfrm>
        </p:grpSpPr>
        <p:pic>
          <p:nvPicPr>
            <p:cNvPr id="3314" name="picture 331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1357629" cy="771143"/>
            </a:xfrm>
            <a:prstGeom prst="rect">
              <a:avLst/>
            </a:prstGeom>
          </p:spPr>
        </p:pic>
        <p:sp>
          <p:nvSpPr>
            <p:cNvPr id="3316" name="textbox 3316"/>
            <p:cNvSpPr/>
            <p:nvPr/>
          </p:nvSpPr>
          <p:spPr>
            <a:xfrm>
              <a:off x="-12700" y="-12700"/>
              <a:ext cx="1383030" cy="79946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0000"/>
                </a:lnSpc>
              </a:pPr>
              <a:endParaRPr sz="6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546100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4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决策权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8000"/>
                </a:lnSpc>
              </a:pPr>
              <a:endParaRPr sz="3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547370" algn="l" rtl="0" eaLnBrk="0">
                <a:lnSpc>
                  <a:spcPct val="86000"/>
                </a:lnSpc>
              </a:pPr>
              <a:r>
                <a:rPr sz="1400" kern="0" spc="-2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建议权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pic>
        <p:nvPicPr>
          <p:cNvPr id="3318" name="picture 33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185342" y="4641532"/>
            <a:ext cx="1000759" cy="744854"/>
          </a:xfrm>
          <a:prstGeom prst="rect">
            <a:avLst/>
          </a:prstGeom>
        </p:spPr>
      </p:pic>
      <p:pic>
        <p:nvPicPr>
          <p:cNvPr id="3320" name="picture 33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3284220" y="4933314"/>
            <a:ext cx="1906904" cy="248920"/>
          </a:xfrm>
          <a:prstGeom prst="rect">
            <a:avLst/>
          </a:prstGeom>
        </p:spPr>
      </p:pic>
      <p:sp>
        <p:nvSpPr>
          <p:cNvPr id="3322" name="textbox 3322"/>
          <p:cNvSpPr/>
          <p:nvPr/>
        </p:nvSpPr>
        <p:spPr>
          <a:xfrm>
            <a:off x="3649979" y="4294632"/>
            <a:ext cx="1191894" cy="45593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528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决策者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24" name="textbox 3324"/>
          <p:cNvSpPr/>
          <p:nvPr/>
        </p:nvSpPr>
        <p:spPr>
          <a:xfrm>
            <a:off x="4069756" y="4672659"/>
            <a:ext cx="1409064" cy="5575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1610" algn="l" rtl="0" eaLnBrk="0">
              <a:lnSpc>
                <a:spcPct val="91000"/>
              </a:lnSpc>
              <a:tabLst>
                <a:tab pos="577850" algn="l"/>
              </a:tabLst>
            </a:pPr>
            <a:r>
              <a:rPr sz="12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2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决策和指挥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4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2425"/>
              </a:lnSpc>
              <a:spcBef>
                <a:spcPts val="0"/>
              </a:spcBef>
            </a:pPr>
            <a:r>
              <a:rPr sz="1200" kern="0" spc="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协同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326" name="picture 33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242434" y="4750384"/>
            <a:ext cx="9525" cy="158851"/>
          </a:xfrm>
          <a:prstGeom prst="rect">
            <a:avLst/>
          </a:prstGeom>
        </p:spPr>
      </p:pic>
      <p:sp>
        <p:nvSpPr>
          <p:cNvPr id="3328" name="textbox 3328"/>
          <p:cNvSpPr/>
          <p:nvPr/>
        </p:nvSpPr>
        <p:spPr>
          <a:xfrm>
            <a:off x="6700522" y="6001144"/>
            <a:ext cx="345122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</a:t>
            </a: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）（</a:t>
            </a: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</a:t>
            </a: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）（</a:t>
            </a: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3</a:t>
            </a: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）代表权力</a:t>
            </a:r>
            <a:r>
              <a:rPr sz="1400" kern="0" spc="-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运作的一般顺序。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30" name="textbox 3330"/>
          <p:cNvSpPr/>
          <p:nvPr/>
        </p:nvSpPr>
        <p:spPr>
          <a:xfrm>
            <a:off x="1211580" y="2034540"/>
            <a:ext cx="1193800" cy="457200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7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2245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3332" name="picture 33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7785100" y="5611494"/>
            <a:ext cx="1972944" cy="7620"/>
          </a:xfrm>
          <a:prstGeom prst="rect">
            <a:avLst/>
          </a:prstGeom>
        </p:spPr>
      </p:pic>
      <p:sp>
        <p:nvSpPr>
          <p:cNvPr id="3334" name="textbox 3334"/>
          <p:cNvSpPr/>
          <p:nvPr/>
        </p:nvSpPr>
        <p:spPr>
          <a:xfrm>
            <a:off x="8174735" y="5378195"/>
            <a:ext cx="1191894" cy="45720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193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建议（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1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36" name="textbox 3336"/>
          <p:cNvSpPr/>
          <p:nvPr/>
        </p:nvSpPr>
        <p:spPr>
          <a:xfrm>
            <a:off x="8186927" y="4416552"/>
            <a:ext cx="1191894" cy="45720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2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193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决策（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3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38" name="textbox 3338"/>
          <p:cNvSpPr/>
          <p:nvPr/>
        </p:nvSpPr>
        <p:spPr>
          <a:xfrm>
            <a:off x="2691383" y="5181600"/>
            <a:ext cx="1191894" cy="45720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224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340" name="textbox 3340"/>
          <p:cNvSpPr/>
          <p:nvPr/>
        </p:nvSpPr>
        <p:spPr>
          <a:xfrm>
            <a:off x="1208531" y="2994659"/>
            <a:ext cx="1191894" cy="457200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097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D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342" name="textbox 3342"/>
          <p:cNvSpPr/>
          <p:nvPr/>
        </p:nvSpPr>
        <p:spPr>
          <a:xfrm>
            <a:off x="4075175" y="2028444"/>
            <a:ext cx="1191894" cy="457200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732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344" name="textbox 3344"/>
          <p:cNvSpPr/>
          <p:nvPr/>
        </p:nvSpPr>
        <p:spPr>
          <a:xfrm>
            <a:off x="2639567" y="2996183"/>
            <a:ext cx="1191894" cy="457200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177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E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346" name="textbox 3346"/>
          <p:cNvSpPr/>
          <p:nvPr/>
        </p:nvSpPr>
        <p:spPr>
          <a:xfrm>
            <a:off x="9758171" y="5387340"/>
            <a:ext cx="1191894" cy="45593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701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审核（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48" name="textbox 3348"/>
          <p:cNvSpPr/>
          <p:nvPr/>
        </p:nvSpPr>
        <p:spPr>
          <a:xfrm>
            <a:off x="6592823" y="5387340"/>
            <a:ext cx="1191894" cy="45593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7645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知情（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50" name="textbox 3350"/>
          <p:cNvSpPr/>
          <p:nvPr/>
        </p:nvSpPr>
        <p:spPr>
          <a:xfrm>
            <a:off x="4591811" y="5175503"/>
            <a:ext cx="1191894" cy="45593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605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352" name="textbox 3352"/>
          <p:cNvSpPr/>
          <p:nvPr/>
        </p:nvSpPr>
        <p:spPr>
          <a:xfrm>
            <a:off x="4096511" y="2990088"/>
            <a:ext cx="1191894" cy="455930"/>
          </a:xfrm>
          <a:prstGeom prst="rect">
            <a:avLst/>
          </a:pr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621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F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3354" name="picture 335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897976" y="4837429"/>
            <a:ext cx="793788" cy="620700"/>
          </a:xfrm>
          <a:prstGeom prst="rect">
            <a:avLst/>
          </a:prstGeom>
        </p:spPr>
      </p:pic>
      <p:grpSp>
        <p:nvGrpSpPr>
          <p:cNvPr id="152" name="group 152"/>
          <p:cNvGrpSpPr/>
          <p:nvPr/>
        </p:nvGrpSpPr>
        <p:grpSpPr>
          <a:xfrm rot="21600000">
            <a:off x="8446769" y="2968625"/>
            <a:ext cx="1125220" cy="358266"/>
            <a:chOff x="0" y="0"/>
            <a:chExt cx="1125220" cy="358266"/>
          </a:xfrm>
        </p:grpSpPr>
        <p:sp>
          <p:nvSpPr>
            <p:cNvPr id="3356" name="path 3356"/>
            <p:cNvSpPr/>
            <p:nvPr/>
          </p:nvSpPr>
          <p:spPr>
            <a:xfrm>
              <a:off x="0" y="0"/>
              <a:ext cx="1125220" cy="358266"/>
            </a:xfrm>
            <a:custGeom>
              <a:avLst/>
              <a:gdLst/>
              <a:ahLst/>
              <a:cxnLst/>
              <a:rect l="0" t="0" r="0" b="0"/>
              <a:pathLst>
                <a:path w="1772" h="564">
                  <a:moveTo>
                    <a:pt x="284" y="0"/>
                  </a:moveTo>
                  <a:lnTo>
                    <a:pt x="1486" y="0"/>
                  </a:lnTo>
                  <a:cubicBezTo>
                    <a:pt x="1644" y="0"/>
                    <a:pt x="1772" y="126"/>
                    <a:pt x="1772" y="281"/>
                  </a:cubicBezTo>
                  <a:cubicBezTo>
                    <a:pt x="1772" y="436"/>
                    <a:pt x="1644" y="562"/>
                    <a:pt x="1486" y="564"/>
                  </a:cubicBezTo>
                  <a:lnTo>
                    <a:pt x="284" y="564"/>
                  </a:lnTo>
                  <a:cubicBezTo>
                    <a:pt x="127" y="562"/>
                    <a:pt x="0" y="436"/>
                    <a:pt x="0" y="281"/>
                  </a:cubicBezTo>
                  <a:cubicBezTo>
                    <a:pt x="0" y="126"/>
                    <a:pt x="127" y="0"/>
                    <a:pt x="284" y="0"/>
                  </a:cubicBez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358" name="textbox 3358"/>
            <p:cNvSpPr/>
            <p:nvPr/>
          </p:nvSpPr>
          <p:spPr>
            <a:xfrm>
              <a:off x="-12700" y="-12700"/>
              <a:ext cx="1151255" cy="3860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9000"/>
                </a:lnSpc>
              </a:pPr>
              <a:endParaRPr sz="6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20040" algn="l" rtl="0" eaLnBrk="0">
                <a:lnSpc>
                  <a:spcPct val="86000"/>
                </a:lnSpc>
                <a:spcBef>
                  <a:spcPts val="0"/>
                </a:spcBef>
              </a:pP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知情权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54" name="group 154"/>
          <p:cNvGrpSpPr/>
          <p:nvPr/>
        </p:nvGrpSpPr>
        <p:grpSpPr>
          <a:xfrm rot="21600000">
            <a:off x="8445500" y="2555240"/>
            <a:ext cx="1125219" cy="357504"/>
            <a:chOff x="0" y="0"/>
            <a:chExt cx="1125219" cy="357504"/>
          </a:xfrm>
        </p:grpSpPr>
        <p:sp>
          <p:nvSpPr>
            <p:cNvPr id="3360" name="path 3360"/>
            <p:cNvSpPr/>
            <p:nvPr/>
          </p:nvSpPr>
          <p:spPr>
            <a:xfrm>
              <a:off x="0" y="0"/>
              <a:ext cx="1125219" cy="357504"/>
            </a:xfrm>
            <a:custGeom>
              <a:avLst/>
              <a:gdLst/>
              <a:ahLst/>
              <a:cxnLst/>
              <a:rect l="0" t="0" r="0" b="0"/>
              <a:pathLst>
                <a:path w="1771" h="562">
                  <a:moveTo>
                    <a:pt x="284" y="0"/>
                  </a:moveTo>
                  <a:lnTo>
                    <a:pt x="1486" y="0"/>
                  </a:lnTo>
                  <a:cubicBezTo>
                    <a:pt x="1644" y="0"/>
                    <a:pt x="1771" y="126"/>
                    <a:pt x="1771" y="281"/>
                  </a:cubicBezTo>
                  <a:cubicBezTo>
                    <a:pt x="1771" y="436"/>
                    <a:pt x="1644" y="562"/>
                    <a:pt x="1486" y="562"/>
                  </a:cubicBezTo>
                  <a:lnTo>
                    <a:pt x="284" y="562"/>
                  </a:lnTo>
                  <a:cubicBezTo>
                    <a:pt x="127" y="562"/>
                    <a:pt x="0" y="436"/>
                    <a:pt x="0" y="281"/>
                  </a:cubicBezTo>
                  <a:cubicBezTo>
                    <a:pt x="0" y="126"/>
                    <a:pt x="127" y="0"/>
                    <a:pt x="284" y="0"/>
                  </a:cubicBez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362" name="textbox 3362"/>
            <p:cNvSpPr/>
            <p:nvPr/>
          </p:nvSpPr>
          <p:spPr>
            <a:xfrm>
              <a:off x="-12700" y="-12700"/>
              <a:ext cx="1150619" cy="38671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0000"/>
                </a:lnSpc>
              </a:pPr>
              <a:endParaRPr sz="6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20040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400" kern="0" spc="-4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审核权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3364" name="textbox 3364"/>
          <p:cNvSpPr/>
          <p:nvPr/>
        </p:nvSpPr>
        <p:spPr>
          <a:xfrm>
            <a:off x="6164960" y="2070582"/>
            <a:ext cx="1395730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组织中的权力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66" name="textbox 3366"/>
          <p:cNvSpPr/>
          <p:nvPr/>
        </p:nvSpPr>
        <p:spPr>
          <a:xfrm>
            <a:off x="6205671" y="2841384"/>
            <a:ext cx="735965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权力主线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68" name="textbox 3368"/>
          <p:cNvSpPr/>
          <p:nvPr/>
        </p:nvSpPr>
        <p:spPr>
          <a:xfrm>
            <a:off x="9964235" y="2849639"/>
            <a:ext cx="735965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权力副线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370" name="picture 337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9625939" y="2649220"/>
            <a:ext cx="215925" cy="576579"/>
          </a:xfrm>
          <a:prstGeom prst="rect">
            <a:avLst/>
          </a:prstGeom>
        </p:spPr>
      </p:pic>
      <p:pic>
        <p:nvPicPr>
          <p:cNvPr id="3372" name="picture 337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3883621" y="5400040"/>
            <a:ext cx="707466" cy="14604"/>
          </a:xfrm>
          <a:prstGeom prst="rect">
            <a:avLst/>
          </a:prstGeom>
        </p:spPr>
      </p:pic>
      <p:pic>
        <p:nvPicPr>
          <p:cNvPr id="3374" name="picture 337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8766809" y="4873536"/>
            <a:ext cx="19684" cy="505002"/>
          </a:xfrm>
          <a:prstGeom prst="rect">
            <a:avLst/>
          </a:prstGeom>
        </p:spPr>
      </p:pic>
      <p:pic>
        <p:nvPicPr>
          <p:cNvPr id="3376" name="picture 337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4667884" y="2485326"/>
            <a:ext cx="17145" cy="529082"/>
          </a:xfrm>
          <a:prstGeom prst="rect">
            <a:avLst/>
          </a:prstGeom>
        </p:spPr>
      </p:pic>
      <p:pic>
        <p:nvPicPr>
          <p:cNvPr id="3378" name="picture 337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3231514" y="2492337"/>
            <a:ext cx="12064" cy="504266"/>
          </a:xfrm>
          <a:prstGeom prst="rect">
            <a:avLst/>
          </a:prstGeom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0" name="picture 338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193291" y="2138171"/>
            <a:ext cx="1216152" cy="3875532"/>
          </a:xfrm>
          <a:prstGeom prst="rect">
            <a:avLst/>
          </a:prstGeom>
        </p:spPr>
      </p:pic>
      <p:pic>
        <p:nvPicPr>
          <p:cNvPr id="3382" name="picture 338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596640" y="2153411"/>
            <a:ext cx="1217676" cy="3877055"/>
          </a:xfrm>
          <a:prstGeom prst="rect">
            <a:avLst/>
          </a:prstGeom>
        </p:spPr>
      </p:pic>
      <p:graphicFrame>
        <p:nvGraphicFramePr>
          <p:cNvPr id="3384" name="table 3384"/>
          <p:cNvGraphicFramePr>
            <a:graphicFrameLocks noGrp="1"/>
          </p:cNvGraphicFramePr>
          <p:nvPr/>
        </p:nvGraphicFramePr>
        <p:xfrm>
          <a:off x="1193291" y="2138171"/>
          <a:ext cx="3620769" cy="4415790"/>
        </p:xfrm>
        <a:graphic>
          <a:graphicData uri="http://schemas.openxmlformats.org/drawingml/2006/table">
            <a:tbl>
              <a:tblPr/>
              <a:tblGrid>
                <a:gridCol w="1834514"/>
                <a:gridCol w="1786254"/>
              </a:tblGrid>
              <a:tr h="44157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369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股东会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4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53695" algn="l" rtl="0" eaLnBrk="0">
                        <a:lnSpc>
                          <a:spcPct val="85000"/>
                        </a:lnSpc>
                        <a:spcBef>
                          <a:spcPts val="425"/>
                        </a:spcBef>
                      </a:pPr>
                      <a:r>
                        <a:rPr sz="14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董事会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4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0510" algn="l" rtl="0" eaLnBrk="0">
                        <a:lnSpc>
                          <a:spcPct val="85000"/>
                        </a:lnSpc>
                        <a:spcBef>
                          <a:spcPts val="42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经营班子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05740" algn="l" rtl="0" eaLnBrk="0">
                        <a:lnSpc>
                          <a:spcPct val="86000"/>
                        </a:lnSpc>
                        <a:spcBef>
                          <a:spcPts val="425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管理层级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A</a:t>
                      </a:r>
                      <a:endParaRPr sz="14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  <a:p>
                      <a:pPr algn="l" rtl="0" eaLnBrk="0">
                        <a:lnSpc>
                          <a:spcPct val="14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8755" algn="l" rtl="0" eaLnBrk="0">
                        <a:lnSpc>
                          <a:spcPct val="86000"/>
                        </a:lnSpc>
                        <a:spcBef>
                          <a:spcPts val="43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管理层级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</a:t>
                      </a:r>
                      <a:endParaRPr sz="14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478790" algn="l" rtl="0" eaLnBrk="0">
                        <a:lnSpc>
                          <a:spcPts val="230"/>
                        </a:lnSpc>
                        <a:spcBef>
                          <a:spcPts val="43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5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27305" algn="l" rtl="0" eaLnBrk="0">
                        <a:lnSpc>
                          <a:spcPct val="85000"/>
                        </a:lnSpc>
                        <a:spcBef>
                          <a:spcPts val="43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现代法人治理结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25400" algn="l" rtl="0" eaLnBrk="0">
                        <a:lnSpc>
                          <a:spcPts val="1740"/>
                        </a:lnSpc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构下的授权关系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23290" algn="l" rtl="0" eaLnBrk="0">
                        <a:lnSpc>
                          <a:spcPct val="8600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股东会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4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23290" algn="l" rtl="0" eaLnBrk="0">
                        <a:lnSpc>
                          <a:spcPct val="85000"/>
                        </a:lnSpc>
                        <a:spcBef>
                          <a:spcPts val="425"/>
                        </a:spcBef>
                      </a:pPr>
                      <a:r>
                        <a:rPr sz="1400" kern="0" spc="-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董事会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4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840105" algn="l" rtl="0" eaLnBrk="0">
                        <a:lnSpc>
                          <a:spcPct val="85000"/>
                        </a:lnSpc>
                        <a:spcBef>
                          <a:spcPts val="42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经营班子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775335" algn="l" rtl="0" eaLnBrk="0">
                        <a:lnSpc>
                          <a:spcPct val="86000"/>
                        </a:lnSpc>
                        <a:spcBef>
                          <a:spcPts val="425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管理层级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A</a:t>
                      </a:r>
                      <a:endParaRPr sz="14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  <a:p>
                      <a:pPr algn="l" rtl="0" eaLnBrk="0">
                        <a:lnSpc>
                          <a:spcPct val="141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42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768350" algn="l" rtl="0" eaLnBrk="0">
                        <a:lnSpc>
                          <a:spcPct val="86000"/>
                        </a:lnSpc>
                        <a:spcBef>
                          <a:spcPts val="43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管理层级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Times New Roman" panose="02020503050405090304"/>
                          <a:ea typeface="Times New Roman" panose="02020503050405090304"/>
                          <a:cs typeface="Times New Roman" panose="02020503050405090304"/>
                        </a:rPr>
                        <a:t>B</a:t>
                      </a:r>
                      <a:endParaRPr sz="1400" dirty="0">
                        <a:latin typeface="Times New Roman" panose="02020503050405090304"/>
                        <a:ea typeface="Times New Roman" panose="02020503050405090304"/>
                        <a:cs typeface="Times New Roman" panose="02020503050405090304"/>
                      </a:endParaRPr>
                    </a:p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26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48385" algn="l" rtl="0" eaLnBrk="0">
                        <a:lnSpc>
                          <a:spcPts val="230"/>
                        </a:lnSpc>
                        <a:spcBef>
                          <a:spcPts val="430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...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5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808990" indent="-176530" algn="l" rtl="0" eaLnBrk="0">
                        <a:lnSpc>
                          <a:spcPct val="91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顾客导向下的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权力确认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386" name="picture 33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5573267" y="3476625"/>
            <a:ext cx="2650236" cy="508634"/>
          </a:xfrm>
          <a:prstGeom prst="rect">
            <a:avLst/>
          </a:prstGeom>
        </p:spPr>
      </p:pic>
      <p:sp>
        <p:nvSpPr>
          <p:cNvPr id="3388" name="path 3388"/>
          <p:cNvSpPr/>
          <p:nvPr/>
        </p:nvSpPr>
        <p:spPr>
          <a:xfrm>
            <a:off x="8334756" y="3619500"/>
            <a:ext cx="2650235" cy="371855"/>
          </a:xfrm>
          <a:custGeom>
            <a:avLst/>
            <a:gdLst/>
            <a:ahLst/>
            <a:cxnLst/>
            <a:rect l="0" t="0" r="0" b="0"/>
            <a:pathLst>
              <a:path w="4173" h="585">
                <a:moveTo>
                  <a:pt x="0" y="0"/>
                </a:moveTo>
                <a:lnTo>
                  <a:pt x="981" y="0"/>
                </a:lnTo>
                <a:lnTo>
                  <a:pt x="981" y="571"/>
                </a:lnTo>
                <a:lnTo>
                  <a:pt x="0" y="571"/>
                </a:lnTo>
                <a:lnTo>
                  <a:pt x="0" y="0"/>
                </a:lnTo>
                <a:close/>
              </a:path>
              <a:path w="4173" h="585">
                <a:moveTo>
                  <a:pt x="1065" y="12"/>
                </a:moveTo>
                <a:lnTo>
                  <a:pt x="2047" y="12"/>
                </a:lnTo>
                <a:lnTo>
                  <a:pt x="2047" y="583"/>
                </a:lnTo>
                <a:lnTo>
                  <a:pt x="1065" y="583"/>
                </a:lnTo>
                <a:lnTo>
                  <a:pt x="1065" y="12"/>
                </a:lnTo>
                <a:close/>
              </a:path>
              <a:path w="4173" h="585">
                <a:moveTo>
                  <a:pt x="2126" y="0"/>
                </a:moveTo>
                <a:lnTo>
                  <a:pt x="3110" y="0"/>
                </a:lnTo>
                <a:lnTo>
                  <a:pt x="3110" y="573"/>
                </a:lnTo>
                <a:lnTo>
                  <a:pt x="2126" y="573"/>
                </a:lnTo>
                <a:lnTo>
                  <a:pt x="2126" y="0"/>
                </a:lnTo>
                <a:close/>
              </a:path>
              <a:path w="4173" h="585">
                <a:moveTo>
                  <a:pt x="3191" y="12"/>
                </a:moveTo>
                <a:lnTo>
                  <a:pt x="4173" y="12"/>
                </a:lnTo>
                <a:lnTo>
                  <a:pt x="4173" y="585"/>
                </a:lnTo>
                <a:lnTo>
                  <a:pt x="3191" y="585"/>
                </a:lnTo>
                <a:lnTo>
                  <a:pt x="3191" y="12"/>
                </a:lnTo>
                <a:close/>
              </a:path>
            </a:pathLst>
          </a:cu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390" name="textbox 3390"/>
          <p:cNvSpPr/>
          <p:nvPr/>
        </p:nvSpPr>
        <p:spPr>
          <a:xfrm>
            <a:off x="5340108" y="3823470"/>
            <a:ext cx="5870575" cy="257365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24815" algn="l" rtl="0" eaLnBrk="0">
              <a:lnSpc>
                <a:spcPts val="290"/>
              </a:lnSpc>
            </a:pPr>
            <a:r>
              <a:rPr sz="2100" kern="0" spc="-30" baseline="3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r>
              <a:rPr sz="13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r>
              <a:rPr sz="1400" kern="0" spc="1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2100" kern="0" spc="-30" baseline="3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r>
              <a:rPr sz="13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r>
              <a:rPr sz="1400" kern="0" spc="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r>
              <a:rPr sz="1400" kern="0" spc="1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r>
              <a:rPr sz="1400" kern="0" spc="1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r>
              <a:rPr sz="1400" kern="0" spc="1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...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510" algn="l" rtl="0" eaLnBrk="0">
              <a:lnSpc>
                <a:spcPct val="85000"/>
              </a:lnSpc>
              <a:spcBef>
                <a:spcPts val="1525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科层制的特点：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955" algn="l" rtl="0" eaLnBrk="0">
              <a:lnSpc>
                <a:spcPct val="86000"/>
              </a:lnSpc>
              <a:spcBef>
                <a:spcPts val="30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权力的中心在组织的上部，且只有一个。纵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向层层发布命令和指挥。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95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从上到下层层分解责任和权力，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从上到下基本目标统一。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95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构建大规模组织。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95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最大优势：具有广泛、深入的动员能力，有利于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聚焦、压强战略的实现。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955" algn="l" rtl="0" eaLnBrk="0">
              <a:lnSpc>
                <a:spcPct val="86000"/>
              </a:lnSpc>
              <a:spcBef>
                <a:spcPts val="23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采取不对称激励方式。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955" algn="l" rtl="0" eaLnBrk="0">
              <a:lnSpc>
                <a:spcPct val="86000"/>
              </a:lnSpc>
              <a:spcBef>
                <a:spcPts val="24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通过权力对组织进行硬控制。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185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缺点：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0320" algn="l" rtl="0" eaLnBrk="0">
              <a:lnSpc>
                <a:spcPct val="86000"/>
              </a:lnSpc>
              <a:spcBef>
                <a:spcPts val="25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高层：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由于权力集中，一旦决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策失误企业风险巨大；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984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中层：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容易出现人员膨胀、机构臃肿现象；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5"/>
              </a:spcBef>
            </a:pP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基层：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人员有自身特定的利益诉求和行为方式，整个组织做不到力出一孔。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92" name="textbox 3392"/>
          <p:cNvSpPr/>
          <p:nvPr/>
        </p:nvSpPr>
        <p:spPr>
          <a:xfrm>
            <a:off x="5327545" y="981557"/>
            <a:ext cx="5887720" cy="99123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225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权力连接的金字塔形和圆形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98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金字塔形状的权利结构和组织形态：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3175" algn="l" rtl="0" eaLnBrk="0">
              <a:lnSpc>
                <a:spcPct val="93000"/>
              </a:lnSpc>
              <a:spcBef>
                <a:spcPts val="22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人数规模较大、纵向层级较多、横向分工较细的企业组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织，内部多层权力连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接，组织理论通常将其定义为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科层制或官僚制。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94" name="textbox 3394"/>
          <p:cNvSpPr/>
          <p:nvPr/>
        </p:nvSpPr>
        <p:spPr>
          <a:xfrm>
            <a:off x="782771" y="998702"/>
            <a:ext cx="4248150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685" algn="l" rtl="0" eaLnBrk="0">
              <a:lnSpc>
                <a:spcPct val="90000"/>
              </a:lnSpc>
            </a:pPr>
            <a:r>
              <a:rPr sz="1700" b="1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授权还是获权？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5000"/>
              </a:lnSpc>
            </a:pPr>
            <a:endParaRPr sz="1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" indent="-3175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企业的权力关系表现为与层层授责相关联的层层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授权，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其主要特点是自上而下，层层收敛。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96" name="textbox 3396"/>
          <p:cNvSpPr/>
          <p:nvPr/>
        </p:nvSpPr>
        <p:spPr>
          <a:xfrm>
            <a:off x="113525" y="121284"/>
            <a:ext cx="345440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0"/>
              </a:spcBef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纵向指挥链：权力机制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398" name="path 3398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00" name="rect 3400"/>
          <p:cNvSpPr/>
          <p:nvPr/>
        </p:nvSpPr>
        <p:spPr>
          <a:xfrm>
            <a:off x="6536435" y="2596895"/>
            <a:ext cx="960119" cy="318516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02" name="rect 3402"/>
          <p:cNvSpPr/>
          <p:nvPr/>
        </p:nvSpPr>
        <p:spPr>
          <a:xfrm>
            <a:off x="9125711" y="2578607"/>
            <a:ext cx="914400" cy="318516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404" name="textbox 3404"/>
          <p:cNvSpPr/>
          <p:nvPr/>
        </p:nvSpPr>
        <p:spPr>
          <a:xfrm>
            <a:off x="6523735" y="2645943"/>
            <a:ext cx="3529329" cy="1993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7000"/>
              </a:lnSpc>
              <a:tabLst>
                <a:tab pos="143510" algn="l"/>
              </a:tabLst>
            </a:pPr>
            <a:r>
              <a:rPr sz="1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800" kern="0" spc="10" baseline="-3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管理层级</a:t>
            </a:r>
            <a:r>
              <a:rPr sz="1800" kern="0" spc="10" baseline="-300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r>
              <a:rPr sz="1100" kern="0" spc="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                                 </a:t>
            </a:r>
            <a:r>
              <a:rPr sz="1100" kern="0" spc="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</a:t>
            </a:r>
            <a:r>
              <a:rPr sz="1800" kern="0" spc="0" baseline="3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管理层级</a:t>
            </a:r>
            <a:r>
              <a:rPr sz="1800" kern="0" spc="0" baseline="300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r>
              <a:rPr sz="11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</a:t>
            </a:r>
            <a:endParaRPr sz="11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408" name="textbox 3408"/>
          <p:cNvSpPr/>
          <p:nvPr/>
        </p:nvSpPr>
        <p:spPr>
          <a:xfrm>
            <a:off x="7680959" y="2072640"/>
            <a:ext cx="1199514" cy="3200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7015" algn="l" rtl="0" eaLnBrk="0">
              <a:lnSpc>
                <a:spcPct val="86000"/>
              </a:lnSpc>
              <a:spcBef>
                <a:spcPts val="5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管理层级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410" name="textbox 3410"/>
          <p:cNvSpPr/>
          <p:nvPr/>
        </p:nvSpPr>
        <p:spPr>
          <a:xfrm>
            <a:off x="5786628" y="3104388"/>
            <a:ext cx="946785" cy="31877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3825" algn="l" rtl="0" eaLnBrk="0">
              <a:lnSpc>
                <a:spcPct val="86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管理层级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412" name="textbox 3412"/>
          <p:cNvSpPr/>
          <p:nvPr/>
        </p:nvSpPr>
        <p:spPr>
          <a:xfrm>
            <a:off x="8586216" y="3096767"/>
            <a:ext cx="946785" cy="31877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4460" algn="l" rtl="0" eaLnBrk="0">
              <a:lnSpc>
                <a:spcPct val="86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管理层级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3414" name="picture 34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7011987" y="2468879"/>
            <a:ext cx="2573655" cy="115252"/>
          </a:xfrm>
          <a:prstGeom prst="rect">
            <a:avLst/>
          </a:prstGeom>
        </p:spPr>
      </p:pic>
      <p:sp>
        <p:nvSpPr>
          <p:cNvPr id="3416" name="textbox 3416"/>
          <p:cNvSpPr/>
          <p:nvPr/>
        </p:nvSpPr>
        <p:spPr>
          <a:xfrm>
            <a:off x="7050023" y="3096767"/>
            <a:ext cx="908685" cy="31877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5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4775" algn="l" rtl="0" eaLnBrk="0">
              <a:lnSpc>
                <a:spcPct val="86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管理层级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418" name="textbox 3418"/>
          <p:cNvSpPr/>
          <p:nvPr/>
        </p:nvSpPr>
        <p:spPr>
          <a:xfrm>
            <a:off x="9730740" y="3081528"/>
            <a:ext cx="907414" cy="31877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4140" algn="l" rtl="0" eaLnBrk="0">
              <a:lnSpc>
                <a:spcPct val="86000"/>
              </a:lnSpc>
              <a:spcBef>
                <a:spcPts val="0"/>
              </a:spcBef>
            </a:pP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管理层级</a:t>
            </a:r>
            <a:r>
              <a:rPr sz="12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2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3420" name="picture 34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662352" y="3476625"/>
            <a:ext cx="2000250" cy="137477"/>
          </a:xfrm>
          <a:prstGeom prst="rect">
            <a:avLst/>
          </a:prstGeom>
        </p:spPr>
      </p:pic>
      <p:pic>
        <p:nvPicPr>
          <p:cNvPr id="3422" name="picture 34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062719" y="2988309"/>
            <a:ext cx="1252855" cy="104140"/>
          </a:xfrm>
          <a:prstGeom prst="rect">
            <a:avLst/>
          </a:prstGeom>
        </p:spPr>
      </p:pic>
      <p:pic>
        <p:nvPicPr>
          <p:cNvPr id="3424" name="picture 34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254750" y="3000375"/>
            <a:ext cx="1252854" cy="104140"/>
          </a:xfrm>
          <a:prstGeom prst="rect">
            <a:avLst/>
          </a:prstGeom>
        </p:spPr>
      </p:pic>
      <p:pic>
        <p:nvPicPr>
          <p:cNvPr id="3426" name="picture 34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6870712" y="2921266"/>
            <a:ext cx="13944" cy="66776"/>
          </a:xfrm>
          <a:prstGeom prst="rect">
            <a:avLst/>
          </a:prstGeom>
        </p:spPr>
      </p:pic>
      <p:pic>
        <p:nvPicPr>
          <p:cNvPr id="3428" name="picture 34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9571354" y="2896870"/>
            <a:ext cx="7620" cy="111125"/>
          </a:xfrm>
          <a:prstGeom prst="rect">
            <a:avLst/>
          </a:prstGeom>
        </p:spPr>
      </p:pic>
      <p:pic>
        <p:nvPicPr>
          <p:cNvPr id="3430" name="picture 34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8267700" y="2392045"/>
            <a:ext cx="7619" cy="92710"/>
          </a:xfrm>
          <a:prstGeom prst="rect">
            <a:avLst/>
          </a:prstGeom>
        </p:spPr>
      </p:pic>
      <p:pic>
        <p:nvPicPr>
          <p:cNvPr id="3432" name="picture 343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0160634" y="3400425"/>
            <a:ext cx="7619" cy="70484"/>
          </a:xfrm>
          <a:prstGeom prst="rect">
            <a:avLst/>
          </a:prstGeom>
        </p:spPr>
      </p:pic>
      <p:pic>
        <p:nvPicPr>
          <p:cNvPr id="3434" name="picture 343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6228079" y="3409950"/>
            <a:ext cx="7620" cy="67944"/>
          </a:xfrm>
          <a:prstGeom prst="rect">
            <a:avLst/>
          </a:prstGeom>
        </p:spPr>
      </p:pic>
      <p:pic>
        <p:nvPicPr>
          <p:cNvPr id="3436" name="picture 34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8968740" y="3418204"/>
            <a:ext cx="7619" cy="59689"/>
          </a:xfrm>
          <a:prstGeom prst="rect">
            <a:avLst/>
          </a:prstGeom>
        </p:spPr>
      </p:pic>
      <p:pic>
        <p:nvPicPr>
          <p:cNvPr id="3438" name="picture 343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7492365" y="3415029"/>
            <a:ext cx="7619" cy="49529"/>
          </a:xfrm>
          <a:prstGeom prst="rect">
            <a:avLst/>
          </a:prstGeom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" name="textbox 3440"/>
          <p:cNvSpPr/>
          <p:nvPr/>
        </p:nvSpPr>
        <p:spPr>
          <a:xfrm>
            <a:off x="763371" y="928852"/>
            <a:ext cx="4806950" cy="19227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权力连接的金字塔形和圆形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3020" algn="l" rtl="0" eaLnBrk="0">
              <a:lnSpc>
                <a:spcPct val="86000"/>
              </a:lnSpc>
              <a:spcBef>
                <a:spcPts val="880"/>
              </a:spcBef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圆形权利结构和组织形态：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3495" indent="-2540" algn="l" rtl="0" eaLnBrk="0">
              <a:lnSpc>
                <a:spcPct val="93000"/>
              </a:lnSpc>
              <a:spcBef>
                <a:spcPts val="22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企业领导者能力超群且拥有掌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控众多环节、要素的领导风格，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这种情况下，权力连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接则显现出圆形。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955" indent="635" algn="l" rtl="0" eaLnBrk="0">
              <a:lnSpc>
                <a:spcPct val="104000"/>
              </a:lnSpc>
              <a:spcBef>
                <a:spcPts val="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特点：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这种模式很扁平、很集权，但非常高效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，但问题在于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对天才型领导者的依赖。适合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小型创业企业，中小规模团队。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弊端：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大型组织由于活动（事项/流程）繁多、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环节（要素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变量）复杂，通常情况下很难采取同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心圆结构。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442" name="picture 344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6313932" y="3169920"/>
            <a:ext cx="3131692" cy="2496820"/>
          </a:xfrm>
          <a:prstGeom prst="rect">
            <a:avLst/>
          </a:prstGeom>
        </p:spPr>
      </p:pic>
      <p:sp>
        <p:nvSpPr>
          <p:cNvPr id="3444" name="textbox 3444"/>
          <p:cNvSpPr/>
          <p:nvPr/>
        </p:nvSpPr>
        <p:spPr>
          <a:xfrm>
            <a:off x="5811278" y="1279284"/>
            <a:ext cx="5179059" cy="12738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权力连接的网状结构：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5715" algn="l" rtl="0" eaLnBrk="0">
              <a:lnSpc>
                <a:spcPct val="97000"/>
              </a:lnSpc>
              <a:spcBef>
                <a:spcPts val="2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一些小型团队，成员合作时间较长，彼此熟悉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，价值观和行为习惯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一致，团队领导者和团队成员之间的权力连接不完全是纵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向“命令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-服从”关系，而是有了一些平等合作、相互协商的属性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。这种团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队的内部存在协调彼此行为的共识性权力，它会在一定程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度上替代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强制性权力。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446" name="textbox 3446"/>
          <p:cNvSpPr/>
          <p:nvPr/>
        </p:nvSpPr>
        <p:spPr>
          <a:xfrm>
            <a:off x="5931241" y="3170314"/>
            <a:ext cx="2974975" cy="69786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5000"/>
              </a:lnSpc>
            </a:pP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团队成员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6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spcBef>
                <a:spcPts val="0"/>
              </a:spcBef>
            </a:pP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团队成员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448" name="picture 34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8199754" y="4695202"/>
            <a:ext cx="1899666" cy="917142"/>
          </a:xfrm>
          <a:prstGeom prst="rect">
            <a:avLst/>
          </a:prstGeom>
        </p:spPr>
      </p:pic>
      <p:sp>
        <p:nvSpPr>
          <p:cNvPr id="3450" name="textbox 3450"/>
          <p:cNvSpPr/>
          <p:nvPr/>
        </p:nvSpPr>
        <p:spPr>
          <a:xfrm>
            <a:off x="9571061" y="4089158"/>
            <a:ext cx="1252219" cy="13455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团队成员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5000"/>
              </a:lnSpc>
              <a:spcBef>
                <a:spcPts val="5"/>
              </a:spcBef>
            </a:pPr>
            <a:r>
              <a:rPr sz="1400" b="1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团队领导者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452" name="textbox 3452"/>
          <p:cNvSpPr/>
          <p:nvPr/>
        </p:nvSpPr>
        <p:spPr>
          <a:xfrm>
            <a:off x="113525" y="121284"/>
            <a:ext cx="345440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0"/>
              </a:spcBef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纵向指挥链：权力机制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454" name="path 345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56" name="group 156"/>
          <p:cNvGrpSpPr/>
          <p:nvPr/>
        </p:nvGrpSpPr>
        <p:grpSpPr>
          <a:xfrm rot="21600000">
            <a:off x="2655570" y="4316094"/>
            <a:ext cx="807720" cy="794385"/>
            <a:chOff x="0" y="0"/>
            <a:chExt cx="807720" cy="794385"/>
          </a:xfrm>
        </p:grpSpPr>
        <p:sp>
          <p:nvSpPr>
            <p:cNvPr id="3456" name="path 3456"/>
            <p:cNvSpPr/>
            <p:nvPr/>
          </p:nvSpPr>
          <p:spPr>
            <a:xfrm>
              <a:off x="0" y="0"/>
              <a:ext cx="807720" cy="794385"/>
            </a:xfrm>
            <a:custGeom>
              <a:avLst/>
              <a:gdLst/>
              <a:ahLst/>
              <a:cxnLst/>
              <a:rect l="0" t="0" r="0" b="0"/>
              <a:pathLst>
                <a:path w="1272" h="1251">
                  <a:moveTo>
                    <a:pt x="1" y="626"/>
                  </a:moveTo>
                  <a:cubicBezTo>
                    <a:pt x="0" y="280"/>
                    <a:pt x="284" y="0"/>
                    <a:pt x="635" y="0"/>
                  </a:cubicBezTo>
                  <a:cubicBezTo>
                    <a:pt x="987" y="0"/>
                    <a:pt x="1272" y="280"/>
                    <a:pt x="1272" y="625"/>
                  </a:cubicBezTo>
                  <a:cubicBezTo>
                    <a:pt x="1272" y="970"/>
                    <a:pt x="987" y="1251"/>
                    <a:pt x="635" y="1251"/>
                  </a:cubicBezTo>
                  <a:cubicBezTo>
                    <a:pt x="284" y="1251"/>
                    <a:pt x="0" y="970"/>
                    <a:pt x="1" y="626"/>
                  </a:cubicBezTo>
                </a:path>
              </a:pathLst>
            </a:custGeom>
            <a:solidFill>
              <a:srgbClr val="F8E28C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458" name="textbox 3458"/>
            <p:cNvSpPr/>
            <p:nvPr/>
          </p:nvSpPr>
          <p:spPr>
            <a:xfrm>
              <a:off x="-12700" y="-12700"/>
              <a:ext cx="833755" cy="82041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6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59080" algn="l" rtl="0" eaLnBrk="0">
                <a:lnSpc>
                  <a:spcPct val="86000"/>
                </a:lnSpc>
                <a:spcBef>
                  <a:spcPts val="5"/>
                </a:spcBef>
              </a:pPr>
              <a:r>
                <a:rPr sz="1400" kern="0" spc="-9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中心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45110" algn="l" rtl="0" eaLnBrk="0">
                <a:lnSpc>
                  <a:spcPct val="86000"/>
                </a:lnSpc>
                <a:spcBef>
                  <a:spcPts val="245"/>
                </a:spcBef>
              </a:pP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决策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35280" algn="l" rtl="0" eaLnBrk="0">
                <a:lnSpc>
                  <a:spcPct val="85000"/>
                </a:lnSpc>
                <a:spcBef>
                  <a:spcPts val="225"/>
                </a:spcBef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者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pic>
        <p:nvPicPr>
          <p:cNvPr id="3460" name="picture 34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138616" y="4991010"/>
            <a:ext cx="924242" cy="698334"/>
          </a:xfrm>
          <a:prstGeom prst="rect">
            <a:avLst/>
          </a:prstGeom>
        </p:spPr>
      </p:pic>
      <p:grpSp>
        <p:nvGrpSpPr>
          <p:cNvPr id="158" name="group 158"/>
          <p:cNvGrpSpPr/>
          <p:nvPr/>
        </p:nvGrpSpPr>
        <p:grpSpPr>
          <a:xfrm rot="21600000">
            <a:off x="2377439" y="5687694"/>
            <a:ext cx="808355" cy="794385"/>
            <a:chOff x="0" y="0"/>
            <a:chExt cx="808355" cy="794385"/>
          </a:xfrm>
        </p:grpSpPr>
        <p:sp>
          <p:nvSpPr>
            <p:cNvPr id="3462" name="path 3462"/>
            <p:cNvSpPr/>
            <p:nvPr/>
          </p:nvSpPr>
          <p:spPr>
            <a:xfrm>
              <a:off x="0" y="0"/>
              <a:ext cx="808355" cy="794385"/>
            </a:xfrm>
            <a:custGeom>
              <a:avLst/>
              <a:gdLst/>
              <a:ahLst/>
              <a:cxnLst/>
              <a:rect l="0" t="0" r="0" b="0"/>
              <a:pathLst>
                <a:path w="1273" h="1251">
                  <a:moveTo>
                    <a:pt x="0" y="626"/>
                  </a:moveTo>
                  <a:cubicBezTo>
                    <a:pt x="1" y="280"/>
                    <a:pt x="285" y="0"/>
                    <a:pt x="637" y="0"/>
                  </a:cubicBezTo>
                  <a:cubicBezTo>
                    <a:pt x="988" y="0"/>
                    <a:pt x="1273" y="280"/>
                    <a:pt x="1273" y="625"/>
                  </a:cubicBezTo>
                  <a:cubicBezTo>
                    <a:pt x="1273" y="970"/>
                    <a:pt x="988" y="1251"/>
                    <a:pt x="637" y="1251"/>
                  </a:cubicBezTo>
                  <a:cubicBezTo>
                    <a:pt x="285" y="1251"/>
                    <a:pt x="1" y="970"/>
                    <a:pt x="0" y="626"/>
                  </a:cubicBezTo>
                </a:path>
              </a:pathLst>
            </a:custGeom>
            <a:solidFill>
              <a:srgbClr val="F8E28C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464" name="textbox 3464"/>
            <p:cNvSpPr/>
            <p:nvPr/>
          </p:nvSpPr>
          <p:spPr>
            <a:xfrm>
              <a:off x="-12700" y="-12700"/>
              <a:ext cx="834389" cy="82296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9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56540" algn="l" rtl="0" eaLnBrk="0">
                <a:lnSpc>
                  <a:spcPct val="86000"/>
                </a:lnSpc>
              </a:pPr>
              <a:r>
                <a:rPr sz="1400" kern="0" spc="-8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内部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43840" algn="l" rtl="0" eaLnBrk="0">
                <a:lnSpc>
                  <a:spcPct val="86000"/>
                </a:lnSpc>
                <a:spcBef>
                  <a:spcPts val="235"/>
                </a:spcBef>
              </a:pP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激励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60" name="group 160"/>
          <p:cNvGrpSpPr/>
          <p:nvPr/>
        </p:nvGrpSpPr>
        <p:grpSpPr>
          <a:xfrm rot="21600000">
            <a:off x="2404872" y="2921000"/>
            <a:ext cx="808227" cy="794384"/>
            <a:chOff x="0" y="0"/>
            <a:chExt cx="808227" cy="794384"/>
          </a:xfrm>
        </p:grpSpPr>
        <p:sp>
          <p:nvSpPr>
            <p:cNvPr id="3466" name="path 3466"/>
            <p:cNvSpPr/>
            <p:nvPr/>
          </p:nvSpPr>
          <p:spPr>
            <a:xfrm>
              <a:off x="0" y="0"/>
              <a:ext cx="808227" cy="794384"/>
            </a:xfrm>
            <a:custGeom>
              <a:avLst/>
              <a:gdLst/>
              <a:ahLst/>
              <a:cxnLst/>
              <a:rect l="0" t="0" r="0" b="0"/>
              <a:pathLst>
                <a:path w="1272" h="1250">
                  <a:moveTo>
                    <a:pt x="0" y="624"/>
                  </a:moveTo>
                  <a:cubicBezTo>
                    <a:pt x="0" y="280"/>
                    <a:pt x="285" y="0"/>
                    <a:pt x="636" y="0"/>
                  </a:cubicBezTo>
                  <a:cubicBezTo>
                    <a:pt x="988" y="0"/>
                    <a:pt x="1272" y="280"/>
                    <a:pt x="1272" y="625"/>
                  </a:cubicBezTo>
                  <a:cubicBezTo>
                    <a:pt x="1272" y="970"/>
                    <a:pt x="988" y="1250"/>
                    <a:pt x="636" y="1250"/>
                  </a:cubicBezTo>
                  <a:cubicBezTo>
                    <a:pt x="285" y="1250"/>
                    <a:pt x="0" y="970"/>
                    <a:pt x="0" y="624"/>
                  </a:cubicBezTo>
                </a:path>
              </a:pathLst>
            </a:custGeom>
            <a:solidFill>
              <a:srgbClr val="F8E28C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468" name="textbox 3468"/>
            <p:cNvSpPr/>
            <p:nvPr/>
          </p:nvSpPr>
          <p:spPr>
            <a:xfrm>
              <a:off x="-12700" y="-12700"/>
              <a:ext cx="833755" cy="81978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9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43840" algn="l" rtl="0" eaLnBrk="0">
                <a:lnSpc>
                  <a:spcPct val="86000"/>
                </a:lnSpc>
              </a:pP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产品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48285" algn="l" rtl="0" eaLnBrk="0">
                <a:lnSpc>
                  <a:spcPct val="85000"/>
                </a:lnSpc>
                <a:spcBef>
                  <a:spcPts val="230"/>
                </a:spcBef>
              </a:pPr>
              <a:r>
                <a:rPr sz="1400" kern="0" spc="-5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开发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62" name="group 162"/>
          <p:cNvGrpSpPr/>
          <p:nvPr/>
        </p:nvGrpSpPr>
        <p:grpSpPr>
          <a:xfrm rot="21600000">
            <a:off x="4059935" y="4377054"/>
            <a:ext cx="807973" cy="794385"/>
            <a:chOff x="0" y="0"/>
            <a:chExt cx="807973" cy="794385"/>
          </a:xfrm>
        </p:grpSpPr>
        <p:sp>
          <p:nvSpPr>
            <p:cNvPr id="3470" name="path 3470"/>
            <p:cNvSpPr/>
            <p:nvPr/>
          </p:nvSpPr>
          <p:spPr>
            <a:xfrm>
              <a:off x="0" y="0"/>
              <a:ext cx="807973" cy="794385"/>
            </a:xfrm>
            <a:custGeom>
              <a:avLst/>
              <a:gdLst/>
              <a:ahLst/>
              <a:cxnLst/>
              <a:rect l="0" t="0" r="0" b="0"/>
              <a:pathLst>
                <a:path w="1272" h="1251">
                  <a:moveTo>
                    <a:pt x="0" y="626"/>
                  </a:moveTo>
                  <a:cubicBezTo>
                    <a:pt x="0" y="280"/>
                    <a:pt x="285" y="0"/>
                    <a:pt x="636" y="0"/>
                  </a:cubicBezTo>
                  <a:cubicBezTo>
                    <a:pt x="987" y="0"/>
                    <a:pt x="1272" y="280"/>
                    <a:pt x="1272" y="625"/>
                  </a:cubicBezTo>
                  <a:cubicBezTo>
                    <a:pt x="1272" y="970"/>
                    <a:pt x="987" y="1251"/>
                    <a:pt x="636" y="1251"/>
                  </a:cubicBezTo>
                  <a:cubicBezTo>
                    <a:pt x="285" y="1251"/>
                    <a:pt x="0" y="970"/>
                    <a:pt x="0" y="626"/>
                  </a:cubicBezTo>
                </a:path>
              </a:pathLst>
            </a:custGeom>
            <a:solidFill>
              <a:srgbClr val="F8E28C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472" name="textbox 3472"/>
            <p:cNvSpPr/>
            <p:nvPr/>
          </p:nvSpPr>
          <p:spPr>
            <a:xfrm>
              <a:off x="-12700" y="-12700"/>
              <a:ext cx="833755" cy="8235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9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47650" algn="l" rtl="0" eaLnBrk="0">
                <a:lnSpc>
                  <a:spcPct val="86000"/>
                </a:lnSpc>
              </a:pP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市场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47650" algn="l" rtl="0" eaLnBrk="0">
                <a:lnSpc>
                  <a:spcPct val="86000"/>
                </a:lnSpc>
                <a:spcBef>
                  <a:spcPts val="240"/>
                </a:spcBef>
              </a:pP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运作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64" name="group 164"/>
          <p:cNvGrpSpPr/>
          <p:nvPr/>
        </p:nvGrpSpPr>
        <p:grpSpPr>
          <a:xfrm rot="21600000">
            <a:off x="1332865" y="4979034"/>
            <a:ext cx="807719" cy="794385"/>
            <a:chOff x="0" y="0"/>
            <a:chExt cx="807719" cy="794385"/>
          </a:xfrm>
        </p:grpSpPr>
        <p:sp>
          <p:nvSpPr>
            <p:cNvPr id="3474" name="path 3474"/>
            <p:cNvSpPr/>
            <p:nvPr/>
          </p:nvSpPr>
          <p:spPr>
            <a:xfrm>
              <a:off x="0" y="0"/>
              <a:ext cx="807719" cy="794385"/>
            </a:xfrm>
            <a:custGeom>
              <a:avLst/>
              <a:gdLst/>
              <a:ahLst/>
              <a:cxnLst/>
              <a:rect l="0" t="0" r="0" b="0"/>
              <a:pathLst>
                <a:path w="1271" h="1251">
                  <a:moveTo>
                    <a:pt x="0" y="626"/>
                  </a:moveTo>
                  <a:cubicBezTo>
                    <a:pt x="0" y="280"/>
                    <a:pt x="284" y="0"/>
                    <a:pt x="635" y="0"/>
                  </a:cubicBezTo>
                  <a:cubicBezTo>
                    <a:pt x="987" y="0"/>
                    <a:pt x="1271" y="280"/>
                    <a:pt x="1271" y="625"/>
                  </a:cubicBezTo>
                  <a:cubicBezTo>
                    <a:pt x="1271" y="970"/>
                    <a:pt x="987" y="1251"/>
                    <a:pt x="635" y="1251"/>
                  </a:cubicBezTo>
                  <a:cubicBezTo>
                    <a:pt x="284" y="1251"/>
                    <a:pt x="0" y="970"/>
                    <a:pt x="0" y="626"/>
                  </a:cubicBezTo>
                </a:path>
              </a:pathLst>
            </a:custGeom>
            <a:solidFill>
              <a:srgbClr val="F8E28C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476" name="textbox 3476"/>
            <p:cNvSpPr/>
            <p:nvPr/>
          </p:nvSpPr>
          <p:spPr>
            <a:xfrm>
              <a:off x="-12700" y="-12700"/>
              <a:ext cx="833119" cy="8223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44475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组织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47015" algn="l" rtl="0" eaLnBrk="0">
                <a:lnSpc>
                  <a:spcPct val="86000"/>
                </a:lnSpc>
                <a:spcBef>
                  <a:spcPts val="250"/>
                </a:spcBef>
              </a:pP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文化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66" name="group 166"/>
          <p:cNvGrpSpPr/>
          <p:nvPr/>
        </p:nvGrpSpPr>
        <p:grpSpPr>
          <a:xfrm rot="21600000">
            <a:off x="3623309" y="5554979"/>
            <a:ext cx="807720" cy="794384"/>
            <a:chOff x="0" y="0"/>
            <a:chExt cx="807720" cy="794384"/>
          </a:xfrm>
        </p:grpSpPr>
        <p:sp>
          <p:nvSpPr>
            <p:cNvPr id="3478" name="path 3478"/>
            <p:cNvSpPr/>
            <p:nvPr/>
          </p:nvSpPr>
          <p:spPr>
            <a:xfrm>
              <a:off x="0" y="0"/>
              <a:ext cx="807720" cy="794384"/>
            </a:xfrm>
            <a:custGeom>
              <a:avLst/>
              <a:gdLst/>
              <a:ahLst/>
              <a:cxnLst/>
              <a:rect l="0" t="0" r="0" b="0"/>
              <a:pathLst>
                <a:path w="1272" h="1250">
                  <a:moveTo>
                    <a:pt x="1" y="626"/>
                  </a:moveTo>
                  <a:cubicBezTo>
                    <a:pt x="0" y="280"/>
                    <a:pt x="284" y="0"/>
                    <a:pt x="636" y="0"/>
                  </a:cubicBezTo>
                  <a:cubicBezTo>
                    <a:pt x="987" y="0"/>
                    <a:pt x="1272" y="280"/>
                    <a:pt x="1272" y="625"/>
                  </a:cubicBezTo>
                  <a:cubicBezTo>
                    <a:pt x="1272" y="970"/>
                    <a:pt x="987" y="1250"/>
                    <a:pt x="636" y="1250"/>
                  </a:cubicBezTo>
                  <a:cubicBezTo>
                    <a:pt x="284" y="1250"/>
                    <a:pt x="0" y="970"/>
                    <a:pt x="1" y="626"/>
                  </a:cubicBezTo>
                </a:path>
              </a:pathLst>
            </a:custGeom>
            <a:solidFill>
              <a:srgbClr val="F8E28C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480" name="textbox 3480"/>
            <p:cNvSpPr/>
            <p:nvPr/>
          </p:nvSpPr>
          <p:spPr>
            <a:xfrm>
              <a:off x="-12700" y="-12700"/>
              <a:ext cx="833755" cy="81978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9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52095" algn="l" rtl="0" eaLnBrk="0">
                <a:lnSpc>
                  <a:spcPct val="85000"/>
                </a:lnSpc>
              </a:pPr>
              <a:r>
                <a:rPr sz="1400" kern="0" spc="-6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关键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47650" algn="l" rtl="0" eaLnBrk="0">
                <a:lnSpc>
                  <a:spcPct val="85000"/>
                </a:lnSpc>
                <a:spcBef>
                  <a:spcPts val="250"/>
                </a:spcBef>
              </a:pPr>
              <a:r>
                <a:rPr sz="1400" kern="0" spc="-5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人才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68" name="group 168"/>
          <p:cNvGrpSpPr/>
          <p:nvPr/>
        </p:nvGrpSpPr>
        <p:grpSpPr>
          <a:xfrm rot="21600000">
            <a:off x="1306830" y="3702050"/>
            <a:ext cx="807719" cy="794384"/>
            <a:chOff x="0" y="0"/>
            <a:chExt cx="807719" cy="794384"/>
          </a:xfrm>
        </p:grpSpPr>
        <p:sp>
          <p:nvSpPr>
            <p:cNvPr id="3482" name="path 3482"/>
            <p:cNvSpPr/>
            <p:nvPr/>
          </p:nvSpPr>
          <p:spPr>
            <a:xfrm>
              <a:off x="0" y="0"/>
              <a:ext cx="807719" cy="794384"/>
            </a:xfrm>
            <a:custGeom>
              <a:avLst/>
              <a:gdLst/>
              <a:ahLst/>
              <a:cxnLst/>
              <a:rect l="0" t="0" r="0" b="0"/>
              <a:pathLst>
                <a:path w="1271" h="1250">
                  <a:moveTo>
                    <a:pt x="1" y="625"/>
                  </a:moveTo>
                  <a:cubicBezTo>
                    <a:pt x="0" y="280"/>
                    <a:pt x="284" y="0"/>
                    <a:pt x="635" y="0"/>
                  </a:cubicBezTo>
                  <a:cubicBezTo>
                    <a:pt x="987" y="0"/>
                    <a:pt x="1271" y="280"/>
                    <a:pt x="1271" y="625"/>
                  </a:cubicBezTo>
                  <a:cubicBezTo>
                    <a:pt x="1271" y="970"/>
                    <a:pt x="987" y="1250"/>
                    <a:pt x="635" y="1250"/>
                  </a:cubicBezTo>
                  <a:cubicBezTo>
                    <a:pt x="284" y="1250"/>
                    <a:pt x="0" y="970"/>
                    <a:pt x="1" y="625"/>
                  </a:cubicBezTo>
                </a:path>
              </a:pathLst>
            </a:custGeom>
            <a:solidFill>
              <a:srgbClr val="F8E28C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484" name="textbox 3484"/>
            <p:cNvSpPr/>
            <p:nvPr/>
          </p:nvSpPr>
          <p:spPr>
            <a:xfrm>
              <a:off x="-12700" y="-12700"/>
              <a:ext cx="833119" cy="81978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45110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技术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42570" algn="l" rtl="0" eaLnBrk="0">
                <a:lnSpc>
                  <a:spcPct val="85000"/>
                </a:lnSpc>
                <a:spcBef>
                  <a:spcPts val="250"/>
                </a:spcBef>
              </a:pP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研发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70" name="group 170"/>
          <p:cNvGrpSpPr/>
          <p:nvPr/>
        </p:nvGrpSpPr>
        <p:grpSpPr>
          <a:xfrm rot="21600000">
            <a:off x="3596640" y="3343909"/>
            <a:ext cx="807719" cy="794384"/>
            <a:chOff x="0" y="0"/>
            <a:chExt cx="807719" cy="794384"/>
          </a:xfrm>
        </p:grpSpPr>
        <p:sp>
          <p:nvSpPr>
            <p:cNvPr id="3486" name="path 3486"/>
            <p:cNvSpPr/>
            <p:nvPr/>
          </p:nvSpPr>
          <p:spPr>
            <a:xfrm>
              <a:off x="0" y="0"/>
              <a:ext cx="807719" cy="794384"/>
            </a:xfrm>
            <a:custGeom>
              <a:avLst/>
              <a:gdLst/>
              <a:ahLst/>
              <a:cxnLst/>
              <a:rect l="0" t="0" r="0" b="0"/>
              <a:pathLst>
                <a:path w="1271" h="1250">
                  <a:moveTo>
                    <a:pt x="0" y="626"/>
                  </a:moveTo>
                  <a:cubicBezTo>
                    <a:pt x="0" y="280"/>
                    <a:pt x="284" y="0"/>
                    <a:pt x="635" y="0"/>
                  </a:cubicBezTo>
                  <a:cubicBezTo>
                    <a:pt x="987" y="0"/>
                    <a:pt x="1271" y="280"/>
                    <a:pt x="1271" y="625"/>
                  </a:cubicBezTo>
                  <a:cubicBezTo>
                    <a:pt x="1271" y="970"/>
                    <a:pt x="987" y="1250"/>
                    <a:pt x="635" y="1250"/>
                  </a:cubicBezTo>
                  <a:cubicBezTo>
                    <a:pt x="284" y="1250"/>
                    <a:pt x="0" y="970"/>
                    <a:pt x="0" y="626"/>
                  </a:cubicBezTo>
                </a:path>
              </a:pathLst>
            </a:custGeom>
            <a:solidFill>
              <a:srgbClr val="F8E28C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488" name="textbox 3488"/>
            <p:cNvSpPr/>
            <p:nvPr/>
          </p:nvSpPr>
          <p:spPr>
            <a:xfrm>
              <a:off x="-12700" y="-12700"/>
              <a:ext cx="833119" cy="8223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9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44475" algn="l" rtl="0" eaLnBrk="0">
                <a:lnSpc>
                  <a:spcPct val="86000"/>
                </a:lnSpc>
              </a:pP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供应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332105" algn="l" rtl="0" eaLnBrk="0">
                <a:lnSpc>
                  <a:spcPct val="86000"/>
                </a:lnSpc>
                <a:spcBef>
                  <a:spcPts val="230"/>
                </a:spcBef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链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3492" name="textbox 3492"/>
          <p:cNvSpPr/>
          <p:nvPr/>
        </p:nvSpPr>
        <p:spPr>
          <a:xfrm>
            <a:off x="6745946" y="5712219"/>
            <a:ext cx="2259964" cy="2432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1715"/>
              </a:lnSpc>
            </a:pPr>
            <a:r>
              <a:rPr sz="2100" b="1" kern="0" spc="0" baseline="7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团队成员</a:t>
            </a:r>
            <a:r>
              <a:rPr sz="13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</a:t>
            </a:r>
            <a:r>
              <a:rPr sz="2100" b="1" kern="0" spc="0" baseline="-3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团队成员</a:t>
            </a:r>
            <a:endParaRPr sz="2100" baseline="-3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494" name="picture 34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341890" y="4992344"/>
            <a:ext cx="402818" cy="680771"/>
          </a:xfrm>
          <a:prstGeom prst="rect">
            <a:avLst/>
          </a:prstGeom>
        </p:spPr>
      </p:pic>
      <p:pic>
        <p:nvPicPr>
          <p:cNvPr id="3496" name="picture 349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994725" y="4376826"/>
            <a:ext cx="662558" cy="340181"/>
          </a:xfrm>
          <a:prstGeom prst="rect">
            <a:avLst/>
          </a:prstGeom>
        </p:spPr>
      </p:pic>
      <p:pic>
        <p:nvPicPr>
          <p:cNvPr id="3498" name="picture 349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1993493" y="3316097"/>
            <a:ext cx="414833" cy="504570"/>
          </a:xfrm>
          <a:prstGeom prst="rect">
            <a:avLst/>
          </a:prstGeom>
        </p:spPr>
      </p:pic>
      <p:pic>
        <p:nvPicPr>
          <p:cNvPr id="3500" name="picture 350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019541" y="5654776"/>
            <a:ext cx="361467" cy="432866"/>
          </a:xfrm>
          <a:prstGeom prst="rect">
            <a:avLst/>
          </a:prstGeom>
        </p:spPr>
      </p:pic>
      <p:pic>
        <p:nvPicPr>
          <p:cNvPr id="3502" name="picture 35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3342347" y="4019537"/>
            <a:ext cx="375234" cy="415315"/>
          </a:xfrm>
          <a:prstGeom prst="rect">
            <a:avLst/>
          </a:prstGeom>
        </p:spPr>
      </p:pic>
      <p:pic>
        <p:nvPicPr>
          <p:cNvPr id="3504" name="picture 350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2805722" y="3713924"/>
            <a:ext cx="257225" cy="603630"/>
          </a:xfrm>
          <a:prstGeom prst="rect">
            <a:avLst/>
          </a:prstGeom>
        </p:spPr>
      </p:pic>
      <p:pic>
        <p:nvPicPr>
          <p:cNvPr id="3506" name="picture 350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4309274" y="5170335"/>
            <a:ext cx="158419" cy="501954"/>
          </a:xfrm>
          <a:prstGeom prst="rect">
            <a:avLst/>
          </a:prstGeom>
        </p:spPr>
      </p:pic>
      <p:pic>
        <p:nvPicPr>
          <p:cNvPr id="3508" name="picture 350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3212058" y="3314839"/>
            <a:ext cx="503720" cy="148945"/>
          </a:xfrm>
          <a:prstGeom prst="rect">
            <a:avLst/>
          </a:prstGeom>
        </p:spPr>
      </p:pic>
      <p:pic>
        <p:nvPicPr>
          <p:cNvPr id="3510" name="picture 351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4282846" y="4020388"/>
            <a:ext cx="184606" cy="358368"/>
          </a:xfrm>
          <a:prstGeom prst="rect">
            <a:avLst/>
          </a:prstGeom>
        </p:spPr>
      </p:pic>
      <p:pic>
        <p:nvPicPr>
          <p:cNvPr id="3512" name="picture 35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3184690" y="5948845"/>
            <a:ext cx="439724" cy="140004"/>
          </a:xfrm>
          <a:prstGeom prst="rect">
            <a:avLst/>
          </a:prstGeom>
        </p:spPr>
      </p:pic>
      <p:pic>
        <p:nvPicPr>
          <p:cNvPr id="3514" name="picture 35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21600000">
            <a:off x="3462896" y="4709820"/>
            <a:ext cx="597674" cy="68529"/>
          </a:xfrm>
          <a:prstGeom prst="rect">
            <a:avLst/>
          </a:prstGeom>
        </p:spPr>
      </p:pic>
      <p:pic>
        <p:nvPicPr>
          <p:cNvPr id="3516" name="picture 351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1600000">
            <a:off x="1706879" y="4496231"/>
            <a:ext cx="33655" cy="483006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" name="group 172"/>
          <p:cNvGrpSpPr/>
          <p:nvPr/>
        </p:nvGrpSpPr>
        <p:grpSpPr>
          <a:xfrm rot="21600000">
            <a:off x="5765291" y="2912363"/>
            <a:ext cx="5605271" cy="3666744"/>
            <a:chOff x="0" y="0"/>
            <a:chExt cx="5605271" cy="3666744"/>
          </a:xfrm>
        </p:grpSpPr>
        <p:pic>
          <p:nvPicPr>
            <p:cNvPr id="3518" name="picture 3518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5605271" cy="3666744"/>
            </a:xfrm>
            <a:prstGeom prst="rect">
              <a:avLst/>
            </a:prstGeom>
          </p:spPr>
        </p:pic>
        <p:sp>
          <p:nvSpPr>
            <p:cNvPr id="3520" name="textbox 3520"/>
            <p:cNvSpPr/>
            <p:nvPr/>
          </p:nvSpPr>
          <p:spPr>
            <a:xfrm>
              <a:off x="-12700" y="-12700"/>
              <a:ext cx="5631179" cy="36925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4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3451225" indent="-98425" algn="l" rtl="0" eaLnBrk="0">
                <a:lnSpc>
                  <a:spcPct val="92000"/>
                </a:lnSpc>
                <a:spcBef>
                  <a:spcPts val="5"/>
                </a:spcBef>
                <a:tabLst>
                  <a:tab pos="3450590" algn="l"/>
                </a:tabLst>
              </a:pPr>
              <a:r>
                <a:rPr sz="1400" kern="0" spc="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	</a:t>
              </a:r>
              <a:r>
                <a:rPr sz="1400" b="1" kern="0" spc="-2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代表权限行驶</a:t>
              </a:r>
              <a:r>
                <a:rPr sz="1400" kern="0" spc="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     </a:t>
              </a:r>
              <a:r>
                <a:rPr sz="1400" b="1" kern="0" spc="-14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和流转的顺序。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pic>
          <p:nvPicPr>
            <p:cNvPr id="3522" name="picture 352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2993898" y="998778"/>
              <a:ext cx="346773" cy="241122"/>
            </a:xfrm>
            <a:prstGeom prst="rect">
              <a:avLst/>
            </a:prstGeom>
          </p:spPr>
        </p:pic>
      </p:grpSp>
      <p:grpSp>
        <p:nvGrpSpPr>
          <p:cNvPr id="174" name="group 174"/>
          <p:cNvGrpSpPr/>
          <p:nvPr/>
        </p:nvGrpSpPr>
        <p:grpSpPr>
          <a:xfrm rot="21600000">
            <a:off x="716280" y="4050791"/>
            <a:ext cx="5027676" cy="2502408"/>
            <a:chOff x="0" y="0"/>
            <a:chExt cx="5027676" cy="2502408"/>
          </a:xfrm>
        </p:grpSpPr>
        <p:sp>
          <p:nvSpPr>
            <p:cNvPr id="3524" name="path 3524"/>
            <p:cNvSpPr/>
            <p:nvPr/>
          </p:nvSpPr>
          <p:spPr>
            <a:xfrm>
              <a:off x="0" y="0"/>
              <a:ext cx="5027676" cy="2502408"/>
            </a:xfrm>
            <a:custGeom>
              <a:avLst/>
              <a:gdLst/>
              <a:ahLst/>
              <a:cxnLst/>
              <a:rect l="0" t="0" r="0" b="0"/>
              <a:pathLst>
                <a:path w="7917" h="3940">
                  <a:moveTo>
                    <a:pt x="0" y="938"/>
                  </a:moveTo>
                  <a:lnTo>
                    <a:pt x="4512" y="938"/>
                  </a:lnTo>
                  <a:lnTo>
                    <a:pt x="7917" y="0"/>
                  </a:lnTo>
                  <a:lnTo>
                    <a:pt x="6446" y="938"/>
                  </a:lnTo>
                  <a:lnTo>
                    <a:pt x="7735" y="938"/>
                  </a:lnTo>
                  <a:lnTo>
                    <a:pt x="7735" y="1437"/>
                  </a:lnTo>
                  <a:lnTo>
                    <a:pt x="7735" y="2188"/>
                  </a:lnTo>
                  <a:lnTo>
                    <a:pt x="7735" y="3940"/>
                  </a:lnTo>
                  <a:lnTo>
                    <a:pt x="6446" y="3940"/>
                  </a:lnTo>
                  <a:lnTo>
                    <a:pt x="4512" y="3940"/>
                  </a:lnTo>
                  <a:lnTo>
                    <a:pt x="0" y="3940"/>
                  </a:lnTo>
                  <a:lnTo>
                    <a:pt x="0" y="2188"/>
                  </a:lnTo>
                  <a:lnTo>
                    <a:pt x="0" y="1437"/>
                  </a:lnTo>
                  <a:lnTo>
                    <a:pt x="0" y="938"/>
                  </a:lnTo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526" name="rect 3526"/>
            <p:cNvSpPr/>
            <p:nvPr/>
          </p:nvSpPr>
          <p:spPr>
            <a:xfrm>
              <a:off x="1557527" y="42671"/>
              <a:ext cx="1197863" cy="449579"/>
            </a:xfrm>
            <a:prstGeom prst="rect">
              <a:avLst/>
            </a:prstGeom>
            <a:solidFill>
              <a:srgbClr val="F4CE3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528" name="textbox 3528"/>
            <p:cNvSpPr/>
            <p:nvPr/>
          </p:nvSpPr>
          <p:spPr>
            <a:xfrm>
              <a:off x="34185" y="162827"/>
              <a:ext cx="4973954" cy="228472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5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955800" algn="l" rtl="0" eaLnBrk="0">
                <a:lnSpc>
                  <a:spcPct val="85000"/>
                </a:lnSpc>
              </a:pPr>
              <a:r>
                <a:rPr sz="1400" kern="0" spc="-6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能力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83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4130" indent="-5715" algn="l" rtl="0" eaLnBrk="0">
                <a:lnSpc>
                  <a:spcPct val="91000"/>
                </a:lnSpc>
                <a:spcBef>
                  <a:spcPts val="43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◆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企业如设有事业部的双层经营组织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，表中的下属二级机构可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以置换为事业部（事业部内部也有分权手册）。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2700" indent="5715" algn="l" rtl="0" eaLnBrk="0">
                <a:lnSpc>
                  <a:spcPct val="96000"/>
                </a:lnSpc>
                <a:spcBef>
                  <a:spcPts val="57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◆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企业如未设事业部的单层经营组织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，下属二级机构通常指具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有清晰责任边界、有一定自主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权限的生产板块（分厂、车间）、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销售板块（销售部/销售公司/营销中心等）和研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发板块（研发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部/研发中心等）。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algn="l" rtl="0" eaLnBrk="0">
                <a:lnSpc>
                  <a:spcPct val="124000"/>
                </a:lnSpc>
              </a:pPr>
              <a:endParaRPr sz="4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3970" indent="4445" algn="l" rtl="0" eaLnBrk="0">
                <a:lnSpc>
                  <a:spcPct val="91000"/>
                </a:lnSpc>
                <a:spcBef>
                  <a:spcPts val="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◆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如果下属二级机构内部也有多个管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理层级，那么其内部亦需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有分权规定。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3530" name="textbox 3530"/>
          <p:cNvSpPr/>
          <p:nvPr/>
        </p:nvSpPr>
        <p:spPr>
          <a:xfrm>
            <a:off x="776858" y="928852"/>
            <a:ext cx="7822565" cy="7677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多层级组织权力配置的工具：确权（分权</a:t>
            </a: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）手册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605" algn="l" rtl="0" eaLnBrk="0">
              <a:lnSpc>
                <a:spcPct val="86000"/>
              </a:lnSpc>
              <a:spcBef>
                <a:spcPts val="89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确权分权案例：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2008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年美的集团收购无锡小天鹅公司（洗衣机）。一年后业绩大增。当时执行的“两本书”闹革命。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32" name="textbox 3532"/>
          <p:cNvSpPr/>
          <p:nvPr/>
        </p:nvSpPr>
        <p:spPr>
          <a:xfrm>
            <a:off x="2212156" y="1819669"/>
            <a:ext cx="3399154" cy="633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-635" algn="l" rtl="0" eaLnBrk="0">
              <a:lnSpc>
                <a:spcPct val="9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确定了各下属业务机构（分厂、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车间、销售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组织等）的目标责任（销量、利润、品质、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安全等考核指标）。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34" name="textbox 3534"/>
          <p:cNvSpPr/>
          <p:nvPr/>
        </p:nvSpPr>
        <p:spPr>
          <a:xfrm>
            <a:off x="7377246" y="1862849"/>
            <a:ext cx="3374390" cy="633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9525" algn="l" rtl="0" eaLnBrk="0">
              <a:lnSpc>
                <a:spcPct val="9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明确了各层级管理者在经营要素（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人、财、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和价值链各环节（产品开发、采购、制造、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等）上所拥有的权力。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36" name="textbox 3536"/>
          <p:cNvSpPr/>
          <p:nvPr/>
        </p:nvSpPr>
        <p:spPr>
          <a:xfrm>
            <a:off x="2029276" y="2581669"/>
            <a:ext cx="6943090" cy="28829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2065"/>
              </a:lnSpc>
            </a:pPr>
            <a:r>
              <a:rPr sz="2100" b="1" kern="0" spc="30" baseline="210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企业组织的动能机制</a:t>
            </a:r>
            <a:r>
              <a:rPr sz="1300" kern="0" spc="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 </a:t>
            </a:r>
            <a:r>
              <a:rPr sz="1300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          </a:t>
            </a:r>
            <a:r>
              <a:rPr sz="2100" b="1" kern="0" spc="30" baseline="-80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</a:t>
            </a:r>
            <a:r>
              <a:rPr sz="2100" b="1" kern="0" spc="20" baseline="-800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分权手册</a:t>
            </a:r>
            <a:endParaRPr sz="2100" baseline="-8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38" name="textbox 3538"/>
          <p:cNvSpPr/>
          <p:nvPr/>
        </p:nvSpPr>
        <p:spPr>
          <a:xfrm>
            <a:off x="113525" y="121284"/>
            <a:ext cx="345440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0"/>
              </a:spcBef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纵向指挥链：权力机制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40" name="path 354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542" name="picture 35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124900" y="3348126"/>
            <a:ext cx="1512734" cy="745349"/>
          </a:xfrm>
          <a:prstGeom prst="rect">
            <a:avLst/>
          </a:prstGeom>
        </p:spPr>
      </p:pic>
      <p:sp>
        <p:nvSpPr>
          <p:cNvPr id="3544" name="textbox 3544"/>
          <p:cNvSpPr/>
          <p:nvPr/>
        </p:nvSpPr>
        <p:spPr>
          <a:xfrm>
            <a:off x="5793104" y="1856105"/>
            <a:ext cx="1423669" cy="542925"/>
          </a:xfrm>
          <a:prstGeom prst="rect">
            <a:avLst/>
          </a:prstGeom>
          <a:solidFill>
            <a:srgbClr val="FBEBB2">
              <a:alpha val="99607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63855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分权手册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46" name="textbox 3546"/>
          <p:cNvSpPr/>
          <p:nvPr/>
        </p:nvSpPr>
        <p:spPr>
          <a:xfrm>
            <a:off x="709294" y="1858645"/>
            <a:ext cx="1423035" cy="529590"/>
          </a:xfrm>
          <a:prstGeom prst="rect">
            <a:avLst/>
          </a:prstGeom>
          <a:solidFill>
            <a:srgbClr val="FBEBB2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7178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经营责任书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50" name="textbox 3550"/>
          <p:cNvSpPr/>
          <p:nvPr/>
        </p:nvSpPr>
        <p:spPr>
          <a:xfrm>
            <a:off x="928116" y="3497579"/>
            <a:ext cx="1198244" cy="45148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2672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52" name="textbox 3552"/>
          <p:cNvSpPr/>
          <p:nvPr/>
        </p:nvSpPr>
        <p:spPr>
          <a:xfrm>
            <a:off x="2264664" y="2901695"/>
            <a:ext cx="1198244" cy="45021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3116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54" name="textbox 3554"/>
          <p:cNvSpPr/>
          <p:nvPr/>
        </p:nvSpPr>
        <p:spPr>
          <a:xfrm>
            <a:off x="3636263" y="3505200"/>
            <a:ext cx="1198244" cy="44958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2862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利益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56" name="textbox 3556"/>
          <p:cNvSpPr/>
          <p:nvPr/>
        </p:nvSpPr>
        <p:spPr>
          <a:xfrm>
            <a:off x="10756160" y="1862849"/>
            <a:ext cx="535305" cy="4229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9000"/>
              </a:lnSpc>
            </a:pPr>
            <a:r>
              <a:rPr sz="1200" kern="0" spc="-1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物等）</a:t>
            </a:r>
            <a:endParaRPr sz="12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5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销售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58" name="picture 35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4155948" y="1983740"/>
            <a:ext cx="6880352" cy="4291964"/>
          </a:xfrm>
          <a:prstGeom prst="rect">
            <a:avLst/>
          </a:prstGeom>
        </p:spPr>
      </p:pic>
      <p:sp>
        <p:nvSpPr>
          <p:cNvPr id="3560" name="textbox 3560"/>
          <p:cNvSpPr/>
          <p:nvPr/>
        </p:nvSpPr>
        <p:spPr>
          <a:xfrm>
            <a:off x="4827794" y="4387101"/>
            <a:ext cx="5963920" cy="15925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863600" algn="l" rtl="0" eaLnBrk="0">
              <a:lnSpc>
                <a:spcPct val="86000"/>
              </a:lnSpc>
              <a:spcBef>
                <a:spcPts val="17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企业在设计各项权限分布时，需要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遵循三个原则：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864870" indent="5715" algn="l" rtl="0" eaLnBrk="0">
              <a:lnSpc>
                <a:spcPct val="91000"/>
              </a:lnSpc>
              <a:spcBef>
                <a:spcPts val="57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事项分类：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计划（预算）内的例常事项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处理权限下移，减少审批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程序；计划外事项处理权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限相对集中。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870585" algn="l" rtl="0" eaLnBrk="0">
              <a:lnSpc>
                <a:spcPct val="86000"/>
              </a:lnSpc>
              <a:spcBef>
                <a:spcPts val="60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责权对等：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根据责任分布确定权力分布。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64870" indent="5715" algn="l" rtl="0" eaLnBrk="0">
              <a:lnSpc>
                <a:spcPct val="91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控放平衡：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权限下放和有效管理有机结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合，使组织运行在一定的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边界和约束之内。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62" name="textbox 3562"/>
          <p:cNvSpPr/>
          <p:nvPr/>
        </p:nvSpPr>
        <p:spPr>
          <a:xfrm>
            <a:off x="5702751" y="2288934"/>
            <a:ext cx="5112384" cy="13881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企业在编制分权手册时需要同时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关注三个目标：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050" algn="l" rtl="0" eaLnBrk="0">
              <a:lnSpc>
                <a:spcPct val="86000"/>
              </a:lnSpc>
              <a:spcBef>
                <a:spcPts val="58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业务成长：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促进和保证企业战略性业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务增长和竞争优势提升。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" indent="5715" algn="l" rtl="0" eaLnBrk="0">
              <a:lnSpc>
                <a:spcPct val="91000"/>
              </a:lnSpc>
              <a:spcBef>
                <a:spcPts val="53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效率提升：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构建充满活力、自动自为自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发的组织机制，有利于降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低成本、提高效率。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5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6350" algn="l" rtl="0" eaLnBrk="0">
              <a:lnSpc>
                <a:spcPct val="91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风险防范：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通过控制点以及控制方式的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嵌入，保障组织的安全和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规范，减少失控、失范风险。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64" name="textbox 3564"/>
          <p:cNvSpPr/>
          <p:nvPr/>
        </p:nvSpPr>
        <p:spPr>
          <a:xfrm>
            <a:off x="776858" y="928852"/>
            <a:ext cx="4831079" cy="6927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多层级组织权力配置的工具：确权（分权</a:t>
            </a: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）手册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4605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企业分权手册的关键事项分类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66" name="textbox 3566"/>
          <p:cNvSpPr/>
          <p:nvPr/>
        </p:nvSpPr>
        <p:spPr>
          <a:xfrm>
            <a:off x="2720339" y="3849623"/>
            <a:ext cx="1356994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2766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供应采购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568" name="picture 35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274722" y="2244356"/>
            <a:ext cx="465797" cy="3890416"/>
          </a:xfrm>
          <a:prstGeom prst="rect">
            <a:avLst/>
          </a:prstGeom>
        </p:spPr>
      </p:pic>
      <p:sp>
        <p:nvSpPr>
          <p:cNvPr id="3570" name="textbox 3570"/>
          <p:cNvSpPr/>
          <p:nvPr/>
        </p:nvSpPr>
        <p:spPr>
          <a:xfrm>
            <a:off x="113525" y="121284"/>
            <a:ext cx="345440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0"/>
              </a:spcBef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纵向指挥链：权力机制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72" name="path 357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576" name="textbox 3576"/>
          <p:cNvSpPr/>
          <p:nvPr/>
        </p:nvSpPr>
        <p:spPr>
          <a:xfrm>
            <a:off x="2732532" y="2444495"/>
            <a:ext cx="1356994" cy="30670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464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资金财务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78" name="textbox 3578"/>
          <p:cNvSpPr/>
          <p:nvPr/>
        </p:nvSpPr>
        <p:spPr>
          <a:xfrm>
            <a:off x="928116" y="3752088"/>
            <a:ext cx="1356994" cy="30670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关键事项类别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80" name="textbox 3580"/>
          <p:cNvSpPr/>
          <p:nvPr/>
        </p:nvSpPr>
        <p:spPr>
          <a:xfrm>
            <a:off x="2726436" y="3153155"/>
            <a:ext cx="1356994" cy="30670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29565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计划运营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82" name="textbox 3582"/>
          <p:cNvSpPr/>
          <p:nvPr/>
        </p:nvSpPr>
        <p:spPr>
          <a:xfrm>
            <a:off x="2711195" y="4919471"/>
            <a:ext cx="1356994" cy="30670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845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品牌公关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84" name="textbox 3584"/>
          <p:cNvSpPr/>
          <p:nvPr/>
        </p:nvSpPr>
        <p:spPr>
          <a:xfrm>
            <a:off x="2705100" y="5628132"/>
            <a:ext cx="1356360" cy="30670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147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法务审计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86" name="textbox 3586"/>
          <p:cNvSpPr/>
          <p:nvPr/>
        </p:nvSpPr>
        <p:spPr>
          <a:xfrm>
            <a:off x="2714244" y="4558283"/>
            <a:ext cx="1356994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274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营销销售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88" name="textbox 3588"/>
          <p:cNvSpPr/>
          <p:nvPr/>
        </p:nvSpPr>
        <p:spPr>
          <a:xfrm>
            <a:off x="2737104" y="2092452"/>
            <a:ext cx="1356994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3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2105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人力资源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90" name="textbox 3590"/>
          <p:cNvSpPr/>
          <p:nvPr/>
        </p:nvSpPr>
        <p:spPr>
          <a:xfrm>
            <a:off x="2731007" y="2801111"/>
            <a:ext cx="1356994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274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战略投资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92" name="textbox 3592"/>
          <p:cNvSpPr/>
          <p:nvPr/>
        </p:nvSpPr>
        <p:spPr>
          <a:xfrm>
            <a:off x="2718816" y="4206240"/>
            <a:ext cx="1356994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2829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生产制造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94" name="textbox 3594"/>
          <p:cNvSpPr/>
          <p:nvPr/>
        </p:nvSpPr>
        <p:spPr>
          <a:xfrm>
            <a:off x="2706624" y="5273040"/>
            <a:ext cx="1356994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0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2893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信息数据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96" name="textbox 3596"/>
          <p:cNvSpPr/>
          <p:nvPr/>
        </p:nvSpPr>
        <p:spPr>
          <a:xfrm>
            <a:off x="2700527" y="5981700"/>
            <a:ext cx="1356994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2956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行政后勤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598" name="textbox 3598"/>
          <p:cNvSpPr/>
          <p:nvPr/>
        </p:nvSpPr>
        <p:spPr>
          <a:xfrm>
            <a:off x="2724911" y="3497579"/>
            <a:ext cx="1356360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1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2766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产品研发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00" name="textbox 3600"/>
          <p:cNvSpPr/>
          <p:nvPr/>
        </p:nvSpPr>
        <p:spPr>
          <a:xfrm>
            <a:off x="4575641" y="2111070"/>
            <a:ext cx="380365" cy="66865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7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05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财权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2" name="textbox 3602"/>
          <p:cNvSpPr/>
          <p:nvPr/>
        </p:nvSpPr>
        <p:spPr>
          <a:xfrm>
            <a:off x="764991" y="3613493"/>
            <a:ext cx="10169525" cy="193802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590" algn="l" rtl="0" eaLnBrk="0">
              <a:lnSpc>
                <a:spcPct val="86000"/>
              </a:lnSpc>
            </a:pPr>
            <a:r>
              <a:rPr sz="2000" b="1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战略管控模式下</a:t>
            </a:r>
            <a:r>
              <a:rPr sz="1400" b="1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，企业总部的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决策点（控制点</a:t>
            </a:r>
            <a:r>
              <a:rPr sz="1400" b="1" kern="0" spc="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050" algn="l" rtl="0" eaLnBrk="0">
              <a:lnSpc>
                <a:spcPct val="86000"/>
              </a:lnSpc>
              <a:spcBef>
                <a:spcPts val="58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事业部战略规划：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控制事业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部业务定位和发展方向。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050" algn="l" rtl="0" eaLnBrk="0">
              <a:lnSpc>
                <a:spcPct val="86000"/>
              </a:lnSpc>
              <a:spcBef>
                <a:spcPts val="83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事业部年度计划和预算：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为事业部构造约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束框架和目标责任机制。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6350" algn="l" rtl="0" eaLnBrk="0">
              <a:lnSpc>
                <a:spcPct val="93000"/>
              </a:lnSpc>
              <a:spcBef>
                <a:spcPts val="81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事业部重要干部任用：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这方面总部的权限有一定弹性。可以只任命事业部总经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理一人（人事放权幅度较大</a:t>
            </a:r>
            <a:r>
              <a:rPr sz="1400" kern="0" spc="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也可以将任命权延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伸至事业部内部部门负责人以上级别干部（人事放权幅度较小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）；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还有中间选项（比如任命事业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部副总以上层级干部）。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050" algn="l" rtl="0" eaLnBrk="0">
              <a:lnSpc>
                <a:spcPct val="134000"/>
              </a:lnSpc>
              <a:spcBef>
                <a:spcPts val="23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投资项目：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按不同类别的投资项目，企业总部分别规定事业部决策权限（金额边界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超过边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界的项目，事业部需报总部批准。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大额资金支出：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对超过一定限度的大额资金支出（主要用于购买原材料、零部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件等）总部审核或知情。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76" name="group 176"/>
          <p:cNvGrpSpPr/>
          <p:nvPr/>
        </p:nvGrpSpPr>
        <p:grpSpPr>
          <a:xfrm rot="21600000">
            <a:off x="762634" y="5659120"/>
            <a:ext cx="10372725" cy="800734"/>
            <a:chOff x="0" y="0"/>
            <a:chExt cx="10372725" cy="800734"/>
          </a:xfrm>
        </p:grpSpPr>
        <p:pic>
          <p:nvPicPr>
            <p:cNvPr id="3604" name="picture 3604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10372725" cy="800734"/>
            </a:xfrm>
            <a:prstGeom prst="rect">
              <a:avLst/>
            </a:prstGeom>
          </p:spPr>
        </p:pic>
        <p:sp>
          <p:nvSpPr>
            <p:cNvPr id="3606" name="textbox 3606"/>
            <p:cNvSpPr/>
            <p:nvPr/>
          </p:nvSpPr>
          <p:spPr>
            <a:xfrm>
              <a:off x="-12700" y="-12700"/>
              <a:ext cx="10398125" cy="82613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8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58115" indent="-2540" algn="l" rtl="0" eaLnBrk="0">
                <a:lnSpc>
                  <a:spcPct val="96000"/>
                </a:lnSpc>
              </a:pPr>
              <a:r>
                <a:rPr sz="2000" b="1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运营管控模式下，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企业总部除战略管控模式下的</a:t>
              </a:r>
              <a:r>
                <a:rPr sz="1400" b="1" kern="0" spc="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五个决策/控制点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，还会</a:t>
              </a:r>
              <a:r>
                <a:rPr sz="1400" b="1" kern="0" spc="-1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控制至少一个经营要素和环节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              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比如对某些大宗原材料集中采购，再以调拨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、交易等方式移交事业部使用。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3608" name="textbox 3608"/>
          <p:cNvSpPr/>
          <p:nvPr/>
        </p:nvSpPr>
        <p:spPr>
          <a:xfrm>
            <a:off x="769772" y="928852"/>
            <a:ext cx="10342244" cy="8216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总部与事业部权力配置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225" indent="3810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总部和事业部之间的权力连接方面，权力强度到什么程度，权力重心在哪个位置，事业部自主权限有多大，取决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于总部对事业部的管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控模式。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10" name="textbox 3610"/>
          <p:cNvSpPr/>
          <p:nvPr/>
        </p:nvSpPr>
        <p:spPr>
          <a:xfrm>
            <a:off x="2858345" y="2176539"/>
            <a:ext cx="7840344" cy="1014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1270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只控制事业部的业务定位和方向，关注事业部经营目标的达成。事业部有较大的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自主权，基本上独立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经营。适合规模较大、发展成熟、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业务多元的企业。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1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7305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会介入事业部的价值链（至少一个环节，否则不能称作运营管控）。事业部拥有不完全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的自主经营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权。适合规模较小、发展不太成熟、业务单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一的企业。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12" name="textbox 3612"/>
          <p:cNvSpPr/>
          <p:nvPr/>
        </p:nvSpPr>
        <p:spPr>
          <a:xfrm>
            <a:off x="113525" y="121284"/>
            <a:ext cx="345440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0"/>
              </a:spcBef>
              <a:tabLst>
                <a:tab pos="650875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纵向指挥链：权力机制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14" name="path 361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16" name="textbox 3616"/>
          <p:cNvSpPr/>
          <p:nvPr/>
        </p:nvSpPr>
        <p:spPr>
          <a:xfrm>
            <a:off x="1162685" y="2128520"/>
            <a:ext cx="1423669" cy="52959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4150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战略管控模式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18" name="textbox 3618"/>
          <p:cNvSpPr/>
          <p:nvPr/>
        </p:nvSpPr>
        <p:spPr>
          <a:xfrm>
            <a:off x="1170939" y="2726055"/>
            <a:ext cx="1423669" cy="529590"/>
          </a:xfrm>
          <a:prstGeom prst="rect">
            <a:avLst/>
          </a:prstGeom>
          <a:solidFill>
            <a:srgbClr val="A5937B">
              <a:alpha val="97254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2245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运营管控模式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2" name="textbox 3622"/>
          <p:cNvSpPr/>
          <p:nvPr/>
        </p:nvSpPr>
        <p:spPr>
          <a:xfrm>
            <a:off x="5961910" y="3186189"/>
            <a:ext cx="5182870" cy="31635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21590" algn="l" rtl="0" eaLnBrk="0">
              <a:lnSpc>
                <a:spcPct val="93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目的：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流程运行的方向，也是流程运行的结果；是流程快车所要到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达的车站。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" indent="4445" algn="l" rtl="0" eaLnBrk="0">
              <a:lnSpc>
                <a:spcPct val="95000"/>
              </a:lnSpc>
              <a:spcBef>
                <a:spcPts val="145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流程内部有顺序的各项（类）分解活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动：讨论、开会、做出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决策、完成某个动作、执行某个指令……</a:t>
            </a:r>
            <a:r>
              <a:rPr sz="1400" kern="0" spc="-4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，事项之间存在多方向的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联系。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" indent="1270" algn="l" rtl="0" eaLnBrk="0">
              <a:lnSpc>
                <a:spcPct val="97000"/>
              </a:lnSpc>
              <a:spcBef>
                <a:spcPts val="140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责任主体：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和事项相对应的承担完成该事项责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任的组织单元。有些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事项的内容是讨论和决策，涉及多个责任主体，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需要多个责任主体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共同完成。出现这种情形，在流程设计时需事先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明确讨论议事规则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以及决策机制。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050" algn="l" rtl="0" eaLnBrk="0">
              <a:lnSpc>
                <a:spcPct val="86000"/>
              </a:lnSpc>
              <a:spcBef>
                <a:spcPts val="145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时间规定：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每个事项完成的时间要求。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6000"/>
              </a:lnSpc>
            </a:pPr>
            <a:endParaRPr sz="1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635" algn="l" rtl="0" eaLnBrk="0">
              <a:lnSpc>
                <a:spcPct val="93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操作要求：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责任主体完成事项时的操作规范、方法以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及所需具体技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术、工具等。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24" name="rect 3624"/>
          <p:cNvSpPr/>
          <p:nvPr/>
        </p:nvSpPr>
        <p:spPr>
          <a:xfrm>
            <a:off x="1367027" y="3177540"/>
            <a:ext cx="3817620" cy="1635251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78" name="group 178"/>
          <p:cNvGrpSpPr/>
          <p:nvPr/>
        </p:nvGrpSpPr>
        <p:grpSpPr>
          <a:xfrm rot="21600000">
            <a:off x="667512" y="4840223"/>
            <a:ext cx="4512564" cy="1286255"/>
            <a:chOff x="0" y="0"/>
            <a:chExt cx="4512564" cy="1286255"/>
          </a:xfrm>
        </p:grpSpPr>
        <p:sp>
          <p:nvSpPr>
            <p:cNvPr id="3626" name="path 3626"/>
            <p:cNvSpPr/>
            <p:nvPr/>
          </p:nvSpPr>
          <p:spPr>
            <a:xfrm>
              <a:off x="673607" y="22859"/>
              <a:ext cx="3838955" cy="1263395"/>
            </a:xfrm>
            <a:custGeom>
              <a:avLst/>
              <a:gdLst/>
              <a:ahLst/>
              <a:cxnLst/>
              <a:rect l="0" t="0" r="0" b="0"/>
              <a:pathLst>
                <a:path w="6045" h="1989">
                  <a:moveTo>
                    <a:pt x="0" y="0"/>
                  </a:moveTo>
                  <a:lnTo>
                    <a:pt x="6033" y="0"/>
                  </a:lnTo>
                  <a:lnTo>
                    <a:pt x="6033" y="950"/>
                  </a:lnTo>
                  <a:lnTo>
                    <a:pt x="0" y="950"/>
                  </a:lnTo>
                  <a:lnTo>
                    <a:pt x="0" y="0"/>
                  </a:lnTo>
                  <a:close/>
                </a:path>
                <a:path w="6045" h="1989">
                  <a:moveTo>
                    <a:pt x="9" y="1039"/>
                  </a:moveTo>
                  <a:lnTo>
                    <a:pt x="6045" y="1039"/>
                  </a:lnTo>
                  <a:lnTo>
                    <a:pt x="6045" y="1989"/>
                  </a:lnTo>
                  <a:lnTo>
                    <a:pt x="9" y="1989"/>
                  </a:lnTo>
                  <a:lnTo>
                    <a:pt x="9" y="1039"/>
                  </a:lnTo>
                  <a:close/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628" name="path 3628"/>
            <p:cNvSpPr/>
            <p:nvPr/>
          </p:nvSpPr>
          <p:spPr>
            <a:xfrm>
              <a:off x="0" y="0"/>
              <a:ext cx="649223" cy="1274064"/>
            </a:xfrm>
            <a:custGeom>
              <a:avLst/>
              <a:gdLst/>
              <a:ahLst/>
              <a:cxnLst/>
              <a:rect l="0" t="0" r="0" b="0"/>
              <a:pathLst>
                <a:path w="1022" h="2006">
                  <a:moveTo>
                    <a:pt x="9" y="0"/>
                  </a:moveTo>
                  <a:lnTo>
                    <a:pt x="1022" y="0"/>
                  </a:lnTo>
                  <a:lnTo>
                    <a:pt x="1022" y="969"/>
                  </a:lnTo>
                  <a:lnTo>
                    <a:pt x="9" y="969"/>
                  </a:lnTo>
                  <a:lnTo>
                    <a:pt x="9" y="0"/>
                  </a:lnTo>
                  <a:close/>
                </a:path>
                <a:path w="1022" h="2006">
                  <a:moveTo>
                    <a:pt x="0" y="1034"/>
                  </a:moveTo>
                  <a:lnTo>
                    <a:pt x="1012" y="1034"/>
                  </a:lnTo>
                  <a:lnTo>
                    <a:pt x="1012" y="2006"/>
                  </a:lnTo>
                  <a:lnTo>
                    <a:pt x="0" y="2006"/>
                  </a:lnTo>
                  <a:lnTo>
                    <a:pt x="0" y="1034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3630" name="table 3630"/>
          <p:cNvGraphicFramePr>
            <a:graphicFrameLocks noGrp="1"/>
          </p:cNvGraphicFramePr>
          <p:nvPr/>
        </p:nvGraphicFramePr>
        <p:xfrm>
          <a:off x="817061" y="4949583"/>
          <a:ext cx="3934459" cy="1070610"/>
        </p:xfrm>
        <a:graphic>
          <a:graphicData uri="http://schemas.openxmlformats.org/drawingml/2006/table">
            <a:tbl>
              <a:tblPr/>
              <a:tblGrid>
                <a:gridCol w="539115"/>
                <a:gridCol w="942975"/>
                <a:gridCol w="845819"/>
                <a:gridCol w="845819"/>
                <a:gridCol w="760729"/>
              </a:tblGrid>
              <a:tr h="1070610">
                <a:tc>
                  <a:txBody>
                    <a:bodyPr/>
                    <a:lstStyle/>
                    <a:p>
                      <a:pPr marL="1333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时间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5715" algn="l" rtl="0" eaLnBrk="0">
                        <a:lnSpc>
                          <a:spcPct val="86000"/>
                        </a:lnSpc>
                        <a:spcBef>
                          <a:spcPts val="220"/>
                        </a:spcBef>
                      </a:pPr>
                      <a:r>
                        <a:rPr sz="14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3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0" algn="l" rtl="0" eaLnBrk="0">
                        <a:lnSpc>
                          <a:spcPct val="86000"/>
                        </a:lnSpc>
                        <a:spcBef>
                          <a:spcPts val="430"/>
                        </a:spcBef>
                      </a:pPr>
                      <a:r>
                        <a:rPr sz="14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操作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85000"/>
                        </a:lnSpc>
                        <a:spcBef>
                          <a:spcPts val="225"/>
                        </a:spcBef>
                      </a:pPr>
                      <a:r>
                        <a:rPr sz="14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89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8288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起止时间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7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96850" algn="l" rtl="0" eaLnBrk="0">
                        <a:lnSpc>
                          <a:spcPct val="86000"/>
                        </a:lnSpc>
                        <a:spcBef>
                          <a:spcPts val="430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方法/技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93040" algn="l" rtl="0" eaLnBrk="0">
                        <a:lnSpc>
                          <a:spcPct val="85000"/>
                        </a:lnSpc>
                        <a:spcBef>
                          <a:spcPts val="23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术/工具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55245" algn="l" rtl="0" eaLnBrk="0">
                        <a:lnSpc>
                          <a:spcPct val="8600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起止时间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7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9215" algn="l" rtl="0" eaLnBrk="0">
                        <a:lnSpc>
                          <a:spcPct val="86000"/>
                        </a:lnSpc>
                        <a:spcBef>
                          <a:spcPts val="430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方法/技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65405" algn="l" rtl="0" eaLnBrk="0">
                        <a:lnSpc>
                          <a:spcPct val="85000"/>
                        </a:lnSpc>
                        <a:spcBef>
                          <a:spcPts val="23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术/工具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85725" algn="l" rtl="0" eaLnBrk="0">
                        <a:lnSpc>
                          <a:spcPct val="8600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起止时间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7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99695" algn="l" rtl="0" eaLnBrk="0">
                        <a:lnSpc>
                          <a:spcPct val="86000"/>
                        </a:lnSpc>
                        <a:spcBef>
                          <a:spcPts val="430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方法/技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95885" algn="l" rtl="0" eaLnBrk="0">
                        <a:lnSpc>
                          <a:spcPct val="83000"/>
                        </a:lnSpc>
                        <a:spcBef>
                          <a:spcPts val="24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术/工具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8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8600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起止时间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78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9215" algn="l" rtl="0" eaLnBrk="0">
                        <a:lnSpc>
                          <a:spcPct val="86000"/>
                        </a:lnSpc>
                        <a:spcBef>
                          <a:spcPts val="430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方法/技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65405" algn="l" rtl="0" eaLnBrk="0">
                        <a:lnSpc>
                          <a:spcPct val="82000"/>
                        </a:lnSpc>
                        <a:spcBef>
                          <a:spcPts val="23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术/工具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632" name="textbox 3632"/>
          <p:cNvSpPr/>
          <p:nvPr/>
        </p:nvSpPr>
        <p:spPr>
          <a:xfrm>
            <a:off x="751452" y="230440"/>
            <a:ext cx="3096895" cy="137413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朝向事情本身：流程机制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8575" algn="l" rtl="0" eaLnBrk="0">
              <a:lnSpc>
                <a:spcPct val="90000"/>
              </a:lnSpc>
              <a:spcBef>
                <a:spcPts val="515"/>
              </a:spcBef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流程的责任主体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318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权力机制的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主要弊端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34" name="rect 3634"/>
          <p:cNvSpPr/>
          <p:nvPr/>
        </p:nvSpPr>
        <p:spPr>
          <a:xfrm>
            <a:off x="1437131" y="3342132"/>
            <a:ext cx="813815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36" name="rect 3636"/>
          <p:cNvSpPr/>
          <p:nvPr/>
        </p:nvSpPr>
        <p:spPr>
          <a:xfrm>
            <a:off x="2331720" y="3329940"/>
            <a:ext cx="815339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38" name="rect 3638"/>
          <p:cNvSpPr/>
          <p:nvPr/>
        </p:nvSpPr>
        <p:spPr>
          <a:xfrm>
            <a:off x="3224783" y="3329940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640" name="picture 36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2252281" y="4145279"/>
            <a:ext cx="2837878" cy="423671"/>
          </a:xfrm>
          <a:prstGeom prst="rect">
            <a:avLst/>
          </a:prstGeom>
        </p:spPr>
      </p:pic>
      <p:sp>
        <p:nvSpPr>
          <p:cNvPr id="3642" name="rect 3642"/>
          <p:cNvSpPr/>
          <p:nvPr/>
        </p:nvSpPr>
        <p:spPr>
          <a:xfrm>
            <a:off x="4105655" y="3322320"/>
            <a:ext cx="813815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44" name="textbox 3644"/>
          <p:cNvSpPr/>
          <p:nvPr/>
        </p:nvSpPr>
        <p:spPr>
          <a:xfrm>
            <a:off x="1424431" y="3426219"/>
            <a:ext cx="3677284" cy="11423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4000"/>
              </a:lnSpc>
              <a:tabLst>
                <a:tab pos="188595" algn="l"/>
              </a:tabLst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-20" baseline="-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2100" kern="0" spc="-20" baseline="-200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r>
              <a:rPr sz="1300" kern="0" spc="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r>
              <a:rPr sz="1400" kern="0" spc="2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r>
              <a:rPr sz="1400" kern="0" spc="1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D   </a:t>
            </a:r>
            <a:r>
              <a:rPr sz="1400" kern="0" spc="-3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55370" algn="l" rtl="0" eaLnBrk="0">
              <a:lnSpc>
                <a:spcPct val="85000"/>
              </a:lnSpc>
              <a:spcBef>
                <a:spcPts val="43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178560" algn="l" rtl="0" eaLnBrk="0">
              <a:lnSpc>
                <a:spcPct val="99000"/>
              </a:lnSpc>
              <a:spcBef>
                <a:spcPts val="10"/>
              </a:spcBef>
            </a:pP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元</a:t>
            </a: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646" name="textbox 3646"/>
          <p:cNvSpPr/>
          <p:nvPr/>
        </p:nvSpPr>
        <p:spPr>
          <a:xfrm>
            <a:off x="6721212" y="1860397"/>
            <a:ext cx="4620895" cy="76961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050" algn="l" rtl="0" eaLnBrk="0">
              <a:lnSpc>
                <a:spcPct val="90000"/>
              </a:lnSpc>
            </a:pPr>
            <a:r>
              <a:rPr sz="1700" b="1" kern="0" spc="5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流程连接：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89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横向的组织协同，是组织单元（最小的组织单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元是职位；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45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向上集合职位，则组织单元扩大）之间自主、自发的合作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48" name="textbox 3648"/>
          <p:cNvSpPr/>
          <p:nvPr/>
        </p:nvSpPr>
        <p:spPr>
          <a:xfrm>
            <a:off x="771144" y="1705355"/>
            <a:ext cx="5148579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2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8953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被连接（指挥）者不向成果和完成任务负责，只向其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上级负责。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50" name="textbox 3650"/>
          <p:cNvSpPr/>
          <p:nvPr/>
        </p:nvSpPr>
        <p:spPr>
          <a:xfrm>
            <a:off x="772668" y="2110740"/>
            <a:ext cx="5148579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033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上级（尤其是高层）有可能脱离实际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，瞎指挥或不指挥。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52" name="textbox 3652"/>
          <p:cNvSpPr/>
          <p:nvPr/>
        </p:nvSpPr>
        <p:spPr>
          <a:xfrm>
            <a:off x="760476" y="2522220"/>
            <a:ext cx="5148579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223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事项需要快速决策时，层层上报、批准，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常常造成拖延和低效。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80" name="group 180"/>
          <p:cNvGrpSpPr/>
          <p:nvPr/>
        </p:nvGrpSpPr>
        <p:grpSpPr>
          <a:xfrm rot="21600000">
            <a:off x="5288279" y="3204971"/>
            <a:ext cx="518160" cy="2959608"/>
            <a:chOff x="0" y="0"/>
            <a:chExt cx="518160" cy="2959608"/>
          </a:xfrm>
        </p:grpSpPr>
        <p:sp>
          <p:nvSpPr>
            <p:cNvPr id="3654" name="path 3654"/>
            <p:cNvSpPr/>
            <p:nvPr/>
          </p:nvSpPr>
          <p:spPr>
            <a:xfrm>
              <a:off x="0" y="0"/>
              <a:ext cx="518160" cy="2959608"/>
            </a:xfrm>
            <a:custGeom>
              <a:avLst/>
              <a:gdLst/>
              <a:ahLst/>
              <a:cxnLst/>
              <a:rect l="0" t="0" r="0" b="0"/>
              <a:pathLst>
                <a:path w="816" h="4660">
                  <a:moveTo>
                    <a:pt x="0" y="0"/>
                  </a:moveTo>
                  <a:lnTo>
                    <a:pt x="816" y="2330"/>
                  </a:lnTo>
                  <a:lnTo>
                    <a:pt x="0" y="4660"/>
                  </a:lnTo>
                  <a:lnTo>
                    <a:pt x="0" y="0"/>
                  </a:ln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656" name="textbox 3656"/>
            <p:cNvSpPr/>
            <p:nvPr/>
          </p:nvSpPr>
          <p:spPr>
            <a:xfrm>
              <a:off x="-12700" y="-12700"/>
              <a:ext cx="544194" cy="298513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70180" algn="l" rtl="0" eaLnBrk="0">
                <a:lnSpc>
                  <a:spcPct val="85000"/>
                </a:lnSpc>
                <a:spcBef>
                  <a:spcPts val="0"/>
                </a:spcBef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目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57480" algn="l" rtl="0" eaLnBrk="0">
                <a:lnSpc>
                  <a:spcPct val="85000"/>
                </a:lnSpc>
                <a:spcBef>
                  <a:spcPts val="250"/>
                </a:spcBef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pic>
        <p:nvPicPr>
          <p:cNvPr id="3658" name="picture 36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840229" y="3740137"/>
            <a:ext cx="2677795" cy="423570"/>
          </a:xfrm>
          <a:prstGeom prst="rect">
            <a:avLst/>
          </a:prstGeom>
        </p:spPr>
      </p:pic>
      <p:sp>
        <p:nvSpPr>
          <p:cNvPr id="3660" name="path 3660"/>
          <p:cNvSpPr/>
          <p:nvPr/>
        </p:nvSpPr>
        <p:spPr>
          <a:xfrm>
            <a:off x="6065520" y="1648967"/>
            <a:ext cx="609599" cy="1229867"/>
          </a:xfrm>
          <a:custGeom>
            <a:avLst/>
            <a:gdLst/>
            <a:ahLst/>
            <a:cxnLst/>
            <a:rect l="0" t="0" r="0" b="0"/>
            <a:pathLst>
              <a:path w="959" h="1936">
                <a:moveTo>
                  <a:pt x="0" y="0"/>
                </a:moveTo>
                <a:lnTo>
                  <a:pt x="959" y="969"/>
                </a:lnTo>
                <a:lnTo>
                  <a:pt x="0" y="1936"/>
                </a:lnTo>
                <a:lnTo>
                  <a:pt x="0" y="0"/>
                </a:lnTo>
              </a:path>
            </a:pathLst>
          </a:custGeom>
          <a:solidFill>
            <a:srgbClr val="736666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64" name="textbox 3664"/>
          <p:cNvSpPr/>
          <p:nvPr/>
        </p:nvSpPr>
        <p:spPr>
          <a:xfrm>
            <a:off x="697992" y="3203447"/>
            <a:ext cx="643255" cy="74866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049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事项/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986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环节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66" name="textbox 3666"/>
          <p:cNvSpPr/>
          <p:nvPr/>
        </p:nvSpPr>
        <p:spPr>
          <a:xfrm>
            <a:off x="685800" y="4012691"/>
            <a:ext cx="643255" cy="746759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049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事项/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986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环节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668" name="picture 36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795500" y="3087370"/>
            <a:ext cx="1840192" cy="254317"/>
          </a:xfrm>
          <a:prstGeom prst="rect">
            <a:avLst/>
          </a:prstGeom>
        </p:spPr>
      </p:pic>
      <p:sp>
        <p:nvSpPr>
          <p:cNvPr id="3670" name="rect 3670"/>
          <p:cNvSpPr/>
          <p:nvPr/>
        </p:nvSpPr>
        <p:spPr>
          <a:xfrm>
            <a:off x="1438655" y="4163567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72" name="path 3672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74" name="textbox 3674"/>
          <p:cNvSpPr/>
          <p:nvPr/>
        </p:nvSpPr>
        <p:spPr>
          <a:xfrm>
            <a:off x="1572155" y="4161549"/>
            <a:ext cx="553719" cy="419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0810" indent="-118110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</a:t>
            </a: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元</a:t>
            </a: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676" name="textbox 3676"/>
          <p:cNvSpPr/>
          <p:nvPr/>
        </p:nvSpPr>
        <p:spPr>
          <a:xfrm>
            <a:off x="4241060" y="4142499"/>
            <a:ext cx="553719" cy="419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0810" indent="-118110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</a:t>
            </a: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元</a:t>
            </a: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D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678" name="textbox 3678"/>
          <p:cNvSpPr/>
          <p:nvPr/>
        </p:nvSpPr>
        <p:spPr>
          <a:xfrm>
            <a:off x="3360315" y="4149483"/>
            <a:ext cx="553719" cy="419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4620" indent="-122555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</a:t>
            </a: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元</a:t>
            </a:r>
            <a:r>
              <a:rPr sz="1400" kern="0" spc="-5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680" name="textbox 3680"/>
          <p:cNvSpPr/>
          <p:nvPr/>
        </p:nvSpPr>
        <p:spPr>
          <a:xfrm>
            <a:off x="2292560" y="6204344"/>
            <a:ext cx="732155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流程要素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6"/>
          <p:cNvGrpSpPr/>
          <p:nvPr/>
        </p:nvGrpSpPr>
        <p:grpSpPr>
          <a:xfrm rot="21600000">
            <a:off x="553212" y="1706879"/>
            <a:ext cx="6146292" cy="3429000"/>
            <a:chOff x="0" y="0"/>
            <a:chExt cx="6146292" cy="3429000"/>
          </a:xfrm>
        </p:grpSpPr>
        <p:sp>
          <p:nvSpPr>
            <p:cNvPr id="252" name="path 252"/>
            <p:cNvSpPr/>
            <p:nvPr/>
          </p:nvSpPr>
          <p:spPr>
            <a:xfrm>
              <a:off x="0" y="0"/>
              <a:ext cx="1525523" cy="3429000"/>
            </a:xfrm>
            <a:custGeom>
              <a:avLst/>
              <a:gdLst/>
              <a:ahLst/>
              <a:cxnLst/>
              <a:rect l="0" t="0" r="0" b="0"/>
              <a:pathLst>
                <a:path w="2402" h="5400">
                  <a:moveTo>
                    <a:pt x="0" y="0"/>
                  </a:moveTo>
                  <a:lnTo>
                    <a:pt x="2402" y="0"/>
                  </a:lnTo>
                  <a:lnTo>
                    <a:pt x="2402" y="1200"/>
                  </a:lnTo>
                  <a:lnTo>
                    <a:pt x="0" y="1200"/>
                  </a:lnTo>
                  <a:lnTo>
                    <a:pt x="0" y="0"/>
                  </a:lnTo>
                  <a:close/>
                </a:path>
                <a:path w="2402" h="5400">
                  <a:moveTo>
                    <a:pt x="0" y="1200"/>
                  </a:moveTo>
                  <a:lnTo>
                    <a:pt x="2402" y="1200"/>
                  </a:lnTo>
                  <a:lnTo>
                    <a:pt x="2402" y="1800"/>
                  </a:lnTo>
                  <a:lnTo>
                    <a:pt x="0" y="1800"/>
                  </a:lnTo>
                  <a:lnTo>
                    <a:pt x="0" y="1200"/>
                  </a:lnTo>
                  <a:close/>
                </a:path>
                <a:path w="2402" h="5400">
                  <a:moveTo>
                    <a:pt x="0" y="1800"/>
                  </a:moveTo>
                  <a:lnTo>
                    <a:pt x="2402" y="1800"/>
                  </a:lnTo>
                  <a:lnTo>
                    <a:pt x="2402" y="3600"/>
                  </a:lnTo>
                  <a:lnTo>
                    <a:pt x="0" y="3600"/>
                  </a:lnTo>
                  <a:lnTo>
                    <a:pt x="0" y="1800"/>
                  </a:lnTo>
                  <a:close/>
                </a:path>
                <a:path w="2402" h="5400">
                  <a:moveTo>
                    <a:pt x="0" y="3600"/>
                  </a:moveTo>
                  <a:lnTo>
                    <a:pt x="2402" y="3600"/>
                  </a:lnTo>
                  <a:lnTo>
                    <a:pt x="2402" y="5400"/>
                  </a:lnTo>
                  <a:lnTo>
                    <a:pt x="0" y="5400"/>
                  </a:lnTo>
                  <a:lnTo>
                    <a:pt x="0" y="3600"/>
                  </a:lnTo>
                  <a:close/>
                </a:path>
              </a:pathLst>
            </a:custGeom>
            <a:solidFill>
              <a:srgbClr val="F4CE3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54" name="path 254"/>
            <p:cNvSpPr/>
            <p:nvPr/>
          </p:nvSpPr>
          <p:spPr>
            <a:xfrm>
              <a:off x="1525524" y="0"/>
              <a:ext cx="3584448" cy="3429000"/>
            </a:xfrm>
            <a:custGeom>
              <a:avLst/>
              <a:gdLst/>
              <a:ahLst/>
              <a:cxnLst/>
              <a:rect l="0" t="0" r="0" b="0"/>
              <a:pathLst>
                <a:path w="5644" h="5400">
                  <a:moveTo>
                    <a:pt x="0" y="0"/>
                  </a:moveTo>
                  <a:lnTo>
                    <a:pt x="5644" y="0"/>
                  </a:lnTo>
                  <a:lnTo>
                    <a:pt x="5644" y="600"/>
                  </a:lnTo>
                  <a:lnTo>
                    <a:pt x="0" y="600"/>
                  </a:lnTo>
                  <a:lnTo>
                    <a:pt x="0" y="0"/>
                  </a:lnTo>
                  <a:close/>
                </a:path>
                <a:path w="5644" h="5400">
                  <a:moveTo>
                    <a:pt x="0" y="600"/>
                  </a:moveTo>
                  <a:lnTo>
                    <a:pt x="5644" y="600"/>
                  </a:lnTo>
                  <a:lnTo>
                    <a:pt x="5644" y="1200"/>
                  </a:lnTo>
                  <a:lnTo>
                    <a:pt x="0" y="1200"/>
                  </a:lnTo>
                  <a:lnTo>
                    <a:pt x="0" y="600"/>
                  </a:lnTo>
                  <a:close/>
                </a:path>
                <a:path w="5644" h="5400">
                  <a:moveTo>
                    <a:pt x="0" y="1200"/>
                  </a:moveTo>
                  <a:lnTo>
                    <a:pt x="5644" y="1200"/>
                  </a:lnTo>
                  <a:lnTo>
                    <a:pt x="5644" y="1800"/>
                  </a:lnTo>
                  <a:lnTo>
                    <a:pt x="0" y="1800"/>
                  </a:lnTo>
                  <a:lnTo>
                    <a:pt x="0" y="1200"/>
                  </a:lnTo>
                  <a:close/>
                </a:path>
                <a:path w="5644" h="5400">
                  <a:moveTo>
                    <a:pt x="0" y="1800"/>
                  </a:moveTo>
                  <a:lnTo>
                    <a:pt x="5644" y="1800"/>
                  </a:lnTo>
                  <a:lnTo>
                    <a:pt x="5644" y="2400"/>
                  </a:lnTo>
                  <a:lnTo>
                    <a:pt x="0" y="2400"/>
                  </a:lnTo>
                  <a:lnTo>
                    <a:pt x="0" y="1800"/>
                  </a:lnTo>
                  <a:close/>
                </a:path>
                <a:path w="5644" h="5400">
                  <a:moveTo>
                    <a:pt x="0" y="2400"/>
                  </a:moveTo>
                  <a:lnTo>
                    <a:pt x="5644" y="2400"/>
                  </a:lnTo>
                  <a:lnTo>
                    <a:pt x="5644" y="3000"/>
                  </a:lnTo>
                  <a:lnTo>
                    <a:pt x="0" y="3000"/>
                  </a:lnTo>
                  <a:lnTo>
                    <a:pt x="0" y="2400"/>
                  </a:lnTo>
                  <a:close/>
                </a:path>
                <a:path w="5644" h="5400">
                  <a:moveTo>
                    <a:pt x="0" y="3000"/>
                  </a:moveTo>
                  <a:lnTo>
                    <a:pt x="5644" y="3000"/>
                  </a:lnTo>
                  <a:lnTo>
                    <a:pt x="5644" y="3600"/>
                  </a:lnTo>
                  <a:lnTo>
                    <a:pt x="0" y="3600"/>
                  </a:lnTo>
                  <a:lnTo>
                    <a:pt x="0" y="3000"/>
                  </a:lnTo>
                  <a:close/>
                </a:path>
                <a:path w="5644" h="5400">
                  <a:moveTo>
                    <a:pt x="0" y="3600"/>
                  </a:moveTo>
                  <a:lnTo>
                    <a:pt x="5644" y="3600"/>
                  </a:lnTo>
                  <a:lnTo>
                    <a:pt x="5644" y="4200"/>
                  </a:lnTo>
                  <a:lnTo>
                    <a:pt x="0" y="4200"/>
                  </a:lnTo>
                  <a:lnTo>
                    <a:pt x="0" y="3600"/>
                  </a:lnTo>
                  <a:close/>
                </a:path>
                <a:path w="5644" h="5400">
                  <a:moveTo>
                    <a:pt x="0" y="4200"/>
                  </a:moveTo>
                  <a:lnTo>
                    <a:pt x="5644" y="4200"/>
                  </a:lnTo>
                  <a:lnTo>
                    <a:pt x="5644" y="4800"/>
                  </a:lnTo>
                  <a:lnTo>
                    <a:pt x="0" y="4800"/>
                  </a:lnTo>
                  <a:lnTo>
                    <a:pt x="0" y="4200"/>
                  </a:lnTo>
                  <a:close/>
                </a:path>
                <a:path w="5644" h="5400">
                  <a:moveTo>
                    <a:pt x="0" y="4800"/>
                  </a:moveTo>
                  <a:lnTo>
                    <a:pt x="5644" y="4800"/>
                  </a:lnTo>
                  <a:lnTo>
                    <a:pt x="5644" y="5400"/>
                  </a:lnTo>
                  <a:lnTo>
                    <a:pt x="0" y="5400"/>
                  </a:lnTo>
                  <a:lnTo>
                    <a:pt x="0" y="4800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256" name="path 256"/>
            <p:cNvSpPr/>
            <p:nvPr/>
          </p:nvSpPr>
          <p:spPr>
            <a:xfrm>
              <a:off x="5134355" y="21336"/>
              <a:ext cx="1011936" cy="3389375"/>
            </a:xfrm>
            <a:custGeom>
              <a:avLst/>
              <a:gdLst/>
              <a:ahLst/>
              <a:cxnLst/>
              <a:rect l="0" t="0" r="0" b="0"/>
              <a:pathLst>
                <a:path w="1593" h="5337">
                  <a:moveTo>
                    <a:pt x="0" y="0"/>
                  </a:moveTo>
                  <a:lnTo>
                    <a:pt x="796" y="0"/>
                  </a:lnTo>
                  <a:lnTo>
                    <a:pt x="1593" y="2668"/>
                  </a:lnTo>
                  <a:lnTo>
                    <a:pt x="796" y="5337"/>
                  </a:lnTo>
                  <a:lnTo>
                    <a:pt x="0" y="5337"/>
                  </a:lnTo>
                  <a:lnTo>
                    <a:pt x="0" y="0"/>
                  </a:lnTo>
                </a:path>
              </a:pathLst>
            </a:custGeom>
            <a:solidFill>
              <a:srgbClr val="F4CE3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258" name="table 258"/>
          <p:cNvGraphicFramePr>
            <a:graphicFrameLocks noGrp="1"/>
          </p:cNvGraphicFramePr>
          <p:nvPr/>
        </p:nvGraphicFramePr>
        <p:xfrm>
          <a:off x="546100" y="1700200"/>
          <a:ext cx="5123180" cy="3441065"/>
        </p:xfrm>
        <a:graphic>
          <a:graphicData uri="http://schemas.openxmlformats.org/drawingml/2006/table">
            <a:tbl>
              <a:tblPr/>
              <a:tblGrid>
                <a:gridCol w="1867535"/>
                <a:gridCol w="3255645"/>
              </a:tblGrid>
              <a:tr h="768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6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0835" algn="l" rtl="0" eaLnBrk="0">
                        <a:lnSpc>
                          <a:spcPct val="86000"/>
                        </a:lnSpc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牵引性活动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11885" algn="l" rtl="0" eaLnBrk="0">
                        <a:lnSpc>
                          <a:spcPct val="86000"/>
                        </a:lnSpc>
                      </a:pPr>
                      <a:r>
                        <a:rPr sz="14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战略管理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64845" algn="l" rtl="0" eaLnBrk="0">
                        <a:lnSpc>
                          <a:spcPct val="86000"/>
                        </a:lnSpc>
                      </a:pPr>
                      <a:r>
                        <a:rPr sz="1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年度计划与预算管理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29565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增值性活动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634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价值流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23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29565" algn="l" rtl="0" eaLnBrk="0">
                        <a:lnSpc>
                          <a:spcPct val="85000"/>
                        </a:lnSpc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要素性活动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1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22350" algn="l" rtl="0" eaLnBrk="0">
                        <a:lnSpc>
                          <a:spcPct val="86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人力资本流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203325" algn="l" rtl="0" eaLnBrk="0">
                        <a:lnSpc>
                          <a:spcPct val="86000"/>
                        </a:lnSpc>
                        <a:spcBef>
                          <a:spcPts val="1555"/>
                        </a:spcBef>
                      </a:pPr>
                      <a:r>
                        <a:rPr sz="1400" kern="0" spc="-4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资金流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6975" algn="l" rtl="0" eaLnBrk="0">
                        <a:lnSpc>
                          <a:spcPct val="86000"/>
                        </a:lnSpc>
                      </a:pPr>
                      <a:r>
                        <a:rPr sz="14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技术流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9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0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36550" algn="l" rtl="0" eaLnBrk="0">
                        <a:lnSpc>
                          <a:spcPct val="85000"/>
                        </a:lnSpc>
                        <a:spcBef>
                          <a:spcPts val="0"/>
                        </a:spcBef>
                      </a:pP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支持性活动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196975" algn="l" rtl="0" eaLnBrk="0">
                        <a:lnSpc>
                          <a:spcPct val="86000"/>
                        </a:lnSpc>
                        <a:spcBef>
                          <a:spcPts val="0"/>
                        </a:spcBef>
                      </a:pPr>
                      <a:r>
                        <a:rPr sz="14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信息流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1109980" algn="l" rtl="0" eaLnBrk="0">
                        <a:lnSpc>
                          <a:spcPct val="86000"/>
                        </a:lnSpc>
                        <a:spcBef>
                          <a:spcPts val="1565"/>
                        </a:spcBef>
                      </a:pPr>
                      <a:r>
                        <a:rPr sz="1400" kern="0" spc="-2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财务管理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08000"/>
                        </a:lnSpc>
                      </a:pPr>
                      <a:endParaRPr sz="12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66115" algn="l" rtl="0" eaLnBrk="0">
                        <a:lnSpc>
                          <a:spcPct val="86000"/>
                        </a:lnSpc>
                      </a:pPr>
                      <a:r>
                        <a:rPr sz="1400" kern="0" spc="-1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其他支持性管理活动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F1F1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60" name="rect 260"/>
          <p:cNvSpPr/>
          <p:nvPr/>
        </p:nvSpPr>
        <p:spPr>
          <a:xfrm>
            <a:off x="530352" y="5955791"/>
            <a:ext cx="2174747" cy="28346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2" name="rect 262"/>
          <p:cNvSpPr/>
          <p:nvPr/>
        </p:nvSpPr>
        <p:spPr>
          <a:xfrm>
            <a:off x="530352" y="5301995"/>
            <a:ext cx="1269491" cy="28346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4" name="rect 264"/>
          <p:cNvSpPr/>
          <p:nvPr/>
        </p:nvSpPr>
        <p:spPr>
          <a:xfrm>
            <a:off x="525780" y="6291071"/>
            <a:ext cx="1267968" cy="30480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6" name="rect 266"/>
          <p:cNvSpPr/>
          <p:nvPr/>
        </p:nvSpPr>
        <p:spPr>
          <a:xfrm>
            <a:off x="528827" y="5615940"/>
            <a:ext cx="1129283" cy="28346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68" name="textbox 268"/>
          <p:cNvSpPr/>
          <p:nvPr/>
        </p:nvSpPr>
        <p:spPr>
          <a:xfrm>
            <a:off x="513080" y="5327636"/>
            <a:ext cx="6166484" cy="12407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" algn="l" rtl="0" eaLnBrk="0">
              <a:lnSpc>
                <a:spcPct val="90000"/>
              </a:lnSpc>
              <a:tabLst>
                <a:tab pos="151130" algn="l"/>
              </a:tabLst>
            </a:pPr>
            <a:r>
              <a:rPr sz="15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5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牵引性活动</a:t>
            </a:r>
            <a:r>
              <a:rPr sz="15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指引导企业业务运行、发展方向，控制业务过程的管理活动。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" algn="l" rtl="0" eaLnBrk="0">
              <a:lnSpc>
                <a:spcPts val="2415"/>
              </a:lnSpc>
              <a:tabLst>
                <a:tab pos="116205" algn="l"/>
              </a:tabLst>
            </a:pP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战略管理</a:t>
            </a:r>
            <a:r>
              <a:rPr sz="1400" kern="0" spc="1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通常以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3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～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5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年为循环周期。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algn="l" rtl="0" eaLnBrk="0">
              <a:lnSpc>
                <a:spcPts val="1660"/>
              </a:lnSpc>
              <a:spcBef>
                <a:spcPts val="1210"/>
              </a:spcBef>
              <a:tabLst>
                <a:tab pos="115570" algn="l"/>
              </a:tabLst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30" baseline="5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年度计划与预算管理</a:t>
            </a: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sz="2100" kern="0" spc="30" baseline="-5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是战略管理活动在时间维度上的细化</a:t>
            </a:r>
            <a:r>
              <a:rPr sz="2100" kern="0" spc="20" baseline="-5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和分解。</a:t>
            </a:r>
            <a:endParaRPr sz="2100" baseline="-5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1000"/>
              </a:lnSpc>
              <a:spcBef>
                <a:spcPts val="0"/>
              </a:spcBef>
              <a:tabLst>
                <a:tab pos="144145" algn="l"/>
              </a:tabLst>
            </a:pPr>
            <a:r>
              <a:rPr sz="15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400" kern="0" spc="-10" baseline="200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增值性活动</a:t>
            </a:r>
            <a:r>
              <a:rPr sz="15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指引导企业业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务运行、发展方向，控制业务过程的管理活动。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aphicFrame>
        <p:nvGraphicFramePr>
          <p:cNvPr id="270" name="table 270"/>
          <p:cNvGraphicFramePr>
            <a:graphicFrameLocks noGrp="1"/>
          </p:cNvGraphicFramePr>
          <p:nvPr/>
        </p:nvGraphicFramePr>
        <p:xfrm>
          <a:off x="6758940" y="1670304"/>
          <a:ext cx="4533265" cy="1348105"/>
        </p:xfrm>
        <a:graphic>
          <a:graphicData uri="http://schemas.openxmlformats.org/drawingml/2006/table">
            <a:tbl>
              <a:tblPr/>
              <a:tblGrid>
                <a:gridCol w="1303655"/>
                <a:gridCol w="3229610"/>
              </a:tblGrid>
              <a:tr h="13481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8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4290" indent="1905" algn="just" rtl="0" eaLnBrk="0">
                        <a:lnSpc>
                          <a:spcPct val="95000"/>
                        </a:lnSpc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打造人才、资金、技术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三大要素供应链的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活动，是对增值性活动（价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值流）起支撑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作用的最重要的业务活动。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5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67310" indent="571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支持增值性活动和要素性活动的公共性</a:t>
                      </a:r>
                      <a:r>
                        <a:rPr sz="1400" kern="0" spc="-3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、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服务性活动。它们大多属于管理类活动，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也有一部分属于业务类活动。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272" name="textbox 272"/>
          <p:cNvSpPr/>
          <p:nvPr/>
        </p:nvSpPr>
        <p:spPr>
          <a:xfrm>
            <a:off x="6764970" y="5466474"/>
            <a:ext cx="4839334" cy="11366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860" indent="-6350" algn="l" rtl="0" eaLnBrk="0">
              <a:lnSpc>
                <a:spcPct val="93000"/>
              </a:lnSpc>
            </a:pPr>
            <a:r>
              <a:rPr sz="1400" b="1" kern="0" spc="0" dirty="0">
                <a:solidFill>
                  <a:srgbClr val="A61E25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第一重价值：顾客价值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，以顾客的价值盈余（顾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客获得的价值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与顾客付出的代价之差）来衡量。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510" algn="l" rtl="0" eaLnBrk="0">
              <a:lnSpc>
                <a:spcPct val="86000"/>
              </a:lnSpc>
              <a:spcBef>
                <a:spcPts val="555"/>
              </a:spcBef>
            </a:pPr>
            <a:r>
              <a:rPr sz="1400" b="1" kern="0" spc="0" dirty="0">
                <a:solidFill>
                  <a:srgbClr val="A61E25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第二重价值：企业价值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，通常以资本市场上的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市值来衡量。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3810" algn="l" rtl="0" eaLnBrk="0">
              <a:lnSpc>
                <a:spcPct val="93000"/>
              </a:lnSpc>
              <a:spcBef>
                <a:spcPts val="0"/>
              </a:spcBef>
            </a:pPr>
            <a:r>
              <a:rPr sz="1400" b="1" kern="0" spc="0" dirty="0">
                <a:solidFill>
                  <a:srgbClr val="A61E25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第三重价值：人力资本价值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，主要以员工的平均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总收入（月度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/年度）等来衡量。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4" name="textbox 274"/>
          <p:cNvSpPr/>
          <p:nvPr/>
        </p:nvSpPr>
        <p:spPr>
          <a:xfrm>
            <a:off x="7985812" y="3065539"/>
            <a:ext cx="3397884" cy="11303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5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8890" algn="l" rtl="0" eaLnBrk="0">
              <a:lnSpc>
                <a:spcPct val="104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既是管理的工具和企业运行的依托，同时也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是智能化、信息化时代价值流的内在因素。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基于财务核算的财务分析以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及对价值流、要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素流活动的决策支持，也具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有一定的业务活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动属性。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6" name="textbox 276"/>
          <p:cNvSpPr/>
          <p:nvPr/>
        </p:nvSpPr>
        <p:spPr>
          <a:xfrm>
            <a:off x="8127181" y="4218064"/>
            <a:ext cx="3221354" cy="84708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-635" algn="l" rtl="0" eaLnBrk="0">
              <a:lnSpc>
                <a:spcPct val="96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包括与风险控制相关的管理活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动，也包括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处理与政府及社会各界关系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、塑造品牌形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象的公共关系管理，还包括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基础性的管理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活动，即行政事务管理。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78" name="textbox 278"/>
          <p:cNvSpPr/>
          <p:nvPr/>
        </p:nvSpPr>
        <p:spPr>
          <a:xfrm>
            <a:off x="113525" y="121284"/>
            <a:ext cx="3180079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价值创造活动的分类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0" name="path 280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282" name="textbox 282"/>
          <p:cNvSpPr/>
          <p:nvPr/>
        </p:nvSpPr>
        <p:spPr>
          <a:xfrm>
            <a:off x="528497" y="831697"/>
            <a:ext cx="481520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5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四类价值创造活动：</a:t>
            </a:r>
            <a:r>
              <a:rPr sz="1700" kern="0" spc="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迈克尔</a:t>
            </a:r>
            <a:r>
              <a:rPr sz="1700" kern="0" spc="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700" kern="0" spc="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·波特</a:t>
            </a:r>
            <a:r>
              <a:rPr sz="1700" kern="0" spc="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价值链的改进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4" name="textbox 284"/>
          <p:cNvSpPr/>
          <p:nvPr/>
        </p:nvSpPr>
        <p:spPr>
          <a:xfrm>
            <a:off x="6768084" y="4183379"/>
            <a:ext cx="1282064" cy="86423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1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7790" indent="2540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其他支持性管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理活动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6" name="textbox 286"/>
          <p:cNvSpPr/>
          <p:nvPr/>
        </p:nvSpPr>
        <p:spPr>
          <a:xfrm>
            <a:off x="6760464" y="5132832"/>
            <a:ext cx="3138170" cy="28384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4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1125" algn="l" rtl="0" eaLnBrk="0">
              <a:lnSpc>
                <a:spcPct val="90000"/>
              </a:lnSpc>
            </a:pPr>
            <a:r>
              <a:rPr sz="1500" kern="0" spc="9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四类价值活动指向三重</a:t>
            </a: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价值目标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88" name="textbox 288"/>
          <p:cNvSpPr/>
          <p:nvPr/>
        </p:nvSpPr>
        <p:spPr>
          <a:xfrm>
            <a:off x="6758940" y="2350007"/>
            <a:ext cx="1268094" cy="66929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5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0" algn="l" rtl="0" eaLnBrk="0">
              <a:lnSpc>
                <a:spcPct val="90000"/>
              </a:lnSpc>
            </a:pPr>
            <a:r>
              <a:rPr sz="1500" kern="0" spc="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支持性活动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0" name="textbox 290"/>
          <p:cNvSpPr/>
          <p:nvPr/>
        </p:nvSpPr>
        <p:spPr>
          <a:xfrm>
            <a:off x="6154871" y="1326909"/>
            <a:ext cx="4442459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对业务活动进行计划、协调、组织、控制及领导的活动。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2" name="textbox 292"/>
          <p:cNvSpPr/>
          <p:nvPr/>
        </p:nvSpPr>
        <p:spPr>
          <a:xfrm>
            <a:off x="6758940" y="1670304"/>
            <a:ext cx="1270000" cy="61595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2080" algn="l" rtl="0" eaLnBrk="0">
              <a:lnSpc>
                <a:spcPct val="90000"/>
              </a:lnSpc>
              <a:spcBef>
                <a:spcPts val="5"/>
              </a:spcBef>
            </a:pP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要素性活动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4" name="textbox 294"/>
          <p:cNvSpPr/>
          <p:nvPr/>
        </p:nvSpPr>
        <p:spPr>
          <a:xfrm>
            <a:off x="6772656" y="3570732"/>
            <a:ext cx="1129664" cy="559434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969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财务管理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298" name="textbox 298"/>
          <p:cNvSpPr/>
          <p:nvPr/>
        </p:nvSpPr>
        <p:spPr>
          <a:xfrm>
            <a:off x="4416552" y="1299971"/>
            <a:ext cx="1659889" cy="28511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6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8435" algn="l" rtl="0" eaLnBrk="0">
              <a:lnSpc>
                <a:spcPct val="90000"/>
              </a:lnSpc>
              <a:spcBef>
                <a:spcPts val="0"/>
              </a:spcBef>
            </a:pPr>
            <a:r>
              <a:rPr sz="15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管理-管理活动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0" name="textbox 300"/>
          <p:cNvSpPr/>
          <p:nvPr/>
        </p:nvSpPr>
        <p:spPr>
          <a:xfrm>
            <a:off x="6774180" y="3083052"/>
            <a:ext cx="1129664" cy="41148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6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779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2" name="textbox 302"/>
          <p:cNvSpPr/>
          <p:nvPr/>
        </p:nvSpPr>
        <p:spPr>
          <a:xfrm>
            <a:off x="545592" y="1298447"/>
            <a:ext cx="1471294" cy="283845"/>
          </a:xfrm>
          <a:prstGeom prst="rect">
            <a:avLst/>
          </a:prstGeom>
          <a:solidFill>
            <a:srgbClr val="C00000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25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6055" algn="l" rtl="0" eaLnBrk="0">
              <a:lnSpc>
                <a:spcPct val="90000"/>
              </a:lnSpc>
            </a:pPr>
            <a:r>
              <a:rPr sz="15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流-业务活动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4" name="textbox 304"/>
          <p:cNvSpPr/>
          <p:nvPr/>
        </p:nvSpPr>
        <p:spPr>
          <a:xfrm>
            <a:off x="2095710" y="1334529"/>
            <a:ext cx="2305050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直接为顾客创造价值的活动。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06" name="textbox 306"/>
          <p:cNvSpPr/>
          <p:nvPr/>
        </p:nvSpPr>
        <p:spPr>
          <a:xfrm>
            <a:off x="5797917" y="3104909"/>
            <a:ext cx="549275" cy="633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1115" algn="l" rtl="0" eaLnBrk="0">
              <a:lnSpc>
                <a:spcPct val="85000"/>
              </a:lnSpc>
            </a:pPr>
            <a:r>
              <a:rPr sz="1400" kern="0" spc="-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目标：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三重价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8669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值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2" name="textbox 3682"/>
          <p:cNvSpPr/>
          <p:nvPr/>
        </p:nvSpPr>
        <p:spPr>
          <a:xfrm>
            <a:off x="6205750" y="4326649"/>
            <a:ext cx="5137784" cy="22796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" indent="5080" algn="l" rtl="0" eaLnBrk="0">
              <a:lnSpc>
                <a:spcPct val="9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信息/数据规定了每个事项/环节（任务）的参数、标准及要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求，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从事各个职位/岗位的人员据此工作，在大多数情形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下也就不需要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上一层级的指令了。有些企业提出去中间层、去审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批，就是基于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流程化连续生产及流程化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连接机制的。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5715" algn="l" rtl="0" eaLnBrk="0">
              <a:lnSpc>
                <a:spcPct val="95000"/>
              </a:lnSpc>
              <a:spcBef>
                <a:spcPts val="85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流程连接和权力连接并非截然分离。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许多流程内部都有权力行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使的事项和环节（建议、审核、批准等）。它们既属于权力连接，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也属于流程连接。即是权力连接嵌入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了流程连接。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7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" indent="2540" algn="l" rtl="0" eaLnBrk="0">
              <a:lnSpc>
                <a:spcPct val="95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正因为如此，某些企业才会出现表面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上是流程建设和优化，实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际上是权力扩张的诡异现象。权力连接披着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流程连接的外衣，是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一些企业流程冗长、审批环节众多、效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率低下的原因之一。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84" name="rect 3684"/>
          <p:cNvSpPr/>
          <p:nvPr/>
        </p:nvSpPr>
        <p:spPr>
          <a:xfrm>
            <a:off x="6333744" y="1854707"/>
            <a:ext cx="3806951" cy="2276856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686" name="textbox 3686"/>
          <p:cNvSpPr/>
          <p:nvPr/>
        </p:nvSpPr>
        <p:spPr>
          <a:xfrm>
            <a:off x="699980" y="5017529"/>
            <a:ext cx="5327650" cy="16554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-1905" algn="l" rtl="0" eaLnBrk="0">
              <a:lnSpc>
                <a:spcPct val="95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流程连接：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围绕一个统一的目的，各个组织单元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及职位在事项划分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的基础上，按事情本身的进展逻辑完成规定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的工作任务，并在事项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之间进行指令、信息及其他要素（如生产线上的半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成品等）的传递。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4925" algn="l" rtl="0" eaLnBrk="0">
              <a:lnSpc>
                <a:spcPct val="86000"/>
              </a:lnSpc>
              <a:spcBef>
                <a:spcPts val="158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驱动流程连接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的不是权力，而是分解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性的任务；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619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从操作角度看，是描绘、定义、说明、检测任务的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信息和数据。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46355" indent="1270" algn="l" rtl="0" eaLnBrk="0">
              <a:lnSpc>
                <a:spcPct val="93000"/>
              </a:lnSpc>
              <a:spcBef>
                <a:spcPts val="21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因此，在信息化、智能化的价值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流中，信息和数据连接是流程连接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的前提和组成构件。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688" name="rect 3688"/>
          <p:cNvSpPr/>
          <p:nvPr/>
        </p:nvSpPr>
        <p:spPr>
          <a:xfrm>
            <a:off x="1406651" y="1732788"/>
            <a:ext cx="3817620" cy="1636776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82" name="group 182"/>
          <p:cNvGrpSpPr/>
          <p:nvPr/>
        </p:nvGrpSpPr>
        <p:grpSpPr>
          <a:xfrm rot="21600000">
            <a:off x="707136" y="3395471"/>
            <a:ext cx="4512564" cy="1287780"/>
            <a:chOff x="0" y="0"/>
            <a:chExt cx="4512564" cy="1287780"/>
          </a:xfrm>
        </p:grpSpPr>
        <p:sp>
          <p:nvSpPr>
            <p:cNvPr id="3690" name="path 3690"/>
            <p:cNvSpPr/>
            <p:nvPr/>
          </p:nvSpPr>
          <p:spPr>
            <a:xfrm>
              <a:off x="672083" y="24384"/>
              <a:ext cx="3840479" cy="1263396"/>
            </a:xfrm>
            <a:custGeom>
              <a:avLst/>
              <a:gdLst/>
              <a:ahLst/>
              <a:cxnLst/>
              <a:rect l="0" t="0" r="0" b="0"/>
              <a:pathLst>
                <a:path w="6047" h="1989">
                  <a:moveTo>
                    <a:pt x="0" y="0"/>
                  </a:moveTo>
                  <a:lnTo>
                    <a:pt x="6035" y="0"/>
                  </a:lnTo>
                  <a:lnTo>
                    <a:pt x="6035" y="950"/>
                  </a:lnTo>
                  <a:lnTo>
                    <a:pt x="0" y="950"/>
                  </a:lnTo>
                  <a:lnTo>
                    <a:pt x="0" y="0"/>
                  </a:lnTo>
                  <a:close/>
                </a:path>
                <a:path w="6047" h="1989">
                  <a:moveTo>
                    <a:pt x="11" y="1039"/>
                  </a:moveTo>
                  <a:lnTo>
                    <a:pt x="6047" y="1039"/>
                  </a:lnTo>
                  <a:lnTo>
                    <a:pt x="6047" y="1989"/>
                  </a:lnTo>
                  <a:lnTo>
                    <a:pt x="11" y="1989"/>
                  </a:lnTo>
                  <a:lnTo>
                    <a:pt x="11" y="1039"/>
                  </a:lnTo>
                  <a:close/>
                </a:path>
              </a:pathLst>
            </a:custGeom>
            <a:solidFill>
              <a:srgbClr val="FDF5D9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692" name="path 3692"/>
            <p:cNvSpPr/>
            <p:nvPr/>
          </p:nvSpPr>
          <p:spPr>
            <a:xfrm>
              <a:off x="0" y="0"/>
              <a:ext cx="649224" cy="1274064"/>
            </a:xfrm>
            <a:custGeom>
              <a:avLst/>
              <a:gdLst/>
              <a:ahLst/>
              <a:cxnLst/>
              <a:rect l="0" t="0" r="0" b="0"/>
              <a:pathLst>
                <a:path w="1022" h="2006">
                  <a:moveTo>
                    <a:pt x="9" y="0"/>
                  </a:moveTo>
                  <a:lnTo>
                    <a:pt x="1022" y="0"/>
                  </a:lnTo>
                  <a:lnTo>
                    <a:pt x="1022" y="972"/>
                  </a:lnTo>
                  <a:lnTo>
                    <a:pt x="9" y="972"/>
                  </a:lnTo>
                  <a:lnTo>
                    <a:pt x="9" y="0"/>
                  </a:lnTo>
                  <a:close/>
                </a:path>
                <a:path w="1022" h="2006">
                  <a:moveTo>
                    <a:pt x="0" y="1036"/>
                  </a:moveTo>
                  <a:lnTo>
                    <a:pt x="1012" y="1036"/>
                  </a:lnTo>
                  <a:lnTo>
                    <a:pt x="1012" y="2006"/>
                  </a:lnTo>
                  <a:lnTo>
                    <a:pt x="0" y="2006"/>
                  </a:lnTo>
                  <a:lnTo>
                    <a:pt x="0" y="1036"/>
                  </a:lnTo>
                  <a:close/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694" name="rect 3694"/>
          <p:cNvSpPr/>
          <p:nvPr/>
        </p:nvSpPr>
        <p:spPr>
          <a:xfrm>
            <a:off x="8180831" y="2008632"/>
            <a:ext cx="815340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696" name="picture 369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208456" y="2425013"/>
            <a:ext cx="2837877" cy="1204696"/>
          </a:xfrm>
          <a:prstGeom prst="rect">
            <a:avLst/>
          </a:prstGeom>
        </p:spPr>
      </p:pic>
      <p:sp>
        <p:nvSpPr>
          <p:cNvPr id="3698" name="rect 3698"/>
          <p:cNvSpPr/>
          <p:nvPr/>
        </p:nvSpPr>
        <p:spPr>
          <a:xfrm>
            <a:off x="8199119" y="3630167"/>
            <a:ext cx="813816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00" name="rect 3700"/>
          <p:cNvSpPr/>
          <p:nvPr/>
        </p:nvSpPr>
        <p:spPr>
          <a:xfrm>
            <a:off x="8182356" y="2830067"/>
            <a:ext cx="813816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02" name="textbox 3702"/>
          <p:cNvSpPr/>
          <p:nvPr/>
        </p:nvSpPr>
        <p:spPr>
          <a:xfrm>
            <a:off x="7194487" y="2005724"/>
            <a:ext cx="2880995" cy="19354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  <a:tabLst>
                <a:tab pos="986155" algn="l"/>
              </a:tabLst>
            </a:pP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13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信息/数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52855" algn="l" rtl="0" eaLnBrk="0">
              <a:lnSpc>
                <a:spcPct val="85000"/>
              </a:lnSpc>
              <a:spcBef>
                <a:spcPts val="230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据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69035" algn="l" rtl="0" eaLnBrk="0">
              <a:lnSpc>
                <a:spcPct val="85000"/>
              </a:lnSpc>
              <a:spcBef>
                <a:spcPts val="430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23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9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9210" algn="l" rtl="0" eaLnBrk="0">
              <a:lnSpc>
                <a:spcPct val="85000"/>
              </a:lnSpc>
              <a:spcBef>
                <a:spcPts val="0"/>
              </a:spcBef>
              <a:tabLst>
                <a:tab pos="1003935" algn="l"/>
              </a:tabLst>
            </a:pP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2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3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        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aphicFrame>
        <p:nvGraphicFramePr>
          <p:cNvPr id="3704" name="table 3704"/>
          <p:cNvGraphicFramePr>
            <a:graphicFrameLocks noGrp="1"/>
          </p:cNvGraphicFramePr>
          <p:nvPr/>
        </p:nvGraphicFramePr>
        <p:xfrm>
          <a:off x="856431" y="3505594"/>
          <a:ext cx="3934459" cy="1051560"/>
        </p:xfrm>
        <a:graphic>
          <a:graphicData uri="http://schemas.openxmlformats.org/drawingml/2006/table">
            <a:tbl>
              <a:tblPr/>
              <a:tblGrid>
                <a:gridCol w="521969"/>
                <a:gridCol w="3412490"/>
              </a:tblGrid>
              <a:tr h="1051560">
                <a:tc>
                  <a:txBody>
                    <a:bodyPr/>
                    <a:lstStyle/>
                    <a:p>
                      <a:pPr marL="13335" algn="l" rtl="0" eaLnBrk="0">
                        <a:lnSpc>
                          <a:spcPct val="87000"/>
                        </a:lnSpc>
                        <a:spcBef>
                          <a:spcPts val="5"/>
                        </a:spcBef>
                      </a:pPr>
                      <a:r>
                        <a:rPr sz="1400" kern="0" spc="-6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时间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5715" algn="l" rtl="0" eaLnBrk="0">
                        <a:lnSpc>
                          <a:spcPct val="86000"/>
                        </a:lnSpc>
                        <a:spcBef>
                          <a:spcPts val="220"/>
                        </a:spcBef>
                      </a:pPr>
                      <a:r>
                        <a:rPr sz="14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规定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3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270" algn="l" rtl="0" eaLnBrk="0">
                        <a:lnSpc>
                          <a:spcPct val="86000"/>
                        </a:lnSpc>
                        <a:spcBef>
                          <a:spcPts val="430"/>
                        </a:spcBef>
                      </a:pPr>
                      <a:r>
                        <a:rPr sz="14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操作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82000"/>
                        </a:lnSpc>
                        <a:spcBef>
                          <a:spcPts val="225"/>
                        </a:spcBef>
                      </a:pPr>
                      <a:r>
                        <a:rPr sz="1400" kern="0" spc="-30" dirty="0">
                          <a:solidFill>
                            <a:srgbClr val="FFFFF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要求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589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</a:pPr>
                      <a:endParaRPr sz="9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r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2100" kern="0" spc="10" baseline="20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起止时间</a:t>
                      </a:r>
                      <a:r>
                        <a:rPr sz="1300" kern="0" spc="29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起止时间</a:t>
                      </a:r>
                      <a:r>
                        <a:rPr sz="1400" kern="0" spc="6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起止时间</a:t>
                      </a:r>
                      <a:r>
                        <a:rPr sz="14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2100" kern="0" spc="10" baseline="-20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起止时间</a:t>
                      </a:r>
                      <a:endParaRPr sz="2100" baseline="-20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5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8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65100" algn="l" rtl="0" eaLnBrk="0">
                        <a:lnSpc>
                          <a:spcPct val="94000"/>
                        </a:lnSpc>
                        <a:spcBef>
                          <a:spcPts val="0"/>
                        </a:spcBef>
                      </a:pPr>
                      <a:r>
                        <a:rPr sz="2100" kern="0" spc="20" baseline="20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作业规范</a:t>
                      </a:r>
                      <a:r>
                        <a:rPr sz="1300" kern="0" spc="2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作业规范</a:t>
                      </a:r>
                      <a:r>
                        <a:rPr sz="1400" kern="0" spc="64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作业</a:t>
                      </a:r>
                      <a:r>
                        <a:rPr sz="14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规范</a:t>
                      </a:r>
                      <a:r>
                        <a:rPr sz="14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2100" kern="0" spc="10" baseline="-200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作业规范</a:t>
                      </a:r>
                      <a:endParaRPr sz="2100" baseline="-20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3706" name="rect 3706"/>
          <p:cNvSpPr/>
          <p:nvPr/>
        </p:nvSpPr>
        <p:spPr>
          <a:xfrm>
            <a:off x="1476755" y="1897379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08" name="rect 3708"/>
          <p:cNvSpPr/>
          <p:nvPr/>
        </p:nvSpPr>
        <p:spPr>
          <a:xfrm>
            <a:off x="2371344" y="1885188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10" name="rect 3710"/>
          <p:cNvSpPr/>
          <p:nvPr/>
        </p:nvSpPr>
        <p:spPr>
          <a:xfrm>
            <a:off x="1478280" y="2720340"/>
            <a:ext cx="813816" cy="416051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12" name="rect 3712"/>
          <p:cNvSpPr/>
          <p:nvPr/>
        </p:nvSpPr>
        <p:spPr>
          <a:xfrm>
            <a:off x="3265932" y="2708147"/>
            <a:ext cx="813815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14" name="rect 3714"/>
          <p:cNvSpPr/>
          <p:nvPr/>
        </p:nvSpPr>
        <p:spPr>
          <a:xfrm>
            <a:off x="4146803" y="2700528"/>
            <a:ext cx="813815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16" name="rect 3716"/>
          <p:cNvSpPr/>
          <p:nvPr/>
        </p:nvSpPr>
        <p:spPr>
          <a:xfrm>
            <a:off x="4145279" y="1879091"/>
            <a:ext cx="813815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18" name="rect 3718"/>
          <p:cNvSpPr/>
          <p:nvPr/>
        </p:nvSpPr>
        <p:spPr>
          <a:xfrm>
            <a:off x="2372867" y="2706623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20" name="rect 3720"/>
          <p:cNvSpPr/>
          <p:nvPr/>
        </p:nvSpPr>
        <p:spPr>
          <a:xfrm>
            <a:off x="3264408" y="1886711"/>
            <a:ext cx="813815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22" name="textbox 3722"/>
          <p:cNvSpPr/>
          <p:nvPr/>
        </p:nvSpPr>
        <p:spPr>
          <a:xfrm>
            <a:off x="1464055" y="1982229"/>
            <a:ext cx="3678554" cy="10483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1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4000"/>
              </a:lnSpc>
              <a:tabLst>
                <a:tab pos="188595" algn="l"/>
              </a:tabLst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-20" baseline="-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2100" kern="0" spc="-20" baseline="-200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r>
              <a:rPr sz="1300" kern="0" spc="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r>
              <a:rPr sz="1400" kern="0" spc="2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r>
              <a:rPr sz="1400" kern="0" spc="2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D   </a:t>
            </a:r>
            <a:r>
              <a:rPr sz="1400" kern="0" spc="-3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2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algn="l" rtl="0" eaLnBrk="0">
              <a:lnSpc>
                <a:spcPct val="94000"/>
              </a:lnSpc>
              <a:spcBef>
                <a:spcPts val="5"/>
              </a:spcBef>
              <a:tabLst>
                <a:tab pos="248920" algn="l"/>
              </a:tabLst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-20" baseline="-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300" kern="0" spc="7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r>
              <a:rPr sz="1400" kern="0" spc="-2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724" name="textbox 3724"/>
          <p:cNvSpPr/>
          <p:nvPr/>
        </p:nvSpPr>
        <p:spPr>
          <a:xfrm>
            <a:off x="113525" y="121284"/>
            <a:ext cx="373507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0"/>
              </a:spcBef>
              <a:tabLst>
                <a:tab pos="65024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朝向事情本身：流程机制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726" name="path 372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pSp>
        <p:nvGrpSpPr>
          <p:cNvPr id="184" name="group 184"/>
          <p:cNvGrpSpPr/>
          <p:nvPr/>
        </p:nvGrpSpPr>
        <p:grpSpPr>
          <a:xfrm rot="21600000">
            <a:off x="5327903" y="1760220"/>
            <a:ext cx="518159" cy="2961132"/>
            <a:chOff x="0" y="0"/>
            <a:chExt cx="518159" cy="2961132"/>
          </a:xfrm>
        </p:grpSpPr>
        <p:sp>
          <p:nvSpPr>
            <p:cNvPr id="3728" name="path 3728"/>
            <p:cNvSpPr/>
            <p:nvPr/>
          </p:nvSpPr>
          <p:spPr>
            <a:xfrm>
              <a:off x="0" y="0"/>
              <a:ext cx="518159" cy="2961132"/>
            </a:xfrm>
            <a:custGeom>
              <a:avLst/>
              <a:gdLst/>
              <a:ahLst/>
              <a:cxnLst/>
              <a:rect l="0" t="0" r="0" b="0"/>
              <a:pathLst>
                <a:path w="815" h="4663">
                  <a:moveTo>
                    <a:pt x="0" y="0"/>
                  </a:moveTo>
                  <a:lnTo>
                    <a:pt x="815" y="2330"/>
                  </a:lnTo>
                  <a:lnTo>
                    <a:pt x="0" y="4663"/>
                  </a:lnTo>
                  <a:lnTo>
                    <a:pt x="0" y="0"/>
                  </a:ln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730" name="textbox 3730"/>
            <p:cNvSpPr/>
            <p:nvPr/>
          </p:nvSpPr>
          <p:spPr>
            <a:xfrm>
              <a:off x="-12700" y="-12700"/>
              <a:ext cx="543559" cy="298703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4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5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7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69545" algn="l" rtl="0" eaLnBrk="0">
                <a:lnSpc>
                  <a:spcPct val="85000"/>
                </a:lnSpc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目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57480" algn="l" rtl="0" eaLnBrk="0">
                <a:lnSpc>
                  <a:spcPct val="85000"/>
                </a:lnSpc>
                <a:spcBef>
                  <a:spcPts val="250"/>
                </a:spcBef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86" name="group 186"/>
          <p:cNvGrpSpPr/>
          <p:nvPr/>
        </p:nvGrpSpPr>
        <p:grpSpPr>
          <a:xfrm rot="21600000">
            <a:off x="10238231" y="1882140"/>
            <a:ext cx="518160" cy="2252471"/>
            <a:chOff x="0" y="0"/>
            <a:chExt cx="518160" cy="2252471"/>
          </a:xfrm>
        </p:grpSpPr>
        <p:sp>
          <p:nvSpPr>
            <p:cNvPr id="3732" name="path 3732"/>
            <p:cNvSpPr/>
            <p:nvPr/>
          </p:nvSpPr>
          <p:spPr>
            <a:xfrm>
              <a:off x="0" y="0"/>
              <a:ext cx="518160" cy="2252471"/>
            </a:xfrm>
            <a:custGeom>
              <a:avLst/>
              <a:gdLst/>
              <a:ahLst/>
              <a:cxnLst/>
              <a:rect l="0" t="0" r="0" b="0"/>
              <a:pathLst>
                <a:path w="816" h="3547">
                  <a:moveTo>
                    <a:pt x="0" y="0"/>
                  </a:moveTo>
                  <a:lnTo>
                    <a:pt x="816" y="1773"/>
                  </a:lnTo>
                  <a:lnTo>
                    <a:pt x="0" y="3547"/>
                  </a:lnTo>
                  <a:lnTo>
                    <a:pt x="0" y="0"/>
                  </a:ln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734" name="textbox 3734"/>
            <p:cNvSpPr/>
            <p:nvPr/>
          </p:nvSpPr>
          <p:spPr>
            <a:xfrm>
              <a:off x="-12700" y="-12700"/>
              <a:ext cx="544194" cy="2278379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6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07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89230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目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77165" algn="l" rtl="0" eaLnBrk="0">
                <a:lnSpc>
                  <a:spcPct val="85000"/>
                </a:lnSpc>
                <a:spcBef>
                  <a:spcPts val="250"/>
                </a:spcBef>
              </a:pP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pic>
        <p:nvPicPr>
          <p:cNvPr id="3736" name="picture 37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879600" y="2296147"/>
            <a:ext cx="2677794" cy="423570"/>
          </a:xfrm>
          <a:prstGeom prst="rect">
            <a:avLst/>
          </a:prstGeom>
        </p:spPr>
      </p:pic>
      <p:sp>
        <p:nvSpPr>
          <p:cNvPr id="3738" name="textbox 3738"/>
          <p:cNvSpPr/>
          <p:nvPr/>
        </p:nvSpPr>
        <p:spPr>
          <a:xfrm>
            <a:off x="775865" y="1305954"/>
            <a:ext cx="3375025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粒度最小的流程是责任主体为职位的流程。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742" name="textbox 3742"/>
          <p:cNvSpPr/>
          <p:nvPr/>
        </p:nvSpPr>
        <p:spPr>
          <a:xfrm>
            <a:off x="725423" y="2567940"/>
            <a:ext cx="643255" cy="74866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0490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事项/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986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环节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744" name="textbox 3744"/>
          <p:cNvSpPr/>
          <p:nvPr/>
        </p:nvSpPr>
        <p:spPr>
          <a:xfrm>
            <a:off x="737616" y="1758695"/>
            <a:ext cx="641984" cy="74866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9855" algn="l" rtl="0" eaLnBrk="0">
              <a:lnSpc>
                <a:spcPct val="85000"/>
              </a:lnSpc>
              <a:spcBef>
                <a:spcPts val="5"/>
              </a:spcBef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事项/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9860" algn="l" rtl="0" eaLnBrk="0">
              <a:lnSpc>
                <a:spcPct val="85000"/>
              </a:lnSpc>
              <a:spcBef>
                <a:spcPts val="250"/>
              </a:spcBef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环节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746" name="picture 37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834870" y="1643379"/>
            <a:ext cx="1840191" cy="254317"/>
          </a:xfrm>
          <a:prstGeom prst="rect">
            <a:avLst/>
          </a:prstGeom>
        </p:spPr>
      </p:pic>
      <p:pic>
        <p:nvPicPr>
          <p:cNvPr id="3748" name="picture 37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150609" y="2225040"/>
            <a:ext cx="259080" cy="1629409"/>
          </a:xfrm>
          <a:prstGeom prst="rect">
            <a:avLst/>
          </a:prstGeom>
        </p:spPr>
      </p:pic>
      <p:sp>
        <p:nvSpPr>
          <p:cNvPr id="3750" name="textbox 3750"/>
          <p:cNvSpPr/>
          <p:nvPr/>
        </p:nvSpPr>
        <p:spPr>
          <a:xfrm>
            <a:off x="766114" y="928852"/>
            <a:ext cx="1623694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基于职位的流程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752" name="picture 37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7691754" y="2424379"/>
            <a:ext cx="24765" cy="1204696"/>
          </a:xfrm>
          <a:prstGeom prst="rect">
            <a:avLst/>
          </a:prstGeom>
        </p:spPr>
      </p:pic>
      <p:sp>
        <p:nvSpPr>
          <p:cNvPr id="3754" name="rect 3754"/>
          <p:cNvSpPr/>
          <p:nvPr/>
        </p:nvSpPr>
        <p:spPr>
          <a:xfrm>
            <a:off x="7289292" y="2822447"/>
            <a:ext cx="815340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56" name="rect 3756"/>
          <p:cNvSpPr/>
          <p:nvPr/>
        </p:nvSpPr>
        <p:spPr>
          <a:xfrm>
            <a:off x="9061704" y="2001011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758" name="picture 375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9465309" y="2418029"/>
            <a:ext cx="24765" cy="1204696"/>
          </a:xfrm>
          <a:prstGeom prst="rect">
            <a:avLst/>
          </a:prstGeom>
        </p:spPr>
      </p:pic>
      <p:sp>
        <p:nvSpPr>
          <p:cNvPr id="3760" name="rect 3760"/>
          <p:cNvSpPr/>
          <p:nvPr/>
        </p:nvSpPr>
        <p:spPr>
          <a:xfrm>
            <a:off x="9057131" y="2822447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62" name="rect 3762"/>
          <p:cNvSpPr/>
          <p:nvPr/>
        </p:nvSpPr>
        <p:spPr>
          <a:xfrm>
            <a:off x="7306056" y="3628644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64" name="rect 3764"/>
          <p:cNvSpPr/>
          <p:nvPr/>
        </p:nvSpPr>
        <p:spPr>
          <a:xfrm>
            <a:off x="7289292" y="2007107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66" name="rect 3766"/>
          <p:cNvSpPr/>
          <p:nvPr/>
        </p:nvSpPr>
        <p:spPr>
          <a:xfrm>
            <a:off x="9079992" y="3622548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68" name="rect 3768"/>
          <p:cNvSpPr/>
          <p:nvPr/>
        </p:nvSpPr>
        <p:spPr>
          <a:xfrm>
            <a:off x="6393179" y="2019300"/>
            <a:ext cx="813815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770" name="picture 377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796404" y="2437079"/>
            <a:ext cx="24765" cy="1204696"/>
          </a:xfrm>
          <a:prstGeom prst="rect">
            <a:avLst/>
          </a:prstGeom>
        </p:spPr>
      </p:pic>
      <p:sp>
        <p:nvSpPr>
          <p:cNvPr id="3772" name="rect 3772"/>
          <p:cNvSpPr/>
          <p:nvPr/>
        </p:nvSpPr>
        <p:spPr>
          <a:xfrm>
            <a:off x="6394703" y="2842259"/>
            <a:ext cx="813815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74" name="rect 3774"/>
          <p:cNvSpPr/>
          <p:nvPr/>
        </p:nvSpPr>
        <p:spPr>
          <a:xfrm>
            <a:off x="6409944" y="3642359"/>
            <a:ext cx="813815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776" name="textbox 3776"/>
          <p:cNvSpPr/>
          <p:nvPr/>
        </p:nvSpPr>
        <p:spPr>
          <a:xfrm>
            <a:off x="7529169" y="1596784"/>
            <a:ext cx="1720214" cy="2095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信息/数据驱动的流程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778" name="textbox 3778"/>
          <p:cNvSpPr/>
          <p:nvPr/>
        </p:nvSpPr>
        <p:spPr>
          <a:xfrm>
            <a:off x="6483323" y="2017789"/>
            <a:ext cx="641984" cy="419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0" indent="-158750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信息/数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据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780" name="textbox 3780"/>
          <p:cNvSpPr/>
          <p:nvPr/>
        </p:nvSpPr>
        <p:spPr>
          <a:xfrm>
            <a:off x="9152228" y="1998739"/>
            <a:ext cx="641984" cy="419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0" indent="-158750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信息/数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据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D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782" name="textbox 3782"/>
          <p:cNvSpPr/>
          <p:nvPr/>
        </p:nvSpPr>
        <p:spPr>
          <a:xfrm>
            <a:off x="7378674" y="2005089"/>
            <a:ext cx="641984" cy="419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5895" indent="-163195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信息/数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据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3784" name="picture 378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7244080" y="2325370"/>
            <a:ext cx="86994" cy="1629409"/>
          </a:xfrm>
          <a:prstGeom prst="rect">
            <a:avLst/>
          </a:prstGeom>
        </p:spPr>
      </p:pic>
      <p:pic>
        <p:nvPicPr>
          <p:cNvPr id="3786" name="picture 378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9024619" y="2319020"/>
            <a:ext cx="73660" cy="1629409"/>
          </a:xfrm>
          <a:prstGeom prst="rect">
            <a:avLst/>
          </a:prstGeom>
        </p:spPr>
      </p:pic>
      <p:pic>
        <p:nvPicPr>
          <p:cNvPr id="3788" name="picture 378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8144509" y="2345055"/>
            <a:ext cx="67309" cy="1629409"/>
          </a:xfrm>
          <a:prstGeom prst="rect">
            <a:avLst/>
          </a:prstGeom>
        </p:spPr>
      </p:pic>
      <p:sp>
        <p:nvSpPr>
          <p:cNvPr id="3790" name="textbox 3790"/>
          <p:cNvSpPr/>
          <p:nvPr/>
        </p:nvSpPr>
        <p:spPr>
          <a:xfrm>
            <a:off x="9221181" y="2925839"/>
            <a:ext cx="498475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D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792" name="textbox 3792"/>
          <p:cNvSpPr/>
          <p:nvPr/>
        </p:nvSpPr>
        <p:spPr>
          <a:xfrm>
            <a:off x="6558626" y="2944889"/>
            <a:ext cx="498475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794" name="textbox 3794"/>
          <p:cNvSpPr/>
          <p:nvPr/>
        </p:nvSpPr>
        <p:spPr>
          <a:xfrm>
            <a:off x="7458421" y="2925839"/>
            <a:ext cx="488315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事项</a:t>
            </a:r>
            <a:r>
              <a:rPr sz="1400" kern="0" spc="-4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796" name="textbox 3796"/>
          <p:cNvSpPr/>
          <p:nvPr/>
        </p:nvSpPr>
        <p:spPr>
          <a:xfrm>
            <a:off x="9302724" y="3726574"/>
            <a:ext cx="375284" cy="2076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798" name="textbox 3798"/>
          <p:cNvSpPr/>
          <p:nvPr/>
        </p:nvSpPr>
        <p:spPr>
          <a:xfrm>
            <a:off x="7529169" y="3732924"/>
            <a:ext cx="375284" cy="2076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00" name="textbox 3800"/>
          <p:cNvSpPr/>
          <p:nvPr/>
        </p:nvSpPr>
        <p:spPr>
          <a:xfrm>
            <a:off x="6633819" y="3745624"/>
            <a:ext cx="375284" cy="2076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2" name="textbox 3802"/>
          <p:cNvSpPr/>
          <p:nvPr/>
        </p:nvSpPr>
        <p:spPr>
          <a:xfrm>
            <a:off x="790803" y="3136747"/>
            <a:ext cx="6196329" cy="108140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流程式组织：流程连接的</a:t>
            </a: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优化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algn="l" rtl="0" eaLnBrk="0">
              <a:lnSpc>
                <a:spcPct val="90000"/>
              </a:lnSpc>
              <a:spcBef>
                <a:spcPts val="830"/>
              </a:spcBef>
            </a:pPr>
            <a:r>
              <a:rPr sz="1400" kern="0" spc="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企业成为流程式组织的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关键在于流程连接的优化，</a:t>
            </a:r>
            <a:r>
              <a:rPr sz="1500" b="1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什么是流程式组织</a:t>
            </a:r>
            <a:r>
              <a:rPr sz="1400" b="1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26670" algn="l" rtl="0" eaLnBrk="0">
              <a:lnSpc>
                <a:spcPct val="89000"/>
              </a:lnSpc>
              <a:spcBef>
                <a:spcPts val="560"/>
              </a:spcBef>
            </a:pPr>
            <a:r>
              <a:rPr sz="1400" kern="0" spc="-1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凡是按照流程横向运行打破内部组织边界的组织就是流程式组织；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9000"/>
              </a:lnSpc>
            </a:pPr>
            <a:r>
              <a:rPr sz="1400" kern="0" spc="-3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☐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凡是大部分事务、事项不需要权力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干预就能自发运行的组织就是流程式组织；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04" name="textbox 3804"/>
          <p:cNvSpPr/>
          <p:nvPr/>
        </p:nvSpPr>
        <p:spPr>
          <a:xfrm>
            <a:off x="7073874" y="1637651"/>
            <a:ext cx="4263390" cy="13011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" algn="l" rtl="0" eaLnBrk="0">
              <a:lnSpc>
                <a:spcPct val="90000"/>
              </a:lnSpc>
            </a:pPr>
            <a:r>
              <a:rPr sz="1500" b="1" kern="0" spc="4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平台式：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" indent="4445" algn="l" rtl="0" eaLnBrk="0">
              <a:lnSpc>
                <a:spcPct val="94000"/>
              </a:lnSpc>
              <a:spcBef>
                <a:spcPts val="3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在事业部制或分布型组织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结构下，总部的各种赋能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部门、服务部门并非权力机构，其与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前台经营机构的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连接不可能是权力连接，只能是流程连接或交易连接。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5080" algn="l" rtl="0" eaLnBrk="0">
              <a:lnSpc>
                <a:spcPct val="91000"/>
              </a:lnSpc>
              <a:spcBef>
                <a:spcPts val="30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平台部门作为利益主体向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前台卖出服务获取收益的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情形存在，但彼此之间更多的还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是流程连接。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06" name="textbox 3806"/>
          <p:cNvSpPr/>
          <p:nvPr/>
        </p:nvSpPr>
        <p:spPr>
          <a:xfrm>
            <a:off x="783642" y="5224539"/>
            <a:ext cx="4796154" cy="11550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4445" algn="l" rtl="0" eaLnBrk="0">
              <a:lnSpc>
                <a:spcPct val="93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流程的目的是高速、安全、准时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到达目的地，而不是设立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红灯—当然必要的红灯（审批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、监督、检查环节）是需要的。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145" algn="l" rtl="0" eaLnBrk="0">
              <a:lnSpc>
                <a:spcPct val="86000"/>
              </a:lnSpc>
              <a:spcBef>
                <a:spcPts val="1455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归拢责任主体，以此减少流程环节。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1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7145" algn="l" rtl="0" eaLnBrk="0">
              <a:lnSpc>
                <a:spcPct val="86000"/>
              </a:lnSpc>
              <a:spcBef>
                <a:spcPts val="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缩短流程时间，提高流程运行速度。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08" name="textbox 3808"/>
          <p:cNvSpPr/>
          <p:nvPr/>
        </p:nvSpPr>
        <p:spPr>
          <a:xfrm>
            <a:off x="1739716" y="1586216"/>
            <a:ext cx="4086859" cy="130111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" algn="l" rtl="0" eaLnBrk="0">
              <a:lnSpc>
                <a:spcPct val="90000"/>
              </a:lnSpc>
            </a:pPr>
            <a:r>
              <a:rPr sz="1500" b="1" kern="0" spc="5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矩阵式：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9050" algn="l" rtl="0" eaLnBrk="0">
              <a:lnSpc>
                <a:spcPct val="86000"/>
              </a:lnSpc>
              <a:spcBef>
                <a:spcPts val="3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具有多维度的管理方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向，权力关系比较模糊。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875" indent="3175" algn="l" rtl="0" eaLnBrk="0">
              <a:lnSpc>
                <a:spcPct val="91000"/>
              </a:lnSpc>
              <a:spcBef>
                <a:spcPts val="2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在多管理维度、多权力方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向的情况下，只能用流程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来协调。即流程规定哪个环节和哪个责任主体协调。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6350" algn="l" rtl="0" eaLnBrk="0">
              <a:lnSpc>
                <a:spcPct val="91000"/>
              </a:lnSpc>
              <a:spcBef>
                <a:spcPts val="30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◆</a:t>
            </a:r>
            <a:r>
              <a:rPr sz="1400" kern="0" spc="-280" dirty="0">
                <a:solidFill>
                  <a:srgbClr val="1F1F1F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以流程连接为主，权力连接为辅；权力连接是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连接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机制中的小部分。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10" name="rect 3810"/>
          <p:cNvSpPr/>
          <p:nvPr/>
        </p:nvSpPr>
        <p:spPr>
          <a:xfrm>
            <a:off x="6612635" y="4340352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12" name="rect 3812"/>
          <p:cNvSpPr/>
          <p:nvPr/>
        </p:nvSpPr>
        <p:spPr>
          <a:xfrm>
            <a:off x="7505700" y="4341875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14" name="rect 3814"/>
          <p:cNvSpPr/>
          <p:nvPr/>
        </p:nvSpPr>
        <p:spPr>
          <a:xfrm>
            <a:off x="9253727" y="4322063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16" name="rect 3816"/>
          <p:cNvSpPr/>
          <p:nvPr/>
        </p:nvSpPr>
        <p:spPr>
          <a:xfrm>
            <a:off x="10369296" y="4314444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18" name="rect 3818"/>
          <p:cNvSpPr/>
          <p:nvPr/>
        </p:nvSpPr>
        <p:spPr>
          <a:xfrm>
            <a:off x="5716523" y="4354067"/>
            <a:ext cx="813816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20" name="rect 3820"/>
          <p:cNvSpPr/>
          <p:nvPr/>
        </p:nvSpPr>
        <p:spPr>
          <a:xfrm>
            <a:off x="8386571" y="4334255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22" name="rect 3822"/>
          <p:cNvSpPr/>
          <p:nvPr/>
        </p:nvSpPr>
        <p:spPr>
          <a:xfrm>
            <a:off x="5718048" y="4892040"/>
            <a:ext cx="813815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24" name="rect 3824"/>
          <p:cNvSpPr/>
          <p:nvPr/>
        </p:nvSpPr>
        <p:spPr>
          <a:xfrm>
            <a:off x="10370819" y="4852415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26" name="textbox 3826"/>
          <p:cNvSpPr/>
          <p:nvPr/>
        </p:nvSpPr>
        <p:spPr>
          <a:xfrm>
            <a:off x="5703823" y="4418089"/>
            <a:ext cx="5492115" cy="6781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2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3830" indent="-151765" algn="l" rtl="0" eaLnBrk="0">
              <a:lnSpc>
                <a:spcPct val="155000"/>
              </a:lnSpc>
              <a:tabLst>
                <a:tab pos="186055" algn="l"/>
              </a:tabLst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0" baseline="-5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2100" kern="0" spc="0" baseline="-500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          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         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D         </a:t>
            </a:r>
            <a:r>
              <a:rPr sz="2100" kern="0" spc="0" baseline="500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2100" kern="0" spc="0" baseline="500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E</a:t>
            </a:r>
            <a:r>
              <a:rPr sz="1300" kern="0" spc="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  </a:t>
            </a:r>
            <a:r>
              <a:rPr sz="1300" kern="0" spc="-1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</a:t>
            </a:r>
            <a:r>
              <a:rPr sz="2100" kern="0" spc="-10" baseline="7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2100" kern="0" spc="-10" baseline="700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F</a:t>
            </a: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</a:t>
            </a:r>
            <a:r>
              <a:rPr sz="2100" kern="0" spc="0" baseline="-5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责任主</a:t>
            </a:r>
            <a:r>
              <a:rPr sz="1300" kern="0" spc="8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责任主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责任主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责任主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</a:t>
            </a:r>
            <a:r>
              <a:rPr sz="2100" kern="0" spc="0" baseline="500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责任主</a:t>
            </a:r>
            <a:r>
              <a:rPr sz="13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 </a:t>
            </a:r>
            <a:r>
              <a:rPr sz="2100" kern="0" spc="0" baseline="7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</a:t>
            </a:r>
            <a:r>
              <a:rPr sz="2100" kern="0" spc="-10" baseline="7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任主</a:t>
            </a:r>
            <a:endParaRPr sz="2100" baseline="70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828" name="picture 382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0770341" y="4731994"/>
            <a:ext cx="8255" cy="120701"/>
          </a:xfrm>
          <a:prstGeom prst="rect">
            <a:avLst/>
          </a:prstGeom>
        </p:spPr>
      </p:pic>
      <p:pic>
        <p:nvPicPr>
          <p:cNvPr id="3830" name="picture 38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6612635" y="4194175"/>
            <a:ext cx="3549268" cy="1343025"/>
          </a:xfrm>
          <a:prstGeom prst="rect">
            <a:avLst/>
          </a:prstGeom>
        </p:spPr>
      </p:pic>
      <p:sp>
        <p:nvSpPr>
          <p:cNvPr id="3832" name="textbox 3832"/>
          <p:cNvSpPr/>
          <p:nvPr/>
        </p:nvSpPr>
        <p:spPr>
          <a:xfrm>
            <a:off x="753338" y="796772"/>
            <a:ext cx="7663180" cy="6229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流程连接的适用情形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8000"/>
              </a:lnSpc>
            </a:pPr>
            <a:endParaRPr sz="1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流程连接除了适用于价值流场景、情境以及更广泛的流程性活动，还适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用于</a:t>
            </a: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两种特定的组织形态。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34" name="textbox 3834"/>
          <p:cNvSpPr/>
          <p:nvPr/>
        </p:nvSpPr>
        <p:spPr>
          <a:xfrm>
            <a:off x="113525" y="121284"/>
            <a:ext cx="373507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0"/>
              </a:spcBef>
              <a:tabLst>
                <a:tab pos="65024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朝向事情本身：流程机制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36" name="path 383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38" name="textbox 3838"/>
          <p:cNvSpPr/>
          <p:nvPr/>
        </p:nvSpPr>
        <p:spPr>
          <a:xfrm>
            <a:off x="5965085" y="5063249"/>
            <a:ext cx="4963795" cy="2457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1730"/>
              </a:lnSpc>
            </a:pPr>
            <a:r>
              <a:rPr sz="2100" kern="0" spc="0" baseline="-5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r>
              <a:rPr sz="2100" kern="0" spc="0" baseline="-500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r>
              <a:rPr sz="1300" kern="0" spc="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    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r>
              <a:rPr sz="1400" kern="0" spc="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   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             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D        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</a:t>
            </a:r>
            <a:r>
              <a:rPr sz="2100" kern="0" spc="-10" baseline="5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r>
              <a:rPr sz="2100" kern="0" spc="-10" baseline="500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E</a:t>
            </a:r>
            <a:r>
              <a:rPr sz="1300" kern="0" spc="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          </a:t>
            </a:r>
            <a:r>
              <a:rPr sz="2100" kern="0" spc="-10" baseline="8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r>
              <a:rPr sz="2100" kern="0" spc="-10" baseline="800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F</a:t>
            </a:r>
            <a:endParaRPr sz="2100" baseline="80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840" name="path 3840"/>
          <p:cNvSpPr/>
          <p:nvPr/>
        </p:nvSpPr>
        <p:spPr>
          <a:xfrm>
            <a:off x="6065520" y="1725295"/>
            <a:ext cx="945514" cy="1146810"/>
          </a:xfrm>
          <a:custGeom>
            <a:avLst/>
            <a:gdLst/>
            <a:ahLst/>
            <a:cxnLst/>
            <a:rect l="0" t="0" r="0" b="0"/>
            <a:pathLst>
              <a:path w="1488" h="1806">
                <a:moveTo>
                  <a:pt x="744" y="0"/>
                </a:moveTo>
                <a:cubicBezTo>
                  <a:pt x="385" y="0"/>
                  <a:pt x="0" y="112"/>
                  <a:pt x="0" y="366"/>
                </a:cubicBezTo>
                <a:cubicBezTo>
                  <a:pt x="0" y="1439"/>
                  <a:pt x="0" y="1439"/>
                  <a:pt x="0" y="1439"/>
                </a:cubicBezTo>
                <a:cubicBezTo>
                  <a:pt x="0" y="1693"/>
                  <a:pt x="385" y="1806"/>
                  <a:pt x="744" y="1806"/>
                </a:cubicBezTo>
                <a:cubicBezTo>
                  <a:pt x="1103" y="1806"/>
                  <a:pt x="1488" y="1693"/>
                  <a:pt x="1488" y="1439"/>
                </a:cubicBezTo>
                <a:cubicBezTo>
                  <a:pt x="1488" y="366"/>
                  <a:pt x="1488" y="366"/>
                  <a:pt x="1488" y="366"/>
                </a:cubicBezTo>
                <a:cubicBezTo>
                  <a:pt x="1488" y="112"/>
                  <a:pt x="1103" y="0"/>
                  <a:pt x="744" y="0"/>
                </a:cubicBezTo>
                <a:moveTo>
                  <a:pt x="1382" y="1439"/>
                </a:moveTo>
                <a:cubicBezTo>
                  <a:pt x="1382" y="1580"/>
                  <a:pt x="1103" y="1693"/>
                  <a:pt x="744" y="1693"/>
                </a:cubicBezTo>
                <a:cubicBezTo>
                  <a:pt x="385" y="1693"/>
                  <a:pt x="106" y="1580"/>
                  <a:pt x="106" y="1439"/>
                </a:cubicBezTo>
                <a:cubicBezTo>
                  <a:pt x="106" y="1227"/>
                  <a:pt x="106" y="1227"/>
                  <a:pt x="106" y="1227"/>
                </a:cubicBezTo>
                <a:cubicBezTo>
                  <a:pt x="212" y="1354"/>
                  <a:pt x="478" y="1410"/>
                  <a:pt x="744" y="1410"/>
                </a:cubicBezTo>
                <a:cubicBezTo>
                  <a:pt x="1010" y="1410"/>
                  <a:pt x="1276" y="1354"/>
                  <a:pt x="1382" y="1227"/>
                </a:cubicBezTo>
                <a:lnTo>
                  <a:pt x="1382" y="1439"/>
                </a:lnTo>
                <a:close/>
                <a:moveTo>
                  <a:pt x="1382" y="1100"/>
                </a:moveTo>
                <a:cubicBezTo>
                  <a:pt x="1382" y="1241"/>
                  <a:pt x="1103" y="1354"/>
                  <a:pt x="744" y="1354"/>
                </a:cubicBezTo>
                <a:cubicBezTo>
                  <a:pt x="385" y="1354"/>
                  <a:pt x="106" y="1241"/>
                  <a:pt x="106" y="1100"/>
                </a:cubicBezTo>
                <a:cubicBezTo>
                  <a:pt x="106" y="888"/>
                  <a:pt x="106" y="888"/>
                  <a:pt x="106" y="888"/>
                </a:cubicBezTo>
                <a:cubicBezTo>
                  <a:pt x="212" y="1015"/>
                  <a:pt x="478" y="1072"/>
                  <a:pt x="744" y="1072"/>
                </a:cubicBezTo>
                <a:cubicBezTo>
                  <a:pt x="1010" y="1072"/>
                  <a:pt x="1276" y="1015"/>
                  <a:pt x="1382" y="888"/>
                </a:cubicBezTo>
                <a:lnTo>
                  <a:pt x="1382" y="1100"/>
                </a:lnTo>
                <a:close/>
                <a:moveTo>
                  <a:pt x="1382" y="761"/>
                </a:moveTo>
                <a:cubicBezTo>
                  <a:pt x="1382" y="902"/>
                  <a:pt x="1103" y="1015"/>
                  <a:pt x="744" y="1015"/>
                </a:cubicBezTo>
                <a:cubicBezTo>
                  <a:pt x="385" y="1015"/>
                  <a:pt x="106" y="902"/>
                  <a:pt x="106" y="761"/>
                </a:cubicBezTo>
                <a:cubicBezTo>
                  <a:pt x="106" y="564"/>
                  <a:pt x="106" y="564"/>
                  <a:pt x="106" y="564"/>
                </a:cubicBezTo>
                <a:cubicBezTo>
                  <a:pt x="239" y="677"/>
                  <a:pt x="505" y="733"/>
                  <a:pt x="744" y="733"/>
                </a:cubicBezTo>
                <a:cubicBezTo>
                  <a:pt x="983" y="733"/>
                  <a:pt x="1249" y="677"/>
                  <a:pt x="1382" y="564"/>
                </a:cubicBezTo>
                <a:lnTo>
                  <a:pt x="1382" y="761"/>
                </a:lnTo>
                <a:close/>
                <a:moveTo>
                  <a:pt x="744" y="620"/>
                </a:moveTo>
                <a:cubicBezTo>
                  <a:pt x="385" y="620"/>
                  <a:pt x="106" y="507"/>
                  <a:pt x="106" y="366"/>
                </a:cubicBezTo>
                <a:cubicBezTo>
                  <a:pt x="106" y="225"/>
                  <a:pt x="385" y="112"/>
                  <a:pt x="744" y="112"/>
                </a:cubicBezTo>
                <a:cubicBezTo>
                  <a:pt x="1103" y="112"/>
                  <a:pt x="1382" y="225"/>
                  <a:pt x="1382" y="366"/>
                </a:cubicBezTo>
                <a:cubicBezTo>
                  <a:pt x="1382" y="507"/>
                  <a:pt x="1103" y="620"/>
                  <a:pt x="744" y="62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42" name="path 3842"/>
          <p:cNvSpPr/>
          <p:nvPr/>
        </p:nvSpPr>
        <p:spPr>
          <a:xfrm>
            <a:off x="732790" y="1673859"/>
            <a:ext cx="918845" cy="1146810"/>
          </a:xfrm>
          <a:custGeom>
            <a:avLst/>
            <a:gdLst/>
            <a:ahLst/>
            <a:cxnLst/>
            <a:rect l="0" t="0" r="0" b="0"/>
            <a:pathLst>
              <a:path w="1447" h="1806">
                <a:moveTo>
                  <a:pt x="723" y="0"/>
                </a:moveTo>
                <a:cubicBezTo>
                  <a:pt x="374" y="0"/>
                  <a:pt x="0" y="112"/>
                  <a:pt x="0" y="366"/>
                </a:cubicBezTo>
                <a:cubicBezTo>
                  <a:pt x="0" y="1439"/>
                  <a:pt x="0" y="1439"/>
                  <a:pt x="0" y="1439"/>
                </a:cubicBezTo>
                <a:cubicBezTo>
                  <a:pt x="0" y="1693"/>
                  <a:pt x="374" y="1806"/>
                  <a:pt x="723" y="1806"/>
                </a:cubicBezTo>
                <a:cubicBezTo>
                  <a:pt x="1072" y="1806"/>
                  <a:pt x="1447" y="1693"/>
                  <a:pt x="1447" y="1439"/>
                </a:cubicBezTo>
                <a:cubicBezTo>
                  <a:pt x="1447" y="366"/>
                  <a:pt x="1447" y="366"/>
                  <a:pt x="1447" y="366"/>
                </a:cubicBezTo>
                <a:cubicBezTo>
                  <a:pt x="1447" y="112"/>
                  <a:pt x="1072" y="0"/>
                  <a:pt x="723" y="0"/>
                </a:cubicBezTo>
                <a:moveTo>
                  <a:pt x="1343" y="1439"/>
                </a:moveTo>
                <a:cubicBezTo>
                  <a:pt x="1343" y="1580"/>
                  <a:pt x="1072" y="1693"/>
                  <a:pt x="723" y="1693"/>
                </a:cubicBezTo>
                <a:cubicBezTo>
                  <a:pt x="374" y="1693"/>
                  <a:pt x="103" y="1580"/>
                  <a:pt x="103" y="1439"/>
                </a:cubicBezTo>
                <a:cubicBezTo>
                  <a:pt x="103" y="1227"/>
                  <a:pt x="103" y="1227"/>
                  <a:pt x="103" y="1227"/>
                </a:cubicBezTo>
                <a:cubicBezTo>
                  <a:pt x="206" y="1354"/>
                  <a:pt x="465" y="1410"/>
                  <a:pt x="723" y="1410"/>
                </a:cubicBezTo>
                <a:cubicBezTo>
                  <a:pt x="981" y="1410"/>
                  <a:pt x="1240" y="1354"/>
                  <a:pt x="1343" y="1227"/>
                </a:cubicBezTo>
                <a:lnTo>
                  <a:pt x="1343" y="1439"/>
                </a:lnTo>
                <a:close/>
                <a:moveTo>
                  <a:pt x="1343" y="1100"/>
                </a:moveTo>
                <a:cubicBezTo>
                  <a:pt x="1343" y="1241"/>
                  <a:pt x="1072" y="1354"/>
                  <a:pt x="723" y="1354"/>
                </a:cubicBezTo>
                <a:cubicBezTo>
                  <a:pt x="374" y="1354"/>
                  <a:pt x="103" y="1241"/>
                  <a:pt x="103" y="1100"/>
                </a:cubicBezTo>
                <a:cubicBezTo>
                  <a:pt x="103" y="888"/>
                  <a:pt x="103" y="888"/>
                  <a:pt x="103" y="888"/>
                </a:cubicBezTo>
                <a:cubicBezTo>
                  <a:pt x="206" y="1015"/>
                  <a:pt x="465" y="1072"/>
                  <a:pt x="723" y="1072"/>
                </a:cubicBezTo>
                <a:cubicBezTo>
                  <a:pt x="981" y="1072"/>
                  <a:pt x="1240" y="1015"/>
                  <a:pt x="1343" y="888"/>
                </a:cubicBezTo>
                <a:lnTo>
                  <a:pt x="1343" y="1100"/>
                </a:lnTo>
                <a:close/>
                <a:moveTo>
                  <a:pt x="1343" y="761"/>
                </a:moveTo>
                <a:cubicBezTo>
                  <a:pt x="1343" y="903"/>
                  <a:pt x="1072" y="1015"/>
                  <a:pt x="723" y="1015"/>
                </a:cubicBezTo>
                <a:cubicBezTo>
                  <a:pt x="374" y="1015"/>
                  <a:pt x="103" y="903"/>
                  <a:pt x="103" y="761"/>
                </a:cubicBezTo>
                <a:cubicBezTo>
                  <a:pt x="103" y="564"/>
                  <a:pt x="103" y="564"/>
                  <a:pt x="103" y="564"/>
                </a:cubicBezTo>
                <a:cubicBezTo>
                  <a:pt x="232" y="677"/>
                  <a:pt x="490" y="733"/>
                  <a:pt x="723" y="733"/>
                </a:cubicBezTo>
                <a:cubicBezTo>
                  <a:pt x="956" y="733"/>
                  <a:pt x="1214" y="677"/>
                  <a:pt x="1343" y="564"/>
                </a:cubicBezTo>
                <a:lnTo>
                  <a:pt x="1343" y="761"/>
                </a:lnTo>
                <a:close/>
                <a:moveTo>
                  <a:pt x="723" y="620"/>
                </a:moveTo>
                <a:cubicBezTo>
                  <a:pt x="374" y="620"/>
                  <a:pt x="103" y="507"/>
                  <a:pt x="103" y="366"/>
                </a:cubicBezTo>
                <a:cubicBezTo>
                  <a:pt x="103" y="225"/>
                  <a:pt x="374" y="112"/>
                  <a:pt x="723" y="112"/>
                </a:cubicBezTo>
                <a:cubicBezTo>
                  <a:pt x="1072" y="112"/>
                  <a:pt x="1343" y="225"/>
                  <a:pt x="1343" y="366"/>
                </a:cubicBezTo>
                <a:cubicBezTo>
                  <a:pt x="1343" y="507"/>
                  <a:pt x="1072" y="620"/>
                  <a:pt x="723" y="62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44" name="rect 3844"/>
          <p:cNvSpPr/>
          <p:nvPr/>
        </p:nvSpPr>
        <p:spPr>
          <a:xfrm>
            <a:off x="7533131" y="5626608"/>
            <a:ext cx="2528316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846" name="picture 38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6515721" y="6311633"/>
            <a:ext cx="3742703" cy="96456"/>
          </a:xfrm>
          <a:prstGeom prst="rect">
            <a:avLst/>
          </a:prstGeom>
        </p:spPr>
      </p:pic>
      <p:sp>
        <p:nvSpPr>
          <p:cNvPr id="3848" name="rect 3848"/>
          <p:cNvSpPr/>
          <p:nvPr/>
        </p:nvSpPr>
        <p:spPr>
          <a:xfrm>
            <a:off x="7533131" y="6164579"/>
            <a:ext cx="2528316" cy="416051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50" name="rect 3850"/>
          <p:cNvSpPr/>
          <p:nvPr/>
        </p:nvSpPr>
        <p:spPr>
          <a:xfrm>
            <a:off x="5718048" y="5612891"/>
            <a:ext cx="813815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52" name="rect 3852"/>
          <p:cNvSpPr/>
          <p:nvPr/>
        </p:nvSpPr>
        <p:spPr>
          <a:xfrm>
            <a:off x="6626352" y="5620511"/>
            <a:ext cx="815340" cy="416052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54" name="rect 3854"/>
          <p:cNvSpPr/>
          <p:nvPr/>
        </p:nvSpPr>
        <p:spPr>
          <a:xfrm>
            <a:off x="10258044" y="5626608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56" name="textbox 3856"/>
          <p:cNvSpPr/>
          <p:nvPr/>
        </p:nvSpPr>
        <p:spPr>
          <a:xfrm>
            <a:off x="5705348" y="5716029"/>
            <a:ext cx="5379720" cy="22097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1000"/>
              </a:lnSpc>
              <a:tabLst>
                <a:tab pos="186055" algn="l"/>
              </a:tabLst>
            </a:pPr>
            <a:r>
              <a:rPr sz="1300" kern="0" spc="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kern="0" spc="0" baseline="200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2100" kern="0" spc="0" baseline="200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r>
              <a:rPr sz="1300" kern="0" spc="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</a:t>
            </a:r>
            <a:r>
              <a:rPr sz="1300" kern="0" spc="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                             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400" kern="0" spc="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              </a:t>
            </a:r>
            <a:r>
              <a:rPr sz="1400" kern="0" spc="-10" dirty="0">
                <a:solidFill>
                  <a:srgbClr val="D9D9D9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             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</a:t>
            </a:r>
            <a:r>
              <a:rPr sz="1400" kern="0" spc="-1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F</a:t>
            </a:r>
            <a:r>
              <a:rPr sz="1400" kern="0" spc="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     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858" name="textbox 3858"/>
          <p:cNvSpPr/>
          <p:nvPr/>
        </p:nvSpPr>
        <p:spPr>
          <a:xfrm>
            <a:off x="771144" y="4794503"/>
            <a:ext cx="3389629" cy="306704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66700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按照流程要素对单项流</a:t>
            </a:r>
            <a:r>
              <a:rPr sz="1400" b="1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程优化的原则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860" name="picture 38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3747757" y="5913754"/>
            <a:ext cx="1800872" cy="435305"/>
          </a:xfrm>
          <a:prstGeom prst="rect">
            <a:avLst/>
          </a:prstGeom>
        </p:spPr>
      </p:pic>
      <p:sp>
        <p:nvSpPr>
          <p:cNvPr id="3862" name="textbox 3862"/>
          <p:cNvSpPr/>
          <p:nvPr/>
        </p:nvSpPr>
        <p:spPr>
          <a:xfrm>
            <a:off x="804928" y="4252989"/>
            <a:ext cx="4058284" cy="2165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9000"/>
              </a:lnSpc>
            </a:pPr>
            <a:r>
              <a:rPr sz="1400" kern="0" spc="-5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☐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凡是流程简单、运行高效的组织就是流程式组织</a:t>
            </a:r>
            <a:r>
              <a:rPr sz="1400" kern="0" spc="-6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66" name="rect 3866"/>
          <p:cNvSpPr/>
          <p:nvPr/>
        </p:nvSpPr>
        <p:spPr>
          <a:xfrm>
            <a:off x="6627876" y="6156959"/>
            <a:ext cx="813816" cy="417576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68" name="textbox 3868"/>
          <p:cNvSpPr/>
          <p:nvPr/>
        </p:nvSpPr>
        <p:spPr>
          <a:xfrm>
            <a:off x="5719571" y="6150863"/>
            <a:ext cx="814069" cy="417830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4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9080" indent="-109220" algn="l" rtl="0" eaLnBrk="0">
              <a:lnSpc>
                <a:spcPct val="93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责任主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870" name="rect 3870"/>
          <p:cNvSpPr/>
          <p:nvPr/>
        </p:nvSpPr>
        <p:spPr>
          <a:xfrm>
            <a:off x="10258044" y="6164579"/>
            <a:ext cx="813816" cy="417575"/>
          </a:xfrm>
          <a:prstGeom prst="rect">
            <a:avLst/>
          </a:pr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72" name="textbox 3872"/>
          <p:cNvSpPr/>
          <p:nvPr/>
        </p:nvSpPr>
        <p:spPr>
          <a:xfrm>
            <a:off x="6765658" y="6155449"/>
            <a:ext cx="549275" cy="419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5730" indent="-113665" algn="l" rtl="0" eaLnBrk="0">
              <a:lnSpc>
                <a:spcPct val="93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责任主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874" name="textbox 3874"/>
          <p:cNvSpPr/>
          <p:nvPr/>
        </p:nvSpPr>
        <p:spPr>
          <a:xfrm>
            <a:off x="10396587" y="6162434"/>
            <a:ext cx="549275" cy="419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6525" indent="-123825" algn="l" rtl="0" eaLnBrk="0">
              <a:lnSpc>
                <a:spcPct val="93000"/>
              </a:lnSpc>
            </a:pP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责任主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体</a:t>
            </a:r>
            <a:r>
              <a:rPr sz="1400" kern="0" spc="-3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F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876" name="path 3876"/>
          <p:cNvSpPr/>
          <p:nvPr/>
        </p:nvSpPr>
        <p:spPr>
          <a:xfrm>
            <a:off x="11216640" y="4305300"/>
            <a:ext cx="390144" cy="445008"/>
          </a:xfrm>
          <a:custGeom>
            <a:avLst/>
            <a:gdLst/>
            <a:ahLst/>
            <a:cxnLst/>
            <a:rect l="0" t="0" r="0" b="0"/>
            <a:pathLst>
              <a:path w="614" h="700">
                <a:moveTo>
                  <a:pt x="0" y="0"/>
                </a:moveTo>
                <a:lnTo>
                  <a:pt x="614" y="350"/>
                </a:lnTo>
                <a:lnTo>
                  <a:pt x="0" y="700"/>
                </a:lnTo>
                <a:lnTo>
                  <a:pt x="0" y="0"/>
                </a:ln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78" name="path 3878"/>
          <p:cNvSpPr/>
          <p:nvPr/>
        </p:nvSpPr>
        <p:spPr>
          <a:xfrm>
            <a:off x="11105388" y="5617463"/>
            <a:ext cx="390143" cy="445008"/>
          </a:xfrm>
          <a:custGeom>
            <a:avLst/>
            <a:gdLst/>
            <a:ahLst/>
            <a:cxnLst/>
            <a:rect l="0" t="0" r="0" b="0"/>
            <a:pathLst>
              <a:path w="614" h="700">
                <a:moveTo>
                  <a:pt x="0" y="0"/>
                </a:moveTo>
                <a:lnTo>
                  <a:pt x="614" y="350"/>
                </a:lnTo>
                <a:lnTo>
                  <a:pt x="0" y="700"/>
                </a:lnTo>
                <a:lnTo>
                  <a:pt x="0" y="0"/>
                </a:ln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80" name="path 3880"/>
          <p:cNvSpPr/>
          <p:nvPr/>
        </p:nvSpPr>
        <p:spPr>
          <a:xfrm>
            <a:off x="11224259" y="4837175"/>
            <a:ext cx="390144" cy="443484"/>
          </a:xfrm>
          <a:custGeom>
            <a:avLst/>
            <a:gdLst/>
            <a:ahLst/>
            <a:cxnLst/>
            <a:rect l="0" t="0" r="0" b="0"/>
            <a:pathLst>
              <a:path w="614" h="698">
                <a:moveTo>
                  <a:pt x="0" y="0"/>
                </a:moveTo>
                <a:lnTo>
                  <a:pt x="614" y="348"/>
                </a:lnTo>
                <a:lnTo>
                  <a:pt x="0" y="698"/>
                </a:lnTo>
                <a:lnTo>
                  <a:pt x="0" y="0"/>
                </a:ln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82" name="path 3882"/>
          <p:cNvSpPr/>
          <p:nvPr/>
        </p:nvSpPr>
        <p:spPr>
          <a:xfrm>
            <a:off x="11113007" y="6149340"/>
            <a:ext cx="390144" cy="443483"/>
          </a:xfrm>
          <a:custGeom>
            <a:avLst/>
            <a:gdLst/>
            <a:ahLst/>
            <a:cxnLst/>
            <a:rect l="0" t="0" r="0" b="0"/>
            <a:pathLst>
              <a:path w="614" h="698">
                <a:moveTo>
                  <a:pt x="0" y="0"/>
                </a:moveTo>
                <a:lnTo>
                  <a:pt x="614" y="347"/>
                </a:lnTo>
                <a:lnTo>
                  <a:pt x="0" y="698"/>
                </a:lnTo>
                <a:lnTo>
                  <a:pt x="0" y="0"/>
                </a:lnTo>
              </a:path>
            </a:pathLst>
          </a:custGeom>
          <a:solidFill>
            <a:srgbClr val="A5937B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884" name="textbox 3884"/>
          <p:cNvSpPr/>
          <p:nvPr/>
        </p:nvSpPr>
        <p:spPr>
          <a:xfrm>
            <a:off x="8357419" y="5294389"/>
            <a:ext cx="899160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同一个部门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886" name="textbox 3886"/>
          <p:cNvSpPr/>
          <p:nvPr/>
        </p:nvSpPr>
        <p:spPr>
          <a:xfrm>
            <a:off x="8379828" y="6267209"/>
            <a:ext cx="845185" cy="2089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责任主体</a:t>
            </a:r>
            <a:r>
              <a:rPr sz="1400" kern="0" spc="-20" dirty="0">
                <a:solidFill>
                  <a:srgbClr val="FFFFF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pic>
        <p:nvPicPr>
          <p:cNvPr id="3888" name="picture 388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7030084" y="6036919"/>
            <a:ext cx="8255" cy="120700"/>
          </a:xfrm>
          <a:prstGeom prst="rect">
            <a:avLst/>
          </a:prstGeom>
        </p:spPr>
      </p:pic>
      <p:pic>
        <p:nvPicPr>
          <p:cNvPr id="3890" name="picture 389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792844" y="6043269"/>
            <a:ext cx="8255" cy="120700"/>
          </a:xfrm>
          <a:prstGeom prst="rect">
            <a:avLst/>
          </a:prstGeom>
        </p:spPr>
      </p:pic>
      <p:pic>
        <p:nvPicPr>
          <p:cNvPr id="3892" name="picture 389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6120129" y="4770729"/>
            <a:ext cx="8254" cy="120700"/>
          </a:xfrm>
          <a:prstGeom prst="rect">
            <a:avLst/>
          </a:prstGeom>
        </p:spPr>
      </p:pic>
      <p:pic>
        <p:nvPicPr>
          <p:cNvPr id="3894" name="picture 389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6121400" y="6029934"/>
            <a:ext cx="8254" cy="120700"/>
          </a:xfrm>
          <a:prstGeom prst="rect">
            <a:avLst/>
          </a:prstGeom>
        </p:spPr>
      </p:pic>
      <p:pic>
        <p:nvPicPr>
          <p:cNvPr id="3896" name="picture 389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10661015" y="6043904"/>
            <a:ext cx="8254" cy="120701"/>
          </a:xfrm>
          <a:prstGeom prst="rect">
            <a:avLst/>
          </a:prstGeom>
        </p:spPr>
      </p:pic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8" name="rect 3898"/>
          <p:cNvSpPr/>
          <p:nvPr/>
        </p:nvSpPr>
        <p:spPr>
          <a:xfrm>
            <a:off x="7328916" y="4431791"/>
            <a:ext cx="1723644" cy="297179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900" name="textbox 3900"/>
          <p:cNvSpPr/>
          <p:nvPr/>
        </p:nvSpPr>
        <p:spPr>
          <a:xfrm>
            <a:off x="5897617" y="4154804"/>
            <a:ext cx="5511165" cy="237680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36000"/>
              </a:lnSpc>
            </a:pPr>
            <a:endParaRPr sz="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343150" algn="l" rtl="0" eaLnBrk="0">
              <a:lnSpc>
                <a:spcPct val="85000"/>
              </a:lnSpc>
              <a:spcBef>
                <a:spcPts val="0"/>
              </a:spcBef>
              <a:tabLst>
                <a:tab pos="2477135" algn="l"/>
              </a:tabLst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流程连接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31290" algn="l" rtl="0" eaLnBrk="0">
              <a:lnSpc>
                <a:spcPct val="86000"/>
              </a:lnSpc>
              <a:spcBef>
                <a:spcPts val="880"/>
              </a:spcBef>
              <a:tabLst>
                <a:tab pos="1946910" algn="l"/>
              </a:tabLst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平台机构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 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6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7620" algn="l" rtl="0" eaLnBrk="0">
              <a:lnSpc>
                <a:spcPct val="93000"/>
              </a:lnSpc>
              <a:spcBef>
                <a:spcPts val="42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企业决策层对具有相对独立交易主体地位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的组织单元的管理，有一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定的权力连接的性质—通常情况下，对下属组织单元进行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战略管控；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335" indent="6350" algn="l" rtl="0" eaLnBrk="0">
              <a:lnSpc>
                <a:spcPct val="95000"/>
              </a:lnSpc>
              <a:spcBef>
                <a:spcPts val="85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企业决策层和下属组织单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元之间存在两个利益主体的平等交换关系。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对决策层来说，给予下属组织单元一定的资源支持和宽松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的责权利机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制，希望得到自身应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有的利益。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15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6510" indent="3175" algn="l" rtl="0" eaLnBrk="0">
              <a:lnSpc>
                <a:spcPct val="93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Ms" panose="00000400000000000000" charset="0"/>
                <a:ea typeface="Ms" panose="00000400000000000000" charset="0"/>
                <a:cs typeface="Ms" panose="00000400000000000000" charset="0"/>
              </a:rPr>
              <a:t>”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对承担业绩责任的下属组织单元来说，则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通过自身的业绩承诺，换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来可以建功立业的机制和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分享利润的权利。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902" name="picture 390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8139671" y="4167504"/>
            <a:ext cx="101537" cy="264172"/>
          </a:xfrm>
          <a:prstGeom prst="rect">
            <a:avLst/>
          </a:prstGeom>
        </p:spPr>
      </p:pic>
      <p:grpSp>
        <p:nvGrpSpPr>
          <p:cNvPr id="188" name="group 188"/>
          <p:cNvGrpSpPr/>
          <p:nvPr/>
        </p:nvGrpSpPr>
        <p:grpSpPr>
          <a:xfrm rot="21600000">
            <a:off x="697865" y="3142615"/>
            <a:ext cx="4970779" cy="1642744"/>
            <a:chOff x="0" y="0"/>
            <a:chExt cx="4970779" cy="1642744"/>
          </a:xfrm>
        </p:grpSpPr>
        <p:pic>
          <p:nvPicPr>
            <p:cNvPr id="3904" name="picture 390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4970779" cy="1642744"/>
            </a:xfrm>
            <a:prstGeom prst="rect">
              <a:avLst/>
            </a:prstGeom>
          </p:spPr>
        </p:pic>
        <p:sp>
          <p:nvSpPr>
            <p:cNvPr id="3906" name="textbox 3906"/>
            <p:cNvSpPr/>
            <p:nvPr/>
          </p:nvSpPr>
          <p:spPr>
            <a:xfrm>
              <a:off x="-12700" y="-12700"/>
              <a:ext cx="4996179" cy="166814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3000"/>
                </a:lnSpc>
              </a:pPr>
              <a:endParaRPr sz="5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10490" algn="l" rtl="0" eaLnBrk="0">
                <a:lnSpc>
                  <a:spcPct val="90000"/>
                </a:lnSpc>
                <a:spcBef>
                  <a:spcPts val="0"/>
                </a:spcBef>
              </a:pPr>
              <a:r>
                <a:rPr sz="1500" b="1" kern="0" spc="9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特定情形下矛盾变量、指标</a:t>
              </a:r>
              <a:r>
                <a:rPr sz="1500" b="1" kern="0" spc="8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的平衡：</a:t>
              </a:r>
              <a:endParaRPr sz="15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08585" algn="l" rtl="0" eaLnBrk="0">
                <a:lnSpc>
                  <a:spcPct val="98000"/>
                </a:lnSpc>
                <a:spcBef>
                  <a:spcPts val="230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企业在经营过程中常常需要对一些相互矛盾的变量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、指标进行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权衡，根据实际情形做出选择，如生产领域的成本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与品质、速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度与稳定、使用人力还是使用机器等。平衡、解决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这些矛盾的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决策，不可能由当事者的上级做出，也不可能由众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人依据流程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做出，只能由最了解实际情况和特定情形的当事者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在自身责任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和利益的约束下相机做出。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3908" name="rect 3908"/>
          <p:cNvSpPr/>
          <p:nvPr/>
        </p:nvSpPr>
        <p:spPr>
          <a:xfrm>
            <a:off x="6422135" y="2112264"/>
            <a:ext cx="3956303" cy="2052828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graphicFrame>
        <p:nvGraphicFramePr>
          <p:cNvPr id="3910" name="table 3910"/>
          <p:cNvGraphicFramePr>
            <a:graphicFrameLocks noGrp="1"/>
          </p:cNvGraphicFramePr>
          <p:nvPr/>
        </p:nvGraphicFramePr>
        <p:xfrm>
          <a:off x="686434" y="5138420"/>
          <a:ext cx="5027930" cy="1431289"/>
        </p:xfrm>
        <a:graphic>
          <a:graphicData uri="http://schemas.openxmlformats.org/drawingml/2006/table">
            <a:tbl>
              <a:tblPr/>
              <a:tblGrid>
                <a:gridCol w="5027930"/>
              </a:tblGrid>
              <a:tr h="14185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80645" algn="l" rtl="0" eaLnBrk="0">
                        <a:lnSpc>
                          <a:spcPct val="90000"/>
                        </a:lnSpc>
                        <a:spcBef>
                          <a:spcPts val="5"/>
                        </a:spcBef>
                      </a:pPr>
                      <a:r>
                        <a:rPr sz="1500" b="1" kern="0" spc="80" dirty="0">
                          <a:solidFill>
                            <a:srgbClr val="C00000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辅助性的服务活动管理平衡：</a:t>
                      </a:r>
                      <a:endParaRPr sz="15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marL="77470" indent="635" algn="l" rtl="0" eaLnBrk="0">
                        <a:lnSpc>
                          <a:spcPct val="96000"/>
                        </a:lnSpc>
                        <a:spcBef>
                          <a:spcPts val="29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如食堂服务、车队服务、绿化卫生服务等，费用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总额不大，但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管理对象与企业主要活动相比有显著差异，管理有一定的难度。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对这些活动，权力连接和流程连接都不太合适：要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么管理成本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过高、效率偏低；要么效果不佳，难以触及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关键因素。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A61E2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190" name="group 190"/>
          <p:cNvGrpSpPr/>
          <p:nvPr/>
        </p:nvGrpSpPr>
        <p:grpSpPr>
          <a:xfrm rot="21600000">
            <a:off x="709930" y="1406525"/>
            <a:ext cx="4951095" cy="1431925"/>
            <a:chOff x="0" y="0"/>
            <a:chExt cx="4951095" cy="1431925"/>
          </a:xfrm>
        </p:grpSpPr>
        <p:pic>
          <p:nvPicPr>
            <p:cNvPr id="3912" name="picture 391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4951095" cy="1431925"/>
            </a:xfrm>
            <a:prstGeom prst="rect">
              <a:avLst/>
            </a:prstGeom>
          </p:spPr>
        </p:pic>
        <p:sp>
          <p:nvSpPr>
            <p:cNvPr id="3914" name="textbox 3914"/>
            <p:cNvSpPr/>
            <p:nvPr/>
          </p:nvSpPr>
          <p:spPr>
            <a:xfrm>
              <a:off x="-12700" y="-12700"/>
              <a:ext cx="4977129" cy="1457325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2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8000"/>
                </a:lnSpc>
              </a:pPr>
              <a:endParaRPr sz="1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13030" algn="l" rtl="0" eaLnBrk="0">
                <a:lnSpc>
                  <a:spcPct val="90000"/>
                </a:lnSpc>
              </a:pPr>
              <a:r>
                <a:rPr sz="1500" b="1" kern="0" spc="80" dirty="0">
                  <a:solidFill>
                    <a:srgbClr val="C00000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信息不对称情形下的管控：</a:t>
              </a:r>
              <a:endParaRPr sz="15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109855" indent="2540" algn="l" rtl="0" eaLnBrk="0">
                <a:lnSpc>
                  <a:spcPct val="96000"/>
                </a:lnSpc>
                <a:spcBef>
                  <a:spcPts val="295"/>
                </a:spcBef>
              </a:pP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某些价值创造活动，与之相关的信息不公开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、不透明、不确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定（经常变化</a:t>
              </a:r>
              <a:r>
                <a:rPr sz="1400" kern="0" spc="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），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如采购、产品定价、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渠道利益补偿等。采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用流程管理，代价大、效率低，效果未必好。同</a:t>
              </a:r>
              <a:r>
                <a:rPr sz="1400" kern="0" spc="-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样，权力控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制也不能真正奏效，何况权力本身</a:t>
              </a:r>
              <a:r>
                <a:rPr sz="1400" kern="0" spc="-4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容易滋生灰色、腐败现象。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3916" name="rect 3916"/>
          <p:cNvSpPr/>
          <p:nvPr/>
        </p:nvSpPr>
        <p:spPr>
          <a:xfrm>
            <a:off x="7328916" y="1746504"/>
            <a:ext cx="1723644" cy="332231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918" name="picture 39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6943115" y="3773804"/>
            <a:ext cx="2574861" cy="245745"/>
          </a:xfrm>
          <a:prstGeom prst="rect">
            <a:avLst/>
          </a:prstGeom>
        </p:spPr>
      </p:pic>
      <p:sp>
        <p:nvSpPr>
          <p:cNvPr id="3920" name="rect 3920"/>
          <p:cNvSpPr/>
          <p:nvPr/>
        </p:nvSpPr>
        <p:spPr>
          <a:xfrm>
            <a:off x="9086088" y="2331720"/>
            <a:ext cx="758952" cy="1444751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922" name="textbox 3922"/>
          <p:cNvSpPr/>
          <p:nvPr/>
        </p:nvSpPr>
        <p:spPr>
          <a:xfrm>
            <a:off x="7316216" y="1807604"/>
            <a:ext cx="2694939" cy="219138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  <a:tabLst>
                <a:tab pos="434975" algn="l"/>
              </a:tabLst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企业决策层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   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ts val="2000"/>
              </a:lnSpc>
              <a:spcBef>
                <a:spcPts val="605"/>
              </a:spcBef>
            </a:pPr>
            <a:r>
              <a:rPr sz="1400" kern="0" spc="0" dirty="0">
                <a:solidFill>
                  <a:srgbClr val="9B1E1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↓</a:t>
            </a:r>
            <a:r>
              <a:rPr sz="1400" kern="0" spc="90" dirty="0">
                <a:solidFill>
                  <a:srgbClr val="9B1E11">
                    <a:alpha val="10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权力连接+交易连接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2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11680" indent="-122555" algn="l" rtl="0" eaLnBrk="0">
              <a:lnSpc>
                <a:spcPct val="93000"/>
              </a:lnSpc>
              <a:spcBef>
                <a:spcPts val="42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 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元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C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6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744855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交换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24" name="textbox 3924"/>
          <p:cNvSpPr/>
          <p:nvPr/>
        </p:nvSpPr>
        <p:spPr>
          <a:xfrm>
            <a:off x="5898966" y="818997"/>
            <a:ext cx="5177154" cy="8140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企业内部的连接机制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-1905" algn="l" rtl="0" eaLnBrk="0">
              <a:lnSpc>
                <a:spcPct val="93000"/>
              </a:lnSpc>
              <a:spcBef>
                <a:spcPts val="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解决以上三方面难题，设计和导入企业内部交易机制，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即通过市场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化交易使组织单元连接起来。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26" name="textbox 3926"/>
          <p:cNvSpPr/>
          <p:nvPr/>
        </p:nvSpPr>
        <p:spPr>
          <a:xfrm>
            <a:off x="746991" y="230440"/>
            <a:ext cx="4504690" cy="9258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8000"/>
              </a:lnSpc>
            </a:pP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将市场机制引入组织内部：交易机制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7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" algn="l" rtl="0" eaLnBrk="0">
              <a:lnSpc>
                <a:spcPct val="90000"/>
              </a:lnSpc>
              <a:spcBef>
                <a:spcPts val="0"/>
              </a:spcBef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信息不对称的难题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28" name="rect 3928"/>
          <p:cNvSpPr/>
          <p:nvPr/>
        </p:nvSpPr>
        <p:spPr>
          <a:xfrm>
            <a:off x="6612635" y="2331720"/>
            <a:ext cx="760476" cy="1444751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930" name="rect 3930"/>
          <p:cNvSpPr/>
          <p:nvPr/>
        </p:nvSpPr>
        <p:spPr>
          <a:xfrm>
            <a:off x="7804404" y="2331720"/>
            <a:ext cx="760476" cy="1444751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934" name="path 393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936" name="textbox 3936"/>
          <p:cNvSpPr/>
          <p:nvPr/>
        </p:nvSpPr>
        <p:spPr>
          <a:xfrm>
            <a:off x="6719465" y="2842654"/>
            <a:ext cx="553719" cy="419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0810" indent="-118110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元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A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938" name="textbox 3938"/>
          <p:cNvSpPr/>
          <p:nvPr/>
        </p:nvSpPr>
        <p:spPr>
          <a:xfrm>
            <a:off x="7911360" y="2842654"/>
            <a:ext cx="553719" cy="41973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4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4620" indent="-122555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元</a:t>
            </a: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Times New Roman" panose="02020503050405090304"/>
                <a:ea typeface="Times New Roman" panose="02020503050405090304"/>
                <a:cs typeface="Times New Roman" panose="02020503050405090304"/>
              </a:rPr>
              <a:t>B</a:t>
            </a:r>
            <a:endParaRPr sz="1400" dirty="0">
              <a:latin typeface="Times New Roman" panose="02020503050405090304"/>
              <a:ea typeface="Times New Roman" panose="02020503050405090304"/>
              <a:cs typeface="Times New Roman" panose="02020503050405090304"/>
            </a:endParaRPr>
          </a:p>
        </p:txBody>
      </p:sp>
      <p:sp>
        <p:nvSpPr>
          <p:cNvPr id="3940" name="textbox 3940"/>
          <p:cNvSpPr/>
          <p:nvPr/>
        </p:nvSpPr>
        <p:spPr>
          <a:xfrm>
            <a:off x="9948996" y="2840749"/>
            <a:ext cx="376554" cy="4222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" algn="l" rtl="0" eaLnBrk="0">
              <a:lnSpc>
                <a:spcPct val="85000"/>
              </a:lnSpc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经营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5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机构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42" name="textbox 3942"/>
          <p:cNvSpPr/>
          <p:nvPr/>
        </p:nvSpPr>
        <p:spPr>
          <a:xfrm>
            <a:off x="7418437" y="2721369"/>
            <a:ext cx="37147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交换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44" name="textbox 3944"/>
          <p:cNvSpPr/>
          <p:nvPr/>
        </p:nvSpPr>
        <p:spPr>
          <a:xfrm>
            <a:off x="8636368" y="2721369"/>
            <a:ext cx="37147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交换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946" name="picture 39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8564244" y="3003587"/>
            <a:ext cx="521970" cy="101524"/>
          </a:xfrm>
          <a:prstGeom prst="rect">
            <a:avLst/>
          </a:prstGeom>
        </p:spPr>
      </p:pic>
      <p:pic>
        <p:nvPicPr>
          <p:cNvPr id="3948" name="picture 39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7372350" y="3003587"/>
            <a:ext cx="432434" cy="101524"/>
          </a:xfrm>
          <a:prstGeom prst="rect">
            <a:avLst/>
          </a:prstGeom>
        </p:spPr>
      </p:pic>
      <p:pic>
        <p:nvPicPr>
          <p:cNvPr id="3950" name="picture 39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5585459" y="5138420"/>
            <a:ext cx="50800" cy="12700"/>
          </a:xfrm>
          <a:prstGeom prst="rect">
            <a:avLst/>
          </a:prstGeom>
        </p:spPr>
      </p:pic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" name="textbox 3952"/>
          <p:cNvSpPr/>
          <p:nvPr/>
        </p:nvSpPr>
        <p:spPr>
          <a:xfrm>
            <a:off x="706501" y="1043787"/>
            <a:ext cx="10408284" cy="62801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组织协调和交易协调：相互关系的重新思考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7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90000"/>
              </a:lnSpc>
            </a:pP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我国许多企业刚起步时就导入内部交易机制。这种现象反映出什么样的</a:t>
            </a:r>
            <a:r>
              <a:rPr sz="1500" b="1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组织机理和组织演化趋势？</a:t>
            </a:r>
            <a:r>
              <a:rPr sz="1400" kern="0" spc="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有什么样的</a:t>
            </a:r>
            <a:r>
              <a:rPr sz="1500" b="1" kern="0" spc="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时代和文化背景？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54" name="path 3954"/>
          <p:cNvSpPr/>
          <p:nvPr/>
        </p:nvSpPr>
        <p:spPr>
          <a:xfrm>
            <a:off x="870203" y="2794711"/>
            <a:ext cx="1988909" cy="1988451"/>
          </a:xfrm>
          <a:custGeom>
            <a:avLst/>
            <a:gdLst/>
            <a:ahLst/>
            <a:cxnLst/>
            <a:rect l="0" t="0" r="0" b="0"/>
            <a:pathLst>
              <a:path w="3132" h="3131">
                <a:moveTo>
                  <a:pt x="0" y="1565"/>
                </a:moveTo>
                <a:cubicBezTo>
                  <a:pt x="0" y="701"/>
                  <a:pt x="701" y="0"/>
                  <a:pt x="1566" y="0"/>
                </a:cubicBezTo>
                <a:cubicBezTo>
                  <a:pt x="2431" y="0"/>
                  <a:pt x="3132" y="701"/>
                  <a:pt x="3132" y="1565"/>
                </a:cubicBezTo>
                <a:cubicBezTo>
                  <a:pt x="3132" y="2430"/>
                  <a:pt x="2431" y="3131"/>
                  <a:pt x="1566" y="3131"/>
                </a:cubicBezTo>
                <a:cubicBezTo>
                  <a:pt x="701" y="3131"/>
                  <a:pt x="0" y="2430"/>
                  <a:pt x="0" y="1565"/>
                </a:cubicBezTo>
              </a:path>
            </a:pathLst>
          </a:cu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pic>
        <p:nvPicPr>
          <p:cNvPr id="3956" name="picture 395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1600000">
            <a:off x="1817547" y="2019439"/>
            <a:ext cx="1915273" cy="3086138"/>
          </a:xfrm>
          <a:prstGeom prst="rect">
            <a:avLst/>
          </a:prstGeom>
        </p:spPr>
      </p:pic>
      <p:sp>
        <p:nvSpPr>
          <p:cNvPr id="3958" name="textbox 3958"/>
          <p:cNvSpPr/>
          <p:nvPr/>
        </p:nvSpPr>
        <p:spPr>
          <a:xfrm>
            <a:off x="3967532" y="4733049"/>
            <a:ext cx="7130415" cy="633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2540" algn="l" rtl="0" eaLnBrk="0">
              <a:lnSpc>
                <a:spcPct val="9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交易机制的导入和应用大大简化了企业运营层面的计划、协调复杂度，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与之相关的自律机制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和利益分享机制也大大降低了企业激励/约束管理和控制的难度。这有利于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企业决策层真正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回归战略管理和文化管理层面，有利于企业的战略转型升级和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组织文化变革。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60" name="textbox 3960"/>
          <p:cNvSpPr/>
          <p:nvPr/>
        </p:nvSpPr>
        <p:spPr>
          <a:xfrm>
            <a:off x="4076275" y="2108594"/>
            <a:ext cx="6951344" cy="6337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1905" algn="l" rtl="0" eaLnBrk="0">
              <a:lnSpc>
                <a:spcPct val="95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随着竞争加剧和环境不确定性增加，企业组织需要有更强的内在动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力，同时需要有更大的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弹性和灵活性。交易连接恰好满足了这两个方面的要求。企业内部形成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多层次、多类型的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经营主体，利益机制比其他连接方式及组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织形态更加强劲。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62" name="textbox 3962"/>
          <p:cNvSpPr/>
          <p:nvPr/>
        </p:nvSpPr>
        <p:spPr>
          <a:xfrm>
            <a:off x="2581642" y="5860174"/>
            <a:ext cx="8550275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225" indent="-10160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交易连接和中国文化传统较为契合。中国企业里，兄弟情义等熟人社会”在一定程度上会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影响交易连接，这跟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中国农业文明下的熟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人社会、自然的社交网络有一定联系。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64" name="textbox 3964"/>
          <p:cNvSpPr/>
          <p:nvPr/>
        </p:nvSpPr>
        <p:spPr>
          <a:xfrm>
            <a:off x="113525" y="121284"/>
            <a:ext cx="513842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8000"/>
              </a:lnSpc>
              <a:spcBef>
                <a:spcPts val="0"/>
              </a:spcBef>
            </a:pP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将市场机制引入组织内部：交易机制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3966" name="path 3966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3968" name="textbox 3968"/>
          <p:cNvSpPr/>
          <p:nvPr/>
        </p:nvSpPr>
        <p:spPr>
          <a:xfrm>
            <a:off x="5550110" y="3569094"/>
            <a:ext cx="5528945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8415" indent="-5715" algn="l" rtl="0" eaLnBrk="0">
              <a:lnSpc>
                <a:spcPct val="93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互联网技术的应用，使企业价值流以及价值创造活动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的各类信息更加透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明、更加扁平、更加准确。这样为统一管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理、避免诸侯化提供了条件。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970" name="picture 39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097276" y="3371621"/>
            <a:ext cx="2242184" cy="834644"/>
          </a:xfrm>
          <a:prstGeom prst="rect">
            <a:avLst/>
          </a:prstGeom>
        </p:spPr>
      </p:pic>
      <p:grpSp>
        <p:nvGrpSpPr>
          <p:cNvPr id="192" name="group 192"/>
          <p:cNvGrpSpPr/>
          <p:nvPr/>
        </p:nvGrpSpPr>
        <p:grpSpPr>
          <a:xfrm rot="21600000">
            <a:off x="2898178" y="4765167"/>
            <a:ext cx="834643" cy="834643"/>
            <a:chOff x="0" y="0"/>
            <a:chExt cx="834643" cy="834643"/>
          </a:xfrm>
        </p:grpSpPr>
        <p:sp>
          <p:nvSpPr>
            <p:cNvPr id="3972" name="path 3972"/>
            <p:cNvSpPr/>
            <p:nvPr/>
          </p:nvSpPr>
          <p:spPr>
            <a:xfrm>
              <a:off x="0" y="0"/>
              <a:ext cx="834643" cy="834643"/>
            </a:xfrm>
            <a:custGeom>
              <a:avLst/>
              <a:gdLst/>
              <a:ahLst/>
              <a:cxnLst/>
              <a:rect l="0" t="0" r="0" b="0"/>
              <a:pathLst>
                <a:path w="1314" h="1314">
                  <a:moveTo>
                    <a:pt x="0" y="658"/>
                  </a:moveTo>
                  <a:cubicBezTo>
                    <a:pt x="0" y="294"/>
                    <a:pt x="294" y="0"/>
                    <a:pt x="657" y="0"/>
                  </a:cubicBezTo>
                  <a:cubicBezTo>
                    <a:pt x="1020" y="0"/>
                    <a:pt x="1314" y="294"/>
                    <a:pt x="1314" y="657"/>
                  </a:cubicBezTo>
                  <a:cubicBezTo>
                    <a:pt x="1314" y="1020"/>
                    <a:pt x="1020" y="1314"/>
                    <a:pt x="657" y="1314"/>
                  </a:cubicBezTo>
                  <a:cubicBezTo>
                    <a:pt x="294" y="1314"/>
                    <a:pt x="0" y="1020"/>
                    <a:pt x="0" y="658"/>
                  </a:cubicBez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974" name="path 3974"/>
            <p:cNvSpPr/>
            <p:nvPr/>
          </p:nvSpPr>
          <p:spPr>
            <a:xfrm>
              <a:off x="276364" y="231393"/>
              <a:ext cx="306159" cy="372719"/>
            </a:xfrm>
            <a:custGeom>
              <a:avLst/>
              <a:gdLst/>
              <a:ahLst/>
              <a:cxnLst/>
              <a:rect l="0" t="0" r="0" b="0"/>
              <a:pathLst>
                <a:path w="482" h="586">
                  <a:moveTo>
                    <a:pt x="312" y="0"/>
                  </a:moveTo>
                  <a:cubicBezTo>
                    <a:pt x="323" y="0"/>
                    <a:pt x="334" y="4"/>
                    <a:pt x="341" y="12"/>
                  </a:cubicBezTo>
                  <a:lnTo>
                    <a:pt x="469" y="140"/>
                  </a:lnTo>
                  <a:cubicBezTo>
                    <a:pt x="477" y="148"/>
                    <a:pt x="482" y="159"/>
                    <a:pt x="482" y="169"/>
                  </a:cubicBezTo>
                  <a:lnTo>
                    <a:pt x="482" y="545"/>
                  </a:lnTo>
                  <a:cubicBezTo>
                    <a:pt x="482" y="568"/>
                    <a:pt x="463" y="586"/>
                    <a:pt x="440" y="586"/>
                  </a:cubicBezTo>
                  <a:lnTo>
                    <a:pt x="41" y="586"/>
                  </a:lnTo>
                  <a:cubicBezTo>
                    <a:pt x="18" y="586"/>
                    <a:pt x="0" y="568"/>
                    <a:pt x="0" y="545"/>
                  </a:cubicBezTo>
                  <a:lnTo>
                    <a:pt x="0" y="41"/>
                  </a:lnTo>
                  <a:cubicBezTo>
                    <a:pt x="0" y="18"/>
                    <a:pt x="18" y="0"/>
                    <a:pt x="41" y="0"/>
                  </a:cubicBezTo>
                  <a:lnTo>
                    <a:pt x="312" y="0"/>
                  </a:lnTo>
                  <a:close/>
                  <a:moveTo>
                    <a:pt x="312" y="20"/>
                  </a:moveTo>
                  <a:lnTo>
                    <a:pt x="41" y="20"/>
                  </a:lnTo>
                  <a:cubicBezTo>
                    <a:pt x="30" y="20"/>
                    <a:pt x="20" y="30"/>
                    <a:pt x="20" y="41"/>
                  </a:cubicBezTo>
                  <a:lnTo>
                    <a:pt x="20" y="545"/>
                  </a:lnTo>
                  <a:cubicBezTo>
                    <a:pt x="20" y="556"/>
                    <a:pt x="30" y="566"/>
                    <a:pt x="41" y="566"/>
                  </a:cubicBezTo>
                  <a:lnTo>
                    <a:pt x="440" y="566"/>
                  </a:lnTo>
                  <a:cubicBezTo>
                    <a:pt x="451" y="566"/>
                    <a:pt x="461" y="556"/>
                    <a:pt x="461" y="545"/>
                  </a:cubicBezTo>
                  <a:lnTo>
                    <a:pt x="461" y="169"/>
                  </a:lnTo>
                  <a:cubicBezTo>
                    <a:pt x="461" y="168"/>
                    <a:pt x="461" y="167"/>
                    <a:pt x="461" y="167"/>
                  </a:cubicBezTo>
                  <a:lnTo>
                    <a:pt x="345" y="167"/>
                  </a:lnTo>
                  <a:cubicBezTo>
                    <a:pt x="329" y="167"/>
                    <a:pt x="315" y="155"/>
                    <a:pt x="314" y="138"/>
                  </a:cubicBezTo>
                  <a:lnTo>
                    <a:pt x="314" y="136"/>
                  </a:lnTo>
                  <a:lnTo>
                    <a:pt x="314" y="20"/>
                  </a:lnTo>
                  <a:cubicBezTo>
                    <a:pt x="313" y="20"/>
                    <a:pt x="312" y="20"/>
                    <a:pt x="312" y="20"/>
                  </a:cubicBezTo>
                  <a:moveTo>
                    <a:pt x="272" y="220"/>
                  </a:moveTo>
                  <a:cubicBezTo>
                    <a:pt x="307" y="220"/>
                    <a:pt x="335" y="248"/>
                    <a:pt x="335" y="282"/>
                  </a:cubicBezTo>
                  <a:cubicBezTo>
                    <a:pt x="335" y="317"/>
                    <a:pt x="307" y="345"/>
                    <a:pt x="272" y="345"/>
                  </a:cubicBezTo>
                  <a:lnTo>
                    <a:pt x="188" y="345"/>
                  </a:lnTo>
                  <a:lnTo>
                    <a:pt x="188" y="450"/>
                  </a:lnTo>
                  <a:lnTo>
                    <a:pt x="167" y="450"/>
                  </a:lnTo>
                  <a:lnTo>
                    <a:pt x="167" y="220"/>
                  </a:lnTo>
                  <a:lnTo>
                    <a:pt x="272" y="220"/>
                  </a:lnTo>
                  <a:close/>
                  <a:moveTo>
                    <a:pt x="272" y="241"/>
                  </a:moveTo>
                  <a:lnTo>
                    <a:pt x="188" y="241"/>
                  </a:lnTo>
                  <a:lnTo>
                    <a:pt x="188" y="324"/>
                  </a:lnTo>
                  <a:lnTo>
                    <a:pt x="272" y="324"/>
                  </a:lnTo>
                  <a:cubicBezTo>
                    <a:pt x="295" y="324"/>
                    <a:pt x="314" y="306"/>
                    <a:pt x="314" y="282"/>
                  </a:cubicBezTo>
                  <a:cubicBezTo>
                    <a:pt x="314" y="259"/>
                    <a:pt x="295" y="241"/>
                    <a:pt x="272" y="241"/>
                  </a:cubicBezTo>
                  <a:moveTo>
                    <a:pt x="335" y="35"/>
                  </a:moveTo>
                  <a:lnTo>
                    <a:pt x="335" y="136"/>
                  </a:lnTo>
                  <a:cubicBezTo>
                    <a:pt x="335" y="141"/>
                    <a:pt x="339" y="145"/>
                    <a:pt x="344" y="146"/>
                  </a:cubicBezTo>
                  <a:lnTo>
                    <a:pt x="345" y="146"/>
                  </a:lnTo>
                  <a:lnTo>
                    <a:pt x="446" y="146"/>
                  </a:lnTo>
                  <a:lnTo>
                    <a:pt x="335" y="35"/>
                  </a:ln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grpSp>
        <p:nvGrpSpPr>
          <p:cNvPr id="194" name="group 194"/>
          <p:cNvGrpSpPr/>
          <p:nvPr/>
        </p:nvGrpSpPr>
        <p:grpSpPr>
          <a:xfrm rot="21600000">
            <a:off x="1447558" y="5361228"/>
            <a:ext cx="834644" cy="834630"/>
            <a:chOff x="0" y="0"/>
            <a:chExt cx="834644" cy="834630"/>
          </a:xfrm>
        </p:grpSpPr>
        <p:sp>
          <p:nvSpPr>
            <p:cNvPr id="3976" name="path 3976"/>
            <p:cNvSpPr/>
            <p:nvPr/>
          </p:nvSpPr>
          <p:spPr>
            <a:xfrm>
              <a:off x="0" y="0"/>
              <a:ext cx="834644" cy="834630"/>
            </a:xfrm>
            <a:custGeom>
              <a:avLst/>
              <a:gdLst/>
              <a:ahLst/>
              <a:cxnLst/>
              <a:rect l="0" t="0" r="0" b="0"/>
              <a:pathLst>
                <a:path w="1314" h="1314">
                  <a:moveTo>
                    <a:pt x="0" y="657"/>
                  </a:moveTo>
                  <a:cubicBezTo>
                    <a:pt x="0" y="294"/>
                    <a:pt x="294" y="0"/>
                    <a:pt x="657" y="0"/>
                  </a:cubicBezTo>
                  <a:cubicBezTo>
                    <a:pt x="1020" y="0"/>
                    <a:pt x="1314" y="294"/>
                    <a:pt x="1314" y="657"/>
                  </a:cubicBezTo>
                  <a:cubicBezTo>
                    <a:pt x="1314" y="1020"/>
                    <a:pt x="1020" y="1314"/>
                    <a:pt x="657" y="1314"/>
                  </a:cubicBezTo>
                  <a:cubicBezTo>
                    <a:pt x="294" y="1314"/>
                    <a:pt x="0" y="1020"/>
                    <a:pt x="0" y="657"/>
                  </a:cubicBezTo>
                </a:path>
              </a:pathLst>
            </a:custGeom>
            <a:solidFill>
              <a:srgbClr val="9B1E11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3978" name="path 3978"/>
            <p:cNvSpPr/>
            <p:nvPr/>
          </p:nvSpPr>
          <p:spPr>
            <a:xfrm>
              <a:off x="231648" y="299427"/>
              <a:ext cx="372719" cy="306158"/>
            </a:xfrm>
            <a:custGeom>
              <a:avLst/>
              <a:gdLst/>
              <a:ahLst/>
              <a:cxnLst/>
              <a:rect l="0" t="0" r="0" b="0"/>
              <a:pathLst>
                <a:path w="586" h="482">
                  <a:moveTo>
                    <a:pt x="545" y="0"/>
                  </a:moveTo>
                  <a:cubicBezTo>
                    <a:pt x="568" y="0"/>
                    <a:pt x="586" y="18"/>
                    <a:pt x="586" y="41"/>
                  </a:cubicBezTo>
                  <a:lnTo>
                    <a:pt x="586" y="366"/>
                  </a:lnTo>
                  <a:cubicBezTo>
                    <a:pt x="586" y="389"/>
                    <a:pt x="568" y="408"/>
                    <a:pt x="545" y="408"/>
                  </a:cubicBezTo>
                  <a:lnTo>
                    <a:pt x="224" y="408"/>
                  </a:lnTo>
                  <a:lnTo>
                    <a:pt x="125" y="482"/>
                  </a:lnTo>
                  <a:lnTo>
                    <a:pt x="125" y="408"/>
                  </a:lnTo>
                  <a:lnTo>
                    <a:pt x="41" y="408"/>
                  </a:lnTo>
                  <a:cubicBezTo>
                    <a:pt x="19" y="408"/>
                    <a:pt x="1" y="390"/>
                    <a:pt x="0" y="368"/>
                  </a:cubicBezTo>
                  <a:lnTo>
                    <a:pt x="0" y="366"/>
                  </a:lnTo>
                  <a:lnTo>
                    <a:pt x="0" y="41"/>
                  </a:lnTo>
                  <a:cubicBezTo>
                    <a:pt x="0" y="18"/>
                    <a:pt x="18" y="0"/>
                    <a:pt x="41" y="0"/>
                  </a:cubicBezTo>
                  <a:lnTo>
                    <a:pt x="545" y="0"/>
                  </a:lnTo>
                  <a:close/>
                  <a:moveTo>
                    <a:pt x="545" y="20"/>
                  </a:moveTo>
                  <a:lnTo>
                    <a:pt x="41" y="20"/>
                  </a:lnTo>
                  <a:cubicBezTo>
                    <a:pt x="30" y="20"/>
                    <a:pt x="20" y="30"/>
                    <a:pt x="20" y="41"/>
                  </a:cubicBezTo>
                  <a:lnTo>
                    <a:pt x="20" y="366"/>
                  </a:lnTo>
                  <a:cubicBezTo>
                    <a:pt x="20" y="378"/>
                    <a:pt x="30" y="387"/>
                    <a:pt x="41" y="387"/>
                  </a:cubicBezTo>
                  <a:lnTo>
                    <a:pt x="146" y="387"/>
                  </a:lnTo>
                  <a:lnTo>
                    <a:pt x="146" y="440"/>
                  </a:lnTo>
                  <a:lnTo>
                    <a:pt x="216" y="387"/>
                  </a:lnTo>
                  <a:lnTo>
                    <a:pt x="545" y="387"/>
                  </a:lnTo>
                  <a:cubicBezTo>
                    <a:pt x="556" y="387"/>
                    <a:pt x="566" y="378"/>
                    <a:pt x="566" y="366"/>
                  </a:cubicBezTo>
                  <a:lnTo>
                    <a:pt x="566" y="41"/>
                  </a:lnTo>
                  <a:cubicBezTo>
                    <a:pt x="566" y="30"/>
                    <a:pt x="556" y="20"/>
                    <a:pt x="545" y="20"/>
                  </a:cubicBezTo>
                  <a:moveTo>
                    <a:pt x="146" y="157"/>
                  </a:moveTo>
                  <a:cubicBezTo>
                    <a:pt x="172" y="157"/>
                    <a:pt x="193" y="178"/>
                    <a:pt x="193" y="204"/>
                  </a:cubicBezTo>
                  <a:cubicBezTo>
                    <a:pt x="193" y="230"/>
                    <a:pt x="172" y="251"/>
                    <a:pt x="146" y="251"/>
                  </a:cubicBezTo>
                  <a:cubicBezTo>
                    <a:pt x="120" y="251"/>
                    <a:pt x="99" y="230"/>
                    <a:pt x="99" y="204"/>
                  </a:cubicBezTo>
                  <a:cubicBezTo>
                    <a:pt x="99" y="178"/>
                    <a:pt x="120" y="157"/>
                    <a:pt x="146" y="157"/>
                  </a:cubicBezTo>
                  <a:moveTo>
                    <a:pt x="293" y="157"/>
                  </a:moveTo>
                  <a:cubicBezTo>
                    <a:pt x="319" y="157"/>
                    <a:pt x="340" y="178"/>
                    <a:pt x="340" y="204"/>
                  </a:cubicBezTo>
                  <a:cubicBezTo>
                    <a:pt x="340" y="230"/>
                    <a:pt x="319" y="251"/>
                    <a:pt x="293" y="251"/>
                  </a:cubicBezTo>
                  <a:cubicBezTo>
                    <a:pt x="267" y="251"/>
                    <a:pt x="246" y="230"/>
                    <a:pt x="246" y="204"/>
                  </a:cubicBezTo>
                  <a:cubicBezTo>
                    <a:pt x="246" y="178"/>
                    <a:pt x="267" y="157"/>
                    <a:pt x="293" y="157"/>
                  </a:cubicBezTo>
                  <a:moveTo>
                    <a:pt x="440" y="157"/>
                  </a:moveTo>
                  <a:cubicBezTo>
                    <a:pt x="466" y="157"/>
                    <a:pt x="487" y="178"/>
                    <a:pt x="487" y="204"/>
                  </a:cubicBezTo>
                  <a:cubicBezTo>
                    <a:pt x="487" y="230"/>
                    <a:pt x="466" y="251"/>
                    <a:pt x="440" y="251"/>
                  </a:cubicBezTo>
                  <a:cubicBezTo>
                    <a:pt x="414" y="251"/>
                    <a:pt x="393" y="230"/>
                    <a:pt x="393" y="204"/>
                  </a:cubicBezTo>
                  <a:cubicBezTo>
                    <a:pt x="393" y="178"/>
                    <a:pt x="414" y="157"/>
                    <a:pt x="440" y="157"/>
                  </a:cubicBezTo>
                  <a:moveTo>
                    <a:pt x="146" y="178"/>
                  </a:moveTo>
                  <a:cubicBezTo>
                    <a:pt x="132" y="178"/>
                    <a:pt x="120" y="189"/>
                    <a:pt x="120" y="204"/>
                  </a:cubicBezTo>
                  <a:cubicBezTo>
                    <a:pt x="120" y="219"/>
                    <a:pt x="132" y="230"/>
                    <a:pt x="146" y="230"/>
                  </a:cubicBezTo>
                  <a:cubicBezTo>
                    <a:pt x="161" y="230"/>
                    <a:pt x="172" y="219"/>
                    <a:pt x="172" y="204"/>
                  </a:cubicBezTo>
                  <a:cubicBezTo>
                    <a:pt x="172" y="189"/>
                    <a:pt x="161" y="178"/>
                    <a:pt x="146" y="178"/>
                  </a:cubicBezTo>
                  <a:moveTo>
                    <a:pt x="293" y="178"/>
                  </a:moveTo>
                  <a:cubicBezTo>
                    <a:pt x="278" y="178"/>
                    <a:pt x="267" y="189"/>
                    <a:pt x="267" y="204"/>
                  </a:cubicBezTo>
                  <a:cubicBezTo>
                    <a:pt x="267" y="219"/>
                    <a:pt x="278" y="230"/>
                    <a:pt x="293" y="230"/>
                  </a:cubicBezTo>
                  <a:cubicBezTo>
                    <a:pt x="308" y="230"/>
                    <a:pt x="319" y="219"/>
                    <a:pt x="319" y="204"/>
                  </a:cubicBezTo>
                  <a:cubicBezTo>
                    <a:pt x="319" y="189"/>
                    <a:pt x="308" y="178"/>
                    <a:pt x="293" y="178"/>
                  </a:cubicBezTo>
                  <a:moveTo>
                    <a:pt x="440" y="178"/>
                  </a:moveTo>
                  <a:cubicBezTo>
                    <a:pt x="425" y="178"/>
                    <a:pt x="414" y="189"/>
                    <a:pt x="414" y="204"/>
                  </a:cubicBezTo>
                  <a:cubicBezTo>
                    <a:pt x="414" y="219"/>
                    <a:pt x="425" y="230"/>
                    <a:pt x="440" y="230"/>
                  </a:cubicBezTo>
                  <a:cubicBezTo>
                    <a:pt x="454" y="230"/>
                    <a:pt x="466" y="219"/>
                    <a:pt x="466" y="204"/>
                  </a:cubicBezTo>
                  <a:cubicBezTo>
                    <a:pt x="466" y="189"/>
                    <a:pt x="454" y="178"/>
                    <a:pt x="440" y="178"/>
                  </a:cubicBezTo>
                </a:path>
              </a:pathLst>
            </a:custGeom>
            <a:solidFill>
              <a:srgbClr val="FFFFF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</p:grpSp>
      <p:sp>
        <p:nvSpPr>
          <p:cNvPr id="3982" name="textbox 3982"/>
          <p:cNvSpPr/>
          <p:nvPr/>
        </p:nvSpPr>
        <p:spPr>
          <a:xfrm>
            <a:off x="1249581" y="3550081"/>
            <a:ext cx="1236980" cy="47498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5570" indent="-103505" algn="l" rtl="0" eaLnBrk="0">
              <a:lnSpc>
                <a:spcPct val="99000"/>
              </a:lnSpc>
            </a:pP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组织机理和组</a:t>
            </a:r>
            <a:r>
              <a:rPr sz="1500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织演化趋势</a:t>
            </a:r>
            <a:endParaRPr sz="15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3984" name="picture 39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2758986" y="4623231"/>
            <a:ext cx="303314" cy="306057"/>
          </a:xfrm>
          <a:prstGeom prst="rect">
            <a:avLst/>
          </a:prstGeom>
        </p:spPr>
      </p:pic>
      <p:pic>
        <p:nvPicPr>
          <p:cNvPr id="3986" name="picture 39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2758668" y="2689631"/>
            <a:ext cx="303962" cy="288925"/>
          </a:xfrm>
          <a:prstGeom prst="rect">
            <a:avLst/>
          </a:prstGeom>
        </p:spPr>
      </p:pic>
      <p:pic>
        <p:nvPicPr>
          <p:cNvPr id="3988" name="picture 39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1817865" y="5029060"/>
            <a:ext cx="76200" cy="367931"/>
          </a:xfrm>
          <a:prstGeom prst="rect">
            <a:avLst/>
          </a:prstGeom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0" name="textbox 3990"/>
          <p:cNvSpPr/>
          <p:nvPr/>
        </p:nvSpPr>
        <p:spPr>
          <a:xfrm>
            <a:off x="819202" y="1277467"/>
            <a:ext cx="10330815" cy="90551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1115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交易连接的不同形态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2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18000"/>
              </a:lnSpc>
            </a:pPr>
            <a:endParaRPr sz="3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indent="-635" algn="l" rtl="0" eaLnBrk="0">
              <a:lnSpc>
                <a:spcPct val="93000"/>
              </a:lnSpc>
              <a:spcBef>
                <a:spcPts val="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凡是定位为利润中心以及虚拟利润中心的组织单元，其与企业内外部的连接必然具有交易的属性。连接时必然采用价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格手段，否则无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法核算利润，所分享的利润来源于本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组织单元的内部。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96" name="group 196"/>
          <p:cNvGrpSpPr/>
          <p:nvPr/>
        </p:nvGrpSpPr>
        <p:grpSpPr>
          <a:xfrm rot="21600000">
            <a:off x="5901054" y="3460114"/>
            <a:ext cx="5314949" cy="1381760"/>
            <a:chOff x="0" y="0"/>
            <a:chExt cx="5314949" cy="1381760"/>
          </a:xfrm>
        </p:grpSpPr>
        <p:pic>
          <p:nvPicPr>
            <p:cNvPr id="3992" name="picture 399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 rot="21600000">
              <a:off x="0" y="0"/>
              <a:ext cx="5314949" cy="1381760"/>
            </a:xfrm>
            <a:prstGeom prst="rect">
              <a:avLst/>
            </a:prstGeom>
          </p:spPr>
        </p:pic>
        <p:sp>
          <p:nvSpPr>
            <p:cNvPr id="3994" name="textbox 3994"/>
            <p:cNvSpPr/>
            <p:nvPr/>
          </p:nvSpPr>
          <p:spPr>
            <a:xfrm>
              <a:off x="-12700" y="-12700"/>
              <a:ext cx="5340350" cy="14077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33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107950" indent="-1270" algn="l" rtl="0" eaLnBrk="0">
                <a:lnSpc>
                  <a:spcPct val="97000"/>
                </a:lnSpc>
                <a:spcBef>
                  <a:spcPts val="5"/>
                </a:spcBef>
              </a:pP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有一些经营性组织单元定位为成本/费用中心，意味着它们不</a:t>
              </a: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是企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业的二级经营实体（一级经营实体就</a:t>
              </a: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是企业总体</a:t>
              </a:r>
              <a:r>
                <a:rPr sz="1400" kern="0" spc="1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），</a:t>
              </a: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而是专业职能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（研发/采购/生产/销售等）机构。如果根据这些机构的绩效给</a:t>
              </a: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予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2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其销售提成或盈利分享激励，那么它们与企业决策层及其他</a:t>
              </a:r>
              <a:r>
                <a:rPr sz="1400" kern="0" spc="-3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机构/</a:t>
              </a:r>
              <a:r>
                <a:rPr sz="1400" kern="0" spc="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 </a:t>
              </a:r>
              <a:r>
                <a:rPr sz="1400" kern="0" spc="-5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部门就发生了间接的交易连接，因为彼此之间有了一定的交易属性</a:t>
              </a:r>
              <a:r>
                <a:rPr sz="1400" kern="0" spc="-60" dirty="0">
                  <a:solidFill>
                    <a:srgbClr val="1F1F1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。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aphicFrame>
        <p:nvGraphicFramePr>
          <p:cNvPr id="3996" name="table 3996"/>
          <p:cNvGraphicFramePr>
            <a:graphicFrameLocks noGrp="1"/>
          </p:cNvGraphicFramePr>
          <p:nvPr/>
        </p:nvGraphicFramePr>
        <p:xfrm>
          <a:off x="5906134" y="2468879"/>
          <a:ext cx="5314950" cy="845820"/>
        </p:xfrm>
        <a:graphic>
          <a:graphicData uri="http://schemas.openxmlformats.org/drawingml/2006/table">
            <a:tbl>
              <a:tblPr/>
              <a:tblGrid>
                <a:gridCol w="5314950"/>
              </a:tblGrid>
              <a:tr h="8394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1000"/>
                        </a:lnSpc>
                      </a:pPr>
                      <a:endParaRPr sz="6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39065" indent="127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本组织单元是利润中心。组织单元的主体可以分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享自身创造的利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润。而这正是交易（市场/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价格）机制同时属于自律机制的原因。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简言之，创利润，有分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享，即自律。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7113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13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13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13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998" name="picture 399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73430" y="5246370"/>
            <a:ext cx="5191125" cy="12700"/>
          </a:xfrm>
          <a:prstGeom prst="rect">
            <a:avLst/>
          </a:prstGeom>
        </p:spPr>
      </p:pic>
      <p:graphicFrame>
        <p:nvGraphicFramePr>
          <p:cNvPr id="4000" name="table 4000"/>
          <p:cNvGraphicFramePr>
            <a:graphicFrameLocks noGrp="1"/>
          </p:cNvGraphicFramePr>
          <p:nvPr/>
        </p:nvGraphicFramePr>
        <p:xfrm>
          <a:off x="5901054" y="4992370"/>
          <a:ext cx="5314314" cy="845819"/>
        </p:xfrm>
        <a:graphic>
          <a:graphicData uri="http://schemas.openxmlformats.org/drawingml/2006/table">
            <a:tbl>
              <a:tblPr/>
              <a:tblGrid>
                <a:gridCol w="5314314"/>
              </a:tblGrid>
              <a:tr h="8394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</a:pPr>
                      <a:endParaRPr sz="8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7000"/>
                        </a:lnSpc>
                      </a:pPr>
                      <a:endParaRPr sz="1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101600" indent="-3175" algn="l" rtl="0" eaLnBrk="0">
                        <a:lnSpc>
                          <a:spcPct val="95000"/>
                        </a:lnSpc>
                      </a:pP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企业价值流上的研产销等专业性经营机构，既可以定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位为利润中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心，也可以定位为成本费用中心。不同的定位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，意味着连接机制</a:t>
                      </a: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 </a:t>
                      </a: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的不同选择。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7113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7113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7113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71130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02" name="textbox 4002"/>
          <p:cNvSpPr/>
          <p:nvPr/>
        </p:nvSpPr>
        <p:spPr>
          <a:xfrm>
            <a:off x="113525" y="121284"/>
            <a:ext cx="513842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1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8000"/>
              </a:lnSpc>
              <a:spcBef>
                <a:spcPts val="0"/>
              </a:spcBef>
            </a:pP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将市场机制引入组织内部：交易机制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04" name="path 400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008" name="textbox 4008"/>
          <p:cNvSpPr/>
          <p:nvPr/>
        </p:nvSpPr>
        <p:spPr>
          <a:xfrm>
            <a:off x="845819" y="3712463"/>
            <a:ext cx="1542414" cy="3206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320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承接内部任务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10" name="textbox 4010"/>
          <p:cNvSpPr/>
          <p:nvPr/>
        </p:nvSpPr>
        <p:spPr>
          <a:xfrm>
            <a:off x="845819" y="4236720"/>
            <a:ext cx="1542414" cy="3206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2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3307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内部调拨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12" name="textbox 4012"/>
          <p:cNvSpPr/>
          <p:nvPr/>
        </p:nvSpPr>
        <p:spPr>
          <a:xfrm>
            <a:off x="845819" y="4715255"/>
            <a:ext cx="1542414" cy="3206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748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业绩考核和激励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14" name="textbox 4014"/>
          <p:cNvSpPr/>
          <p:nvPr/>
        </p:nvSpPr>
        <p:spPr>
          <a:xfrm>
            <a:off x="2514600" y="3712463"/>
            <a:ext cx="1542414" cy="3206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320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承接内部订单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16" name="textbox 4016"/>
          <p:cNvSpPr/>
          <p:nvPr/>
        </p:nvSpPr>
        <p:spPr>
          <a:xfrm>
            <a:off x="4183379" y="3712463"/>
            <a:ext cx="1542414" cy="3206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430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承接内外部订单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18" name="textbox 4018"/>
          <p:cNvSpPr/>
          <p:nvPr/>
        </p:nvSpPr>
        <p:spPr>
          <a:xfrm>
            <a:off x="2514600" y="4236720"/>
            <a:ext cx="1542414" cy="3206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5527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内部价格结算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20" name="textbox 4020"/>
          <p:cNvSpPr/>
          <p:nvPr/>
        </p:nvSpPr>
        <p:spPr>
          <a:xfrm>
            <a:off x="4183379" y="4236720"/>
            <a:ext cx="1542414" cy="3206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638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市场价格结算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22" name="textbox 4022"/>
          <p:cNvSpPr/>
          <p:nvPr/>
        </p:nvSpPr>
        <p:spPr>
          <a:xfrm>
            <a:off x="2514600" y="4715255"/>
            <a:ext cx="1542414" cy="3206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26085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分享利润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24" name="textbox 4024"/>
          <p:cNvSpPr/>
          <p:nvPr/>
        </p:nvSpPr>
        <p:spPr>
          <a:xfrm>
            <a:off x="4183379" y="4715255"/>
            <a:ext cx="1542414" cy="3206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26085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分享利润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26" name="textbox 4026"/>
          <p:cNvSpPr/>
          <p:nvPr/>
        </p:nvSpPr>
        <p:spPr>
          <a:xfrm>
            <a:off x="845819" y="2758440"/>
            <a:ext cx="1542414" cy="3200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5875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专业性经营机构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28" name="textbox 4028"/>
          <p:cNvSpPr/>
          <p:nvPr/>
        </p:nvSpPr>
        <p:spPr>
          <a:xfrm>
            <a:off x="845819" y="3235452"/>
            <a:ext cx="1542414" cy="3200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9812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成本/费用中心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30" name="textbox 4030"/>
          <p:cNvSpPr/>
          <p:nvPr/>
        </p:nvSpPr>
        <p:spPr>
          <a:xfrm>
            <a:off x="2514600" y="2758440"/>
            <a:ext cx="1542414" cy="3200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2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257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虚拟经营实体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32" name="textbox 4032"/>
          <p:cNvSpPr/>
          <p:nvPr/>
        </p:nvSpPr>
        <p:spPr>
          <a:xfrm>
            <a:off x="4183379" y="2758440"/>
            <a:ext cx="1542414" cy="3200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1557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事业部/分支公司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34" name="textbox 4034"/>
          <p:cNvSpPr/>
          <p:nvPr/>
        </p:nvSpPr>
        <p:spPr>
          <a:xfrm>
            <a:off x="2514600" y="3235452"/>
            <a:ext cx="1542414" cy="3200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3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2570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虚拟利润中心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36" name="textbox 4036"/>
          <p:cNvSpPr/>
          <p:nvPr/>
        </p:nvSpPr>
        <p:spPr>
          <a:xfrm>
            <a:off x="4183379" y="3235452"/>
            <a:ext cx="1542414" cy="320040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1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23545" algn="l" rtl="0" eaLnBrk="0">
              <a:lnSpc>
                <a:spcPct val="86000"/>
              </a:lnSpc>
              <a:spcBef>
                <a:spcPts val="0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利润中心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38" name="textbox 4038"/>
          <p:cNvSpPr/>
          <p:nvPr/>
        </p:nvSpPr>
        <p:spPr>
          <a:xfrm>
            <a:off x="2692132" y="5286134"/>
            <a:ext cx="1260475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68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0320" indent="-7620" algn="l" rtl="0" eaLnBrk="0">
              <a:lnSpc>
                <a:spcPct val="93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交易机制的强度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内部市场化程度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40" name="textbox 4040"/>
          <p:cNvSpPr/>
          <p:nvPr/>
        </p:nvSpPr>
        <p:spPr>
          <a:xfrm>
            <a:off x="1329693" y="5266077"/>
            <a:ext cx="521969" cy="45720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9075" algn="l" rtl="0" eaLnBrk="0">
              <a:lnSpc>
                <a:spcPct val="101000"/>
              </a:lnSpc>
              <a:tabLst>
                <a:tab pos="304800" algn="l"/>
              </a:tabLst>
            </a:pPr>
            <a:r>
              <a:rPr sz="1000" u="sng" kern="0" spc="0" dirty="0">
                <a:solidFill>
                  <a:srgbClr val="000000">
                    <a:alpha val="100000"/>
                  </a:srgbClr>
                </a:solidFill>
                <a:uFill>
                  <a:solidFill>
                    <a:srgbClr val="1F1F1F"/>
                  </a:solidFill>
                </a:uFill>
                <a:latin typeface="Arial" panose="020B0604020202090204"/>
                <a:ea typeface="Arial" panose="020B0604020202090204"/>
                <a:cs typeface="Arial" panose="020B0604020202090204"/>
              </a:rPr>
              <a:t>	</a:t>
            </a: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6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ts val="1425"/>
              </a:lnSpc>
              <a:spcBef>
                <a:spcPts val="0"/>
              </a:spcBef>
            </a:pPr>
            <a:r>
              <a:rPr sz="900" kern="0" spc="-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（低）</a:t>
            </a:r>
            <a:endParaRPr sz="9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42" name="textbox 4042"/>
          <p:cNvSpPr/>
          <p:nvPr/>
        </p:nvSpPr>
        <p:spPr>
          <a:xfrm>
            <a:off x="4693923" y="5312169"/>
            <a:ext cx="521969" cy="42036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19075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+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ts val="1425"/>
              </a:lnSpc>
              <a:spcBef>
                <a:spcPts val="255"/>
              </a:spcBef>
            </a:pPr>
            <a:r>
              <a:rPr sz="900" kern="0" spc="-7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（高）</a:t>
            </a:r>
            <a:endParaRPr sz="9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" name="textbox 4044"/>
          <p:cNvSpPr/>
          <p:nvPr/>
        </p:nvSpPr>
        <p:spPr>
          <a:xfrm>
            <a:off x="6071615" y="1449323"/>
            <a:ext cx="5137784" cy="227076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10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85445" algn="l" rtl="0" eaLnBrk="0">
              <a:lnSpc>
                <a:spcPct val="86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事业部制（交易+权力）—双层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经营主体结构，分权体制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0170" algn="l" rtl="0" eaLnBrk="0">
              <a:lnSpc>
                <a:spcPct val="86000"/>
              </a:lnSpc>
              <a:spcBef>
                <a:spcPts val="2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事业部有清晰、明确的责权利边界，连接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方式主要是交易机制。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335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企业总部对事业部在战略、计划、人事、资源等要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素和环节上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09930" algn="l" rtl="0" eaLnBrk="0">
              <a:lnSpc>
                <a:spcPct val="86000"/>
              </a:lnSpc>
              <a:spcBef>
                <a:spcPts val="2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拥有不同程度的指挥权和控制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权，即权力机制。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012190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分布制（交易+权力）—单元制、平台制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7165" algn="l" rtl="0" eaLnBrk="0">
              <a:lnSpc>
                <a:spcPct val="86000"/>
              </a:lnSpc>
              <a:spcBef>
                <a:spcPts val="2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每个单元团队或微型组织自主独立经营，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其连接方式以交易机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73990" algn="l" rtl="0" eaLnBrk="0">
              <a:lnSpc>
                <a:spcPct val="86000"/>
              </a:lnSpc>
              <a:spcBef>
                <a:spcPts val="23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制为主，权力机制为辅。和事业部制差不多，但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由于机制更加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064895" algn="l" rtl="0" eaLnBrk="0">
              <a:lnSpc>
                <a:spcPct val="86000"/>
              </a:lnSpc>
              <a:spcBef>
                <a:spcPts val="240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灵活，因此交易连接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的成分更多一些。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46" name="textbox 4046"/>
          <p:cNvSpPr/>
          <p:nvPr/>
        </p:nvSpPr>
        <p:spPr>
          <a:xfrm>
            <a:off x="673608" y="1449323"/>
            <a:ext cx="5099684" cy="227076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9000"/>
              </a:lnSpc>
            </a:pPr>
            <a:endParaRPr sz="8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33095" algn="l" rtl="0" eaLnBrk="0">
              <a:lnSpc>
                <a:spcPct val="86000"/>
              </a:lnSpc>
              <a:spcBef>
                <a:spcPts val="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直线职能制（权力+流程）—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传统集权型组织形态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684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基本连接方式显然是权力机制。但在职能制结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构下，为打破部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65735" algn="l" rtl="0" eaLnBrk="0">
              <a:lnSpc>
                <a:spcPct val="86000"/>
              </a:lnSpc>
              <a:spcBef>
                <a:spcPts val="24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门/机构之间的阻隔，常设立跨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部门/机构的任务型项目小组，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957580" algn="l" rtl="0" eaLnBrk="0">
              <a:lnSpc>
                <a:spcPct val="86000"/>
              </a:lnSpc>
              <a:spcBef>
                <a:spcPts val="22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这种既存在权力连接，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也存在流程连接。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30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29285" algn="l" rtl="0" eaLnBrk="0">
              <a:lnSpc>
                <a:spcPct val="86000"/>
              </a:lnSpc>
              <a:spcBef>
                <a:spcPts val="42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矩阵制（流程+权力）—多个权力方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向的组织结构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7175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最常见的专业职能和产品（业务）两维度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矩阵组织的运行机制：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6210" algn="l" rtl="0" eaLnBrk="0">
              <a:lnSpc>
                <a:spcPct val="87000"/>
              </a:lnSpc>
              <a:spcBef>
                <a:spcPts val="23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①按照顾客价值方向破除职能部门边界依据流程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运作；②两个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4305" algn="l" rtl="0" eaLnBrk="0">
              <a:lnSpc>
                <a:spcPct val="86000"/>
              </a:lnSpc>
              <a:spcBef>
                <a:spcPts val="215"/>
              </a:spcBef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维度的权力在有关事项、要素上会不同程度地介入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。即在流程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490345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连接过程中存在权力连接。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48" name="textbox 4048"/>
          <p:cNvSpPr/>
          <p:nvPr/>
        </p:nvSpPr>
        <p:spPr>
          <a:xfrm>
            <a:off x="5072831" y="4654944"/>
            <a:ext cx="6217284" cy="180784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algn="l" rtl="0" eaLnBrk="0">
              <a:lnSpc>
                <a:spcPct val="86000"/>
              </a:lnSpc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职位“+”</a:t>
            </a:r>
            <a:r>
              <a:rPr sz="1400" kern="0" spc="-54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职位职责明确，职位体系清晰、规范；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3970" algn="l" rtl="0" eaLnBrk="0">
              <a:lnSpc>
                <a:spcPct val="86000"/>
              </a:lnSpc>
              <a:spcBef>
                <a:spcPts val="23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职位“-”：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团队内部的分工更加灵活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、更加模糊；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4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权力“+”：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权力强连接，即权力具有高权威性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和有效性；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权力“-”：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权力弱连接，决策、指挥中心基本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上不存在。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875" algn="l" rtl="0" eaLnBrk="0">
              <a:lnSpc>
                <a:spcPct val="86000"/>
              </a:lnSpc>
              <a:spcBef>
                <a:spcPts val="105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流程型团队：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无须权力协同，自动、自发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地连接流程运行；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5240" algn="l" rtl="0" eaLnBrk="0">
              <a:lnSpc>
                <a:spcPct val="86000"/>
              </a:lnSpc>
              <a:spcBef>
                <a:spcPts val="23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集中型团队：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分工规范、责任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分明，听从指挥；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30"/>
              </a:spcBef>
            </a:pP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弹性团队：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内部存在强权力关系，权力集中，指挥有力，但内部结构却不固化；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36195" algn="l" rtl="0" eaLnBrk="0">
              <a:lnSpc>
                <a:spcPct val="86000"/>
              </a:lnSpc>
              <a:spcBef>
                <a:spcPts val="240"/>
              </a:spcBef>
            </a:pP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自组织团队：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企业中并不多见，通常产生于不确定程度高的领域。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aphicFrame>
        <p:nvGraphicFramePr>
          <p:cNvPr id="4050" name="table 4050"/>
          <p:cNvGraphicFramePr>
            <a:graphicFrameLocks noGrp="1"/>
          </p:cNvGraphicFramePr>
          <p:nvPr/>
        </p:nvGraphicFramePr>
        <p:xfrm>
          <a:off x="724986" y="4815840"/>
          <a:ext cx="3872864" cy="1333500"/>
        </p:xfrm>
        <a:graphic>
          <a:graphicData uri="http://schemas.openxmlformats.org/drawingml/2006/table">
            <a:tbl>
              <a:tblPr/>
              <a:tblGrid>
                <a:gridCol w="711834"/>
                <a:gridCol w="1583055"/>
                <a:gridCol w="1577975"/>
              </a:tblGrid>
              <a:tr h="13335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861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+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86000"/>
                        </a:lnSpc>
                        <a:spcBef>
                          <a:spcPts val="1410"/>
                        </a:spcBef>
                      </a:pPr>
                      <a:r>
                        <a:rPr sz="1400" kern="0" spc="-2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权力关系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  <a:p>
                      <a:pPr algn="l" rtl="0" eaLnBrk="0">
                        <a:lnSpc>
                          <a:spcPct val="199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algn="l" rtl="0" eaLnBrk="0">
                        <a:lnSpc>
                          <a:spcPct val="117000"/>
                        </a:lnSpc>
                      </a:pPr>
                      <a:endParaRPr sz="3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  <a:p>
                      <a:pPr marL="308610" algn="l" rtl="0" eaLnBrk="0">
                        <a:lnSpc>
                          <a:spcPts val="625"/>
                        </a:lnSpc>
                        <a:spcBef>
                          <a:spcPts val="5"/>
                        </a:spcBef>
                      </a:pPr>
                      <a:r>
                        <a:rPr sz="1400" kern="0" spc="-10" dirty="0">
                          <a:solidFill>
                            <a:srgbClr val="1F1F1F">
                              <a:alpha val="100000"/>
                            </a:srgbClr>
                          </a:solidFill>
                          <a:latin typeface="黑体" panose="02010609060101010101" charset="-122"/>
                          <a:ea typeface="黑体" panose="02010609060101010101" charset="-122"/>
                          <a:cs typeface="黑体" panose="02010609060101010101" charset="-122"/>
                        </a:rPr>
                        <a:t>-</a:t>
                      </a:r>
                      <a:endParaRPr sz="1400" dirty="0">
                        <a:latin typeface="黑体" panose="02010609060101010101" charset="-122"/>
                        <a:ea typeface="黑体" panose="02010609060101010101" charset="-122"/>
                        <a:cs typeface="黑体" panose="02010609060101010101" charset="-122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</a:pPr>
                      <a:endParaRPr sz="1000" dirty="0">
                        <a:latin typeface="Arial" panose="020B0604020202090204"/>
                        <a:ea typeface="Arial" panose="020B0604020202090204"/>
                        <a:cs typeface="Arial" panose="020B0604020202090204"/>
                      </a:endParaRPr>
                    </a:p>
                  </a:txBody>
                  <a:tcPr marL="0" marR="0" marT="0" marB="0" vert="horz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052" name="textbox 4052"/>
          <p:cNvSpPr/>
          <p:nvPr/>
        </p:nvSpPr>
        <p:spPr>
          <a:xfrm>
            <a:off x="113525" y="121284"/>
            <a:ext cx="4022090" cy="118046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任务型团队和自组织的连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接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106000"/>
              </a:lnSpc>
            </a:pPr>
            <a:endParaRPr sz="4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608965" algn="l" rtl="0" eaLnBrk="0">
              <a:lnSpc>
                <a:spcPct val="90000"/>
              </a:lnSpc>
              <a:spcBef>
                <a:spcPts val="5"/>
              </a:spcBef>
            </a:pPr>
            <a:r>
              <a:rPr sz="17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不同组织形态的连接机制</a:t>
            </a: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组合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54" name="path 405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056" name="textbox 4056"/>
          <p:cNvSpPr/>
          <p:nvPr/>
        </p:nvSpPr>
        <p:spPr>
          <a:xfrm>
            <a:off x="704031" y="4188218"/>
            <a:ext cx="6391275" cy="42354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335" algn="l" rtl="0" eaLnBrk="0">
              <a:lnSpc>
                <a:spcPct val="86000"/>
              </a:lnSpc>
            </a:pP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任务型团队已成为许多企业尤其是新兴企业的基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本组织形式。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r" rtl="0" eaLnBrk="0">
              <a:lnSpc>
                <a:spcPct val="86000"/>
              </a:lnSpc>
              <a:spcBef>
                <a:spcPts val="240"/>
              </a:spcBef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按照任务型团队内部职位规范程度和权力关系强度，可以将任务型团队分为</a:t>
            </a:r>
            <a:r>
              <a:rPr sz="1400" b="1" kern="0" spc="-3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四类：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58" name="textbox 4058"/>
          <p:cNvSpPr/>
          <p:nvPr/>
        </p:nvSpPr>
        <p:spPr>
          <a:xfrm>
            <a:off x="3055620" y="4815840"/>
            <a:ext cx="1542414" cy="6254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5280" algn="l" rtl="0" eaLnBrk="0">
              <a:lnSpc>
                <a:spcPct val="86000"/>
              </a:lnSpc>
              <a:spcBef>
                <a:spcPts val="5"/>
              </a:spcBef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集中型团队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60" name="textbox 4060"/>
          <p:cNvSpPr/>
          <p:nvPr/>
        </p:nvSpPr>
        <p:spPr>
          <a:xfrm>
            <a:off x="3055620" y="5524500"/>
            <a:ext cx="1542414" cy="6254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4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35915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流程型团队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62" name="textbox 4062"/>
          <p:cNvSpPr/>
          <p:nvPr/>
        </p:nvSpPr>
        <p:spPr>
          <a:xfrm>
            <a:off x="1441703" y="4815840"/>
            <a:ext cx="1542414" cy="6254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424815" algn="l" rtl="0" eaLnBrk="0">
              <a:lnSpc>
                <a:spcPct val="86000"/>
              </a:lnSpc>
            </a:pP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弹性团队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64" name="textbox 4064"/>
          <p:cNvSpPr/>
          <p:nvPr/>
        </p:nvSpPr>
        <p:spPr>
          <a:xfrm>
            <a:off x="1441703" y="5524500"/>
            <a:ext cx="1542414" cy="625475"/>
          </a:xfrm>
          <a:prstGeom prst="rect">
            <a:avLst/>
          </a:prstGeom>
          <a:solidFill>
            <a:srgbClr val="F4CE3F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45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354965" algn="l" rtl="0" eaLnBrk="0">
              <a:lnSpc>
                <a:spcPct val="85000"/>
              </a:lnSpc>
              <a:spcBef>
                <a:spcPts val="0"/>
              </a:spcBef>
            </a:pPr>
            <a:r>
              <a:rPr sz="1400" kern="0" spc="-5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自组织团队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68" name="textbox 4068"/>
          <p:cNvSpPr/>
          <p:nvPr/>
        </p:nvSpPr>
        <p:spPr>
          <a:xfrm>
            <a:off x="706501" y="3862552"/>
            <a:ext cx="1855470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任务型团队的分类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70" name="textbox 4070"/>
          <p:cNvSpPr/>
          <p:nvPr/>
        </p:nvSpPr>
        <p:spPr>
          <a:xfrm>
            <a:off x="2637128" y="6197359"/>
            <a:ext cx="730884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6000"/>
              </a:lnSpc>
            </a:pPr>
            <a:r>
              <a:rPr sz="1400" kern="0" spc="-2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职位规范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72" name="textbox 4072"/>
          <p:cNvSpPr/>
          <p:nvPr/>
        </p:nvSpPr>
        <p:spPr>
          <a:xfrm>
            <a:off x="4178058" y="6197359"/>
            <a:ext cx="111125" cy="2070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85000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+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74" name="textbox 4074"/>
          <p:cNvSpPr/>
          <p:nvPr/>
        </p:nvSpPr>
        <p:spPr>
          <a:xfrm>
            <a:off x="1579003" y="6272732"/>
            <a:ext cx="111125" cy="104775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3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ts val="625"/>
              </a:lnSpc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-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6" name="textbox 4076"/>
          <p:cNvSpPr/>
          <p:nvPr/>
        </p:nvSpPr>
        <p:spPr>
          <a:xfrm>
            <a:off x="5820305" y="1875549"/>
            <a:ext cx="5314315" cy="297815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5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4765" algn="l" rtl="0" eaLnBrk="0">
              <a:lnSpc>
                <a:spcPct val="86000"/>
              </a:lnSpc>
            </a:pPr>
            <a:r>
              <a:rPr sz="1400" b="1" kern="0" spc="-2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常见的三种自组织形态：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3810" algn="l" rtl="0" eaLnBrk="0">
              <a:lnSpc>
                <a:spcPct val="96000"/>
              </a:lnSpc>
              <a:spcBef>
                <a:spcPts val="1555"/>
              </a:spcBef>
            </a:pPr>
            <a:r>
              <a:rPr sz="1400" b="1" kern="0" spc="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平台上的自组织：</a:t>
            </a:r>
            <a:r>
              <a:rPr sz="1400" kern="0" spc="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平台是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社交网络的基础，包括互联网技术基础、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社交通信基础以及叠加其上的规则基础。在这个平台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上因主题、功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能聚焦大量的发生横向联系（社交）的人群，自发地根据任务聚焦，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因任务完成而解散。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-635" algn="l" rtl="0" eaLnBrk="0">
              <a:lnSpc>
                <a:spcPct val="96000"/>
              </a:lnSpc>
              <a:spcBef>
                <a:spcPts val="121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特定情境下的自组织：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这里的特定情境是指突然发生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、猝不及防的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事件：小至局部灾祸，大至社会灾难—当然未必全部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是负面、不幸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的事件。在突发事件面前，相关当事人自发组织起来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应对；等事件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过去、情境消失，这些组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织不复存在。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2000"/>
              </a:lnSpc>
            </a:pPr>
            <a:endParaRPr sz="1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3495" indent="4445" algn="l" rtl="0" eaLnBrk="0">
              <a:lnSpc>
                <a:spcPct val="95000"/>
              </a:lnSpc>
              <a:spcBef>
                <a:spcPts val="0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分布式结构下的单元团队自组织：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分布式结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构下，每个具有独立责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任、权力、利益边界的小组/团队，如果可以自由对接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和组合，整个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组织就有了自组织的属性。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78" name="textbox 4078"/>
          <p:cNvSpPr/>
          <p:nvPr/>
        </p:nvSpPr>
        <p:spPr>
          <a:xfrm>
            <a:off x="737130" y="3309379"/>
            <a:ext cx="4619625" cy="287147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82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3970" indent="2540" algn="l" rtl="0" eaLnBrk="0">
              <a:lnSpc>
                <a:spcPct val="95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战术——权力：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战术因素的背后是教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练。教练是制定战术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的人，对球员拥有指挥权。战术安排是教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练行使权力的途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径和手段。把战术协同理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解为权力协同。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12700" indent="1905" algn="l" rtl="0" eaLnBrk="0">
              <a:lnSpc>
                <a:spcPct val="95000"/>
              </a:lnSpc>
              <a:spcBef>
                <a:spcPts val="1415"/>
              </a:spcBef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球星——权力：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当教练场面控制、战术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能力较弱时，他可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能选择放权给有天赋的控球者，让他在场上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掌控大局。球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星对球队拥有巨大的影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响力，也属于权力连接的一种方式。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algn="l" rtl="0" eaLnBrk="0">
              <a:lnSpc>
                <a:spcPct val="106000"/>
              </a:lnSpc>
            </a:pPr>
            <a:endParaRPr sz="12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l" rtl="0" eaLnBrk="0">
              <a:lnSpc>
                <a:spcPct val="9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22225" indent="11430" algn="l" rtl="0" eaLnBrk="0">
              <a:lnSpc>
                <a:spcPct val="98000"/>
              </a:lnSpc>
            </a:pPr>
            <a:r>
              <a:rPr sz="1400" b="1" kern="0" spc="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团队文化——影响因素</a:t>
            </a:r>
            <a:r>
              <a:rPr sz="1400" b="1" kern="0" spc="-1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：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文化及价值观的连接不仅发生在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球星和球员之间。球队的团队成员，彼此交流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越深入，越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了解对方，球队的内在统一性就越高。文化或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价值观也是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一种权力，它不属于强制性权力而属于共识性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权力。这种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权力是隐性、长期的，是人们自愿认同的。与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其称之为权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力，不如称之为影响因素。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80" name="textbox 4080"/>
          <p:cNvSpPr/>
          <p:nvPr/>
        </p:nvSpPr>
        <p:spPr>
          <a:xfrm>
            <a:off x="5740908" y="5070348"/>
            <a:ext cx="5440679" cy="1231900"/>
          </a:xfrm>
          <a:prstGeom prst="rect">
            <a:avLst/>
          </a:prstGeom>
          <a:solidFill>
            <a:srgbClr val="FDF5D9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89000"/>
              </a:lnSpc>
            </a:pPr>
            <a:endParaRPr sz="10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90170" indent="22860" algn="l" rtl="0" eaLnBrk="0">
              <a:lnSpc>
                <a:spcPct val="95000"/>
              </a:lnSpc>
              <a:spcBef>
                <a:spcPts val="5"/>
              </a:spcBef>
            </a:pP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自组织连接属于文化连接和共识性权力连接。共识未必都是高尚的。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如果参与自组织的个体/团队/机构，目的是利益，那</a:t>
            </a:r>
            <a:r>
              <a:rPr sz="1400" kern="0" spc="-1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么自组织连接</a:t>
            </a:r>
            <a:r>
              <a:rPr sz="14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sz="1400" kern="0" spc="-3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也有一定的交易属性。从全社会看，市场经济是最大的自组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织机制。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82" name="textbox 4082"/>
          <p:cNvSpPr/>
          <p:nvPr/>
        </p:nvSpPr>
        <p:spPr>
          <a:xfrm>
            <a:off x="113525" y="121284"/>
            <a:ext cx="4022090" cy="455930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108000"/>
              </a:lnSpc>
            </a:pPr>
            <a:endParaRPr sz="9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563245" algn="l" rtl="0" eaLnBrk="0">
              <a:lnSpc>
                <a:spcPct val="88000"/>
              </a:lnSpc>
              <a:spcBef>
                <a:spcPts val="5"/>
              </a:spcBef>
              <a:tabLst>
                <a:tab pos="651510" algn="l"/>
              </a:tabLst>
            </a:pPr>
            <a:r>
              <a:rPr sz="2100" kern="0" spc="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	</a:t>
            </a:r>
            <a:r>
              <a:rPr sz="21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任务型团队和自组织的连</a:t>
            </a:r>
            <a:r>
              <a:rPr sz="2100" b="1" kern="0" spc="8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接</a:t>
            </a:r>
            <a:endParaRPr sz="21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84" name="path 4084"/>
          <p:cNvSpPr/>
          <p:nvPr/>
        </p:nvSpPr>
        <p:spPr>
          <a:xfrm>
            <a:off x="126225" y="133984"/>
            <a:ext cx="550824" cy="429895"/>
          </a:xfrm>
          <a:custGeom>
            <a:avLst/>
            <a:gdLst/>
            <a:ahLst/>
            <a:cxnLst/>
            <a:rect l="0" t="0" r="0" b="0"/>
            <a:pathLst>
              <a:path w="867" h="677">
                <a:moveTo>
                  <a:pt x="438" y="149"/>
                </a:moveTo>
                <a:cubicBezTo>
                  <a:pt x="438" y="149"/>
                  <a:pt x="438" y="149"/>
                  <a:pt x="730" y="370"/>
                </a:cubicBezTo>
                <a:cubicBezTo>
                  <a:pt x="730" y="370"/>
                  <a:pt x="730" y="370"/>
                  <a:pt x="730" y="651"/>
                </a:cubicBezTo>
                <a:cubicBezTo>
                  <a:pt x="730" y="668"/>
                  <a:pt x="720" y="677"/>
                  <a:pt x="720" y="677"/>
                </a:cubicBezTo>
                <a:cubicBezTo>
                  <a:pt x="710" y="677"/>
                  <a:pt x="699" y="677"/>
                  <a:pt x="689" y="677"/>
                </a:cubicBezTo>
                <a:cubicBezTo>
                  <a:pt x="689" y="677"/>
                  <a:pt x="689" y="677"/>
                  <a:pt x="532" y="677"/>
                </a:cubicBezTo>
                <a:cubicBezTo>
                  <a:pt x="532" y="677"/>
                  <a:pt x="522" y="677"/>
                  <a:pt x="522" y="677"/>
                </a:cubicBezTo>
                <a:cubicBezTo>
                  <a:pt x="522" y="677"/>
                  <a:pt x="511" y="668"/>
                  <a:pt x="511" y="668"/>
                </a:cubicBezTo>
                <a:cubicBezTo>
                  <a:pt x="511" y="668"/>
                  <a:pt x="511" y="668"/>
                  <a:pt x="511" y="532"/>
                </a:cubicBezTo>
                <a:cubicBezTo>
                  <a:pt x="511" y="532"/>
                  <a:pt x="511" y="532"/>
                  <a:pt x="355" y="532"/>
                </a:cubicBezTo>
                <a:cubicBezTo>
                  <a:pt x="355" y="532"/>
                  <a:pt x="355" y="532"/>
                  <a:pt x="355" y="668"/>
                </a:cubicBezTo>
                <a:cubicBezTo>
                  <a:pt x="355" y="668"/>
                  <a:pt x="355" y="677"/>
                  <a:pt x="355" y="677"/>
                </a:cubicBezTo>
                <a:cubicBezTo>
                  <a:pt x="345" y="677"/>
                  <a:pt x="345" y="677"/>
                  <a:pt x="334" y="677"/>
                </a:cubicBezTo>
                <a:cubicBezTo>
                  <a:pt x="334" y="677"/>
                  <a:pt x="334" y="677"/>
                  <a:pt x="178" y="677"/>
                </a:cubicBezTo>
                <a:cubicBezTo>
                  <a:pt x="167" y="677"/>
                  <a:pt x="167" y="677"/>
                  <a:pt x="157" y="677"/>
                </a:cubicBezTo>
                <a:cubicBezTo>
                  <a:pt x="146" y="677"/>
                  <a:pt x="136" y="668"/>
                  <a:pt x="136" y="651"/>
                </a:cubicBezTo>
                <a:cubicBezTo>
                  <a:pt x="136" y="651"/>
                  <a:pt x="136" y="651"/>
                  <a:pt x="136" y="370"/>
                </a:cubicBezTo>
                <a:lnTo>
                  <a:pt x="438" y="149"/>
                </a:lnTo>
                <a:close/>
                <a:moveTo>
                  <a:pt x="433" y="0"/>
                </a:moveTo>
                <a:cubicBezTo>
                  <a:pt x="446" y="0"/>
                  <a:pt x="459" y="4"/>
                  <a:pt x="470" y="12"/>
                </a:cubicBezTo>
                <a:cubicBezTo>
                  <a:pt x="470" y="12"/>
                  <a:pt x="470" y="12"/>
                  <a:pt x="616" y="123"/>
                </a:cubicBezTo>
                <a:cubicBezTo>
                  <a:pt x="616" y="123"/>
                  <a:pt x="616" y="123"/>
                  <a:pt x="616" y="29"/>
                </a:cubicBezTo>
                <a:cubicBezTo>
                  <a:pt x="616" y="21"/>
                  <a:pt x="627" y="12"/>
                  <a:pt x="637" y="12"/>
                </a:cubicBezTo>
                <a:cubicBezTo>
                  <a:pt x="637" y="12"/>
                  <a:pt x="637" y="12"/>
                  <a:pt x="689" y="12"/>
                </a:cubicBezTo>
                <a:cubicBezTo>
                  <a:pt x="700" y="12"/>
                  <a:pt x="710" y="21"/>
                  <a:pt x="710" y="29"/>
                </a:cubicBezTo>
                <a:cubicBezTo>
                  <a:pt x="710" y="29"/>
                  <a:pt x="710" y="29"/>
                  <a:pt x="710" y="191"/>
                </a:cubicBezTo>
                <a:cubicBezTo>
                  <a:pt x="710" y="191"/>
                  <a:pt x="710" y="191"/>
                  <a:pt x="846" y="294"/>
                </a:cubicBezTo>
                <a:cubicBezTo>
                  <a:pt x="867" y="311"/>
                  <a:pt x="867" y="336"/>
                  <a:pt x="846" y="362"/>
                </a:cubicBezTo>
                <a:cubicBezTo>
                  <a:pt x="836" y="379"/>
                  <a:pt x="794" y="379"/>
                  <a:pt x="773" y="362"/>
                </a:cubicBezTo>
                <a:cubicBezTo>
                  <a:pt x="773" y="362"/>
                  <a:pt x="773" y="362"/>
                  <a:pt x="438" y="106"/>
                </a:cubicBezTo>
                <a:cubicBezTo>
                  <a:pt x="438" y="106"/>
                  <a:pt x="438" y="106"/>
                  <a:pt x="104" y="362"/>
                </a:cubicBezTo>
                <a:cubicBezTo>
                  <a:pt x="94" y="370"/>
                  <a:pt x="73" y="370"/>
                  <a:pt x="62" y="370"/>
                </a:cubicBezTo>
                <a:cubicBezTo>
                  <a:pt x="52" y="370"/>
                  <a:pt x="31" y="370"/>
                  <a:pt x="20" y="362"/>
                </a:cubicBezTo>
                <a:cubicBezTo>
                  <a:pt x="0" y="336"/>
                  <a:pt x="0" y="311"/>
                  <a:pt x="20" y="294"/>
                </a:cubicBezTo>
                <a:cubicBezTo>
                  <a:pt x="20" y="294"/>
                  <a:pt x="20" y="294"/>
                  <a:pt x="397" y="12"/>
                </a:cubicBezTo>
                <a:cubicBezTo>
                  <a:pt x="407" y="4"/>
                  <a:pt x="420" y="0"/>
                  <a:pt x="433" y="0"/>
                </a:cubicBezTo>
              </a:path>
            </a:pathLst>
          </a:custGeom>
          <a:solidFill>
            <a:srgbClr val="A61E25">
              <a:alpha val="100000"/>
            </a:srgbClr>
          </a:solidFill>
          <a:ln w="0" cap="flat">
            <a:noFill/>
            <a:prstDash val="solid"/>
            <a:miter lim="0"/>
          </a:ln>
        </p:spPr>
        <p:txBody>
          <a:bodyPr rtlCol="0"/>
          <a:lstStyle/>
          <a:p>
            <a:pPr algn="ctr"/>
            <a:endParaRPr lang="zh-CN" altLang="en-US"/>
          </a:p>
        </p:txBody>
      </p:sp>
      <p:sp>
        <p:nvSpPr>
          <p:cNvPr id="4086" name="textbox 4086"/>
          <p:cNvSpPr/>
          <p:nvPr/>
        </p:nvSpPr>
        <p:spPr>
          <a:xfrm>
            <a:off x="711073" y="1266037"/>
            <a:ext cx="5758815" cy="257809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76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marL="12700" algn="l" rtl="0" eaLnBrk="0">
              <a:lnSpc>
                <a:spcPct val="90000"/>
              </a:lnSpc>
            </a:pPr>
            <a:r>
              <a:rPr sz="1700" b="1" kern="0" spc="9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弹性任务团队连接方式实证分析：篮球队员是如何协同的</a:t>
            </a:r>
            <a:endParaRPr sz="17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088" name="textbox 4088"/>
          <p:cNvSpPr/>
          <p:nvPr/>
        </p:nvSpPr>
        <p:spPr>
          <a:xfrm>
            <a:off x="715540" y="1850149"/>
            <a:ext cx="4448175" cy="210184"/>
          </a:xfrm>
          <a:prstGeom prst="rect">
            <a:avLst/>
          </a:prstGeom>
          <a:noFill/>
          <a:ln w="0" cap="flat">
            <a:noFill/>
            <a:prstDash val="solid"/>
            <a:miter lim="0"/>
          </a:ln>
        </p:spPr>
        <p:txBody>
          <a:bodyPr vert="horz" wrap="square" lIns="0" tIns="0" rIns="0" bIns="0"/>
          <a:lstStyle/>
          <a:p>
            <a:pPr algn="l" rtl="0" eaLnBrk="0">
              <a:lnSpc>
                <a:spcPct val="90000"/>
              </a:lnSpc>
            </a:pPr>
            <a:endParaRPr sz="100" dirty="0">
              <a:latin typeface="Arial" panose="020B0604020202090204"/>
              <a:ea typeface="Arial" panose="020B0604020202090204"/>
              <a:cs typeface="Arial" panose="020B0604020202090204"/>
            </a:endParaRPr>
          </a:p>
          <a:p>
            <a:pPr algn="r" rtl="0" eaLnBrk="0">
              <a:lnSpc>
                <a:spcPct val="86000"/>
              </a:lnSpc>
            </a:pP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篮球队是典型的</a:t>
            </a:r>
            <a:r>
              <a:rPr sz="1400" b="1" kern="0" spc="-40" dirty="0">
                <a:solidFill>
                  <a:srgbClr val="C00000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任务型团队</a:t>
            </a:r>
            <a:r>
              <a:rPr sz="1400" kern="0" spc="-40" dirty="0">
                <a:solidFill>
                  <a:srgbClr val="1F1F1F">
                    <a:alpha val="10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，目的在于夺取比赛的胜利。</a:t>
            </a:r>
            <a:endParaRPr sz="140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grpSp>
        <p:nvGrpSpPr>
          <p:cNvPr id="198" name="group 198"/>
          <p:cNvGrpSpPr/>
          <p:nvPr/>
        </p:nvGrpSpPr>
        <p:grpSpPr>
          <a:xfrm rot="21600000">
            <a:off x="2476500" y="2268359"/>
            <a:ext cx="835317" cy="834643"/>
            <a:chOff x="0" y="0"/>
            <a:chExt cx="835317" cy="834643"/>
          </a:xfrm>
        </p:grpSpPr>
        <p:sp>
          <p:nvSpPr>
            <p:cNvPr id="4090" name="path 4090"/>
            <p:cNvSpPr/>
            <p:nvPr/>
          </p:nvSpPr>
          <p:spPr>
            <a:xfrm>
              <a:off x="0" y="0"/>
              <a:ext cx="835317" cy="834643"/>
            </a:xfrm>
            <a:custGeom>
              <a:avLst/>
              <a:gdLst/>
              <a:ahLst/>
              <a:cxnLst/>
              <a:rect l="0" t="0" r="0" b="0"/>
              <a:pathLst>
                <a:path w="1315" h="1314">
                  <a:moveTo>
                    <a:pt x="0" y="656"/>
                  </a:moveTo>
                  <a:cubicBezTo>
                    <a:pt x="1" y="294"/>
                    <a:pt x="295" y="0"/>
                    <a:pt x="658" y="0"/>
                  </a:cubicBezTo>
                  <a:cubicBezTo>
                    <a:pt x="1021" y="0"/>
                    <a:pt x="1315" y="294"/>
                    <a:pt x="1315" y="657"/>
                  </a:cubicBezTo>
                  <a:cubicBezTo>
                    <a:pt x="1315" y="1020"/>
                    <a:pt x="1021" y="1314"/>
                    <a:pt x="658" y="1314"/>
                  </a:cubicBezTo>
                  <a:cubicBezTo>
                    <a:pt x="295" y="1314"/>
                    <a:pt x="1" y="1020"/>
                    <a:pt x="0" y="656"/>
                  </a:cubicBezTo>
                </a:path>
              </a:pathLst>
            </a:custGeom>
            <a:solidFill>
              <a:srgbClr val="F4CE3F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092" name="textbox 4092"/>
            <p:cNvSpPr/>
            <p:nvPr/>
          </p:nvSpPr>
          <p:spPr>
            <a:xfrm>
              <a:off x="-12700" y="-12700"/>
              <a:ext cx="861060" cy="8616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59080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1400" b="1" kern="0" spc="-5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球星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200" name="group 200"/>
          <p:cNvGrpSpPr/>
          <p:nvPr/>
        </p:nvGrpSpPr>
        <p:grpSpPr>
          <a:xfrm rot="21600000">
            <a:off x="3578352" y="2267724"/>
            <a:ext cx="835189" cy="834644"/>
            <a:chOff x="0" y="0"/>
            <a:chExt cx="835189" cy="834644"/>
          </a:xfrm>
        </p:grpSpPr>
        <p:sp>
          <p:nvSpPr>
            <p:cNvPr id="4094" name="path 4094"/>
            <p:cNvSpPr/>
            <p:nvPr/>
          </p:nvSpPr>
          <p:spPr>
            <a:xfrm>
              <a:off x="0" y="0"/>
              <a:ext cx="835189" cy="834644"/>
            </a:xfrm>
            <a:custGeom>
              <a:avLst/>
              <a:gdLst/>
              <a:ahLst/>
              <a:cxnLst/>
              <a:rect l="0" t="0" r="0" b="0"/>
              <a:pathLst>
                <a:path w="1315" h="1314">
                  <a:moveTo>
                    <a:pt x="0" y="657"/>
                  </a:moveTo>
                  <a:cubicBezTo>
                    <a:pt x="0" y="294"/>
                    <a:pt x="295" y="0"/>
                    <a:pt x="658" y="0"/>
                  </a:cubicBezTo>
                  <a:cubicBezTo>
                    <a:pt x="1021" y="0"/>
                    <a:pt x="1315" y="294"/>
                    <a:pt x="1315" y="657"/>
                  </a:cubicBezTo>
                  <a:cubicBezTo>
                    <a:pt x="1315" y="1020"/>
                    <a:pt x="1021" y="1314"/>
                    <a:pt x="658" y="1314"/>
                  </a:cubicBezTo>
                  <a:cubicBezTo>
                    <a:pt x="295" y="1314"/>
                    <a:pt x="0" y="1020"/>
                    <a:pt x="0" y="657"/>
                  </a:cubicBez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096" name="textbox 4096"/>
            <p:cNvSpPr/>
            <p:nvPr/>
          </p:nvSpPr>
          <p:spPr>
            <a:xfrm>
              <a:off x="-12700" y="-12700"/>
              <a:ext cx="861060" cy="862330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5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67970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1400" b="1" kern="0" spc="-8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团队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marL="259715" algn="l" rtl="0" eaLnBrk="0">
                <a:lnSpc>
                  <a:spcPct val="86000"/>
                </a:lnSpc>
                <a:spcBef>
                  <a:spcPts val="250"/>
                </a:spcBef>
              </a:pPr>
              <a:r>
                <a:rPr sz="1400" b="1" kern="0" spc="-5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文化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202" name="group 202"/>
          <p:cNvGrpSpPr/>
          <p:nvPr/>
        </p:nvGrpSpPr>
        <p:grpSpPr>
          <a:xfrm rot="21600000">
            <a:off x="1375448" y="2267724"/>
            <a:ext cx="834644" cy="834644"/>
            <a:chOff x="0" y="0"/>
            <a:chExt cx="834644" cy="834644"/>
          </a:xfrm>
        </p:grpSpPr>
        <p:sp>
          <p:nvSpPr>
            <p:cNvPr id="4098" name="path 4098"/>
            <p:cNvSpPr/>
            <p:nvPr/>
          </p:nvSpPr>
          <p:spPr>
            <a:xfrm>
              <a:off x="0" y="0"/>
              <a:ext cx="834644" cy="834644"/>
            </a:xfrm>
            <a:custGeom>
              <a:avLst/>
              <a:gdLst/>
              <a:ahLst/>
              <a:cxnLst/>
              <a:rect l="0" t="0" r="0" b="0"/>
              <a:pathLst>
                <a:path w="1314" h="1314">
                  <a:moveTo>
                    <a:pt x="1" y="657"/>
                  </a:moveTo>
                  <a:cubicBezTo>
                    <a:pt x="0" y="294"/>
                    <a:pt x="294" y="0"/>
                    <a:pt x="657" y="0"/>
                  </a:cubicBezTo>
                  <a:cubicBezTo>
                    <a:pt x="1020" y="0"/>
                    <a:pt x="1314" y="294"/>
                    <a:pt x="1314" y="657"/>
                  </a:cubicBezTo>
                  <a:cubicBezTo>
                    <a:pt x="1314" y="1020"/>
                    <a:pt x="1020" y="1314"/>
                    <a:pt x="657" y="1314"/>
                  </a:cubicBezTo>
                  <a:cubicBezTo>
                    <a:pt x="294" y="1314"/>
                    <a:pt x="0" y="1020"/>
                    <a:pt x="1" y="657"/>
                  </a:cubicBezTo>
                </a:path>
              </a:pathLst>
            </a:custGeom>
            <a:solidFill>
              <a:srgbClr val="A5937B">
                <a:alpha val="100000"/>
              </a:srgbClr>
            </a:solidFill>
            <a:ln w="0"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4100" name="textbox 4100"/>
            <p:cNvSpPr/>
            <p:nvPr/>
          </p:nvSpPr>
          <p:spPr>
            <a:xfrm>
              <a:off x="-12700" y="-12700"/>
              <a:ext cx="860425" cy="861694"/>
            </a:xfrm>
            <a:prstGeom prst="rect">
              <a:avLst/>
            </a:prstGeom>
            <a:noFill/>
            <a:ln w="0" cap="flat">
              <a:noFill/>
              <a:prstDash val="solid"/>
              <a:miter lim="0"/>
            </a:ln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1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algn="l" rtl="0" eaLnBrk="0">
                <a:lnSpc>
                  <a:spcPct val="111000"/>
                </a:lnSpc>
              </a:pPr>
              <a:endParaRPr sz="1000" dirty="0">
                <a:latin typeface="Arial" panose="020B0604020202090204"/>
                <a:ea typeface="Arial" panose="020B0604020202090204"/>
                <a:cs typeface="Arial" panose="020B0604020202090204"/>
              </a:endParaRPr>
            </a:p>
            <a:p>
              <a:pPr marL="260985" algn="l" rtl="0" eaLnBrk="0">
                <a:lnSpc>
                  <a:spcPct val="85000"/>
                </a:lnSpc>
                <a:spcBef>
                  <a:spcPts val="5"/>
                </a:spcBef>
              </a:pPr>
              <a:r>
                <a:rPr sz="1400" b="1" kern="0" spc="-50" dirty="0">
                  <a:solidFill>
                    <a:srgbClr val="FFFFFF">
                      <a:alpha val="10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战术</a:t>
              </a:r>
              <a:endParaRPr sz="14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63725</Words>
  <Application>WPS 演示</Application>
  <PresentationFormat/>
  <Paragraphs>9280</Paragraphs>
  <Slides>96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96</vt:i4>
      </vt:variant>
    </vt:vector>
  </HeadingPairs>
  <TitlesOfParts>
    <vt:vector size="123" baseType="lpstr">
      <vt:lpstr>Arial</vt:lpstr>
      <vt:lpstr>宋体</vt:lpstr>
      <vt:lpstr>Wingdings</vt:lpstr>
      <vt:lpstr>Arial</vt:lpstr>
      <vt:lpstr>黑体</vt:lpstr>
      <vt:lpstr>汉仪中黑KW</vt:lpstr>
      <vt:lpstr>Times New Roman</vt:lpstr>
      <vt:lpstr>微软雅黑</vt:lpstr>
      <vt:lpstr>Impact</vt:lpstr>
      <vt:lpstr>MS Gothic</vt:lpstr>
      <vt:lpstr>汉仪旗黑</vt:lpstr>
      <vt:lpstr>宋体</vt:lpstr>
      <vt:lpstr>Arial Unicode MS</vt:lpstr>
      <vt:lpstr>Calibri</vt:lpstr>
      <vt:lpstr>Helvetica Neue</vt:lpstr>
      <vt:lpstr>汉仪书宋二KW</vt:lpstr>
      <vt:lpstr>Calibri</vt:lpstr>
      <vt:lpstr>冬青黑体简体中文</vt:lpstr>
      <vt:lpstr>Impact</vt:lpstr>
      <vt:lpstr>MS Gothic</vt:lpstr>
      <vt:lpstr>Times New Roman</vt:lpstr>
      <vt:lpstr>微软雅黑</vt:lpstr>
      <vt:lpstr>黑体</vt:lpstr>
      <vt:lpstr>苹方-简</vt:lpstr>
      <vt:lpstr>Apple Color Emoji</vt:lpstr>
      <vt:lpstr>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Jason</cp:lastModifiedBy>
  <cp:revision>2</cp:revision>
  <dcterms:created xsi:type="dcterms:W3CDTF">2025-12-19T05:54:27Z</dcterms:created>
  <dcterms:modified xsi:type="dcterms:W3CDTF">2025-12-19T05:54:27Z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wqlLaW5nc29mdCBQREYgdG8gV1BTIDExNQ</vt:lpwstr>
  </property>
  <property fmtid="{D5CDD505-2E9C-101B-9397-08002B2CF9AE}" pid="3" name="Created">
    <vt:filetime>2025-08-18T06:41:17Z</vt:filetime>
  </property>
  <property fmtid="{D5CDD505-2E9C-101B-9397-08002B2CF9AE}" pid="4" name="ICV">
    <vt:lpwstr>521F585E666E41E1891D0B61931162CE_12</vt:lpwstr>
  </property>
  <property fmtid="{D5CDD505-2E9C-101B-9397-08002B2CF9AE}" pid="5" name="KSOProductBuildVer">
    <vt:lpwstr>2052-12.1.24031.24031</vt:lpwstr>
  </property>
</Properties>
</file>