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84" r:id="rId5"/>
    <p:sldId id="263" r:id="rId6"/>
    <p:sldId id="271" r:id="rId7"/>
    <p:sldId id="290" r:id="rId8"/>
    <p:sldId id="294" r:id="rId9"/>
    <p:sldId id="295" r:id="rId10"/>
    <p:sldId id="287" r:id="rId11"/>
    <p:sldId id="264" r:id="rId12"/>
    <p:sldId id="296" r:id="rId13"/>
    <p:sldId id="260" r:id="rId14"/>
    <p:sldId id="3790" r:id="rId15"/>
    <p:sldId id="3873" r:id="rId16"/>
    <p:sldId id="3754" r:id="rId17"/>
    <p:sldId id="3789" r:id="rId18"/>
    <p:sldId id="3792" r:id="rId19"/>
    <p:sldId id="3872" r:id="rId20"/>
    <p:sldId id="3867" r:id="rId21"/>
    <p:sldId id="3868" r:id="rId22"/>
    <p:sldId id="3878" r:id="rId23"/>
    <p:sldId id="3793" r:id="rId24"/>
    <p:sldId id="3879" r:id="rId25"/>
    <p:sldId id="3880" r:id="rId26"/>
    <p:sldId id="3791" r:id="rId27"/>
    <p:sldId id="3881" r:id="rId28"/>
    <p:sldId id="3882" r:id="rId29"/>
    <p:sldId id="3883" r:id="rId30"/>
    <p:sldId id="3794" r:id="rId31"/>
    <p:sldId id="3884" r:id="rId32"/>
    <p:sldId id="3902" r:id="rId33"/>
    <p:sldId id="3901" r:id="rId34"/>
    <p:sldId id="3903" r:id="rId35"/>
    <p:sldId id="3895" r:id="rId36"/>
    <p:sldId id="3904" r:id="rId37"/>
    <p:sldId id="3896" r:id="rId38"/>
    <p:sldId id="3874" r:id="rId39"/>
    <p:sldId id="3877" r:id="rId40"/>
  </p:sldIdLst>
  <p:sldSz cx="12192000" cy="6858000"/>
  <p:notesSz cx="6858000" cy="9144000"/>
  <p:custDataLst>
    <p:tags r:id="rId4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E44"/>
    <a:srgbClr val="DEBC93"/>
    <a:srgbClr val="3F5646"/>
    <a:srgbClr val="E8E8E8"/>
    <a:srgbClr val="D8DADC"/>
    <a:srgbClr val="C4C6C8"/>
    <a:srgbClr val="091F1F"/>
    <a:srgbClr val="314C93"/>
    <a:srgbClr val="E86080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0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4" y="11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gs" Target="tags/tag1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60BD79-BB37-9945-A269-66C15A5267A6}" type="doc">
      <dgm:prSet loTypeId="urn:microsoft.com/office/officeart/2005/8/layout/matrix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1200A90-0371-1744-9AB4-60ACEE3DF237}">
      <dgm:prSet phldrT="[文本]"/>
      <dgm:spPr>
        <a:solidFill>
          <a:srgbClr val="3D5275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ECB01C44-37CF-8D4E-9DFB-CDFC586EF0D1}" cxnId="{41B3BA32-6280-CD44-AA79-0FC4FFC12C14}" type="parTrans">
      <dgm:prSet/>
      <dgm:spPr/>
      <dgm:t>
        <a:bodyPr/>
        <a:lstStyle/>
        <a:p>
          <a:endParaRPr lang="zh-CN" altLang="en-US"/>
        </a:p>
      </dgm:t>
    </dgm:pt>
    <dgm:pt modelId="{14030FC9-148D-F147-8FD4-B236A3FC0DBF}" cxnId="{41B3BA32-6280-CD44-AA79-0FC4FFC12C14}" type="sibTrans">
      <dgm:prSet/>
      <dgm:spPr/>
      <dgm:t>
        <a:bodyPr/>
        <a:lstStyle/>
        <a:p>
          <a:endParaRPr lang="zh-CN" altLang="en-US"/>
        </a:p>
      </dgm:t>
    </dgm:pt>
    <dgm:pt modelId="{E651650D-6224-5044-AC72-E3173DEDFBDF}">
      <dgm:prSet phldrT="[文本]"/>
      <dgm:spPr>
        <a:solidFill>
          <a:srgbClr val="3D5275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20E53794-8F20-CA47-8521-2B0332AACE94}" cxnId="{937267B4-CD5C-BE4F-9155-CDF11E209C51}" type="parTrans">
      <dgm:prSet/>
      <dgm:spPr/>
      <dgm:t>
        <a:bodyPr/>
        <a:lstStyle/>
        <a:p>
          <a:endParaRPr lang="zh-CN" altLang="en-US"/>
        </a:p>
      </dgm:t>
    </dgm:pt>
    <dgm:pt modelId="{E40B4878-7F86-2E4A-875E-9ABD760A1D8F}" cxnId="{937267B4-CD5C-BE4F-9155-CDF11E209C51}" type="sibTrans">
      <dgm:prSet/>
      <dgm:spPr/>
      <dgm:t>
        <a:bodyPr/>
        <a:lstStyle/>
        <a:p>
          <a:endParaRPr lang="zh-CN" altLang="en-US"/>
        </a:p>
      </dgm:t>
    </dgm:pt>
    <dgm:pt modelId="{420A9CF2-165C-1441-8613-918F2DD48EAC}">
      <dgm:prSet phldrT="[文本]"/>
      <dgm:spPr>
        <a:solidFill>
          <a:srgbClr val="3D5275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41F7B280-AB05-0E4B-B7BC-3E3686080842}" cxnId="{D858E3F3-D28A-C744-B0AF-EED867AE4EC9}" type="parTrans">
      <dgm:prSet/>
      <dgm:spPr/>
      <dgm:t>
        <a:bodyPr/>
        <a:lstStyle/>
        <a:p>
          <a:endParaRPr lang="zh-CN" altLang="en-US"/>
        </a:p>
      </dgm:t>
    </dgm:pt>
    <dgm:pt modelId="{471E4046-D099-C045-BFEC-F517B31652EB}" cxnId="{D858E3F3-D28A-C744-B0AF-EED867AE4EC9}" type="sibTrans">
      <dgm:prSet/>
      <dgm:spPr/>
      <dgm:t>
        <a:bodyPr/>
        <a:lstStyle/>
        <a:p>
          <a:endParaRPr lang="zh-CN" altLang="en-US"/>
        </a:p>
      </dgm:t>
    </dgm:pt>
    <dgm:pt modelId="{AD61F43A-F1F1-6341-B5D8-F23087D53FCA}">
      <dgm:prSet phldrT="[文本]"/>
      <dgm:spPr>
        <a:solidFill>
          <a:srgbClr val="3D5275"/>
        </a:solidFill>
        <a:ln>
          <a:noFill/>
        </a:ln>
      </dgm:spPr>
      <dgm:t>
        <a:bodyPr/>
        <a:lstStyle/>
        <a:p>
          <a:endParaRPr lang="zh-CN" altLang="en-US" dirty="0"/>
        </a:p>
      </dgm:t>
    </dgm:pt>
    <dgm:pt modelId="{75628798-7556-2744-B434-2679FA1F767F}" cxnId="{922D1774-EC64-484C-B835-6D3F30C6C4E4}" type="parTrans">
      <dgm:prSet/>
      <dgm:spPr/>
      <dgm:t>
        <a:bodyPr/>
        <a:lstStyle/>
        <a:p>
          <a:endParaRPr lang="zh-CN" altLang="en-US"/>
        </a:p>
      </dgm:t>
    </dgm:pt>
    <dgm:pt modelId="{77808964-B7D2-0A44-AD4F-C3C6B8F48985}" cxnId="{922D1774-EC64-484C-B835-6D3F30C6C4E4}" type="sibTrans">
      <dgm:prSet/>
      <dgm:spPr/>
      <dgm:t>
        <a:bodyPr/>
        <a:lstStyle/>
        <a:p>
          <a:endParaRPr lang="zh-CN" altLang="en-US"/>
        </a:p>
      </dgm:t>
    </dgm:pt>
    <dgm:pt modelId="{2E1FF471-7C0A-6E42-A1DE-4BB49D350959}" type="pres">
      <dgm:prSet presAssocID="{E360BD79-BB37-9945-A269-66C15A5267A6}" presName="matrix" presStyleCnt="0">
        <dgm:presLayoutVars>
          <dgm:chMax val="1"/>
          <dgm:dir/>
          <dgm:resizeHandles val="exact"/>
        </dgm:presLayoutVars>
      </dgm:prSet>
      <dgm:spPr/>
    </dgm:pt>
    <dgm:pt modelId="{6BC9991D-BC6A-4242-850D-99A29C370ACE}" type="pres">
      <dgm:prSet presAssocID="{E360BD79-BB37-9945-A269-66C15A5267A6}" presName="axisShape" presStyleLbl="bgShp" presStyleIdx="0" presStyleCnt="1" custScaleX="143644"/>
      <dgm:spPr>
        <a:solidFill>
          <a:srgbClr val="2F4E44"/>
        </a:solidFill>
      </dgm:spPr>
    </dgm:pt>
    <dgm:pt modelId="{66228B02-461F-C040-9C65-71DAC91C64ED}" type="pres">
      <dgm:prSet presAssocID="{E360BD79-BB37-9945-A269-66C15A5267A6}" presName="rect1" presStyleLbl="node1" presStyleIdx="0" presStyleCnt="4" custLinFactNeighborX="-20259">
        <dgm:presLayoutVars>
          <dgm:chMax val="0"/>
          <dgm:chPref val="0"/>
          <dgm:bulletEnabled val="1"/>
        </dgm:presLayoutVars>
      </dgm:prSet>
      <dgm:spPr/>
    </dgm:pt>
    <dgm:pt modelId="{0C41DF90-55B5-334F-890B-F5372CB7524F}" type="pres">
      <dgm:prSet presAssocID="{E360BD79-BB37-9945-A269-66C15A5267A6}" presName="rect2" presStyleLbl="node1" presStyleIdx="1" presStyleCnt="4" custLinFactNeighborX="26336">
        <dgm:presLayoutVars>
          <dgm:chMax val="0"/>
          <dgm:chPref val="0"/>
          <dgm:bulletEnabled val="1"/>
        </dgm:presLayoutVars>
      </dgm:prSet>
      <dgm:spPr/>
    </dgm:pt>
    <dgm:pt modelId="{33C42BBB-9955-3644-9C35-D02F57B2E478}" type="pres">
      <dgm:prSet presAssocID="{E360BD79-BB37-9945-A269-66C15A5267A6}" presName="rect3" presStyleLbl="node1" presStyleIdx="2" presStyleCnt="4" custLinFactNeighborX="-20259">
        <dgm:presLayoutVars>
          <dgm:chMax val="0"/>
          <dgm:chPref val="0"/>
          <dgm:bulletEnabled val="1"/>
        </dgm:presLayoutVars>
      </dgm:prSet>
      <dgm:spPr/>
    </dgm:pt>
    <dgm:pt modelId="{6F6F2C29-0256-644F-82E6-0D7A1AD1FC89}" type="pres">
      <dgm:prSet presAssocID="{E360BD79-BB37-9945-A269-66C15A5267A6}" presName="rect4" presStyleLbl="node1" presStyleIdx="3" presStyleCnt="4" custLinFactNeighborX="26336">
        <dgm:presLayoutVars>
          <dgm:chMax val="0"/>
          <dgm:chPref val="0"/>
          <dgm:bulletEnabled val="1"/>
        </dgm:presLayoutVars>
      </dgm:prSet>
      <dgm:spPr/>
    </dgm:pt>
  </dgm:ptLst>
  <dgm:cxnLst>
    <dgm:cxn modelId="{41B3BA32-6280-CD44-AA79-0FC4FFC12C14}" srcId="{E360BD79-BB37-9945-A269-66C15A5267A6}" destId="{B1200A90-0371-1744-9AB4-60ACEE3DF237}" srcOrd="0" destOrd="0" parTransId="{ECB01C44-37CF-8D4E-9DFB-CDFC586EF0D1}" sibTransId="{14030FC9-148D-F147-8FD4-B236A3FC0DBF}"/>
    <dgm:cxn modelId="{8790B13C-43D9-0544-94D8-CD60E3991FC6}" type="presOf" srcId="{E651650D-6224-5044-AC72-E3173DEDFBDF}" destId="{0C41DF90-55B5-334F-890B-F5372CB7524F}" srcOrd="0" destOrd="0" presId="urn:microsoft.com/office/officeart/2005/8/layout/matrix2"/>
    <dgm:cxn modelId="{922D1774-EC64-484C-B835-6D3F30C6C4E4}" srcId="{E360BD79-BB37-9945-A269-66C15A5267A6}" destId="{AD61F43A-F1F1-6341-B5D8-F23087D53FCA}" srcOrd="3" destOrd="0" parTransId="{75628798-7556-2744-B434-2679FA1F767F}" sibTransId="{77808964-B7D2-0A44-AD4F-C3C6B8F48985}"/>
    <dgm:cxn modelId="{94CB527A-4F74-D542-948D-F9288561D055}" type="presOf" srcId="{420A9CF2-165C-1441-8613-918F2DD48EAC}" destId="{33C42BBB-9955-3644-9C35-D02F57B2E478}" srcOrd="0" destOrd="0" presId="urn:microsoft.com/office/officeart/2005/8/layout/matrix2"/>
    <dgm:cxn modelId="{778E1B81-A72B-CF46-AC25-43DB70467CB2}" type="presOf" srcId="{AD61F43A-F1F1-6341-B5D8-F23087D53FCA}" destId="{6F6F2C29-0256-644F-82E6-0D7A1AD1FC89}" srcOrd="0" destOrd="0" presId="urn:microsoft.com/office/officeart/2005/8/layout/matrix2"/>
    <dgm:cxn modelId="{0FFAF6A7-D833-7743-8AD7-6DB12DEA300F}" type="presOf" srcId="{E360BD79-BB37-9945-A269-66C15A5267A6}" destId="{2E1FF471-7C0A-6E42-A1DE-4BB49D350959}" srcOrd="0" destOrd="0" presId="urn:microsoft.com/office/officeart/2005/8/layout/matrix2"/>
    <dgm:cxn modelId="{937267B4-CD5C-BE4F-9155-CDF11E209C51}" srcId="{E360BD79-BB37-9945-A269-66C15A5267A6}" destId="{E651650D-6224-5044-AC72-E3173DEDFBDF}" srcOrd="1" destOrd="0" parTransId="{20E53794-8F20-CA47-8521-2B0332AACE94}" sibTransId="{E40B4878-7F86-2E4A-875E-9ABD760A1D8F}"/>
    <dgm:cxn modelId="{AC52F8D3-80EC-704E-981C-8DD576AB0E48}" type="presOf" srcId="{B1200A90-0371-1744-9AB4-60ACEE3DF237}" destId="{66228B02-461F-C040-9C65-71DAC91C64ED}" srcOrd="0" destOrd="0" presId="urn:microsoft.com/office/officeart/2005/8/layout/matrix2"/>
    <dgm:cxn modelId="{D858E3F3-D28A-C744-B0AF-EED867AE4EC9}" srcId="{E360BD79-BB37-9945-A269-66C15A5267A6}" destId="{420A9CF2-165C-1441-8613-918F2DD48EAC}" srcOrd="2" destOrd="0" parTransId="{41F7B280-AB05-0E4B-B7BC-3E3686080842}" sibTransId="{471E4046-D099-C045-BFEC-F517B31652EB}"/>
    <dgm:cxn modelId="{D7450A40-BBCA-C942-9BEB-ACD491F35A62}" type="presParOf" srcId="{2E1FF471-7C0A-6E42-A1DE-4BB49D350959}" destId="{6BC9991D-BC6A-4242-850D-99A29C370ACE}" srcOrd="0" destOrd="0" presId="urn:microsoft.com/office/officeart/2005/8/layout/matrix2"/>
    <dgm:cxn modelId="{05131732-DD2B-CD41-95EF-578EFBDFD7D7}" type="presParOf" srcId="{2E1FF471-7C0A-6E42-A1DE-4BB49D350959}" destId="{66228B02-461F-C040-9C65-71DAC91C64ED}" srcOrd="1" destOrd="0" presId="urn:microsoft.com/office/officeart/2005/8/layout/matrix2"/>
    <dgm:cxn modelId="{9DDB5AD2-1BEA-8047-B195-0E862E67C687}" type="presParOf" srcId="{2E1FF471-7C0A-6E42-A1DE-4BB49D350959}" destId="{0C41DF90-55B5-334F-890B-F5372CB7524F}" srcOrd="2" destOrd="0" presId="urn:microsoft.com/office/officeart/2005/8/layout/matrix2"/>
    <dgm:cxn modelId="{7E5688D9-8483-0F4A-9F0E-06E42BEDBE70}" type="presParOf" srcId="{2E1FF471-7C0A-6E42-A1DE-4BB49D350959}" destId="{33C42BBB-9955-3644-9C35-D02F57B2E478}" srcOrd="3" destOrd="0" presId="urn:microsoft.com/office/officeart/2005/8/layout/matrix2"/>
    <dgm:cxn modelId="{BAE0E5D9-AFBB-4749-ABA2-A83BCED926A4}" type="presParOf" srcId="{2E1FF471-7C0A-6E42-A1DE-4BB49D350959}" destId="{6F6F2C29-0256-644F-82E6-0D7A1AD1FC89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9991D-BC6A-4242-850D-99A29C370ACE}">
      <dsp:nvSpPr>
        <dsp:cNvPr id="0" name=""/>
        <dsp:cNvSpPr/>
      </dsp:nvSpPr>
      <dsp:spPr>
        <a:xfrm>
          <a:off x="538913" y="0"/>
          <a:ext cx="7050173" cy="4908087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rgbClr val="2F4E4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28B02-461F-C040-9C65-71DAC91C64ED}">
      <dsp:nvSpPr>
        <dsp:cNvPr id="0" name=""/>
        <dsp:cNvSpPr/>
      </dsp:nvSpPr>
      <dsp:spPr>
        <a:xfrm>
          <a:off x="1531249" y="319025"/>
          <a:ext cx="1963235" cy="1963235"/>
        </a:xfrm>
        <a:prstGeom prst="roundRect">
          <a:avLst/>
        </a:prstGeom>
        <a:solidFill>
          <a:srgbClr val="3D527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1627086" y="414862"/>
        <a:ext cx="1771561" cy="1771561"/>
      </dsp:txXfrm>
    </dsp:sp>
    <dsp:sp modelId="{0C41DF90-55B5-334F-890B-F5372CB7524F}">
      <dsp:nvSpPr>
        <dsp:cNvPr id="0" name=""/>
        <dsp:cNvSpPr/>
      </dsp:nvSpPr>
      <dsp:spPr>
        <a:xfrm>
          <a:off x="4752820" y="319025"/>
          <a:ext cx="1963235" cy="1963235"/>
        </a:xfrm>
        <a:prstGeom prst="roundRect">
          <a:avLst/>
        </a:prstGeom>
        <a:solidFill>
          <a:srgbClr val="3D527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4848657" y="414862"/>
        <a:ext cx="1771561" cy="1771561"/>
      </dsp:txXfrm>
    </dsp:sp>
    <dsp:sp modelId="{33C42BBB-9955-3644-9C35-D02F57B2E478}">
      <dsp:nvSpPr>
        <dsp:cNvPr id="0" name=""/>
        <dsp:cNvSpPr/>
      </dsp:nvSpPr>
      <dsp:spPr>
        <a:xfrm>
          <a:off x="1531249" y="2625827"/>
          <a:ext cx="1963235" cy="1963235"/>
        </a:xfrm>
        <a:prstGeom prst="roundRect">
          <a:avLst/>
        </a:prstGeom>
        <a:solidFill>
          <a:srgbClr val="3D527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1627086" y="2721664"/>
        <a:ext cx="1771561" cy="1771561"/>
      </dsp:txXfrm>
    </dsp:sp>
    <dsp:sp modelId="{6F6F2C29-0256-644F-82E6-0D7A1AD1FC89}">
      <dsp:nvSpPr>
        <dsp:cNvPr id="0" name=""/>
        <dsp:cNvSpPr/>
      </dsp:nvSpPr>
      <dsp:spPr>
        <a:xfrm>
          <a:off x="4752820" y="2625827"/>
          <a:ext cx="1963235" cy="1963235"/>
        </a:xfrm>
        <a:prstGeom prst="roundRect">
          <a:avLst/>
        </a:prstGeom>
        <a:solidFill>
          <a:srgbClr val="3D527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6500" kern="1200" dirty="0"/>
        </a:p>
      </dsp:txBody>
      <dsp:txXfrm>
        <a:off x="4848657" y="2721664"/>
        <a:ext cx="1771561" cy="1771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77D22-AD28-43FC-8EB4-B134A7D334C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pic>
        <p:nvPicPr>
          <p:cNvPr id="3" name="图片 2" descr="图片包含 游戏机, 房间, 画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jpeg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slideLayout" Target="../slideLayouts/slideLayout3.xml"/><Relationship Id="rId12" Type="http://schemas.openxmlformats.org/officeDocument/2006/relationships/image" Target="../media/image1.png"/><Relationship Id="rId11" Type="http://schemas.openxmlformats.org/officeDocument/2006/relationships/image" Target="../media/image25.jpeg"/><Relationship Id="rId10" Type="http://schemas.openxmlformats.org/officeDocument/2006/relationships/image" Target="../media/image24.jpeg"/><Relationship Id="rId1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.pn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1.png"/><Relationship Id="rId4" Type="http://schemas.openxmlformats.org/officeDocument/2006/relationships/image" Target="../media/image23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jpe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7.jpeg"/><Relationship Id="rId3" Type="http://schemas.openxmlformats.org/officeDocument/2006/relationships/image" Target="../media/image1.png"/><Relationship Id="rId2" Type="http://schemas.openxmlformats.org/officeDocument/2006/relationships/image" Target="../media/image44.jpeg"/><Relationship Id="rId1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jpeg"/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6.jpeg"/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1.png"/><Relationship Id="rId3" Type="http://schemas.openxmlformats.org/officeDocument/2006/relationships/image" Target="../media/image33.pn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image" Target="../media/image54.jpeg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1.png"/><Relationship Id="rId3" Type="http://schemas.openxmlformats.org/officeDocument/2006/relationships/image" Target="../media/image33.png"/><Relationship Id="rId2" Type="http://schemas.openxmlformats.org/officeDocument/2006/relationships/image" Target="../media/image56.png"/><Relationship Id="rId1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4.jpeg"/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image" Target="../media/image57.jpe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44.jpeg"/><Relationship Id="rId4" Type="http://schemas.openxmlformats.org/officeDocument/2006/relationships/image" Target="../media/image25.jpeg"/><Relationship Id="rId3" Type="http://schemas.openxmlformats.org/officeDocument/2006/relationships/image" Target="../media/image26.jpeg"/><Relationship Id="rId2" Type="http://schemas.openxmlformats.org/officeDocument/2006/relationships/image" Target="../media/image49.jpe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59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4E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 rot="10800000">
            <a:off x="1749068" y="1230924"/>
            <a:ext cx="488491" cy="4211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 descr="图片包含 游戏机, 房间, 画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83" y="1352662"/>
            <a:ext cx="1236436" cy="98914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5576" y="2131472"/>
            <a:ext cx="32395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星巴克即饮系列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电商传播方案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dist"/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三八女神节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243" y="1212738"/>
            <a:ext cx="7086600" cy="4292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1641" y="0"/>
            <a:ext cx="2106592" cy="6858000"/>
          </a:xfrm>
          <a:prstGeom prst="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277532"/>
            <a:ext cx="4526280" cy="2375962"/>
          </a:xfrm>
          <a:prstGeom prst="rect">
            <a:avLst/>
          </a:prstGeom>
          <a:solidFill>
            <a:srgbClr val="DEBC93"/>
          </a:solidFill>
          <a:ln>
            <a:solidFill>
              <a:srgbClr val="DEB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6877" y="2967335"/>
            <a:ext cx="3676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solidFill>
                  <a:schemeClr val="bg1"/>
                </a:solidFill>
                <a:cs typeface="+mn-ea"/>
                <a:sym typeface="+mn-lt"/>
              </a:rPr>
              <a:t>CONTETS</a:t>
            </a:r>
            <a:endParaRPr lang="zh-CN" altLang="en-US" sz="5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87921" y="1598023"/>
            <a:ext cx="716280" cy="716280"/>
          </a:xfrm>
          <a:prstGeom prst="rect">
            <a:avLst/>
          </a:prstGeom>
          <a:solidFill>
            <a:srgbClr val="3F5646"/>
          </a:solidFill>
          <a:ln>
            <a:solidFill>
              <a:srgbClr val="3F5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87921" y="1674223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2802" y="1618918"/>
            <a:ext cx="4030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活动主题及策略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87921" y="3019968"/>
            <a:ext cx="716280" cy="716280"/>
          </a:xfrm>
          <a:prstGeom prst="rect">
            <a:avLst/>
          </a:prstGeom>
          <a:solidFill>
            <a:srgbClr val="3F5646"/>
          </a:solidFill>
          <a:ln>
            <a:solidFill>
              <a:srgbClr val="3F5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87921" y="3096168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30190" y="3079822"/>
            <a:ext cx="4030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cs typeface="+mn-ea"/>
                <a:sym typeface="+mn-lt"/>
              </a:rPr>
              <a:t>内容及媒介规划</a:t>
            </a:r>
            <a:endParaRPr lang="zh-CN" altLang="en-US" sz="36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87921" y="4391903"/>
            <a:ext cx="716280" cy="716280"/>
          </a:xfrm>
          <a:prstGeom prst="rect">
            <a:avLst/>
          </a:prstGeom>
          <a:solidFill>
            <a:srgbClr val="3F5646"/>
          </a:solidFill>
          <a:ln>
            <a:solidFill>
              <a:srgbClr val="3F5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87921" y="4468103"/>
            <a:ext cx="944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37604" y="4453109"/>
            <a:ext cx="4692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cs typeface="+mn-ea"/>
                <a:sym typeface="+mn-lt"/>
              </a:rPr>
              <a:t>KOL</a:t>
            </a:r>
            <a:r>
              <a:rPr lang="zh-CN" altLang="en-US" sz="3600" dirty="0">
                <a:cs typeface="+mn-ea"/>
                <a:sym typeface="+mn-lt"/>
              </a:rPr>
              <a:t> 推荐及排期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22" name="图片 21" descr="图片包含 游戏机, 房间, 画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/>
      <p:bldP spid="9" grpId="0" animBg="1"/>
      <p:bldP spid="10" grpId="0"/>
      <p:bldP spid="11" grpId="0"/>
      <p:bldP spid="13" grpId="0" animBg="1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íŝḻiḑè"/>
          <p:cNvGrpSpPr/>
          <p:nvPr/>
        </p:nvGrpSpPr>
        <p:grpSpPr>
          <a:xfrm>
            <a:off x="2566890" y="1230550"/>
            <a:ext cx="7539628" cy="4396899"/>
            <a:chOff x="503602" y="2132856"/>
            <a:chExt cx="5859098" cy="3239723"/>
          </a:xfrm>
        </p:grpSpPr>
        <p:grpSp>
          <p:nvGrpSpPr>
            <p:cNvPr id="4" name="iṧļîďé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12" name="íśḷidé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  <p:sp>
            <p:nvSpPr>
              <p:cNvPr id="13" name="iṧľïḑè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ïṥľïḓé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7" name="îşḻïḍé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9" name="išļîdè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íSlïḋè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ïşlîďe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" name="îşļîḋé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sp>
          <p:nvSpPr>
            <p:cNvPr id="6" name="íS1îde"/>
            <p:cNvSpPr/>
            <p:nvPr/>
          </p:nvSpPr>
          <p:spPr>
            <a:xfrm>
              <a:off x="1166336" y="2313357"/>
              <a:ext cx="4515875" cy="2699819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741" y="1512109"/>
            <a:ext cx="1869085" cy="274217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32945" y="2123324"/>
            <a:ext cx="4116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rgbClr val="2F4E44"/>
                </a:solidFill>
                <a:cs typeface="+mn-ea"/>
                <a:sym typeface="+mn-lt"/>
              </a:rPr>
              <a:t>PART ONE</a:t>
            </a:r>
            <a:endParaRPr lang="zh-CN" altLang="en-US" sz="6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10800000">
            <a:off x="6157628" y="4449612"/>
            <a:ext cx="358148" cy="243069"/>
          </a:xfrm>
          <a:prstGeom prst="triangle">
            <a:avLst/>
          </a:prstGeom>
          <a:solidFill>
            <a:srgbClr val="2F4E44"/>
          </a:solidFill>
          <a:ln>
            <a:solidFill>
              <a:srgbClr val="2F4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87339" y="3134700"/>
            <a:ext cx="563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2F4E44"/>
                </a:solidFill>
                <a:cs typeface="+mn-ea"/>
                <a:sym typeface="+mn-lt"/>
              </a:rPr>
              <a:t>活动主题及策略</a:t>
            </a:r>
            <a:endParaRPr lang="zh-CN" altLang="en-US" sz="4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游戏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855" y="2167784"/>
            <a:ext cx="3320879" cy="3320879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10800000">
            <a:off x="6096000" y="1399392"/>
            <a:ext cx="358148" cy="243069"/>
          </a:xfrm>
          <a:prstGeom prst="triangle">
            <a:avLst/>
          </a:prstGeom>
          <a:solidFill>
            <a:srgbClr val="DE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9" name="图片 18" descr="图片包含 游戏机, 房间, 画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072083" y="242477"/>
            <a:ext cx="563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2F4E44"/>
                </a:solidFill>
                <a:cs typeface="+mn-ea"/>
                <a:sym typeface="+mn-lt"/>
              </a:rPr>
              <a:t>星巴克即饮系列</a:t>
            </a:r>
            <a:endParaRPr lang="zh-CN" altLang="en-US" sz="4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072083" y="1073474"/>
            <a:ext cx="4386117" cy="134840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1527470" y="2321012"/>
            <a:ext cx="4568530" cy="3086100"/>
          </a:xfrm>
          <a:prstGeom prst="roundRect">
            <a:avLst/>
          </a:prstGeom>
          <a:noFill/>
          <a:ln w="38100">
            <a:solidFill>
              <a:srgbClr val="2F4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2869786" y="1978208"/>
            <a:ext cx="1976012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星倍醇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21316" y="4859522"/>
            <a:ext cx="2264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现有</a:t>
            </a:r>
            <a:r>
              <a:rPr lang="en-US" altLang="zh-CN" sz="2000" b="1" dirty="0">
                <a:solidFill>
                  <a:srgbClr val="2F4E44"/>
                </a:solidFill>
                <a:cs typeface="+mn-ea"/>
                <a:sym typeface="+mn-lt"/>
              </a:rPr>
              <a:t>6</a:t>
            </a:r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种口味</a:t>
            </a:r>
            <a:endParaRPr lang="zh-CN" altLang="en-US" sz="2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678268" y="2318657"/>
            <a:ext cx="4568530" cy="3086100"/>
          </a:xfrm>
          <a:prstGeom prst="roundRect">
            <a:avLst/>
          </a:prstGeom>
          <a:noFill/>
          <a:ln w="38100">
            <a:solidFill>
              <a:srgbClr val="2F4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974527" y="1976910"/>
            <a:ext cx="1976012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瓶装星冰乐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38261" y="4859522"/>
            <a:ext cx="2264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现有</a:t>
            </a:r>
            <a:r>
              <a:rPr lang="en-US" altLang="zh-CN" sz="2000" b="1" dirty="0">
                <a:solidFill>
                  <a:srgbClr val="2F4E44"/>
                </a:solidFill>
                <a:cs typeface="+mn-ea"/>
                <a:sym typeface="+mn-lt"/>
              </a:rPr>
              <a:t>6</a:t>
            </a:r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种口味</a:t>
            </a:r>
            <a:endParaRPr lang="zh-CN" altLang="en-US" sz="2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722647" y="5575016"/>
            <a:ext cx="42612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2F4E44"/>
                </a:solidFill>
                <a:cs typeface="+mn-ea"/>
                <a:sym typeface="+mn-lt"/>
              </a:rPr>
              <a:t>Double</a:t>
            </a:r>
            <a:r>
              <a:rPr lang="zh-CN" altLang="en-US" sz="2800" b="1" dirty="0">
                <a:solidFill>
                  <a:srgbClr val="2F4E44"/>
                </a:solidFill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srgbClr val="2F4E44"/>
                </a:solidFill>
                <a:cs typeface="+mn-ea"/>
                <a:sym typeface="+mn-lt"/>
              </a:rPr>
              <a:t>shoot</a:t>
            </a:r>
            <a:endParaRPr lang="en-US" altLang="zh-CN" sz="2800" b="1" dirty="0">
              <a:solidFill>
                <a:srgbClr val="2F4E44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>
                <a:solidFill>
                  <a:srgbClr val="2F4E44"/>
                </a:solidFill>
                <a:cs typeface="+mn-ea"/>
                <a:sym typeface="+mn-lt"/>
              </a:rPr>
              <a:t>浓醇口感，顺滑柔和</a:t>
            </a:r>
            <a:endParaRPr lang="zh-CN" altLang="en-US" sz="2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50215" y="5714652"/>
            <a:ext cx="426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2F4E44"/>
                </a:solidFill>
                <a:cs typeface="+mn-ea"/>
                <a:sym typeface="+mn-lt"/>
              </a:rPr>
              <a:t>顺滑可口，风味浓郁</a:t>
            </a:r>
            <a:endParaRPr lang="zh-CN" altLang="en-US" sz="2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734" y="2890162"/>
            <a:ext cx="3499598" cy="18761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/>
      <p:bldP spid="25" grpId="0"/>
      <p:bldP spid="32" grpId="0"/>
      <p:bldP spid="33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ḻîḋe"/>
          <p:cNvSpPr/>
          <p:nvPr/>
        </p:nvSpPr>
        <p:spPr>
          <a:xfrm>
            <a:off x="0" y="-115"/>
            <a:ext cx="12192000" cy="6858230"/>
          </a:xfrm>
          <a:custGeom>
            <a:avLst/>
            <a:gdLst>
              <a:gd name="connsiteX0" fmla="*/ 4909392 w 12192000"/>
              <a:gd name="connsiteY0" fmla="*/ 0 h 6858230"/>
              <a:gd name="connsiteX1" fmla="*/ 12192000 w 12192000"/>
              <a:gd name="connsiteY1" fmla="*/ 0 h 6858230"/>
              <a:gd name="connsiteX2" fmla="*/ 12192000 w 12192000"/>
              <a:gd name="connsiteY2" fmla="*/ 217152 h 6858230"/>
              <a:gd name="connsiteX3" fmla="*/ 6165010 w 12192000"/>
              <a:gd name="connsiteY3" fmla="*/ 6858230 h 6858230"/>
              <a:gd name="connsiteX4" fmla="*/ 0 w 12192000"/>
              <a:gd name="connsiteY4" fmla="*/ 6858230 h 6858230"/>
              <a:gd name="connsiteX5" fmla="*/ 0 w 12192000"/>
              <a:gd name="connsiteY5" fmla="*/ 5409606 h 685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230">
                <a:moveTo>
                  <a:pt x="4909392" y="0"/>
                </a:moveTo>
                <a:lnTo>
                  <a:pt x="12192000" y="0"/>
                </a:lnTo>
                <a:lnTo>
                  <a:pt x="12192000" y="217152"/>
                </a:lnTo>
                <a:lnTo>
                  <a:pt x="6165010" y="6858230"/>
                </a:lnTo>
                <a:lnTo>
                  <a:pt x="0" y="6858230"/>
                </a:lnTo>
                <a:lnTo>
                  <a:pt x="0" y="5409606"/>
                </a:lnTo>
                <a:close/>
              </a:path>
            </a:pathLst>
          </a:custGeom>
          <a:solidFill>
            <a:srgbClr val="3F5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ID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íṥḷiḓe"/>
          <p:cNvSpPr/>
          <p:nvPr/>
        </p:nvSpPr>
        <p:spPr>
          <a:xfrm>
            <a:off x="7629958" y="2070942"/>
            <a:ext cx="4033078" cy="2556107"/>
          </a:xfrm>
          <a:custGeom>
            <a:avLst/>
            <a:gdLst>
              <a:gd name="connsiteX0" fmla="*/ 224028 w 7415784"/>
              <a:gd name="connsiteY0" fmla="*/ 269748 h 4700016"/>
              <a:gd name="connsiteX1" fmla="*/ 224028 w 7415784"/>
              <a:gd name="connsiteY1" fmla="*/ 4430268 h 4700016"/>
              <a:gd name="connsiteX2" fmla="*/ 7191756 w 7415784"/>
              <a:gd name="connsiteY2" fmla="*/ 4430268 h 4700016"/>
              <a:gd name="connsiteX3" fmla="*/ 7191756 w 7415784"/>
              <a:gd name="connsiteY3" fmla="*/ 269748 h 4700016"/>
              <a:gd name="connsiteX4" fmla="*/ 266867 w 7415784"/>
              <a:gd name="connsiteY4" fmla="*/ 0 h 4700016"/>
              <a:gd name="connsiteX5" fmla="*/ 7148917 w 7415784"/>
              <a:gd name="connsiteY5" fmla="*/ 0 h 4700016"/>
              <a:gd name="connsiteX6" fmla="*/ 7415784 w 7415784"/>
              <a:gd name="connsiteY6" fmla="*/ 266867 h 4700016"/>
              <a:gd name="connsiteX7" fmla="*/ 7415784 w 7415784"/>
              <a:gd name="connsiteY7" fmla="*/ 4433149 h 4700016"/>
              <a:gd name="connsiteX8" fmla="*/ 7148917 w 7415784"/>
              <a:gd name="connsiteY8" fmla="*/ 4700016 h 4700016"/>
              <a:gd name="connsiteX9" fmla="*/ 266867 w 7415784"/>
              <a:gd name="connsiteY9" fmla="*/ 4700016 h 4700016"/>
              <a:gd name="connsiteX10" fmla="*/ 0 w 7415784"/>
              <a:gd name="connsiteY10" fmla="*/ 4433149 h 4700016"/>
              <a:gd name="connsiteX11" fmla="*/ 0 w 7415784"/>
              <a:gd name="connsiteY11" fmla="*/ 266867 h 4700016"/>
              <a:gd name="connsiteX12" fmla="*/ 266867 w 7415784"/>
              <a:gd name="connsiteY12" fmla="*/ 0 h 470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15784" h="4700016">
                <a:moveTo>
                  <a:pt x="224028" y="269748"/>
                </a:moveTo>
                <a:lnTo>
                  <a:pt x="224028" y="4430268"/>
                </a:lnTo>
                <a:lnTo>
                  <a:pt x="7191756" y="4430268"/>
                </a:lnTo>
                <a:lnTo>
                  <a:pt x="7191756" y="269748"/>
                </a:lnTo>
                <a:close/>
                <a:moveTo>
                  <a:pt x="266867" y="0"/>
                </a:moveTo>
                <a:lnTo>
                  <a:pt x="7148917" y="0"/>
                </a:lnTo>
                <a:cubicBezTo>
                  <a:pt x="7296304" y="0"/>
                  <a:pt x="7415784" y="119480"/>
                  <a:pt x="7415784" y="266867"/>
                </a:cubicBezTo>
                <a:lnTo>
                  <a:pt x="7415784" y="4433149"/>
                </a:lnTo>
                <a:cubicBezTo>
                  <a:pt x="7415784" y="4580536"/>
                  <a:pt x="7296304" y="4700016"/>
                  <a:pt x="7148917" y="4700016"/>
                </a:cubicBezTo>
                <a:lnTo>
                  <a:pt x="266867" y="4700016"/>
                </a:lnTo>
                <a:cubicBezTo>
                  <a:pt x="119480" y="4700016"/>
                  <a:pt x="0" y="4580536"/>
                  <a:pt x="0" y="4433149"/>
                </a:cubicBezTo>
                <a:lnTo>
                  <a:pt x="0" y="266867"/>
                </a:lnTo>
                <a:cubicBezTo>
                  <a:pt x="0" y="119480"/>
                  <a:pt x="119480" y="0"/>
                  <a:pt x="266867" y="0"/>
                </a:cubicBezTo>
                <a:close/>
              </a:path>
            </a:pathLst>
          </a:cu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sz="109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îṧḻíḑe"/>
          <p:cNvSpPr/>
          <p:nvPr/>
        </p:nvSpPr>
        <p:spPr>
          <a:xfrm>
            <a:off x="7639466" y="2082119"/>
            <a:ext cx="4014063" cy="2533752"/>
          </a:xfrm>
          <a:custGeom>
            <a:avLst/>
            <a:gdLst>
              <a:gd name="connsiteX0" fmla="*/ 252028 w 7380820"/>
              <a:gd name="connsiteY0" fmla="*/ 295230 h 4658912"/>
              <a:gd name="connsiteX1" fmla="*/ 252028 w 7380820"/>
              <a:gd name="connsiteY1" fmla="*/ 4363682 h 4658912"/>
              <a:gd name="connsiteX2" fmla="*/ 7128792 w 7380820"/>
              <a:gd name="connsiteY2" fmla="*/ 4363682 h 4658912"/>
              <a:gd name="connsiteX3" fmla="*/ 7128792 w 7380820"/>
              <a:gd name="connsiteY3" fmla="*/ 295230 h 4658912"/>
              <a:gd name="connsiteX4" fmla="*/ 264533 w 7380820"/>
              <a:gd name="connsiteY4" fmla="*/ 0 h 4658912"/>
              <a:gd name="connsiteX5" fmla="*/ 7116287 w 7380820"/>
              <a:gd name="connsiteY5" fmla="*/ 0 h 4658912"/>
              <a:gd name="connsiteX6" fmla="*/ 7380820 w 7380820"/>
              <a:gd name="connsiteY6" fmla="*/ 264533 h 4658912"/>
              <a:gd name="connsiteX7" fmla="*/ 7380820 w 7380820"/>
              <a:gd name="connsiteY7" fmla="*/ 4394379 h 4658912"/>
              <a:gd name="connsiteX8" fmla="*/ 7116287 w 7380820"/>
              <a:gd name="connsiteY8" fmla="*/ 4658912 h 4658912"/>
              <a:gd name="connsiteX9" fmla="*/ 264533 w 7380820"/>
              <a:gd name="connsiteY9" fmla="*/ 4658912 h 4658912"/>
              <a:gd name="connsiteX10" fmla="*/ 0 w 7380820"/>
              <a:gd name="connsiteY10" fmla="*/ 4394379 h 4658912"/>
              <a:gd name="connsiteX11" fmla="*/ 0 w 7380820"/>
              <a:gd name="connsiteY11" fmla="*/ 264533 h 4658912"/>
              <a:gd name="connsiteX12" fmla="*/ 264533 w 7380820"/>
              <a:gd name="connsiteY12" fmla="*/ 0 h 465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820" h="4658912">
                <a:moveTo>
                  <a:pt x="252028" y="295230"/>
                </a:moveTo>
                <a:lnTo>
                  <a:pt x="252028" y="4363682"/>
                </a:lnTo>
                <a:lnTo>
                  <a:pt x="7128792" y="4363682"/>
                </a:lnTo>
                <a:lnTo>
                  <a:pt x="7128792" y="295230"/>
                </a:lnTo>
                <a:close/>
                <a:moveTo>
                  <a:pt x="264533" y="0"/>
                </a:moveTo>
                <a:lnTo>
                  <a:pt x="7116287" y="0"/>
                </a:lnTo>
                <a:cubicBezTo>
                  <a:pt x="7262385" y="0"/>
                  <a:pt x="7380820" y="118435"/>
                  <a:pt x="7380820" y="264533"/>
                </a:cubicBezTo>
                <a:lnTo>
                  <a:pt x="7380820" y="4394379"/>
                </a:lnTo>
                <a:cubicBezTo>
                  <a:pt x="7380820" y="4540477"/>
                  <a:pt x="7262385" y="4658912"/>
                  <a:pt x="7116287" y="4658912"/>
                </a:cubicBezTo>
                <a:lnTo>
                  <a:pt x="264533" y="4658912"/>
                </a:lnTo>
                <a:cubicBezTo>
                  <a:pt x="118435" y="4658912"/>
                  <a:pt x="0" y="4540477"/>
                  <a:pt x="0" y="4394379"/>
                </a:cubicBezTo>
                <a:lnTo>
                  <a:pt x="0" y="264533"/>
                </a:lnTo>
                <a:cubicBezTo>
                  <a:pt x="0" y="118435"/>
                  <a:pt x="118435" y="0"/>
                  <a:pt x="2645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sz="109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iṡľíḑê"/>
          <p:cNvSpPr/>
          <p:nvPr/>
        </p:nvSpPr>
        <p:spPr>
          <a:xfrm>
            <a:off x="9607335" y="2126156"/>
            <a:ext cx="78323" cy="78323"/>
          </a:xfrm>
          <a:prstGeom prst="ellipse">
            <a:avLst/>
          </a:prstGeom>
          <a:gradFill flip="none" rotWithShape="1">
            <a:gsLst>
              <a:gs pos="17000">
                <a:schemeClr val="tx1"/>
              </a:gs>
              <a:gs pos="34000">
                <a:srgbClr val="000000">
                  <a:lumMod val="84000"/>
                  <a:lumOff val="16000"/>
                </a:srgbClr>
              </a:gs>
              <a:gs pos="100000">
                <a:schemeClr val="bg1">
                  <a:lumMod val="50000"/>
                  <a:lumOff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sz="109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6" name="iṥľîḍè"/>
          <p:cNvGrpSpPr/>
          <p:nvPr/>
        </p:nvGrpSpPr>
        <p:grpSpPr>
          <a:xfrm>
            <a:off x="7100994" y="4593582"/>
            <a:ext cx="5091006" cy="101986"/>
            <a:chOff x="-1348120" y="5777968"/>
            <a:chExt cx="9361040" cy="187524"/>
          </a:xfrm>
        </p:grpSpPr>
        <p:sp>
          <p:nvSpPr>
            <p:cNvPr id="39" name="ïşľíḍê"/>
            <p:cNvSpPr/>
            <p:nvPr/>
          </p:nvSpPr>
          <p:spPr>
            <a:xfrm flipV="1">
              <a:off x="-1348120" y="5928916"/>
              <a:ext cx="9361040" cy="36576"/>
            </a:xfrm>
            <a:prstGeom prst="trapezoid">
              <a:avLst>
                <a:gd name="adj" fmla="val 814192"/>
              </a:avLst>
            </a:prstGeom>
            <a:solidFill>
              <a:srgbClr val="8080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09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iṥlîďé"/>
            <p:cNvSpPr/>
            <p:nvPr/>
          </p:nvSpPr>
          <p:spPr>
            <a:xfrm>
              <a:off x="-1348120" y="5777968"/>
              <a:ext cx="9361040" cy="15109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 fontScale="2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109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îṥļíḍè"/>
          <p:cNvSpPr/>
          <p:nvPr/>
        </p:nvSpPr>
        <p:spPr>
          <a:xfrm>
            <a:off x="10286763" y="2058188"/>
            <a:ext cx="1376273" cy="2556107"/>
          </a:xfrm>
          <a:custGeom>
            <a:avLst/>
            <a:gdLst>
              <a:gd name="connsiteX0" fmla="*/ 0 w 2530610"/>
              <a:gd name="connsiteY0" fmla="*/ 0 h 4700016"/>
              <a:gd name="connsiteX1" fmla="*/ 2263743 w 2530610"/>
              <a:gd name="connsiteY1" fmla="*/ 0 h 4700016"/>
              <a:gd name="connsiteX2" fmla="*/ 2530610 w 2530610"/>
              <a:gd name="connsiteY2" fmla="*/ 266867 h 4700016"/>
              <a:gd name="connsiteX3" fmla="*/ 2530610 w 2530610"/>
              <a:gd name="connsiteY3" fmla="*/ 4433149 h 4700016"/>
              <a:gd name="connsiteX4" fmla="*/ 2263743 w 2530610"/>
              <a:gd name="connsiteY4" fmla="*/ 4700016 h 4700016"/>
              <a:gd name="connsiteX5" fmla="*/ 1961175 w 2530610"/>
              <a:gd name="connsiteY5" fmla="*/ 4700016 h 4700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0610" h="4700016">
                <a:moveTo>
                  <a:pt x="0" y="0"/>
                </a:moveTo>
                <a:lnTo>
                  <a:pt x="2263743" y="0"/>
                </a:lnTo>
                <a:cubicBezTo>
                  <a:pt x="2411130" y="0"/>
                  <a:pt x="2530610" y="119480"/>
                  <a:pt x="2530610" y="266867"/>
                </a:cubicBezTo>
                <a:lnTo>
                  <a:pt x="2530610" y="4433149"/>
                </a:lnTo>
                <a:cubicBezTo>
                  <a:pt x="2530610" y="4580536"/>
                  <a:pt x="2411130" y="4700016"/>
                  <a:pt x="2263743" y="4700016"/>
                </a:cubicBezTo>
                <a:lnTo>
                  <a:pt x="1961175" y="4700016"/>
                </a:lnTo>
                <a:close/>
              </a:path>
            </a:pathLst>
          </a:custGeom>
          <a:gradFill>
            <a:gsLst>
              <a:gs pos="0">
                <a:srgbClr val="FFFFFF">
                  <a:alpha val="3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sz="109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i$1ïḑe"/>
          <p:cNvGrpSpPr/>
          <p:nvPr/>
        </p:nvGrpSpPr>
        <p:grpSpPr>
          <a:xfrm>
            <a:off x="1210869" y="4222908"/>
            <a:ext cx="1908934" cy="1553705"/>
            <a:chOff x="766996" y="4255565"/>
            <a:chExt cx="1908934" cy="1553705"/>
          </a:xfrm>
        </p:grpSpPr>
        <p:grpSp>
          <p:nvGrpSpPr>
            <p:cNvPr id="27" name="îs1ïḑe"/>
            <p:cNvGrpSpPr/>
            <p:nvPr/>
          </p:nvGrpSpPr>
          <p:grpSpPr>
            <a:xfrm>
              <a:off x="1325463" y="4255565"/>
              <a:ext cx="792000" cy="792000"/>
              <a:chOff x="1325463" y="4255565"/>
              <a:chExt cx="792000" cy="792000"/>
            </a:xfrm>
          </p:grpSpPr>
          <p:sp>
            <p:nvSpPr>
              <p:cNvPr id="31" name="ïSḷídê"/>
              <p:cNvSpPr/>
              <p:nvPr/>
            </p:nvSpPr>
            <p:spPr>
              <a:xfrm>
                <a:off x="1325463" y="4255565"/>
                <a:ext cx="792000" cy="792000"/>
              </a:xfrm>
              <a:prstGeom prst="roundRect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í$1iḓe"/>
              <p:cNvSpPr/>
              <p:nvPr/>
            </p:nvSpPr>
            <p:spPr>
              <a:xfrm>
                <a:off x="1528065" y="4459267"/>
                <a:ext cx="386796" cy="384597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sz="2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0" name="ï$ḻiḓè"/>
            <p:cNvSpPr txBox="1"/>
            <p:nvPr/>
          </p:nvSpPr>
          <p:spPr bwMode="auto">
            <a:xfrm>
              <a:off x="766996" y="5397482"/>
              <a:ext cx="1908934" cy="41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咖啡</a:t>
              </a:r>
              <a:r>
                <a:rPr lang="en-US" altLang="zh-CN" sz="1600" b="1" dirty="0">
                  <a:solidFill>
                    <a:schemeClr val="bg1"/>
                  </a:solidFill>
                  <a:cs typeface="+mn-ea"/>
                  <a:sym typeface="+mn-lt"/>
                </a:rPr>
                <a:t>/</a:t>
              </a: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咖啡味饮料</a:t>
              </a:r>
              <a:endParaRPr lang="en-US" altLang="zh-CN" sz="16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+mn-lt"/>
                </a:rPr>
                <a:t>重度爱好者</a:t>
              </a:r>
              <a:endParaRPr lang="en-US" altLang="zh-CN" sz="16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iŝlíḍè"/>
          <p:cNvGrpSpPr/>
          <p:nvPr/>
        </p:nvGrpSpPr>
        <p:grpSpPr>
          <a:xfrm>
            <a:off x="3664041" y="4222908"/>
            <a:ext cx="792000" cy="792000"/>
            <a:chOff x="3220168" y="4255565"/>
            <a:chExt cx="792000" cy="792000"/>
          </a:xfrm>
        </p:grpSpPr>
        <p:sp>
          <p:nvSpPr>
            <p:cNvPr id="25" name="iş1iḓe"/>
            <p:cNvSpPr/>
            <p:nvPr/>
          </p:nvSpPr>
          <p:spPr>
            <a:xfrm>
              <a:off x="3220168" y="4255565"/>
              <a:ext cx="792000" cy="792000"/>
            </a:xfrm>
            <a:prstGeom prst="roundRect">
              <a:avLst/>
            </a:prstGeom>
            <a:solidFill>
              <a:srgbClr val="DEBC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iṩļiḑè"/>
            <p:cNvSpPr/>
            <p:nvPr/>
          </p:nvSpPr>
          <p:spPr>
            <a:xfrm>
              <a:off x="3422770" y="4462026"/>
              <a:ext cx="386796" cy="379078"/>
            </a:xfrm>
            <a:custGeom>
              <a:avLst/>
              <a:gdLst>
                <a:gd name="T0" fmla="*/ 3409 w 3637"/>
                <a:gd name="T1" fmla="*/ 1307 h 3570"/>
                <a:gd name="T2" fmla="*/ 314 w 3637"/>
                <a:gd name="T3" fmla="*/ 79 h 3570"/>
                <a:gd name="T4" fmla="*/ 53 w 3637"/>
                <a:gd name="T5" fmla="*/ 309 h 3570"/>
                <a:gd name="T6" fmla="*/ 823 w 3637"/>
                <a:gd name="T7" fmla="*/ 3295 h 3570"/>
                <a:gd name="T8" fmla="*/ 1236 w 3637"/>
                <a:gd name="T9" fmla="*/ 3450 h 3570"/>
                <a:gd name="T10" fmla="*/ 2038 w 3637"/>
                <a:gd name="T11" fmla="*/ 2901 h 3570"/>
                <a:gd name="T12" fmla="*/ 2648 w 3637"/>
                <a:gd name="T13" fmla="*/ 3419 h 3570"/>
                <a:gd name="T14" fmla="*/ 2941 w 3637"/>
                <a:gd name="T15" fmla="*/ 3283 h 3570"/>
                <a:gd name="T16" fmla="*/ 2941 w 3637"/>
                <a:gd name="T17" fmla="*/ 2175 h 3570"/>
                <a:gd name="T18" fmla="*/ 3477 w 3637"/>
                <a:gd name="T19" fmla="*/ 1702 h 3570"/>
                <a:gd name="T20" fmla="*/ 3409 w 3637"/>
                <a:gd name="T21" fmla="*/ 1307 h 3570"/>
                <a:gd name="T22" fmla="*/ 2149 w 3637"/>
                <a:gd name="T23" fmla="*/ 2534 h 3570"/>
                <a:gd name="T24" fmla="*/ 468 w 3637"/>
                <a:gd name="T25" fmla="*/ 553 h 3570"/>
                <a:gd name="T26" fmla="*/ 2582 w 3637"/>
                <a:gd name="T27" fmla="*/ 2138 h 3570"/>
                <a:gd name="T28" fmla="*/ 2149 w 3637"/>
                <a:gd name="T29" fmla="*/ 2534 h 3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37" h="3570">
                  <a:moveTo>
                    <a:pt x="3409" y="1307"/>
                  </a:moveTo>
                  <a:lnTo>
                    <a:pt x="314" y="79"/>
                  </a:lnTo>
                  <a:cubicBezTo>
                    <a:pt x="117" y="0"/>
                    <a:pt x="0" y="103"/>
                    <a:pt x="53" y="309"/>
                  </a:cubicBezTo>
                  <a:lnTo>
                    <a:pt x="823" y="3295"/>
                  </a:lnTo>
                  <a:cubicBezTo>
                    <a:pt x="876" y="3501"/>
                    <a:pt x="1061" y="3570"/>
                    <a:pt x="1236" y="3450"/>
                  </a:cubicBezTo>
                  <a:lnTo>
                    <a:pt x="2038" y="2901"/>
                  </a:lnTo>
                  <a:lnTo>
                    <a:pt x="2648" y="3419"/>
                  </a:lnTo>
                  <a:cubicBezTo>
                    <a:pt x="2810" y="3556"/>
                    <a:pt x="2941" y="3495"/>
                    <a:pt x="2941" y="3283"/>
                  </a:cubicBezTo>
                  <a:lnTo>
                    <a:pt x="2941" y="2175"/>
                  </a:lnTo>
                  <a:lnTo>
                    <a:pt x="3477" y="1702"/>
                  </a:lnTo>
                  <a:cubicBezTo>
                    <a:pt x="3637" y="1562"/>
                    <a:pt x="3606" y="1385"/>
                    <a:pt x="3409" y="1307"/>
                  </a:cubicBezTo>
                  <a:close/>
                  <a:moveTo>
                    <a:pt x="2149" y="2534"/>
                  </a:moveTo>
                  <a:lnTo>
                    <a:pt x="468" y="553"/>
                  </a:lnTo>
                  <a:lnTo>
                    <a:pt x="2582" y="2138"/>
                  </a:lnTo>
                  <a:lnTo>
                    <a:pt x="2149" y="25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işḷíḑe"/>
          <p:cNvSpPr/>
          <p:nvPr/>
        </p:nvSpPr>
        <p:spPr>
          <a:xfrm>
            <a:off x="5558746" y="4222908"/>
            <a:ext cx="792000" cy="792000"/>
          </a:xfrm>
          <a:prstGeom prst="roundRect">
            <a:avLst/>
          </a:prstGeom>
          <a:solidFill>
            <a:srgbClr val="DEB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" name="ïsḷîḑé"/>
          <p:cNvGrpSpPr/>
          <p:nvPr/>
        </p:nvGrpSpPr>
        <p:grpSpPr>
          <a:xfrm flipH="1">
            <a:off x="6710881" y="3028690"/>
            <a:ext cx="648670" cy="638777"/>
            <a:chOff x="6457503" y="2225738"/>
            <a:chExt cx="648670" cy="638777"/>
          </a:xfrm>
          <a:solidFill>
            <a:srgbClr val="DEBC93"/>
          </a:solidFill>
        </p:grpSpPr>
        <p:sp>
          <p:nvSpPr>
            <p:cNvPr id="11" name="íṧḻíḓê"/>
            <p:cNvSpPr/>
            <p:nvPr/>
          </p:nvSpPr>
          <p:spPr>
            <a:xfrm>
              <a:off x="6580588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iṧľíďe"/>
            <p:cNvSpPr/>
            <p:nvPr/>
          </p:nvSpPr>
          <p:spPr>
            <a:xfrm>
              <a:off x="6457503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764" y="2204479"/>
            <a:ext cx="3826037" cy="2254788"/>
          </a:xfrm>
          <a:prstGeom prst="rect">
            <a:avLst/>
          </a:prstGeom>
        </p:spPr>
      </p:pic>
      <p:sp>
        <p:nvSpPr>
          <p:cNvPr id="42" name="ï$ḻiḓè"/>
          <p:cNvSpPr txBox="1"/>
          <p:nvPr/>
        </p:nvSpPr>
        <p:spPr bwMode="auto">
          <a:xfrm>
            <a:off x="3312783" y="5332167"/>
            <a:ext cx="1484015" cy="41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20-30</a:t>
            </a: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岁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年轻消费者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43" name="图片 42" descr="图片包含 游戏机, 房间, 画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641" y="4330455"/>
            <a:ext cx="761955" cy="609564"/>
          </a:xfrm>
          <a:prstGeom prst="rect">
            <a:avLst/>
          </a:prstGeom>
        </p:spPr>
      </p:pic>
      <p:sp>
        <p:nvSpPr>
          <p:cNvPr id="44" name="ï$ḻiḓè"/>
          <p:cNvSpPr txBox="1"/>
          <p:nvPr/>
        </p:nvSpPr>
        <p:spPr bwMode="auto">
          <a:xfrm>
            <a:off x="5243333" y="5200824"/>
            <a:ext cx="1484015" cy="41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品牌忠诚粉丝</a:t>
            </a:r>
            <a:endParaRPr lang="en-US" altLang="zh-CN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ï$ḻiḓè"/>
          <p:cNvSpPr txBox="1"/>
          <p:nvPr/>
        </p:nvSpPr>
        <p:spPr bwMode="auto">
          <a:xfrm>
            <a:off x="3343455" y="3223106"/>
            <a:ext cx="3646897" cy="41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b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</a:pPr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消费者分析</a:t>
            </a:r>
            <a:endParaRPr lang="en-US" altLang="zh-CN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图片包含 人, 室内, 食物, 桌子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" t="35054" r="4734" b="6421"/>
          <a:stretch>
            <a:fillRect/>
          </a:stretch>
        </p:blipFill>
        <p:spPr>
          <a:xfrm>
            <a:off x="5504485" y="1468475"/>
            <a:ext cx="5271154" cy="4392100"/>
          </a:xfrm>
          <a:prstGeom prst="rect">
            <a:avLst/>
          </a:prstGeom>
        </p:spPr>
      </p:pic>
      <p:sp>
        <p:nvSpPr>
          <p:cNvPr id="4" name="iŝliḓé"/>
          <p:cNvSpPr/>
          <p:nvPr/>
        </p:nvSpPr>
        <p:spPr>
          <a:xfrm>
            <a:off x="4080513" y="1356492"/>
            <a:ext cx="4933950" cy="4616066"/>
          </a:xfrm>
          <a:prstGeom prst="rect">
            <a:avLst/>
          </a:prstGeom>
          <a:noFill/>
          <a:ln w="28575">
            <a:solidFill>
              <a:srgbClr val="3F5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ïśliḓé"/>
          <p:cNvSpPr/>
          <p:nvPr/>
        </p:nvSpPr>
        <p:spPr>
          <a:xfrm>
            <a:off x="4080513" y="371737"/>
            <a:ext cx="3005137" cy="804862"/>
          </a:xfrm>
          <a:prstGeom prst="rect">
            <a:avLst/>
          </a:prstGeom>
          <a:solidFill>
            <a:srgbClr val="3F564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dist">
              <a:buSzPct val="25000"/>
            </a:pP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消费者特点</a:t>
            </a:r>
            <a:endParaRPr lang="en-US" altLang="zh-CN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" name="íṩľiďê"/>
          <p:cNvGrpSpPr/>
          <p:nvPr/>
        </p:nvGrpSpPr>
        <p:grpSpPr>
          <a:xfrm>
            <a:off x="1322075" y="1801567"/>
            <a:ext cx="3878575" cy="412880"/>
            <a:chOff x="1322075" y="1422784"/>
            <a:chExt cx="3859525" cy="41288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322076" y="1835664"/>
              <a:ext cx="3859524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ïsḻiḋe"/>
            <p:cNvSpPr txBox="1"/>
            <p:nvPr/>
          </p:nvSpPr>
          <p:spPr bwMode="auto">
            <a:xfrm>
              <a:off x="1322075" y="1422784"/>
              <a:ext cx="385952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重度互联网使用者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sp>
        <p:nvSpPr>
          <p:cNvPr id="7" name="iṧḷíḋé"/>
          <p:cNvSpPr/>
          <p:nvPr/>
        </p:nvSpPr>
        <p:spPr>
          <a:xfrm>
            <a:off x="673100" y="1936007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cs typeface="+mn-ea"/>
                <a:sym typeface="+mn-lt"/>
              </a:rPr>
              <a:t>01</a:t>
            </a:r>
            <a:endParaRPr lang="zh-CN" altLang="en-US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" name="í$ḻidê"/>
          <p:cNvGrpSpPr/>
          <p:nvPr/>
        </p:nvGrpSpPr>
        <p:grpSpPr>
          <a:xfrm>
            <a:off x="1322075" y="2780595"/>
            <a:ext cx="3878575" cy="412880"/>
            <a:chOff x="1322075" y="2555566"/>
            <a:chExt cx="3859525" cy="41288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322076" y="2968446"/>
              <a:ext cx="3859524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íş1ïḋê"/>
            <p:cNvSpPr txBox="1"/>
            <p:nvPr/>
          </p:nvSpPr>
          <p:spPr bwMode="auto">
            <a:xfrm>
              <a:off x="1322075" y="2555566"/>
              <a:ext cx="385952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cs typeface="+mn-ea"/>
                  <a:sym typeface="+mn-lt"/>
                </a:rPr>
                <a:t>向往时髦、艺术、音乐、文化等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sp>
        <p:nvSpPr>
          <p:cNvPr id="9" name="ïŝḻiḓe"/>
          <p:cNvSpPr/>
          <p:nvPr/>
        </p:nvSpPr>
        <p:spPr>
          <a:xfrm>
            <a:off x="673100" y="2915035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cs typeface="+mn-ea"/>
                <a:sym typeface="+mn-lt"/>
              </a:rPr>
              <a:t>02</a:t>
            </a:r>
            <a:endParaRPr lang="zh-CN" altLang="en-US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0" name="ï$ļiďe"/>
          <p:cNvGrpSpPr/>
          <p:nvPr/>
        </p:nvGrpSpPr>
        <p:grpSpPr>
          <a:xfrm>
            <a:off x="1322075" y="3759623"/>
            <a:ext cx="3878575" cy="412880"/>
            <a:chOff x="1322075" y="3688348"/>
            <a:chExt cx="3859525" cy="41288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1322076" y="4101228"/>
              <a:ext cx="3859524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ľíďê"/>
            <p:cNvSpPr txBox="1"/>
            <p:nvPr/>
          </p:nvSpPr>
          <p:spPr bwMode="auto">
            <a:xfrm>
              <a:off x="1322075" y="3688348"/>
              <a:ext cx="385952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注重个人空间、逃避人群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sp>
        <p:nvSpPr>
          <p:cNvPr id="11" name="ïṩ1îdê"/>
          <p:cNvSpPr/>
          <p:nvPr/>
        </p:nvSpPr>
        <p:spPr>
          <a:xfrm>
            <a:off x="673100" y="3894063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cs typeface="+mn-ea"/>
                <a:sym typeface="+mn-lt"/>
              </a:rPr>
              <a:t>03</a:t>
            </a:r>
            <a:endParaRPr lang="zh-CN" altLang="en-US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2" name="išḷiďé"/>
          <p:cNvGrpSpPr/>
          <p:nvPr/>
        </p:nvGrpSpPr>
        <p:grpSpPr>
          <a:xfrm>
            <a:off x="1322075" y="4738652"/>
            <a:ext cx="3878575" cy="412880"/>
            <a:chOff x="1322075" y="4821129"/>
            <a:chExt cx="3859525" cy="412880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322076" y="5234009"/>
              <a:ext cx="3859524" cy="0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îṧḻiḍé"/>
            <p:cNvSpPr txBox="1"/>
            <p:nvPr/>
          </p:nvSpPr>
          <p:spPr bwMode="auto">
            <a:xfrm>
              <a:off x="1322075" y="4821129"/>
              <a:ext cx="3859524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浪漫主义，注重品质生活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sp>
        <p:nvSpPr>
          <p:cNvPr id="13" name="iSḻîḑe"/>
          <p:cNvSpPr/>
          <p:nvPr/>
        </p:nvSpPr>
        <p:spPr>
          <a:xfrm>
            <a:off x="673100" y="4873092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 fontScale="92500"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cs typeface="+mn-ea"/>
                <a:sym typeface="+mn-lt"/>
              </a:rPr>
              <a:t>04</a:t>
            </a:r>
            <a:endParaRPr lang="zh-CN" altLang="en-US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80512" y="6020234"/>
            <a:ext cx="4781100" cy="425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*群体偏好结果来源于 </a:t>
            </a:r>
            <a:r>
              <a:rPr kumimoji="0" lang="en-US" altLang="zh-CN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CCS</a:t>
            </a:r>
            <a:r>
              <a:rPr kumimoji="0" lang="zh-CN" altLang="en-US" sz="14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消费者人群分析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调研数据</a:t>
            </a:r>
            <a:endParaRPr kumimoji="0" lang="zh-CN" altLang="en-US" sz="14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ṧlîḓê"/>
          <p:cNvSpPr txBox="1"/>
          <p:nvPr/>
        </p:nvSpPr>
        <p:spPr bwMode="auto">
          <a:xfrm>
            <a:off x="4296565" y="5540597"/>
            <a:ext cx="3598870" cy="857701"/>
          </a:xfrm>
          <a:prstGeom prst="roundRect">
            <a:avLst/>
          </a:prstGeom>
          <a:solidFill>
            <a:srgbClr val="DEBC93"/>
          </a:solidFill>
          <a:ln>
            <a:solidFill>
              <a:srgbClr val="DEBC93"/>
            </a:solidFill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endParaRPr lang="en-US" altLang="zh-CN" sz="2000" b="1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iṧlîḓê"/>
          <p:cNvSpPr txBox="1"/>
          <p:nvPr/>
        </p:nvSpPr>
        <p:spPr bwMode="auto">
          <a:xfrm>
            <a:off x="896503" y="1466594"/>
            <a:ext cx="2707608" cy="485082"/>
          </a:xfrm>
          <a:prstGeom prst="roundRect">
            <a:avLst/>
          </a:prstGeom>
          <a:solidFill>
            <a:srgbClr val="DEBC93"/>
          </a:solidFill>
          <a:ln>
            <a:solidFill>
              <a:srgbClr val="DEBC93"/>
            </a:solidFill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b="1" i="1" dirty="0">
                <a:solidFill>
                  <a:schemeClr val="bg1"/>
                </a:solidFill>
                <a:cs typeface="+mn-ea"/>
                <a:sym typeface="+mn-lt"/>
              </a:rPr>
              <a:t>京东：</a:t>
            </a:r>
            <a:r>
              <a:rPr lang="en-US" altLang="zh-CN" sz="2000" b="1" i="1" dirty="0">
                <a:solidFill>
                  <a:schemeClr val="bg1"/>
                </a:solidFill>
                <a:cs typeface="+mn-ea"/>
                <a:sym typeface="+mn-lt"/>
              </a:rPr>
              <a:t>3.1-3.13</a:t>
            </a:r>
            <a:r>
              <a:rPr lang="zh-CN" altLang="en-US" sz="2000" b="1" i="1" dirty="0">
                <a:solidFill>
                  <a:schemeClr val="bg1"/>
                </a:solidFill>
                <a:cs typeface="+mn-ea"/>
                <a:sym typeface="+mn-lt"/>
              </a:rPr>
              <a:t> 蝴蝶节</a:t>
            </a:r>
            <a:endParaRPr lang="en-US" altLang="zh-CN" sz="2000" b="1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ísḻíḑe"/>
          <p:cNvSpPr txBox="1"/>
          <p:nvPr/>
        </p:nvSpPr>
        <p:spPr bwMode="auto">
          <a:xfrm>
            <a:off x="8557567" y="1466594"/>
            <a:ext cx="2707608" cy="485082"/>
          </a:xfrm>
          <a:prstGeom prst="roundRect">
            <a:avLst/>
          </a:prstGeom>
          <a:solidFill>
            <a:srgbClr val="3F5646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b="1" i="1" dirty="0">
                <a:solidFill>
                  <a:schemeClr val="bg1"/>
                </a:solidFill>
                <a:cs typeface="+mn-ea"/>
                <a:sym typeface="+mn-lt"/>
              </a:rPr>
              <a:t>天猫：</a:t>
            </a:r>
            <a:r>
              <a:rPr lang="en-US" altLang="zh-CN" sz="2000" b="1" i="1" dirty="0">
                <a:solidFill>
                  <a:schemeClr val="bg1"/>
                </a:solidFill>
                <a:cs typeface="+mn-ea"/>
                <a:sym typeface="+mn-lt"/>
              </a:rPr>
              <a:t>38</a:t>
            </a:r>
            <a:r>
              <a:rPr lang="zh-CN" altLang="en-US" sz="2000" b="1" i="1" dirty="0">
                <a:solidFill>
                  <a:schemeClr val="bg1"/>
                </a:solidFill>
                <a:cs typeface="+mn-ea"/>
                <a:sym typeface="+mn-lt"/>
              </a:rPr>
              <a:t>女王节</a:t>
            </a:r>
            <a:endParaRPr lang="en-US" altLang="zh-CN" sz="2000" b="1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6" name="图片 5" descr="图片包含 人, 女人, 条纹, 女孩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982" y="1210621"/>
            <a:ext cx="2274036" cy="4042731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</p:pic>
      <p:sp>
        <p:nvSpPr>
          <p:cNvPr id="21" name="îṧḻiḍé"/>
          <p:cNvSpPr txBox="1"/>
          <p:nvPr/>
        </p:nvSpPr>
        <p:spPr bwMode="auto">
          <a:xfrm>
            <a:off x="1018638" y="4982547"/>
            <a:ext cx="2431865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聚焦春夏潮流趋势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展示女性的美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ct val="0"/>
              </a:spcBef>
            </a:pPr>
            <a:endParaRPr lang="en-US" altLang="zh-CN" b="1" dirty="0">
              <a:cs typeface="+mn-ea"/>
              <a:sym typeface="+mn-lt"/>
            </a:endParaRPr>
          </a:p>
        </p:txBody>
      </p:sp>
      <p:pic>
        <p:nvPicPr>
          <p:cNvPr id="20" name="图片 19" descr="手机屏幕截图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02" y="2169972"/>
            <a:ext cx="2736353" cy="2736353"/>
          </a:xfrm>
          <a:prstGeom prst="rect">
            <a:avLst/>
          </a:prstGeom>
        </p:spPr>
      </p:pic>
      <p:pic>
        <p:nvPicPr>
          <p:cNvPr id="23" name="图片 22" descr="图片包含 室内, 桌子, 年轻, 小孩&#10;&#10;描述已自动生成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53" y="2213319"/>
            <a:ext cx="2274036" cy="1421273"/>
          </a:xfrm>
          <a:prstGeom prst="rect">
            <a:avLst/>
          </a:prstGeom>
        </p:spPr>
      </p:pic>
      <p:pic>
        <p:nvPicPr>
          <p:cNvPr id="25" name="图片 24" descr="图片包含 游戏机, 食物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53" y="3803998"/>
            <a:ext cx="2274036" cy="127078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086886" y="44374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25000"/>
            </a:pPr>
            <a:r>
              <a:rPr lang="en-US" altLang="zh-CN" sz="2000" b="1" dirty="0">
                <a:solidFill>
                  <a:srgbClr val="2F4E44"/>
                </a:solidFill>
                <a:cs typeface="+mn-ea"/>
                <a:sym typeface="+mn-lt"/>
              </a:rPr>
              <a:t>3</a:t>
            </a:r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月</a:t>
            </a:r>
            <a:r>
              <a:rPr lang="en-US" altLang="zh-CN" sz="2000" b="1" dirty="0">
                <a:solidFill>
                  <a:srgbClr val="2F4E44"/>
                </a:solidFill>
                <a:cs typeface="+mn-ea"/>
                <a:sym typeface="+mn-lt"/>
              </a:rPr>
              <a:t>8</a:t>
            </a:r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号</a:t>
            </a:r>
            <a:endParaRPr lang="en-US" altLang="zh-CN" sz="2000" b="1" dirty="0">
              <a:solidFill>
                <a:srgbClr val="2F4E44"/>
              </a:solidFill>
              <a:cs typeface="+mn-ea"/>
              <a:sym typeface="+mn-lt"/>
            </a:endParaRPr>
          </a:p>
          <a:p>
            <a:pPr algn="ctr">
              <a:buSzPct val="25000"/>
            </a:pPr>
            <a:r>
              <a:rPr lang="zh-CN" altLang="en-US" sz="2000" b="1" dirty="0">
                <a:solidFill>
                  <a:srgbClr val="2F4E44"/>
                </a:solidFill>
                <a:cs typeface="+mn-ea"/>
                <a:sym typeface="+mn-lt"/>
              </a:rPr>
              <a:t>“她”经济下的电商狂欢</a:t>
            </a:r>
            <a:endParaRPr lang="en-US" altLang="zh-CN" sz="2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1" name="îṧḻiḍé"/>
          <p:cNvSpPr txBox="1"/>
          <p:nvPr/>
        </p:nvSpPr>
        <p:spPr bwMode="auto">
          <a:xfrm>
            <a:off x="9067728" y="5253352"/>
            <a:ext cx="2431865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聚焦女性个性</a:t>
            </a:r>
            <a:endParaRPr lang="en-US" altLang="zh-CN" b="1" dirty="0">
              <a:cs typeface="+mn-ea"/>
              <a:sym typeface="+mn-lt"/>
            </a:endParaRPr>
          </a:p>
          <a:p>
            <a:pPr>
              <a:spcBef>
                <a:spcPct val="0"/>
              </a:spcBef>
            </a:pPr>
            <a:r>
              <a:rPr lang="zh-CN" altLang="en-US" b="1" dirty="0">
                <a:cs typeface="+mn-ea"/>
                <a:sym typeface="+mn-lt"/>
              </a:rPr>
              <a:t>展示女性态度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32" name="iŝliḓé"/>
          <p:cNvSpPr/>
          <p:nvPr/>
        </p:nvSpPr>
        <p:spPr>
          <a:xfrm>
            <a:off x="4080513" y="382893"/>
            <a:ext cx="4108746" cy="6354083"/>
          </a:xfrm>
          <a:prstGeom prst="rect">
            <a:avLst/>
          </a:prstGeom>
          <a:noFill/>
          <a:ln w="28575">
            <a:solidFill>
              <a:srgbClr val="3F5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3" name="ïsḷîḑé"/>
          <p:cNvGrpSpPr/>
          <p:nvPr/>
        </p:nvGrpSpPr>
        <p:grpSpPr>
          <a:xfrm flipH="1">
            <a:off x="7818112" y="2740910"/>
            <a:ext cx="648670" cy="638777"/>
            <a:chOff x="6457503" y="2225738"/>
            <a:chExt cx="648670" cy="638777"/>
          </a:xfrm>
          <a:solidFill>
            <a:srgbClr val="2F4E44"/>
          </a:solidFill>
        </p:grpSpPr>
        <p:sp>
          <p:nvSpPr>
            <p:cNvPr id="34" name="íṧḻíḓê"/>
            <p:cNvSpPr/>
            <p:nvPr/>
          </p:nvSpPr>
          <p:spPr>
            <a:xfrm>
              <a:off x="6580588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iṧľíďe"/>
            <p:cNvSpPr/>
            <p:nvPr/>
          </p:nvSpPr>
          <p:spPr>
            <a:xfrm>
              <a:off x="6457503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ïsḷîḑé"/>
          <p:cNvGrpSpPr/>
          <p:nvPr/>
        </p:nvGrpSpPr>
        <p:grpSpPr>
          <a:xfrm>
            <a:off x="3636394" y="2718708"/>
            <a:ext cx="737494" cy="638777"/>
            <a:chOff x="6457503" y="2225738"/>
            <a:chExt cx="648670" cy="638777"/>
          </a:xfrm>
          <a:solidFill>
            <a:srgbClr val="2F4E44"/>
          </a:solidFill>
        </p:grpSpPr>
        <p:sp>
          <p:nvSpPr>
            <p:cNvPr id="37" name="íṧḻíḓê"/>
            <p:cNvSpPr/>
            <p:nvPr/>
          </p:nvSpPr>
          <p:spPr>
            <a:xfrm>
              <a:off x="6580588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iṧľíďe"/>
            <p:cNvSpPr/>
            <p:nvPr/>
          </p:nvSpPr>
          <p:spPr>
            <a:xfrm>
              <a:off x="6457503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4443307" y="5738614"/>
            <a:ext cx="3305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25000"/>
            </a:pPr>
            <a:r>
              <a:rPr lang="zh-CN" altLang="en-US" sz="2400" b="1" dirty="0">
                <a:solidFill>
                  <a:srgbClr val="2F4E44"/>
                </a:solidFill>
                <a:cs typeface="+mn-ea"/>
                <a:sym typeface="+mn-lt"/>
              </a:rPr>
              <a:t>购物优惠 </a:t>
            </a:r>
            <a:r>
              <a:rPr lang="en-US" altLang="zh-CN" sz="2400" b="1" dirty="0">
                <a:solidFill>
                  <a:srgbClr val="2F4E44"/>
                </a:solidFill>
                <a:cs typeface="+mn-ea"/>
                <a:sym typeface="+mn-lt"/>
              </a:rPr>
              <a:t>+</a:t>
            </a:r>
            <a:r>
              <a:rPr lang="zh-CN" altLang="en-US" sz="2400" b="1" dirty="0">
                <a:solidFill>
                  <a:srgbClr val="2F4E44"/>
                </a:solidFill>
                <a:cs typeface="+mn-ea"/>
                <a:sym typeface="+mn-lt"/>
              </a:rPr>
              <a:t> 态度号召</a:t>
            </a:r>
            <a:endParaRPr lang="en-US" altLang="zh-CN" sz="24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9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ṥļîďe"/>
          <p:cNvSpPr/>
          <p:nvPr/>
        </p:nvSpPr>
        <p:spPr bwMode="auto">
          <a:xfrm>
            <a:off x="-1" y="0"/>
            <a:ext cx="3151741" cy="6858000"/>
          </a:xfrm>
          <a:custGeom>
            <a:avLst/>
            <a:gdLst>
              <a:gd name="T0" fmla="*/ 1167 w 1740"/>
              <a:gd name="T1" fmla="*/ 0 h 1204"/>
              <a:gd name="T2" fmla="*/ 1025 w 1740"/>
              <a:gd name="T3" fmla="*/ 643 h 1204"/>
              <a:gd name="T4" fmla="*/ 1025 w 1740"/>
              <a:gd name="T5" fmla="*/ 1204 h 1204"/>
              <a:gd name="T6" fmla="*/ 0 w 1740"/>
              <a:gd name="T7" fmla="*/ 1204 h 1204"/>
              <a:gd name="T8" fmla="*/ 0 w 1740"/>
              <a:gd name="T9" fmla="*/ 0 h 1204"/>
              <a:gd name="T10" fmla="*/ 1167 w 1740"/>
              <a:gd name="T11" fmla="*/ 0 h 1204"/>
              <a:gd name="connsiteX0" fmla="*/ 6707 w 7884"/>
              <a:gd name="connsiteY0" fmla="*/ 0 h 10000"/>
              <a:gd name="connsiteX1" fmla="*/ 5891 w 7884"/>
              <a:gd name="connsiteY1" fmla="*/ 5341 h 10000"/>
              <a:gd name="connsiteX2" fmla="*/ 5891 w 7884"/>
              <a:gd name="connsiteY2" fmla="*/ 10000 h 10000"/>
              <a:gd name="connsiteX3" fmla="*/ 0 w 7884"/>
              <a:gd name="connsiteY3" fmla="*/ 10000 h 10000"/>
              <a:gd name="connsiteX4" fmla="*/ 1255 w 7884"/>
              <a:gd name="connsiteY4" fmla="*/ 1069 h 10000"/>
              <a:gd name="connsiteX5" fmla="*/ 6707 w 7884"/>
              <a:gd name="connsiteY5" fmla="*/ 0 h 10000"/>
              <a:gd name="connsiteX0-1" fmla="*/ 8507 w 10000"/>
              <a:gd name="connsiteY0-2" fmla="*/ 0 h 10000"/>
              <a:gd name="connsiteX1-3" fmla="*/ 7472 w 10000"/>
              <a:gd name="connsiteY1-4" fmla="*/ 5341 h 10000"/>
              <a:gd name="connsiteX2-5" fmla="*/ 7472 w 10000"/>
              <a:gd name="connsiteY2-6" fmla="*/ 10000 h 10000"/>
              <a:gd name="connsiteX3-7" fmla="*/ 0 w 10000"/>
              <a:gd name="connsiteY3-8" fmla="*/ 10000 h 10000"/>
              <a:gd name="connsiteX4-9" fmla="*/ 1067 w 10000"/>
              <a:gd name="connsiteY4-10" fmla="*/ 0 h 10000"/>
              <a:gd name="connsiteX5-11" fmla="*/ 8507 w 10000"/>
              <a:gd name="connsiteY5-12" fmla="*/ 0 h 10000"/>
              <a:gd name="connsiteX0-13" fmla="*/ 7440 w 8933"/>
              <a:gd name="connsiteY0-14" fmla="*/ 0 h 10000"/>
              <a:gd name="connsiteX1-15" fmla="*/ 6405 w 8933"/>
              <a:gd name="connsiteY1-16" fmla="*/ 5341 h 10000"/>
              <a:gd name="connsiteX2-17" fmla="*/ 6405 w 8933"/>
              <a:gd name="connsiteY2-18" fmla="*/ 10000 h 10000"/>
              <a:gd name="connsiteX3-19" fmla="*/ 26 w 8933"/>
              <a:gd name="connsiteY3-20" fmla="*/ 10000 h 10000"/>
              <a:gd name="connsiteX4-21" fmla="*/ 0 w 8933"/>
              <a:gd name="connsiteY4-22" fmla="*/ 0 h 10000"/>
              <a:gd name="connsiteX5-23" fmla="*/ 7440 w 8933"/>
              <a:gd name="connsiteY5-24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8933" h="10000">
                <a:moveTo>
                  <a:pt x="7440" y="0"/>
                </a:moveTo>
                <a:cubicBezTo>
                  <a:pt x="7440" y="0"/>
                  <a:pt x="2410" y="2882"/>
                  <a:pt x="6405" y="5341"/>
                </a:cubicBezTo>
                <a:cubicBezTo>
                  <a:pt x="7302" y="5897"/>
                  <a:pt x="11617" y="8231"/>
                  <a:pt x="6405" y="10000"/>
                </a:cubicBezTo>
                <a:lnTo>
                  <a:pt x="26" y="10000"/>
                </a:lnTo>
                <a:cubicBezTo>
                  <a:pt x="26" y="0"/>
                  <a:pt x="0" y="0"/>
                  <a:pt x="0" y="0"/>
                </a:cubicBezTo>
                <a:lnTo>
                  <a:pt x="7440" y="0"/>
                </a:lnTo>
                <a:close/>
              </a:path>
            </a:pathLst>
          </a:custGeom>
          <a:solidFill>
            <a:srgbClr val="3F5646"/>
          </a:solidFill>
        </p:spPr>
        <p:txBody>
          <a:bodyPr vert="horz" wrap="square" lIns="91440" tIns="45720" rIns="91440" bIns="45720" rtlCol="0">
            <a:normAutofit/>
          </a:bodyPr>
          <a:lstStyle/>
          <a:p>
            <a:endParaRPr lang="en-US" sz="2400">
              <a:cs typeface="+mn-ea"/>
              <a:sym typeface="+mn-lt"/>
            </a:endParaRPr>
          </a:p>
        </p:txBody>
      </p:sp>
      <p:grpSp>
        <p:nvGrpSpPr>
          <p:cNvPr id="7" name="íslîḋe"/>
          <p:cNvGrpSpPr/>
          <p:nvPr/>
        </p:nvGrpSpPr>
        <p:grpSpPr>
          <a:xfrm>
            <a:off x="3472229" y="2911945"/>
            <a:ext cx="6523169" cy="683491"/>
            <a:chOff x="4237443" y="1287621"/>
            <a:chExt cx="6523169" cy="683491"/>
          </a:xfrm>
        </p:grpSpPr>
        <p:sp>
          <p:nvSpPr>
            <p:cNvPr id="22" name="iś1îḋé"/>
            <p:cNvSpPr/>
            <p:nvPr/>
          </p:nvSpPr>
          <p:spPr>
            <a:xfrm>
              <a:off x="4237443" y="1491105"/>
              <a:ext cx="304698" cy="304698"/>
            </a:xfrm>
            <a:prstGeom prst="diamond">
              <a:avLst/>
            </a:prstGeom>
            <a:noFill/>
            <a:ln w="22225">
              <a:solidFill>
                <a:srgbClr val="DEB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900" dirty="0">
                <a:cs typeface="+mn-ea"/>
                <a:sym typeface="+mn-lt"/>
              </a:endParaRPr>
            </a:p>
          </p:txBody>
        </p:sp>
        <p:grpSp>
          <p:nvGrpSpPr>
            <p:cNvPr id="23" name="ïŝḻîḑé"/>
            <p:cNvGrpSpPr/>
            <p:nvPr/>
          </p:nvGrpSpPr>
          <p:grpSpPr>
            <a:xfrm>
              <a:off x="4627865" y="1287621"/>
              <a:ext cx="6132747" cy="683491"/>
              <a:chOff x="5041995" y="1438275"/>
              <a:chExt cx="6132747" cy="683491"/>
            </a:xfrm>
          </p:grpSpPr>
          <p:sp>
            <p:nvSpPr>
              <p:cNvPr id="24" name="ïṩḷiḑe"/>
              <p:cNvSpPr/>
              <p:nvPr/>
            </p:nvSpPr>
            <p:spPr bwMode="auto">
              <a:xfrm>
                <a:off x="5041995" y="1817067"/>
                <a:ext cx="6132747" cy="304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随时随地，唤醒活力</a:t>
                </a:r>
                <a:endParaRPr lang="en-US" altLang="zh-CN" dirty="0">
                  <a:cs typeface="+mn-ea"/>
                  <a:sym typeface="+mn-lt"/>
                </a:endParaRPr>
              </a:p>
            </p:txBody>
          </p:sp>
          <p:sp>
            <p:nvSpPr>
              <p:cNvPr id="25" name="íṩḻîḋê"/>
              <p:cNvSpPr/>
              <p:nvPr/>
            </p:nvSpPr>
            <p:spPr bwMode="auto">
              <a:xfrm>
                <a:off x="5041996" y="1438275"/>
                <a:ext cx="3860684" cy="378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4000" b="1" i="1" dirty="0">
                    <a:cs typeface="+mn-ea"/>
                    <a:sym typeface="+mn-lt"/>
                  </a:rPr>
                  <a:t>星倍醇</a:t>
                </a:r>
                <a:endParaRPr lang="en-US" altLang="zh-CN" sz="4000" b="1" i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íṡ1ïḍê"/>
          <p:cNvGrpSpPr/>
          <p:nvPr/>
        </p:nvGrpSpPr>
        <p:grpSpPr>
          <a:xfrm>
            <a:off x="7482783" y="2911945"/>
            <a:ext cx="6523169" cy="886975"/>
            <a:chOff x="4995427" y="2285169"/>
            <a:chExt cx="6523169" cy="886975"/>
          </a:xfrm>
        </p:grpSpPr>
        <p:sp>
          <p:nvSpPr>
            <p:cNvPr id="18" name="ïŝḻîḓé"/>
            <p:cNvSpPr/>
            <p:nvPr/>
          </p:nvSpPr>
          <p:spPr>
            <a:xfrm>
              <a:off x="4995427" y="2488653"/>
              <a:ext cx="304698" cy="304698"/>
            </a:xfrm>
            <a:prstGeom prst="diamond">
              <a:avLst/>
            </a:prstGeom>
            <a:noFill/>
            <a:ln w="22225">
              <a:solidFill>
                <a:srgbClr val="DEB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900" dirty="0">
                <a:cs typeface="+mn-ea"/>
                <a:sym typeface="+mn-lt"/>
              </a:endParaRPr>
            </a:p>
          </p:txBody>
        </p:sp>
        <p:grpSp>
          <p:nvGrpSpPr>
            <p:cNvPr id="19" name="îṧḷïḑé"/>
            <p:cNvGrpSpPr/>
            <p:nvPr/>
          </p:nvGrpSpPr>
          <p:grpSpPr>
            <a:xfrm>
              <a:off x="5385849" y="2285169"/>
              <a:ext cx="6132747" cy="886975"/>
              <a:chOff x="5041995" y="1438275"/>
              <a:chExt cx="6132747" cy="886975"/>
            </a:xfrm>
          </p:grpSpPr>
          <p:sp>
            <p:nvSpPr>
              <p:cNvPr id="20" name="iŝ1ïḑe"/>
              <p:cNvSpPr/>
              <p:nvPr/>
            </p:nvSpPr>
            <p:spPr bwMode="auto">
              <a:xfrm>
                <a:off x="5041995" y="1817067"/>
                <a:ext cx="6132747" cy="508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4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随时随地，回归好心情</a:t>
                </a:r>
                <a:endParaRPr lang="en-US" altLang="zh-CN" dirty="0">
                  <a:cs typeface="+mn-ea"/>
                  <a:sym typeface="+mn-lt"/>
                </a:endParaRPr>
              </a:p>
            </p:txBody>
          </p:sp>
          <p:sp>
            <p:nvSpPr>
              <p:cNvPr id="21" name="iśļíďê"/>
              <p:cNvSpPr/>
              <p:nvPr/>
            </p:nvSpPr>
            <p:spPr bwMode="auto">
              <a:xfrm>
                <a:off x="5041996" y="1438275"/>
                <a:ext cx="3860684" cy="3787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b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4000" b="1" i="1" dirty="0">
                    <a:cs typeface="+mn-ea"/>
                    <a:sym typeface="+mn-lt"/>
                  </a:rPr>
                  <a:t>瓶装星冰乐</a:t>
                </a:r>
                <a:endParaRPr lang="en-US" altLang="zh-CN" sz="4000" b="1" i="1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3550025" y="4622683"/>
            <a:ext cx="63675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Concept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：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星巴克即饮系列，让她在星巴克门店之外，随时随地即刻享受高品质咖啡美味，回归活力满满女王状态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422611" y="417629"/>
            <a:ext cx="8120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2F4E44"/>
                </a:solidFill>
                <a:cs typeface="+mn-ea"/>
                <a:sym typeface="+mn-lt"/>
              </a:rPr>
              <a:t>38</a:t>
            </a:r>
            <a:r>
              <a:rPr lang="zh-CN" altLang="en-US" sz="2800" b="1" dirty="0">
                <a:solidFill>
                  <a:srgbClr val="2F4E44"/>
                </a:solidFill>
                <a:cs typeface="+mn-ea"/>
                <a:sym typeface="+mn-lt"/>
              </a:rPr>
              <a:t>电商推广主题：</a:t>
            </a:r>
            <a:endParaRPr lang="en-US" altLang="zh-CN" sz="2800" b="1" dirty="0">
              <a:solidFill>
                <a:srgbClr val="2F4E44"/>
              </a:solidFill>
              <a:cs typeface="+mn-ea"/>
              <a:sym typeface="+mn-lt"/>
            </a:endParaRPr>
          </a:p>
          <a:p>
            <a:endParaRPr lang="en-US" altLang="zh-CN" sz="2800" b="1" dirty="0">
              <a:solidFill>
                <a:srgbClr val="2F4E44"/>
              </a:solidFill>
              <a:cs typeface="+mn-ea"/>
              <a:sym typeface="+mn-lt"/>
            </a:endParaRPr>
          </a:p>
          <a:p>
            <a:r>
              <a:rPr lang="zh-CN" altLang="en-US" sz="4000" b="1" dirty="0">
                <a:solidFill>
                  <a:srgbClr val="2F4E44"/>
                </a:solidFill>
                <a:cs typeface="+mn-ea"/>
                <a:sym typeface="+mn-lt"/>
              </a:rPr>
              <a:t>随享星巴克，随“星”做女王（</a:t>
            </a:r>
            <a:r>
              <a:rPr lang="en-US" altLang="zh-CN" sz="4000" b="1" dirty="0">
                <a:solidFill>
                  <a:srgbClr val="2F4E44"/>
                </a:solidFill>
                <a:cs typeface="+mn-ea"/>
                <a:sym typeface="+mn-lt"/>
              </a:rPr>
              <a:t>TBD</a:t>
            </a:r>
            <a:r>
              <a:rPr lang="zh-CN" altLang="en-US" sz="4000" b="1" dirty="0">
                <a:solidFill>
                  <a:srgbClr val="2F4E44"/>
                </a:solidFill>
                <a:cs typeface="+mn-ea"/>
                <a:sym typeface="+mn-lt"/>
              </a:rPr>
              <a:t>）</a:t>
            </a:r>
            <a:endParaRPr lang="en-US" altLang="zh-CN" sz="4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56648" y="0"/>
            <a:ext cx="2083443" cy="2830010"/>
          </a:xfrm>
          <a:prstGeom prst="rect">
            <a:avLst/>
          </a:prstGeom>
          <a:blipFill>
            <a:blip r:embed="rId1" cstate="email"/>
            <a:stretch>
              <a:fillRect l="-59314" r="-178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56648" y="3190595"/>
            <a:ext cx="2083443" cy="2548359"/>
          </a:xfrm>
          <a:prstGeom prst="rect">
            <a:avLst/>
          </a:prstGeom>
          <a:blipFill>
            <a:blip r:embed="rId2" cstate="email"/>
            <a:stretch>
              <a:fillRect l="-65425" r="-117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85088" y="-1"/>
            <a:ext cx="2083443" cy="2548359"/>
          </a:xfrm>
          <a:prstGeom prst="rect">
            <a:avLst/>
          </a:prstGeom>
          <a:blipFill>
            <a:blip r:embed="rId3" cstate="email"/>
            <a:stretch>
              <a:fillRect l="-65425" r="-117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85087" y="2830009"/>
            <a:ext cx="2083443" cy="2548359"/>
          </a:xfrm>
          <a:prstGeom prst="rect">
            <a:avLst/>
          </a:prstGeom>
          <a:solidFill>
            <a:srgbClr val="3F5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ïṥḻïďé"/>
          <p:cNvSpPr txBox="1"/>
          <p:nvPr/>
        </p:nvSpPr>
        <p:spPr>
          <a:xfrm>
            <a:off x="3421455" y="3355248"/>
            <a:ext cx="2253591" cy="157806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 fontScale="8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zh-CN" altLang="en-US" sz="6600" b="1" dirty="0">
                <a:solidFill>
                  <a:schemeClr val="bg1"/>
                </a:solidFill>
                <a:cs typeface="+mn-ea"/>
                <a:sym typeface="+mn-lt"/>
              </a:rPr>
              <a:t>传播策略</a:t>
            </a:r>
            <a:endParaRPr lang="en-US" altLang="zh-CN" sz="6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78" name="íṡ1îďê"/>
          <p:cNvGrpSpPr/>
          <p:nvPr/>
        </p:nvGrpSpPr>
        <p:grpSpPr>
          <a:xfrm>
            <a:off x="6096000" y="1415005"/>
            <a:ext cx="6261847" cy="1116345"/>
            <a:chOff x="1066764" y="1429110"/>
            <a:chExt cx="6261847" cy="1116345"/>
          </a:xfrm>
        </p:grpSpPr>
        <p:grpSp>
          <p:nvGrpSpPr>
            <p:cNvPr id="285" name="iŝ1idê"/>
            <p:cNvGrpSpPr/>
            <p:nvPr/>
          </p:nvGrpSpPr>
          <p:grpSpPr>
            <a:xfrm>
              <a:off x="1066764" y="1517756"/>
              <a:ext cx="703465" cy="703465"/>
              <a:chOff x="2751043" y="2007011"/>
              <a:chExt cx="703465" cy="703465"/>
            </a:xfrm>
          </p:grpSpPr>
          <p:sp>
            <p:nvSpPr>
              <p:cNvPr id="289" name="ïṡḷîḓe"/>
              <p:cNvSpPr/>
              <p:nvPr/>
            </p:nvSpPr>
            <p:spPr>
              <a:xfrm>
                <a:off x="2751043" y="2007011"/>
                <a:ext cx="703465" cy="7034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290" name="íṥlîḓè"/>
              <p:cNvSpPr/>
              <p:nvPr/>
            </p:nvSpPr>
            <p:spPr bwMode="auto">
              <a:xfrm>
                <a:off x="2858866" y="2112288"/>
                <a:ext cx="487818" cy="492911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</p:grpSp>
        <p:grpSp>
          <p:nvGrpSpPr>
            <p:cNvPr id="286" name="íşļîḍé"/>
            <p:cNvGrpSpPr/>
            <p:nvPr/>
          </p:nvGrpSpPr>
          <p:grpSpPr>
            <a:xfrm>
              <a:off x="1983061" y="1429110"/>
              <a:ext cx="5345550" cy="1116345"/>
              <a:chOff x="1983061" y="1429110"/>
              <a:chExt cx="5345550" cy="1116345"/>
            </a:xfrm>
          </p:grpSpPr>
          <p:sp>
            <p:nvSpPr>
              <p:cNvPr id="287" name="ïş1iḑè"/>
              <p:cNvSpPr/>
              <p:nvPr/>
            </p:nvSpPr>
            <p:spPr bwMode="auto">
              <a:xfrm>
                <a:off x="1983061" y="1841990"/>
                <a:ext cx="3887939" cy="703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红包、购物津贴</a:t>
                </a:r>
                <a:endParaRPr lang="en-US" altLang="zh-CN" sz="12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女神礼盒装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288" name="íşlîḑe"/>
              <p:cNvSpPr txBox="1"/>
              <p:nvPr/>
            </p:nvSpPr>
            <p:spPr bwMode="auto">
              <a:xfrm>
                <a:off x="1983061" y="1429110"/>
                <a:ext cx="5345550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cs typeface="+mn-ea"/>
                    <a:sym typeface="+mn-lt"/>
                  </a:rPr>
                  <a:t>紧跟平台宣传，配合平台优惠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9" name="ïṥḻïḋê"/>
          <p:cNvGrpSpPr/>
          <p:nvPr/>
        </p:nvGrpSpPr>
        <p:grpSpPr>
          <a:xfrm>
            <a:off x="6096000" y="3040714"/>
            <a:ext cx="6261847" cy="1116345"/>
            <a:chOff x="1066764" y="3054819"/>
            <a:chExt cx="6261847" cy="1116345"/>
          </a:xfrm>
        </p:grpSpPr>
        <p:grpSp>
          <p:nvGrpSpPr>
            <p:cNvPr id="279" name="ïŝľíďe"/>
            <p:cNvGrpSpPr/>
            <p:nvPr/>
          </p:nvGrpSpPr>
          <p:grpSpPr>
            <a:xfrm>
              <a:off x="1066764" y="3143465"/>
              <a:ext cx="703465" cy="703465"/>
              <a:chOff x="2751043" y="3276607"/>
              <a:chExt cx="703465" cy="703465"/>
            </a:xfrm>
          </p:grpSpPr>
          <p:sp>
            <p:nvSpPr>
              <p:cNvPr id="283" name="i$ļiḍé"/>
              <p:cNvSpPr/>
              <p:nvPr/>
            </p:nvSpPr>
            <p:spPr>
              <a:xfrm>
                <a:off x="2751043" y="3276607"/>
                <a:ext cx="703465" cy="703465"/>
              </a:xfrm>
              <a:prstGeom prst="rect">
                <a:avLst/>
              </a:prstGeom>
              <a:solidFill>
                <a:srgbClr val="DEBC93"/>
              </a:solidFill>
              <a:ln>
                <a:solidFill>
                  <a:srgbClr val="DEBC9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284" name="íṧļïdè"/>
              <p:cNvSpPr/>
              <p:nvPr/>
            </p:nvSpPr>
            <p:spPr bwMode="auto">
              <a:xfrm>
                <a:off x="2890150" y="3464863"/>
                <a:ext cx="425250" cy="326953"/>
              </a:xfrm>
              <a:custGeom>
                <a:avLst/>
                <a:gdLst>
                  <a:gd name="connsiteX0" fmla="*/ 32283 w 425250"/>
                  <a:gd name="connsiteY0" fmla="*/ 47013 h 326953"/>
                  <a:gd name="connsiteX1" fmla="*/ 150654 w 425250"/>
                  <a:gd name="connsiteY1" fmla="*/ 47013 h 326953"/>
                  <a:gd name="connsiteX2" fmla="*/ 165002 w 425250"/>
                  <a:gd name="connsiteY2" fmla="*/ 61369 h 326953"/>
                  <a:gd name="connsiteX3" fmla="*/ 150654 w 425250"/>
                  <a:gd name="connsiteY3" fmla="*/ 75725 h 326953"/>
                  <a:gd name="connsiteX4" fmla="*/ 32283 w 425250"/>
                  <a:gd name="connsiteY4" fmla="*/ 75725 h 326953"/>
                  <a:gd name="connsiteX5" fmla="*/ 28696 w 425250"/>
                  <a:gd name="connsiteY5" fmla="*/ 75725 h 326953"/>
                  <a:gd name="connsiteX6" fmla="*/ 28696 w 425250"/>
                  <a:gd name="connsiteY6" fmla="*/ 294652 h 326953"/>
                  <a:gd name="connsiteX7" fmla="*/ 32283 w 425250"/>
                  <a:gd name="connsiteY7" fmla="*/ 298241 h 326953"/>
                  <a:gd name="connsiteX8" fmla="*/ 369461 w 425250"/>
                  <a:gd name="connsiteY8" fmla="*/ 298241 h 326953"/>
                  <a:gd name="connsiteX9" fmla="*/ 373048 w 425250"/>
                  <a:gd name="connsiteY9" fmla="*/ 294652 h 326953"/>
                  <a:gd name="connsiteX10" fmla="*/ 373048 w 425250"/>
                  <a:gd name="connsiteY10" fmla="*/ 201339 h 326953"/>
                  <a:gd name="connsiteX11" fmla="*/ 387396 w 425250"/>
                  <a:gd name="connsiteY11" fmla="*/ 186983 h 326953"/>
                  <a:gd name="connsiteX12" fmla="*/ 401744 w 425250"/>
                  <a:gd name="connsiteY12" fmla="*/ 201339 h 326953"/>
                  <a:gd name="connsiteX13" fmla="*/ 401744 w 425250"/>
                  <a:gd name="connsiteY13" fmla="*/ 294652 h 326953"/>
                  <a:gd name="connsiteX14" fmla="*/ 369461 w 425250"/>
                  <a:gd name="connsiteY14" fmla="*/ 326953 h 326953"/>
                  <a:gd name="connsiteX15" fmla="*/ 32283 w 425250"/>
                  <a:gd name="connsiteY15" fmla="*/ 326953 h 326953"/>
                  <a:gd name="connsiteX16" fmla="*/ 0 w 425250"/>
                  <a:gd name="connsiteY16" fmla="*/ 294652 h 326953"/>
                  <a:gd name="connsiteX17" fmla="*/ 0 w 425250"/>
                  <a:gd name="connsiteY17" fmla="*/ 75725 h 326953"/>
                  <a:gd name="connsiteX18" fmla="*/ 32283 w 425250"/>
                  <a:gd name="connsiteY18" fmla="*/ 47013 h 326953"/>
                  <a:gd name="connsiteX19" fmla="*/ 291885 w 425250"/>
                  <a:gd name="connsiteY19" fmla="*/ 0 h 326953"/>
                  <a:gd name="connsiteX20" fmla="*/ 425250 w 425250"/>
                  <a:gd name="connsiteY20" fmla="*/ 104112 h 326953"/>
                  <a:gd name="connsiteX21" fmla="*/ 291885 w 425250"/>
                  <a:gd name="connsiteY21" fmla="*/ 208224 h 326953"/>
                  <a:gd name="connsiteX22" fmla="*/ 291885 w 425250"/>
                  <a:gd name="connsiteY22" fmla="*/ 143603 h 326953"/>
                  <a:gd name="connsiteX23" fmla="*/ 126079 w 425250"/>
                  <a:gd name="connsiteY23" fmla="*/ 269255 h 326953"/>
                  <a:gd name="connsiteX24" fmla="*/ 291885 w 425250"/>
                  <a:gd name="connsiteY24" fmla="*/ 71801 h 326953"/>
                  <a:gd name="connsiteX25" fmla="*/ 291885 w 425250"/>
                  <a:gd name="connsiteY25" fmla="*/ 0 h 326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25250" h="326953">
                    <a:moveTo>
                      <a:pt x="32283" y="47013"/>
                    </a:moveTo>
                    <a:cubicBezTo>
                      <a:pt x="150654" y="47013"/>
                      <a:pt x="150654" y="47013"/>
                      <a:pt x="150654" y="47013"/>
                    </a:cubicBezTo>
                    <a:cubicBezTo>
                      <a:pt x="157828" y="47013"/>
                      <a:pt x="165002" y="50602"/>
                      <a:pt x="165002" y="61369"/>
                    </a:cubicBezTo>
                    <a:cubicBezTo>
                      <a:pt x="165002" y="68547"/>
                      <a:pt x="157828" y="75725"/>
                      <a:pt x="150654" y="75725"/>
                    </a:cubicBezTo>
                    <a:cubicBezTo>
                      <a:pt x="32283" y="75725"/>
                      <a:pt x="32283" y="75725"/>
                      <a:pt x="32283" y="75725"/>
                    </a:cubicBezTo>
                    <a:cubicBezTo>
                      <a:pt x="28696" y="75725"/>
                      <a:pt x="28696" y="75725"/>
                      <a:pt x="28696" y="75725"/>
                    </a:cubicBezTo>
                    <a:cubicBezTo>
                      <a:pt x="28696" y="294652"/>
                      <a:pt x="28696" y="294652"/>
                      <a:pt x="28696" y="294652"/>
                    </a:cubicBezTo>
                    <a:cubicBezTo>
                      <a:pt x="28696" y="298241"/>
                      <a:pt x="28696" y="298241"/>
                      <a:pt x="32283" y="298241"/>
                    </a:cubicBezTo>
                    <a:cubicBezTo>
                      <a:pt x="369461" y="298241"/>
                      <a:pt x="369461" y="298241"/>
                      <a:pt x="369461" y="298241"/>
                    </a:cubicBezTo>
                    <a:cubicBezTo>
                      <a:pt x="369461" y="298241"/>
                      <a:pt x="373048" y="298241"/>
                      <a:pt x="373048" y="294652"/>
                    </a:cubicBezTo>
                    <a:cubicBezTo>
                      <a:pt x="373048" y="201339"/>
                      <a:pt x="373048" y="201339"/>
                      <a:pt x="373048" y="201339"/>
                    </a:cubicBezTo>
                    <a:cubicBezTo>
                      <a:pt x="373048" y="194161"/>
                      <a:pt x="376635" y="186983"/>
                      <a:pt x="387396" y="186983"/>
                    </a:cubicBezTo>
                    <a:cubicBezTo>
                      <a:pt x="394570" y="186983"/>
                      <a:pt x="401744" y="194161"/>
                      <a:pt x="401744" y="201339"/>
                    </a:cubicBezTo>
                    <a:cubicBezTo>
                      <a:pt x="401744" y="294652"/>
                      <a:pt x="401744" y="294652"/>
                      <a:pt x="401744" y="294652"/>
                    </a:cubicBezTo>
                    <a:cubicBezTo>
                      <a:pt x="401744" y="312597"/>
                      <a:pt x="387396" y="326953"/>
                      <a:pt x="369461" y="326953"/>
                    </a:cubicBezTo>
                    <a:cubicBezTo>
                      <a:pt x="32283" y="326953"/>
                      <a:pt x="32283" y="326953"/>
                      <a:pt x="32283" y="326953"/>
                    </a:cubicBezTo>
                    <a:cubicBezTo>
                      <a:pt x="14348" y="326953"/>
                      <a:pt x="0" y="312597"/>
                      <a:pt x="0" y="294652"/>
                    </a:cubicBezTo>
                    <a:cubicBezTo>
                      <a:pt x="0" y="75725"/>
                      <a:pt x="0" y="75725"/>
                      <a:pt x="0" y="75725"/>
                    </a:cubicBezTo>
                    <a:cubicBezTo>
                      <a:pt x="0" y="61369"/>
                      <a:pt x="14348" y="47013"/>
                      <a:pt x="32283" y="47013"/>
                    </a:cubicBezTo>
                    <a:close/>
                    <a:moveTo>
                      <a:pt x="291885" y="0"/>
                    </a:moveTo>
                    <a:cubicBezTo>
                      <a:pt x="291885" y="0"/>
                      <a:pt x="291885" y="0"/>
                      <a:pt x="425250" y="104112"/>
                    </a:cubicBezTo>
                    <a:cubicBezTo>
                      <a:pt x="425250" y="104112"/>
                      <a:pt x="425250" y="104112"/>
                      <a:pt x="291885" y="208224"/>
                    </a:cubicBezTo>
                    <a:cubicBezTo>
                      <a:pt x="291885" y="208224"/>
                      <a:pt x="291885" y="208224"/>
                      <a:pt x="291885" y="143603"/>
                    </a:cubicBezTo>
                    <a:cubicBezTo>
                      <a:pt x="234213" y="147193"/>
                      <a:pt x="180146" y="154373"/>
                      <a:pt x="126079" y="269255"/>
                    </a:cubicBezTo>
                    <a:cubicBezTo>
                      <a:pt x="126079" y="136423"/>
                      <a:pt x="162124" y="75392"/>
                      <a:pt x="291885" y="71801"/>
                    </a:cubicBezTo>
                    <a:cubicBezTo>
                      <a:pt x="291885" y="71801"/>
                      <a:pt x="291885" y="71801"/>
                      <a:pt x="29188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0" name="îŝḷîḋé"/>
            <p:cNvGrpSpPr/>
            <p:nvPr/>
          </p:nvGrpSpPr>
          <p:grpSpPr>
            <a:xfrm>
              <a:off x="1983061" y="3054819"/>
              <a:ext cx="5345550" cy="1116345"/>
              <a:chOff x="1983061" y="3054819"/>
              <a:chExt cx="5345550" cy="1116345"/>
            </a:xfrm>
          </p:grpSpPr>
          <p:sp>
            <p:nvSpPr>
              <p:cNvPr id="281" name="isľíḍê"/>
              <p:cNvSpPr/>
              <p:nvPr/>
            </p:nvSpPr>
            <p:spPr bwMode="auto">
              <a:xfrm>
                <a:off x="1983061" y="3467699"/>
                <a:ext cx="3887939" cy="703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工作加班</a:t>
                </a:r>
                <a:endParaRPr lang="en-US" altLang="zh-CN" sz="12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春季旅行</a:t>
                </a:r>
                <a:endParaRPr lang="en-US" altLang="zh-CN" sz="12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居家独处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282" name="íSḻïḍe"/>
              <p:cNvSpPr txBox="1"/>
              <p:nvPr/>
            </p:nvSpPr>
            <p:spPr bwMode="auto">
              <a:xfrm>
                <a:off x="1983061" y="3054819"/>
                <a:ext cx="5345550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sz="2000" b="1" dirty="0">
                    <a:cs typeface="+mn-ea"/>
                    <a:sym typeface="+mn-lt"/>
                  </a:rPr>
                  <a:t>结合人群特点，场景捆绑，态度共振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80" name="íṣ1ïdé"/>
          <p:cNvGrpSpPr/>
          <p:nvPr/>
        </p:nvGrpSpPr>
        <p:grpSpPr>
          <a:xfrm>
            <a:off x="6096000" y="4666423"/>
            <a:ext cx="4804236" cy="1116345"/>
            <a:chOff x="1066764" y="4680528"/>
            <a:chExt cx="4804236" cy="1116345"/>
          </a:xfrm>
        </p:grpSpPr>
        <p:grpSp>
          <p:nvGrpSpPr>
            <p:cNvPr id="273" name="íśḷiḑe"/>
            <p:cNvGrpSpPr/>
            <p:nvPr/>
          </p:nvGrpSpPr>
          <p:grpSpPr>
            <a:xfrm>
              <a:off x="1066764" y="4769174"/>
              <a:ext cx="703465" cy="703465"/>
              <a:chOff x="2751043" y="4489890"/>
              <a:chExt cx="703465" cy="703465"/>
            </a:xfrm>
          </p:grpSpPr>
          <p:sp>
            <p:nvSpPr>
              <p:cNvPr id="277" name="iṩḻiḋe"/>
              <p:cNvSpPr/>
              <p:nvPr/>
            </p:nvSpPr>
            <p:spPr>
              <a:xfrm>
                <a:off x="2751043" y="4489890"/>
                <a:ext cx="703465" cy="70346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  <p:sp>
            <p:nvSpPr>
              <p:cNvPr id="278" name="î$ḷíḑé"/>
              <p:cNvSpPr/>
              <p:nvPr/>
            </p:nvSpPr>
            <p:spPr bwMode="auto">
              <a:xfrm>
                <a:off x="2894404" y="4671556"/>
                <a:ext cx="416742" cy="340132"/>
              </a:xfrm>
              <a:custGeom>
                <a:avLst/>
                <a:gdLst>
                  <a:gd name="T0" fmla="*/ 307 w 382"/>
                  <a:gd name="T1" fmla="*/ 135 h 312"/>
                  <a:gd name="T2" fmla="*/ 362 w 382"/>
                  <a:gd name="T3" fmla="*/ 71 h 312"/>
                  <a:gd name="T4" fmla="*/ 238 w 382"/>
                  <a:gd name="T5" fmla="*/ 25 h 312"/>
                  <a:gd name="T6" fmla="*/ 229 w 382"/>
                  <a:gd name="T7" fmla="*/ 19 h 312"/>
                  <a:gd name="T8" fmla="*/ 229 w 382"/>
                  <a:gd name="T9" fmla="*/ 134 h 312"/>
                  <a:gd name="T10" fmla="*/ 180 w 382"/>
                  <a:gd name="T11" fmla="*/ 214 h 312"/>
                  <a:gd name="T12" fmla="*/ 86 w 382"/>
                  <a:gd name="T13" fmla="*/ 189 h 312"/>
                  <a:gd name="T14" fmla="*/ 129 w 382"/>
                  <a:gd name="T15" fmla="*/ 97 h 312"/>
                  <a:gd name="T16" fmla="*/ 190 w 382"/>
                  <a:gd name="T17" fmla="*/ 93 h 312"/>
                  <a:gd name="T18" fmla="*/ 190 w 382"/>
                  <a:gd name="T19" fmla="*/ 4 h 312"/>
                  <a:gd name="T20" fmla="*/ 154 w 382"/>
                  <a:gd name="T21" fmla="*/ 0 h 312"/>
                  <a:gd name="T22" fmla="*/ 0 w 382"/>
                  <a:gd name="T23" fmla="*/ 156 h 312"/>
                  <a:gd name="T24" fmla="*/ 154 w 382"/>
                  <a:gd name="T25" fmla="*/ 312 h 312"/>
                  <a:gd name="T26" fmla="*/ 308 w 382"/>
                  <a:gd name="T27" fmla="*/ 156 h 312"/>
                  <a:gd name="T28" fmla="*/ 307 w 382"/>
                  <a:gd name="T29" fmla="*/ 135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82" h="312">
                    <a:moveTo>
                      <a:pt x="307" y="135"/>
                    </a:moveTo>
                    <a:cubicBezTo>
                      <a:pt x="354" y="122"/>
                      <a:pt x="382" y="72"/>
                      <a:pt x="362" y="71"/>
                    </a:cubicBezTo>
                    <a:cubicBezTo>
                      <a:pt x="311" y="68"/>
                      <a:pt x="267" y="43"/>
                      <a:pt x="238" y="25"/>
                    </a:cubicBezTo>
                    <a:cubicBezTo>
                      <a:pt x="235" y="23"/>
                      <a:pt x="232" y="21"/>
                      <a:pt x="229" y="19"/>
                    </a:cubicBezTo>
                    <a:cubicBezTo>
                      <a:pt x="229" y="134"/>
                      <a:pt x="229" y="134"/>
                      <a:pt x="229" y="134"/>
                    </a:cubicBezTo>
                    <a:cubicBezTo>
                      <a:pt x="229" y="172"/>
                      <a:pt x="206" y="202"/>
                      <a:pt x="180" y="214"/>
                    </a:cubicBezTo>
                    <a:cubicBezTo>
                      <a:pt x="142" y="233"/>
                      <a:pt x="100" y="221"/>
                      <a:pt x="86" y="189"/>
                    </a:cubicBezTo>
                    <a:cubicBezTo>
                      <a:pt x="72" y="157"/>
                      <a:pt x="91" y="116"/>
                      <a:pt x="129" y="97"/>
                    </a:cubicBezTo>
                    <a:cubicBezTo>
                      <a:pt x="150" y="87"/>
                      <a:pt x="172" y="86"/>
                      <a:pt x="190" y="93"/>
                    </a:cubicBezTo>
                    <a:cubicBezTo>
                      <a:pt x="190" y="4"/>
                      <a:pt x="190" y="4"/>
                      <a:pt x="190" y="4"/>
                    </a:cubicBezTo>
                    <a:cubicBezTo>
                      <a:pt x="178" y="1"/>
                      <a:pt x="166" y="0"/>
                      <a:pt x="154" y="0"/>
                    </a:cubicBezTo>
                    <a:cubicBezTo>
                      <a:pt x="69" y="0"/>
                      <a:pt x="0" y="70"/>
                      <a:pt x="0" y="156"/>
                    </a:cubicBezTo>
                    <a:cubicBezTo>
                      <a:pt x="0" y="242"/>
                      <a:pt x="69" y="312"/>
                      <a:pt x="154" y="312"/>
                    </a:cubicBezTo>
                    <a:cubicBezTo>
                      <a:pt x="239" y="312"/>
                      <a:pt x="308" y="242"/>
                      <a:pt x="308" y="156"/>
                    </a:cubicBezTo>
                    <a:cubicBezTo>
                      <a:pt x="308" y="149"/>
                      <a:pt x="308" y="142"/>
                      <a:pt x="307" y="1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sz="2000">
                  <a:cs typeface="+mn-ea"/>
                  <a:sym typeface="+mn-lt"/>
                </a:endParaRPr>
              </a:p>
            </p:txBody>
          </p:sp>
        </p:grpSp>
        <p:grpSp>
          <p:nvGrpSpPr>
            <p:cNvPr id="274" name="îśḷiḑè"/>
            <p:cNvGrpSpPr/>
            <p:nvPr/>
          </p:nvGrpSpPr>
          <p:grpSpPr>
            <a:xfrm>
              <a:off x="1983061" y="4680528"/>
              <a:ext cx="3887939" cy="1116345"/>
              <a:chOff x="1983061" y="4680528"/>
              <a:chExt cx="3887939" cy="1116345"/>
            </a:xfrm>
          </p:grpSpPr>
          <p:sp>
            <p:nvSpPr>
              <p:cNvPr id="275" name="íṡ1íḋê"/>
              <p:cNvSpPr/>
              <p:nvPr/>
            </p:nvSpPr>
            <p:spPr bwMode="auto">
              <a:xfrm>
                <a:off x="1983061" y="5093408"/>
                <a:ext cx="3887939" cy="7034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抖音</a:t>
                </a:r>
                <a:endParaRPr lang="en-US" altLang="zh-CN" sz="12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小红书</a:t>
                </a:r>
                <a:endParaRPr lang="en-US" altLang="zh-CN" sz="1200" dirty="0">
                  <a:cs typeface="+mn-ea"/>
                  <a:sym typeface="+mn-lt"/>
                </a:endParaRP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200" dirty="0">
                    <a:cs typeface="+mn-ea"/>
                    <a:sym typeface="+mn-lt"/>
                  </a:rPr>
                  <a:t>淘系直播</a:t>
                </a:r>
                <a:endParaRPr lang="en-US" altLang="zh-CN" sz="1200" dirty="0">
                  <a:cs typeface="+mn-ea"/>
                  <a:sym typeface="+mn-lt"/>
                </a:endParaRPr>
              </a:p>
            </p:txBody>
          </p:sp>
          <p:sp>
            <p:nvSpPr>
              <p:cNvPr id="276" name="îsḻïdé"/>
              <p:cNvSpPr txBox="1"/>
              <p:nvPr/>
            </p:nvSpPr>
            <p:spPr bwMode="auto">
              <a:xfrm>
                <a:off x="1983061" y="4680528"/>
                <a:ext cx="3887939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cs typeface="+mn-ea"/>
                    <a:sym typeface="+mn-lt"/>
                  </a:rPr>
                  <a:t>站内站外多平台导流，随看随买</a:t>
                </a:r>
                <a:endParaRPr lang="en-US" altLang="zh-CN" sz="2000" b="1" dirty="0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81" name="直接连接符 180"/>
          <p:cNvCxnSpPr/>
          <p:nvPr/>
        </p:nvCxnSpPr>
        <p:spPr>
          <a:xfrm>
            <a:off x="7120236" y="2786032"/>
            <a:ext cx="3510000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181"/>
          <p:cNvCxnSpPr/>
          <p:nvPr/>
        </p:nvCxnSpPr>
        <p:spPr>
          <a:xfrm>
            <a:off x="7120236" y="4411741"/>
            <a:ext cx="3510000" cy="0"/>
          </a:xfrm>
          <a:prstGeom prst="line">
            <a:avLst/>
          </a:prstGeom>
          <a:ln w="3175" cap="rnd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íŝḻiḑè"/>
          <p:cNvGrpSpPr/>
          <p:nvPr/>
        </p:nvGrpSpPr>
        <p:grpSpPr>
          <a:xfrm>
            <a:off x="2566890" y="1230550"/>
            <a:ext cx="7539628" cy="4396899"/>
            <a:chOff x="503602" y="2132856"/>
            <a:chExt cx="5859098" cy="3239723"/>
          </a:xfrm>
        </p:grpSpPr>
        <p:grpSp>
          <p:nvGrpSpPr>
            <p:cNvPr id="4" name="iṧļîďé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12" name="íśḷidé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  <p:sp>
            <p:nvSpPr>
              <p:cNvPr id="13" name="iṧľïḑè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ïṥľïḓé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7" name="îşḻïḍé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9" name="išļîdè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íSlïḋè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ïşlîďe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" name="îşļîḋé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sp>
          <p:nvSpPr>
            <p:cNvPr id="6" name="íS1îde"/>
            <p:cNvSpPr/>
            <p:nvPr/>
          </p:nvSpPr>
          <p:spPr>
            <a:xfrm>
              <a:off x="1166336" y="2313357"/>
              <a:ext cx="4515875" cy="2699819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741" y="1512109"/>
            <a:ext cx="1869085" cy="274217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32945" y="2123324"/>
            <a:ext cx="4116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rgbClr val="2F4E44"/>
                </a:solidFill>
                <a:cs typeface="+mn-ea"/>
                <a:sym typeface="+mn-lt"/>
              </a:rPr>
              <a:t>PART TWO</a:t>
            </a:r>
            <a:endParaRPr lang="zh-CN" altLang="en-US" sz="6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10800000">
            <a:off x="6157628" y="4449612"/>
            <a:ext cx="358148" cy="243069"/>
          </a:xfrm>
          <a:prstGeom prst="triangle">
            <a:avLst/>
          </a:prstGeom>
          <a:solidFill>
            <a:srgbClr val="2F4E44"/>
          </a:solidFill>
          <a:ln>
            <a:solidFill>
              <a:srgbClr val="2F4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7926" y="3175573"/>
            <a:ext cx="563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2F4E44"/>
                </a:solidFill>
                <a:cs typeface="+mn-ea"/>
                <a:sym typeface="+mn-lt"/>
              </a:rPr>
              <a:t>内容及媒介规划</a:t>
            </a:r>
            <a:endParaRPr lang="zh-CN" altLang="en-US" sz="4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55635" y="5854813"/>
            <a:ext cx="852028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500" dirty="0">
                <a:solidFill>
                  <a:srgbClr val="3D5275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以优质内容为核心，辅以平台优惠，为电商导流蓄水促销售</a:t>
            </a:r>
            <a:endParaRPr lang="zh-CN" altLang="en-US" sz="2500" dirty="0">
              <a:solidFill>
                <a:srgbClr val="3D5275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534622" y="4971327"/>
            <a:ext cx="4021915" cy="108685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10228" y="1770927"/>
            <a:ext cx="7083706" cy="1429473"/>
          </a:xfrm>
          <a:prstGeom prst="rect">
            <a:avLst/>
          </a:prstGeom>
          <a:solidFill>
            <a:srgbClr val="3F564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ïsḷîḑé"/>
          <p:cNvGrpSpPr/>
          <p:nvPr/>
        </p:nvGrpSpPr>
        <p:grpSpPr>
          <a:xfrm rot="16200000" flipH="1">
            <a:off x="805282" y="3437738"/>
            <a:ext cx="648670" cy="638777"/>
            <a:chOff x="6457503" y="2225738"/>
            <a:chExt cx="648670" cy="638777"/>
          </a:xfrm>
          <a:solidFill>
            <a:srgbClr val="DEBC93"/>
          </a:solidFill>
        </p:grpSpPr>
        <p:sp>
          <p:nvSpPr>
            <p:cNvPr id="5" name="íṧḻíḓê"/>
            <p:cNvSpPr/>
            <p:nvPr/>
          </p:nvSpPr>
          <p:spPr>
            <a:xfrm>
              <a:off x="6580588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iṧľíďe"/>
            <p:cNvSpPr/>
            <p:nvPr/>
          </p:nvSpPr>
          <p:spPr>
            <a:xfrm>
              <a:off x="6457503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ïṥḻïďé"/>
          <p:cNvSpPr txBox="1"/>
          <p:nvPr/>
        </p:nvSpPr>
        <p:spPr>
          <a:xfrm>
            <a:off x="882575" y="1831541"/>
            <a:ext cx="3958656" cy="96571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店铺</a:t>
            </a:r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商品主题装修</a:t>
            </a:r>
            <a:endParaRPr 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 descr="手机屏幕截图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19" y="0"/>
            <a:ext cx="3164365" cy="6858000"/>
          </a:xfrm>
          <a:prstGeom prst="rect">
            <a:avLst/>
          </a:prstGeom>
        </p:spPr>
      </p:pic>
      <p:pic>
        <p:nvPicPr>
          <p:cNvPr id="13" name="图片 12" descr="社交网络的手机截图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635" y="0"/>
            <a:ext cx="3164365" cy="6858000"/>
          </a:xfrm>
          <a:prstGeom prst="rect">
            <a:avLst/>
          </a:prstGeom>
        </p:spPr>
      </p:pic>
      <p:sp>
        <p:nvSpPr>
          <p:cNvPr id="14" name="圆角矩形 13"/>
          <p:cNvSpPr/>
          <p:nvPr/>
        </p:nvSpPr>
        <p:spPr>
          <a:xfrm>
            <a:off x="5296419" y="1613647"/>
            <a:ext cx="3390381" cy="208193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925059" y="0"/>
            <a:ext cx="3390381" cy="32004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43786" y="4361744"/>
            <a:ext cx="40883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</a:t>
            </a: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女王节</a:t>
            </a:r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banner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随享星巴克，随“星”做女王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/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</a:t>
            </a: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女王特供礼盒限量发售中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37" y="5071787"/>
            <a:ext cx="462158" cy="885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0227" y="1770927"/>
            <a:ext cx="7890019" cy="1429473"/>
          </a:xfrm>
          <a:prstGeom prst="rect">
            <a:avLst/>
          </a:prstGeom>
          <a:solidFill>
            <a:srgbClr val="3F564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图片 8" descr="墙上的海报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803" y="330937"/>
            <a:ext cx="4752051" cy="4752051"/>
          </a:xfrm>
          <a:prstGeom prst="rect">
            <a:avLst/>
          </a:prstGeom>
        </p:spPr>
      </p:pic>
      <p:grpSp>
        <p:nvGrpSpPr>
          <p:cNvPr id="4" name="ïsḷîḑé"/>
          <p:cNvGrpSpPr/>
          <p:nvPr/>
        </p:nvGrpSpPr>
        <p:grpSpPr>
          <a:xfrm rot="16200000" flipH="1">
            <a:off x="805282" y="3437738"/>
            <a:ext cx="648670" cy="638777"/>
            <a:chOff x="6457503" y="2225738"/>
            <a:chExt cx="648670" cy="638777"/>
          </a:xfrm>
          <a:solidFill>
            <a:srgbClr val="DEBC93"/>
          </a:solidFill>
        </p:grpSpPr>
        <p:sp>
          <p:nvSpPr>
            <p:cNvPr id="5" name="íṧḻíḓê"/>
            <p:cNvSpPr/>
            <p:nvPr/>
          </p:nvSpPr>
          <p:spPr>
            <a:xfrm>
              <a:off x="6580588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iṧľíďe"/>
            <p:cNvSpPr/>
            <p:nvPr/>
          </p:nvSpPr>
          <p:spPr>
            <a:xfrm>
              <a:off x="6457503" y="2225738"/>
              <a:ext cx="525585" cy="638777"/>
            </a:xfrm>
            <a:prstGeom prst="chevron">
              <a:avLst>
                <a:gd name="adj" fmla="val 4542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ID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ïṥḻïďé"/>
          <p:cNvSpPr txBox="1"/>
          <p:nvPr/>
        </p:nvSpPr>
        <p:spPr>
          <a:xfrm>
            <a:off x="826146" y="1868030"/>
            <a:ext cx="4648411" cy="96571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随“星”配节日限定礼盒</a:t>
            </a:r>
            <a:endParaRPr 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3787" y="4361744"/>
            <a:ext cx="60200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三八女王节限定，</a:t>
            </a:r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罐随“星”配，</a:t>
            </a:r>
            <a:r>
              <a:rPr lang="en-US" altLang="zh-CN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种口味可随心搭配（仅</a:t>
            </a:r>
            <a:r>
              <a:rPr lang="en-US" altLang="zh-CN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</a:t>
            </a: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活动期间支持）</a:t>
            </a:r>
            <a:endParaRPr lang="en-US" altLang="zh-CN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活动期间购买限定礼盒，还可获赠周边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每日前</a:t>
            </a:r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</a:t>
            </a: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订购成功者，随单附赠限量版女神杯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每日前</a:t>
            </a:r>
            <a:r>
              <a:rPr lang="en-US" altLang="zh-CN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101-1000</a:t>
            </a:r>
            <a:r>
              <a:rPr lang="zh-CN" altLang="en-US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订购成功者，随单附赠限量版工作笔记本</a:t>
            </a: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/>
        </p:nvGraphicFramePr>
        <p:xfrm>
          <a:off x="2032000" y="1059202"/>
          <a:ext cx="8128000" cy="490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43" name="显示参与活动总人数"/>
          <p:cNvSpPr txBox="1"/>
          <p:nvPr/>
        </p:nvSpPr>
        <p:spPr>
          <a:xfrm>
            <a:off x="8777978" y="1800473"/>
            <a:ext cx="2579755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30000"/>
              </a:lnSpc>
              <a:defRPr sz="500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sz="2500" b="1" dirty="0"/>
              <a:t>私域流量</a:t>
            </a:r>
            <a:endParaRPr sz="2500" b="1" dirty="0"/>
          </a:p>
        </p:txBody>
      </p:sp>
      <p:sp>
        <p:nvSpPr>
          <p:cNvPr id="44" name="显示参与活动总人数"/>
          <p:cNvSpPr txBox="1"/>
          <p:nvPr/>
        </p:nvSpPr>
        <p:spPr>
          <a:xfrm>
            <a:off x="1514963" y="2423435"/>
            <a:ext cx="1875572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lvl1pPr algn="l">
              <a:lnSpc>
                <a:spcPct val="130000"/>
              </a:lnSpc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5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图文测评，打动用户</a:t>
            </a:r>
            <a:endParaRPr sz="15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显示参与活动总人数"/>
          <p:cNvSpPr txBox="1"/>
          <p:nvPr/>
        </p:nvSpPr>
        <p:spPr>
          <a:xfrm>
            <a:off x="1346471" y="1905323"/>
            <a:ext cx="1743959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lvl1pPr algn="l">
              <a:lnSpc>
                <a:spcPct val="130000"/>
              </a:lnSpc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2500" dirty="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真实种草</a:t>
            </a:r>
            <a:endParaRPr sz="2500" dirty="0">
              <a:solidFill>
                <a:srgbClr val="3D52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显示参与活动总人数"/>
          <p:cNvSpPr txBox="1"/>
          <p:nvPr/>
        </p:nvSpPr>
        <p:spPr>
          <a:xfrm>
            <a:off x="8837647" y="4189488"/>
            <a:ext cx="2579755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30000"/>
              </a:lnSpc>
              <a:defRPr sz="500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sz="2500" b="1" dirty="0"/>
              <a:t>电商聚合</a:t>
            </a:r>
            <a:endParaRPr sz="2500" b="1" dirty="0"/>
          </a:p>
        </p:txBody>
      </p:sp>
      <p:sp>
        <p:nvSpPr>
          <p:cNvPr id="49" name="显示参与活动总人数"/>
          <p:cNvSpPr txBox="1"/>
          <p:nvPr/>
        </p:nvSpPr>
        <p:spPr>
          <a:xfrm>
            <a:off x="1580770" y="4147684"/>
            <a:ext cx="2579755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30000"/>
              </a:lnSpc>
              <a:defRPr sz="500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sz="2500" b="1" dirty="0"/>
              <a:t>内容广播</a:t>
            </a:r>
            <a:endParaRPr sz="2500" b="1" dirty="0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16823" y="2007148"/>
            <a:ext cx="703884" cy="703884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13079" y="4343516"/>
            <a:ext cx="644560" cy="64456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02862" y="4343516"/>
            <a:ext cx="644560" cy="64456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61398" y="4343516"/>
            <a:ext cx="703885" cy="703885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4827282" y="2218085"/>
            <a:ext cx="2579755" cy="2521057"/>
          </a:xfrm>
          <a:prstGeom prst="ellips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 Medium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450581" y="2738040"/>
            <a:ext cx="1356795" cy="140964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algn="ctr" defTabSz="412750" hangingPunct="0"/>
            <a:endParaRPr lang="zh-CN" altLang="en-US" sz="16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 Medium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666510" y="2989055"/>
            <a:ext cx="926595" cy="926595"/>
          </a:xfrm>
          <a:prstGeom prst="rect">
            <a:avLst/>
          </a:prstGeom>
        </p:spPr>
      </p:pic>
      <p:sp>
        <p:nvSpPr>
          <p:cNvPr id="64" name="显示参与活动总人数"/>
          <p:cNvSpPr txBox="1"/>
          <p:nvPr/>
        </p:nvSpPr>
        <p:spPr>
          <a:xfrm>
            <a:off x="5342172" y="2541235"/>
            <a:ext cx="2299663" cy="1175525"/>
          </a:xfrm>
          <a:prstGeom prst="rect">
            <a:avLst/>
          </a:prstGeom>
          <a:ln w="12700">
            <a:miter lim="400000"/>
          </a:ln>
        </p:spPr>
        <p:txBody>
          <a:bodyPr spcFirstLastPara="1" lIns="25400" tIns="25400" rIns="25400" bIns="25400" numCol="1">
            <a:prstTxWarp prst="textArchUp">
              <a:avLst/>
            </a:prstTxWarp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30000"/>
              </a:lnSpc>
              <a:defRPr sz="500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endParaRPr sz="2500" b="1" dirty="0">
              <a:solidFill>
                <a:schemeClr val="bg1"/>
              </a:solidFill>
            </a:endParaRPr>
          </a:p>
        </p:txBody>
      </p:sp>
      <p:sp>
        <p:nvSpPr>
          <p:cNvPr id="29" name="Brief Recap"/>
          <p:cNvSpPr txBox="1"/>
          <p:nvPr/>
        </p:nvSpPr>
        <p:spPr>
          <a:xfrm>
            <a:off x="1066914" y="249361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/>
              <a:t>媒介规划：抖音为主，多平台内容种草</a:t>
            </a:r>
            <a:endParaRPr lang="en-US" altLang="zh-CN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48861" y="1978603"/>
            <a:ext cx="759437" cy="759437"/>
          </a:xfrm>
          <a:prstGeom prst="rect">
            <a:avLst/>
          </a:prstGeom>
        </p:spPr>
      </p:pic>
      <p:sp>
        <p:nvSpPr>
          <p:cNvPr id="32" name="显示参与活动总人数"/>
          <p:cNvSpPr txBox="1"/>
          <p:nvPr/>
        </p:nvSpPr>
        <p:spPr>
          <a:xfrm>
            <a:off x="1472546" y="4665796"/>
            <a:ext cx="1875572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lvl1pPr algn="l">
              <a:lnSpc>
                <a:spcPct val="130000"/>
              </a:lnSpc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5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转发抽奖，扩大声量</a:t>
            </a:r>
            <a:endParaRPr sz="15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显示参与活动总人数"/>
          <p:cNvSpPr txBox="1"/>
          <p:nvPr/>
        </p:nvSpPr>
        <p:spPr>
          <a:xfrm>
            <a:off x="8733424" y="2312535"/>
            <a:ext cx="1875572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lvl1pPr algn="l">
              <a:lnSpc>
                <a:spcPct val="130000"/>
              </a:lnSpc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5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分享好友，团购优惠</a:t>
            </a:r>
            <a:endParaRPr sz="15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显示参与活动总人数"/>
          <p:cNvSpPr txBox="1"/>
          <p:nvPr/>
        </p:nvSpPr>
        <p:spPr>
          <a:xfrm>
            <a:off x="8786195" y="4722412"/>
            <a:ext cx="1875572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lvl1pPr algn="l">
              <a:lnSpc>
                <a:spcPct val="130000"/>
              </a:lnSpc>
              <a:defRPr sz="20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lang="zh-CN" altLang="en-US" sz="15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流量转化，承接优惠</a:t>
            </a:r>
            <a:endParaRPr sz="15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显示参与活动总人数"/>
          <p:cNvSpPr txBox="1"/>
          <p:nvPr/>
        </p:nvSpPr>
        <p:spPr>
          <a:xfrm>
            <a:off x="5527529" y="4034908"/>
            <a:ext cx="2579755" cy="711954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lnSpc>
                <a:spcPct val="130000"/>
              </a:lnSpc>
              <a:defRPr sz="5000">
                <a:solidFill>
                  <a:srgbClr val="3D527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sz="2500" b="1" dirty="0">
                <a:solidFill>
                  <a:schemeClr val="bg1"/>
                </a:solidFill>
              </a:rPr>
              <a:t>随看随买</a:t>
            </a:r>
            <a:endParaRPr sz="2500" b="1" dirty="0">
              <a:solidFill>
                <a:schemeClr val="bg1"/>
              </a:solidFill>
            </a:endParaRPr>
          </a:p>
        </p:txBody>
      </p:sp>
      <p:pic>
        <p:nvPicPr>
          <p:cNvPr id="24" name="图片 23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rief Recap"/>
          <p:cNvSpPr txBox="1"/>
          <p:nvPr/>
        </p:nvSpPr>
        <p:spPr>
          <a:xfrm>
            <a:off x="1226335" y="25601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/>
              <a:t>传播</a:t>
            </a:r>
            <a:r>
              <a:rPr lang="en-US" altLang="zh-CN" dirty="0"/>
              <a:t>Timeline</a:t>
            </a:r>
            <a:endParaRPr lang="en-US" altLang="zh-CN" dirty="0"/>
          </a:p>
        </p:txBody>
      </p:sp>
      <p:sp>
        <p:nvSpPr>
          <p:cNvPr id="27" name="文本框 26"/>
          <p:cNvSpPr txBox="1"/>
          <p:nvPr/>
        </p:nvSpPr>
        <p:spPr>
          <a:xfrm>
            <a:off x="996453" y="2102945"/>
            <a:ext cx="2227737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蓄水期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98283" y="2102945"/>
            <a:ext cx="1956892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algn="ctr" defTabSz="412750" hangingPunct="0">
              <a:defRPr sz="250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引爆期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729269" y="2102945"/>
            <a:ext cx="1926448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扩散</a:t>
            </a:r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Helvetica Neue"/>
              </a:rPr>
              <a:t>期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6" name="矩形 35"/>
          <p:cNvSpPr/>
          <p:nvPr/>
        </p:nvSpPr>
        <p:spPr>
          <a:xfrm flipV="1">
            <a:off x="996453" y="2711157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77183" y="3110945"/>
            <a:ext cx="2843968" cy="34667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官方</a:t>
            </a:r>
            <a:r>
              <a:rPr lang="en-US" altLang="zh-CN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商品详情页女神节态度海报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官方“随星享”礼盒，京东旗舰店预售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多平台</a:t>
            </a:r>
            <a:r>
              <a:rPr lang="en-US" altLang="zh-CN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KOL</a:t>
            </a: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评测体验种草，推广带货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79621" y="3110945"/>
            <a:ext cx="2640098" cy="50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薇娅直播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 flipV="1">
            <a:off x="4862861" y="2711157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41" name="矩形 40"/>
          <p:cNvSpPr/>
          <p:nvPr/>
        </p:nvSpPr>
        <p:spPr>
          <a:xfrm flipV="1">
            <a:off x="8729269" y="2719355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470850" y="3110945"/>
            <a:ext cx="2640098" cy="100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多平台二次传播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女神节好物开箱</a:t>
            </a:r>
            <a:endParaRPr lang="en-US" altLang="zh-CN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4" name="图片 13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rief Recap"/>
          <p:cNvSpPr txBox="1"/>
          <p:nvPr/>
        </p:nvSpPr>
        <p:spPr>
          <a:xfrm>
            <a:off x="1122131" y="195244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/>
              <a:t>电商承接路径：优质内容</a:t>
            </a:r>
            <a:r>
              <a:rPr lang="en-US" altLang="zh-CN" dirty="0"/>
              <a:t>+</a:t>
            </a:r>
            <a:r>
              <a:rPr lang="zh-CN" altLang="en-US" dirty="0"/>
              <a:t>电商优惠</a:t>
            </a:r>
            <a:endParaRPr lang="en-US" altLang="zh-CN" dirty="0"/>
          </a:p>
        </p:txBody>
      </p:sp>
      <p:sp>
        <p:nvSpPr>
          <p:cNvPr id="27" name="文本框 26"/>
          <p:cNvSpPr txBox="1"/>
          <p:nvPr/>
        </p:nvSpPr>
        <p:spPr>
          <a:xfrm>
            <a:off x="996453" y="2102945"/>
            <a:ext cx="2227737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蓄水期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361354" y="2102945"/>
            <a:ext cx="1956892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>
            <a:defPPr>
              <a:defRPr lang="en-US"/>
            </a:defPPr>
            <a:lvl1pPr algn="ctr" defTabSz="412750" hangingPunct="0">
              <a:defRPr sz="250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引爆期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729269" y="2102945"/>
            <a:ext cx="1926448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返场期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36" name="矩形 35"/>
          <p:cNvSpPr/>
          <p:nvPr/>
        </p:nvSpPr>
        <p:spPr>
          <a:xfrm flipV="1">
            <a:off x="996453" y="2711157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40" name="矩形 39"/>
          <p:cNvSpPr/>
          <p:nvPr/>
        </p:nvSpPr>
        <p:spPr>
          <a:xfrm flipV="1">
            <a:off x="5225932" y="2711157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41" name="矩形 40"/>
          <p:cNvSpPr/>
          <p:nvPr/>
        </p:nvSpPr>
        <p:spPr>
          <a:xfrm flipV="1">
            <a:off x="8729269" y="2719355"/>
            <a:ext cx="2227737" cy="139154"/>
          </a:xfrm>
          <a:prstGeom prst="rect">
            <a:avLst/>
          </a:prstGeom>
          <a:solidFill>
            <a:srgbClr val="DEBC93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noAutofit/>
          </a:bodyPr>
          <a:lstStyle/>
          <a:p>
            <a:pPr algn="ctr" defTabSz="412750" hangingPunct="0"/>
            <a:endParaRPr lang="zh-CN" altLang="en-US" sz="16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Helvetica Neue Medium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52894" y="1189306"/>
            <a:ext cx="4544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电商关键词：随享星巴克种草</a:t>
            </a:r>
            <a:endParaRPr lang="en-US" altLang="zh-CN" sz="20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zh-CN" altLang="en-US" sz="16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**电商优惠力度，可随平台优惠和品牌情况调整</a:t>
            </a:r>
            <a:endParaRPr lang="zh-CN" altLang="en-US" sz="16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6938" y="2989944"/>
            <a:ext cx="3788509" cy="2614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京东：关注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星巴克即饮自营官方旗舰店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店铺会员抢红包，店铺会员享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8.5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折女神节优惠，在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发现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栏目发布节日礼盒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天猫超市：参与超市主题活动和超市优惠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购买节日礼盒装赠送星巴克周边赠品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种草猫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淘系内容种草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125272" y="2989944"/>
            <a:ext cx="2640098" cy="1752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薇娅直播：多个口味推荐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多款口味混搭销售提高店铺客单价和转化率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09340" y="2989944"/>
            <a:ext cx="3343461" cy="1752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开箱测评评测体验种草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旗舰店：补仓红包定时秒杀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京东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【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星巴克即饮自营官方旗舰店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】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全场产品</a:t>
            </a:r>
            <a:r>
              <a:rPr lang="en-US" altLang="zh-CN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r>
              <a:rPr lang="zh-CN" altLang="en-US" sz="1400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折优惠</a:t>
            </a:r>
            <a:endParaRPr lang="en-US" altLang="zh-CN" sz="1400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8" name="图片 17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09686" y="1400653"/>
            <a:ext cx="2199044" cy="4283070"/>
            <a:chOff x="1107966" y="4550442"/>
            <a:chExt cx="1099522" cy="2141535"/>
          </a:xfrm>
        </p:grpSpPr>
        <p:grpSp>
          <p:nvGrpSpPr>
            <p:cNvPr id="18" name="Group 80"/>
            <p:cNvGrpSpPr/>
            <p:nvPr/>
          </p:nvGrpSpPr>
          <p:grpSpPr bwMode="auto">
            <a:xfrm>
              <a:off x="1190087" y="4690964"/>
              <a:ext cx="1017401" cy="2001013"/>
              <a:chOff x="1518829" y="1246789"/>
              <a:chExt cx="1474916" cy="3116663"/>
            </a:xfrm>
          </p:grpSpPr>
          <p:grpSp>
            <p:nvGrpSpPr>
              <p:cNvPr id="20" name="Group 29"/>
              <p:cNvGrpSpPr/>
              <p:nvPr/>
            </p:nvGrpSpPr>
            <p:grpSpPr bwMode="auto">
              <a:xfrm>
                <a:off x="1518829" y="1246789"/>
                <a:ext cx="1474916" cy="3116663"/>
                <a:chOff x="3189614" y="1562392"/>
                <a:chExt cx="1474916" cy="3116662"/>
              </a:xfrm>
            </p:grpSpPr>
            <p:sp>
              <p:nvSpPr>
                <p:cNvPr id="25" name="Freeform 86"/>
                <p:cNvSpPr/>
                <p:nvPr/>
              </p:nvSpPr>
              <p:spPr>
                <a:xfrm>
                  <a:off x="3206358" y="1580313"/>
                  <a:ext cx="1458172" cy="3098386"/>
                </a:xfrm>
                <a:custGeom>
                  <a:avLst/>
                  <a:gdLst>
                    <a:gd name="connsiteX0" fmla="*/ 0 w 1459144"/>
                    <a:gd name="connsiteY0" fmla="*/ 176060 h 3099339"/>
                    <a:gd name="connsiteX1" fmla="*/ 51567 w 1459144"/>
                    <a:gd name="connsiteY1" fmla="*/ 51567 h 3099339"/>
                    <a:gd name="connsiteX2" fmla="*/ 176060 w 1459144"/>
                    <a:gd name="connsiteY2" fmla="*/ 0 h 3099339"/>
                    <a:gd name="connsiteX3" fmla="*/ 1283084 w 1459144"/>
                    <a:gd name="connsiteY3" fmla="*/ 0 h 3099339"/>
                    <a:gd name="connsiteX4" fmla="*/ 1407577 w 1459144"/>
                    <a:gd name="connsiteY4" fmla="*/ 51567 h 3099339"/>
                    <a:gd name="connsiteX5" fmla="*/ 1459144 w 1459144"/>
                    <a:gd name="connsiteY5" fmla="*/ 176060 h 3099339"/>
                    <a:gd name="connsiteX6" fmla="*/ 1459144 w 1459144"/>
                    <a:gd name="connsiteY6" fmla="*/ 2923279 h 3099339"/>
                    <a:gd name="connsiteX7" fmla="*/ 1407577 w 1459144"/>
                    <a:gd name="connsiteY7" fmla="*/ 3047772 h 3099339"/>
                    <a:gd name="connsiteX8" fmla="*/ 1283084 w 1459144"/>
                    <a:gd name="connsiteY8" fmla="*/ 3099339 h 3099339"/>
                    <a:gd name="connsiteX9" fmla="*/ 176060 w 1459144"/>
                    <a:gd name="connsiteY9" fmla="*/ 3099339 h 3099339"/>
                    <a:gd name="connsiteX10" fmla="*/ 51567 w 1459144"/>
                    <a:gd name="connsiteY10" fmla="*/ 3047772 h 3099339"/>
                    <a:gd name="connsiteX11" fmla="*/ 0 w 1459144"/>
                    <a:gd name="connsiteY11" fmla="*/ 2923279 h 3099339"/>
                    <a:gd name="connsiteX12" fmla="*/ 0 w 1459144"/>
                    <a:gd name="connsiteY12" fmla="*/ 176060 h 309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59144" h="3099339">
                      <a:moveTo>
                        <a:pt x="0" y="176060"/>
                      </a:moveTo>
                      <a:cubicBezTo>
                        <a:pt x="0" y="129366"/>
                        <a:pt x="18549" y="84584"/>
                        <a:pt x="51567" y="51567"/>
                      </a:cubicBezTo>
                      <a:cubicBezTo>
                        <a:pt x="84585" y="18549"/>
                        <a:pt x="129366" y="0"/>
                        <a:pt x="176060" y="0"/>
                      </a:cubicBezTo>
                      <a:lnTo>
                        <a:pt x="1283084" y="0"/>
                      </a:lnTo>
                      <a:cubicBezTo>
                        <a:pt x="1329778" y="0"/>
                        <a:pt x="1374560" y="18549"/>
                        <a:pt x="1407577" y="51567"/>
                      </a:cubicBezTo>
                      <a:cubicBezTo>
                        <a:pt x="1440595" y="84585"/>
                        <a:pt x="1459144" y="129366"/>
                        <a:pt x="1459144" y="176060"/>
                      </a:cubicBezTo>
                      <a:lnTo>
                        <a:pt x="1459144" y="2923279"/>
                      </a:lnTo>
                      <a:cubicBezTo>
                        <a:pt x="1459144" y="2969973"/>
                        <a:pt x="1440595" y="3014755"/>
                        <a:pt x="1407577" y="3047772"/>
                      </a:cubicBezTo>
                      <a:cubicBezTo>
                        <a:pt x="1374559" y="3080790"/>
                        <a:pt x="1329778" y="3099339"/>
                        <a:pt x="1283084" y="3099339"/>
                      </a:cubicBezTo>
                      <a:lnTo>
                        <a:pt x="176060" y="3099339"/>
                      </a:lnTo>
                      <a:cubicBezTo>
                        <a:pt x="129366" y="3099339"/>
                        <a:pt x="84584" y="3080790"/>
                        <a:pt x="51567" y="3047772"/>
                      </a:cubicBezTo>
                      <a:cubicBezTo>
                        <a:pt x="18549" y="3014754"/>
                        <a:pt x="0" y="2969973"/>
                        <a:pt x="0" y="2923279"/>
                      </a:cubicBezTo>
                      <a:lnTo>
                        <a:pt x="0" y="17606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grpSp>
              <p:nvGrpSpPr>
                <p:cNvPr id="26" name="Group 20"/>
                <p:cNvGrpSpPr/>
                <p:nvPr/>
              </p:nvGrpSpPr>
              <p:grpSpPr bwMode="auto">
                <a:xfrm>
                  <a:off x="3189614" y="1991493"/>
                  <a:ext cx="23662" cy="645898"/>
                  <a:chOff x="3392428" y="1951545"/>
                  <a:chExt cx="27432" cy="735419"/>
                </a:xfrm>
              </p:grpSpPr>
              <p:sp>
                <p:nvSpPr>
                  <p:cNvPr id="32" name="Rectangle 108"/>
                  <p:cNvSpPr/>
                  <p:nvPr/>
                </p:nvSpPr>
                <p:spPr>
                  <a:xfrm>
                    <a:off x="3392787" y="1950783"/>
                    <a:ext cx="19054" cy="172496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33" name="Rectangle 117"/>
                  <p:cNvSpPr/>
                  <p:nvPr/>
                </p:nvSpPr>
                <p:spPr>
                  <a:xfrm>
                    <a:off x="3401448" y="2288356"/>
                    <a:ext cx="19052" cy="12056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34" name="Rectangle 118"/>
                  <p:cNvSpPr/>
                  <p:nvPr/>
                </p:nvSpPr>
                <p:spPr>
                  <a:xfrm>
                    <a:off x="3401448" y="2568430"/>
                    <a:ext cx="19052" cy="11870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</p:grpSp>
            <p:sp>
              <p:nvSpPr>
                <p:cNvPr id="27" name="Freeform 93"/>
                <p:cNvSpPr/>
                <p:nvPr/>
              </p:nvSpPr>
              <p:spPr>
                <a:xfrm>
                  <a:off x="3806958" y="4333348"/>
                  <a:ext cx="256973" cy="260642"/>
                </a:xfrm>
                <a:custGeom>
                  <a:avLst/>
                  <a:gdLst>
                    <a:gd name="connsiteX0" fmla="*/ 0 w 256543"/>
                    <a:gd name="connsiteY0" fmla="*/ 130608 h 261216"/>
                    <a:gd name="connsiteX1" fmla="*/ 36755 w 256543"/>
                    <a:gd name="connsiteY1" fmla="*/ 39091 h 261216"/>
                    <a:gd name="connsiteX2" fmla="*/ 128272 w 256543"/>
                    <a:gd name="connsiteY2" fmla="*/ 0 h 261216"/>
                    <a:gd name="connsiteX3" fmla="*/ 219789 w 256543"/>
                    <a:gd name="connsiteY3" fmla="*/ 39091 h 261216"/>
                    <a:gd name="connsiteX4" fmla="*/ 256544 w 256543"/>
                    <a:gd name="connsiteY4" fmla="*/ 130608 h 261216"/>
                    <a:gd name="connsiteX5" fmla="*/ 219789 w 256543"/>
                    <a:gd name="connsiteY5" fmla="*/ 222125 h 261216"/>
                    <a:gd name="connsiteX6" fmla="*/ 128272 w 256543"/>
                    <a:gd name="connsiteY6" fmla="*/ 261216 h 261216"/>
                    <a:gd name="connsiteX7" fmla="*/ 36755 w 256543"/>
                    <a:gd name="connsiteY7" fmla="*/ 222125 h 261216"/>
                    <a:gd name="connsiteX8" fmla="*/ 0 w 256543"/>
                    <a:gd name="connsiteY8" fmla="*/ 130608 h 261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6543" h="261216">
                      <a:moveTo>
                        <a:pt x="0" y="130608"/>
                      </a:moveTo>
                      <a:cubicBezTo>
                        <a:pt x="0" y="96377"/>
                        <a:pt x="13199" y="63514"/>
                        <a:pt x="36755" y="39091"/>
                      </a:cubicBezTo>
                      <a:cubicBezTo>
                        <a:pt x="60874" y="14086"/>
                        <a:pt x="93851" y="0"/>
                        <a:pt x="128272" y="0"/>
                      </a:cubicBezTo>
                      <a:cubicBezTo>
                        <a:pt x="162693" y="0"/>
                        <a:pt x="195670" y="14086"/>
                        <a:pt x="219789" y="39091"/>
                      </a:cubicBezTo>
                      <a:cubicBezTo>
                        <a:pt x="243346" y="63514"/>
                        <a:pt x="256544" y="96377"/>
                        <a:pt x="256544" y="130608"/>
                      </a:cubicBezTo>
                      <a:cubicBezTo>
                        <a:pt x="256544" y="164839"/>
                        <a:pt x="243345" y="197702"/>
                        <a:pt x="219789" y="222125"/>
                      </a:cubicBezTo>
                      <a:cubicBezTo>
                        <a:pt x="195670" y="247130"/>
                        <a:pt x="162693" y="261216"/>
                        <a:pt x="128272" y="261216"/>
                      </a:cubicBezTo>
                      <a:cubicBezTo>
                        <a:pt x="93851" y="261216"/>
                        <a:pt x="60874" y="247130"/>
                        <a:pt x="36755" y="222125"/>
                      </a:cubicBezTo>
                      <a:cubicBezTo>
                        <a:pt x="13198" y="197702"/>
                        <a:pt x="0" y="164839"/>
                        <a:pt x="0" y="1306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28" name="Freeform 96"/>
                <p:cNvSpPr/>
                <p:nvPr/>
              </p:nvSpPr>
              <p:spPr>
                <a:xfrm>
                  <a:off x="3306458" y="1997341"/>
                  <a:ext cx="1256478" cy="2277363"/>
                </a:xfrm>
                <a:custGeom>
                  <a:avLst/>
                  <a:gdLst>
                    <a:gd name="connsiteX0" fmla="*/ 0 w 1256433"/>
                    <a:gd name="connsiteY0" fmla="*/ 0 h 2276759"/>
                    <a:gd name="connsiteX1" fmla="*/ 1256433 w 1256433"/>
                    <a:gd name="connsiteY1" fmla="*/ 0 h 2276759"/>
                    <a:gd name="connsiteX2" fmla="*/ 1256433 w 1256433"/>
                    <a:gd name="connsiteY2" fmla="*/ 2276759 h 2276759"/>
                    <a:gd name="connsiteX3" fmla="*/ 0 w 1256433"/>
                    <a:gd name="connsiteY3" fmla="*/ 2276759 h 2276759"/>
                    <a:gd name="connsiteX4" fmla="*/ 0 w 1256433"/>
                    <a:gd name="connsiteY4" fmla="*/ 0 h 2276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6433" h="2276759">
                      <a:moveTo>
                        <a:pt x="0" y="0"/>
                      </a:moveTo>
                      <a:lnTo>
                        <a:pt x="1256433" y="0"/>
                      </a:lnTo>
                      <a:lnTo>
                        <a:pt x="1256433" y="2276759"/>
                      </a:lnTo>
                      <a:lnTo>
                        <a:pt x="0" y="22767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29" name="Freeform 99"/>
                <p:cNvSpPr/>
                <p:nvPr/>
              </p:nvSpPr>
              <p:spPr>
                <a:xfrm>
                  <a:off x="3796499" y="1824665"/>
                  <a:ext cx="276396" cy="32580"/>
                </a:xfrm>
                <a:custGeom>
                  <a:avLst/>
                  <a:gdLst>
                    <a:gd name="connsiteX0" fmla="*/ 0 w 276054"/>
                    <a:gd name="connsiteY0" fmla="*/ 16062 h 32124"/>
                    <a:gd name="connsiteX1" fmla="*/ 4704 w 276054"/>
                    <a:gd name="connsiteY1" fmla="*/ 4704 h 32124"/>
                    <a:gd name="connsiteX2" fmla="*/ 16062 w 276054"/>
                    <a:gd name="connsiteY2" fmla="*/ 0 h 32124"/>
                    <a:gd name="connsiteX3" fmla="*/ 259992 w 276054"/>
                    <a:gd name="connsiteY3" fmla="*/ 0 h 32124"/>
                    <a:gd name="connsiteX4" fmla="*/ 271350 w 276054"/>
                    <a:gd name="connsiteY4" fmla="*/ 4704 h 32124"/>
                    <a:gd name="connsiteX5" fmla="*/ 276054 w 276054"/>
                    <a:gd name="connsiteY5" fmla="*/ 16062 h 32124"/>
                    <a:gd name="connsiteX6" fmla="*/ 276054 w 276054"/>
                    <a:gd name="connsiteY6" fmla="*/ 16062 h 32124"/>
                    <a:gd name="connsiteX7" fmla="*/ 271350 w 276054"/>
                    <a:gd name="connsiteY7" fmla="*/ 27420 h 32124"/>
                    <a:gd name="connsiteX8" fmla="*/ 259992 w 276054"/>
                    <a:gd name="connsiteY8" fmla="*/ 32124 h 32124"/>
                    <a:gd name="connsiteX9" fmla="*/ 16062 w 276054"/>
                    <a:gd name="connsiteY9" fmla="*/ 32124 h 32124"/>
                    <a:gd name="connsiteX10" fmla="*/ 4704 w 276054"/>
                    <a:gd name="connsiteY10" fmla="*/ 27420 h 32124"/>
                    <a:gd name="connsiteX11" fmla="*/ 0 w 276054"/>
                    <a:gd name="connsiteY11" fmla="*/ 16062 h 32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6054" h="32124">
                      <a:moveTo>
                        <a:pt x="0" y="16062"/>
                      </a:moveTo>
                      <a:cubicBezTo>
                        <a:pt x="0" y="11802"/>
                        <a:pt x="1692" y="7717"/>
                        <a:pt x="4704" y="4704"/>
                      </a:cubicBezTo>
                      <a:cubicBezTo>
                        <a:pt x="7716" y="1692"/>
                        <a:pt x="11802" y="0"/>
                        <a:pt x="16062" y="0"/>
                      </a:cubicBezTo>
                      <a:lnTo>
                        <a:pt x="259992" y="0"/>
                      </a:lnTo>
                      <a:cubicBezTo>
                        <a:pt x="264252" y="0"/>
                        <a:pt x="268337" y="1692"/>
                        <a:pt x="271350" y="4704"/>
                      </a:cubicBezTo>
                      <a:cubicBezTo>
                        <a:pt x="274362" y="7716"/>
                        <a:pt x="276054" y="11802"/>
                        <a:pt x="276054" y="16062"/>
                      </a:cubicBezTo>
                      <a:lnTo>
                        <a:pt x="276054" y="16062"/>
                      </a:lnTo>
                      <a:cubicBezTo>
                        <a:pt x="276054" y="20322"/>
                        <a:pt x="274362" y="24407"/>
                        <a:pt x="271350" y="27420"/>
                      </a:cubicBezTo>
                      <a:cubicBezTo>
                        <a:pt x="268338" y="30432"/>
                        <a:pt x="264252" y="32124"/>
                        <a:pt x="259992" y="32124"/>
                      </a:cubicBezTo>
                      <a:lnTo>
                        <a:pt x="16062" y="32124"/>
                      </a:lnTo>
                      <a:cubicBezTo>
                        <a:pt x="11802" y="32124"/>
                        <a:pt x="7717" y="30432"/>
                        <a:pt x="4704" y="27420"/>
                      </a:cubicBezTo>
                      <a:cubicBezTo>
                        <a:pt x="1692" y="24408"/>
                        <a:pt x="0" y="20322"/>
                        <a:pt x="0" y="1606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30" name="Freeform 103"/>
                <p:cNvSpPr/>
                <p:nvPr/>
              </p:nvSpPr>
              <p:spPr>
                <a:xfrm>
                  <a:off x="3911540" y="1704118"/>
                  <a:ext cx="46314" cy="47242"/>
                </a:xfrm>
                <a:custGeom>
                  <a:avLst/>
                  <a:gdLst>
                    <a:gd name="connsiteX0" fmla="*/ 0 w 46804"/>
                    <a:gd name="connsiteY0" fmla="*/ 23829 h 47657"/>
                    <a:gd name="connsiteX1" fmla="*/ 6705 w 46804"/>
                    <a:gd name="connsiteY1" fmla="*/ 7132 h 47657"/>
                    <a:gd name="connsiteX2" fmla="*/ 23402 w 46804"/>
                    <a:gd name="connsiteY2" fmla="*/ 0 h 47657"/>
                    <a:gd name="connsiteX3" fmla="*/ 40099 w 46804"/>
                    <a:gd name="connsiteY3" fmla="*/ 7132 h 47657"/>
                    <a:gd name="connsiteX4" fmla="*/ 46804 w 46804"/>
                    <a:gd name="connsiteY4" fmla="*/ 23829 h 47657"/>
                    <a:gd name="connsiteX5" fmla="*/ 40099 w 46804"/>
                    <a:gd name="connsiteY5" fmla="*/ 40526 h 47657"/>
                    <a:gd name="connsiteX6" fmla="*/ 23402 w 46804"/>
                    <a:gd name="connsiteY6" fmla="*/ 47658 h 47657"/>
                    <a:gd name="connsiteX7" fmla="*/ 6705 w 46804"/>
                    <a:gd name="connsiteY7" fmla="*/ 40526 h 47657"/>
                    <a:gd name="connsiteX8" fmla="*/ 0 w 46804"/>
                    <a:gd name="connsiteY8" fmla="*/ 23829 h 4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804" h="47657">
                      <a:moveTo>
                        <a:pt x="0" y="23829"/>
                      </a:moveTo>
                      <a:cubicBezTo>
                        <a:pt x="0" y="17584"/>
                        <a:pt x="2408" y="11588"/>
                        <a:pt x="6705" y="7132"/>
                      </a:cubicBezTo>
                      <a:cubicBezTo>
                        <a:pt x="11105" y="2570"/>
                        <a:pt x="17122" y="0"/>
                        <a:pt x="23402" y="0"/>
                      </a:cubicBezTo>
                      <a:cubicBezTo>
                        <a:pt x="29682" y="0"/>
                        <a:pt x="35698" y="2570"/>
                        <a:pt x="40099" y="7132"/>
                      </a:cubicBezTo>
                      <a:cubicBezTo>
                        <a:pt x="44397" y="11588"/>
                        <a:pt x="46804" y="17583"/>
                        <a:pt x="46804" y="23829"/>
                      </a:cubicBezTo>
                      <a:cubicBezTo>
                        <a:pt x="46804" y="30074"/>
                        <a:pt x="44396" y="36070"/>
                        <a:pt x="40099" y="40526"/>
                      </a:cubicBezTo>
                      <a:cubicBezTo>
                        <a:pt x="35699" y="45088"/>
                        <a:pt x="29682" y="47658"/>
                        <a:pt x="23402" y="47658"/>
                      </a:cubicBezTo>
                      <a:cubicBezTo>
                        <a:pt x="17122" y="47658"/>
                        <a:pt x="11106" y="45088"/>
                        <a:pt x="6705" y="40526"/>
                      </a:cubicBezTo>
                      <a:cubicBezTo>
                        <a:pt x="2407" y="36070"/>
                        <a:pt x="0" y="30075"/>
                        <a:pt x="0" y="238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31" name="Freeform 104"/>
                <p:cNvSpPr/>
                <p:nvPr/>
              </p:nvSpPr>
              <p:spPr>
                <a:xfrm>
                  <a:off x="4292516" y="1562394"/>
                  <a:ext cx="198706" cy="40725"/>
                </a:xfrm>
                <a:custGeom>
                  <a:avLst/>
                  <a:gdLst>
                    <a:gd name="connsiteX0" fmla="*/ 0 w 198758"/>
                    <a:gd name="connsiteY0" fmla="*/ 0 h 40154"/>
                    <a:gd name="connsiteX1" fmla="*/ 198758 w 198758"/>
                    <a:gd name="connsiteY1" fmla="*/ 0 h 40154"/>
                    <a:gd name="connsiteX2" fmla="*/ 198758 w 198758"/>
                    <a:gd name="connsiteY2" fmla="*/ 40154 h 40154"/>
                    <a:gd name="connsiteX3" fmla="*/ 0 w 198758"/>
                    <a:gd name="connsiteY3" fmla="*/ 40154 h 40154"/>
                    <a:gd name="connsiteX4" fmla="*/ 0 w 198758"/>
                    <a:gd name="connsiteY4" fmla="*/ 0 h 40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8758" h="40154">
                      <a:moveTo>
                        <a:pt x="0" y="0"/>
                      </a:moveTo>
                      <a:lnTo>
                        <a:pt x="198758" y="0"/>
                      </a:lnTo>
                      <a:lnTo>
                        <a:pt x="198758" y="40154"/>
                      </a:lnTo>
                      <a:lnTo>
                        <a:pt x="0" y="401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21" name="Rectangle 82"/>
              <p:cNvSpPr/>
              <p:nvPr/>
            </p:nvSpPr>
            <p:spPr>
              <a:xfrm>
                <a:off x="1635673" y="1681738"/>
                <a:ext cx="1256478" cy="5668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2" name="Rectangle 83"/>
              <p:cNvSpPr/>
              <p:nvPr/>
            </p:nvSpPr>
            <p:spPr>
              <a:xfrm>
                <a:off x="1635673" y="2248635"/>
                <a:ext cx="1256478" cy="56852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3" name="Rectangle 84"/>
              <p:cNvSpPr/>
              <p:nvPr/>
            </p:nvSpPr>
            <p:spPr>
              <a:xfrm>
                <a:off x="1635673" y="2817162"/>
                <a:ext cx="1256478" cy="56689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4" name="Rectangle 85"/>
              <p:cNvSpPr/>
              <p:nvPr/>
            </p:nvSpPr>
            <p:spPr>
              <a:xfrm>
                <a:off x="1635673" y="3384059"/>
                <a:ext cx="1256478" cy="5668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1107966" y="4550442"/>
              <a:ext cx="369049" cy="369049"/>
            </a:xfrm>
            <a:prstGeom prst="rect">
              <a:avLst/>
            </a:prstGeom>
          </p:spPr>
        </p:pic>
      </p:grpSp>
      <p:sp>
        <p:nvSpPr>
          <p:cNvPr id="100" name="Brief Recap"/>
          <p:cNvSpPr txBox="1"/>
          <p:nvPr/>
        </p:nvSpPr>
        <p:spPr>
          <a:xfrm>
            <a:off x="1211190" y="296333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抖音：随看随买，随星做女王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5014792" y="1488336"/>
            <a:ext cx="6967522" cy="4194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KOL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类别：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颜值类，种草类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导流方式：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视频下方可直接挂购物车，直达产品页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活动形式：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情景类视频 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随星开启女王时刻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抖音红包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9" name="图片 108" descr="图片包含 室内, 桌子, 小, 键盘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5"/>
          <a:stretch>
            <a:fillRect/>
          </a:stretch>
        </p:blipFill>
        <p:spPr>
          <a:xfrm>
            <a:off x="483021" y="2135613"/>
            <a:ext cx="1860414" cy="3053325"/>
          </a:xfrm>
          <a:prstGeom prst="rect">
            <a:avLst/>
          </a:prstGeom>
        </p:spPr>
      </p:pic>
      <p:sp>
        <p:nvSpPr>
          <p:cNvPr id="110" name="平行四边形 109"/>
          <p:cNvSpPr/>
          <p:nvPr/>
        </p:nvSpPr>
        <p:spPr>
          <a:xfrm>
            <a:off x="1669004" y="2677519"/>
            <a:ext cx="2189168" cy="720090"/>
          </a:xfrm>
          <a:prstGeom prst="parallelogram">
            <a:avLst/>
          </a:prstGeom>
          <a:solidFill>
            <a:srgbClr val="FAD7D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3600" kern="1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Helvetica Neue Medium"/>
            </a:endParaRPr>
          </a:p>
        </p:txBody>
      </p:sp>
      <p:sp>
        <p:nvSpPr>
          <p:cNvPr id="111" name="平行四边形 110"/>
          <p:cNvSpPr/>
          <p:nvPr/>
        </p:nvSpPr>
        <p:spPr>
          <a:xfrm>
            <a:off x="1602646" y="3437229"/>
            <a:ext cx="2189168" cy="720090"/>
          </a:xfrm>
          <a:prstGeom prst="parallelogram">
            <a:avLst/>
          </a:prstGeom>
          <a:solidFill>
            <a:srgbClr val="FAD7D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3600" kern="1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Helvetica Neue Medium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1967762" y="2788895"/>
            <a:ext cx="15916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颜值类</a:t>
            </a:r>
            <a:endParaRPr lang="zh-CN" altLang="en-US" sz="2400" kern="1200" dirty="0">
              <a:solidFill>
                <a:srgbClr val="3D527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967762" y="3549575"/>
            <a:ext cx="15916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-US" sz="24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种草</a:t>
            </a:r>
            <a:r>
              <a: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类</a:t>
            </a:r>
            <a:endParaRPr lang="zh-CN" altLang="en-US" sz="2400" kern="1200" dirty="0">
              <a:solidFill>
                <a:srgbClr val="3D527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15" name="图片 114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bg1">
              <a:alpha val="78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noAutofit/>
          </a:bodyPr>
          <a:lstStyle/>
          <a:p>
            <a:pPr algn="ctr" defTabSz="412750" hangingPunct="0">
              <a:defRPr/>
            </a:pPr>
            <a:endParaRPr lang="zh-CN" altLang="en-US" sz="1600" kern="0" dirty="0">
              <a:solidFill>
                <a:srgbClr val="FFFFFF"/>
              </a:solidFill>
              <a:latin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8" name="Brief Recap"/>
          <p:cNvSpPr txBox="1"/>
          <p:nvPr/>
        </p:nvSpPr>
        <p:spPr>
          <a:xfrm>
            <a:off x="3612687" y="321330"/>
            <a:ext cx="5062686" cy="908050"/>
          </a:xfrm>
          <a:prstGeom prst="round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>
              <a:defRPr sz="10000" b="0">
                <a:solidFill>
                  <a:srgbClr val="4252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5000" dirty="0">
                <a:solidFill>
                  <a:schemeClr val="bg1"/>
                </a:solidFill>
                <a:latin typeface="WenYue XinQingNianTi (Non-Comme" pitchFamily="2" charset="-122"/>
                <a:ea typeface="WenYue XinQingNianTi (Non-Comme" pitchFamily="2" charset="-122"/>
              </a:rPr>
              <a:t>开学季记录开学生活</a:t>
            </a:r>
            <a:endParaRPr lang="en-US" altLang="zh-CN" sz="5000" dirty="0">
              <a:solidFill>
                <a:schemeClr val="bg1"/>
              </a:solidFill>
              <a:latin typeface="WenYue XinQingNianTi (Non-Comme" pitchFamily="2" charset="-122"/>
              <a:ea typeface="WenYue XinQingNianTi (Non-Comme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200" y="1461867"/>
            <a:ext cx="11894551" cy="4769038"/>
          </a:xfrm>
          <a:prstGeom prst="rect">
            <a:avLst/>
          </a:prstGeom>
          <a:solidFill>
            <a:schemeClr val="bg1">
              <a:alpha val="78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noAutofit/>
          </a:bodyPr>
          <a:lstStyle/>
          <a:p>
            <a:pPr algn="ctr" defTabSz="412750" hangingPunct="0">
              <a:defRPr/>
            </a:pPr>
            <a:endParaRPr lang="zh-CN" altLang="en-US" sz="1600" kern="0" dirty="0">
              <a:solidFill>
                <a:srgbClr val="FFFFFF"/>
              </a:solidFill>
              <a:latin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78315" y="1707314"/>
            <a:ext cx="58624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示范内容</a:t>
            </a:r>
            <a:r>
              <a:rPr lang="en-US" altLang="zh-CN" sz="40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40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话题引导</a:t>
            </a:r>
            <a:endParaRPr lang="en-US" altLang="zh-CN" sz="40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92337" y="2930893"/>
            <a:ext cx="4401853" cy="436017"/>
          </a:xfrm>
          <a:prstGeom prst="rect">
            <a:avLst/>
          </a:prstGeom>
          <a:solidFill>
            <a:srgbClr val="3D527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随星时刻的</a:t>
            </a:r>
            <a:r>
              <a:rPr lang="en-US" altLang="zh-CN" sz="25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Befor&amp;After</a:t>
            </a:r>
            <a:endParaRPr lang="zh-CN" altLang="en-US" sz="2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92337" y="3471835"/>
            <a:ext cx="5506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聚焦办公桌加班的女白领「一个人」的集中场景，展示他们在日常生活，喝咖啡前后的夸张对比，展现星倍醇</a:t>
            </a:r>
            <a:r>
              <a:rPr lang="en-US" altLang="zh-CN" sz="16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星冰乐给他们带来的美味咖啡享受和随之而来的能量</a:t>
            </a:r>
            <a:endParaRPr lang="en-US" altLang="zh-CN" sz="16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592337" y="4718880"/>
            <a:ext cx="4401853" cy="436017"/>
          </a:xfrm>
          <a:prstGeom prst="rect">
            <a:avLst/>
          </a:prstGeom>
          <a:solidFill>
            <a:srgbClr val="3D5275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一罐开启一个人的女王时刻</a:t>
            </a:r>
            <a:endParaRPr lang="zh-CN" altLang="en-US" sz="2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17" name="Brief Recap"/>
          <p:cNvSpPr txBox="1"/>
          <p:nvPr/>
        </p:nvSpPr>
        <p:spPr>
          <a:xfrm>
            <a:off x="1078570" y="21868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抖音记录“随星开启女王时刻”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桌子上放了不同类型的饮料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16" y="1507098"/>
            <a:ext cx="2158753" cy="4678577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4559994" y="5359467"/>
            <a:ext cx="55067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1600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聚焦独自生活的女生「一个人」的集中场景，展示他们在日常生活，尽管一个人，也非常重视生活的仪式感，早上一罐星倍醇，唤醒活力，下午一瓶星冰乐，享受美好午后时光</a:t>
            </a:r>
            <a:endParaRPr lang="en-US" altLang="zh-CN" sz="1600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63"/>
          <p:cNvSpPr/>
          <p:nvPr/>
        </p:nvSpPr>
        <p:spPr>
          <a:xfrm>
            <a:off x="238538" y="1452017"/>
            <a:ext cx="11668540" cy="4889150"/>
          </a:xfrm>
          <a:prstGeom prst="rect">
            <a:avLst/>
          </a:prstGeom>
          <a:solidFill>
            <a:schemeClr val="bg1"/>
          </a:solidFill>
          <a:ln>
            <a:solidFill>
              <a:srgbClr val="3D5275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grpSp>
        <p:nvGrpSpPr>
          <p:cNvPr id="56" name="组合 55"/>
          <p:cNvGrpSpPr/>
          <p:nvPr/>
        </p:nvGrpSpPr>
        <p:grpSpPr>
          <a:xfrm>
            <a:off x="549942" y="1704391"/>
            <a:ext cx="6997950" cy="4021973"/>
            <a:chOff x="1099882" y="2817018"/>
            <a:chExt cx="14392569" cy="8271926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20488" y="3057063"/>
              <a:ext cx="4346668" cy="800094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1511" y="3057064"/>
              <a:ext cx="4392954" cy="800094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54106" y="3055370"/>
              <a:ext cx="4346668" cy="80335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53" name="图像" descr="图像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9882" y="2817018"/>
              <a:ext cx="4776309" cy="827192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pic>
          <p:nvPicPr>
            <p:cNvPr id="54" name="图像" descr="图像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39833" y="2817018"/>
              <a:ext cx="4776309" cy="827192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pic>
          <p:nvPicPr>
            <p:cNvPr id="55" name="图像" descr="图像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16142" y="2817018"/>
              <a:ext cx="4776309" cy="8271926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</p:grpSp>
      <p:sp>
        <p:nvSpPr>
          <p:cNvPr id="57" name="矩形 56"/>
          <p:cNvSpPr/>
          <p:nvPr/>
        </p:nvSpPr>
        <p:spPr>
          <a:xfrm>
            <a:off x="1022992" y="5907854"/>
            <a:ext cx="646331" cy="230832"/>
          </a:xfrm>
          <a:prstGeom prst="rect">
            <a:avLst/>
          </a:prstGeom>
          <a:ln>
            <a:solidFill>
              <a:srgbClr val="BF6B7F"/>
            </a:solidFill>
          </a:ln>
        </p:spPr>
        <p:txBody>
          <a:bodyPr wrap="none" anchor="ctr">
            <a:spAutoFit/>
          </a:bodyPr>
          <a:lstStyle/>
          <a:p>
            <a:r>
              <a:rPr lang="zh-CN" altLang="en-US" sz="900" dirty="0">
                <a:solidFill>
                  <a:srgbClr val="BF6B7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观看视频</a:t>
            </a:r>
            <a:endParaRPr lang="zh-CN" altLang="en-US" sz="900" dirty="0">
              <a:solidFill>
                <a:srgbClr val="BF6B7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378111" y="5907854"/>
            <a:ext cx="877163" cy="230832"/>
          </a:xfrm>
          <a:prstGeom prst="rect">
            <a:avLst/>
          </a:prstGeom>
          <a:ln>
            <a:solidFill>
              <a:srgbClr val="BF6B7F"/>
            </a:solidFill>
          </a:ln>
        </p:spPr>
        <p:txBody>
          <a:bodyPr wrap="none" anchor="ctr">
            <a:spAutoFit/>
          </a:bodyPr>
          <a:lstStyle/>
          <a:p>
            <a:r>
              <a:rPr lang="zh-CN" altLang="en-US" sz="900" dirty="0">
                <a:solidFill>
                  <a:srgbClr val="BF6B7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点击领取红包</a:t>
            </a:r>
            <a:endParaRPr lang="zh-CN" altLang="en-US" sz="900" dirty="0">
              <a:solidFill>
                <a:srgbClr val="BF6B7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762449" y="5918349"/>
            <a:ext cx="1107996" cy="230832"/>
          </a:xfrm>
          <a:prstGeom prst="rect">
            <a:avLst/>
          </a:prstGeom>
          <a:ln>
            <a:solidFill>
              <a:srgbClr val="BF6B7F"/>
            </a:solidFill>
          </a:ln>
        </p:spPr>
        <p:txBody>
          <a:bodyPr wrap="none" anchor="ctr">
            <a:spAutoFit/>
          </a:bodyPr>
          <a:lstStyle/>
          <a:p>
            <a:r>
              <a:rPr lang="zh-CN" altLang="en-US" sz="900" dirty="0">
                <a:solidFill>
                  <a:srgbClr val="BF6B7F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获得女王节优惠券</a:t>
            </a:r>
            <a:endParaRPr lang="zh-CN" altLang="en-US" sz="900" dirty="0">
              <a:solidFill>
                <a:srgbClr val="BF6B7F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842821" y="1826756"/>
            <a:ext cx="43889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4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趣味惊喜</a:t>
            </a:r>
            <a:endParaRPr lang="en-US" altLang="zh-CN" sz="28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842821" y="4017758"/>
            <a:ext cx="43889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4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红包转化</a:t>
            </a:r>
            <a:endParaRPr lang="en-US" altLang="zh-CN" sz="28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852692" y="2757780"/>
            <a:ext cx="41895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获取视频中</a:t>
            </a:r>
            <a:r>
              <a:rPr lang="en-US" altLang="zh-CN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虚拟红包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提升用户观看参与度惊喜度</a:t>
            </a:r>
            <a:endParaRPr lang="en-US" altLang="zh-CN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842821" y="4921065"/>
            <a:ext cx="38174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通过红包刺激用户下一步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购买行为转化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Brief Recap"/>
          <p:cNvSpPr txBox="1"/>
          <p:nvPr/>
        </p:nvSpPr>
        <p:spPr>
          <a:xfrm>
            <a:off x="1078570" y="218685"/>
            <a:ext cx="11728526" cy="851297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抖音边看变买，领店铺红包，点燃购买欲</a:t>
            </a:r>
            <a:endParaRPr lang="en-US" altLang="zh-CN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手机屏幕截图&#10;&#10;描述已自动生成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56"/>
          <a:stretch>
            <a:fillRect/>
          </a:stretch>
        </p:blipFill>
        <p:spPr>
          <a:xfrm>
            <a:off x="657612" y="1892585"/>
            <a:ext cx="2056100" cy="3513398"/>
          </a:xfrm>
          <a:prstGeom prst="rect">
            <a:avLst/>
          </a:prstGeom>
        </p:spPr>
      </p:pic>
      <p:sp>
        <p:nvSpPr>
          <p:cNvPr id="24" name="ïṥḻïďé"/>
          <p:cNvSpPr txBox="1"/>
          <p:nvPr/>
        </p:nvSpPr>
        <p:spPr>
          <a:xfrm>
            <a:off x="5887047" y="4381995"/>
            <a:ext cx="1285650" cy="426935"/>
          </a:xfrm>
          <a:prstGeom prst="rect">
            <a:avLst/>
          </a:prstGeom>
          <a:solidFill>
            <a:srgbClr val="2F4E44"/>
          </a:solidFill>
          <a:ln>
            <a:noFill/>
          </a:ln>
        </p:spPr>
        <p:txBody>
          <a:bodyPr wrap="square" lIns="91440" tIns="45720" rIns="91440" bIns="45720" anchor="b" anchorCtr="0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女王节专属红包</a:t>
            </a:r>
            <a:endParaRPr 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6" name="图片 25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hqprint"/>
          <a:srcRect/>
          <a:stretch>
            <a:fillRect/>
          </a:stretch>
        </p:blipFill>
        <p:spPr>
          <a:xfrm>
            <a:off x="-138546" y="0"/>
            <a:ext cx="12330546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-138546" y="1"/>
            <a:ext cx="12330546" cy="6858000"/>
          </a:xfrm>
          <a:prstGeom prst="rect">
            <a:avLst/>
          </a:prstGeom>
          <a:solidFill>
            <a:schemeClr val="tx1">
              <a:alpha val="63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noAutofit/>
          </a:bodyPr>
          <a:lstStyle/>
          <a:p>
            <a:pPr algn="ctr" defTabSz="412750" hangingPunct="0">
              <a:defRPr/>
            </a:pPr>
            <a:endParaRPr lang="zh-CN" altLang="en-US" sz="1600" kern="0">
              <a:solidFill>
                <a:srgbClr val="FFFFFF"/>
              </a:solidFill>
              <a:latin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45635" y="954157"/>
            <a:ext cx="9382539" cy="5049078"/>
          </a:xfrm>
          <a:prstGeom prst="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8" name="矩形 17"/>
          <p:cNvSpPr/>
          <p:nvPr/>
        </p:nvSpPr>
        <p:spPr>
          <a:xfrm>
            <a:off x="3009005" y="3726508"/>
            <a:ext cx="3112579" cy="2182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携手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9</a:t>
            </a: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大明星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+32</a:t>
            </a: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达人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+</a:t>
            </a: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用户</a:t>
            </a:r>
            <a:endParaRPr lang="en-US" altLang="zh-CN" sz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普天同庆京东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618</a:t>
            </a: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，</a:t>
            </a:r>
            <a:endParaRPr lang="en-US" altLang="zh-CN" sz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掀起抖音红包互动狂欢</a:t>
            </a:r>
            <a:endParaRPr lang="en-US" altLang="zh-CN" sz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618</a:t>
            </a:r>
            <a:r>
              <a:rPr lang="zh-CN" altLang="en-US" sz="1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活动曝光量达</a:t>
            </a:r>
            <a:r>
              <a:rPr lang="en-US" altLang="zh-CN" sz="20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21.8</a:t>
            </a:r>
            <a:r>
              <a:rPr lang="zh-CN" altLang="en-US" sz="20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亿</a:t>
            </a:r>
            <a:endParaRPr lang="en-US" altLang="zh-CN" sz="12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红包贴纸曝光次数达</a:t>
            </a:r>
            <a:r>
              <a:rPr lang="en-US" altLang="zh-CN" sz="1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8418</a:t>
            </a:r>
            <a:r>
              <a:rPr lang="zh-CN" altLang="en-US" sz="12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万</a:t>
            </a:r>
            <a:endParaRPr lang="en-US" altLang="zh-CN" sz="12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红包点击率：最高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3.24%</a:t>
            </a:r>
            <a:r>
              <a:rPr lang="zh-CN" altLang="en-US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，平均</a:t>
            </a:r>
            <a:r>
              <a:rPr lang="en-US" altLang="zh-CN" sz="1200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sym typeface="宋体" panose="02010600030101010101" pitchFamily="2" charset="-122"/>
              </a:rPr>
              <a:t>1.55%</a:t>
            </a:r>
            <a:endParaRPr lang="en-US" altLang="zh-CN" sz="1200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  <a:p>
            <a:pPr lvl="0" algn="l">
              <a:lnSpc>
                <a:spcPct val="150000"/>
              </a:lnSpc>
              <a:defRPr/>
            </a:pPr>
            <a:endParaRPr lang="zh-CN" altLang="en-US" sz="12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sym typeface="宋体" panose="02010600030101010101" pitchFamily="2" charset="-122"/>
            </a:endParaRPr>
          </a:p>
        </p:txBody>
      </p:sp>
      <p:sp>
        <p:nvSpPr>
          <p:cNvPr id="19" name="圆角矩形 9"/>
          <p:cNvSpPr/>
          <p:nvPr/>
        </p:nvSpPr>
        <p:spPr>
          <a:xfrm>
            <a:off x="2999669" y="2240838"/>
            <a:ext cx="2158753" cy="475795"/>
          </a:xfrm>
          <a:prstGeom prst="roundRect">
            <a:avLst/>
          </a:prstGeom>
          <a:solidFill>
            <a:srgbClr val="2F4E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红包发放：京东品牌方</a:t>
            </a:r>
            <a:endParaRPr kumimoji="1" lang="zh-CN" altLang="en-US" sz="1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0" name="圆角矩形 10"/>
          <p:cNvSpPr/>
          <p:nvPr/>
        </p:nvSpPr>
        <p:spPr>
          <a:xfrm>
            <a:off x="2999670" y="1519441"/>
            <a:ext cx="2158753" cy="475795"/>
          </a:xfrm>
          <a:prstGeom prst="roundRect">
            <a:avLst/>
          </a:prstGeom>
          <a:solidFill>
            <a:srgbClr val="2F4E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红包形式：红包挂件</a:t>
            </a:r>
            <a:endParaRPr kumimoji="1" lang="zh-CN" altLang="en-US" sz="1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1" name="圆角矩形 12"/>
          <p:cNvSpPr/>
          <p:nvPr/>
        </p:nvSpPr>
        <p:spPr>
          <a:xfrm>
            <a:off x="3009005" y="2912089"/>
            <a:ext cx="2158753" cy="475795"/>
          </a:xfrm>
          <a:prstGeom prst="roundRect">
            <a:avLst/>
          </a:prstGeom>
          <a:solidFill>
            <a:srgbClr val="2F4E4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领取形式：发布后领取</a:t>
            </a:r>
            <a:endParaRPr kumimoji="1" lang="zh-CN" altLang="en-US" sz="1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2" name="Brief Recap"/>
          <p:cNvSpPr txBox="1"/>
          <p:nvPr/>
        </p:nvSpPr>
        <p:spPr>
          <a:xfrm>
            <a:off x="-165691" y="1405390"/>
            <a:ext cx="2511326" cy="4279399"/>
          </a:xfrm>
          <a:prstGeom prst="round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>
              <a:defRPr sz="10000" b="0">
                <a:solidFill>
                  <a:srgbClr val="4252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86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抖音</a:t>
            </a:r>
            <a:endParaRPr lang="en-US" altLang="zh-CN" sz="86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86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红包</a:t>
            </a:r>
            <a:endParaRPr lang="en-US" altLang="zh-CN" sz="86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86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en-US" altLang="zh-CN" sz="86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883965" y="1082570"/>
            <a:ext cx="5665305" cy="48005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320655"/>
            <a:ext cx="2448625" cy="436413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98245" y="1320656"/>
            <a:ext cx="2450322" cy="43641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rief Recap"/>
          <p:cNvSpPr txBox="1"/>
          <p:nvPr/>
        </p:nvSpPr>
        <p:spPr>
          <a:xfrm>
            <a:off x="1211190" y="296333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小红书：品质生活，真实种草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1034065" y="1405818"/>
            <a:ext cx="3873502" cy="4205049"/>
            <a:chOff x="560845" y="1395746"/>
            <a:chExt cx="3873502" cy="4205049"/>
          </a:xfrm>
        </p:grpSpPr>
        <p:grpSp>
          <p:nvGrpSpPr>
            <p:cNvPr id="47" name="Group 29"/>
            <p:cNvGrpSpPr/>
            <p:nvPr/>
          </p:nvGrpSpPr>
          <p:grpSpPr bwMode="auto">
            <a:xfrm>
              <a:off x="1069613" y="1598769"/>
              <a:ext cx="2034802" cy="4002026"/>
              <a:chOff x="3189614" y="1562392"/>
              <a:chExt cx="1474916" cy="3116662"/>
            </a:xfrm>
          </p:grpSpPr>
          <p:sp>
            <p:nvSpPr>
              <p:cNvPr id="52" name="Freeform 86"/>
              <p:cNvSpPr/>
              <p:nvPr/>
            </p:nvSpPr>
            <p:spPr>
              <a:xfrm>
                <a:off x="3206358" y="1580313"/>
                <a:ext cx="1458172" cy="3098386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grpSp>
            <p:nvGrpSpPr>
              <p:cNvPr id="53" name="Group 20"/>
              <p:cNvGrpSpPr/>
              <p:nvPr/>
            </p:nvGrpSpPr>
            <p:grpSpPr bwMode="auto"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59" name="Rectangle 108"/>
                <p:cNvSpPr/>
                <p:nvPr/>
              </p:nvSpPr>
              <p:spPr>
                <a:xfrm>
                  <a:off x="3392787" y="1950783"/>
                  <a:ext cx="19054" cy="172496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endParaRPr>
                </a:p>
              </p:txBody>
            </p:sp>
            <p:sp>
              <p:nvSpPr>
                <p:cNvPr id="60" name="Rectangle 117"/>
                <p:cNvSpPr/>
                <p:nvPr/>
              </p:nvSpPr>
              <p:spPr>
                <a:xfrm>
                  <a:off x="3401448" y="2288356"/>
                  <a:ext cx="19052" cy="12056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endParaRPr>
                </a:p>
              </p:txBody>
            </p:sp>
            <p:sp>
              <p:nvSpPr>
                <p:cNvPr id="61" name="Rectangle 118"/>
                <p:cNvSpPr/>
                <p:nvPr/>
              </p:nvSpPr>
              <p:spPr>
                <a:xfrm>
                  <a:off x="3401448" y="2568430"/>
                  <a:ext cx="19052" cy="118707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</a:endParaRPr>
                </a:p>
              </p:txBody>
            </p:sp>
          </p:grpSp>
          <p:sp>
            <p:nvSpPr>
              <p:cNvPr id="54" name="Freeform 93"/>
              <p:cNvSpPr/>
              <p:nvPr/>
            </p:nvSpPr>
            <p:spPr>
              <a:xfrm>
                <a:off x="3806958" y="4333348"/>
                <a:ext cx="256973" cy="260642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55" name="Freeform 96"/>
              <p:cNvSpPr/>
              <p:nvPr/>
            </p:nvSpPr>
            <p:spPr>
              <a:xfrm>
                <a:off x="3306458" y="1997341"/>
                <a:ext cx="1256478" cy="2277363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56" name="Freeform 99"/>
              <p:cNvSpPr/>
              <p:nvPr/>
            </p:nvSpPr>
            <p:spPr>
              <a:xfrm>
                <a:off x="3796499" y="1824665"/>
                <a:ext cx="276396" cy="32580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57" name="Freeform 103"/>
              <p:cNvSpPr/>
              <p:nvPr/>
            </p:nvSpPr>
            <p:spPr>
              <a:xfrm>
                <a:off x="3911540" y="1704118"/>
                <a:ext cx="46314" cy="47242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  <p:sp>
            <p:nvSpPr>
              <p:cNvPr id="58" name="Freeform 104"/>
              <p:cNvSpPr/>
              <p:nvPr/>
            </p:nvSpPr>
            <p:spPr>
              <a:xfrm>
                <a:off x="4292516" y="1562394"/>
                <a:ext cx="198706" cy="40725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</a:endParaRPr>
              </a:p>
            </p:txBody>
          </p:sp>
        </p:grpSp>
        <p:pic>
          <p:nvPicPr>
            <p:cNvPr id="102" name="图片 101" descr="冰箱里有许多饮料&#10;&#10;描述已自动生成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599"/>
            <a:stretch>
              <a:fillRect/>
            </a:stretch>
          </p:blipFill>
          <p:spPr>
            <a:xfrm>
              <a:off x="1149654" y="2176244"/>
              <a:ext cx="1831863" cy="2980640"/>
            </a:xfrm>
            <a:prstGeom prst="rect">
              <a:avLst/>
            </a:prstGeom>
          </p:spPr>
        </p:pic>
        <p:sp>
          <p:nvSpPr>
            <p:cNvPr id="39" name="平行四边形 38"/>
            <p:cNvSpPr/>
            <p:nvPr/>
          </p:nvSpPr>
          <p:spPr>
            <a:xfrm>
              <a:off x="2245179" y="2217959"/>
              <a:ext cx="2189168" cy="720090"/>
            </a:xfrm>
            <a:prstGeom prst="parallelogram">
              <a:avLst/>
            </a:prstGeom>
            <a:solidFill>
              <a:srgbClr val="FAD7D2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endParaRPr lang="zh-CN" altLang="en-US" sz="3600" kern="120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Helvetica Neue Medium"/>
              </a:endParaRPr>
            </a:p>
          </p:txBody>
        </p:sp>
        <p:sp>
          <p:nvSpPr>
            <p:cNvPr id="40" name="平行四边形 39"/>
            <p:cNvSpPr/>
            <p:nvPr/>
          </p:nvSpPr>
          <p:spPr>
            <a:xfrm>
              <a:off x="2186147" y="2980417"/>
              <a:ext cx="2189168" cy="720090"/>
            </a:xfrm>
            <a:prstGeom prst="parallelogram">
              <a:avLst/>
            </a:prstGeom>
            <a:solidFill>
              <a:srgbClr val="FAD7D2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endParaRPr lang="zh-CN" altLang="en-US" sz="3600" kern="12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Helvetica Neue Medium"/>
              </a:endParaRPr>
            </a:p>
          </p:txBody>
        </p:sp>
        <p:sp>
          <p:nvSpPr>
            <p:cNvPr id="41" name="平行四边形 40"/>
            <p:cNvSpPr/>
            <p:nvPr/>
          </p:nvSpPr>
          <p:spPr>
            <a:xfrm>
              <a:off x="2146435" y="3778767"/>
              <a:ext cx="2189168" cy="720090"/>
            </a:xfrm>
            <a:prstGeom prst="parallelogram">
              <a:avLst/>
            </a:prstGeom>
            <a:solidFill>
              <a:srgbClr val="FAD7D2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ctr">
              <a:spAutoFit/>
            </a:bodyPr>
            <a:lstStyle/>
            <a:p>
              <a:endParaRPr lang="zh-CN" altLang="en-US" sz="3600" kern="120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Helvetica Neue Medium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591183" y="2333625"/>
              <a:ext cx="1591654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zh-CN" altLang="en-US" sz="2400" dirty="0">
                  <a:solidFill>
                    <a:srgbClr val="3D5275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种草类</a:t>
              </a:r>
              <a:endPara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591183" y="3114565"/>
              <a:ext cx="1744420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zh-CN" altLang="en-US" sz="2400" dirty="0">
                  <a:solidFill>
                    <a:srgbClr val="3D5275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本地生活</a:t>
              </a:r>
              <a:r>
                <a:rPr lang="zh-CN" altLang="en-US" sz="2400" kern="1200" dirty="0">
                  <a:solidFill>
                    <a:srgbClr val="3D5275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</a:t>
              </a:r>
              <a:endPara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591183" y="3895723"/>
              <a:ext cx="1591654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zh-CN" altLang="en-US" sz="2400" dirty="0">
                  <a:solidFill>
                    <a:srgbClr val="3D5275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颜值</a:t>
              </a:r>
              <a:r>
                <a:rPr lang="zh-CN" altLang="en-US" sz="2400" kern="1200" dirty="0">
                  <a:solidFill>
                    <a:srgbClr val="3D5275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类</a:t>
              </a:r>
              <a:endPara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0845" y="1395746"/>
              <a:ext cx="759437" cy="759437"/>
            </a:xfrm>
            <a:prstGeom prst="rect">
              <a:avLst/>
            </a:prstGeom>
          </p:spPr>
        </p:pic>
      </p:grpSp>
      <p:pic>
        <p:nvPicPr>
          <p:cNvPr id="115" name="图片 114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sp>
        <p:nvSpPr>
          <p:cNvPr id="97" name="矩形 96"/>
          <p:cNvSpPr/>
          <p:nvPr/>
        </p:nvSpPr>
        <p:spPr>
          <a:xfrm>
            <a:off x="5588229" y="1579170"/>
            <a:ext cx="6967522" cy="4194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KOL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类别：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颜值类，本地生活类，种草类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导流方式：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小红书文案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标签引流至京东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天猫超市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内容形式：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产品美图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实用测评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rief Recap"/>
          <p:cNvSpPr txBox="1"/>
          <p:nvPr/>
        </p:nvSpPr>
        <p:spPr>
          <a:xfrm>
            <a:off x="9189259" y="-76112"/>
            <a:ext cx="56825" cy="1578574"/>
          </a:xfrm>
          <a:prstGeom prst="round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>
              <a:defRPr sz="10000" b="0">
                <a:solidFill>
                  <a:srgbClr val="4252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endParaRPr sz="7500" dirty="0">
              <a:solidFill>
                <a:srgbClr val="BF6B7F"/>
              </a:solidFill>
            </a:endParaRPr>
          </a:p>
        </p:txBody>
      </p:sp>
      <p:sp>
        <p:nvSpPr>
          <p:cNvPr id="36" name="Brief Recap"/>
          <p:cNvSpPr txBox="1"/>
          <p:nvPr/>
        </p:nvSpPr>
        <p:spPr>
          <a:xfrm>
            <a:off x="1078570" y="21868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小红书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内容种草方向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社交网站的手机截图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4" b="41818"/>
          <a:stretch>
            <a:fillRect/>
          </a:stretch>
        </p:blipFill>
        <p:spPr>
          <a:xfrm>
            <a:off x="1078570" y="2226216"/>
            <a:ext cx="2657104" cy="2626326"/>
          </a:xfrm>
          <a:prstGeom prst="rect">
            <a:avLst/>
          </a:prstGeom>
        </p:spPr>
      </p:pic>
      <p:pic>
        <p:nvPicPr>
          <p:cNvPr id="7" name="图片 6" descr="手机屏幕截图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3" b="25417"/>
          <a:stretch>
            <a:fillRect/>
          </a:stretch>
        </p:blipFill>
        <p:spPr>
          <a:xfrm>
            <a:off x="4890054" y="2195150"/>
            <a:ext cx="1968336" cy="2643187"/>
          </a:xfrm>
          <a:prstGeom prst="rect">
            <a:avLst/>
          </a:prstGeom>
        </p:spPr>
      </p:pic>
      <p:pic>
        <p:nvPicPr>
          <p:cNvPr id="11" name="图片 10" descr="桌子上有一些食物和饮料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2" b="31459"/>
          <a:stretch>
            <a:fillRect/>
          </a:stretch>
        </p:blipFill>
        <p:spPr>
          <a:xfrm>
            <a:off x="8456328" y="2217785"/>
            <a:ext cx="2180734" cy="2643187"/>
          </a:xfrm>
          <a:prstGeom prst="rect">
            <a:avLst/>
          </a:prstGeom>
        </p:spPr>
      </p:pic>
      <p:sp>
        <p:nvSpPr>
          <p:cNvPr id="43" name="圆角矩形 42"/>
          <p:cNvSpPr/>
          <p:nvPr/>
        </p:nvSpPr>
        <p:spPr>
          <a:xfrm>
            <a:off x="1078570" y="1432883"/>
            <a:ext cx="2657104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产品测评 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礼盒推荐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545670" y="1432883"/>
            <a:ext cx="2657104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即饮咖啡榜单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988282" y="1446744"/>
            <a:ext cx="3125147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日常早餐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下午茶</a:t>
            </a:r>
            <a:r>
              <a:rPr kumimoji="1"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在路上场景分享，体现品质生活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78570" y="5115493"/>
            <a:ext cx="28066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不同口味分析测评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不同品牌盲喝打分测评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470912" y="5136019"/>
            <a:ext cx="28066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多个品牌各维度打分测评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988283" y="5136019"/>
            <a:ext cx="36264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早餐下午茶在路上等多个场景享用星倍醇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星冰乐的图片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视频分享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9" name="图片 48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978397" y="1339354"/>
            <a:ext cx="2337418" cy="4247284"/>
            <a:chOff x="-482859" y="3743786"/>
            <a:chExt cx="1223962" cy="2191292"/>
          </a:xfrm>
        </p:grpSpPr>
        <p:grpSp>
          <p:nvGrpSpPr>
            <p:cNvPr id="63" name="组合 62"/>
            <p:cNvGrpSpPr/>
            <p:nvPr/>
          </p:nvGrpSpPr>
          <p:grpSpPr>
            <a:xfrm>
              <a:off x="-276298" y="3934065"/>
              <a:ext cx="1017401" cy="2001013"/>
              <a:chOff x="2131693" y="2328830"/>
              <a:chExt cx="1017401" cy="2001013"/>
            </a:xfrm>
          </p:grpSpPr>
          <p:grpSp>
            <p:nvGrpSpPr>
              <p:cNvPr id="65" name="组合 9"/>
              <p:cNvGrpSpPr/>
              <p:nvPr/>
            </p:nvGrpSpPr>
            <p:grpSpPr bwMode="auto">
              <a:xfrm>
                <a:off x="2131693" y="2328830"/>
                <a:ext cx="1017401" cy="2001013"/>
                <a:chOff x="976590" y="1081732"/>
                <a:chExt cx="1656184" cy="3326133"/>
              </a:xfrm>
            </p:grpSpPr>
            <p:grpSp>
              <p:nvGrpSpPr>
                <p:cNvPr id="74" name="Group 80"/>
                <p:cNvGrpSpPr/>
                <p:nvPr/>
              </p:nvGrpSpPr>
              <p:grpSpPr bwMode="auto">
                <a:xfrm>
                  <a:off x="976590" y="1081732"/>
                  <a:ext cx="1656184" cy="3326133"/>
                  <a:chOff x="1518829" y="1246789"/>
                  <a:chExt cx="1474916" cy="3116663"/>
                </a:xfrm>
              </p:grpSpPr>
              <p:grpSp>
                <p:nvGrpSpPr>
                  <p:cNvPr id="76" name="Group 29"/>
                  <p:cNvGrpSpPr/>
                  <p:nvPr/>
                </p:nvGrpSpPr>
                <p:grpSpPr bwMode="auto">
                  <a:xfrm>
                    <a:off x="1518829" y="1246789"/>
                    <a:ext cx="1474916" cy="3116663"/>
                    <a:chOff x="3189614" y="1562392"/>
                    <a:chExt cx="1474916" cy="3116662"/>
                  </a:xfrm>
                </p:grpSpPr>
                <p:sp>
                  <p:nvSpPr>
                    <p:cNvPr id="81" name="Freeform 86"/>
                    <p:cNvSpPr/>
                    <p:nvPr/>
                  </p:nvSpPr>
                  <p:spPr>
                    <a:xfrm>
                      <a:off x="3206358" y="1580313"/>
                      <a:ext cx="1458172" cy="3098386"/>
                    </a:xfrm>
                    <a:custGeom>
                      <a:avLst/>
                      <a:gdLst>
                        <a:gd name="connsiteX0" fmla="*/ 0 w 1459144"/>
                        <a:gd name="connsiteY0" fmla="*/ 176060 h 3099339"/>
                        <a:gd name="connsiteX1" fmla="*/ 51567 w 1459144"/>
                        <a:gd name="connsiteY1" fmla="*/ 51567 h 3099339"/>
                        <a:gd name="connsiteX2" fmla="*/ 176060 w 1459144"/>
                        <a:gd name="connsiteY2" fmla="*/ 0 h 3099339"/>
                        <a:gd name="connsiteX3" fmla="*/ 1283084 w 1459144"/>
                        <a:gd name="connsiteY3" fmla="*/ 0 h 3099339"/>
                        <a:gd name="connsiteX4" fmla="*/ 1407577 w 1459144"/>
                        <a:gd name="connsiteY4" fmla="*/ 51567 h 3099339"/>
                        <a:gd name="connsiteX5" fmla="*/ 1459144 w 1459144"/>
                        <a:gd name="connsiteY5" fmla="*/ 176060 h 3099339"/>
                        <a:gd name="connsiteX6" fmla="*/ 1459144 w 1459144"/>
                        <a:gd name="connsiteY6" fmla="*/ 2923279 h 3099339"/>
                        <a:gd name="connsiteX7" fmla="*/ 1407577 w 1459144"/>
                        <a:gd name="connsiteY7" fmla="*/ 3047772 h 3099339"/>
                        <a:gd name="connsiteX8" fmla="*/ 1283084 w 1459144"/>
                        <a:gd name="connsiteY8" fmla="*/ 3099339 h 3099339"/>
                        <a:gd name="connsiteX9" fmla="*/ 176060 w 1459144"/>
                        <a:gd name="connsiteY9" fmla="*/ 3099339 h 3099339"/>
                        <a:gd name="connsiteX10" fmla="*/ 51567 w 1459144"/>
                        <a:gd name="connsiteY10" fmla="*/ 3047772 h 3099339"/>
                        <a:gd name="connsiteX11" fmla="*/ 0 w 1459144"/>
                        <a:gd name="connsiteY11" fmla="*/ 2923279 h 3099339"/>
                        <a:gd name="connsiteX12" fmla="*/ 0 w 1459144"/>
                        <a:gd name="connsiteY12" fmla="*/ 176060 h 30993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459144" h="3099339">
                          <a:moveTo>
                            <a:pt x="0" y="176060"/>
                          </a:moveTo>
                          <a:cubicBezTo>
                            <a:pt x="0" y="129366"/>
                            <a:pt x="18549" y="84584"/>
                            <a:pt x="51567" y="51567"/>
                          </a:cubicBezTo>
                          <a:cubicBezTo>
                            <a:pt x="84585" y="18549"/>
                            <a:pt x="129366" y="0"/>
                            <a:pt x="176060" y="0"/>
                          </a:cubicBezTo>
                          <a:lnTo>
                            <a:pt x="1283084" y="0"/>
                          </a:lnTo>
                          <a:cubicBezTo>
                            <a:pt x="1329778" y="0"/>
                            <a:pt x="1374560" y="18549"/>
                            <a:pt x="1407577" y="51567"/>
                          </a:cubicBezTo>
                          <a:cubicBezTo>
                            <a:pt x="1440595" y="84585"/>
                            <a:pt x="1459144" y="129366"/>
                            <a:pt x="1459144" y="176060"/>
                          </a:cubicBezTo>
                          <a:lnTo>
                            <a:pt x="1459144" y="2923279"/>
                          </a:lnTo>
                          <a:cubicBezTo>
                            <a:pt x="1459144" y="2969973"/>
                            <a:pt x="1440595" y="3014755"/>
                            <a:pt x="1407577" y="3047772"/>
                          </a:cubicBezTo>
                          <a:cubicBezTo>
                            <a:pt x="1374559" y="3080790"/>
                            <a:pt x="1329778" y="3099339"/>
                            <a:pt x="1283084" y="3099339"/>
                          </a:cubicBezTo>
                          <a:lnTo>
                            <a:pt x="176060" y="3099339"/>
                          </a:lnTo>
                          <a:cubicBezTo>
                            <a:pt x="129366" y="3099339"/>
                            <a:pt x="84584" y="3080790"/>
                            <a:pt x="51567" y="3047772"/>
                          </a:cubicBezTo>
                          <a:cubicBezTo>
                            <a:pt x="18549" y="3014754"/>
                            <a:pt x="0" y="2969973"/>
                            <a:pt x="0" y="2923279"/>
                          </a:cubicBezTo>
                          <a:lnTo>
                            <a:pt x="0" y="17606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  <p:grpSp>
                  <p:nvGrpSpPr>
                    <p:cNvPr id="82" name="Group 20"/>
                    <p:cNvGrpSpPr/>
                    <p:nvPr/>
                  </p:nvGrpSpPr>
                  <p:grpSpPr bwMode="auto">
                    <a:xfrm>
                      <a:off x="3189614" y="1991493"/>
                      <a:ext cx="23662" cy="645898"/>
                      <a:chOff x="3392428" y="1951545"/>
                      <a:chExt cx="27432" cy="735419"/>
                    </a:xfrm>
                  </p:grpSpPr>
                  <p:sp>
                    <p:nvSpPr>
                      <p:cNvPr id="88" name="Rectangle 108"/>
                      <p:cNvSpPr/>
                      <p:nvPr/>
                    </p:nvSpPr>
                    <p:spPr>
                      <a:xfrm>
                        <a:off x="3392787" y="1950783"/>
                        <a:ext cx="19054" cy="172496"/>
                      </a:xfrm>
                      <a:prstGeom prst="rect">
                        <a:avLst/>
                      </a:prstGeom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defTabSz="1828800" hangingPunct="1">
                          <a:defRPr/>
                        </a:pPr>
                        <a:endParaRPr lang="en-US" sz="2000" kern="1200" dirty="0">
                          <a:solidFill>
                            <a:prstClr val="white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endParaRPr>
                      </a:p>
                    </p:txBody>
                  </p:sp>
                  <p:sp>
                    <p:nvSpPr>
                      <p:cNvPr id="89" name="Rectangle 117"/>
                      <p:cNvSpPr/>
                      <p:nvPr/>
                    </p:nvSpPr>
                    <p:spPr>
                      <a:xfrm>
                        <a:off x="3401448" y="2288356"/>
                        <a:ext cx="19052" cy="12056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defTabSz="1828800" hangingPunct="1">
                          <a:defRPr/>
                        </a:pPr>
                        <a:endParaRPr lang="en-US" sz="2000" kern="1200" dirty="0">
                          <a:solidFill>
                            <a:prstClr val="white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endParaRPr>
                      </a:p>
                    </p:txBody>
                  </p:sp>
                  <p:sp>
                    <p:nvSpPr>
                      <p:cNvPr id="90" name="Rectangle 118"/>
                      <p:cNvSpPr/>
                      <p:nvPr/>
                    </p:nvSpPr>
                    <p:spPr>
                      <a:xfrm>
                        <a:off x="3401448" y="2568430"/>
                        <a:ext cx="19052" cy="118707"/>
                      </a:xfrm>
                      <a:prstGeom prst="rect">
                        <a:avLst/>
                      </a:prstGeom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defTabSz="1828800" hangingPunct="1">
                          <a:defRPr/>
                        </a:pPr>
                        <a:endParaRPr lang="en-US" sz="2000" kern="1200" dirty="0">
                          <a:solidFill>
                            <a:prstClr val="white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endParaRPr>
                      </a:p>
                    </p:txBody>
                  </p:sp>
                </p:grpSp>
                <p:sp>
                  <p:nvSpPr>
                    <p:cNvPr id="83" name="Freeform 93"/>
                    <p:cNvSpPr/>
                    <p:nvPr/>
                  </p:nvSpPr>
                  <p:spPr>
                    <a:xfrm>
                      <a:off x="3806958" y="4333348"/>
                      <a:ext cx="256973" cy="260642"/>
                    </a:xfrm>
                    <a:custGeom>
                      <a:avLst/>
                      <a:gdLst>
                        <a:gd name="connsiteX0" fmla="*/ 0 w 256543"/>
                        <a:gd name="connsiteY0" fmla="*/ 130608 h 261216"/>
                        <a:gd name="connsiteX1" fmla="*/ 36755 w 256543"/>
                        <a:gd name="connsiteY1" fmla="*/ 39091 h 261216"/>
                        <a:gd name="connsiteX2" fmla="*/ 128272 w 256543"/>
                        <a:gd name="connsiteY2" fmla="*/ 0 h 261216"/>
                        <a:gd name="connsiteX3" fmla="*/ 219789 w 256543"/>
                        <a:gd name="connsiteY3" fmla="*/ 39091 h 261216"/>
                        <a:gd name="connsiteX4" fmla="*/ 256544 w 256543"/>
                        <a:gd name="connsiteY4" fmla="*/ 130608 h 261216"/>
                        <a:gd name="connsiteX5" fmla="*/ 219789 w 256543"/>
                        <a:gd name="connsiteY5" fmla="*/ 222125 h 261216"/>
                        <a:gd name="connsiteX6" fmla="*/ 128272 w 256543"/>
                        <a:gd name="connsiteY6" fmla="*/ 261216 h 261216"/>
                        <a:gd name="connsiteX7" fmla="*/ 36755 w 256543"/>
                        <a:gd name="connsiteY7" fmla="*/ 222125 h 261216"/>
                        <a:gd name="connsiteX8" fmla="*/ 0 w 256543"/>
                        <a:gd name="connsiteY8" fmla="*/ 130608 h 2612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56543" h="261216">
                          <a:moveTo>
                            <a:pt x="0" y="130608"/>
                          </a:moveTo>
                          <a:cubicBezTo>
                            <a:pt x="0" y="96377"/>
                            <a:pt x="13199" y="63514"/>
                            <a:pt x="36755" y="39091"/>
                          </a:cubicBezTo>
                          <a:cubicBezTo>
                            <a:pt x="60874" y="14086"/>
                            <a:pt x="93851" y="0"/>
                            <a:pt x="128272" y="0"/>
                          </a:cubicBezTo>
                          <a:cubicBezTo>
                            <a:pt x="162693" y="0"/>
                            <a:pt x="195670" y="14086"/>
                            <a:pt x="219789" y="39091"/>
                          </a:cubicBezTo>
                          <a:cubicBezTo>
                            <a:pt x="243346" y="63514"/>
                            <a:pt x="256544" y="96377"/>
                            <a:pt x="256544" y="130608"/>
                          </a:cubicBezTo>
                          <a:cubicBezTo>
                            <a:pt x="256544" y="164839"/>
                            <a:pt x="243345" y="197702"/>
                            <a:pt x="219789" y="222125"/>
                          </a:cubicBezTo>
                          <a:cubicBezTo>
                            <a:pt x="195670" y="247130"/>
                            <a:pt x="162693" y="261216"/>
                            <a:pt x="128272" y="261216"/>
                          </a:cubicBezTo>
                          <a:cubicBezTo>
                            <a:pt x="93851" y="261216"/>
                            <a:pt x="60874" y="247130"/>
                            <a:pt x="36755" y="222125"/>
                          </a:cubicBezTo>
                          <a:cubicBezTo>
                            <a:pt x="13198" y="197702"/>
                            <a:pt x="0" y="164839"/>
                            <a:pt x="0" y="130608"/>
                          </a:cubicBezTo>
                          <a:close/>
                        </a:path>
                      </a:pathLst>
                    </a:custGeom>
                    <a:noFill/>
                    <a:ln w="19050"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  <p:sp>
                  <p:nvSpPr>
                    <p:cNvPr id="84" name="Freeform 96"/>
                    <p:cNvSpPr/>
                    <p:nvPr/>
                  </p:nvSpPr>
                  <p:spPr>
                    <a:xfrm>
                      <a:off x="3306458" y="1997341"/>
                      <a:ext cx="1256478" cy="2277363"/>
                    </a:xfrm>
                    <a:custGeom>
                      <a:avLst/>
                      <a:gdLst>
                        <a:gd name="connsiteX0" fmla="*/ 0 w 1256433"/>
                        <a:gd name="connsiteY0" fmla="*/ 0 h 2276759"/>
                        <a:gd name="connsiteX1" fmla="*/ 1256433 w 1256433"/>
                        <a:gd name="connsiteY1" fmla="*/ 0 h 2276759"/>
                        <a:gd name="connsiteX2" fmla="*/ 1256433 w 1256433"/>
                        <a:gd name="connsiteY2" fmla="*/ 2276759 h 2276759"/>
                        <a:gd name="connsiteX3" fmla="*/ 0 w 1256433"/>
                        <a:gd name="connsiteY3" fmla="*/ 2276759 h 2276759"/>
                        <a:gd name="connsiteX4" fmla="*/ 0 w 1256433"/>
                        <a:gd name="connsiteY4" fmla="*/ 0 h 22767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6433" h="2276759">
                          <a:moveTo>
                            <a:pt x="0" y="0"/>
                          </a:moveTo>
                          <a:lnTo>
                            <a:pt x="1256433" y="0"/>
                          </a:lnTo>
                          <a:lnTo>
                            <a:pt x="1256433" y="2276759"/>
                          </a:lnTo>
                          <a:lnTo>
                            <a:pt x="0" y="227675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  <p:sp>
                  <p:nvSpPr>
                    <p:cNvPr id="85" name="Freeform 99"/>
                    <p:cNvSpPr/>
                    <p:nvPr/>
                  </p:nvSpPr>
                  <p:spPr>
                    <a:xfrm>
                      <a:off x="3796499" y="1824665"/>
                      <a:ext cx="276396" cy="32580"/>
                    </a:xfrm>
                    <a:custGeom>
                      <a:avLst/>
                      <a:gdLst>
                        <a:gd name="connsiteX0" fmla="*/ 0 w 276054"/>
                        <a:gd name="connsiteY0" fmla="*/ 16062 h 32124"/>
                        <a:gd name="connsiteX1" fmla="*/ 4704 w 276054"/>
                        <a:gd name="connsiteY1" fmla="*/ 4704 h 32124"/>
                        <a:gd name="connsiteX2" fmla="*/ 16062 w 276054"/>
                        <a:gd name="connsiteY2" fmla="*/ 0 h 32124"/>
                        <a:gd name="connsiteX3" fmla="*/ 259992 w 276054"/>
                        <a:gd name="connsiteY3" fmla="*/ 0 h 32124"/>
                        <a:gd name="connsiteX4" fmla="*/ 271350 w 276054"/>
                        <a:gd name="connsiteY4" fmla="*/ 4704 h 32124"/>
                        <a:gd name="connsiteX5" fmla="*/ 276054 w 276054"/>
                        <a:gd name="connsiteY5" fmla="*/ 16062 h 32124"/>
                        <a:gd name="connsiteX6" fmla="*/ 276054 w 276054"/>
                        <a:gd name="connsiteY6" fmla="*/ 16062 h 32124"/>
                        <a:gd name="connsiteX7" fmla="*/ 271350 w 276054"/>
                        <a:gd name="connsiteY7" fmla="*/ 27420 h 32124"/>
                        <a:gd name="connsiteX8" fmla="*/ 259992 w 276054"/>
                        <a:gd name="connsiteY8" fmla="*/ 32124 h 32124"/>
                        <a:gd name="connsiteX9" fmla="*/ 16062 w 276054"/>
                        <a:gd name="connsiteY9" fmla="*/ 32124 h 32124"/>
                        <a:gd name="connsiteX10" fmla="*/ 4704 w 276054"/>
                        <a:gd name="connsiteY10" fmla="*/ 27420 h 32124"/>
                        <a:gd name="connsiteX11" fmla="*/ 0 w 276054"/>
                        <a:gd name="connsiteY11" fmla="*/ 16062 h 321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76054" h="32124">
                          <a:moveTo>
                            <a:pt x="0" y="16062"/>
                          </a:moveTo>
                          <a:cubicBezTo>
                            <a:pt x="0" y="11802"/>
                            <a:pt x="1692" y="7717"/>
                            <a:pt x="4704" y="4704"/>
                          </a:cubicBezTo>
                          <a:cubicBezTo>
                            <a:pt x="7716" y="1692"/>
                            <a:pt x="11802" y="0"/>
                            <a:pt x="16062" y="0"/>
                          </a:cubicBezTo>
                          <a:lnTo>
                            <a:pt x="259992" y="0"/>
                          </a:lnTo>
                          <a:cubicBezTo>
                            <a:pt x="264252" y="0"/>
                            <a:pt x="268337" y="1692"/>
                            <a:pt x="271350" y="4704"/>
                          </a:cubicBezTo>
                          <a:cubicBezTo>
                            <a:pt x="274362" y="7716"/>
                            <a:pt x="276054" y="11802"/>
                            <a:pt x="276054" y="16062"/>
                          </a:cubicBezTo>
                          <a:lnTo>
                            <a:pt x="276054" y="16062"/>
                          </a:lnTo>
                          <a:cubicBezTo>
                            <a:pt x="276054" y="20322"/>
                            <a:pt x="274362" y="24407"/>
                            <a:pt x="271350" y="27420"/>
                          </a:cubicBezTo>
                          <a:cubicBezTo>
                            <a:pt x="268338" y="30432"/>
                            <a:pt x="264252" y="32124"/>
                            <a:pt x="259992" y="32124"/>
                          </a:cubicBezTo>
                          <a:lnTo>
                            <a:pt x="16062" y="32124"/>
                          </a:lnTo>
                          <a:cubicBezTo>
                            <a:pt x="11802" y="32124"/>
                            <a:pt x="7717" y="30432"/>
                            <a:pt x="4704" y="27420"/>
                          </a:cubicBezTo>
                          <a:cubicBezTo>
                            <a:pt x="1692" y="24408"/>
                            <a:pt x="0" y="20322"/>
                            <a:pt x="0" y="16062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9525">
                      <a:solidFill>
                        <a:schemeClr val="bg1">
                          <a:lumMod val="8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  <p:sp>
                  <p:nvSpPr>
                    <p:cNvPr id="86" name="Freeform 103"/>
                    <p:cNvSpPr/>
                    <p:nvPr/>
                  </p:nvSpPr>
                  <p:spPr>
                    <a:xfrm>
                      <a:off x="3911540" y="1704118"/>
                      <a:ext cx="46314" cy="47242"/>
                    </a:xfrm>
                    <a:custGeom>
                      <a:avLst/>
                      <a:gdLst>
                        <a:gd name="connsiteX0" fmla="*/ 0 w 46804"/>
                        <a:gd name="connsiteY0" fmla="*/ 23829 h 47657"/>
                        <a:gd name="connsiteX1" fmla="*/ 6705 w 46804"/>
                        <a:gd name="connsiteY1" fmla="*/ 7132 h 47657"/>
                        <a:gd name="connsiteX2" fmla="*/ 23402 w 46804"/>
                        <a:gd name="connsiteY2" fmla="*/ 0 h 47657"/>
                        <a:gd name="connsiteX3" fmla="*/ 40099 w 46804"/>
                        <a:gd name="connsiteY3" fmla="*/ 7132 h 47657"/>
                        <a:gd name="connsiteX4" fmla="*/ 46804 w 46804"/>
                        <a:gd name="connsiteY4" fmla="*/ 23829 h 47657"/>
                        <a:gd name="connsiteX5" fmla="*/ 40099 w 46804"/>
                        <a:gd name="connsiteY5" fmla="*/ 40526 h 47657"/>
                        <a:gd name="connsiteX6" fmla="*/ 23402 w 46804"/>
                        <a:gd name="connsiteY6" fmla="*/ 47658 h 47657"/>
                        <a:gd name="connsiteX7" fmla="*/ 6705 w 46804"/>
                        <a:gd name="connsiteY7" fmla="*/ 40526 h 47657"/>
                        <a:gd name="connsiteX8" fmla="*/ 0 w 46804"/>
                        <a:gd name="connsiteY8" fmla="*/ 23829 h 476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6804" h="47657">
                          <a:moveTo>
                            <a:pt x="0" y="23829"/>
                          </a:moveTo>
                          <a:cubicBezTo>
                            <a:pt x="0" y="17584"/>
                            <a:pt x="2408" y="11588"/>
                            <a:pt x="6705" y="7132"/>
                          </a:cubicBezTo>
                          <a:cubicBezTo>
                            <a:pt x="11105" y="2570"/>
                            <a:pt x="17122" y="0"/>
                            <a:pt x="23402" y="0"/>
                          </a:cubicBezTo>
                          <a:cubicBezTo>
                            <a:pt x="29682" y="0"/>
                            <a:pt x="35698" y="2570"/>
                            <a:pt x="40099" y="7132"/>
                          </a:cubicBezTo>
                          <a:cubicBezTo>
                            <a:pt x="44397" y="11588"/>
                            <a:pt x="46804" y="17583"/>
                            <a:pt x="46804" y="23829"/>
                          </a:cubicBezTo>
                          <a:cubicBezTo>
                            <a:pt x="46804" y="30074"/>
                            <a:pt x="44396" y="36070"/>
                            <a:pt x="40099" y="40526"/>
                          </a:cubicBezTo>
                          <a:cubicBezTo>
                            <a:pt x="35699" y="45088"/>
                            <a:pt x="29682" y="47658"/>
                            <a:pt x="23402" y="47658"/>
                          </a:cubicBezTo>
                          <a:cubicBezTo>
                            <a:pt x="17122" y="47658"/>
                            <a:pt x="11106" y="45088"/>
                            <a:pt x="6705" y="40526"/>
                          </a:cubicBezTo>
                          <a:cubicBezTo>
                            <a:pt x="2407" y="36070"/>
                            <a:pt x="0" y="30075"/>
                            <a:pt x="0" y="23829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  <p:sp>
                  <p:nvSpPr>
                    <p:cNvPr id="87" name="Freeform 104"/>
                    <p:cNvSpPr/>
                    <p:nvPr/>
                  </p:nvSpPr>
                  <p:spPr>
                    <a:xfrm>
                      <a:off x="4292516" y="1562394"/>
                      <a:ext cx="198706" cy="40725"/>
                    </a:xfrm>
                    <a:custGeom>
                      <a:avLst/>
                      <a:gdLst>
                        <a:gd name="connsiteX0" fmla="*/ 0 w 198758"/>
                        <a:gd name="connsiteY0" fmla="*/ 0 h 40154"/>
                        <a:gd name="connsiteX1" fmla="*/ 198758 w 198758"/>
                        <a:gd name="connsiteY1" fmla="*/ 0 h 40154"/>
                        <a:gd name="connsiteX2" fmla="*/ 198758 w 198758"/>
                        <a:gd name="connsiteY2" fmla="*/ 40154 h 40154"/>
                        <a:gd name="connsiteX3" fmla="*/ 0 w 198758"/>
                        <a:gd name="connsiteY3" fmla="*/ 40154 h 40154"/>
                        <a:gd name="connsiteX4" fmla="*/ 0 w 198758"/>
                        <a:gd name="connsiteY4" fmla="*/ 0 h 401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8758" h="40154">
                          <a:moveTo>
                            <a:pt x="0" y="0"/>
                          </a:moveTo>
                          <a:lnTo>
                            <a:pt x="198758" y="0"/>
                          </a:lnTo>
                          <a:lnTo>
                            <a:pt x="198758" y="40154"/>
                          </a:lnTo>
                          <a:lnTo>
                            <a:pt x="0" y="4015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>
                        <a:lumMod val="75000"/>
                        <a:lumOff val="2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defTabSz="1828800" hangingPunct="1">
                        <a:defRPr/>
                      </a:pPr>
                      <a:endParaRPr lang="en-US" sz="2000" kern="1200" dirty="0">
                        <a:solidFill>
                          <a:prstClr val="white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p:txBody>
                </p:sp>
              </p:grpSp>
              <p:sp>
                <p:nvSpPr>
                  <p:cNvPr id="77" name="Rectangle 82"/>
                  <p:cNvSpPr/>
                  <p:nvPr/>
                </p:nvSpPr>
                <p:spPr>
                  <a:xfrm>
                    <a:off x="1635673" y="1681738"/>
                    <a:ext cx="1256478" cy="566897"/>
                  </a:xfrm>
                  <a:prstGeom prst="rect">
                    <a:avLst/>
                  </a:prstGeom>
                  <a:solidFill>
                    <a:schemeClr val="tx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78" name="Rectangle 83"/>
                  <p:cNvSpPr/>
                  <p:nvPr/>
                </p:nvSpPr>
                <p:spPr>
                  <a:xfrm>
                    <a:off x="1635673" y="2248635"/>
                    <a:ext cx="1256478" cy="568527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79" name="Rectangle 84"/>
                  <p:cNvSpPr/>
                  <p:nvPr/>
                </p:nvSpPr>
                <p:spPr>
                  <a:xfrm>
                    <a:off x="1635673" y="2817162"/>
                    <a:ext cx="1256478" cy="566897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80" name="Rectangle 85"/>
                  <p:cNvSpPr/>
                  <p:nvPr/>
                </p:nvSpPr>
                <p:spPr>
                  <a:xfrm>
                    <a:off x="1635673" y="3384059"/>
                    <a:ext cx="1256478" cy="566897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</p:grpSp>
            <p:pic>
              <p:nvPicPr>
                <p:cNvPr id="75" name="Picture 4"/>
                <p:cNvPicPr>
                  <a:picLocks noChangeAspect="1" noChangeArrowheads="1"/>
                </p:cNvPicPr>
                <p:nvPr/>
              </p:nvPicPr>
              <p:blipFill>
                <a:blip r:embed="rId1" cstate="screen"/>
                <a:srcRect/>
                <a:stretch>
                  <a:fillRect/>
                </a:stretch>
              </p:blipFill>
              <p:spPr bwMode="auto">
                <a:xfrm>
                  <a:off x="1082879" y="1552555"/>
                  <a:ext cx="1427230" cy="243160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pic>
            <p:nvPicPr>
              <p:cNvPr id="66" name="Picture 4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197386" y="2679440"/>
                <a:ext cx="889448" cy="14068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-482859" y="3743786"/>
              <a:ext cx="369049" cy="369049"/>
            </a:xfrm>
            <a:prstGeom prst="rect">
              <a:avLst/>
            </a:prstGeom>
          </p:spPr>
        </p:pic>
      </p:grpSp>
      <p:sp>
        <p:nvSpPr>
          <p:cNvPr id="100" name="Brief Recap"/>
          <p:cNvSpPr txBox="1"/>
          <p:nvPr/>
        </p:nvSpPr>
        <p:spPr>
          <a:xfrm>
            <a:off x="1211190" y="296333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微信微博：转发抽奖，扩大声量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87032" y="1307128"/>
            <a:ext cx="797030" cy="797030"/>
          </a:xfrm>
          <a:prstGeom prst="rect">
            <a:avLst/>
          </a:prstGeom>
        </p:spPr>
      </p:pic>
      <p:pic>
        <p:nvPicPr>
          <p:cNvPr id="115" name="图片 114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pic>
        <p:nvPicPr>
          <p:cNvPr id="3" name="图片 2" descr="社交网络的手机截图&#10;&#10;描述已自动生成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9"/>
          <a:stretch>
            <a:fillRect/>
          </a:stretch>
        </p:blipFill>
        <p:spPr>
          <a:xfrm>
            <a:off x="1504263" y="2287954"/>
            <a:ext cx="1623710" cy="2855336"/>
          </a:xfrm>
          <a:prstGeom prst="rect">
            <a:avLst/>
          </a:prstGeom>
        </p:spPr>
      </p:pic>
      <p:sp>
        <p:nvSpPr>
          <p:cNvPr id="91" name="平行四边形 90"/>
          <p:cNvSpPr/>
          <p:nvPr/>
        </p:nvSpPr>
        <p:spPr>
          <a:xfrm>
            <a:off x="2674800" y="2260265"/>
            <a:ext cx="2090343" cy="697859"/>
          </a:xfrm>
          <a:prstGeom prst="parallelogram">
            <a:avLst/>
          </a:prstGeom>
          <a:solidFill>
            <a:srgbClr val="FAD7D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3600" kern="1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Helvetica Neue Medium"/>
            </a:endParaRPr>
          </a:p>
        </p:txBody>
      </p:sp>
      <p:sp>
        <p:nvSpPr>
          <p:cNvPr id="92" name="平行四边形 91"/>
          <p:cNvSpPr/>
          <p:nvPr/>
        </p:nvSpPr>
        <p:spPr>
          <a:xfrm>
            <a:off x="2608453" y="3040454"/>
            <a:ext cx="2090343" cy="697859"/>
          </a:xfrm>
          <a:prstGeom prst="parallelogram">
            <a:avLst/>
          </a:prstGeom>
          <a:solidFill>
            <a:srgbClr val="FAD7D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3600" kern="1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Helvetica Neue Medium"/>
            </a:endParaRPr>
          </a:p>
        </p:txBody>
      </p:sp>
      <p:sp>
        <p:nvSpPr>
          <p:cNvPr id="93" name="平行四边形 92"/>
          <p:cNvSpPr/>
          <p:nvPr/>
        </p:nvSpPr>
        <p:spPr>
          <a:xfrm>
            <a:off x="2608453" y="3780457"/>
            <a:ext cx="2090343" cy="697859"/>
          </a:xfrm>
          <a:prstGeom prst="parallelogram">
            <a:avLst/>
          </a:prstGeom>
          <a:solidFill>
            <a:srgbClr val="FAD7D2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zh-CN" altLang="en-US" sz="3600" kern="120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Helvetica Neue Medium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2893724" y="2326023"/>
            <a:ext cx="1684389" cy="4573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-US" sz="24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优惠资讯类</a:t>
            </a:r>
            <a:endParaRPr lang="zh-CN" altLang="en-US" sz="2400" kern="1200" dirty="0">
              <a:solidFill>
                <a:srgbClr val="3D527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2893724" y="3134227"/>
            <a:ext cx="1519802" cy="4573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种草类</a:t>
            </a:r>
            <a:endParaRPr lang="zh-CN" altLang="en-US" sz="2400" kern="1200" dirty="0">
              <a:solidFill>
                <a:srgbClr val="3D527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893724" y="3901945"/>
            <a:ext cx="180507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zh-CN" altLang="en-US" sz="2400" kern="1200" dirty="0">
                <a:solidFill>
                  <a:srgbClr val="3D5275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本地生活类</a:t>
            </a:r>
            <a:endParaRPr lang="zh-CN" altLang="en-US" sz="2400" kern="1200" dirty="0">
              <a:solidFill>
                <a:srgbClr val="3D527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5588229" y="1579170"/>
            <a:ext cx="6967522" cy="3425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KOL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类别：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优惠资讯类，本地生活类，种草类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导流方式：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京东：微信可直接跳转至京东旗舰店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天猫超市：文案中放产品淘口令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rief Recap"/>
          <p:cNvSpPr txBox="1"/>
          <p:nvPr/>
        </p:nvSpPr>
        <p:spPr>
          <a:xfrm>
            <a:off x="9189259" y="-76112"/>
            <a:ext cx="56825" cy="1578574"/>
          </a:xfrm>
          <a:prstGeom prst="roundRect">
            <a:avLst/>
          </a:prstGeom>
          <a:ln w="12700">
            <a:miter lim="400000"/>
          </a:ln>
        </p:spPr>
        <p:txBody>
          <a:bodyPr wrap="none" lIns="25400" tIns="25400" rIns="25400" bIns="25400" anchor="ctr">
            <a:spAutoFit/>
          </a:bodyPr>
          <a:lstStyle>
            <a:lvl1pPr>
              <a:defRPr sz="10000" b="0">
                <a:solidFill>
                  <a:srgbClr val="4252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endParaRPr sz="7500" dirty="0">
              <a:solidFill>
                <a:srgbClr val="BF6B7F"/>
              </a:solidFill>
            </a:endParaRPr>
          </a:p>
        </p:txBody>
      </p:sp>
      <p:sp>
        <p:nvSpPr>
          <p:cNvPr id="36" name="Brief Recap"/>
          <p:cNvSpPr txBox="1"/>
          <p:nvPr/>
        </p:nvSpPr>
        <p:spPr>
          <a:xfrm>
            <a:off x="1078570" y="21868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微信微博内容种草方向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1848732" y="1432883"/>
            <a:ext cx="2657104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微信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738296" y="1432883"/>
            <a:ext cx="2657104" cy="530382"/>
          </a:xfrm>
          <a:prstGeom prst="roundRect">
            <a:avLst/>
          </a:prstGeom>
          <a:solidFill>
            <a:srgbClr val="2F4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微博</a:t>
            </a:r>
            <a:endParaRPr kumimoji="1"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997154" y="5193569"/>
            <a:ext cx="4360260" cy="12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优惠资讯分享：</a:t>
            </a:r>
            <a:r>
              <a:rPr lang="en-US" altLang="zh-CN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史上最低星巴克</a:t>
            </a:r>
            <a:r>
              <a:rPr lang="en-US" altLang="zh-CN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endParaRPr lang="en-US" altLang="zh-CN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薇娅直播预告</a:t>
            </a:r>
            <a:endParaRPr lang="en-US" altLang="zh-CN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礼盒测评和预售</a:t>
            </a:r>
            <a:endParaRPr lang="en-US" altLang="zh-CN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39531" y="5839419"/>
            <a:ext cx="2633593" cy="879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礼盒测评和预售，转发抽奖送星巴克女神礼盒</a:t>
            </a:r>
            <a:endParaRPr lang="zh-CN" altLang="en-US" dirty="0"/>
          </a:p>
        </p:txBody>
      </p:sp>
      <p:pic>
        <p:nvPicPr>
          <p:cNvPr id="16" name="图片 15" descr="社交网络的手机截图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9" b="32146"/>
          <a:stretch>
            <a:fillRect/>
          </a:stretch>
        </p:blipFill>
        <p:spPr>
          <a:xfrm>
            <a:off x="6522022" y="2053526"/>
            <a:ext cx="3569582" cy="379037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 descr="社交网络的手机截图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78" y="2109183"/>
            <a:ext cx="1369724" cy="2965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610089" y="1978424"/>
            <a:ext cx="8318211" cy="3670220"/>
          </a:xfrm>
          <a:prstGeom prst="rect">
            <a:avLst/>
          </a:prstGeom>
          <a:solidFill>
            <a:srgbClr val="3F564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ïṥḻïďé"/>
          <p:cNvSpPr txBox="1"/>
          <p:nvPr/>
        </p:nvSpPr>
        <p:spPr>
          <a:xfrm>
            <a:off x="999317" y="2009494"/>
            <a:ext cx="4648411" cy="96571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b" anchorCtr="0">
            <a:normAutofit fontScale="70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buSzPct val="25000"/>
            </a:pPr>
            <a:r>
              <a:rPr lang="en-US" altLang="zh-CN" sz="4800" b="1" dirty="0">
                <a:solidFill>
                  <a:schemeClr val="bg1"/>
                </a:solidFill>
                <a:cs typeface="+mn-ea"/>
                <a:sym typeface="+mn-lt"/>
              </a:rPr>
              <a:t>3.8</a:t>
            </a: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薇娅直播</a:t>
            </a:r>
            <a:endParaRPr lang="en-US" altLang="zh-CN" sz="4800" b="1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buSzPct val="25000"/>
            </a:pPr>
            <a:r>
              <a:rPr lang="zh-CN" altLang="en-US" sz="4800" b="1" dirty="0">
                <a:solidFill>
                  <a:schemeClr val="bg1"/>
                </a:solidFill>
                <a:cs typeface="+mn-ea"/>
                <a:sym typeface="+mn-lt"/>
              </a:rPr>
              <a:t>全网最低价，引爆销售</a:t>
            </a:r>
            <a:endParaRPr 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43492" y="2492349"/>
            <a:ext cx="466375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直播平台：淘宝直播 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&amp;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微博转发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薇雅享有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个月最低价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售卖形式：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直接售卖单品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礼盒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售卖量贩券（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瓶月享星巴克兑换券</a:t>
            </a: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/30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瓶年享星巴克年兑换券）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图片 9" descr="图片包含 游戏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9" y="1808062"/>
            <a:ext cx="6098652" cy="4065768"/>
          </a:xfrm>
          <a:prstGeom prst="rect">
            <a:avLst/>
          </a:prstGeom>
        </p:spPr>
      </p:pic>
      <p:sp>
        <p:nvSpPr>
          <p:cNvPr id="15" name="Brief Recap"/>
          <p:cNvSpPr txBox="1"/>
          <p:nvPr/>
        </p:nvSpPr>
        <p:spPr>
          <a:xfrm>
            <a:off x="1078570" y="21868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薇娅直播，全网最低价引爆销售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850518" y="5740986"/>
            <a:ext cx="50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rgbClr val="C00000"/>
                </a:solidFill>
              </a:rPr>
              <a:t>建议直播售卖量贩券，可有效提高客单价和转发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3425877" y="1893598"/>
            <a:ext cx="8318211" cy="3453317"/>
          </a:xfrm>
          <a:prstGeom prst="rect">
            <a:avLst/>
          </a:prstGeom>
          <a:solidFill>
            <a:srgbClr val="3F564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905458" y="2158527"/>
            <a:ext cx="6588880" cy="4194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直播话术方向：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结合场景：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en-US" altLang="zh-CN" sz="2000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Eg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：喜欢喝咖啡的朋友，早上睁眼想喝一杯美式，手边就能拿到的星巴克星倍醇，一秒叫醒早餐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突出随享：车上常备拿铁，女生放在包包里，可以囤货，放在冰箱</a:t>
            </a: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Brief Recap"/>
          <p:cNvSpPr txBox="1"/>
          <p:nvPr/>
        </p:nvSpPr>
        <p:spPr>
          <a:xfrm>
            <a:off x="1078570" y="218685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薇娅直播，全网最低价引爆销售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pic>
        <p:nvPicPr>
          <p:cNvPr id="9" name="图片 8" descr="图片包含 人, 室内, 黑色, 年轻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42" y="1557806"/>
            <a:ext cx="4116667" cy="41249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9"/>
          <p:cNvGrpSpPr/>
          <p:nvPr/>
        </p:nvGrpSpPr>
        <p:grpSpPr bwMode="auto">
          <a:xfrm>
            <a:off x="1211190" y="1632016"/>
            <a:ext cx="1942945" cy="3878475"/>
            <a:chOff x="976590" y="1081732"/>
            <a:chExt cx="1656184" cy="3326133"/>
          </a:xfrm>
        </p:grpSpPr>
        <p:grpSp>
          <p:nvGrpSpPr>
            <p:cNvPr id="74" name="Group 80"/>
            <p:cNvGrpSpPr/>
            <p:nvPr/>
          </p:nvGrpSpPr>
          <p:grpSpPr bwMode="auto">
            <a:xfrm>
              <a:off x="976590" y="1081732"/>
              <a:ext cx="1656184" cy="3326133"/>
              <a:chOff x="1518829" y="1246789"/>
              <a:chExt cx="1474916" cy="3116663"/>
            </a:xfrm>
          </p:grpSpPr>
          <p:grpSp>
            <p:nvGrpSpPr>
              <p:cNvPr id="76" name="Group 29"/>
              <p:cNvGrpSpPr/>
              <p:nvPr/>
            </p:nvGrpSpPr>
            <p:grpSpPr bwMode="auto">
              <a:xfrm>
                <a:off x="1518829" y="1246789"/>
                <a:ext cx="1474916" cy="3116663"/>
                <a:chOff x="3189614" y="1562392"/>
                <a:chExt cx="1474916" cy="3116662"/>
              </a:xfrm>
            </p:grpSpPr>
            <p:sp>
              <p:nvSpPr>
                <p:cNvPr id="81" name="Freeform 86"/>
                <p:cNvSpPr/>
                <p:nvPr/>
              </p:nvSpPr>
              <p:spPr>
                <a:xfrm>
                  <a:off x="3206358" y="1580313"/>
                  <a:ext cx="1458172" cy="3098386"/>
                </a:xfrm>
                <a:custGeom>
                  <a:avLst/>
                  <a:gdLst>
                    <a:gd name="connsiteX0" fmla="*/ 0 w 1459144"/>
                    <a:gd name="connsiteY0" fmla="*/ 176060 h 3099339"/>
                    <a:gd name="connsiteX1" fmla="*/ 51567 w 1459144"/>
                    <a:gd name="connsiteY1" fmla="*/ 51567 h 3099339"/>
                    <a:gd name="connsiteX2" fmla="*/ 176060 w 1459144"/>
                    <a:gd name="connsiteY2" fmla="*/ 0 h 3099339"/>
                    <a:gd name="connsiteX3" fmla="*/ 1283084 w 1459144"/>
                    <a:gd name="connsiteY3" fmla="*/ 0 h 3099339"/>
                    <a:gd name="connsiteX4" fmla="*/ 1407577 w 1459144"/>
                    <a:gd name="connsiteY4" fmla="*/ 51567 h 3099339"/>
                    <a:gd name="connsiteX5" fmla="*/ 1459144 w 1459144"/>
                    <a:gd name="connsiteY5" fmla="*/ 176060 h 3099339"/>
                    <a:gd name="connsiteX6" fmla="*/ 1459144 w 1459144"/>
                    <a:gd name="connsiteY6" fmla="*/ 2923279 h 3099339"/>
                    <a:gd name="connsiteX7" fmla="*/ 1407577 w 1459144"/>
                    <a:gd name="connsiteY7" fmla="*/ 3047772 h 3099339"/>
                    <a:gd name="connsiteX8" fmla="*/ 1283084 w 1459144"/>
                    <a:gd name="connsiteY8" fmla="*/ 3099339 h 3099339"/>
                    <a:gd name="connsiteX9" fmla="*/ 176060 w 1459144"/>
                    <a:gd name="connsiteY9" fmla="*/ 3099339 h 3099339"/>
                    <a:gd name="connsiteX10" fmla="*/ 51567 w 1459144"/>
                    <a:gd name="connsiteY10" fmla="*/ 3047772 h 3099339"/>
                    <a:gd name="connsiteX11" fmla="*/ 0 w 1459144"/>
                    <a:gd name="connsiteY11" fmla="*/ 2923279 h 3099339"/>
                    <a:gd name="connsiteX12" fmla="*/ 0 w 1459144"/>
                    <a:gd name="connsiteY12" fmla="*/ 176060 h 30993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59144" h="3099339">
                      <a:moveTo>
                        <a:pt x="0" y="176060"/>
                      </a:moveTo>
                      <a:cubicBezTo>
                        <a:pt x="0" y="129366"/>
                        <a:pt x="18549" y="84584"/>
                        <a:pt x="51567" y="51567"/>
                      </a:cubicBezTo>
                      <a:cubicBezTo>
                        <a:pt x="84585" y="18549"/>
                        <a:pt x="129366" y="0"/>
                        <a:pt x="176060" y="0"/>
                      </a:cubicBezTo>
                      <a:lnTo>
                        <a:pt x="1283084" y="0"/>
                      </a:lnTo>
                      <a:cubicBezTo>
                        <a:pt x="1329778" y="0"/>
                        <a:pt x="1374560" y="18549"/>
                        <a:pt x="1407577" y="51567"/>
                      </a:cubicBezTo>
                      <a:cubicBezTo>
                        <a:pt x="1440595" y="84585"/>
                        <a:pt x="1459144" y="129366"/>
                        <a:pt x="1459144" y="176060"/>
                      </a:cubicBezTo>
                      <a:lnTo>
                        <a:pt x="1459144" y="2923279"/>
                      </a:lnTo>
                      <a:cubicBezTo>
                        <a:pt x="1459144" y="2969973"/>
                        <a:pt x="1440595" y="3014755"/>
                        <a:pt x="1407577" y="3047772"/>
                      </a:cubicBezTo>
                      <a:cubicBezTo>
                        <a:pt x="1374559" y="3080790"/>
                        <a:pt x="1329778" y="3099339"/>
                        <a:pt x="1283084" y="3099339"/>
                      </a:cubicBezTo>
                      <a:lnTo>
                        <a:pt x="176060" y="3099339"/>
                      </a:lnTo>
                      <a:cubicBezTo>
                        <a:pt x="129366" y="3099339"/>
                        <a:pt x="84584" y="3080790"/>
                        <a:pt x="51567" y="3047772"/>
                      </a:cubicBezTo>
                      <a:cubicBezTo>
                        <a:pt x="18549" y="3014754"/>
                        <a:pt x="0" y="2969973"/>
                        <a:pt x="0" y="2923279"/>
                      </a:cubicBezTo>
                      <a:lnTo>
                        <a:pt x="0" y="17606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grpSp>
              <p:nvGrpSpPr>
                <p:cNvPr id="82" name="Group 20"/>
                <p:cNvGrpSpPr/>
                <p:nvPr/>
              </p:nvGrpSpPr>
              <p:grpSpPr bwMode="auto">
                <a:xfrm>
                  <a:off x="3189614" y="1991493"/>
                  <a:ext cx="23662" cy="645898"/>
                  <a:chOff x="3392428" y="1951545"/>
                  <a:chExt cx="27432" cy="735419"/>
                </a:xfrm>
              </p:grpSpPr>
              <p:sp>
                <p:nvSpPr>
                  <p:cNvPr id="88" name="Rectangle 108"/>
                  <p:cNvSpPr/>
                  <p:nvPr/>
                </p:nvSpPr>
                <p:spPr>
                  <a:xfrm>
                    <a:off x="3392787" y="1950783"/>
                    <a:ext cx="19054" cy="172496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89" name="Rectangle 117"/>
                  <p:cNvSpPr/>
                  <p:nvPr/>
                </p:nvSpPr>
                <p:spPr>
                  <a:xfrm>
                    <a:off x="3401448" y="2288356"/>
                    <a:ext cx="19052" cy="120562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  <p:sp>
                <p:nvSpPr>
                  <p:cNvPr id="90" name="Rectangle 118"/>
                  <p:cNvSpPr/>
                  <p:nvPr/>
                </p:nvSpPr>
                <p:spPr>
                  <a:xfrm>
                    <a:off x="3401448" y="2568430"/>
                    <a:ext cx="19052" cy="118707"/>
                  </a:xfrm>
                  <a:prstGeom prst="rect">
                    <a:avLst/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1828800" hangingPunct="1">
                      <a:defRPr/>
                    </a:pPr>
                    <a:endParaRPr lang="en-US" sz="2000" kern="1200" dirty="0">
                      <a:solidFill>
                        <a:prstClr val="white"/>
                      </a:solidFill>
                      <a:latin typeface="微软雅黑 Light" panose="020B0502040204020203" pitchFamily="34" charset="-122"/>
                      <a:ea typeface="微软雅黑 Light" panose="020B0502040204020203" pitchFamily="34" charset="-122"/>
                    </a:endParaRPr>
                  </a:p>
                </p:txBody>
              </p:sp>
            </p:grpSp>
            <p:sp>
              <p:nvSpPr>
                <p:cNvPr id="83" name="Freeform 93"/>
                <p:cNvSpPr/>
                <p:nvPr/>
              </p:nvSpPr>
              <p:spPr>
                <a:xfrm>
                  <a:off x="3806958" y="4333348"/>
                  <a:ext cx="256973" cy="260642"/>
                </a:xfrm>
                <a:custGeom>
                  <a:avLst/>
                  <a:gdLst>
                    <a:gd name="connsiteX0" fmla="*/ 0 w 256543"/>
                    <a:gd name="connsiteY0" fmla="*/ 130608 h 261216"/>
                    <a:gd name="connsiteX1" fmla="*/ 36755 w 256543"/>
                    <a:gd name="connsiteY1" fmla="*/ 39091 h 261216"/>
                    <a:gd name="connsiteX2" fmla="*/ 128272 w 256543"/>
                    <a:gd name="connsiteY2" fmla="*/ 0 h 261216"/>
                    <a:gd name="connsiteX3" fmla="*/ 219789 w 256543"/>
                    <a:gd name="connsiteY3" fmla="*/ 39091 h 261216"/>
                    <a:gd name="connsiteX4" fmla="*/ 256544 w 256543"/>
                    <a:gd name="connsiteY4" fmla="*/ 130608 h 261216"/>
                    <a:gd name="connsiteX5" fmla="*/ 219789 w 256543"/>
                    <a:gd name="connsiteY5" fmla="*/ 222125 h 261216"/>
                    <a:gd name="connsiteX6" fmla="*/ 128272 w 256543"/>
                    <a:gd name="connsiteY6" fmla="*/ 261216 h 261216"/>
                    <a:gd name="connsiteX7" fmla="*/ 36755 w 256543"/>
                    <a:gd name="connsiteY7" fmla="*/ 222125 h 261216"/>
                    <a:gd name="connsiteX8" fmla="*/ 0 w 256543"/>
                    <a:gd name="connsiteY8" fmla="*/ 130608 h 261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6543" h="261216">
                      <a:moveTo>
                        <a:pt x="0" y="130608"/>
                      </a:moveTo>
                      <a:cubicBezTo>
                        <a:pt x="0" y="96377"/>
                        <a:pt x="13199" y="63514"/>
                        <a:pt x="36755" y="39091"/>
                      </a:cubicBezTo>
                      <a:cubicBezTo>
                        <a:pt x="60874" y="14086"/>
                        <a:pt x="93851" y="0"/>
                        <a:pt x="128272" y="0"/>
                      </a:cubicBezTo>
                      <a:cubicBezTo>
                        <a:pt x="162693" y="0"/>
                        <a:pt x="195670" y="14086"/>
                        <a:pt x="219789" y="39091"/>
                      </a:cubicBezTo>
                      <a:cubicBezTo>
                        <a:pt x="243346" y="63514"/>
                        <a:pt x="256544" y="96377"/>
                        <a:pt x="256544" y="130608"/>
                      </a:cubicBezTo>
                      <a:cubicBezTo>
                        <a:pt x="256544" y="164839"/>
                        <a:pt x="243345" y="197702"/>
                        <a:pt x="219789" y="222125"/>
                      </a:cubicBezTo>
                      <a:cubicBezTo>
                        <a:pt x="195670" y="247130"/>
                        <a:pt x="162693" y="261216"/>
                        <a:pt x="128272" y="261216"/>
                      </a:cubicBezTo>
                      <a:cubicBezTo>
                        <a:pt x="93851" y="261216"/>
                        <a:pt x="60874" y="247130"/>
                        <a:pt x="36755" y="222125"/>
                      </a:cubicBezTo>
                      <a:cubicBezTo>
                        <a:pt x="13198" y="197702"/>
                        <a:pt x="0" y="164839"/>
                        <a:pt x="0" y="130608"/>
                      </a:cubicBezTo>
                      <a:close/>
                    </a:path>
                  </a:pathLst>
                </a:custGeom>
                <a:noFill/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4" name="Freeform 96"/>
                <p:cNvSpPr/>
                <p:nvPr/>
              </p:nvSpPr>
              <p:spPr>
                <a:xfrm>
                  <a:off x="3306458" y="1997341"/>
                  <a:ext cx="1256478" cy="2277363"/>
                </a:xfrm>
                <a:custGeom>
                  <a:avLst/>
                  <a:gdLst>
                    <a:gd name="connsiteX0" fmla="*/ 0 w 1256433"/>
                    <a:gd name="connsiteY0" fmla="*/ 0 h 2276759"/>
                    <a:gd name="connsiteX1" fmla="*/ 1256433 w 1256433"/>
                    <a:gd name="connsiteY1" fmla="*/ 0 h 2276759"/>
                    <a:gd name="connsiteX2" fmla="*/ 1256433 w 1256433"/>
                    <a:gd name="connsiteY2" fmla="*/ 2276759 h 2276759"/>
                    <a:gd name="connsiteX3" fmla="*/ 0 w 1256433"/>
                    <a:gd name="connsiteY3" fmla="*/ 2276759 h 2276759"/>
                    <a:gd name="connsiteX4" fmla="*/ 0 w 1256433"/>
                    <a:gd name="connsiteY4" fmla="*/ 0 h 2276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6433" h="2276759">
                      <a:moveTo>
                        <a:pt x="0" y="0"/>
                      </a:moveTo>
                      <a:lnTo>
                        <a:pt x="1256433" y="0"/>
                      </a:lnTo>
                      <a:lnTo>
                        <a:pt x="1256433" y="2276759"/>
                      </a:lnTo>
                      <a:lnTo>
                        <a:pt x="0" y="227675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5" name="Freeform 99"/>
                <p:cNvSpPr/>
                <p:nvPr/>
              </p:nvSpPr>
              <p:spPr>
                <a:xfrm>
                  <a:off x="3796499" y="1824665"/>
                  <a:ext cx="276396" cy="32580"/>
                </a:xfrm>
                <a:custGeom>
                  <a:avLst/>
                  <a:gdLst>
                    <a:gd name="connsiteX0" fmla="*/ 0 w 276054"/>
                    <a:gd name="connsiteY0" fmla="*/ 16062 h 32124"/>
                    <a:gd name="connsiteX1" fmla="*/ 4704 w 276054"/>
                    <a:gd name="connsiteY1" fmla="*/ 4704 h 32124"/>
                    <a:gd name="connsiteX2" fmla="*/ 16062 w 276054"/>
                    <a:gd name="connsiteY2" fmla="*/ 0 h 32124"/>
                    <a:gd name="connsiteX3" fmla="*/ 259992 w 276054"/>
                    <a:gd name="connsiteY3" fmla="*/ 0 h 32124"/>
                    <a:gd name="connsiteX4" fmla="*/ 271350 w 276054"/>
                    <a:gd name="connsiteY4" fmla="*/ 4704 h 32124"/>
                    <a:gd name="connsiteX5" fmla="*/ 276054 w 276054"/>
                    <a:gd name="connsiteY5" fmla="*/ 16062 h 32124"/>
                    <a:gd name="connsiteX6" fmla="*/ 276054 w 276054"/>
                    <a:gd name="connsiteY6" fmla="*/ 16062 h 32124"/>
                    <a:gd name="connsiteX7" fmla="*/ 271350 w 276054"/>
                    <a:gd name="connsiteY7" fmla="*/ 27420 h 32124"/>
                    <a:gd name="connsiteX8" fmla="*/ 259992 w 276054"/>
                    <a:gd name="connsiteY8" fmla="*/ 32124 h 32124"/>
                    <a:gd name="connsiteX9" fmla="*/ 16062 w 276054"/>
                    <a:gd name="connsiteY9" fmla="*/ 32124 h 32124"/>
                    <a:gd name="connsiteX10" fmla="*/ 4704 w 276054"/>
                    <a:gd name="connsiteY10" fmla="*/ 27420 h 32124"/>
                    <a:gd name="connsiteX11" fmla="*/ 0 w 276054"/>
                    <a:gd name="connsiteY11" fmla="*/ 16062 h 32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6054" h="32124">
                      <a:moveTo>
                        <a:pt x="0" y="16062"/>
                      </a:moveTo>
                      <a:cubicBezTo>
                        <a:pt x="0" y="11802"/>
                        <a:pt x="1692" y="7717"/>
                        <a:pt x="4704" y="4704"/>
                      </a:cubicBezTo>
                      <a:cubicBezTo>
                        <a:pt x="7716" y="1692"/>
                        <a:pt x="11802" y="0"/>
                        <a:pt x="16062" y="0"/>
                      </a:cubicBezTo>
                      <a:lnTo>
                        <a:pt x="259992" y="0"/>
                      </a:lnTo>
                      <a:cubicBezTo>
                        <a:pt x="264252" y="0"/>
                        <a:pt x="268337" y="1692"/>
                        <a:pt x="271350" y="4704"/>
                      </a:cubicBezTo>
                      <a:cubicBezTo>
                        <a:pt x="274362" y="7716"/>
                        <a:pt x="276054" y="11802"/>
                        <a:pt x="276054" y="16062"/>
                      </a:cubicBezTo>
                      <a:lnTo>
                        <a:pt x="276054" y="16062"/>
                      </a:lnTo>
                      <a:cubicBezTo>
                        <a:pt x="276054" y="20322"/>
                        <a:pt x="274362" y="24407"/>
                        <a:pt x="271350" y="27420"/>
                      </a:cubicBezTo>
                      <a:cubicBezTo>
                        <a:pt x="268338" y="30432"/>
                        <a:pt x="264252" y="32124"/>
                        <a:pt x="259992" y="32124"/>
                      </a:cubicBezTo>
                      <a:lnTo>
                        <a:pt x="16062" y="32124"/>
                      </a:lnTo>
                      <a:cubicBezTo>
                        <a:pt x="11802" y="32124"/>
                        <a:pt x="7717" y="30432"/>
                        <a:pt x="4704" y="27420"/>
                      </a:cubicBezTo>
                      <a:cubicBezTo>
                        <a:pt x="1692" y="24408"/>
                        <a:pt x="0" y="20322"/>
                        <a:pt x="0" y="1606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6" name="Freeform 103"/>
                <p:cNvSpPr/>
                <p:nvPr/>
              </p:nvSpPr>
              <p:spPr>
                <a:xfrm>
                  <a:off x="3911540" y="1704118"/>
                  <a:ext cx="46314" cy="47242"/>
                </a:xfrm>
                <a:custGeom>
                  <a:avLst/>
                  <a:gdLst>
                    <a:gd name="connsiteX0" fmla="*/ 0 w 46804"/>
                    <a:gd name="connsiteY0" fmla="*/ 23829 h 47657"/>
                    <a:gd name="connsiteX1" fmla="*/ 6705 w 46804"/>
                    <a:gd name="connsiteY1" fmla="*/ 7132 h 47657"/>
                    <a:gd name="connsiteX2" fmla="*/ 23402 w 46804"/>
                    <a:gd name="connsiteY2" fmla="*/ 0 h 47657"/>
                    <a:gd name="connsiteX3" fmla="*/ 40099 w 46804"/>
                    <a:gd name="connsiteY3" fmla="*/ 7132 h 47657"/>
                    <a:gd name="connsiteX4" fmla="*/ 46804 w 46804"/>
                    <a:gd name="connsiteY4" fmla="*/ 23829 h 47657"/>
                    <a:gd name="connsiteX5" fmla="*/ 40099 w 46804"/>
                    <a:gd name="connsiteY5" fmla="*/ 40526 h 47657"/>
                    <a:gd name="connsiteX6" fmla="*/ 23402 w 46804"/>
                    <a:gd name="connsiteY6" fmla="*/ 47658 h 47657"/>
                    <a:gd name="connsiteX7" fmla="*/ 6705 w 46804"/>
                    <a:gd name="connsiteY7" fmla="*/ 40526 h 47657"/>
                    <a:gd name="connsiteX8" fmla="*/ 0 w 46804"/>
                    <a:gd name="connsiteY8" fmla="*/ 23829 h 47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6804" h="47657">
                      <a:moveTo>
                        <a:pt x="0" y="23829"/>
                      </a:moveTo>
                      <a:cubicBezTo>
                        <a:pt x="0" y="17584"/>
                        <a:pt x="2408" y="11588"/>
                        <a:pt x="6705" y="7132"/>
                      </a:cubicBezTo>
                      <a:cubicBezTo>
                        <a:pt x="11105" y="2570"/>
                        <a:pt x="17122" y="0"/>
                        <a:pt x="23402" y="0"/>
                      </a:cubicBezTo>
                      <a:cubicBezTo>
                        <a:pt x="29682" y="0"/>
                        <a:pt x="35698" y="2570"/>
                        <a:pt x="40099" y="7132"/>
                      </a:cubicBezTo>
                      <a:cubicBezTo>
                        <a:pt x="44397" y="11588"/>
                        <a:pt x="46804" y="17583"/>
                        <a:pt x="46804" y="23829"/>
                      </a:cubicBezTo>
                      <a:cubicBezTo>
                        <a:pt x="46804" y="30074"/>
                        <a:pt x="44396" y="36070"/>
                        <a:pt x="40099" y="40526"/>
                      </a:cubicBezTo>
                      <a:cubicBezTo>
                        <a:pt x="35699" y="45088"/>
                        <a:pt x="29682" y="47658"/>
                        <a:pt x="23402" y="47658"/>
                      </a:cubicBezTo>
                      <a:cubicBezTo>
                        <a:pt x="17122" y="47658"/>
                        <a:pt x="11106" y="45088"/>
                        <a:pt x="6705" y="40526"/>
                      </a:cubicBezTo>
                      <a:cubicBezTo>
                        <a:pt x="2407" y="36070"/>
                        <a:pt x="0" y="30075"/>
                        <a:pt x="0" y="23829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  <p:sp>
              <p:nvSpPr>
                <p:cNvPr id="87" name="Freeform 104"/>
                <p:cNvSpPr/>
                <p:nvPr/>
              </p:nvSpPr>
              <p:spPr>
                <a:xfrm>
                  <a:off x="4292516" y="1562394"/>
                  <a:ext cx="198706" cy="40725"/>
                </a:xfrm>
                <a:custGeom>
                  <a:avLst/>
                  <a:gdLst>
                    <a:gd name="connsiteX0" fmla="*/ 0 w 198758"/>
                    <a:gd name="connsiteY0" fmla="*/ 0 h 40154"/>
                    <a:gd name="connsiteX1" fmla="*/ 198758 w 198758"/>
                    <a:gd name="connsiteY1" fmla="*/ 0 h 40154"/>
                    <a:gd name="connsiteX2" fmla="*/ 198758 w 198758"/>
                    <a:gd name="connsiteY2" fmla="*/ 40154 h 40154"/>
                    <a:gd name="connsiteX3" fmla="*/ 0 w 198758"/>
                    <a:gd name="connsiteY3" fmla="*/ 40154 h 40154"/>
                    <a:gd name="connsiteX4" fmla="*/ 0 w 198758"/>
                    <a:gd name="connsiteY4" fmla="*/ 0 h 40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8758" h="40154">
                      <a:moveTo>
                        <a:pt x="0" y="0"/>
                      </a:moveTo>
                      <a:lnTo>
                        <a:pt x="198758" y="0"/>
                      </a:lnTo>
                      <a:lnTo>
                        <a:pt x="198758" y="40154"/>
                      </a:lnTo>
                      <a:lnTo>
                        <a:pt x="0" y="4015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defTabSz="1828800" hangingPunct="1">
                    <a:defRPr/>
                  </a:pPr>
                  <a:endParaRPr lang="en-US" sz="2000" kern="1200" dirty="0">
                    <a:solidFill>
                      <a:prstClr val="white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endParaRPr>
                </a:p>
              </p:txBody>
            </p:sp>
          </p:grpSp>
          <p:sp>
            <p:nvSpPr>
              <p:cNvPr id="77" name="Rectangle 82"/>
              <p:cNvSpPr/>
              <p:nvPr/>
            </p:nvSpPr>
            <p:spPr>
              <a:xfrm>
                <a:off x="1635673" y="1681738"/>
                <a:ext cx="1256478" cy="566897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8" name="Rectangle 83"/>
              <p:cNvSpPr/>
              <p:nvPr/>
            </p:nvSpPr>
            <p:spPr>
              <a:xfrm>
                <a:off x="1635673" y="2248635"/>
                <a:ext cx="1256478" cy="56852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9" name="Rectangle 84"/>
              <p:cNvSpPr/>
              <p:nvPr/>
            </p:nvSpPr>
            <p:spPr>
              <a:xfrm>
                <a:off x="1635673" y="2817162"/>
                <a:ext cx="1256478" cy="56689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80" name="Rectangle 85"/>
              <p:cNvSpPr/>
              <p:nvPr/>
            </p:nvSpPr>
            <p:spPr>
              <a:xfrm>
                <a:off x="1635673" y="3384059"/>
                <a:ext cx="1256478" cy="56689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828800" hangingPunct="1">
                  <a:defRPr/>
                </a:pPr>
                <a:endParaRPr lang="en-US" sz="2000" kern="1200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pic>
          <p:nvPicPr>
            <p:cNvPr id="75" name="Picture 4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1082879" y="1552555"/>
              <a:ext cx="1427230" cy="2431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356656" y="1654317"/>
            <a:ext cx="704778" cy="715311"/>
          </a:xfrm>
          <a:prstGeom prst="rect">
            <a:avLst/>
          </a:prstGeom>
        </p:spPr>
      </p:pic>
      <p:sp>
        <p:nvSpPr>
          <p:cNvPr id="100" name="Brief Recap"/>
          <p:cNvSpPr txBox="1"/>
          <p:nvPr/>
        </p:nvSpPr>
        <p:spPr>
          <a:xfrm>
            <a:off x="1211190" y="296333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返场：二次转发，好物开箱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5" name="图片 114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sp>
        <p:nvSpPr>
          <p:cNvPr id="97" name="矩形 96"/>
          <p:cNvSpPr/>
          <p:nvPr/>
        </p:nvSpPr>
        <p:spPr>
          <a:xfrm>
            <a:off x="4356656" y="2591926"/>
            <a:ext cx="69675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平台：微信 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抖音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KOL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类别：生活类，种草类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导流方式：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微信可直接跳转至京东旗舰店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抖音可直接挂产品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5" name="图片 34" descr="图片包含 室内, 桌子, 小, 键盘&#10;&#10;描述已自动生成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25"/>
          <a:stretch>
            <a:fillRect/>
          </a:stretch>
        </p:blipFill>
        <p:spPr>
          <a:xfrm>
            <a:off x="1305747" y="2117213"/>
            <a:ext cx="1860414" cy="305332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164916" y="1653914"/>
            <a:ext cx="704778" cy="7047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Brief Recap"/>
          <p:cNvSpPr txBox="1"/>
          <p:nvPr/>
        </p:nvSpPr>
        <p:spPr>
          <a:xfrm>
            <a:off x="1211190" y="296333"/>
            <a:ext cx="11728526" cy="919401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2F4E44"/>
                </a:solidFill>
                <a:cs typeface="+mn-ea"/>
              </a:defRPr>
            </a:lvl1pPr>
          </a:lstStyle>
          <a:p>
            <a:pPr algn="l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返场：二次转发，好物开箱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5" name="图片 114" descr="图片包含 游戏机, 房间, 画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84"/>
          <a:stretch>
            <a:fillRect/>
          </a:stretch>
        </p:blipFill>
        <p:spPr>
          <a:xfrm>
            <a:off x="-231635" y="218685"/>
            <a:ext cx="1541354" cy="994062"/>
          </a:xfrm>
          <a:prstGeom prst="rect">
            <a:avLst/>
          </a:prstGeom>
        </p:spPr>
      </p:pic>
      <p:sp>
        <p:nvSpPr>
          <p:cNvPr id="97" name="矩形 96"/>
          <p:cNvSpPr/>
          <p:nvPr/>
        </p:nvSpPr>
        <p:spPr>
          <a:xfrm>
            <a:off x="1069383" y="1596690"/>
            <a:ext cx="10254795" cy="4656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内容角度：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微信：图文介绍不同口味，动图展示产品的顺滑浓郁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话题：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#38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女神节星巴克开箱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内容：看到很多达人推荐，就买来尝试，测评，文末推荐电商还有返场优惠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抖音：视频开箱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话题：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#38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女神节星巴克开箱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，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女神节神仙礼物开箱</a:t>
            </a:r>
            <a:r>
              <a:rPr lang="en-US" altLang="zh-CN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#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2F4E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内容：视频拆快递，展示女神节礼盒，情侣好友可以互送星巴克，视频结尾提示电商返场优惠</a:t>
            </a:r>
            <a:endParaRPr lang="en-US" altLang="zh-CN" sz="2000" b="1" dirty="0">
              <a:solidFill>
                <a:srgbClr val="2F4E44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íŝḻiḑè"/>
          <p:cNvGrpSpPr/>
          <p:nvPr/>
        </p:nvGrpSpPr>
        <p:grpSpPr>
          <a:xfrm>
            <a:off x="2566890" y="1230550"/>
            <a:ext cx="7539628" cy="4396899"/>
            <a:chOff x="503602" y="2132856"/>
            <a:chExt cx="5859098" cy="3239723"/>
          </a:xfrm>
        </p:grpSpPr>
        <p:grpSp>
          <p:nvGrpSpPr>
            <p:cNvPr id="4" name="iṧļîďé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12" name="íśḷidé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  <p:sp>
            <p:nvSpPr>
              <p:cNvPr id="13" name="iṧľïḑè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ïṥľïḓé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7" name="îşḻïḍé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9" name="išļîdè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íSlïḋè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ïşlîďe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algn="ctr"/>
                  <a:endParaRPr lang="en-US" sz="1090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8" name="îşļîḋé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 fontScale="25000" lnSpcReduction="20000"/>
              </a:bodyPr>
              <a:lstStyle/>
              <a:p>
                <a:pPr algn="ctr"/>
                <a:endParaRPr lang="en-US" sz="1090">
                  <a:cs typeface="+mn-ea"/>
                  <a:sym typeface="+mn-lt"/>
                </a:endParaRPr>
              </a:p>
            </p:txBody>
          </p:sp>
        </p:grpSp>
        <p:sp>
          <p:nvSpPr>
            <p:cNvPr id="6" name="íS1îde"/>
            <p:cNvSpPr/>
            <p:nvPr/>
          </p:nvSpPr>
          <p:spPr>
            <a:xfrm>
              <a:off x="1166336" y="2313357"/>
              <a:ext cx="4515875" cy="2699819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1741" y="1512109"/>
            <a:ext cx="1869085" cy="2742179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339267" y="2121721"/>
            <a:ext cx="4116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rgbClr val="2F4E44"/>
                </a:solidFill>
                <a:cs typeface="+mn-ea"/>
                <a:sym typeface="+mn-lt"/>
              </a:rPr>
              <a:t>PART THREE</a:t>
            </a:r>
            <a:endParaRPr lang="zh-CN" altLang="en-US" sz="60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10800000">
            <a:off x="6157628" y="4449612"/>
            <a:ext cx="358148" cy="243069"/>
          </a:xfrm>
          <a:prstGeom prst="triangle">
            <a:avLst/>
          </a:prstGeom>
          <a:solidFill>
            <a:srgbClr val="2F4E44"/>
          </a:solidFill>
          <a:ln>
            <a:solidFill>
              <a:srgbClr val="2F4E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7926" y="3175573"/>
            <a:ext cx="5637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2F4E44"/>
                </a:solidFill>
                <a:cs typeface="+mn-ea"/>
                <a:sym typeface="+mn-lt"/>
              </a:rPr>
              <a:t>KOL</a:t>
            </a:r>
            <a:r>
              <a:rPr lang="zh-CN" altLang="en-US" sz="4800" b="1" dirty="0">
                <a:solidFill>
                  <a:srgbClr val="2F4E44"/>
                </a:solidFill>
                <a:cs typeface="+mn-ea"/>
                <a:sym typeface="+mn-lt"/>
              </a:rPr>
              <a:t>推荐及排期</a:t>
            </a:r>
            <a:endParaRPr lang="zh-CN" altLang="en-US" sz="4800" b="1" dirty="0">
              <a:solidFill>
                <a:srgbClr val="2F4E44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Administrator\Desktop\微信图片_20200210103813.jpg微信图片_20200210103813"/>
          <p:cNvPicPr>
            <a:picLocks noChangeAspect="1"/>
          </p:cNvPicPr>
          <p:nvPr/>
        </p:nvPicPr>
        <p:blipFill>
          <a:blip r:embed="rId1"/>
          <a:srcRect t="10591"/>
          <a:stretch>
            <a:fillRect/>
          </a:stretch>
        </p:blipFill>
        <p:spPr>
          <a:xfrm>
            <a:off x="1411605" y="781050"/>
            <a:ext cx="2808000" cy="54389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</a:t>
              </a:r>
              <a:r>
                <a:rPr lang="en-US" altLang="zh-CN" sz="2000" b="1" dirty="0">
                  <a:cs typeface="+mn-ea"/>
                  <a:sym typeface="+mn-lt"/>
                </a:rPr>
                <a:t>2185.7w</a:t>
              </a:r>
              <a:r>
                <a:rPr lang="zh-CN" altLang="en-US" sz="2000" b="1" dirty="0">
                  <a:cs typeface="+mn-ea"/>
                  <a:sym typeface="+mn-lt"/>
                </a:rPr>
                <a:t>获赞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214.6w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互动数：每条均赞</a:t>
              </a:r>
              <a:r>
                <a:rPr lang="en-US" altLang="zh-CN" sz="2000" b="1" dirty="0">
                  <a:cs typeface="+mn-ea"/>
                  <a:sym typeface="+mn-lt"/>
                </a:rPr>
                <a:t>10w+ </a:t>
              </a:r>
              <a:r>
                <a:rPr lang="zh-CN" altLang="en-US" sz="2000" b="1" dirty="0">
                  <a:cs typeface="+mn-ea"/>
                  <a:sym typeface="+mn-lt"/>
                </a:rPr>
                <a:t>均评论</a:t>
              </a:r>
              <a:r>
                <a:rPr lang="en-US" altLang="zh-CN" sz="2000" b="1" dirty="0">
                  <a:cs typeface="+mn-ea"/>
                  <a:sym typeface="+mn-lt"/>
                </a:rPr>
                <a:t>5k+</a:t>
              </a:r>
              <a:r>
                <a:rPr lang="zh-CN" altLang="en-US" sz="2000" b="1" dirty="0">
                  <a:cs typeface="+mn-ea"/>
                  <a:sym typeface="+mn-lt"/>
                </a:rPr>
                <a:t> 均转发</a:t>
              </a:r>
              <a:r>
                <a:rPr lang="en-US" altLang="zh-CN" sz="2000" b="1" dirty="0">
                  <a:cs typeface="+mn-ea"/>
                  <a:sym typeface="+mn-lt"/>
                </a:rPr>
                <a:t>3k+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内容方向：种草类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3483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平台：多多零食君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119995" y="1438910"/>
            <a:ext cx="468000" cy="46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193" b="11120"/>
          <a:stretch>
            <a:fillRect/>
          </a:stretch>
        </p:blipFill>
        <p:spPr>
          <a:xfrm>
            <a:off x="1402080" y="877570"/>
            <a:ext cx="2807970" cy="5271770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</a:t>
              </a:r>
              <a:r>
                <a:rPr lang="en-US" altLang="zh-CN" sz="2000" b="1" dirty="0">
                  <a:cs typeface="+mn-ea"/>
                  <a:sym typeface="+mn-lt"/>
                </a:rPr>
                <a:t>631.4w</a:t>
              </a:r>
              <a:r>
                <a:rPr lang="zh-CN" altLang="en-US" sz="2000" b="1" dirty="0">
                  <a:cs typeface="+mn-ea"/>
                  <a:sym typeface="+mn-lt"/>
                </a:rPr>
                <a:t>获赞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87.1w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互动数：每条均赞</a:t>
              </a:r>
              <a:r>
                <a:rPr lang="en-US" altLang="zh-CN" sz="2000" b="1" dirty="0">
                  <a:cs typeface="+mn-ea"/>
                  <a:sym typeface="+mn-lt"/>
                </a:rPr>
                <a:t>7w+ </a:t>
              </a:r>
              <a:r>
                <a:rPr lang="zh-CN" altLang="en-US" sz="2000" b="1" dirty="0">
                  <a:cs typeface="+mn-ea"/>
                  <a:sym typeface="+mn-lt"/>
                </a:rPr>
                <a:t>均评论</a:t>
              </a:r>
              <a:r>
                <a:rPr lang="en-US" altLang="zh-CN" sz="2000" b="1" dirty="0">
                  <a:cs typeface="+mn-ea"/>
                  <a:sym typeface="+mn-lt"/>
                </a:rPr>
                <a:t>3k+</a:t>
              </a:r>
              <a:r>
                <a:rPr lang="zh-CN" altLang="en-US" sz="2000" b="1" dirty="0">
                  <a:cs typeface="+mn-ea"/>
                  <a:sym typeface="+mn-lt"/>
                </a:rPr>
                <a:t> 均转发</a:t>
              </a:r>
              <a:r>
                <a:rPr lang="en-US" altLang="zh-CN" sz="2000" b="1" dirty="0">
                  <a:cs typeface="+mn-ea"/>
                  <a:sym typeface="+mn-lt"/>
                </a:rPr>
                <a:t>1k+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内容方向：颜值类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3483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平台：胡一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491345" y="1438910"/>
            <a:ext cx="468000" cy="46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339" t="34771" r="-339" b="20988"/>
          <a:stretch>
            <a:fillRect/>
          </a:stretch>
        </p:blipFill>
        <p:spPr>
          <a:xfrm>
            <a:off x="1402080" y="3488690"/>
            <a:ext cx="2807970" cy="26904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1410" b="54819"/>
          <a:stretch>
            <a:fillRect/>
          </a:stretch>
        </p:blipFill>
        <p:spPr>
          <a:xfrm>
            <a:off x="1402080" y="826770"/>
            <a:ext cx="2807970" cy="2661920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</a:t>
              </a:r>
              <a:r>
                <a:rPr lang="en-US" altLang="zh-CN" sz="2000" b="1" dirty="0">
                  <a:cs typeface="+mn-ea"/>
                  <a:sym typeface="+mn-lt"/>
                </a:rPr>
                <a:t>80.6w</a:t>
              </a:r>
              <a:r>
                <a:rPr lang="zh-CN" altLang="en-US" sz="2000" b="1" dirty="0">
                  <a:cs typeface="+mn-ea"/>
                  <a:sym typeface="+mn-lt"/>
                </a:rPr>
                <a:t>获赞与收藏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40w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</a:t>
              </a:r>
              <a:r>
                <a:rPr lang="zh-CN" sz="2000" b="1" dirty="0">
                  <a:cs typeface="+mn-ea"/>
                  <a:sym typeface="+mn-lt"/>
                </a:rPr>
                <a:t>平均</a:t>
              </a:r>
              <a:r>
                <a:rPr lang="en-US" altLang="zh-CN" sz="2000" b="1" dirty="0">
                  <a:cs typeface="+mn-ea"/>
                  <a:sym typeface="+mn-lt"/>
                </a:rPr>
                <a:t>400+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内容方向：种草类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4118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平台：请叫我瘦瘦球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44765" y="1391848"/>
            <a:ext cx="468000" cy="46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819" b="11120"/>
          <a:stretch>
            <a:fillRect/>
          </a:stretch>
        </p:blipFill>
        <p:spPr>
          <a:xfrm>
            <a:off x="1402080" y="906145"/>
            <a:ext cx="2807970" cy="5233670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</a:t>
              </a:r>
              <a:r>
                <a:rPr lang="en-US" altLang="zh-CN" sz="2000" b="1" dirty="0">
                  <a:cs typeface="+mn-ea"/>
                  <a:sym typeface="+mn-lt"/>
                </a:rPr>
                <a:t>157w</a:t>
              </a:r>
              <a:r>
                <a:rPr lang="zh-CN" altLang="en-US" sz="2000" b="1" dirty="0">
                  <a:cs typeface="+mn-ea"/>
                  <a:sym typeface="+mn-lt"/>
                </a:rPr>
                <a:t>获赞与收藏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38.6w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</a:t>
              </a:r>
              <a:r>
                <a:rPr lang="zh-CN" sz="2000" b="1" dirty="0">
                  <a:cs typeface="+mn-ea"/>
                  <a:sym typeface="+mn-lt"/>
                </a:rPr>
                <a:t>平均</a:t>
              </a:r>
              <a:r>
                <a:rPr lang="en-US" altLang="zh-CN" sz="2000" b="1" dirty="0">
                  <a:cs typeface="+mn-ea"/>
                  <a:sym typeface="+mn-lt"/>
                </a:rPr>
                <a:t>4000+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内容方向：颜值类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4118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平台：小学真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939940" y="1372798"/>
            <a:ext cx="468000" cy="46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23640" b="30542"/>
          <a:stretch>
            <a:fillRect/>
          </a:stretch>
        </p:blipFill>
        <p:spPr>
          <a:xfrm>
            <a:off x="1402080" y="3393440"/>
            <a:ext cx="2807970" cy="27863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57638"/>
          <a:stretch>
            <a:fillRect/>
          </a:stretch>
        </p:blipFill>
        <p:spPr>
          <a:xfrm>
            <a:off x="1409065" y="874395"/>
            <a:ext cx="2807970" cy="2576195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基本数据：平均阅读量5</a:t>
              </a:r>
              <a:r>
                <a:rPr lang="en-US" altLang="zh-CN" sz="2000" b="1" dirty="0">
                  <a:cs typeface="+mn-ea"/>
                  <a:sym typeface="+mn-lt"/>
                </a:rPr>
                <a:t>.8w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7.4w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互动数：每条均赞</a:t>
              </a:r>
              <a:r>
                <a:rPr lang="en-US" altLang="zh-CN" sz="2000" b="1" dirty="0">
                  <a:cs typeface="+mn-ea"/>
                  <a:sym typeface="+mn-lt"/>
                </a:rPr>
                <a:t>400+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内容方向：种草类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4118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平台：企鹅吃喝指南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424081" y="1420002"/>
            <a:ext cx="468000" cy="474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9241" b="5169"/>
          <a:stretch>
            <a:fillRect/>
          </a:stretch>
        </p:blipFill>
        <p:spPr>
          <a:xfrm>
            <a:off x="1402080" y="915035"/>
            <a:ext cx="2807970" cy="5205095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基本数据：平均阅读量</a:t>
              </a:r>
              <a:r>
                <a:rPr lang="en-US" altLang="zh-CN" sz="2000" b="1" dirty="0">
                  <a:cs typeface="+mn-ea"/>
                  <a:sym typeface="+mn-lt"/>
                </a:rPr>
                <a:t>3.1w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56w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互动数：每条均赞</a:t>
              </a:r>
              <a:r>
                <a:rPr lang="en-US" altLang="zh-CN" sz="2000" b="1" dirty="0">
                  <a:cs typeface="+mn-ea"/>
                  <a:sym typeface="+mn-lt"/>
                </a:rPr>
                <a:t>100+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</a:t>
              </a:r>
              <a:r>
                <a:rPr lang="zh-CN" altLang="en-US" sz="2000" b="1" dirty="0">
                  <a:cs typeface="+mn-ea"/>
                  <a:sym typeface="+mn-ea"/>
                </a:rPr>
                <a:t>本地生活</a:t>
              </a:r>
              <a:r>
                <a:rPr lang="zh-CN" altLang="en-US" sz="2000" b="1" dirty="0">
                  <a:cs typeface="+mn-ea"/>
                  <a:sym typeface="+mn-lt"/>
                </a:rPr>
                <a:t>类</a:t>
              </a:r>
              <a:endParaRPr lang="zh-CN" altLang="en-US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4118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平台：上海吃货团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424081" y="1420002"/>
            <a:ext cx="468000" cy="4749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13000"/>
          <a:stretch>
            <a:fillRect/>
          </a:stretch>
        </p:blipFill>
        <p:spPr>
          <a:xfrm>
            <a:off x="1402080" y="899160"/>
            <a:ext cx="2807970" cy="5290820"/>
          </a:xfrm>
          <a:prstGeom prst="rect">
            <a:avLst/>
          </a:prstGeom>
        </p:spPr>
      </p:pic>
      <p:pic>
        <p:nvPicPr>
          <p:cNvPr id="53" name="图像" descr="图像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595" y="744220"/>
            <a:ext cx="3202940" cy="5547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" name="iŝlíḑê"/>
          <p:cNvGrpSpPr/>
          <p:nvPr/>
        </p:nvGrpSpPr>
        <p:grpSpPr>
          <a:xfrm>
            <a:off x="6513483" y="2867340"/>
            <a:ext cx="5192027" cy="1438035"/>
            <a:chOff x="5087477" y="3128311"/>
            <a:chExt cx="5192027" cy="1438035"/>
          </a:xfrm>
        </p:grpSpPr>
        <p:grpSp>
          <p:nvGrpSpPr>
            <p:cNvPr id="28" name="ïṩliḋe"/>
            <p:cNvGrpSpPr/>
            <p:nvPr/>
          </p:nvGrpSpPr>
          <p:grpSpPr>
            <a:xfrm>
              <a:off x="5087477" y="3316670"/>
              <a:ext cx="736602" cy="736602"/>
              <a:chOff x="7410513" y="3216848"/>
              <a:chExt cx="736602" cy="736602"/>
            </a:xfrm>
          </p:grpSpPr>
          <p:sp>
            <p:nvSpPr>
              <p:cNvPr id="32" name="ïślíḍé"/>
              <p:cNvSpPr/>
              <p:nvPr/>
            </p:nvSpPr>
            <p:spPr>
              <a:xfrm>
                <a:off x="7410513" y="3216848"/>
                <a:ext cx="736602" cy="736602"/>
              </a:xfrm>
              <a:prstGeom prst="ellipse">
                <a:avLst/>
              </a:prstGeom>
              <a:solidFill>
                <a:srgbClr val="3F5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3" name="iṧľidè"/>
              <p:cNvSpPr/>
              <p:nvPr/>
            </p:nvSpPr>
            <p:spPr bwMode="auto">
              <a:xfrm>
                <a:off x="7601375" y="3407979"/>
                <a:ext cx="354878" cy="354340"/>
              </a:xfrm>
              <a:custGeom>
                <a:avLst/>
                <a:gdLst>
                  <a:gd name="connsiteX0" fmla="*/ 377627 w 607991"/>
                  <a:gd name="connsiteY0" fmla="*/ 294539 h 607074"/>
                  <a:gd name="connsiteX1" fmla="*/ 294976 w 607991"/>
                  <a:gd name="connsiteY1" fmla="*/ 377063 h 607074"/>
                  <a:gd name="connsiteX2" fmla="*/ 377627 w 607991"/>
                  <a:gd name="connsiteY2" fmla="*/ 459588 h 607074"/>
                  <a:gd name="connsiteX3" fmla="*/ 460355 w 607991"/>
                  <a:gd name="connsiteY3" fmla="*/ 377063 h 607074"/>
                  <a:gd name="connsiteX4" fmla="*/ 377627 w 607991"/>
                  <a:gd name="connsiteY4" fmla="*/ 294539 h 607074"/>
                  <a:gd name="connsiteX5" fmla="*/ 359653 w 607991"/>
                  <a:gd name="connsiteY5" fmla="*/ 147129 h 607074"/>
                  <a:gd name="connsiteX6" fmla="*/ 395678 w 607991"/>
                  <a:gd name="connsiteY6" fmla="*/ 147129 h 607074"/>
                  <a:gd name="connsiteX7" fmla="*/ 423869 w 607991"/>
                  <a:gd name="connsiteY7" fmla="*/ 175277 h 607074"/>
                  <a:gd name="connsiteX8" fmla="*/ 423869 w 607991"/>
                  <a:gd name="connsiteY8" fmla="*/ 197288 h 607074"/>
                  <a:gd name="connsiteX9" fmla="*/ 435698 w 607991"/>
                  <a:gd name="connsiteY9" fmla="*/ 212474 h 607074"/>
                  <a:gd name="connsiteX10" fmla="*/ 453212 w 607991"/>
                  <a:gd name="connsiteY10" fmla="*/ 219760 h 607074"/>
                  <a:gd name="connsiteX11" fmla="*/ 460970 w 607991"/>
                  <a:gd name="connsiteY11" fmla="*/ 221447 h 607074"/>
                  <a:gd name="connsiteX12" fmla="*/ 472185 w 607991"/>
                  <a:gd name="connsiteY12" fmla="*/ 217459 h 607074"/>
                  <a:gd name="connsiteX13" fmla="*/ 487931 w 607991"/>
                  <a:gd name="connsiteY13" fmla="*/ 201737 h 607074"/>
                  <a:gd name="connsiteX14" fmla="*/ 507826 w 607991"/>
                  <a:gd name="connsiteY14" fmla="*/ 193530 h 607074"/>
                  <a:gd name="connsiteX15" fmla="*/ 527798 w 607991"/>
                  <a:gd name="connsiteY15" fmla="*/ 201737 h 607074"/>
                  <a:gd name="connsiteX16" fmla="*/ 553300 w 607991"/>
                  <a:gd name="connsiteY16" fmla="*/ 227200 h 607074"/>
                  <a:gd name="connsiteX17" fmla="*/ 553300 w 607991"/>
                  <a:gd name="connsiteY17" fmla="*/ 267005 h 607074"/>
                  <a:gd name="connsiteX18" fmla="*/ 537553 w 607991"/>
                  <a:gd name="connsiteY18" fmla="*/ 282727 h 607074"/>
                  <a:gd name="connsiteX19" fmla="*/ 535249 w 607991"/>
                  <a:gd name="connsiteY19" fmla="*/ 301671 h 607074"/>
                  <a:gd name="connsiteX20" fmla="*/ 542546 w 607991"/>
                  <a:gd name="connsiteY20" fmla="*/ 319158 h 607074"/>
                  <a:gd name="connsiteX21" fmla="*/ 557755 w 607991"/>
                  <a:gd name="connsiteY21" fmla="*/ 330969 h 607074"/>
                  <a:gd name="connsiteX22" fmla="*/ 579800 w 607991"/>
                  <a:gd name="connsiteY22" fmla="*/ 330969 h 607074"/>
                  <a:gd name="connsiteX23" fmla="*/ 607991 w 607991"/>
                  <a:gd name="connsiteY23" fmla="*/ 359116 h 607074"/>
                  <a:gd name="connsiteX24" fmla="*/ 607991 w 607991"/>
                  <a:gd name="connsiteY24" fmla="*/ 395087 h 607074"/>
                  <a:gd name="connsiteX25" fmla="*/ 579800 w 607991"/>
                  <a:gd name="connsiteY25" fmla="*/ 423234 h 607074"/>
                  <a:gd name="connsiteX26" fmla="*/ 557755 w 607991"/>
                  <a:gd name="connsiteY26" fmla="*/ 423234 h 607074"/>
                  <a:gd name="connsiteX27" fmla="*/ 542546 w 607991"/>
                  <a:gd name="connsiteY27" fmla="*/ 435045 h 607074"/>
                  <a:gd name="connsiteX28" fmla="*/ 535249 w 607991"/>
                  <a:gd name="connsiteY28" fmla="*/ 452532 h 607074"/>
                  <a:gd name="connsiteX29" fmla="*/ 537630 w 607991"/>
                  <a:gd name="connsiteY29" fmla="*/ 471476 h 607074"/>
                  <a:gd name="connsiteX30" fmla="*/ 553300 w 607991"/>
                  <a:gd name="connsiteY30" fmla="*/ 487199 h 607074"/>
                  <a:gd name="connsiteX31" fmla="*/ 553300 w 607991"/>
                  <a:gd name="connsiteY31" fmla="*/ 527004 h 607074"/>
                  <a:gd name="connsiteX32" fmla="*/ 527798 w 607991"/>
                  <a:gd name="connsiteY32" fmla="*/ 552467 h 607074"/>
                  <a:gd name="connsiteX33" fmla="*/ 507826 w 607991"/>
                  <a:gd name="connsiteY33" fmla="*/ 560750 h 607074"/>
                  <a:gd name="connsiteX34" fmla="*/ 487931 w 607991"/>
                  <a:gd name="connsiteY34" fmla="*/ 552467 h 607074"/>
                  <a:gd name="connsiteX35" fmla="*/ 472261 w 607991"/>
                  <a:gd name="connsiteY35" fmla="*/ 536821 h 607074"/>
                  <a:gd name="connsiteX36" fmla="*/ 460970 w 607991"/>
                  <a:gd name="connsiteY36" fmla="*/ 532756 h 607074"/>
                  <a:gd name="connsiteX37" fmla="*/ 453212 w 607991"/>
                  <a:gd name="connsiteY37" fmla="*/ 534443 h 607074"/>
                  <a:gd name="connsiteX38" fmla="*/ 435698 w 607991"/>
                  <a:gd name="connsiteY38" fmla="*/ 541729 h 607074"/>
                  <a:gd name="connsiteX39" fmla="*/ 423869 w 607991"/>
                  <a:gd name="connsiteY39" fmla="*/ 556915 h 607074"/>
                  <a:gd name="connsiteX40" fmla="*/ 423869 w 607991"/>
                  <a:gd name="connsiteY40" fmla="*/ 578927 h 607074"/>
                  <a:gd name="connsiteX41" fmla="*/ 395678 w 607991"/>
                  <a:gd name="connsiteY41" fmla="*/ 607074 h 607074"/>
                  <a:gd name="connsiteX42" fmla="*/ 359653 w 607991"/>
                  <a:gd name="connsiteY42" fmla="*/ 607074 h 607074"/>
                  <a:gd name="connsiteX43" fmla="*/ 331462 w 607991"/>
                  <a:gd name="connsiteY43" fmla="*/ 578927 h 607074"/>
                  <a:gd name="connsiteX44" fmla="*/ 331462 w 607991"/>
                  <a:gd name="connsiteY44" fmla="*/ 556915 h 607074"/>
                  <a:gd name="connsiteX45" fmla="*/ 319633 w 607991"/>
                  <a:gd name="connsiteY45" fmla="*/ 541729 h 607074"/>
                  <a:gd name="connsiteX46" fmla="*/ 302119 w 607991"/>
                  <a:gd name="connsiteY46" fmla="*/ 534443 h 607074"/>
                  <a:gd name="connsiteX47" fmla="*/ 294361 w 607991"/>
                  <a:gd name="connsiteY47" fmla="*/ 532756 h 607074"/>
                  <a:gd name="connsiteX48" fmla="*/ 283146 w 607991"/>
                  <a:gd name="connsiteY48" fmla="*/ 536821 h 607074"/>
                  <a:gd name="connsiteX49" fmla="*/ 267400 w 607991"/>
                  <a:gd name="connsiteY49" fmla="*/ 552467 h 607074"/>
                  <a:gd name="connsiteX50" fmla="*/ 247505 w 607991"/>
                  <a:gd name="connsiteY50" fmla="*/ 560750 h 607074"/>
                  <a:gd name="connsiteX51" fmla="*/ 227533 w 607991"/>
                  <a:gd name="connsiteY51" fmla="*/ 552467 h 607074"/>
                  <a:gd name="connsiteX52" fmla="*/ 202031 w 607991"/>
                  <a:gd name="connsiteY52" fmla="*/ 527004 h 607074"/>
                  <a:gd name="connsiteX53" fmla="*/ 202031 w 607991"/>
                  <a:gd name="connsiteY53" fmla="*/ 487199 h 607074"/>
                  <a:gd name="connsiteX54" fmla="*/ 217701 w 607991"/>
                  <a:gd name="connsiteY54" fmla="*/ 471476 h 607074"/>
                  <a:gd name="connsiteX55" fmla="*/ 220082 w 607991"/>
                  <a:gd name="connsiteY55" fmla="*/ 452532 h 607074"/>
                  <a:gd name="connsiteX56" fmla="*/ 212785 w 607991"/>
                  <a:gd name="connsiteY56" fmla="*/ 435045 h 607074"/>
                  <a:gd name="connsiteX57" fmla="*/ 197576 w 607991"/>
                  <a:gd name="connsiteY57" fmla="*/ 423234 h 607074"/>
                  <a:gd name="connsiteX58" fmla="*/ 175531 w 607991"/>
                  <a:gd name="connsiteY58" fmla="*/ 423234 h 607074"/>
                  <a:gd name="connsiteX59" fmla="*/ 147340 w 607991"/>
                  <a:gd name="connsiteY59" fmla="*/ 395087 h 607074"/>
                  <a:gd name="connsiteX60" fmla="*/ 147340 w 607991"/>
                  <a:gd name="connsiteY60" fmla="*/ 359116 h 607074"/>
                  <a:gd name="connsiteX61" fmla="*/ 175531 w 607991"/>
                  <a:gd name="connsiteY61" fmla="*/ 330969 h 607074"/>
                  <a:gd name="connsiteX62" fmla="*/ 197576 w 607991"/>
                  <a:gd name="connsiteY62" fmla="*/ 330969 h 607074"/>
                  <a:gd name="connsiteX63" fmla="*/ 212785 w 607991"/>
                  <a:gd name="connsiteY63" fmla="*/ 319158 h 607074"/>
                  <a:gd name="connsiteX64" fmla="*/ 220082 w 607991"/>
                  <a:gd name="connsiteY64" fmla="*/ 301671 h 607074"/>
                  <a:gd name="connsiteX65" fmla="*/ 217701 w 607991"/>
                  <a:gd name="connsiteY65" fmla="*/ 282727 h 607074"/>
                  <a:gd name="connsiteX66" fmla="*/ 202031 w 607991"/>
                  <a:gd name="connsiteY66" fmla="*/ 267005 h 607074"/>
                  <a:gd name="connsiteX67" fmla="*/ 193735 w 607991"/>
                  <a:gd name="connsiteY67" fmla="*/ 247141 h 607074"/>
                  <a:gd name="connsiteX68" fmla="*/ 202031 w 607991"/>
                  <a:gd name="connsiteY68" fmla="*/ 227200 h 607074"/>
                  <a:gd name="connsiteX69" fmla="*/ 227533 w 607991"/>
                  <a:gd name="connsiteY69" fmla="*/ 201737 h 607074"/>
                  <a:gd name="connsiteX70" fmla="*/ 247505 w 607991"/>
                  <a:gd name="connsiteY70" fmla="*/ 193530 h 607074"/>
                  <a:gd name="connsiteX71" fmla="*/ 267400 w 607991"/>
                  <a:gd name="connsiteY71" fmla="*/ 201737 h 607074"/>
                  <a:gd name="connsiteX72" fmla="*/ 283070 w 607991"/>
                  <a:gd name="connsiteY72" fmla="*/ 217383 h 607074"/>
                  <a:gd name="connsiteX73" fmla="*/ 294361 w 607991"/>
                  <a:gd name="connsiteY73" fmla="*/ 221447 h 607074"/>
                  <a:gd name="connsiteX74" fmla="*/ 302119 w 607991"/>
                  <a:gd name="connsiteY74" fmla="*/ 219760 h 607074"/>
                  <a:gd name="connsiteX75" fmla="*/ 319633 w 607991"/>
                  <a:gd name="connsiteY75" fmla="*/ 212474 h 607074"/>
                  <a:gd name="connsiteX76" fmla="*/ 331462 w 607991"/>
                  <a:gd name="connsiteY76" fmla="*/ 197288 h 607074"/>
                  <a:gd name="connsiteX77" fmla="*/ 331462 w 607991"/>
                  <a:gd name="connsiteY77" fmla="*/ 175277 h 607074"/>
                  <a:gd name="connsiteX78" fmla="*/ 359653 w 607991"/>
                  <a:gd name="connsiteY78" fmla="*/ 147129 h 607074"/>
                  <a:gd name="connsiteX79" fmla="*/ 119929 w 607991"/>
                  <a:gd name="connsiteY79" fmla="*/ 83135 h 607074"/>
                  <a:gd name="connsiteX80" fmla="*/ 83282 w 607991"/>
                  <a:gd name="connsiteY80" fmla="*/ 119717 h 607074"/>
                  <a:gd name="connsiteX81" fmla="*/ 119929 w 607991"/>
                  <a:gd name="connsiteY81" fmla="*/ 156223 h 607074"/>
                  <a:gd name="connsiteX82" fmla="*/ 156499 w 607991"/>
                  <a:gd name="connsiteY82" fmla="*/ 119717 h 607074"/>
                  <a:gd name="connsiteX83" fmla="*/ 119929 w 607991"/>
                  <a:gd name="connsiteY83" fmla="*/ 83135 h 607074"/>
                  <a:gd name="connsiteX84" fmla="*/ 110863 w 607991"/>
                  <a:gd name="connsiteY84" fmla="*/ 0 h 607074"/>
                  <a:gd name="connsiteX85" fmla="*/ 128918 w 607991"/>
                  <a:gd name="connsiteY85" fmla="*/ 0 h 607074"/>
                  <a:gd name="connsiteX86" fmla="*/ 147741 w 607991"/>
                  <a:gd name="connsiteY86" fmla="*/ 18790 h 607074"/>
                  <a:gd name="connsiteX87" fmla="*/ 147741 w 607991"/>
                  <a:gd name="connsiteY87" fmla="*/ 29834 h 607074"/>
                  <a:gd name="connsiteX88" fmla="*/ 150507 w 607991"/>
                  <a:gd name="connsiteY88" fmla="*/ 32978 h 607074"/>
                  <a:gd name="connsiteX89" fmla="*/ 159726 w 607991"/>
                  <a:gd name="connsiteY89" fmla="*/ 36813 h 607074"/>
                  <a:gd name="connsiteX90" fmla="*/ 161570 w 607991"/>
                  <a:gd name="connsiteY90" fmla="*/ 37196 h 607074"/>
                  <a:gd name="connsiteX91" fmla="*/ 163875 w 607991"/>
                  <a:gd name="connsiteY91" fmla="*/ 36583 h 607074"/>
                  <a:gd name="connsiteX92" fmla="*/ 171711 w 607991"/>
                  <a:gd name="connsiteY92" fmla="*/ 28683 h 607074"/>
                  <a:gd name="connsiteX93" fmla="*/ 185002 w 607991"/>
                  <a:gd name="connsiteY93" fmla="*/ 23238 h 607074"/>
                  <a:gd name="connsiteX94" fmla="*/ 198294 w 607991"/>
                  <a:gd name="connsiteY94" fmla="*/ 28683 h 607074"/>
                  <a:gd name="connsiteX95" fmla="*/ 211047 w 607991"/>
                  <a:gd name="connsiteY95" fmla="*/ 41414 h 607074"/>
                  <a:gd name="connsiteX96" fmla="*/ 211047 w 607991"/>
                  <a:gd name="connsiteY96" fmla="*/ 67950 h 607074"/>
                  <a:gd name="connsiteX97" fmla="*/ 203211 w 607991"/>
                  <a:gd name="connsiteY97" fmla="*/ 75849 h 607074"/>
                  <a:gd name="connsiteX98" fmla="*/ 202903 w 607991"/>
                  <a:gd name="connsiteY98" fmla="*/ 79914 h 607074"/>
                  <a:gd name="connsiteX99" fmla="*/ 206822 w 607991"/>
                  <a:gd name="connsiteY99" fmla="*/ 89117 h 607074"/>
                  <a:gd name="connsiteX100" fmla="*/ 209972 w 607991"/>
                  <a:gd name="connsiteY100" fmla="*/ 91878 h 607074"/>
                  <a:gd name="connsiteX101" fmla="*/ 220958 w 607991"/>
                  <a:gd name="connsiteY101" fmla="*/ 91878 h 607074"/>
                  <a:gd name="connsiteX102" fmla="*/ 239781 w 607991"/>
                  <a:gd name="connsiteY102" fmla="*/ 110668 h 607074"/>
                  <a:gd name="connsiteX103" fmla="*/ 239781 w 607991"/>
                  <a:gd name="connsiteY103" fmla="*/ 128691 h 607074"/>
                  <a:gd name="connsiteX104" fmla="*/ 220958 w 607991"/>
                  <a:gd name="connsiteY104" fmla="*/ 147480 h 607074"/>
                  <a:gd name="connsiteX105" fmla="*/ 209972 w 607991"/>
                  <a:gd name="connsiteY105" fmla="*/ 147480 h 607074"/>
                  <a:gd name="connsiteX106" fmla="*/ 206822 w 607991"/>
                  <a:gd name="connsiteY106" fmla="*/ 150241 h 607074"/>
                  <a:gd name="connsiteX107" fmla="*/ 202903 w 607991"/>
                  <a:gd name="connsiteY107" fmla="*/ 159444 h 607074"/>
                  <a:gd name="connsiteX108" fmla="*/ 203211 w 607991"/>
                  <a:gd name="connsiteY108" fmla="*/ 163586 h 607074"/>
                  <a:gd name="connsiteX109" fmla="*/ 211047 w 607991"/>
                  <a:gd name="connsiteY109" fmla="*/ 171408 h 607074"/>
                  <a:gd name="connsiteX110" fmla="*/ 211047 w 607991"/>
                  <a:gd name="connsiteY110" fmla="*/ 197944 h 607074"/>
                  <a:gd name="connsiteX111" fmla="*/ 198294 w 607991"/>
                  <a:gd name="connsiteY111" fmla="*/ 210675 h 607074"/>
                  <a:gd name="connsiteX112" fmla="*/ 185002 w 607991"/>
                  <a:gd name="connsiteY112" fmla="*/ 216197 h 607074"/>
                  <a:gd name="connsiteX113" fmla="*/ 171711 w 607991"/>
                  <a:gd name="connsiteY113" fmla="*/ 210675 h 607074"/>
                  <a:gd name="connsiteX114" fmla="*/ 163875 w 607991"/>
                  <a:gd name="connsiteY114" fmla="*/ 202852 h 607074"/>
                  <a:gd name="connsiteX115" fmla="*/ 161570 w 607991"/>
                  <a:gd name="connsiteY115" fmla="*/ 202239 h 607074"/>
                  <a:gd name="connsiteX116" fmla="*/ 159726 w 607991"/>
                  <a:gd name="connsiteY116" fmla="*/ 202546 h 607074"/>
                  <a:gd name="connsiteX117" fmla="*/ 150507 w 607991"/>
                  <a:gd name="connsiteY117" fmla="*/ 206457 h 607074"/>
                  <a:gd name="connsiteX118" fmla="*/ 147741 w 607991"/>
                  <a:gd name="connsiteY118" fmla="*/ 209601 h 607074"/>
                  <a:gd name="connsiteX119" fmla="*/ 147741 w 607991"/>
                  <a:gd name="connsiteY119" fmla="*/ 220568 h 607074"/>
                  <a:gd name="connsiteX120" fmla="*/ 128918 w 607991"/>
                  <a:gd name="connsiteY120" fmla="*/ 239358 h 607074"/>
                  <a:gd name="connsiteX121" fmla="*/ 110863 w 607991"/>
                  <a:gd name="connsiteY121" fmla="*/ 239358 h 607074"/>
                  <a:gd name="connsiteX122" fmla="*/ 92117 w 607991"/>
                  <a:gd name="connsiteY122" fmla="*/ 220568 h 607074"/>
                  <a:gd name="connsiteX123" fmla="*/ 92117 w 607991"/>
                  <a:gd name="connsiteY123" fmla="*/ 209601 h 607074"/>
                  <a:gd name="connsiteX124" fmla="*/ 89274 w 607991"/>
                  <a:gd name="connsiteY124" fmla="*/ 206457 h 607074"/>
                  <a:gd name="connsiteX125" fmla="*/ 80055 w 607991"/>
                  <a:gd name="connsiteY125" fmla="*/ 202546 h 607074"/>
                  <a:gd name="connsiteX126" fmla="*/ 78211 w 607991"/>
                  <a:gd name="connsiteY126" fmla="*/ 202239 h 607074"/>
                  <a:gd name="connsiteX127" fmla="*/ 75983 w 607991"/>
                  <a:gd name="connsiteY127" fmla="*/ 202852 h 607074"/>
                  <a:gd name="connsiteX128" fmla="*/ 68070 w 607991"/>
                  <a:gd name="connsiteY128" fmla="*/ 210675 h 607074"/>
                  <a:gd name="connsiteX129" fmla="*/ 54779 w 607991"/>
                  <a:gd name="connsiteY129" fmla="*/ 216197 h 607074"/>
                  <a:gd name="connsiteX130" fmla="*/ 41487 w 607991"/>
                  <a:gd name="connsiteY130" fmla="*/ 210675 h 607074"/>
                  <a:gd name="connsiteX131" fmla="*/ 28734 w 607991"/>
                  <a:gd name="connsiteY131" fmla="*/ 197944 h 607074"/>
                  <a:gd name="connsiteX132" fmla="*/ 23279 w 607991"/>
                  <a:gd name="connsiteY132" fmla="*/ 184676 h 607074"/>
                  <a:gd name="connsiteX133" fmla="*/ 28734 w 607991"/>
                  <a:gd name="connsiteY133" fmla="*/ 171408 h 607074"/>
                  <a:gd name="connsiteX134" fmla="*/ 36570 w 607991"/>
                  <a:gd name="connsiteY134" fmla="*/ 163586 h 607074"/>
                  <a:gd name="connsiteX135" fmla="*/ 36878 w 607991"/>
                  <a:gd name="connsiteY135" fmla="*/ 159444 h 607074"/>
                  <a:gd name="connsiteX136" fmla="*/ 33036 w 607991"/>
                  <a:gd name="connsiteY136" fmla="*/ 150241 h 607074"/>
                  <a:gd name="connsiteX137" fmla="*/ 29886 w 607991"/>
                  <a:gd name="connsiteY137" fmla="*/ 147480 h 607074"/>
                  <a:gd name="connsiteX138" fmla="*/ 18823 w 607991"/>
                  <a:gd name="connsiteY138" fmla="*/ 147480 h 607074"/>
                  <a:gd name="connsiteX139" fmla="*/ 0 w 607991"/>
                  <a:gd name="connsiteY139" fmla="*/ 128691 h 607074"/>
                  <a:gd name="connsiteX140" fmla="*/ 0 w 607991"/>
                  <a:gd name="connsiteY140" fmla="*/ 110668 h 607074"/>
                  <a:gd name="connsiteX141" fmla="*/ 18823 w 607991"/>
                  <a:gd name="connsiteY141" fmla="*/ 91955 h 607074"/>
                  <a:gd name="connsiteX142" fmla="*/ 29886 w 607991"/>
                  <a:gd name="connsiteY142" fmla="*/ 91955 h 607074"/>
                  <a:gd name="connsiteX143" fmla="*/ 33036 w 607991"/>
                  <a:gd name="connsiteY143" fmla="*/ 89194 h 607074"/>
                  <a:gd name="connsiteX144" fmla="*/ 36878 w 607991"/>
                  <a:gd name="connsiteY144" fmla="*/ 79914 h 607074"/>
                  <a:gd name="connsiteX145" fmla="*/ 36570 w 607991"/>
                  <a:gd name="connsiteY145" fmla="*/ 75849 h 607074"/>
                  <a:gd name="connsiteX146" fmla="*/ 28734 w 607991"/>
                  <a:gd name="connsiteY146" fmla="*/ 67950 h 607074"/>
                  <a:gd name="connsiteX147" fmla="*/ 28734 w 607991"/>
                  <a:gd name="connsiteY147" fmla="*/ 41414 h 607074"/>
                  <a:gd name="connsiteX148" fmla="*/ 41487 w 607991"/>
                  <a:gd name="connsiteY148" fmla="*/ 28683 h 607074"/>
                  <a:gd name="connsiteX149" fmla="*/ 54779 w 607991"/>
                  <a:gd name="connsiteY149" fmla="*/ 23238 h 607074"/>
                  <a:gd name="connsiteX150" fmla="*/ 68070 w 607991"/>
                  <a:gd name="connsiteY150" fmla="*/ 28683 h 607074"/>
                  <a:gd name="connsiteX151" fmla="*/ 75983 w 607991"/>
                  <a:gd name="connsiteY151" fmla="*/ 36583 h 607074"/>
                  <a:gd name="connsiteX152" fmla="*/ 78211 w 607991"/>
                  <a:gd name="connsiteY152" fmla="*/ 37196 h 607074"/>
                  <a:gd name="connsiteX153" fmla="*/ 80055 w 607991"/>
                  <a:gd name="connsiteY153" fmla="*/ 36813 h 607074"/>
                  <a:gd name="connsiteX154" fmla="*/ 89351 w 607991"/>
                  <a:gd name="connsiteY154" fmla="*/ 32978 h 607074"/>
                  <a:gd name="connsiteX155" fmla="*/ 92117 w 607991"/>
                  <a:gd name="connsiteY155" fmla="*/ 29834 h 607074"/>
                  <a:gd name="connsiteX156" fmla="*/ 92117 w 607991"/>
                  <a:gd name="connsiteY156" fmla="*/ 18790 h 607074"/>
                  <a:gd name="connsiteX157" fmla="*/ 110863 w 607991"/>
                  <a:gd name="connsiteY157" fmla="*/ 0 h 607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7991" h="607074">
                    <a:moveTo>
                      <a:pt x="377627" y="294539"/>
                    </a:moveTo>
                    <a:cubicBezTo>
                      <a:pt x="332077" y="294539"/>
                      <a:pt x="294976" y="331583"/>
                      <a:pt x="294976" y="377063"/>
                    </a:cubicBezTo>
                    <a:cubicBezTo>
                      <a:pt x="294976" y="422621"/>
                      <a:pt x="332077" y="459588"/>
                      <a:pt x="377627" y="459588"/>
                    </a:cubicBezTo>
                    <a:cubicBezTo>
                      <a:pt x="423254" y="459588"/>
                      <a:pt x="460355" y="422621"/>
                      <a:pt x="460355" y="377063"/>
                    </a:cubicBezTo>
                    <a:cubicBezTo>
                      <a:pt x="460355" y="331583"/>
                      <a:pt x="423254" y="294539"/>
                      <a:pt x="377627" y="294539"/>
                    </a:cubicBezTo>
                    <a:close/>
                    <a:moveTo>
                      <a:pt x="359653" y="147129"/>
                    </a:moveTo>
                    <a:lnTo>
                      <a:pt x="395678" y="147129"/>
                    </a:lnTo>
                    <a:cubicBezTo>
                      <a:pt x="411271" y="147129"/>
                      <a:pt x="423869" y="159707"/>
                      <a:pt x="423869" y="175277"/>
                    </a:cubicBezTo>
                    <a:lnTo>
                      <a:pt x="423869" y="197288"/>
                    </a:lnTo>
                    <a:cubicBezTo>
                      <a:pt x="423869" y="203270"/>
                      <a:pt x="429323" y="210173"/>
                      <a:pt x="435698" y="212474"/>
                    </a:cubicBezTo>
                    <a:cubicBezTo>
                      <a:pt x="441613" y="214545"/>
                      <a:pt x="447527" y="216999"/>
                      <a:pt x="453212" y="219760"/>
                    </a:cubicBezTo>
                    <a:cubicBezTo>
                      <a:pt x="455516" y="220834"/>
                      <a:pt x="458205" y="221447"/>
                      <a:pt x="460970" y="221447"/>
                    </a:cubicBezTo>
                    <a:cubicBezTo>
                      <a:pt x="465502" y="221447"/>
                      <a:pt x="469727" y="219913"/>
                      <a:pt x="472185" y="217459"/>
                    </a:cubicBezTo>
                    <a:lnTo>
                      <a:pt x="487931" y="201737"/>
                    </a:lnTo>
                    <a:cubicBezTo>
                      <a:pt x="493232" y="196445"/>
                      <a:pt x="500298" y="193530"/>
                      <a:pt x="507826" y="193530"/>
                    </a:cubicBezTo>
                    <a:cubicBezTo>
                      <a:pt x="515431" y="193530"/>
                      <a:pt x="522498" y="196445"/>
                      <a:pt x="527798" y="201737"/>
                    </a:cubicBezTo>
                    <a:lnTo>
                      <a:pt x="553300" y="227200"/>
                    </a:lnTo>
                    <a:cubicBezTo>
                      <a:pt x="564284" y="238167"/>
                      <a:pt x="564284" y="256037"/>
                      <a:pt x="553300" y="267005"/>
                    </a:cubicBezTo>
                    <a:lnTo>
                      <a:pt x="537553" y="282727"/>
                    </a:lnTo>
                    <a:cubicBezTo>
                      <a:pt x="533405" y="286946"/>
                      <a:pt x="532253" y="295612"/>
                      <a:pt x="535249" y="301671"/>
                    </a:cubicBezTo>
                    <a:cubicBezTo>
                      <a:pt x="538014" y="307347"/>
                      <a:pt x="540472" y="313252"/>
                      <a:pt x="542546" y="319158"/>
                    </a:cubicBezTo>
                    <a:cubicBezTo>
                      <a:pt x="544850" y="325524"/>
                      <a:pt x="551764" y="330969"/>
                      <a:pt x="557755" y="330969"/>
                    </a:cubicBezTo>
                    <a:lnTo>
                      <a:pt x="579800" y="330969"/>
                    </a:lnTo>
                    <a:cubicBezTo>
                      <a:pt x="595317" y="330969"/>
                      <a:pt x="607991" y="343547"/>
                      <a:pt x="607991" y="359116"/>
                    </a:cubicBezTo>
                    <a:lnTo>
                      <a:pt x="607991" y="395087"/>
                    </a:lnTo>
                    <a:cubicBezTo>
                      <a:pt x="607991" y="410656"/>
                      <a:pt x="595394" y="423234"/>
                      <a:pt x="579800" y="423234"/>
                    </a:cubicBezTo>
                    <a:lnTo>
                      <a:pt x="557755" y="423234"/>
                    </a:lnTo>
                    <a:cubicBezTo>
                      <a:pt x="551764" y="423234"/>
                      <a:pt x="544850" y="428680"/>
                      <a:pt x="542546" y="435045"/>
                    </a:cubicBezTo>
                    <a:cubicBezTo>
                      <a:pt x="540472" y="440951"/>
                      <a:pt x="538014" y="446857"/>
                      <a:pt x="535249" y="452532"/>
                    </a:cubicBezTo>
                    <a:cubicBezTo>
                      <a:pt x="532330" y="458591"/>
                      <a:pt x="533405" y="467258"/>
                      <a:pt x="537630" y="471476"/>
                    </a:cubicBezTo>
                    <a:lnTo>
                      <a:pt x="553300" y="487199"/>
                    </a:lnTo>
                    <a:cubicBezTo>
                      <a:pt x="564284" y="498166"/>
                      <a:pt x="564284" y="516036"/>
                      <a:pt x="553300" y="527004"/>
                    </a:cubicBezTo>
                    <a:lnTo>
                      <a:pt x="527798" y="552467"/>
                    </a:lnTo>
                    <a:cubicBezTo>
                      <a:pt x="522498" y="557759"/>
                      <a:pt x="515431" y="560750"/>
                      <a:pt x="507826" y="560750"/>
                    </a:cubicBezTo>
                    <a:cubicBezTo>
                      <a:pt x="500298" y="560750"/>
                      <a:pt x="493232" y="557759"/>
                      <a:pt x="487931" y="552467"/>
                    </a:cubicBezTo>
                    <a:lnTo>
                      <a:pt x="472261" y="536821"/>
                    </a:lnTo>
                    <a:cubicBezTo>
                      <a:pt x="469727" y="534290"/>
                      <a:pt x="465502" y="532756"/>
                      <a:pt x="460970" y="532756"/>
                    </a:cubicBezTo>
                    <a:cubicBezTo>
                      <a:pt x="458205" y="532756"/>
                      <a:pt x="455439" y="533369"/>
                      <a:pt x="453212" y="534443"/>
                    </a:cubicBezTo>
                    <a:cubicBezTo>
                      <a:pt x="447527" y="537204"/>
                      <a:pt x="441613" y="539658"/>
                      <a:pt x="435698" y="541729"/>
                    </a:cubicBezTo>
                    <a:cubicBezTo>
                      <a:pt x="429323" y="544030"/>
                      <a:pt x="423869" y="550933"/>
                      <a:pt x="423869" y="556915"/>
                    </a:cubicBezTo>
                    <a:lnTo>
                      <a:pt x="423869" y="578927"/>
                    </a:lnTo>
                    <a:cubicBezTo>
                      <a:pt x="423869" y="594496"/>
                      <a:pt x="411271" y="607074"/>
                      <a:pt x="395678" y="607074"/>
                    </a:cubicBezTo>
                    <a:lnTo>
                      <a:pt x="359653" y="607074"/>
                    </a:lnTo>
                    <a:cubicBezTo>
                      <a:pt x="344060" y="607074"/>
                      <a:pt x="331462" y="594496"/>
                      <a:pt x="331462" y="578927"/>
                    </a:cubicBezTo>
                    <a:lnTo>
                      <a:pt x="331462" y="556915"/>
                    </a:lnTo>
                    <a:cubicBezTo>
                      <a:pt x="331462" y="550933"/>
                      <a:pt x="326008" y="544030"/>
                      <a:pt x="319633" y="541729"/>
                    </a:cubicBezTo>
                    <a:cubicBezTo>
                      <a:pt x="313718" y="539658"/>
                      <a:pt x="307804" y="537204"/>
                      <a:pt x="302119" y="534443"/>
                    </a:cubicBezTo>
                    <a:cubicBezTo>
                      <a:pt x="299892" y="533369"/>
                      <a:pt x="297203" y="532756"/>
                      <a:pt x="294361" y="532756"/>
                    </a:cubicBezTo>
                    <a:cubicBezTo>
                      <a:pt x="289829" y="532756"/>
                      <a:pt x="285681" y="534290"/>
                      <a:pt x="283146" y="536821"/>
                    </a:cubicBezTo>
                    <a:lnTo>
                      <a:pt x="267400" y="552467"/>
                    </a:lnTo>
                    <a:cubicBezTo>
                      <a:pt x="262099" y="557759"/>
                      <a:pt x="255033" y="560750"/>
                      <a:pt x="247505" y="560750"/>
                    </a:cubicBezTo>
                    <a:cubicBezTo>
                      <a:pt x="239977" y="560750"/>
                      <a:pt x="232834" y="557759"/>
                      <a:pt x="227533" y="552467"/>
                    </a:cubicBezTo>
                    <a:lnTo>
                      <a:pt x="202031" y="527004"/>
                    </a:lnTo>
                    <a:cubicBezTo>
                      <a:pt x="191047" y="516036"/>
                      <a:pt x="191047" y="498166"/>
                      <a:pt x="202031" y="487199"/>
                    </a:cubicBezTo>
                    <a:lnTo>
                      <a:pt x="217701" y="471476"/>
                    </a:lnTo>
                    <a:cubicBezTo>
                      <a:pt x="221926" y="467258"/>
                      <a:pt x="223001" y="458591"/>
                      <a:pt x="220082" y="452532"/>
                    </a:cubicBezTo>
                    <a:cubicBezTo>
                      <a:pt x="217317" y="446780"/>
                      <a:pt x="214859" y="440951"/>
                      <a:pt x="212785" y="435045"/>
                    </a:cubicBezTo>
                    <a:cubicBezTo>
                      <a:pt x="210481" y="428603"/>
                      <a:pt x="203568" y="423234"/>
                      <a:pt x="197576" y="423234"/>
                    </a:cubicBezTo>
                    <a:lnTo>
                      <a:pt x="175531" y="423234"/>
                    </a:lnTo>
                    <a:cubicBezTo>
                      <a:pt x="159937" y="423234"/>
                      <a:pt x="147340" y="410579"/>
                      <a:pt x="147340" y="395087"/>
                    </a:cubicBezTo>
                    <a:lnTo>
                      <a:pt x="147340" y="359116"/>
                    </a:lnTo>
                    <a:cubicBezTo>
                      <a:pt x="147340" y="343547"/>
                      <a:pt x="159937" y="330969"/>
                      <a:pt x="175531" y="330969"/>
                    </a:cubicBezTo>
                    <a:lnTo>
                      <a:pt x="197576" y="330969"/>
                    </a:lnTo>
                    <a:cubicBezTo>
                      <a:pt x="203568" y="330969"/>
                      <a:pt x="210481" y="325524"/>
                      <a:pt x="212785" y="319158"/>
                    </a:cubicBezTo>
                    <a:cubicBezTo>
                      <a:pt x="214859" y="313252"/>
                      <a:pt x="217317" y="307347"/>
                      <a:pt x="220082" y="301671"/>
                    </a:cubicBezTo>
                    <a:cubicBezTo>
                      <a:pt x="223001" y="295612"/>
                      <a:pt x="221926" y="286946"/>
                      <a:pt x="217701" y="282727"/>
                    </a:cubicBezTo>
                    <a:lnTo>
                      <a:pt x="202031" y="267005"/>
                    </a:lnTo>
                    <a:cubicBezTo>
                      <a:pt x="196731" y="261713"/>
                      <a:pt x="193735" y="254657"/>
                      <a:pt x="193735" y="247141"/>
                    </a:cubicBezTo>
                    <a:cubicBezTo>
                      <a:pt x="193735" y="239624"/>
                      <a:pt x="196731" y="232492"/>
                      <a:pt x="202031" y="227200"/>
                    </a:cubicBezTo>
                    <a:lnTo>
                      <a:pt x="227533" y="201737"/>
                    </a:lnTo>
                    <a:cubicBezTo>
                      <a:pt x="232834" y="196445"/>
                      <a:pt x="239977" y="193530"/>
                      <a:pt x="247505" y="193530"/>
                    </a:cubicBezTo>
                    <a:cubicBezTo>
                      <a:pt x="255033" y="193530"/>
                      <a:pt x="262099" y="196445"/>
                      <a:pt x="267400" y="201737"/>
                    </a:cubicBezTo>
                    <a:lnTo>
                      <a:pt x="283070" y="217383"/>
                    </a:lnTo>
                    <a:cubicBezTo>
                      <a:pt x="285604" y="219913"/>
                      <a:pt x="289829" y="221447"/>
                      <a:pt x="294361" y="221447"/>
                    </a:cubicBezTo>
                    <a:cubicBezTo>
                      <a:pt x="297126" y="221447"/>
                      <a:pt x="299892" y="220834"/>
                      <a:pt x="302119" y="219760"/>
                    </a:cubicBezTo>
                    <a:cubicBezTo>
                      <a:pt x="307804" y="216999"/>
                      <a:pt x="313718" y="214545"/>
                      <a:pt x="319633" y="212474"/>
                    </a:cubicBezTo>
                    <a:cubicBezTo>
                      <a:pt x="326008" y="210173"/>
                      <a:pt x="331462" y="203270"/>
                      <a:pt x="331462" y="197288"/>
                    </a:cubicBezTo>
                    <a:lnTo>
                      <a:pt x="331462" y="175277"/>
                    </a:lnTo>
                    <a:cubicBezTo>
                      <a:pt x="331462" y="159707"/>
                      <a:pt x="344060" y="147129"/>
                      <a:pt x="359653" y="147129"/>
                    </a:cubicBezTo>
                    <a:close/>
                    <a:moveTo>
                      <a:pt x="119929" y="83135"/>
                    </a:moveTo>
                    <a:cubicBezTo>
                      <a:pt x="99723" y="83135"/>
                      <a:pt x="83282" y="99547"/>
                      <a:pt x="83282" y="119717"/>
                    </a:cubicBezTo>
                    <a:cubicBezTo>
                      <a:pt x="83282" y="139888"/>
                      <a:pt x="99723" y="156223"/>
                      <a:pt x="119929" y="156223"/>
                    </a:cubicBezTo>
                    <a:cubicBezTo>
                      <a:pt x="140135" y="156223"/>
                      <a:pt x="156499" y="139888"/>
                      <a:pt x="156499" y="119717"/>
                    </a:cubicBezTo>
                    <a:cubicBezTo>
                      <a:pt x="156499" y="99547"/>
                      <a:pt x="140135" y="83135"/>
                      <a:pt x="119929" y="83135"/>
                    </a:cubicBezTo>
                    <a:close/>
                    <a:moveTo>
                      <a:pt x="110863" y="0"/>
                    </a:moveTo>
                    <a:lnTo>
                      <a:pt x="128918" y="0"/>
                    </a:lnTo>
                    <a:cubicBezTo>
                      <a:pt x="139290" y="0"/>
                      <a:pt x="147741" y="8436"/>
                      <a:pt x="147741" y="18790"/>
                    </a:cubicBezTo>
                    <a:lnTo>
                      <a:pt x="147741" y="29834"/>
                    </a:lnTo>
                    <a:cubicBezTo>
                      <a:pt x="147741" y="30677"/>
                      <a:pt x="148970" y="32441"/>
                      <a:pt x="150507" y="32978"/>
                    </a:cubicBezTo>
                    <a:cubicBezTo>
                      <a:pt x="153580" y="34052"/>
                      <a:pt x="156730" y="35355"/>
                      <a:pt x="159726" y="36813"/>
                    </a:cubicBezTo>
                    <a:cubicBezTo>
                      <a:pt x="160187" y="37043"/>
                      <a:pt x="160878" y="37196"/>
                      <a:pt x="161570" y="37196"/>
                    </a:cubicBezTo>
                    <a:cubicBezTo>
                      <a:pt x="162799" y="37196"/>
                      <a:pt x="163644" y="36813"/>
                      <a:pt x="163875" y="36583"/>
                    </a:cubicBezTo>
                    <a:lnTo>
                      <a:pt x="171711" y="28683"/>
                    </a:lnTo>
                    <a:cubicBezTo>
                      <a:pt x="175245" y="25155"/>
                      <a:pt x="180009" y="23238"/>
                      <a:pt x="185002" y="23238"/>
                    </a:cubicBezTo>
                    <a:cubicBezTo>
                      <a:pt x="189996" y="23238"/>
                      <a:pt x="194760" y="25155"/>
                      <a:pt x="198294" y="28683"/>
                    </a:cubicBezTo>
                    <a:lnTo>
                      <a:pt x="211047" y="41414"/>
                    </a:lnTo>
                    <a:cubicBezTo>
                      <a:pt x="218346" y="48777"/>
                      <a:pt x="218346" y="60664"/>
                      <a:pt x="211047" y="67950"/>
                    </a:cubicBezTo>
                    <a:lnTo>
                      <a:pt x="203211" y="75849"/>
                    </a:lnTo>
                    <a:cubicBezTo>
                      <a:pt x="202596" y="76386"/>
                      <a:pt x="202212" y="78533"/>
                      <a:pt x="202903" y="79914"/>
                    </a:cubicBezTo>
                    <a:cubicBezTo>
                      <a:pt x="204363" y="82905"/>
                      <a:pt x="205669" y="86049"/>
                      <a:pt x="206822" y="89117"/>
                    </a:cubicBezTo>
                    <a:cubicBezTo>
                      <a:pt x="207359" y="90651"/>
                      <a:pt x="209127" y="91878"/>
                      <a:pt x="209972" y="91878"/>
                    </a:cubicBezTo>
                    <a:lnTo>
                      <a:pt x="220958" y="91878"/>
                    </a:lnTo>
                    <a:cubicBezTo>
                      <a:pt x="231330" y="91878"/>
                      <a:pt x="239781" y="100314"/>
                      <a:pt x="239781" y="110668"/>
                    </a:cubicBezTo>
                    <a:lnTo>
                      <a:pt x="239781" y="128691"/>
                    </a:lnTo>
                    <a:cubicBezTo>
                      <a:pt x="239781" y="139044"/>
                      <a:pt x="231330" y="147480"/>
                      <a:pt x="220958" y="147480"/>
                    </a:cubicBezTo>
                    <a:lnTo>
                      <a:pt x="209972" y="147480"/>
                    </a:lnTo>
                    <a:cubicBezTo>
                      <a:pt x="209127" y="147480"/>
                      <a:pt x="207359" y="148707"/>
                      <a:pt x="206822" y="150241"/>
                    </a:cubicBezTo>
                    <a:cubicBezTo>
                      <a:pt x="205669" y="153309"/>
                      <a:pt x="204363" y="156453"/>
                      <a:pt x="202903" y="159444"/>
                    </a:cubicBezTo>
                    <a:cubicBezTo>
                      <a:pt x="202212" y="160825"/>
                      <a:pt x="202596" y="162972"/>
                      <a:pt x="203211" y="163586"/>
                    </a:cubicBezTo>
                    <a:lnTo>
                      <a:pt x="211047" y="171408"/>
                    </a:lnTo>
                    <a:cubicBezTo>
                      <a:pt x="218346" y="178694"/>
                      <a:pt x="218346" y="190658"/>
                      <a:pt x="211047" y="197944"/>
                    </a:cubicBezTo>
                    <a:lnTo>
                      <a:pt x="198294" y="210675"/>
                    </a:lnTo>
                    <a:cubicBezTo>
                      <a:pt x="194760" y="214203"/>
                      <a:pt x="189996" y="216197"/>
                      <a:pt x="185002" y="216197"/>
                    </a:cubicBezTo>
                    <a:cubicBezTo>
                      <a:pt x="180009" y="216197"/>
                      <a:pt x="175245" y="214203"/>
                      <a:pt x="171711" y="210675"/>
                    </a:cubicBezTo>
                    <a:lnTo>
                      <a:pt x="163875" y="202852"/>
                    </a:lnTo>
                    <a:cubicBezTo>
                      <a:pt x="163644" y="202622"/>
                      <a:pt x="162799" y="202239"/>
                      <a:pt x="161570" y="202239"/>
                    </a:cubicBezTo>
                    <a:cubicBezTo>
                      <a:pt x="160878" y="202239"/>
                      <a:pt x="160187" y="202316"/>
                      <a:pt x="159726" y="202546"/>
                    </a:cubicBezTo>
                    <a:cubicBezTo>
                      <a:pt x="156730" y="204003"/>
                      <a:pt x="153580" y="205307"/>
                      <a:pt x="150507" y="206457"/>
                    </a:cubicBezTo>
                    <a:cubicBezTo>
                      <a:pt x="148970" y="206994"/>
                      <a:pt x="147741" y="208758"/>
                      <a:pt x="147741" y="209601"/>
                    </a:cubicBezTo>
                    <a:lnTo>
                      <a:pt x="147741" y="220568"/>
                    </a:lnTo>
                    <a:cubicBezTo>
                      <a:pt x="147741" y="230922"/>
                      <a:pt x="139290" y="239358"/>
                      <a:pt x="128918" y="239358"/>
                    </a:cubicBezTo>
                    <a:lnTo>
                      <a:pt x="110863" y="239358"/>
                    </a:lnTo>
                    <a:cubicBezTo>
                      <a:pt x="100491" y="239358"/>
                      <a:pt x="92117" y="230922"/>
                      <a:pt x="92117" y="220568"/>
                    </a:cubicBezTo>
                    <a:lnTo>
                      <a:pt x="92117" y="209601"/>
                    </a:lnTo>
                    <a:cubicBezTo>
                      <a:pt x="92117" y="208758"/>
                      <a:pt x="90811" y="206917"/>
                      <a:pt x="89274" y="206457"/>
                    </a:cubicBezTo>
                    <a:cubicBezTo>
                      <a:pt x="86201" y="205307"/>
                      <a:pt x="83051" y="204003"/>
                      <a:pt x="80055" y="202546"/>
                    </a:cubicBezTo>
                    <a:cubicBezTo>
                      <a:pt x="79594" y="202316"/>
                      <a:pt x="78903" y="202239"/>
                      <a:pt x="78211" y="202239"/>
                    </a:cubicBezTo>
                    <a:cubicBezTo>
                      <a:pt x="77059" y="202239"/>
                      <a:pt x="76214" y="202622"/>
                      <a:pt x="75983" y="202852"/>
                    </a:cubicBezTo>
                    <a:lnTo>
                      <a:pt x="68070" y="210675"/>
                    </a:lnTo>
                    <a:cubicBezTo>
                      <a:pt x="64536" y="214203"/>
                      <a:pt x="59849" y="216197"/>
                      <a:pt x="54779" y="216197"/>
                    </a:cubicBezTo>
                    <a:cubicBezTo>
                      <a:pt x="49785" y="216197"/>
                      <a:pt x="45021" y="214203"/>
                      <a:pt x="41487" y="210675"/>
                    </a:cubicBezTo>
                    <a:lnTo>
                      <a:pt x="28734" y="197944"/>
                    </a:lnTo>
                    <a:cubicBezTo>
                      <a:pt x="25200" y="194416"/>
                      <a:pt x="23279" y="189661"/>
                      <a:pt x="23279" y="184676"/>
                    </a:cubicBezTo>
                    <a:cubicBezTo>
                      <a:pt x="23279" y="179691"/>
                      <a:pt x="25200" y="174936"/>
                      <a:pt x="28734" y="171408"/>
                    </a:cubicBezTo>
                    <a:lnTo>
                      <a:pt x="36570" y="163586"/>
                    </a:lnTo>
                    <a:cubicBezTo>
                      <a:pt x="37185" y="162972"/>
                      <a:pt x="37569" y="160825"/>
                      <a:pt x="36878" y="159444"/>
                    </a:cubicBezTo>
                    <a:cubicBezTo>
                      <a:pt x="35418" y="156453"/>
                      <a:pt x="34112" y="153386"/>
                      <a:pt x="33036" y="150241"/>
                    </a:cubicBezTo>
                    <a:cubicBezTo>
                      <a:pt x="32498" y="148707"/>
                      <a:pt x="30654" y="147480"/>
                      <a:pt x="29886" y="147480"/>
                    </a:cubicBezTo>
                    <a:lnTo>
                      <a:pt x="18823" y="147480"/>
                    </a:lnTo>
                    <a:cubicBezTo>
                      <a:pt x="8451" y="147480"/>
                      <a:pt x="0" y="139044"/>
                      <a:pt x="0" y="128691"/>
                    </a:cubicBezTo>
                    <a:lnTo>
                      <a:pt x="0" y="110668"/>
                    </a:lnTo>
                    <a:cubicBezTo>
                      <a:pt x="0" y="100314"/>
                      <a:pt x="8451" y="91955"/>
                      <a:pt x="18823" y="91955"/>
                    </a:cubicBezTo>
                    <a:lnTo>
                      <a:pt x="29886" y="91955"/>
                    </a:lnTo>
                    <a:cubicBezTo>
                      <a:pt x="30654" y="91955"/>
                      <a:pt x="32498" y="90651"/>
                      <a:pt x="33036" y="89194"/>
                    </a:cubicBezTo>
                    <a:cubicBezTo>
                      <a:pt x="34112" y="86049"/>
                      <a:pt x="35418" y="82905"/>
                      <a:pt x="36878" y="79914"/>
                    </a:cubicBezTo>
                    <a:cubicBezTo>
                      <a:pt x="37569" y="78533"/>
                      <a:pt x="37185" y="76386"/>
                      <a:pt x="36570" y="75849"/>
                    </a:cubicBezTo>
                    <a:lnTo>
                      <a:pt x="28734" y="67950"/>
                    </a:lnTo>
                    <a:cubicBezTo>
                      <a:pt x="21435" y="60664"/>
                      <a:pt x="21435" y="48777"/>
                      <a:pt x="28734" y="41414"/>
                    </a:cubicBezTo>
                    <a:lnTo>
                      <a:pt x="41487" y="28683"/>
                    </a:lnTo>
                    <a:cubicBezTo>
                      <a:pt x="45021" y="25155"/>
                      <a:pt x="49785" y="23238"/>
                      <a:pt x="54779" y="23238"/>
                    </a:cubicBezTo>
                    <a:cubicBezTo>
                      <a:pt x="59849" y="23238"/>
                      <a:pt x="64536" y="25155"/>
                      <a:pt x="68070" y="28683"/>
                    </a:cubicBezTo>
                    <a:lnTo>
                      <a:pt x="75983" y="36583"/>
                    </a:lnTo>
                    <a:cubicBezTo>
                      <a:pt x="76214" y="36813"/>
                      <a:pt x="77059" y="37196"/>
                      <a:pt x="78211" y="37196"/>
                    </a:cubicBezTo>
                    <a:cubicBezTo>
                      <a:pt x="78903" y="37196"/>
                      <a:pt x="79594" y="37043"/>
                      <a:pt x="80055" y="36813"/>
                    </a:cubicBezTo>
                    <a:cubicBezTo>
                      <a:pt x="83051" y="35355"/>
                      <a:pt x="86201" y="34052"/>
                      <a:pt x="89351" y="32978"/>
                    </a:cubicBezTo>
                    <a:cubicBezTo>
                      <a:pt x="90811" y="32441"/>
                      <a:pt x="92117" y="30677"/>
                      <a:pt x="92117" y="29834"/>
                    </a:cubicBezTo>
                    <a:lnTo>
                      <a:pt x="92117" y="18790"/>
                    </a:lnTo>
                    <a:cubicBezTo>
                      <a:pt x="92117" y="8436"/>
                      <a:pt x="100491" y="0"/>
                      <a:pt x="1108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0" name="iṩlíḑè"/>
            <p:cNvSpPr txBox="1"/>
            <p:nvPr/>
          </p:nvSpPr>
          <p:spPr bwMode="auto">
            <a:xfrm>
              <a:off x="5962430" y="3128311"/>
              <a:ext cx="4317074" cy="143803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基本数据：每条</a:t>
              </a:r>
              <a:r>
                <a:rPr lang="zh-CN" altLang="en-US" sz="2000" b="1" dirty="0">
                  <a:cs typeface="+mn-ea"/>
                  <a:sym typeface="+mn-ea"/>
                </a:rPr>
                <a:t>平均点赞数2w/最高点赞数8w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粉丝数：</a:t>
              </a:r>
              <a:r>
                <a:rPr lang="en-US" altLang="zh-CN" sz="2000" b="1" dirty="0">
                  <a:cs typeface="+mn-ea"/>
                  <a:sym typeface="+mn-lt"/>
                </a:rPr>
                <a:t>1495w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pPr eaLnBrk="1" hangingPunct="1">
                <a:lnSpc>
                  <a:spcPct val="22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互动数：每条</a:t>
              </a:r>
              <a:r>
                <a:rPr lang="zh-CN" altLang="en-US" sz="2000" b="1" dirty="0">
                  <a:cs typeface="+mn-ea"/>
                  <a:sym typeface="+mn-ea"/>
                </a:rPr>
                <a:t>平均互动数2w/最高互动数10w</a:t>
              </a:r>
              <a:endParaRPr lang="zh-CN" altLang="en-US" sz="2000" b="1" dirty="0">
                <a:cs typeface="+mn-ea"/>
                <a:sym typeface="+mn-ea"/>
              </a:endParaRPr>
            </a:p>
          </p:txBody>
        </p:sp>
      </p:grpSp>
      <p:grpSp>
        <p:nvGrpSpPr>
          <p:cNvPr id="34" name="iŝļíḍê"/>
          <p:cNvGrpSpPr/>
          <p:nvPr/>
        </p:nvGrpSpPr>
        <p:grpSpPr>
          <a:xfrm>
            <a:off x="6513483" y="4672269"/>
            <a:ext cx="5143671" cy="736602"/>
            <a:chOff x="5087477" y="4863718"/>
            <a:chExt cx="5143671" cy="736602"/>
          </a:xfrm>
        </p:grpSpPr>
        <p:grpSp>
          <p:nvGrpSpPr>
            <p:cNvPr id="35" name="ïš1iḍê"/>
            <p:cNvGrpSpPr/>
            <p:nvPr/>
          </p:nvGrpSpPr>
          <p:grpSpPr>
            <a:xfrm>
              <a:off x="5087477" y="4863718"/>
              <a:ext cx="736602" cy="736602"/>
              <a:chOff x="6730810" y="4625974"/>
              <a:chExt cx="736602" cy="736602"/>
            </a:xfrm>
          </p:grpSpPr>
          <p:sp>
            <p:nvSpPr>
              <p:cNvPr id="39" name="iślîḋê"/>
              <p:cNvSpPr/>
              <p:nvPr/>
            </p:nvSpPr>
            <p:spPr>
              <a:xfrm>
                <a:off x="6730810" y="4625974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iṥ1idê"/>
              <p:cNvSpPr/>
              <p:nvPr/>
            </p:nvSpPr>
            <p:spPr bwMode="auto">
              <a:xfrm>
                <a:off x="6910713" y="4806948"/>
                <a:ext cx="376796" cy="374654"/>
              </a:xfrm>
              <a:custGeom>
                <a:avLst/>
                <a:gdLst>
                  <a:gd name="T0" fmla="*/ 3682 w 4808"/>
                  <a:gd name="T1" fmla="*/ 2763 h 4789"/>
                  <a:gd name="T2" fmla="*/ 3420 w 4808"/>
                  <a:gd name="T3" fmla="*/ 2703 h 4789"/>
                  <a:gd name="T4" fmla="*/ 3026 w 4808"/>
                  <a:gd name="T5" fmla="*/ 2392 h 4789"/>
                  <a:gd name="T6" fmla="*/ 2818 w 4808"/>
                  <a:gd name="T7" fmla="*/ 2517 h 4789"/>
                  <a:gd name="T8" fmla="*/ 3219 w 4808"/>
                  <a:gd name="T9" fmla="*/ 1876 h 4789"/>
                  <a:gd name="T10" fmla="*/ 3609 w 4808"/>
                  <a:gd name="T11" fmla="*/ 1953 h 4789"/>
                  <a:gd name="T12" fmla="*/ 4553 w 4808"/>
                  <a:gd name="T13" fmla="*/ 720 h 4789"/>
                  <a:gd name="T14" fmla="*/ 4388 w 4808"/>
                  <a:gd name="T15" fmla="*/ 680 h 4789"/>
                  <a:gd name="T16" fmla="*/ 3872 w 4808"/>
                  <a:gd name="T17" fmla="*/ 1161 h 4789"/>
                  <a:gd name="T18" fmla="*/ 3859 w 4808"/>
                  <a:gd name="T19" fmla="*/ 1160 h 4789"/>
                  <a:gd name="T20" fmla="*/ 3491 w 4808"/>
                  <a:gd name="T21" fmla="*/ 1099 h 4789"/>
                  <a:gd name="T22" fmla="*/ 3432 w 4808"/>
                  <a:gd name="T23" fmla="*/ 731 h 4789"/>
                  <a:gd name="T24" fmla="*/ 3454 w 4808"/>
                  <a:gd name="T25" fmla="*/ 658 h 4789"/>
                  <a:gd name="T26" fmla="*/ 3938 w 4808"/>
                  <a:gd name="T27" fmla="*/ 104 h 4789"/>
                  <a:gd name="T28" fmla="*/ 3609 w 4808"/>
                  <a:gd name="T29" fmla="*/ 0 h 4789"/>
                  <a:gd name="T30" fmla="*/ 2710 w 4808"/>
                  <a:gd name="T31" fmla="*/ 1369 h 4789"/>
                  <a:gd name="T32" fmla="*/ 1300 w 4808"/>
                  <a:gd name="T33" fmla="*/ 999 h 4789"/>
                  <a:gd name="T34" fmla="*/ 1309 w 4808"/>
                  <a:gd name="T35" fmla="*/ 892 h 4789"/>
                  <a:gd name="T36" fmla="*/ 865 w 4808"/>
                  <a:gd name="T37" fmla="*/ 294 h 4789"/>
                  <a:gd name="T38" fmla="*/ 665 w 4808"/>
                  <a:gd name="T39" fmla="*/ 298 h 4789"/>
                  <a:gd name="T40" fmla="*/ 278 w 4808"/>
                  <a:gd name="T41" fmla="*/ 787 h 4789"/>
                  <a:gd name="T42" fmla="*/ 630 w 4808"/>
                  <a:gd name="T43" fmla="*/ 1163 h 4789"/>
                  <a:gd name="T44" fmla="*/ 926 w 4808"/>
                  <a:gd name="T45" fmla="*/ 1291 h 4789"/>
                  <a:gd name="T46" fmla="*/ 1018 w 4808"/>
                  <a:gd name="T47" fmla="*/ 1282 h 4789"/>
                  <a:gd name="T48" fmla="*/ 1485 w 4808"/>
                  <a:gd name="T49" fmla="*/ 2594 h 4789"/>
                  <a:gd name="T50" fmla="*/ 1037 w 4808"/>
                  <a:gd name="T51" fmla="*/ 2572 h 4789"/>
                  <a:gd name="T52" fmla="*/ 92 w 4808"/>
                  <a:gd name="T53" fmla="*/ 3809 h 4789"/>
                  <a:gd name="T54" fmla="*/ 186 w 4808"/>
                  <a:gd name="T55" fmla="*/ 3882 h 4789"/>
                  <a:gd name="T56" fmla="*/ 727 w 4808"/>
                  <a:gd name="T57" fmla="*/ 3384 h 4789"/>
                  <a:gd name="T58" fmla="*/ 789 w 4808"/>
                  <a:gd name="T59" fmla="*/ 3371 h 4789"/>
                  <a:gd name="T60" fmla="*/ 796 w 4808"/>
                  <a:gd name="T61" fmla="*/ 3372 h 4789"/>
                  <a:gd name="T62" fmla="*/ 1218 w 4808"/>
                  <a:gd name="T63" fmla="*/ 3798 h 4789"/>
                  <a:gd name="T64" fmla="*/ 1192 w 4808"/>
                  <a:gd name="T65" fmla="*/ 3873 h 4789"/>
                  <a:gd name="T66" fmla="*/ 707 w 4808"/>
                  <a:gd name="T67" fmla="*/ 4427 h 4789"/>
                  <a:gd name="T68" fmla="*/ 1037 w 4808"/>
                  <a:gd name="T69" fmla="*/ 4531 h 4789"/>
                  <a:gd name="T70" fmla="*/ 2016 w 4808"/>
                  <a:gd name="T71" fmla="*/ 3551 h 4789"/>
                  <a:gd name="T72" fmla="*/ 1994 w 4808"/>
                  <a:gd name="T73" fmla="*/ 3103 h 4789"/>
                  <a:gd name="T74" fmla="*/ 2535 w 4808"/>
                  <a:gd name="T75" fmla="*/ 2799 h 4789"/>
                  <a:gd name="T76" fmla="*/ 2410 w 4808"/>
                  <a:gd name="T77" fmla="*/ 3007 h 4789"/>
                  <a:gd name="T78" fmla="*/ 2721 w 4808"/>
                  <a:gd name="T79" fmla="*/ 3401 h 4789"/>
                  <a:gd name="T80" fmla="*/ 2781 w 4808"/>
                  <a:gd name="T81" fmla="*/ 3663 h 4789"/>
                  <a:gd name="T82" fmla="*/ 4013 w 4808"/>
                  <a:gd name="T83" fmla="*/ 4789 h 4789"/>
                  <a:gd name="T84" fmla="*/ 4734 w 4808"/>
                  <a:gd name="T85" fmla="*/ 4173 h 4789"/>
                  <a:gd name="T86" fmla="*/ 4734 w 4808"/>
                  <a:gd name="T87" fmla="*/ 3815 h 4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808" h="4789">
                    <a:moveTo>
                      <a:pt x="4734" y="3815"/>
                    </a:moveTo>
                    <a:lnTo>
                      <a:pt x="3682" y="2763"/>
                    </a:lnTo>
                    <a:cubicBezTo>
                      <a:pt x="3634" y="2715"/>
                      <a:pt x="3570" y="2689"/>
                      <a:pt x="3502" y="2689"/>
                    </a:cubicBezTo>
                    <a:cubicBezTo>
                      <a:pt x="3474" y="2689"/>
                      <a:pt x="3446" y="2694"/>
                      <a:pt x="3420" y="2703"/>
                    </a:cubicBezTo>
                    <a:lnTo>
                      <a:pt x="3167" y="2450"/>
                    </a:lnTo>
                    <a:cubicBezTo>
                      <a:pt x="3130" y="2413"/>
                      <a:pt x="3079" y="2392"/>
                      <a:pt x="3026" y="2392"/>
                    </a:cubicBezTo>
                    <a:cubicBezTo>
                      <a:pt x="2972" y="2392"/>
                      <a:pt x="2922" y="2413"/>
                      <a:pt x="2884" y="2450"/>
                    </a:cubicBezTo>
                    <a:lnTo>
                      <a:pt x="2818" y="2517"/>
                    </a:lnTo>
                    <a:lnTo>
                      <a:pt x="2699" y="2398"/>
                    </a:lnTo>
                    <a:lnTo>
                      <a:pt x="3219" y="1876"/>
                    </a:lnTo>
                    <a:cubicBezTo>
                      <a:pt x="3340" y="1928"/>
                      <a:pt x="3472" y="1953"/>
                      <a:pt x="3609" y="1953"/>
                    </a:cubicBezTo>
                    <a:lnTo>
                      <a:pt x="3609" y="1953"/>
                    </a:lnTo>
                    <a:cubicBezTo>
                      <a:pt x="3870" y="1953"/>
                      <a:pt x="4116" y="1854"/>
                      <a:pt x="4301" y="1669"/>
                    </a:cubicBezTo>
                    <a:cubicBezTo>
                      <a:pt x="4549" y="1421"/>
                      <a:pt x="4646" y="1059"/>
                      <a:pt x="4553" y="720"/>
                    </a:cubicBezTo>
                    <a:cubicBezTo>
                      <a:pt x="4542" y="678"/>
                      <a:pt x="4502" y="648"/>
                      <a:pt x="4459" y="648"/>
                    </a:cubicBezTo>
                    <a:cubicBezTo>
                      <a:pt x="4441" y="648"/>
                      <a:pt x="4413" y="654"/>
                      <a:pt x="4388" y="680"/>
                    </a:cubicBezTo>
                    <a:cubicBezTo>
                      <a:pt x="4384" y="683"/>
                      <a:pt x="4034" y="1030"/>
                      <a:pt x="3918" y="1146"/>
                    </a:cubicBezTo>
                    <a:cubicBezTo>
                      <a:pt x="3906" y="1159"/>
                      <a:pt x="3885" y="1161"/>
                      <a:pt x="3872" y="1161"/>
                    </a:cubicBezTo>
                    <a:cubicBezTo>
                      <a:pt x="3864" y="1161"/>
                      <a:pt x="3859" y="1160"/>
                      <a:pt x="3859" y="1160"/>
                    </a:cubicBezTo>
                    <a:lnTo>
                      <a:pt x="3859" y="1160"/>
                    </a:lnTo>
                    <a:lnTo>
                      <a:pt x="3851" y="1159"/>
                    </a:lnTo>
                    <a:cubicBezTo>
                      <a:pt x="3707" y="1146"/>
                      <a:pt x="3535" y="1119"/>
                      <a:pt x="3491" y="1099"/>
                    </a:cubicBezTo>
                    <a:cubicBezTo>
                      <a:pt x="3470" y="1055"/>
                      <a:pt x="3445" y="879"/>
                      <a:pt x="3432" y="733"/>
                    </a:cubicBezTo>
                    <a:lnTo>
                      <a:pt x="3432" y="731"/>
                    </a:lnTo>
                    <a:lnTo>
                      <a:pt x="3429" y="727"/>
                    </a:lnTo>
                    <a:cubicBezTo>
                      <a:pt x="3428" y="720"/>
                      <a:pt x="3425" y="687"/>
                      <a:pt x="3454" y="658"/>
                    </a:cubicBezTo>
                    <a:cubicBezTo>
                      <a:pt x="3574" y="538"/>
                      <a:pt x="3905" y="204"/>
                      <a:pt x="3908" y="201"/>
                    </a:cubicBezTo>
                    <a:cubicBezTo>
                      <a:pt x="3936" y="173"/>
                      <a:pt x="3947" y="138"/>
                      <a:pt x="3938" y="104"/>
                    </a:cubicBezTo>
                    <a:cubicBezTo>
                      <a:pt x="3927" y="64"/>
                      <a:pt x="3893" y="42"/>
                      <a:pt x="3865" y="34"/>
                    </a:cubicBezTo>
                    <a:cubicBezTo>
                      <a:pt x="3782" y="11"/>
                      <a:pt x="3695" y="0"/>
                      <a:pt x="3609" y="0"/>
                    </a:cubicBezTo>
                    <a:cubicBezTo>
                      <a:pt x="3347" y="0"/>
                      <a:pt x="3101" y="102"/>
                      <a:pt x="2916" y="287"/>
                    </a:cubicBezTo>
                    <a:cubicBezTo>
                      <a:pt x="2624" y="579"/>
                      <a:pt x="2555" y="1011"/>
                      <a:pt x="2710" y="1369"/>
                    </a:cubicBezTo>
                    <a:lnTo>
                      <a:pt x="2190" y="1889"/>
                    </a:lnTo>
                    <a:lnTo>
                      <a:pt x="1300" y="999"/>
                    </a:lnTo>
                    <a:cubicBezTo>
                      <a:pt x="1300" y="998"/>
                      <a:pt x="1299" y="998"/>
                      <a:pt x="1299" y="997"/>
                    </a:cubicBezTo>
                    <a:cubicBezTo>
                      <a:pt x="1307" y="963"/>
                      <a:pt x="1311" y="928"/>
                      <a:pt x="1309" y="892"/>
                    </a:cubicBezTo>
                    <a:cubicBezTo>
                      <a:pt x="1305" y="788"/>
                      <a:pt x="1260" y="689"/>
                      <a:pt x="1182" y="611"/>
                    </a:cubicBezTo>
                    <a:lnTo>
                      <a:pt x="865" y="294"/>
                    </a:lnTo>
                    <a:cubicBezTo>
                      <a:pt x="858" y="288"/>
                      <a:pt x="821" y="253"/>
                      <a:pt x="766" y="253"/>
                    </a:cubicBezTo>
                    <a:cubicBezTo>
                      <a:pt x="740" y="253"/>
                      <a:pt x="702" y="261"/>
                      <a:pt x="665" y="298"/>
                    </a:cubicBezTo>
                    <a:lnTo>
                      <a:pt x="318" y="645"/>
                    </a:lnTo>
                    <a:cubicBezTo>
                      <a:pt x="277" y="685"/>
                      <a:pt x="263" y="737"/>
                      <a:pt x="278" y="787"/>
                    </a:cubicBezTo>
                    <a:cubicBezTo>
                      <a:pt x="288" y="820"/>
                      <a:pt x="308" y="842"/>
                      <a:pt x="314" y="848"/>
                    </a:cubicBezTo>
                    <a:lnTo>
                      <a:pt x="630" y="1163"/>
                    </a:lnTo>
                    <a:cubicBezTo>
                      <a:pt x="712" y="1246"/>
                      <a:pt x="817" y="1291"/>
                      <a:pt x="926" y="1291"/>
                    </a:cubicBezTo>
                    <a:lnTo>
                      <a:pt x="926" y="1291"/>
                    </a:lnTo>
                    <a:cubicBezTo>
                      <a:pt x="957" y="1291"/>
                      <a:pt x="987" y="1287"/>
                      <a:pt x="1016" y="1280"/>
                    </a:cubicBezTo>
                    <a:cubicBezTo>
                      <a:pt x="1017" y="1281"/>
                      <a:pt x="1017" y="1281"/>
                      <a:pt x="1018" y="1282"/>
                    </a:cubicBezTo>
                    <a:lnTo>
                      <a:pt x="1907" y="2171"/>
                    </a:lnTo>
                    <a:lnTo>
                      <a:pt x="1485" y="2594"/>
                    </a:lnTo>
                    <a:cubicBezTo>
                      <a:pt x="1466" y="2613"/>
                      <a:pt x="1449" y="2634"/>
                      <a:pt x="1435" y="2656"/>
                    </a:cubicBezTo>
                    <a:cubicBezTo>
                      <a:pt x="1311" y="2601"/>
                      <a:pt x="1176" y="2572"/>
                      <a:pt x="1037" y="2572"/>
                    </a:cubicBezTo>
                    <a:cubicBezTo>
                      <a:pt x="775" y="2572"/>
                      <a:pt x="529" y="2674"/>
                      <a:pt x="344" y="2859"/>
                    </a:cubicBezTo>
                    <a:cubicBezTo>
                      <a:pt x="96" y="3106"/>
                      <a:pt x="0" y="3471"/>
                      <a:pt x="92" y="3809"/>
                    </a:cubicBezTo>
                    <a:cubicBezTo>
                      <a:pt x="103" y="3852"/>
                      <a:pt x="143" y="3882"/>
                      <a:pt x="186" y="3882"/>
                    </a:cubicBezTo>
                    <a:lnTo>
                      <a:pt x="186" y="3882"/>
                    </a:lnTo>
                    <a:cubicBezTo>
                      <a:pt x="204" y="3882"/>
                      <a:pt x="232" y="3877"/>
                      <a:pt x="258" y="3851"/>
                    </a:cubicBezTo>
                    <a:cubicBezTo>
                      <a:pt x="261" y="3847"/>
                      <a:pt x="611" y="3500"/>
                      <a:pt x="727" y="3384"/>
                    </a:cubicBezTo>
                    <a:cubicBezTo>
                      <a:pt x="740" y="3372"/>
                      <a:pt x="762" y="3370"/>
                      <a:pt x="774" y="3370"/>
                    </a:cubicBezTo>
                    <a:cubicBezTo>
                      <a:pt x="783" y="3370"/>
                      <a:pt x="789" y="3371"/>
                      <a:pt x="789" y="3371"/>
                    </a:cubicBezTo>
                    <a:lnTo>
                      <a:pt x="789" y="3371"/>
                    </a:lnTo>
                    <a:lnTo>
                      <a:pt x="796" y="3372"/>
                    </a:lnTo>
                    <a:cubicBezTo>
                      <a:pt x="940" y="3385"/>
                      <a:pt x="1113" y="3411"/>
                      <a:pt x="1157" y="3431"/>
                    </a:cubicBezTo>
                    <a:cubicBezTo>
                      <a:pt x="1178" y="3475"/>
                      <a:pt x="1205" y="3652"/>
                      <a:pt x="1218" y="3798"/>
                    </a:cubicBezTo>
                    <a:lnTo>
                      <a:pt x="1219" y="3805"/>
                    </a:lnTo>
                    <a:cubicBezTo>
                      <a:pt x="1219" y="3805"/>
                      <a:pt x="1223" y="3842"/>
                      <a:pt x="1192" y="3873"/>
                    </a:cubicBezTo>
                    <a:cubicBezTo>
                      <a:pt x="1072" y="3993"/>
                      <a:pt x="741" y="4327"/>
                      <a:pt x="738" y="4330"/>
                    </a:cubicBezTo>
                    <a:cubicBezTo>
                      <a:pt x="710" y="4358"/>
                      <a:pt x="699" y="4393"/>
                      <a:pt x="707" y="4427"/>
                    </a:cubicBezTo>
                    <a:cubicBezTo>
                      <a:pt x="718" y="4467"/>
                      <a:pt x="752" y="4489"/>
                      <a:pt x="780" y="4497"/>
                    </a:cubicBezTo>
                    <a:cubicBezTo>
                      <a:pt x="864" y="4519"/>
                      <a:pt x="950" y="4531"/>
                      <a:pt x="1037" y="4531"/>
                    </a:cubicBezTo>
                    <a:cubicBezTo>
                      <a:pt x="1298" y="4531"/>
                      <a:pt x="1544" y="4429"/>
                      <a:pt x="1729" y="4244"/>
                    </a:cubicBezTo>
                    <a:cubicBezTo>
                      <a:pt x="1914" y="4059"/>
                      <a:pt x="2016" y="3813"/>
                      <a:pt x="2016" y="3551"/>
                    </a:cubicBezTo>
                    <a:cubicBezTo>
                      <a:pt x="2016" y="3412"/>
                      <a:pt x="1987" y="3277"/>
                      <a:pt x="1932" y="3153"/>
                    </a:cubicBezTo>
                    <a:cubicBezTo>
                      <a:pt x="1954" y="3139"/>
                      <a:pt x="1975" y="3122"/>
                      <a:pt x="1994" y="3103"/>
                    </a:cubicBezTo>
                    <a:lnTo>
                      <a:pt x="2417" y="2681"/>
                    </a:lnTo>
                    <a:lnTo>
                      <a:pt x="2535" y="2799"/>
                    </a:lnTo>
                    <a:lnTo>
                      <a:pt x="2469" y="2866"/>
                    </a:lnTo>
                    <a:cubicBezTo>
                      <a:pt x="2431" y="2904"/>
                      <a:pt x="2410" y="2954"/>
                      <a:pt x="2410" y="3007"/>
                    </a:cubicBezTo>
                    <a:cubicBezTo>
                      <a:pt x="2410" y="3061"/>
                      <a:pt x="2431" y="3111"/>
                      <a:pt x="2469" y="3149"/>
                    </a:cubicBezTo>
                    <a:lnTo>
                      <a:pt x="2721" y="3401"/>
                    </a:lnTo>
                    <a:cubicBezTo>
                      <a:pt x="2712" y="3427"/>
                      <a:pt x="2707" y="3455"/>
                      <a:pt x="2707" y="3484"/>
                    </a:cubicBezTo>
                    <a:cubicBezTo>
                      <a:pt x="2707" y="3552"/>
                      <a:pt x="2734" y="3615"/>
                      <a:pt x="2781" y="3663"/>
                    </a:cubicBezTo>
                    <a:lnTo>
                      <a:pt x="3834" y="4715"/>
                    </a:lnTo>
                    <a:cubicBezTo>
                      <a:pt x="3881" y="4763"/>
                      <a:pt x="3945" y="4789"/>
                      <a:pt x="4013" y="4789"/>
                    </a:cubicBezTo>
                    <a:cubicBezTo>
                      <a:pt x="4081" y="4789"/>
                      <a:pt x="4144" y="4763"/>
                      <a:pt x="4192" y="4715"/>
                    </a:cubicBezTo>
                    <a:lnTo>
                      <a:pt x="4734" y="4173"/>
                    </a:lnTo>
                    <a:cubicBezTo>
                      <a:pt x="4782" y="4126"/>
                      <a:pt x="4808" y="4062"/>
                      <a:pt x="4808" y="3994"/>
                    </a:cubicBezTo>
                    <a:cubicBezTo>
                      <a:pt x="4808" y="3926"/>
                      <a:pt x="4782" y="3863"/>
                      <a:pt x="4734" y="38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/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37" name="ïşlîďè"/>
            <p:cNvSpPr txBox="1"/>
            <p:nvPr/>
          </p:nvSpPr>
          <p:spPr bwMode="auto">
            <a:xfrm>
              <a:off x="5914074" y="505910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zh-CN" altLang="en-US" sz="2000" b="1" dirty="0">
                  <a:cs typeface="+mn-ea"/>
                  <a:sym typeface="+mn-lt"/>
                </a:rPr>
                <a:t>内容方向：种草类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</p:grpSp>
      <p:grpSp>
        <p:nvGrpSpPr>
          <p:cNvPr id="41" name="íśḷîḓe"/>
          <p:cNvGrpSpPr/>
          <p:nvPr/>
        </p:nvGrpSpPr>
        <p:grpSpPr>
          <a:xfrm>
            <a:off x="6513483" y="1439131"/>
            <a:ext cx="5192027" cy="736602"/>
            <a:chOff x="1388653" y="1478598"/>
            <a:chExt cx="5192027" cy="736602"/>
          </a:xfrm>
        </p:grpSpPr>
        <p:sp>
          <p:nvSpPr>
            <p:cNvPr id="46" name="iŝ1îdè"/>
            <p:cNvSpPr txBox="1"/>
            <p:nvPr/>
          </p:nvSpPr>
          <p:spPr bwMode="auto">
            <a:xfrm>
              <a:off x="2263606" y="1588011"/>
              <a:ext cx="4317074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>
                  <a:cs typeface="+mn-ea"/>
                  <a:sym typeface="+mn-lt"/>
                </a:rPr>
                <a:t>KOL&amp;</a:t>
              </a:r>
              <a:r>
                <a:rPr lang="zh-CN" altLang="en-US" sz="2000" b="1" dirty="0">
                  <a:cs typeface="+mn-ea"/>
                  <a:sym typeface="+mn-lt"/>
                </a:rPr>
                <a:t>平台：密子君</a:t>
              </a:r>
              <a:endParaRPr lang="en-US" altLang="zh-CN" sz="2000" b="1" dirty="0">
                <a:cs typeface="+mn-ea"/>
                <a:sym typeface="+mn-lt"/>
              </a:endParaRPr>
            </a:p>
          </p:txBody>
        </p:sp>
        <p:grpSp>
          <p:nvGrpSpPr>
            <p:cNvPr id="43" name="îşḷîḑe"/>
            <p:cNvGrpSpPr/>
            <p:nvPr/>
          </p:nvGrpSpPr>
          <p:grpSpPr>
            <a:xfrm>
              <a:off x="1388653" y="1478598"/>
              <a:ext cx="736602" cy="736602"/>
              <a:chOff x="1388653" y="1478598"/>
              <a:chExt cx="736602" cy="736602"/>
            </a:xfrm>
          </p:grpSpPr>
          <p:sp>
            <p:nvSpPr>
              <p:cNvPr id="44" name="íṩľîdé"/>
              <p:cNvSpPr/>
              <p:nvPr/>
            </p:nvSpPr>
            <p:spPr>
              <a:xfrm>
                <a:off x="1388653" y="1478598"/>
                <a:ext cx="736602" cy="736602"/>
              </a:xfrm>
              <a:prstGeom prst="ellipse">
                <a:avLst/>
              </a:prstGeom>
              <a:solidFill>
                <a:srgbClr val="DEBC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5" name="íSľíḑé"/>
              <p:cNvSpPr/>
              <p:nvPr/>
            </p:nvSpPr>
            <p:spPr bwMode="auto">
              <a:xfrm>
                <a:off x="1579515" y="1669729"/>
                <a:ext cx="354878" cy="35434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578649" h="594741">
                    <a:moveTo>
                      <a:pt x="411175" y="315251"/>
                    </a:moveTo>
                    <a:cubicBezTo>
                      <a:pt x="392328" y="315251"/>
                      <a:pt x="373301" y="322420"/>
                      <a:pt x="358940" y="336757"/>
                    </a:cubicBezTo>
                    <a:cubicBezTo>
                      <a:pt x="330220" y="365432"/>
                      <a:pt x="330220" y="411311"/>
                      <a:pt x="358940" y="439986"/>
                    </a:cubicBezTo>
                    <a:cubicBezTo>
                      <a:pt x="387661" y="468660"/>
                      <a:pt x="435049" y="468660"/>
                      <a:pt x="462333" y="439986"/>
                    </a:cubicBezTo>
                    <a:cubicBezTo>
                      <a:pt x="491053" y="411311"/>
                      <a:pt x="491053" y="365432"/>
                      <a:pt x="462333" y="336757"/>
                    </a:cubicBezTo>
                    <a:cubicBezTo>
                      <a:pt x="448691" y="322420"/>
                      <a:pt x="430023" y="315251"/>
                      <a:pt x="411175" y="315251"/>
                    </a:cubicBezTo>
                    <a:close/>
                    <a:moveTo>
                      <a:pt x="410816" y="276182"/>
                    </a:moveTo>
                    <a:cubicBezTo>
                      <a:pt x="439716" y="276182"/>
                      <a:pt x="468795" y="287293"/>
                      <a:pt x="491053" y="309516"/>
                    </a:cubicBezTo>
                    <a:cubicBezTo>
                      <a:pt x="525517" y="342492"/>
                      <a:pt x="532697" y="394106"/>
                      <a:pt x="514029" y="435685"/>
                    </a:cubicBezTo>
                    <a:lnTo>
                      <a:pt x="578649" y="500203"/>
                    </a:lnTo>
                    <a:lnTo>
                      <a:pt x="522645" y="556118"/>
                    </a:lnTo>
                    <a:lnTo>
                      <a:pt x="458025" y="491600"/>
                    </a:lnTo>
                    <a:cubicBezTo>
                      <a:pt x="416381" y="510239"/>
                      <a:pt x="366121" y="503070"/>
                      <a:pt x="331656" y="468660"/>
                    </a:cubicBezTo>
                    <a:cubicBezTo>
                      <a:pt x="287140" y="424215"/>
                      <a:pt x="287140" y="352528"/>
                      <a:pt x="331656" y="309516"/>
                    </a:cubicBezTo>
                    <a:cubicBezTo>
                      <a:pt x="353197" y="287293"/>
                      <a:pt x="381917" y="276182"/>
                      <a:pt x="410816" y="276182"/>
                    </a:cubicBezTo>
                    <a:close/>
                    <a:moveTo>
                      <a:pt x="134949" y="20001"/>
                    </a:moveTo>
                    <a:lnTo>
                      <a:pt x="134949" y="144835"/>
                    </a:lnTo>
                    <a:lnTo>
                      <a:pt x="17242" y="144835"/>
                    </a:lnTo>
                    <a:close/>
                    <a:moveTo>
                      <a:pt x="172278" y="0"/>
                    </a:moveTo>
                    <a:lnTo>
                      <a:pt x="480943" y="0"/>
                    </a:lnTo>
                    <a:lnTo>
                      <a:pt x="480943" y="276591"/>
                    </a:lnTo>
                    <a:cubicBezTo>
                      <a:pt x="460844" y="263693"/>
                      <a:pt x="436438" y="256527"/>
                      <a:pt x="410596" y="256527"/>
                    </a:cubicBezTo>
                    <a:cubicBezTo>
                      <a:pt x="381883" y="256527"/>
                      <a:pt x="354606" y="265126"/>
                      <a:pt x="331636" y="282323"/>
                    </a:cubicBezTo>
                    <a:lnTo>
                      <a:pt x="81832" y="282323"/>
                    </a:lnTo>
                    <a:lnTo>
                      <a:pt x="81832" y="322450"/>
                    </a:lnTo>
                    <a:lnTo>
                      <a:pt x="295744" y="322450"/>
                    </a:lnTo>
                    <a:cubicBezTo>
                      <a:pt x="288566" y="335348"/>
                      <a:pt x="282823" y="351112"/>
                      <a:pt x="279952" y="366877"/>
                    </a:cubicBezTo>
                    <a:lnTo>
                      <a:pt x="81832" y="366877"/>
                    </a:lnTo>
                    <a:lnTo>
                      <a:pt x="81832" y="407004"/>
                    </a:lnTo>
                    <a:lnTo>
                      <a:pt x="279952" y="407004"/>
                    </a:lnTo>
                    <a:cubicBezTo>
                      <a:pt x="281388" y="422768"/>
                      <a:pt x="287130" y="438532"/>
                      <a:pt x="294309" y="451430"/>
                    </a:cubicBezTo>
                    <a:lnTo>
                      <a:pt x="81832" y="451430"/>
                    </a:lnTo>
                    <a:lnTo>
                      <a:pt x="81832" y="491557"/>
                    </a:lnTo>
                    <a:lnTo>
                      <a:pt x="327329" y="491557"/>
                    </a:lnTo>
                    <a:cubicBezTo>
                      <a:pt x="350299" y="511621"/>
                      <a:pt x="380448" y="521653"/>
                      <a:pt x="410596" y="521653"/>
                    </a:cubicBezTo>
                    <a:cubicBezTo>
                      <a:pt x="424953" y="521653"/>
                      <a:pt x="439309" y="518786"/>
                      <a:pt x="453666" y="514487"/>
                    </a:cubicBezTo>
                    <a:lnTo>
                      <a:pt x="480943" y="543149"/>
                    </a:lnTo>
                    <a:lnTo>
                      <a:pt x="480943" y="594741"/>
                    </a:lnTo>
                    <a:lnTo>
                      <a:pt x="0" y="594741"/>
                    </a:lnTo>
                    <a:lnTo>
                      <a:pt x="0" y="180572"/>
                    </a:lnTo>
                    <a:lnTo>
                      <a:pt x="172278" y="1805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lnSpcReduction="10000"/>
              </a:bodyPr>
              <a:lstStyle/>
              <a:p>
                <a:endParaRPr lang="zh-CN" altLang="en-US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直接连接符 47"/>
          <p:cNvCxnSpPr/>
          <p:nvPr/>
        </p:nvCxnSpPr>
        <p:spPr>
          <a:xfrm>
            <a:off x="7436793" y="2720324"/>
            <a:ext cx="4220361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7437954" y="4336892"/>
            <a:ext cx="42192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 descr="图片包含 游戏机, 房间, 画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980" y="5612478"/>
            <a:ext cx="1242578" cy="994062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57552" y="1439208"/>
            <a:ext cx="468000" cy="46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745095" y="1830845"/>
            <a:ext cx="11014733" cy="436017"/>
          </a:xfrm>
          <a:prstGeom prst="homePlate">
            <a:avLst/>
          </a:prstGeom>
          <a:solidFill>
            <a:srgbClr val="2F4E44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随享星巴克，随星做女王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72291" y="3131483"/>
            <a:ext cx="2518502" cy="297517"/>
          </a:xfrm>
          <a:prstGeom prst="homePlate">
            <a:avLst/>
          </a:prstGeom>
          <a:noFill/>
          <a:ln w="12700" cap="flat">
            <a:solidFill>
              <a:srgbClr val="2F4E4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altLang="zh-CN" sz="16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3.1-3.6</a:t>
            </a:r>
            <a:endParaRPr lang="zh-CN" altLang="en-US" sz="16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36749" y="3131483"/>
            <a:ext cx="2518502" cy="297517"/>
          </a:xfrm>
          <a:prstGeom prst="homePlate">
            <a:avLst/>
          </a:prstGeom>
          <a:noFill/>
          <a:ln w="12700" cap="flat">
            <a:solidFill>
              <a:srgbClr val="2F4E4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altLang="zh-CN" sz="16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3.7-3.8</a:t>
            </a:r>
            <a:endParaRPr lang="zh-CN" altLang="en-US" sz="16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73312" y="3131483"/>
            <a:ext cx="2518502" cy="297517"/>
          </a:xfrm>
          <a:prstGeom prst="homePlate">
            <a:avLst/>
          </a:prstGeom>
          <a:noFill/>
          <a:ln w="12700" cap="flat">
            <a:solidFill>
              <a:srgbClr val="2F4E4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altLang="zh-CN" sz="1600" b="1" dirty="0">
                <a:solidFill>
                  <a:srgbClr val="2F4E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3.9-3.3.12</a:t>
            </a:r>
            <a:endParaRPr lang="zh-CN" altLang="en-US" sz="1600" b="1" dirty="0">
              <a:solidFill>
                <a:srgbClr val="2F4E4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Helvetica Neue"/>
            </a:endParaRPr>
          </a:p>
        </p:txBody>
      </p:sp>
      <p:sp>
        <p:nvSpPr>
          <p:cNvPr id="20" name="iŝ1îdè"/>
          <p:cNvSpPr txBox="1"/>
          <p:nvPr/>
        </p:nvSpPr>
        <p:spPr bwMode="auto">
          <a:xfrm>
            <a:off x="2130082" y="2689678"/>
            <a:ext cx="121989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b="1" dirty="0">
                <a:cs typeface="+mn-ea"/>
                <a:sym typeface="+mn-lt"/>
              </a:rPr>
              <a:t>蓄水期</a:t>
            </a:r>
            <a:endParaRPr lang="en-US" altLang="zh-CN" sz="2000" b="1" dirty="0">
              <a:cs typeface="+mn-ea"/>
              <a:sym typeface="+mn-lt"/>
            </a:endParaRPr>
          </a:p>
        </p:txBody>
      </p:sp>
      <p:sp>
        <p:nvSpPr>
          <p:cNvPr id="21" name="iŝ1îdè"/>
          <p:cNvSpPr txBox="1"/>
          <p:nvPr/>
        </p:nvSpPr>
        <p:spPr bwMode="auto">
          <a:xfrm>
            <a:off x="5642517" y="2689677"/>
            <a:ext cx="121989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b="1" dirty="0">
                <a:cs typeface="+mn-ea"/>
                <a:sym typeface="+mn-lt"/>
              </a:rPr>
              <a:t>引爆期</a:t>
            </a:r>
            <a:endParaRPr lang="en-US" altLang="zh-CN" sz="2000" b="1" dirty="0">
              <a:cs typeface="+mn-ea"/>
              <a:sym typeface="+mn-lt"/>
            </a:endParaRPr>
          </a:p>
        </p:txBody>
      </p:sp>
      <p:sp>
        <p:nvSpPr>
          <p:cNvPr id="22" name="iŝ1îdè"/>
          <p:cNvSpPr txBox="1"/>
          <p:nvPr/>
        </p:nvSpPr>
        <p:spPr bwMode="auto">
          <a:xfrm>
            <a:off x="8742756" y="2689676"/>
            <a:ext cx="121989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000" b="1" dirty="0">
                <a:cs typeface="+mn-ea"/>
                <a:sym typeface="+mn-lt"/>
              </a:rPr>
              <a:t>返场期</a:t>
            </a:r>
            <a:endParaRPr lang="en-US" altLang="zh-CN" sz="2000" b="1" dirty="0">
              <a:cs typeface="+mn-ea"/>
              <a:sym typeface="+mn-lt"/>
            </a:endParaRPr>
          </a:p>
        </p:txBody>
      </p:sp>
      <p:pic>
        <p:nvPicPr>
          <p:cNvPr id="23" name="图片 22" descr="图片包含 游戏机, 房间, 画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711" y="625376"/>
            <a:ext cx="1242578" cy="994062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231181" y="4107051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cs typeface="+mn-ea"/>
                <a:sym typeface="+mn-lt"/>
              </a:rPr>
              <a:t>多多零食君</a:t>
            </a:r>
            <a:endParaRPr kumimoji="1" lang="zh-CN" altLang="en-US" sz="1200" dirty="0"/>
          </a:p>
        </p:txBody>
      </p:sp>
      <p:sp>
        <p:nvSpPr>
          <p:cNvPr id="25" name="椭圆 24"/>
          <p:cNvSpPr/>
          <p:nvPr/>
        </p:nvSpPr>
        <p:spPr>
          <a:xfrm>
            <a:off x="2182091" y="4107050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胡一</a:t>
            </a:r>
            <a:endParaRPr kumimoji="1"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3133001" y="4107050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100" dirty="0"/>
              <a:t>请叫我瘦瘦球</a:t>
            </a:r>
            <a:endParaRPr kumimoji="1" lang="zh-CN" altLang="en-US" sz="1100" dirty="0"/>
          </a:p>
        </p:txBody>
      </p:sp>
      <p:sp>
        <p:nvSpPr>
          <p:cNvPr id="29" name="椭圆 28"/>
          <p:cNvSpPr/>
          <p:nvPr/>
        </p:nvSpPr>
        <p:spPr>
          <a:xfrm>
            <a:off x="8023646" y="4107050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cs typeface="+mn-ea"/>
                <a:sym typeface="+mn-lt"/>
              </a:rPr>
              <a:t>上海吃货团</a:t>
            </a:r>
            <a:endParaRPr kumimoji="1" lang="zh-CN" altLang="en-US" sz="1200" dirty="0"/>
          </a:p>
        </p:txBody>
      </p:sp>
      <p:sp>
        <p:nvSpPr>
          <p:cNvPr id="30" name="椭圆 29"/>
          <p:cNvSpPr/>
          <p:nvPr/>
        </p:nvSpPr>
        <p:spPr>
          <a:xfrm>
            <a:off x="8974556" y="4107049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cs typeface="+mn-ea"/>
                <a:sym typeface="+mn-lt"/>
              </a:rPr>
              <a:t>密子君</a:t>
            </a:r>
            <a:endParaRPr kumimoji="1" lang="zh-CN" altLang="en-US" sz="1600" dirty="0"/>
          </a:p>
        </p:txBody>
      </p:sp>
      <p:pic>
        <p:nvPicPr>
          <p:cNvPr id="4" name="图片 3" descr="图片包含 人, 室内, 黑色, 年轻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68" y="3554297"/>
            <a:ext cx="1338485" cy="1341162"/>
          </a:xfrm>
          <a:prstGeom prst="ellipse">
            <a:avLst/>
          </a:prstGeom>
          <a:solidFill>
            <a:srgbClr val="2F4E44"/>
          </a:solidFill>
        </p:spPr>
      </p:pic>
      <p:sp>
        <p:nvSpPr>
          <p:cNvPr id="32" name="椭圆 31"/>
          <p:cNvSpPr/>
          <p:nvPr/>
        </p:nvSpPr>
        <p:spPr>
          <a:xfrm>
            <a:off x="5112110" y="5333724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cs typeface="+mn-ea"/>
                <a:sym typeface="+mn-lt"/>
              </a:rPr>
              <a:t>小学真</a:t>
            </a:r>
            <a:endParaRPr kumimoji="1" lang="zh-CN" altLang="en-US" sz="1400" dirty="0"/>
          </a:p>
        </p:txBody>
      </p:sp>
      <p:sp>
        <p:nvSpPr>
          <p:cNvPr id="33" name="椭圆 32"/>
          <p:cNvSpPr/>
          <p:nvPr/>
        </p:nvSpPr>
        <p:spPr>
          <a:xfrm>
            <a:off x="6063020" y="5333723"/>
            <a:ext cx="898901" cy="898901"/>
          </a:xfrm>
          <a:prstGeom prst="ellipse">
            <a:avLst/>
          </a:prstGeom>
          <a:solidFill>
            <a:srgbClr val="2F4E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cs typeface="+mn-ea"/>
                <a:sym typeface="+mn-lt"/>
              </a:rPr>
              <a:t>企鹅吃喝指南</a:t>
            </a:r>
            <a:endParaRPr kumimoji="1" lang="zh-CN" altLang="en-US" sz="12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97802" y="3870449"/>
            <a:ext cx="468000" cy="468000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6030" y="3825621"/>
            <a:ext cx="468000" cy="468000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88661" y="3857725"/>
            <a:ext cx="468000" cy="468000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8579" y="5099723"/>
            <a:ext cx="468000" cy="468000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063020" y="5099723"/>
            <a:ext cx="468000" cy="474994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909582" y="3932054"/>
            <a:ext cx="468000" cy="474994"/>
          </a:xfrm>
          <a:prstGeom prst="rect">
            <a:avLst/>
          </a:prstGeom>
          <a:solidFill>
            <a:srgbClr val="2F4E44"/>
          </a:solidFill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51693" y="3906043"/>
            <a:ext cx="468000" cy="468000"/>
          </a:xfrm>
          <a:prstGeom prst="rect">
            <a:avLst/>
          </a:prstGeom>
          <a:solidFill>
            <a:srgbClr val="2F4E44"/>
          </a:solidFill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 rot="10800000">
            <a:off x="1749068" y="1230924"/>
            <a:ext cx="488491" cy="4211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Ellie Goulding - How Long Will I Love You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email"/>
          <a:stretch>
            <a:fillRect/>
          </a:stretch>
        </p:blipFill>
        <p:spPr>
          <a:xfrm>
            <a:off x="4266565" y="-1113155"/>
            <a:ext cx="357615" cy="357615"/>
          </a:xfrm>
          <a:prstGeom prst="rect">
            <a:avLst/>
          </a:prstGeom>
        </p:spPr>
      </p:pic>
      <p:pic>
        <p:nvPicPr>
          <p:cNvPr id="4" name="图片 3" descr="图片包含 游戏机, 房间, 画&#10;&#10;描述已自动生成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98" y="1441481"/>
            <a:ext cx="4328003" cy="34624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  <p:tag name="KSO_WPP_MARK_KEY" val="8eec52e5-e6dd-4cd3-8cdc-45be13d8b72e"/>
  <p:tag name="COMMONDATA" val="eyJoZGlkIjoiOTZlZGE1ZTVjZTdlNTI2YTIxNDBlN2MzYmRiYWY4ODkifQ==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4kme2go0">
      <a:majorFont>
        <a:latin typeface="字魂36号-正文宋楷"/>
        <a:ea typeface="字魂36号-正文宋楷"/>
        <a:cs typeface=""/>
      </a:majorFont>
      <a:minorFont>
        <a:latin typeface="字魂36号-正文宋楷"/>
        <a:ea typeface="字魂36号-正文宋楷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2921</Words>
  <Application>WPS 演示</Application>
  <PresentationFormat>宽屏</PresentationFormat>
  <Paragraphs>475</Paragraphs>
  <Slides>37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Helvetica Neue</vt:lpstr>
      <vt:lpstr>字魂36号-正文宋楷</vt:lpstr>
      <vt:lpstr>Arial Unicode MS</vt:lpstr>
      <vt:lpstr>等线</vt:lpstr>
      <vt:lpstr>Microsoft JhengHei</vt:lpstr>
      <vt:lpstr>微软雅黑 Light</vt:lpstr>
      <vt:lpstr>Helvetica</vt:lpstr>
      <vt:lpstr>Helvetica Neue Medium</vt:lpstr>
      <vt:lpstr>WenYue XinQingNianTi (Non-Comme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vincent</cp:lastModifiedBy>
  <cp:revision>368</cp:revision>
  <dcterms:created xsi:type="dcterms:W3CDTF">2018-11-17T04:23:00Z</dcterms:created>
  <dcterms:modified xsi:type="dcterms:W3CDTF">2023-02-14T07:02:34Z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7254127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D8.0.2</vt:lpwstr>
  </property>
  <property fmtid="{D5CDD505-2E9C-101B-9397-08002B2CF9AE}" pid="5" name="ICV">
    <vt:lpwstr>0CAEE6762D5B4594979FA900DCED7CF6</vt:lpwstr>
  </property>
  <property fmtid="{D5CDD505-2E9C-101B-9397-08002B2CF9AE}" pid="6" name="KSOProductBuildVer">
    <vt:lpwstr>2052-11.1.0.13703</vt:lpwstr>
  </property>
</Properties>
</file>