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83"/>
  </p:notesMasterIdLst>
  <p:handoutMasterIdLst>
    <p:handoutMasterId r:id="rId84"/>
  </p:handoutMasterIdLst>
  <p:sldIdLst>
    <p:sldId id="282" r:id="rId3"/>
    <p:sldId id="295" r:id="rId4"/>
    <p:sldId id="291" r:id="rId5"/>
    <p:sldId id="294" r:id="rId6"/>
    <p:sldId id="296" r:id="rId7"/>
    <p:sldId id="268" r:id="rId8"/>
    <p:sldId id="308" r:id="rId9"/>
    <p:sldId id="299" r:id="rId10"/>
    <p:sldId id="300" r:id="rId11"/>
    <p:sldId id="301" r:id="rId12"/>
    <p:sldId id="303" r:id="rId13"/>
    <p:sldId id="600" r:id="rId14"/>
    <p:sldId id="316" r:id="rId15"/>
    <p:sldId id="309" r:id="rId16"/>
    <p:sldId id="306" r:id="rId17"/>
    <p:sldId id="705" r:id="rId18"/>
    <p:sldId id="716" r:id="rId19"/>
    <p:sldId id="337" r:id="rId20"/>
    <p:sldId id="546" r:id="rId21"/>
    <p:sldId id="393" r:id="rId22"/>
    <p:sldId id="312" r:id="rId23"/>
    <p:sldId id="778" r:id="rId24"/>
    <p:sldId id="779" r:id="rId25"/>
    <p:sldId id="314" r:id="rId26"/>
    <p:sldId id="347" r:id="rId27"/>
    <p:sldId id="782" r:id="rId28"/>
    <p:sldId id="780" r:id="rId29"/>
    <p:sldId id="783" r:id="rId30"/>
    <p:sldId id="658" r:id="rId31"/>
    <p:sldId id="416" r:id="rId32"/>
    <p:sldId id="786" r:id="rId33"/>
    <p:sldId id="660" r:id="rId34"/>
    <p:sldId id="661" r:id="rId35"/>
    <p:sldId id="547" r:id="rId36"/>
    <p:sldId id="548" r:id="rId37"/>
    <p:sldId id="305" r:id="rId38"/>
    <p:sldId id="708" r:id="rId39"/>
    <p:sldId id="453" r:id="rId40"/>
    <p:sldId id="711" r:id="rId41"/>
    <p:sldId id="710" r:id="rId42"/>
    <p:sldId id="552" r:id="rId43"/>
    <p:sldId id="315" r:id="rId44"/>
    <p:sldId id="508" r:id="rId45"/>
    <p:sldId id="550" r:id="rId46"/>
    <p:sldId id="551" r:id="rId47"/>
    <p:sldId id="789" r:id="rId48"/>
    <p:sldId id="556" r:id="rId49"/>
    <p:sldId id="451" r:id="rId50"/>
    <p:sldId id="324" r:id="rId51"/>
    <p:sldId id="318" r:id="rId52"/>
    <p:sldId id="788" r:id="rId53"/>
    <p:sldId id="659" r:id="rId54"/>
    <p:sldId id="714" r:id="rId55"/>
    <p:sldId id="601" r:id="rId56"/>
    <p:sldId id="553" r:id="rId57"/>
    <p:sldId id="323" r:id="rId58"/>
    <p:sldId id="458" r:id="rId59"/>
    <p:sldId id="459" r:id="rId60"/>
    <p:sldId id="340" r:id="rId61"/>
    <p:sldId id="344" r:id="rId62"/>
    <p:sldId id="415" r:id="rId63"/>
    <p:sldId id="311" r:id="rId64"/>
    <p:sldId id="412" r:id="rId65"/>
    <p:sldId id="408" r:id="rId66"/>
    <p:sldId id="343" r:id="rId67"/>
    <p:sldId id="397" r:id="rId68"/>
    <p:sldId id="400" r:id="rId69"/>
    <p:sldId id="413" r:id="rId70"/>
    <p:sldId id="793" r:id="rId71"/>
    <p:sldId id="399" r:id="rId72"/>
    <p:sldId id="398" r:id="rId73"/>
    <p:sldId id="404" r:id="rId74"/>
    <p:sldId id="402" r:id="rId75"/>
    <p:sldId id="791" r:id="rId76"/>
    <p:sldId id="293" r:id="rId77"/>
    <p:sldId id="407" r:id="rId78"/>
    <p:sldId id="326" r:id="rId79"/>
    <p:sldId id="327" r:id="rId80"/>
    <p:sldId id="328" r:id="rId81"/>
    <p:sldId id="290" r:id="rId82"/>
  </p:sldIdLst>
  <p:sldSz cx="12192000" cy="6858000"/>
  <p:notesSz cx="6858000" cy="9144000"/>
  <p:custDataLst>
    <p:tags r:id="rId8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6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eng, Stanley CN ." initials="SSC." lastIdx="1" clrIdx="0"/>
  <p:cmAuthor id="1" name="isakoff" initials="i" lastIdx="1" clrIdx="0"/>
  <p:cmAuthor id="2" name="PPTer_Tang" initials="P" lastIdx="1" clrIdx="0"/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1515"/>
    <a:srgbClr val="B5F545"/>
    <a:srgbClr val="F743C6"/>
    <a:srgbClr val="143A60"/>
    <a:srgbClr val="1D41D5"/>
    <a:srgbClr val="C17ABC"/>
    <a:srgbClr val="ED7D31"/>
    <a:srgbClr val="F06765"/>
    <a:srgbClr val="388489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17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36" y="36"/>
      </p:cViewPr>
      <p:guideLst>
        <p:guide orient="horz" pos="2246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handoutMaster" Target="handoutMasters/handoutMaster1.xml"/><Relationship Id="rId89" Type="http://schemas.openxmlformats.org/officeDocument/2006/relationships/theme" Target="theme/theme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tableStyles" Target="tableStyles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ags" Target="tags/tag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notesMaster" Target="notesMasters/notesMaster1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presProps" Target="pres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更多方案请添加社长微信：</a:t>
            </a:r>
            <a:r>
              <a:rPr lang="en-US" altLang="zh-CN" dirty="0"/>
              <a:t>fanganshe18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更多方案请添加社长微信：</a:t>
            </a:r>
            <a:r>
              <a:rPr lang="en-US" altLang="zh-CN" dirty="0"/>
              <a:t>fanganshe18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11DFA-B264-44AC-8752-15D438022014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0717E-7CF5-4AA1-A2E0-DE4950B388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jpe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jpe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jpeg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eg"/><Relationship Id="rId4" Type="http://schemas.openxmlformats.org/officeDocument/2006/relationships/image" Target="../media/image6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7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80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79.jpe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59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jpeg"/><Relationship Id="rId4" Type="http://schemas.openxmlformats.org/officeDocument/2006/relationships/image" Target="../media/image10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4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32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131.jpe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4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8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0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4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4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image" Target="../media/image147.jpeg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1.jpeg"/><Relationship Id="rId4" Type="http://schemas.openxmlformats.org/officeDocument/2006/relationships/image" Target="../media/image150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6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0.jpeg"/><Relationship Id="rId4" Type="http://schemas.openxmlformats.org/officeDocument/2006/relationships/image" Target="../media/image159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5.jpeg"/><Relationship Id="rId5" Type="http://schemas.openxmlformats.org/officeDocument/2006/relationships/image" Target="../media/image164.jpeg"/><Relationship Id="rId4" Type="http://schemas.openxmlformats.org/officeDocument/2006/relationships/image" Target="../media/image163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8.jpe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42" t="26193" r="25464" b="24369"/>
          <a:stretch>
            <a:fillRect/>
          </a:stretch>
        </p:blipFill>
        <p:spPr>
          <a:xfrm>
            <a:off x="7995030" y="4616661"/>
            <a:ext cx="4584719" cy="239662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9" t="84034" r="61430" b="8791"/>
          <a:stretch>
            <a:fillRect/>
          </a:stretch>
        </p:blipFill>
        <p:spPr>
          <a:xfrm>
            <a:off x="3394151" y="4562005"/>
            <a:ext cx="1071824" cy="75701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32" r="83243" b="9524"/>
          <a:stretch>
            <a:fillRect/>
          </a:stretch>
        </p:blipFill>
        <p:spPr>
          <a:xfrm>
            <a:off x="349993" y="3367318"/>
            <a:ext cx="1071824" cy="1194126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0" t="65820" r="16631" b="12543"/>
          <a:stretch>
            <a:fillRect/>
          </a:stretch>
        </p:blipFill>
        <p:spPr>
          <a:xfrm flipV="1">
            <a:off x="10776228" y="-3"/>
            <a:ext cx="1415772" cy="1735658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183765" y="1881505"/>
            <a:ext cx="428625" cy="502920"/>
            <a:chOff x="4022745" y="1688638"/>
            <a:chExt cx="428625" cy="502702"/>
          </a:xfrm>
        </p:grpSpPr>
        <p:sp>
          <p:nvSpPr>
            <p:cNvPr id="23" name="文本框 22"/>
            <p:cNvSpPr txBox="1"/>
            <p:nvPr/>
          </p:nvSpPr>
          <p:spPr>
            <a:xfrm>
              <a:off x="4022745" y="1688638"/>
              <a:ext cx="428625" cy="49784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</a:rPr>
                <a:t>金域</a:t>
              </a:r>
              <a:endParaRPr lang="en-US" altLang="zh-CN" sz="1600" dirty="0">
                <a:solidFill>
                  <a:srgbClr val="C00000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088963" y="1688638"/>
              <a:ext cx="281323" cy="50270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502535" y="1958340"/>
            <a:ext cx="648970" cy="2769290"/>
            <a:chOff x="4220056" y="1779405"/>
            <a:chExt cx="648738" cy="2769353"/>
          </a:xfrm>
        </p:grpSpPr>
        <p:sp>
          <p:nvSpPr>
            <p:cNvPr id="27" name="文本框 26"/>
            <p:cNvSpPr txBox="1"/>
            <p:nvPr/>
          </p:nvSpPr>
          <p:spPr>
            <a:xfrm>
              <a:off x="4360963" y="1850470"/>
              <a:ext cx="507831" cy="703610"/>
            </a:xfrm>
            <a:prstGeom prst="rect">
              <a:avLst/>
            </a:prstGeom>
            <a:noFill/>
          </p:spPr>
          <p:txBody>
            <a:bodyPr vert="eaVert" wrap="square">
              <a:spAutoFit/>
            </a:bodyPr>
            <a:lstStyle/>
            <a:p>
              <a:r>
                <a:rPr lang="zh-CN" altLang="en-US" sz="1050" spc="100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</a:rPr>
                <a:t>Autumn period </a:t>
              </a:r>
              <a:endParaRPr lang="zh-CN" altLang="en-US" sz="1050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220056" y="1779405"/>
              <a:ext cx="307777" cy="2769353"/>
            </a:xfrm>
            <a:prstGeom prst="rect">
              <a:avLst/>
            </a:prstGeom>
            <a:noFill/>
          </p:spPr>
          <p:txBody>
            <a:bodyPr vert="eaVert" wrap="square">
              <a:spAutoFit/>
            </a:bodyPr>
            <a:lstStyle/>
            <a:p>
              <a:r>
                <a:rPr lang="zh-CN" altLang="en-US" sz="800" spc="100" dirty="0">
                  <a:solidFill>
                    <a:schemeClr val="accent2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</a:rPr>
                <a:t>the ancients worshipped the Phoenix until the</a:t>
              </a:r>
              <a:endParaRPr lang="zh-CN" altLang="en-US" sz="8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1540027" y="2647348"/>
            <a:ext cx="428625" cy="502702"/>
            <a:chOff x="4022745" y="1688638"/>
            <a:chExt cx="428625" cy="502702"/>
          </a:xfrm>
        </p:grpSpPr>
        <p:sp>
          <p:nvSpPr>
            <p:cNvPr id="41" name="文本框 40"/>
            <p:cNvSpPr txBox="1"/>
            <p:nvPr/>
          </p:nvSpPr>
          <p:spPr>
            <a:xfrm>
              <a:off x="4022745" y="1688638"/>
              <a:ext cx="428625" cy="49784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</a:rPr>
                <a:t>华府</a:t>
              </a:r>
              <a:endParaRPr lang="en-US" altLang="zh-CN" sz="1600" dirty="0">
                <a:solidFill>
                  <a:srgbClr val="C00000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4088963" y="1688638"/>
              <a:ext cx="281323" cy="50270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5220325" y="4135065"/>
            <a:ext cx="6386112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600" spc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sz="1600" spc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景观示范区开放暨浪漫灯光节系列营销活动策划案</a:t>
            </a:r>
          </a:p>
        </p:txBody>
      </p:sp>
      <p:grpSp>
        <p:nvGrpSpPr>
          <p:cNvPr id="17" name="组合 16"/>
          <p:cNvGrpSpPr/>
          <p:nvPr/>
        </p:nvGrpSpPr>
        <p:grpSpPr>
          <a:xfrm rot="5400000">
            <a:off x="2777689" y="2560340"/>
            <a:ext cx="1331870" cy="584775"/>
            <a:chOff x="5108877" y="1396125"/>
            <a:chExt cx="2322014" cy="1019512"/>
          </a:xfrm>
        </p:grpSpPr>
        <p:sp>
          <p:nvSpPr>
            <p:cNvPr id="7" name="文本框 6"/>
            <p:cNvSpPr txBox="1"/>
            <p:nvPr/>
          </p:nvSpPr>
          <p:spPr>
            <a:xfrm>
              <a:off x="5345718" y="1396125"/>
              <a:ext cx="1998780" cy="10195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>
                  <a:srgbClr val="D2B487"/>
                </a:buClr>
                <a:buSzPct val="48000"/>
              </a:pPr>
              <a:r>
                <a:rPr lang="en-US" altLang="zh-CN" sz="3200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</a:rPr>
                <a:t>2021</a:t>
              </a:r>
              <a:endPara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108877" y="1905881"/>
              <a:ext cx="137886" cy="137886"/>
            </a:xfrm>
            <a:prstGeom prst="ellipse">
              <a:avLst/>
            </a:prstGeom>
            <a:solidFill>
              <a:srgbClr val="D2B4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7293005" y="1905881"/>
              <a:ext cx="137886" cy="137886"/>
            </a:xfrm>
            <a:prstGeom prst="ellipse">
              <a:avLst/>
            </a:prstGeom>
            <a:solidFill>
              <a:srgbClr val="D2B4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02535" y="1958340"/>
            <a:ext cx="648970" cy="3053715"/>
            <a:chOff x="4220056" y="1779405"/>
            <a:chExt cx="648738" cy="3053784"/>
          </a:xfrm>
        </p:grpSpPr>
        <p:sp>
          <p:nvSpPr>
            <p:cNvPr id="3" name="文本框 2"/>
            <p:cNvSpPr txBox="1"/>
            <p:nvPr/>
          </p:nvSpPr>
          <p:spPr>
            <a:xfrm>
              <a:off x="4360963" y="1850470"/>
              <a:ext cx="507831" cy="703610"/>
            </a:xfrm>
            <a:prstGeom prst="rect">
              <a:avLst/>
            </a:prstGeom>
            <a:noFill/>
          </p:spPr>
          <p:txBody>
            <a:bodyPr vert="eaVert" wrap="square">
              <a:spAutoFit/>
            </a:bodyPr>
            <a:lstStyle/>
            <a:p>
              <a:r>
                <a:rPr lang="zh-CN" altLang="en-US" sz="1050" spc="100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</a:rPr>
                <a:t>Autumn period </a:t>
              </a:r>
              <a:endParaRPr lang="zh-CN" altLang="en-US" sz="1050" dirty="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317175" y="2338839"/>
              <a:ext cx="551618" cy="2494350"/>
            </a:xfrm>
            <a:prstGeom prst="rect">
              <a:avLst/>
            </a:prstGeom>
            <a:noFill/>
          </p:spPr>
          <p:txBody>
            <a:bodyPr vert="eaVert" wrap="square">
              <a:spAutoFit/>
            </a:bodyPr>
            <a:lstStyle/>
            <a:p>
              <a:r>
                <a:rPr lang="en-US" altLang="zh-CN" sz="2400" dirty="0">
                  <a:solidFill>
                    <a:schemeClr val="accent2"/>
                  </a:solidFill>
                </a:rPr>
                <a:t> </a:t>
              </a:r>
              <a:r>
                <a:rPr lang="zh-CN" sz="2400" dirty="0">
                  <a:solidFill>
                    <a:schemeClr val="accent2"/>
                  </a:solidFill>
                </a:rPr>
                <a:t>文脉赵州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220056" y="1779405"/>
              <a:ext cx="307777" cy="2769353"/>
            </a:xfrm>
            <a:prstGeom prst="rect">
              <a:avLst/>
            </a:prstGeom>
            <a:noFill/>
          </p:spPr>
          <p:txBody>
            <a:bodyPr vert="eaVert" wrap="square">
              <a:spAutoFit/>
            </a:bodyPr>
            <a:lstStyle/>
            <a:p>
              <a:r>
                <a:rPr lang="zh-CN" altLang="en-US" sz="800" spc="100" dirty="0">
                  <a:solidFill>
                    <a:schemeClr val="accent2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</a:rPr>
                <a:t>the ancients worshipped the Phoenix until the</a:t>
              </a:r>
              <a:endParaRPr lang="zh-CN" altLang="en-US" sz="8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746109" y="2547181"/>
            <a:ext cx="7865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>
                <a:solidFill>
                  <a:srgbClr val="D2B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标宋" charset="0"/>
                <a:ea typeface="创艺简标宋" charset="0"/>
                <a:cs typeface="创艺简标宋" charset="0"/>
              </a:rPr>
              <a:t>一府倾城 城央金域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0" t="65820" r="16631" b="12543"/>
          <a:stretch>
            <a:fillRect/>
          </a:stretch>
        </p:blipFill>
        <p:spPr>
          <a:xfrm flipH="1">
            <a:off x="21423" y="4246542"/>
            <a:ext cx="1585995" cy="194434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0795" y="66675"/>
            <a:ext cx="12169775" cy="6791325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422400" y="1306830"/>
            <a:ext cx="32410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传统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古城中式美学</a:t>
            </a:r>
            <a:r>
              <a:rPr lang="en-US" altLang="zh-CN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]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523480" y="1329690"/>
            <a:ext cx="32410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现代时尚艺术美学</a:t>
            </a:r>
            <a:r>
              <a:rPr lang="en-US" altLang="zh-CN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]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5902960" y="1414145"/>
            <a:ext cx="407670" cy="1373405"/>
            <a:chOff x="6590" y="1863"/>
            <a:chExt cx="697" cy="2345"/>
          </a:xfrm>
        </p:grpSpPr>
        <p:grpSp>
          <p:nvGrpSpPr>
            <p:cNvPr id="27" name="组合 26"/>
            <p:cNvGrpSpPr/>
            <p:nvPr/>
          </p:nvGrpSpPr>
          <p:grpSpPr>
            <a:xfrm>
              <a:off x="6590" y="1863"/>
              <a:ext cx="697" cy="653"/>
              <a:chOff x="9139" y="4719"/>
              <a:chExt cx="907" cy="848"/>
            </a:xfrm>
          </p:grpSpPr>
          <p:cxnSp>
            <p:nvCxnSpPr>
              <p:cNvPr id="28" name="直接连接符 27"/>
              <p:cNvCxnSpPr/>
              <p:nvPr/>
            </p:nvCxnSpPr>
            <p:spPr>
              <a:xfrm flipH="1">
                <a:off x="9222" y="4719"/>
                <a:ext cx="824" cy="825"/>
              </a:xfrm>
              <a:prstGeom prst="line">
                <a:avLst/>
              </a:prstGeom>
              <a:ln w="130175">
                <a:solidFill>
                  <a:srgbClr val="D2B48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flipH="1" flipV="1">
                <a:off x="9139" y="4719"/>
                <a:ext cx="907" cy="849"/>
              </a:xfrm>
              <a:prstGeom prst="line">
                <a:avLst/>
              </a:prstGeom>
              <a:solidFill>
                <a:srgbClr val="D2B487"/>
              </a:solidFill>
              <a:ln w="130175">
                <a:solidFill>
                  <a:srgbClr val="D2B48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下箭头 34"/>
            <p:cNvSpPr/>
            <p:nvPr/>
          </p:nvSpPr>
          <p:spPr>
            <a:xfrm>
              <a:off x="6710" y="3230"/>
              <a:ext cx="577" cy="978"/>
            </a:xfrm>
            <a:prstGeom prst="downArrow">
              <a:avLst/>
            </a:prstGeom>
            <a:solidFill>
              <a:srgbClr val="D2B4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rgbClr val="D2B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2243455" y="2908935"/>
            <a:ext cx="818515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40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【取东方文化 造当代生活之美】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640840" y="4733290"/>
            <a:ext cx="9271000" cy="97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古城的内涵韵味结合新中式的时尚典雅，成就传统文化与现代流行并重，</a:t>
            </a: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rgbClr val="D2B48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有古典、有潮流、有风尚的“新中式东方美学”</a:t>
            </a:r>
            <a:r>
              <a:rPr lang="zh-CN" altLang="en-US">
                <a:solidFill>
                  <a:srgbClr val="D2B48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2545080" y="866775"/>
            <a:ext cx="89535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赵县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8427085" y="872490"/>
            <a:ext cx="16078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金域华府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97150" y="3378200"/>
            <a:ext cx="6666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不止开放开盘，更让来宾认知生活</a:t>
            </a:r>
            <a:r>
              <a:rPr lang="en-US" altLang="zh-CN" b="1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...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561590" y="3722370"/>
            <a:ext cx="9351010" cy="171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22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金域首府的赵县首发，是一场建于东方文化之上的品鉴、分享盛会。</a:t>
            </a:r>
          </a:p>
          <a:p>
            <a:pPr algn="just">
              <a:lnSpc>
                <a:spcPct val="22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【</a:t>
            </a:r>
            <a:r>
              <a:rPr lang="zh-CN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金域华府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】站在品牌的高维度，推广【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新中式东方美学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】生活方式，牢牢扎根古城赵县，让品牌也更具深层次的文化内涵，以更宽阔，更博大的胸襟去打造最适合居住的中式洋房，献礼古城。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61590" y="5809615"/>
            <a:ext cx="85591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b="1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600" b="1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月初 </a:t>
            </a:r>
            <a:r>
              <a:rPr lang="en-US" altLang="zh-CN" sz="1600" b="1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1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金域</a:t>
            </a:r>
            <a:r>
              <a:rPr lang="zh-CN" altLang="en-US" sz="1600" b="1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邀你共赴一场</a:t>
            </a:r>
            <a:r>
              <a:rPr lang="en-US" altLang="zh-CN" sz="1600" b="1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古城灯光艺术盛宴</a:t>
            </a:r>
            <a:r>
              <a:rPr lang="en-US" altLang="zh-CN" sz="1600" b="1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”...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97150" y="2628265"/>
            <a:ext cx="24765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buClrTx/>
              <a:buSzTx/>
              <a:buFontTx/>
            </a:pPr>
            <a:r>
              <a:rPr lang="zh-CN" altLang="en-US" sz="3200" b="1">
                <a:solidFill>
                  <a:srgbClr val="D2B487"/>
                </a:solidFill>
                <a:latin typeface="微软雅黑" panose="020B0503020204020204" charset="-122"/>
                <a:ea typeface="微软雅黑" panose="020B0503020204020204" charset="-122"/>
              </a:rPr>
              <a:t>古城正发生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036820" y="2647950"/>
            <a:ext cx="13081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Cambria" panose="02040503050406030204" charset="0"/>
              </a:rPr>
              <a:t>SHIMEN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022850" y="2794000"/>
            <a:ext cx="23844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Cambria" panose="02040503050406030204" charset="0"/>
              </a:rPr>
              <a:t>HAPPENING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>
            <a:off x="7355205" y="2018665"/>
            <a:ext cx="1971040" cy="3724275"/>
            <a:chOff x="11960" y="2704"/>
            <a:chExt cx="3104" cy="5865"/>
          </a:xfrm>
        </p:grpSpPr>
        <p:pic>
          <p:nvPicPr>
            <p:cNvPr id="41" name="图片 40" descr="a7f69491858b7aa584a6da45913d040"/>
            <p:cNvPicPr>
              <a:picLocks noChangeAspect="1"/>
            </p:cNvPicPr>
            <p:nvPr/>
          </p:nvPicPr>
          <p:blipFill>
            <a:blip r:embed="rId3"/>
            <a:srcRect b="42492"/>
            <a:stretch>
              <a:fillRect/>
            </a:stretch>
          </p:blipFill>
          <p:spPr>
            <a:xfrm rot="16200000">
              <a:off x="11174" y="4638"/>
              <a:ext cx="4677" cy="3103"/>
            </a:xfrm>
            <a:prstGeom prst="rect">
              <a:avLst/>
            </a:prstGeom>
          </p:spPr>
        </p:pic>
        <p:sp>
          <p:nvSpPr>
            <p:cNvPr id="43" name="object 7"/>
            <p:cNvSpPr/>
            <p:nvPr/>
          </p:nvSpPr>
          <p:spPr>
            <a:xfrm>
              <a:off x="11960" y="2704"/>
              <a:ext cx="3104" cy="971"/>
            </a:xfrm>
            <a:custGeom>
              <a:avLst/>
              <a:gdLst/>
              <a:ahLst/>
              <a:cxnLst/>
              <a:rect l="l" t="t" r="r" b="b"/>
              <a:pathLst>
                <a:path w="1350645" h="428625">
                  <a:moveTo>
                    <a:pt x="1350264" y="428244"/>
                  </a:moveTo>
                  <a:lnTo>
                    <a:pt x="0" y="428244"/>
                  </a:lnTo>
                  <a:lnTo>
                    <a:pt x="0" y="0"/>
                  </a:lnTo>
                  <a:lnTo>
                    <a:pt x="1350264" y="0"/>
                  </a:lnTo>
                  <a:lnTo>
                    <a:pt x="1350264" y="428244"/>
                  </a:lnTo>
                  <a:close/>
                </a:path>
              </a:pathLst>
            </a:custGeom>
            <a:solidFill>
              <a:schemeClr val="accent2"/>
            </a:solidFill>
            <a:ln w="12700" cmpd="sng">
              <a:solidFill>
                <a:schemeClr val="bg1"/>
              </a:solidFill>
              <a:prstDash val="solid"/>
            </a:ln>
          </p:spPr>
          <p:txBody>
            <a:bodyPr wrap="square" lIns="0" tIns="0" rIns="0" bIns="0" rtlCol="0"/>
            <a:lstStyle/>
            <a:p>
              <a:endParaRPr sz="1000" b="1"/>
            </a:p>
          </p:txBody>
        </p:sp>
        <p:sp>
          <p:nvSpPr>
            <p:cNvPr id="44" name="object 12"/>
            <p:cNvSpPr txBox="1"/>
            <p:nvPr/>
          </p:nvSpPr>
          <p:spPr>
            <a:xfrm>
              <a:off x="12168" y="3006"/>
              <a:ext cx="2646" cy="365"/>
            </a:xfrm>
            <a:prstGeom prst="rect">
              <a:avLst/>
            </a:prstGeom>
          </p:spPr>
          <p:txBody>
            <a:bodyPr vert="horz" wrap="square" lIns="0" tIns="16933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热气球升空造势</a:t>
              </a:r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4"/>
            <a:srcRect l="22485" r="21823"/>
            <a:stretch>
              <a:fillRect/>
            </a:stretch>
          </p:blipFill>
          <p:spPr>
            <a:xfrm>
              <a:off x="11961" y="3826"/>
              <a:ext cx="3080" cy="4743"/>
            </a:xfrm>
            <a:prstGeom prst="rect">
              <a:avLst/>
            </a:prstGeom>
            <a:ln w="9525" cmpd="sng">
              <a:solidFill>
                <a:schemeClr val="bg1"/>
              </a:solidFill>
              <a:prstDash val="solid"/>
            </a:ln>
          </p:spPr>
        </p:pic>
      </p:grpSp>
      <p:grpSp>
        <p:nvGrpSpPr>
          <p:cNvPr id="61" name="组合 60"/>
          <p:cNvGrpSpPr/>
          <p:nvPr/>
        </p:nvGrpSpPr>
        <p:grpSpPr>
          <a:xfrm>
            <a:off x="2890520" y="2012315"/>
            <a:ext cx="1948815" cy="3689985"/>
            <a:chOff x="4104" y="2693"/>
            <a:chExt cx="3069" cy="5811"/>
          </a:xfrm>
        </p:grpSpPr>
        <p:sp>
          <p:nvSpPr>
            <p:cNvPr id="21" name="object 7"/>
            <p:cNvSpPr/>
            <p:nvPr/>
          </p:nvSpPr>
          <p:spPr>
            <a:xfrm>
              <a:off x="4104" y="2693"/>
              <a:ext cx="3059" cy="971"/>
            </a:xfrm>
            <a:custGeom>
              <a:avLst/>
              <a:gdLst/>
              <a:ahLst/>
              <a:cxnLst/>
              <a:rect l="l" t="t" r="r" b="b"/>
              <a:pathLst>
                <a:path w="1350645" h="428625">
                  <a:moveTo>
                    <a:pt x="1350264" y="428244"/>
                  </a:moveTo>
                  <a:lnTo>
                    <a:pt x="0" y="428244"/>
                  </a:lnTo>
                  <a:lnTo>
                    <a:pt x="0" y="0"/>
                  </a:lnTo>
                  <a:lnTo>
                    <a:pt x="1350264" y="0"/>
                  </a:lnTo>
                  <a:lnTo>
                    <a:pt x="1350264" y="428244"/>
                  </a:lnTo>
                  <a:close/>
                </a:path>
              </a:pathLst>
            </a:custGeom>
            <a:solidFill>
              <a:schemeClr val="accent2"/>
            </a:solidFill>
            <a:ln w="12700" cmpd="sng">
              <a:solidFill>
                <a:schemeClr val="bg1"/>
              </a:solidFill>
              <a:prstDash val="solid"/>
            </a:ln>
          </p:spPr>
          <p:txBody>
            <a:bodyPr wrap="square" lIns="0" tIns="0" rIns="0" bIns="0" rtlCol="0"/>
            <a:lstStyle/>
            <a:p>
              <a:endParaRPr sz="1000" b="1"/>
            </a:p>
          </p:txBody>
        </p:sp>
        <p:sp>
          <p:nvSpPr>
            <p:cNvPr id="22" name="object 12"/>
            <p:cNvSpPr txBox="1"/>
            <p:nvPr/>
          </p:nvSpPr>
          <p:spPr>
            <a:xfrm>
              <a:off x="4311" y="2995"/>
              <a:ext cx="2646" cy="365"/>
            </a:xfrm>
            <a:prstGeom prst="rect">
              <a:avLst/>
            </a:prstGeom>
          </p:spPr>
          <p:txBody>
            <a:bodyPr vert="horz" wrap="square" lIns="0" tIns="16933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现场氛围包装</a:t>
              </a:r>
            </a:p>
          </p:txBody>
        </p:sp>
        <p:pic>
          <p:nvPicPr>
            <p:cNvPr id="51" name="图片 50" descr="ba28c002546e81277b7c6c453f1bc12"/>
            <p:cNvPicPr>
              <a:picLocks noChangeAspect="1"/>
            </p:cNvPicPr>
            <p:nvPr/>
          </p:nvPicPr>
          <p:blipFill>
            <a:blip r:embed="rId5"/>
            <a:srcRect l="29027" t="10830" r="32834" b="3548"/>
            <a:stretch>
              <a:fillRect/>
            </a:stretch>
          </p:blipFill>
          <p:spPr>
            <a:xfrm flipH="1">
              <a:off x="4104" y="3902"/>
              <a:ext cx="3069" cy="460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grpSp>
        <p:nvGrpSpPr>
          <p:cNvPr id="60" name="组合 59"/>
          <p:cNvGrpSpPr/>
          <p:nvPr/>
        </p:nvGrpSpPr>
        <p:grpSpPr>
          <a:xfrm>
            <a:off x="530860" y="1993265"/>
            <a:ext cx="2016760" cy="3683000"/>
            <a:chOff x="150" y="2663"/>
            <a:chExt cx="3176" cy="5800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8" y="2663"/>
              <a:ext cx="3098" cy="4632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0" y="2663"/>
              <a:ext cx="3172" cy="4615"/>
            </a:xfrm>
            <a:prstGeom prst="rect">
              <a:avLst/>
            </a:prstGeom>
            <a:ln w="12700" cmpd="sng">
              <a:solidFill>
                <a:schemeClr val="bg1"/>
              </a:solidFill>
              <a:prstDash val="solid"/>
            </a:ln>
          </p:spPr>
        </p:pic>
        <p:sp>
          <p:nvSpPr>
            <p:cNvPr id="40" name="矩形 39"/>
            <p:cNvSpPr/>
            <p:nvPr/>
          </p:nvSpPr>
          <p:spPr>
            <a:xfrm>
              <a:off x="159" y="7521"/>
              <a:ext cx="3103" cy="94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700" algn="ctr">
                <a:spcBef>
                  <a:spcPts val="100"/>
                </a:spcBef>
                <a:buClrTx/>
                <a:buSzTx/>
                <a:buFontTx/>
              </a:pP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浪漫灯光节</a:t>
              </a:r>
            </a:p>
          </p:txBody>
        </p:sp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0" y="2663"/>
              <a:ext cx="3176" cy="4614"/>
            </a:xfrm>
            <a:prstGeom prst="rect">
              <a:avLst/>
            </a:prstGeom>
          </p:spPr>
        </p:pic>
      </p:grpSp>
      <p:grpSp>
        <p:nvGrpSpPr>
          <p:cNvPr id="62" name="组合 61"/>
          <p:cNvGrpSpPr/>
          <p:nvPr/>
        </p:nvGrpSpPr>
        <p:grpSpPr>
          <a:xfrm>
            <a:off x="5123180" y="1993314"/>
            <a:ext cx="1942465" cy="3724226"/>
            <a:chOff x="7942" y="2663"/>
            <a:chExt cx="3059" cy="5865"/>
          </a:xfrm>
        </p:grpSpPr>
        <p:sp>
          <p:nvSpPr>
            <p:cNvPr id="45" name="object 7"/>
            <p:cNvSpPr/>
            <p:nvPr/>
          </p:nvSpPr>
          <p:spPr>
            <a:xfrm>
              <a:off x="7942" y="7557"/>
              <a:ext cx="3059" cy="971"/>
            </a:xfrm>
            <a:custGeom>
              <a:avLst/>
              <a:gdLst/>
              <a:ahLst/>
              <a:cxnLst/>
              <a:rect l="l" t="t" r="r" b="b"/>
              <a:pathLst>
                <a:path w="1350645" h="428625">
                  <a:moveTo>
                    <a:pt x="1350264" y="428244"/>
                  </a:moveTo>
                  <a:lnTo>
                    <a:pt x="0" y="428244"/>
                  </a:lnTo>
                  <a:lnTo>
                    <a:pt x="0" y="0"/>
                  </a:lnTo>
                  <a:lnTo>
                    <a:pt x="1350264" y="0"/>
                  </a:lnTo>
                  <a:lnTo>
                    <a:pt x="1350264" y="428244"/>
                  </a:lnTo>
                  <a:close/>
                </a:path>
              </a:pathLst>
            </a:custGeom>
            <a:solidFill>
              <a:schemeClr val="accent2"/>
            </a:solidFill>
            <a:ln w="12700" cmpd="sng">
              <a:solidFill>
                <a:schemeClr val="bg1"/>
              </a:solidFill>
              <a:prstDash val="solid"/>
            </a:ln>
          </p:spPr>
          <p:txBody>
            <a:bodyPr wrap="square" lIns="0" tIns="0" rIns="0" bIns="0" rtlCol="0"/>
            <a:lstStyle/>
            <a:p>
              <a:endParaRPr sz="1000" b="1"/>
            </a:p>
          </p:txBody>
        </p:sp>
        <p:sp>
          <p:nvSpPr>
            <p:cNvPr id="46" name="object 12"/>
            <p:cNvSpPr txBox="1"/>
            <p:nvPr/>
          </p:nvSpPr>
          <p:spPr>
            <a:xfrm>
              <a:off x="8149" y="7859"/>
              <a:ext cx="2646" cy="365"/>
            </a:xfrm>
            <a:prstGeom prst="rect">
              <a:avLst/>
            </a:prstGeom>
          </p:spPr>
          <p:txBody>
            <a:bodyPr vert="horz" wrap="square" lIns="0" tIns="16933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北极光、无人机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7942" y="2663"/>
              <a:ext cx="3059" cy="4668"/>
              <a:chOff x="5976" y="2677"/>
              <a:chExt cx="3103" cy="4688"/>
            </a:xfrm>
          </p:grpSpPr>
          <p:pic>
            <p:nvPicPr>
              <p:cNvPr id="50" name="图片 49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76" y="2677"/>
                <a:ext cx="3103" cy="46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sp>
            <p:nvSpPr>
              <p:cNvPr id="53" name="圆角矩形 52"/>
              <p:cNvSpPr/>
              <p:nvPr/>
            </p:nvSpPr>
            <p:spPr>
              <a:xfrm>
                <a:off x="7373" y="4723"/>
                <a:ext cx="1323" cy="2437"/>
              </a:xfrm>
              <a:prstGeom prst="roundRect">
                <a:avLst/>
              </a:prstGeom>
              <a:solidFill>
                <a:srgbClr val="C101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00" b="1">
                  <a:latin typeface="中山行书百年纪念版" panose="02010609000101010101" charset="-122"/>
                  <a:ea typeface="中山行书百年纪念版" panose="02010609000101010101" charset="-122"/>
                  <a:cs typeface="中山行书百年纪念版" panose="02010609000101010101" charset="-122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7482" y="4899"/>
                <a:ext cx="1177" cy="217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b="1">
                    <a:solidFill>
                      <a:schemeClr val="accent5">
                        <a:lumMod val="20000"/>
                        <a:lumOff val="80000"/>
                      </a:schemeClr>
                    </a:solidFill>
                    <a:latin typeface="中山行书百年纪念版" panose="02010609000101010101" charset="-122"/>
                    <a:ea typeface="中山行书百年纪念版" panose="02010609000101010101" charset="-122"/>
                  </a:rPr>
                  <a:t>金域优选</a:t>
                </a:r>
              </a:p>
              <a:p>
                <a:r>
                  <a:rPr lang="zh-CN" altLang="en-US" b="1">
                    <a:solidFill>
                      <a:schemeClr val="accent5">
                        <a:lumMod val="20000"/>
                        <a:lumOff val="80000"/>
                      </a:schemeClr>
                    </a:solidFill>
                    <a:latin typeface="中山行书百年纪念版" panose="02010609000101010101" charset="-122"/>
                    <a:ea typeface="中山行书百年纪念版" panose="02010609000101010101" charset="-122"/>
                  </a:rPr>
                  <a:t>一府倾城</a:t>
                </a: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9601200" y="2019300"/>
            <a:ext cx="1964055" cy="3723640"/>
            <a:chOff x="15750" y="2704"/>
            <a:chExt cx="3093" cy="5864"/>
          </a:xfrm>
        </p:grpSpPr>
        <p:sp>
          <p:nvSpPr>
            <p:cNvPr id="47" name="object 7"/>
            <p:cNvSpPr/>
            <p:nvPr/>
          </p:nvSpPr>
          <p:spPr>
            <a:xfrm>
              <a:off x="15750" y="7597"/>
              <a:ext cx="3059" cy="971"/>
            </a:xfrm>
            <a:custGeom>
              <a:avLst/>
              <a:gdLst/>
              <a:ahLst/>
              <a:cxnLst/>
              <a:rect l="l" t="t" r="r" b="b"/>
              <a:pathLst>
                <a:path w="1350645" h="428625">
                  <a:moveTo>
                    <a:pt x="1350264" y="428244"/>
                  </a:moveTo>
                  <a:lnTo>
                    <a:pt x="0" y="428244"/>
                  </a:lnTo>
                  <a:lnTo>
                    <a:pt x="0" y="0"/>
                  </a:lnTo>
                  <a:lnTo>
                    <a:pt x="1350264" y="0"/>
                  </a:lnTo>
                  <a:lnTo>
                    <a:pt x="1350264" y="428244"/>
                  </a:lnTo>
                  <a:close/>
                </a:path>
              </a:pathLst>
            </a:custGeom>
            <a:solidFill>
              <a:schemeClr val="accent2"/>
            </a:solidFill>
            <a:ln w="12700" cmpd="sng">
              <a:solidFill>
                <a:schemeClr val="bg1"/>
              </a:solidFill>
              <a:prstDash val="solid"/>
            </a:ln>
          </p:spPr>
          <p:txBody>
            <a:bodyPr wrap="square" lIns="0" tIns="0" rIns="0" bIns="0" rtlCol="0"/>
            <a:lstStyle/>
            <a:p>
              <a:endParaRPr sz="1000" b="1"/>
            </a:p>
          </p:txBody>
        </p:sp>
        <p:sp>
          <p:nvSpPr>
            <p:cNvPr id="48" name="object 12"/>
            <p:cNvSpPr txBox="1"/>
            <p:nvPr/>
          </p:nvSpPr>
          <p:spPr>
            <a:xfrm>
              <a:off x="15957" y="7899"/>
              <a:ext cx="2646" cy="365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16933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童趣梦幻嘉年华</a:t>
              </a:r>
              <a:endParaRPr lang="en-US" altLang="zh-CN" sz="1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772" y="2704"/>
              <a:ext cx="3071" cy="464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sp>
        <p:nvSpPr>
          <p:cNvPr id="65" name="object 5"/>
          <p:cNvSpPr txBox="1">
            <a:spLocks noGrp="1"/>
          </p:cNvSpPr>
          <p:nvPr/>
        </p:nvSpPr>
        <p:spPr>
          <a:xfrm>
            <a:off x="4971415" y="575310"/>
            <a:ext cx="2059940" cy="669290"/>
          </a:xfrm>
          <a:prstGeom prst="rect">
            <a:avLst/>
          </a:prstGeom>
        </p:spPr>
        <p:txBody>
          <a:bodyPr vert="horz" wrap="square" lIns="0" tIns="11599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亮点呈现</a:t>
            </a:r>
            <a:endParaRPr lang="zh-CN" altLang="en-US" sz="3600" b="1" spc="-15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615170" y="2019300"/>
            <a:ext cx="1950085" cy="294830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36575" y="2012315"/>
            <a:ext cx="1969770" cy="29108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23815" y="1992630"/>
            <a:ext cx="1941830" cy="296418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0860" y="1993265"/>
            <a:ext cx="2017395" cy="2929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2456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907415"/>
            <a:ext cx="11355705" cy="5283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1964690" y="1155065"/>
            <a:ext cx="9394825" cy="46431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57200" indent="-457200" algn="l">
              <a:lnSpc>
                <a:spcPct val="160000"/>
              </a:lnSpc>
            </a:pP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1、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项目名称：</a:t>
            </a:r>
            <a:r>
              <a:rPr lang="en-US" altLang="zh-CN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xxx</a:t>
            </a:r>
            <a:endParaRPr lang="zh-CN" altLang="en-US" sz="1600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indent="-457200" algn="l">
              <a:lnSpc>
                <a:spcPct val="160000"/>
              </a:lnSpc>
            </a:pP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2、 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活动主题方向：一府倾城 城央金域</a:t>
            </a:r>
            <a:endParaRPr lang="zh-CN" altLang="en-US" sz="1600" b="1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indent="-457200" algn="l">
              <a:lnSpc>
                <a:spcPct val="160000"/>
              </a:lnSpc>
            </a:pP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3、 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活动周期：</a:t>
            </a:r>
            <a:r>
              <a:rPr lang="en-US" altLang="zh-CN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2021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altLang="zh-CN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</a:t>
            </a:r>
            <a:r>
              <a:rPr lang="en-US" altLang="zh-CN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19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</a:t>
            </a:r>
            <a:r>
              <a:rPr lang="en-US" altLang="zh-CN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-1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</a:t>
            </a:r>
            <a:r>
              <a:rPr lang="en-US" altLang="zh-CN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  </a:t>
            </a:r>
            <a:endParaRPr lang="zh-CN" altLang="en-US" sz="1600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indent="-457200" algn="l">
              <a:lnSpc>
                <a:spcPct val="160000"/>
              </a:lnSpc>
            </a:pP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4、 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活动地点：</a:t>
            </a:r>
            <a:r>
              <a:rPr lang="en-US" altLang="zh-CN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xxx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营销中心 </a:t>
            </a:r>
            <a:endParaRPr lang="zh-CN" altLang="en-US" sz="1600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indent="-457200" algn="l">
              <a:lnSpc>
                <a:spcPct val="160000"/>
              </a:lnSpc>
            </a:pP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5、 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邀约人群：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意向客户、项目领导、流动客户</a:t>
            </a:r>
            <a:endParaRPr lang="zh-CN" altLang="en-US" sz="1600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indent="-457200" algn="l">
              <a:lnSpc>
                <a:spcPct val="160000"/>
              </a:lnSpc>
            </a:pP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6、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活动节点：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前期造势+营销中心开放</a:t>
            </a:r>
            <a:r>
              <a:rPr lang="en-US" altLang="zh-CN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梦幻灯光节</a:t>
            </a:r>
            <a:r>
              <a:rPr lang="en-US" altLang="zh-CN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童趣嘉年华</a:t>
            </a:r>
            <a:r>
              <a:rPr lang="en-US" altLang="zh-CN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美食市集；</a:t>
            </a:r>
            <a:endParaRPr lang="zh-CN" altLang="en-US" sz="1600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 defTabSz="914400">
              <a:lnSpc>
                <a:spcPct val="190000"/>
              </a:lnSpc>
              <a:buNone/>
            </a:pP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7、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活动目的：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金域华府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首次亮相赵县，在丰富的活动形式上，给客户更多体验的同时，也承载着品牌的输出，此次活动，结合赵县人的情怀作为出发点，通过三个层面完成品牌释放，定位项目品质，完成项目首轮惊艳亮相。</a:t>
            </a:r>
          </a:p>
          <a:p>
            <a:pPr marL="0" indent="0" algn="l" defTabSz="914400">
              <a:lnSpc>
                <a:spcPct val="160000"/>
              </a:lnSpc>
              <a:buNone/>
            </a:pP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      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做有影响力的活动：事件营销，引起话题</a:t>
            </a:r>
          </a:p>
          <a:p>
            <a:pPr marL="0" indent="0" algn="l" defTabSz="914400">
              <a:lnSpc>
                <a:spcPct val="160000"/>
              </a:lnSpc>
              <a:buNone/>
            </a:pP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         做有客户资源的活动：内场活动驻场，收拢客户</a:t>
            </a:r>
          </a:p>
        </p:txBody>
      </p:sp>
      <p:sp>
        <p:nvSpPr>
          <p:cNvPr id="22" name="文本框 5"/>
          <p:cNvSpPr txBox="1"/>
          <p:nvPr/>
        </p:nvSpPr>
        <p:spPr>
          <a:xfrm>
            <a:off x="843915" y="1431290"/>
            <a:ext cx="736600" cy="20383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vert="eaVert" wrap="square" rtlCol="0">
            <a:sp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活动概述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8465" y="1027430"/>
            <a:ext cx="11355070" cy="51168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686435" y="1402715"/>
          <a:ext cx="10756900" cy="450024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75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91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32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904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05815">
                <a:tc gridSpan="6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charset="-122"/>
                          <a:ea typeface="微软雅黑" panose="020B0503020204020204" charset="-122"/>
                        </a:rPr>
                        <a:t>活动规划</a:t>
                      </a:r>
                    </a:p>
                  </a:txBody>
                  <a:tcPr anchor="ctr">
                    <a:solidFill>
                      <a:srgbClr val="324E5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主题方向</a:t>
                      </a: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一府倾城 城央金域</a:t>
                      </a:r>
                      <a:endParaRPr lang="zh-CN" altLang="en-US" sz="16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活动时间</a:t>
                      </a: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solidFill>
                            <a:srgbClr val="324E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2021</a:t>
                      </a:r>
                      <a:r>
                        <a:rPr lang="zh-CN" altLang="en-US" sz="1400" dirty="0">
                          <a:solidFill>
                            <a:srgbClr val="324E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年</a:t>
                      </a:r>
                      <a:r>
                        <a:rPr lang="en-US" altLang="zh-CN" sz="1400" dirty="0">
                          <a:solidFill>
                            <a:srgbClr val="324E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12</a:t>
                      </a:r>
                      <a:r>
                        <a:rPr lang="zh-CN" altLang="en-US" sz="1400" dirty="0">
                          <a:solidFill>
                            <a:srgbClr val="324E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月</a:t>
                      </a:r>
                      <a:r>
                        <a:rPr lang="en-US" altLang="zh-CN" sz="1400" dirty="0">
                          <a:solidFill>
                            <a:srgbClr val="324E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19</a:t>
                      </a:r>
                      <a:r>
                        <a:rPr lang="zh-CN" altLang="en-US" sz="1400" dirty="0">
                          <a:solidFill>
                            <a:srgbClr val="324E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日</a:t>
                      </a:r>
                      <a:r>
                        <a:rPr lang="en-US" altLang="zh-CN" sz="1400" dirty="0">
                          <a:solidFill>
                            <a:srgbClr val="324E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-1</a:t>
                      </a:r>
                      <a:r>
                        <a:rPr lang="zh-CN" altLang="en-US" sz="1400" dirty="0">
                          <a:solidFill>
                            <a:srgbClr val="324E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月</a:t>
                      </a:r>
                      <a:r>
                        <a:rPr lang="en-US" altLang="zh-CN" sz="1400" dirty="0">
                          <a:solidFill>
                            <a:srgbClr val="324E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</a:t>
                      </a:r>
                      <a:r>
                        <a:rPr lang="zh-CN" altLang="en-US" sz="1400" dirty="0">
                          <a:solidFill>
                            <a:srgbClr val="324E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日</a:t>
                      </a:r>
                      <a:endParaRPr lang="zh-CN" altLang="en-US" sz="1400" b="0" dirty="0">
                        <a:latin typeface="微软雅黑" panose="020B0503020204020204" charset="-122"/>
                        <a:ea typeface="微软雅黑" panose="020B0503020204020204" charset="-122"/>
                        <a:sym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4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节点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前期造势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灯光亮化布置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营销中心开放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梦幻灯光节</a:t>
                      </a:r>
                    </a:p>
                    <a:p>
                      <a:pPr algn="ctr">
                        <a:buNone/>
                      </a:pPr>
                      <a:r>
                        <a:rPr 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童趣嘉年华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营销中心暖场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960">
                <a:tc rowSpan="2"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16-18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12月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19-3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月</a:t>
                      </a:r>
                      <a:endParaRPr 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12月</a:t>
                      </a:r>
                      <a:r>
                        <a:rPr 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12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月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19-1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月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日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12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月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26/27/28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日、</a:t>
                      </a:r>
                    </a:p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 1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月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古装美女快闪+</a:t>
                      </a:r>
                    </a:p>
                    <a:p>
                      <a:pPr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门票派发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BCBC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树木亮化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道路亮化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环境亮化</a:t>
                      </a:r>
                    </a:p>
                  </a:txBody>
                  <a:tcPr anchor="ctr">
                    <a:solidFill>
                      <a:srgbClr val="CBCBC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119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内容</a:t>
                      </a:r>
                    </a:p>
                  </a:txBody>
                  <a:tcPr anchor="ctr">
                    <a:solidFill>
                      <a:srgbClr val="CBCBC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开放仪式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样板间参观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灯光节开幕</a:t>
                      </a:r>
                    </a:p>
                  </a:txBody>
                  <a:tcPr anchor="ctr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梦幻灯光节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北极光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无人机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网红直播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+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游乐设备</a:t>
                      </a:r>
                    </a:p>
                  </a:txBody>
                  <a:tcPr anchor="ctr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室内暖场互动</a:t>
                      </a:r>
                    </a:p>
                  </a:txBody>
                  <a:tcPr anchor="ctr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071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地点</a:t>
                      </a:r>
                    </a:p>
                  </a:txBody>
                  <a:tcPr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赵县各商业综合体及重点中心景区</a:t>
                      </a:r>
                    </a:p>
                  </a:txBody>
                  <a:tcPr anchor="ctr">
                    <a:solidFill>
                      <a:srgbClr val="E7E7E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solidFill>
                            <a:srgbClr val="324E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xxxx</a:t>
                      </a:r>
                      <a:r>
                        <a:rPr lang="zh-CN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营销中心及园区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5495109" y="3867875"/>
            <a:ext cx="354076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rgbClr val="D2B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标宋" charset="0"/>
                <a:ea typeface="创艺简标宋" charset="0"/>
                <a:cs typeface="字魂105号-简雅黑" panose="00000500000000000000" pitchFamily="2" charset="-122"/>
              </a:rPr>
              <a:t>前期造势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258504" y="3162807"/>
            <a:ext cx="3169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12</a:t>
            </a:r>
            <a:r>
              <a:rPr lang="zh-CN" altLang="en-US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月</a:t>
            </a:r>
            <a:r>
              <a:rPr lang="en-US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16-18</a:t>
            </a:r>
            <a:r>
              <a:rPr lang="zh-CN" altLang="en-US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日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495546" y="2701349"/>
            <a:ext cx="169227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4800" b="1" dirty="0">
                <a:solidFill>
                  <a:srgbClr val="D2B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Part 1.</a:t>
            </a:r>
            <a:endParaRPr lang="zh-CN" altLang="en-US" sz="4800" b="1" dirty="0">
              <a:solidFill>
                <a:srgbClr val="D2B4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58号-创中黑" panose="00000500000000000000" pitchFamily="2" charset="-122"/>
              <a:ea typeface="字魂58号-创中黑" panose="00000500000000000000" pitchFamily="2" charset="-122"/>
              <a:cs typeface="字魂105号-简雅黑" panose="00000500000000000000" pitchFamily="2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495109" y="3780139"/>
            <a:ext cx="6696891" cy="0"/>
          </a:xfrm>
          <a:prstGeom prst="line">
            <a:avLst/>
          </a:prstGeom>
          <a:ln>
            <a:solidFill>
              <a:srgbClr val="D2B4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5600519" y="4974462"/>
            <a:ext cx="3169015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1400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古装快闪、线上线下宣传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4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78485" y="290830"/>
            <a:ext cx="10902315" cy="25781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220000"/>
              </a:lnSpc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汉服美女快闪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悦动古城</a:t>
            </a:r>
          </a:p>
          <a:p>
            <a:pPr marL="0" lvl="0" algn="l" eaLnBrk="1" hangingPunct="1">
              <a:lnSpc>
                <a:spcPct val="230000"/>
              </a:lnSpc>
              <a:buClrTx/>
              <a:buSzTx/>
              <a:buNone/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►形式：</a:t>
            </a: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照片摆拍快闪</a:t>
            </a:r>
          </a:p>
          <a:p>
            <a:pPr marL="0" lvl="0" algn="l" eaLnBrk="1" hangingPunct="1">
              <a:lnSpc>
                <a:spcPct val="150000"/>
              </a:lnSpc>
              <a:buClrTx/>
              <a:buSzTx/>
              <a:buNone/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结合赵县历史文化特色，身穿国风汉服的美女，集中在古香古色的街巷，手持纸扇，在主要景点进行大片摆拍，用于线上活动传播及后期素材，拉升项目档次 。（</a:t>
            </a:r>
            <a:r>
              <a:rPr lang="zh-CN" altLang="en-US" sz="1600" dirty="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拍摄手持道具体现案名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sz="1600" dirty="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时间节点预告。）</a:t>
            </a:r>
            <a:endParaRPr lang="zh-CN" altLang="en-US" sz="1600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lvl="0" indent="0" algn="l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1600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56895" y="2719070"/>
            <a:ext cx="10994390" cy="3663315"/>
            <a:chOff x="637" y="3472"/>
            <a:chExt cx="12930" cy="43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" y="3472"/>
              <a:ext cx="6403" cy="430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43" y="3492"/>
              <a:ext cx="6424" cy="428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6270" y="153035"/>
            <a:ext cx="10945495" cy="26142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algn="l" eaLnBrk="1" hangingPunct="1">
              <a:lnSpc>
                <a:spcPct val="230000"/>
              </a:lnSpc>
              <a:buClrTx/>
              <a:buSzTx/>
              <a:buNone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置业顾问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门票派发</a:t>
            </a:r>
          </a:p>
          <a:p>
            <a:pPr marL="0" lvl="0" algn="l" eaLnBrk="1" hangingPunct="1">
              <a:lnSpc>
                <a:spcPct val="230000"/>
              </a:lnSpc>
              <a:buClrTx/>
              <a:buSzTx/>
              <a:buNone/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►地点：</a:t>
            </a: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重点景区附近、赵州桥公园、梨园、 中心广场，古城墙遗址等</a:t>
            </a: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人群密集处</a:t>
            </a: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。</a:t>
            </a:r>
          </a:p>
          <a:p>
            <a:pPr marL="0" lvl="0" algn="l" eaLnBrk="1" hangingPunct="1">
              <a:lnSpc>
                <a:spcPct val="150000"/>
              </a:lnSpc>
              <a:buClrTx/>
              <a:buSzTx/>
              <a:buNone/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►形式：</a:t>
            </a: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渠道及销售人员同步进行门票派发及意向客户、相关组织机构邀约。通过精美物料门票派发，增加展厅开放活动仪式感及神秘感，通过门票内容设计营造展厅开放活动及项目开盘火爆氛围，派发过程控制数量和派发质量，保证活动调性和档次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70" y="2824480"/>
            <a:ext cx="2998470" cy="355917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 descr="u=1171249822,2612715112&amp;fm=26&amp;gp=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3220" y="2785745"/>
            <a:ext cx="3597910" cy="35979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组合 14"/>
          <p:cNvGrpSpPr/>
          <p:nvPr/>
        </p:nvGrpSpPr>
        <p:grpSpPr>
          <a:xfrm>
            <a:off x="3709035" y="2785745"/>
            <a:ext cx="4199890" cy="3596640"/>
            <a:chOff x="5841" y="1641"/>
            <a:chExt cx="9820" cy="8410"/>
          </a:xfrm>
        </p:grpSpPr>
        <p:grpSp>
          <p:nvGrpSpPr>
            <p:cNvPr id="13" name="组合 12"/>
            <p:cNvGrpSpPr/>
            <p:nvPr/>
          </p:nvGrpSpPr>
          <p:grpSpPr>
            <a:xfrm>
              <a:off x="5841" y="1641"/>
              <a:ext cx="9821" cy="8411"/>
              <a:chOff x="5841" y="4388"/>
              <a:chExt cx="6614" cy="5664"/>
            </a:xfrm>
          </p:grpSpPr>
          <p:pic>
            <p:nvPicPr>
              <p:cNvPr id="11" name="图片 10" descr="图片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41" y="4388"/>
                <a:ext cx="6614" cy="5665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8" name="矩形 7"/>
              <p:cNvSpPr/>
              <p:nvPr/>
            </p:nvSpPr>
            <p:spPr>
              <a:xfrm>
                <a:off x="7315" y="4712"/>
                <a:ext cx="463" cy="2189"/>
              </a:xfrm>
              <a:prstGeom prst="rect">
                <a:avLst/>
              </a:prstGeom>
              <a:solidFill>
                <a:srgbClr val="F1DF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华文新魏" panose="02010800040101010101" charset="-122"/>
                    <a:ea typeface="华文新魏" panose="02010800040101010101" charset="-122"/>
                  </a:rPr>
                  <a:t>一府倾城</a:t>
                </a: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6884" y="4944"/>
                <a:ext cx="303" cy="1342"/>
              </a:xfrm>
              <a:prstGeom prst="rect">
                <a:avLst/>
              </a:prstGeom>
              <a:solidFill>
                <a:srgbClr val="388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华文新魏" panose="02010800040101010101" charset="-122"/>
                    <a:ea typeface="华文新魏" panose="02010800040101010101" charset="-122"/>
                  </a:rPr>
                  <a:t>金域优选</a:t>
                </a: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8784" y="2588"/>
              <a:ext cx="256" cy="2779"/>
            </a:xfrm>
            <a:prstGeom prst="rect">
              <a:avLst/>
            </a:prstGeom>
            <a:solidFill>
              <a:srgbClr val="E3D1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020435" y="1530985"/>
            <a:ext cx="5594350" cy="3942080"/>
            <a:chOff x="4209" y="-1"/>
            <a:chExt cx="14990" cy="1080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203" y="0"/>
              <a:ext cx="4997" cy="1080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06" y="-1"/>
              <a:ext cx="4997" cy="10801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09" y="0"/>
              <a:ext cx="4997" cy="10801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14350" y="121"/>
              <a:ext cx="1700" cy="460"/>
            </a:xfrm>
            <a:prstGeom prst="rect">
              <a:avLst/>
            </a:prstGeom>
            <a:solidFill>
              <a:srgbClr val="C7CC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9421" y="121"/>
              <a:ext cx="1700" cy="460"/>
            </a:xfrm>
            <a:prstGeom prst="rect">
              <a:avLst/>
            </a:prstGeom>
            <a:solidFill>
              <a:srgbClr val="5C62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7506" y="260"/>
              <a:ext cx="1700" cy="460"/>
            </a:xfrm>
            <a:prstGeom prst="rect">
              <a:avLst/>
            </a:prstGeom>
            <a:solidFill>
              <a:srgbClr val="C7CC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4349" y="6760"/>
              <a:ext cx="2340" cy="1140"/>
            </a:xfrm>
            <a:prstGeom prst="rect">
              <a:avLst/>
            </a:prstGeom>
            <a:solidFill>
              <a:srgbClr val="646B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8186" y="8600"/>
              <a:ext cx="1700" cy="1680"/>
            </a:xfrm>
            <a:prstGeom prst="rect">
              <a:avLst/>
            </a:prstGeom>
            <a:solidFill>
              <a:srgbClr val="C5CD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9426" y="3280"/>
              <a:ext cx="639" cy="1680"/>
            </a:xfrm>
            <a:prstGeom prst="rect">
              <a:avLst/>
            </a:prstGeom>
            <a:solidFill>
              <a:srgbClr val="595E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18326" y="3300"/>
              <a:ext cx="639" cy="1680"/>
            </a:xfrm>
            <a:prstGeom prst="rect">
              <a:avLst/>
            </a:prstGeom>
            <a:solidFill>
              <a:srgbClr val="464E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696595" y="318135"/>
            <a:ext cx="5715000" cy="5097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220000"/>
              </a:lnSpc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前宣阶段</a:t>
            </a:r>
          </a:p>
          <a:p>
            <a:pPr algn="just">
              <a:lnSpc>
                <a:spcPct val="110000"/>
              </a:lnSpc>
            </a:pPr>
            <a:endParaRPr lang="zh-CN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220000"/>
              </a:lnSpc>
            </a:pPr>
            <a:r>
              <a:rPr lang="zh-CN" altLang="en-US" sz="1600" b="1" u="sng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线上和线下同步传播，在朋友圈形成病毒式扩散。</a:t>
            </a:r>
          </a:p>
          <a:p>
            <a:pPr algn="l">
              <a:lnSpc>
                <a:spcPct val="220000"/>
              </a:lnSpc>
            </a:pPr>
            <a:r>
              <a:rPr lang="zh-CN" altLang="en-US" sz="1600" b="1" u="sng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①官方微信公众号推广</a:t>
            </a:r>
          </a:p>
          <a:p>
            <a:pPr algn="l">
              <a:lnSpc>
                <a:spcPct val="22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项目公众号进行宣传发布，活动形式全程报道；</a:t>
            </a:r>
          </a:p>
          <a:p>
            <a:pPr algn="l">
              <a:lnSpc>
                <a:spcPct val="220000"/>
              </a:lnSpc>
            </a:pPr>
            <a:r>
              <a:rPr lang="zh-CN" altLang="en-US" sz="1600" b="1" u="sng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②微信朋友圈活动推广视频</a:t>
            </a:r>
          </a:p>
          <a:p>
            <a:pPr algn="l">
              <a:lnSpc>
                <a:spcPct val="22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制作活动前宣倒计时视频，线上集赞好礼；</a:t>
            </a:r>
          </a:p>
          <a:p>
            <a:pPr algn="l">
              <a:lnSpc>
                <a:spcPct val="220000"/>
              </a:lnSpc>
            </a:pPr>
            <a:r>
              <a:rPr lang="zh-CN" altLang="en-US" sz="1600" b="1" u="sng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③网红直播</a:t>
            </a:r>
          </a:p>
          <a:p>
            <a:pPr algn="l">
              <a:lnSpc>
                <a:spcPct val="22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邀请各平台网红现场直播，提前释放活动信息。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8465" y="116967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9"/>
          <p:cNvSpPr txBox="1"/>
          <p:nvPr/>
        </p:nvSpPr>
        <p:spPr>
          <a:xfrm>
            <a:off x="683260" y="538480"/>
            <a:ext cx="61125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50000"/>
              </a:lnSpc>
              <a:buClrTx/>
              <a:buSzTx/>
              <a:buFontTx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线上线下·网红平台直播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91210" y="1545590"/>
            <a:ext cx="6256655" cy="1123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charset="-122"/>
              </a:rPr>
              <a:t>开放及灯光节现场对活动进行直播介绍，全程与粉丝进行互动， </a:t>
            </a:r>
          </a:p>
          <a:p>
            <a:pPr algn="l">
              <a:lnSpc>
                <a:spcPct val="14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charset="-122"/>
              </a:rPr>
              <a:t>    增加活动线上影响力。</a:t>
            </a:r>
          </a:p>
          <a:p>
            <a:pPr algn="l">
              <a:lnSpc>
                <a:spcPct val="14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►赵县网络红人：赵县哩事</a:t>
            </a:r>
            <a:endParaRPr lang="en-US" altLang="zh-CN" sz="1600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charset="-122"/>
            </a:endParaRPr>
          </a:p>
        </p:txBody>
      </p:sp>
      <p:pic>
        <p:nvPicPr>
          <p:cNvPr id="10" name="object 4"/>
          <p:cNvPicPr/>
          <p:nvPr/>
        </p:nvPicPr>
        <p:blipFill>
          <a:blip r:embed="rId3" cstate="print"/>
          <a:srcRect b="2066"/>
          <a:stretch>
            <a:fillRect/>
          </a:stretch>
        </p:blipFill>
        <p:spPr>
          <a:xfrm>
            <a:off x="1335405" y="3221355"/>
            <a:ext cx="5850890" cy="31489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7755" y="875665"/>
            <a:ext cx="3653790" cy="54946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8465" y="116967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9"/>
          <p:cNvSpPr txBox="1"/>
          <p:nvPr/>
        </p:nvSpPr>
        <p:spPr>
          <a:xfrm>
            <a:off x="683260" y="538480"/>
            <a:ext cx="61125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50000"/>
              </a:lnSpc>
              <a:buClrTx/>
              <a:buSzTx/>
              <a:buFontTx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前期造势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北极光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91210" y="1545590"/>
            <a:ext cx="944118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8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charset="-122"/>
              </a:rPr>
              <a:t>活动开始前，从</a:t>
            </a:r>
            <a:r>
              <a:rPr lang="en-US" altLang="zh-CN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charset="-122"/>
              </a:rPr>
              <a:t>12</a:t>
            </a: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charset="-122"/>
              </a:rPr>
              <a:t>月</a:t>
            </a:r>
            <a:r>
              <a:rPr lang="en-US" altLang="zh-CN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charset="-122"/>
              </a:rPr>
              <a:t>13-19</a:t>
            </a: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charset="-122"/>
              </a:rPr>
              <a:t>日，每天傍晚定时进行北极光表演，为活动开放做铺垫。</a:t>
            </a:r>
          </a:p>
          <a:p>
            <a:pPr algn="l">
              <a:lnSpc>
                <a:spcPct val="18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charset="-122"/>
                <a:sym typeface="+mn-ea"/>
              </a:rPr>
              <a:t>北极光变幻出不同颜色，随音乐律动，光束穿透力强，带来不一样的感官体验。</a:t>
            </a:r>
            <a:endParaRPr lang="zh-CN" sz="1600" b="1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18160" y="3004185"/>
            <a:ext cx="11172825" cy="3242310"/>
            <a:chOff x="768" y="5984"/>
            <a:chExt cx="15297" cy="36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8" y="5985"/>
              <a:ext cx="4971" cy="361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54" y="5985"/>
              <a:ext cx="4791" cy="3612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60" y="5984"/>
              <a:ext cx="5305" cy="361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5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" y="48895"/>
            <a:ext cx="12185650" cy="685419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0" y="-19685"/>
            <a:ext cx="12199620" cy="6923405"/>
            <a:chOff x="0" y="-14"/>
            <a:chExt cx="19216" cy="10909"/>
          </a:xfrm>
        </p:grpSpPr>
        <p:pic>
          <p:nvPicPr>
            <p:cNvPr id="9" name="图片 8" descr="d2efa98f6da10c75039423bea16b5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0143" cy="760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78" y="-14"/>
              <a:ext cx="9439" cy="552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/>
            <a:srcRect r="12896"/>
            <a:stretch>
              <a:fillRect/>
            </a:stretch>
          </p:blipFill>
          <p:spPr>
            <a:xfrm>
              <a:off x="3247" y="5731"/>
              <a:ext cx="6531" cy="5165"/>
            </a:xfrm>
            <a:prstGeom prst="rect">
              <a:avLst/>
            </a:prstGeom>
          </p:spPr>
        </p:pic>
        <p:grpSp>
          <p:nvGrpSpPr>
            <p:cNvPr id="13" name="组合 12"/>
            <p:cNvGrpSpPr/>
            <p:nvPr/>
          </p:nvGrpSpPr>
          <p:grpSpPr>
            <a:xfrm>
              <a:off x="9778" y="5047"/>
              <a:ext cx="9422" cy="5753"/>
              <a:chOff x="9778" y="5047"/>
              <a:chExt cx="9422" cy="5753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778" y="5047"/>
                <a:ext cx="9422" cy="5753"/>
              </a:xfrm>
              <a:prstGeom prst="rect">
                <a:avLst/>
              </a:prstGeom>
            </p:spPr>
          </p:pic>
          <p:sp>
            <p:nvSpPr>
              <p:cNvPr id="16" name="任意多边形 15"/>
              <p:cNvSpPr/>
              <p:nvPr/>
            </p:nvSpPr>
            <p:spPr>
              <a:xfrm>
                <a:off x="10973" y="6747"/>
                <a:ext cx="3508" cy="1164"/>
              </a:xfrm>
              <a:custGeom>
                <a:avLst/>
                <a:gdLst>
                  <a:gd name="connsiteX0" fmla="*/ 25 w 3140"/>
                  <a:gd name="connsiteY0" fmla="*/ 29 h 1164"/>
                  <a:gd name="connsiteX1" fmla="*/ 3140 w 3140"/>
                  <a:gd name="connsiteY1" fmla="*/ 93 h 1164"/>
                  <a:gd name="connsiteX2" fmla="*/ 2964 w 3140"/>
                  <a:gd name="connsiteY2" fmla="*/ 1133 h 1164"/>
                  <a:gd name="connsiteX3" fmla="*/ 1372 w 3140"/>
                  <a:gd name="connsiteY3" fmla="*/ 908 h 1164"/>
                  <a:gd name="connsiteX4" fmla="*/ 225 w 3140"/>
                  <a:gd name="connsiteY4" fmla="*/ 1053 h 1164"/>
                  <a:gd name="connsiteX5" fmla="*/ 25 w 3140"/>
                  <a:gd name="connsiteY5" fmla="*/ 29 h 1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40" h="1164">
                    <a:moveTo>
                      <a:pt x="25" y="29"/>
                    </a:moveTo>
                    <a:cubicBezTo>
                      <a:pt x="1063" y="50"/>
                      <a:pt x="1399" y="-83"/>
                      <a:pt x="3140" y="93"/>
                    </a:cubicBezTo>
                    <a:lnTo>
                      <a:pt x="2964" y="1133"/>
                    </a:lnTo>
                    <a:cubicBezTo>
                      <a:pt x="2641" y="1270"/>
                      <a:pt x="1829" y="922"/>
                      <a:pt x="1372" y="908"/>
                    </a:cubicBezTo>
                    <a:cubicBezTo>
                      <a:pt x="916" y="895"/>
                      <a:pt x="474" y="1205"/>
                      <a:pt x="225" y="1053"/>
                    </a:cubicBezTo>
                    <a:cubicBezTo>
                      <a:pt x="-62" y="460"/>
                      <a:pt x="-4" y="93"/>
                      <a:pt x="25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600">
                    <a:solidFill>
                      <a:schemeClr val="tx1"/>
                    </a:solidFill>
                    <a:latin typeface="方正光辉特粗简体" panose="03000509000000000000" charset="-122"/>
                    <a:ea typeface="方正光辉特粗简体" panose="03000509000000000000" charset="-122"/>
                  </a:rPr>
                  <a:t>金域优选</a:t>
                </a:r>
              </a:p>
              <a:p>
                <a:pPr algn="ctr"/>
                <a:r>
                  <a:rPr lang="zh-CN" altLang="en-US" sz="1600">
                    <a:solidFill>
                      <a:schemeClr val="tx1"/>
                    </a:solidFill>
                    <a:latin typeface="方正光辉特粗简体" panose="03000509000000000000" charset="-122"/>
                    <a:ea typeface="方正光辉特粗简体" panose="03000509000000000000" charset="-122"/>
                  </a:rPr>
                  <a:t>一府倾城</a:t>
                </a:r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>
                <a:off x="15868" y="7349"/>
                <a:ext cx="2214" cy="821"/>
              </a:xfrm>
              <a:custGeom>
                <a:avLst/>
                <a:gdLst>
                  <a:gd name="connsiteX0" fmla="*/ 25 w 3140"/>
                  <a:gd name="connsiteY0" fmla="*/ 29 h 1164"/>
                  <a:gd name="connsiteX1" fmla="*/ 3140 w 3140"/>
                  <a:gd name="connsiteY1" fmla="*/ 93 h 1164"/>
                  <a:gd name="connsiteX2" fmla="*/ 2964 w 3140"/>
                  <a:gd name="connsiteY2" fmla="*/ 1133 h 1164"/>
                  <a:gd name="connsiteX3" fmla="*/ 1372 w 3140"/>
                  <a:gd name="connsiteY3" fmla="*/ 908 h 1164"/>
                  <a:gd name="connsiteX4" fmla="*/ 225 w 3140"/>
                  <a:gd name="connsiteY4" fmla="*/ 1053 h 1164"/>
                  <a:gd name="connsiteX5" fmla="*/ 25 w 3140"/>
                  <a:gd name="connsiteY5" fmla="*/ 29 h 1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40" h="1164">
                    <a:moveTo>
                      <a:pt x="25" y="29"/>
                    </a:moveTo>
                    <a:cubicBezTo>
                      <a:pt x="1063" y="50"/>
                      <a:pt x="1399" y="-83"/>
                      <a:pt x="3140" y="93"/>
                    </a:cubicBezTo>
                    <a:lnTo>
                      <a:pt x="2964" y="1133"/>
                    </a:lnTo>
                    <a:cubicBezTo>
                      <a:pt x="2641" y="1270"/>
                      <a:pt x="1829" y="922"/>
                      <a:pt x="1372" y="908"/>
                    </a:cubicBezTo>
                    <a:cubicBezTo>
                      <a:pt x="916" y="895"/>
                      <a:pt x="474" y="1205"/>
                      <a:pt x="225" y="1053"/>
                    </a:cubicBezTo>
                    <a:cubicBezTo>
                      <a:pt x="-62" y="460"/>
                      <a:pt x="-4" y="93"/>
                      <a:pt x="25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>
                    <a:solidFill>
                      <a:schemeClr val="tx1"/>
                    </a:solidFill>
                    <a:latin typeface="方正光辉特粗简体" panose="03000509000000000000" charset="-122"/>
                    <a:ea typeface="方正光辉特粗简体" panose="03000509000000000000" charset="-122"/>
                  </a:rPr>
                  <a:t>恢弘献映</a:t>
                </a:r>
              </a:p>
            </p:txBody>
          </p:sp>
        </p:grp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5764"/>
              <a:ext cx="3437" cy="5036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/>
        </p:nvSpPr>
        <p:spPr>
          <a:xfrm>
            <a:off x="0" y="-19685"/>
            <a:ext cx="6889115" cy="1506855"/>
          </a:xfrm>
          <a:prstGeom prst="rect">
            <a:avLst/>
          </a:prstGeom>
          <a:solidFill>
            <a:schemeClr val="bg1">
              <a:lumMod val="50000"/>
              <a:alpha val="54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charset="-122"/>
              <a:ea typeface="方正兰亭中黑_GBK" panose="02000000000000000000" charset="-122"/>
              <a:cs typeface="Hiragino Sans GB W3"/>
            </a:endParaRPr>
          </a:p>
          <a:p>
            <a:endParaRPr lang="zh-CN" alt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charset="-122"/>
              <a:ea typeface="方正兰亭中黑_GBK" panose="02000000000000000000" charset="-122"/>
              <a:cs typeface="Hiragino Sans GB W3"/>
            </a:endParaRPr>
          </a:p>
          <a:p>
            <a:endParaRPr lang="zh-CN" alt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charset="-122"/>
              <a:ea typeface="方正兰亭中黑_GBK" panose="02000000000000000000" charset="-122"/>
              <a:cs typeface="Hiragino Sans GB W3"/>
            </a:endParaRPr>
          </a:p>
          <a:p>
            <a:r>
              <a:rPr lang="zh-CN" altLang="en-US" sz="1600" b="1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Hiragino Sans GB W3"/>
              </a:rPr>
              <a:t>活动前</a:t>
            </a:r>
            <a:r>
              <a:rPr lang="en-US" altLang="zh-CN" sz="1600" b="1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Hiragino Sans GB W3"/>
              </a:rPr>
              <a:t>2</a:t>
            </a:r>
            <a:r>
              <a:rPr lang="zh-CN" altLang="en-US" sz="1600" b="1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Hiragino Sans GB W3"/>
              </a:rPr>
              <a:t>天，热气球上进行广告昭示，持续</a:t>
            </a:r>
            <a:r>
              <a:rPr lang="en-US" altLang="zh-CN" sz="1600" b="1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Hiragino Sans GB W3"/>
              </a:rPr>
              <a:t>4</a:t>
            </a:r>
            <a:r>
              <a:rPr lang="zh-CN" altLang="en-US" sz="1600" b="1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Hiragino Sans GB W3"/>
              </a:rPr>
              <a:t>小时释放活动信息，全城造势。</a:t>
            </a:r>
          </a:p>
          <a:p>
            <a:endParaRPr lang="zh-CN" altLang="en-US" sz="1600" b="1" dirty="0">
              <a:solidFill>
                <a:schemeClr val="bg1"/>
              </a:solidFill>
              <a:effectLst/>
              <a:latin typeface="方正兰亭中黑_GBK" panose="02000000000000000000" charset="-122"/>
              <a:ea typeface="方正兰亭中黑_GBK" panose="02000000000000000000" charset="-122"/>
              <a:cs typeface="Hiragino Sans GB W3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7790" y="248920"/>
            <a:ext cx="30867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altLang="zh-CN" sz="2800" b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热气球升空造势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304609" y="3938995"/>
            <a:ext cx="56769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D2B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标宋" charset="0"/>
                <a:ea typeface="创艺简标宋" charset="0"/>
                <a:cs typeface="字魂105号-简雅黑" panose="00000500000000000000" pitchFamily="2" charset="-122"/>
              </a:rPr>
              <a:t>营销中心开放暨灯光节开幕</a:t>
            </a: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5304790" y="3763010"/>
            <a:ext cx="6845935" cy="17145"/>
          </a:xfrm>
          <a:prstGeom prst="line">
            <a:avLst/>
          </a:prstGeom>
          <a:ln>
            <a:solidFill>
              <a:srgbClr val="D2B4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410200" y="4974590"/>
            <a:ext cx="4355465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1400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白天：日常暖场、氛围布置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367724" y="3162807"/>
            <a:ext cx="3169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12</a:t>
            </a:r>
            <a:r>
              <a:rPr lang="zh-CN" altLang="en-US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月</a:t>
            </a:r>
            <a:r>
              <a:rPr lang="en-US" altLang="zh-CN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19</a:t>
            </a:r>
            <a:r>
              <a:rPr lang="zh-CN" altLang="en-US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日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305046" y="2701349"/>
            <a:ext cx="193040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4800" b="1" dirty="0">
                <a:solidFill>
                  <a:srgbClr val="D2B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Part  2.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192530" y="781050"/>
            <a:ext cx="9940290" cy="5601335"/>
            <a:chOff x="1878" y="1230"/>
            <a:chExt cx="15654" cy="8821"/>
          </a:xfrm>
        </p:grpSpPr>
        <p:pic>
          <p:nvPicPr>
            <p:cNvPr id="11" name="图片 10" descr="a5216ea6836e9a3866cd252cf8c6d42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878" y="1230"/>
              <a:ext cx="15654" cy="882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矩形 5"/>
            <p:cNvSpPr/>
            <p:nvPr/>
          </p:nvSpPr>
          <p:spPr>
            <a:xfrm>
              <a:off x="12672" y="1928"/>
              <a:ext cx="3696" cy="3024"/>
            </a:xfrm>
            <a:prstGeom prst="rect">
              <a:avLst/>
            </a:prstGeom>
            <a:solidFill>
              <a:srgbClr val="FF0000">
                <a:alpha val="76000"/>
              </a:srgbClr>
            </a:solidFill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室内暖场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9464" y="3984"/>
              <a:ext cx="3089" cy="968"/>
            </a:xfrm>
            <a:prstGeom prst="rect">
              <a:avLst/>
            </a:prstGeom>
            <a:solidFill>
              <a:srgbClr val="FF0000">
                <a:alpha val="63000"/>
              </a:srgbClr>
            </a:solidFill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开放仪式</a:t>
              </a:r>
            </a:p>
          </p:txBody>
        </p:sp>
      </p:grpSp>
      <p:sp>
        <p:nvSpPr>
          <p:cNvPr id="25" name="TextBox 9"/>
          <p:cNvSpPr txBox="1"/>
          <p:nvPr/>
        </p:nvSpPr>
        <p:spPr>
          <a:xfrm>
            <a:off x="1353820" y="949960"/>
            <a:ext cx="611251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50000"/>
              </a:lnSpc>
              <a:buClrTx/>
              <a:buSzTx/>
              <a:buFontTx/>
            </a:pPr>
            <a:r>
              <a:rPr lang="zh-CN" sz="2800" b="1">
                <a:solidFill>
                  <a:srgbClr val="C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活动使用区域</a:t>
            </a:r>
          </a:p>
        </p:txBody>
      </p:sp>
      <p:sp>
        <p:nvSpPr>
          <p:cNvPr id="7" name="矩形 6"/>
          <p:cNvSpPr/>
          <p:nvPr/>
        </p:nvSpPr>
        <p:spPr>
          <a:xfrm>
            <a:off x="8386445" y="4039235"/>
            <a:ext cx="1463675" cy="1115695"/>
          </a:xfrm>
          <a:prstGeom prst="rect">
            <a:avLst/>
          </a:prstGeom>
          <a:solidFill>
            <a:srgbClr val="FF0000">
              <a:alpha val="76000"/>
            </a:srgb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样板间</a:t>
            </a:r>
          </a:p>
        </p:txBody>
      </p:sp>
      <p:sp>
        <p:nvSpPr>
          <p:cNvPr id="9" name="矩形 8"/>
          <p:cNvSpPr/>
          <p:nvPr/>
        </p:nvSpPr>
        <p:spPr>
          <a:xfrm>
            <a:off x="6009640" y="4361180"/>
            <a:ext cx="1961515" cy="1314450"/>
          </a:xfrm>
          <a:prstGeom prst="rect">
            <a:avLst/>
          </a:prstGeom>
          <a:solidFill>
            <a:srgbClr val="FF0000">
              <a:alpha val="63000"/>
            </a:srgb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灯光节区域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2456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662940" y="469900"/>
            <a:ext cx="4740910" cy="60547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02bc0dc0df2d791d4a467bfaef1ce97"/>
          <p:cNvPicPr>
            <a:picLocks noChangeAspect="1"/>
          </p:cNvPicPr>
          <p:nvPr/>
        </p:nvPicPr>
        <p:blipFill>
          <a:blip r:embed="rId3"/>
          <a:srcRect r="41889"/>
          <a:stretch>
            <a:fillRect/>
          </a:stretch>
        </p:blipFill>
        <p:spPr>
          <a:xfrm>
            <a:off x="5486400" y="577215"/>
            <a:ext cx="6036945" cy="58400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9"/>
          <p:cNvSpPr txBox="1"/>
          <p:nvPr/>
        </p:nvSpPr>
        <p:spPr>
          <a:xfrm>
            <a:off x="674370" y="432435"/>
            <a:ext cx="27552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50000"/>
              </a:lnSpc>
              <a:buClrTx/>
              <a:buSzTx/>
              <a:buFontTx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区域布置规划图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975360" y="3501390"/>
            <a:ext cx="1772920" cy="337185"/>
            <a:chOff x="1552" y="4798"/>
            <a:chExt cx="2792" cy="531"/>
          </a:xfrm>
        </p:grpSpPr>
        <p:sp>
          <p:nvSpPr>
            <p:cNvPr id="11" name="矩形 10"/>
            <p:cNvSpPr/>
            <p:nvPr/>
          </p:nvSpPr>
          <p:spPr>
            <a:xfrm>
              <a:off x="1552" y="4872"/>
              <a:ext cx="640" cy="432"/>
            </a:xfrm>
            <a:prstGeom prst="rect">
              <a:avLst/>
            </a:prstGeom>
            <a:solidFill>
              <a:srgbClr val="B4C7E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216" y="4798"/>
              <a:ext cx="212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/>
                <a:t>水景装饰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75360" y="3033395"/>
            <a:ext cx="2221230" cy="337185"/>
            <a:chOff x="1552" y="4798"/>
            <a:chExt cx="3498" cy="531"/>
          </a:xfrm>
        </p:grpSpPr>
        <p:sp>
          <p:nvSpPr>
            <p:cNvPr id="19" name="矩形 18"/>
            <p:cNvSpPr/>
            <p:nvPr/>
          </p:nvSpPr>
          <p:spPr>
            <a:xfrm>
              <a:off x="1552" y="4872"/>
              <a:ext cx="640" cy="432"/>
            </a:xfrm>
            <a:prstGeom prst="rect">
              <a:avLst/>
            </a:prstGeom>
            <a:solidFill>
              <a:srgbClr val="F4B18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216" y="4798"/>
              <a:ext cx="2834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/>
                <a:t>迎宾花柱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95680" y="2245360"/>
            <a:ext cx="1744345" cy="337185"/>
            <a:chOff x="1552" y="4798"/>
            <a:chExt cx="2747" cy="531"/>
          </a:xfrm>
        </p:grpSpPr>
        <p:sp>
          <p:nvSpPr>
            <p:cNvPr id="29" name="矩形 28"/>
            <p:cNvSpPr/>
            <p:nvPr/>
          </p:nvSpPr>
          <p:spPr>
            <a:xfrm>
              <a:off x="1552" y="4872"/>
              <a:ext cx="640" cy="432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171" y="4798"/>
              <a:ext cx="212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/>
                <a:t>主画面背板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30605" y="1442720"/>
            <a:ext cx="2248756" cy="337185"/>
            <a:chOff x="1552" y="4798"/>
            <a:chExt cx="4620" cy="531"/>
          </a:xfrm>
        </p:grpSpPr>
        <p:sp>
          <p:nvSpPr>
            <p:cNvPr id="32" name="矩形 31"/>
            <p:cNvSpPr/>
            <p:nvPr/>
          </p:nvSpPr>
          <p:spPr>
            <a:xfrm>
              <a:off x="1552" y="4872"/>
              <a:ext cx="784" cy="4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236" y="4798"/>
              <a:ext cx="3936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/>
                <a:t>道路指引（道旗）</a:t>
              </a:r>
            </a:p>
          </p:txBody>
        </p:sp>
      </p:grpSp>
      <p:sp>
        <p:nvSpPr>
          <p:cNvPr id="67" name="空心弧 66"/>
          <p:cNvSpPr/>
          <p:nvPr/>
        </p:nvSpPr>
        <p:spPr>
          <a:xfrm rot="10800000">
            <a:off x="7432675" y="258445"/>
            <a:ext cx="720090" cy="734695"/>
          </a:xfrm>
          <a:prstGeom prst="blockArc">
            <a:avLst>
              <a:gd name="adj1" fmla="val 10800000"/>
              <a:gd name="adj2" fmla="val 194840"/>
              <a:gd name="adj3" fmla="val 16374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005840" y="1859915"/>
            <a:ext cx="1744345" cy="337185"/>
            <a:chOff x="1552" y="4798"/>
            <a:chExt cx="2747" cy="531"/>
          </a:xfrm>
        </p:grpSpPr>
        <p:sp>
          <p:nvSpPr>
            <p:cNvPr id="69" name="矩形 68"/>
            <p:cNvSpPr/>
            <p:nvPr/>
          </p:nvSpPr>
          <p:spPr>
            <a:xfrm>
              <a:off x="1552" y="4872"/>
              <a:ext cx="640" cy="432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2171" y="4798"/>
              <a:ext cx="212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/>
                <a:t>特装门头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975360" y="3963035"/>
            <a:ext cx="1772920" cy="337185"/>
            <a:chOff x="1552" y="4798"/>
            <a:chExt cx="2792" cy="531"/>
          </a:xfrm>
        </p:grpSpPr>
        <p:sp>
          <p:nvSpPr>
            <p:cNvPr id="76" name="矩形 75"/>
            <p:cNvSpPr/>
            <p:nvPr/>
          </p:nvSpPr>
          <p:spPr>
            <a:xfrm>
              <a:off x="1552" y="4872"/>
              <a:ext cx="640" cy="4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2216" y="4798"/>
              <a:ext cx="212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/>
                <a:t>模特展示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975360" y="4378960"/>
            <a:ext cx="2138045" cy="337185"/>
            <a:chOff x="1552" y="4798"/>
            <a:chExt cx="3367" cy="531"/>
          </a:xfrm>
        </p:grpSpPr>
        <p:sp>
          <p:nvSpPr>
            <p:cNvPr id="79" name="矩形 78"/>
            <p:cNvSpPr/>
            <p:nvPr/>
          </p:nvSpPr>
          <p:spPr>
            <a:xfrm>
              <a:off x="1552" y="4872"/>
              <a:ext cx="640" cy="432"/>
            </a:xfrm>
            <a:prstGeom prst="rect">
              <a:avLst/>
            </a:prstGeom>
            <a:solidFill>
              <a:srgbClr val="38848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2216" y="4798"/>
              <a:ext cx="2703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ym typeface="+mn-ea"/>
                </a:rPr>
                <a:t>阶梯形象字特装</a:t>
              </a:r>
              <a:endParaRPr lang="zh-CN" altLang="en-US" sz="1600"/>
            </a:p>
          </p:txBody>
        </p:sp>
      </p:grpSp>
      <p:sp>
        <p:nvSpPr>
          <p:cNvPr id="15" name="矩形 14"/>
          <p:cNvSpPr/>
          <p:nvPr/>
        </p:nvSpPr>
        <p:spPr>
          <a:xfrm rot="18900000">
            <a:off x="8302625" y="1784350"/>
            <a:ext cx="875665" cy="1714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/>
              <a:t>水景装饰</a:t>
            </a:r>
          </a:p>
        </p:txBody>
      </p:sp>
      <p:sp>
        <p:nvSpPr>
          <p:cNvPr id="42" name="等腰三角形 41"/>
          <p:cNvSpPr/>
          <p:nvPr/>
        </p:nvSpPr>
        <p:spPr>
          <a:xfrm>
            <a:off x="10130155" y="635000"/>
            <a:ext cx="213360" cy="22352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>
            <a:off x="6072505" y="635000"/>
            <a:ext cx="213360" cy="22352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>
            <a:off x="6433185" y="635000"/>
            <a:ext cx="213360" cy="22352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>
            <a:off x="10492105" y="635000"/>
            <a:ext cx="213360" cy="22352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>
            <a:off x="9799955" y="635000"/>
            <a:ext cx="213360" cy="22352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>
            <a:off x="9479915" y="635000"/>
            <a:ext cx="213360" cy="22352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>
            <a:off x="9110345" y="635000"/>
            <a:ext cx="213360" cy="22352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9254490" y="1147445"/>
            <a:ext cx="946150" cy="1714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/>
              <a:t>水景装饰</a:t>
            </a:r>
          </a:p>
        </p:txBody>
      </p:sp>
      <p:sp>
        <p:nvSpPr>
          <p:cNvPr id="92" name="矩形 91"/>
          <p:cNvSpPr/>
          <p:nvPr/>
        </p:nvSpPr>
        <p:spPr>
          <a:xfrm rot="5400000" flipV="1">
            <a:off x="5987415" y="3660140"/>
            <a:ext cx="521335" cy="88900"/>
          </a:xfrm>
          <a:prstGeom prst="rect">
            <a:avLst/>
          </a:prstGeom>
          <a:solidFill>
            <a:srgbClr val="00B0F0"/>
          </a:solidFill>
          <a:ln w="31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空心弧 6"/>
          <p:cNvSpPr/>
          <p:nvPr/>
        </p:nvSpPr>
        <p:spPr>
          <a:xfrm>
            <a:off x="7422515" y="2359660"/>
            <a:ext cx="785495" cy="318770"/>
          </a:xfrm>
          <a:prstGeom prst="blockArc">
            <a:avLst>
              <a:gd name="adj1" fmla="val 10800000"/>
              <a:gd name="adj2" fmla="val 21397081"/>
              <a:gd name="adj3" fmla="val 1515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椭圆 7"/>
          <p:cNvSpPr/>
          <p:nvPr/>
        </p:nvSpPr>
        <p:spPr>
          <a:xfrm>
            <a:off x="9110345" y="4846955"/>
            <a:ext cx="129540" cy="160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rot="2760000">
            <a:off x="8625840" y="918210"/>
            <a:ext cx="104140" cy="774065"/>
          </a:xfrm>
          <a:prstGeom prst="rect">
            <a:avLst/>
          </a:prstGeom>
          <a:solidFill>
            <a:srgbClr val="F4B183"/>
          </a:solidFill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7" name="矩形 26"/>
          <p:cNvSpPr/>
          <p:nvPr/>
        </p:nvSpPr>
        <p:spPr>
          <a:xfrm>
            <a:off x="7653020" y="1489075"/>
            <a:ext cx="287655" cy="693420"/>
          </a:xfrm>
          <a:prstGeom prst="rect">
            <a:avLst/>
          </a:prstGeom>
          <a:solidFill>
            <a:srgbClr val="388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4" name="矩形 33"/>
          <p:cNvSpPr/>
          <p:nvPr/>
        </p:nvSpPr>
        <p:spPr>
          <a:xfrm rot="5400000">
            <a:off x="9638030" y="361950"/>
            <a:ext cx="113665" cy="1297305"/>
          </a:xfrm>
          <a:prstGeom prst="rect">
            <a:avLst/>
          </a:prstGeom>
          <a:solidFill>
            <a:srgbClr val="F4B1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5" name="矩形 34"/>
          <p:cNvSpPr/>
          <p:nvPr/>
        </p:nvSpPr>
        <p:spPr>
          <a:xfrm>
            <a:off x="7310755" y="1639570"/>
            <a:ext cx="76200" cy="332740"/>
          </a:xfrm>
          <a:prstGeom prst="rect">
            <a:avLst/>
          </a:prstGeom>
          <a:solidFill>
            <a:srgbClr val="F4B1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6" name="矩形 35"/>
          <p:cNvSpPr/>
          <p:nvPr/>
        </p:nvSpPr>
        <p:spPr>
          <a:xfrm rot="18960000">
            <a:off x="7069455" y="1011555"/>
            <a:ext cx="133985" cy="522605"/>
          </a:xfrm>
          <a:prstGeom prst="rect">
            <a:avLst/>
          </a:prstGeom>
          <a:solidFill>
            <a:srgbClr val="F4B1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cxnSp>
        <p:nvCxnSpPr>
          <p:cNvPr id="37" name="直接连接符 36"/>
          <p:cNvCxnSpPr/>
          <p:nvPr/>
        </p:nvCxnSpPr>
        <p:spPr>
          <a:xfrm flipV="1">
            <a:off x="8408035" y="1501140"/>
            <a:ext cx="557530" cy="527685"/>
          </a:xfrm>
          <a:prstGeom prst="line">
            <a:avLst/>
          </a:prstGeom>
          <a:ln w="127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8955405" y="1501140"/>
            <a:ext cx="750570" cy="10160"/>
          </a:xfrm>
          <a:prstGeom prst="line">
            <a:avLst/>
          </a:prstGeom>
          <a:ln w="127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10013315" y="1489710"/>
            <a:ext cx="403225" cy="5080"/>
          </a:xfrm>
          <a:prstGeom prst="line">
            <a:avLst/>
          </a:prstGeom>
          <a:ln w="127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9695815" y="1501140"/>
            <a:ext cx="10160" cy="203200"/>
          </a:xfrm>
          <a:prstGeom prst="line">
            <a:avLst/>
          </a:prstGeom>
          <a:ln w="127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10010775" y="1489710"/>
            <a:ext cx="2540" cy="265430"/>
          </a:xfrm>
          <a:prstGeom prst="line">
            <a:avLst/>
          </a:prstGeom>
          <a:ln w="127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/>
        </p:nvSpPr>
        <p:spPr>
          <a:xfrm>
            <a:off x="8217535" y="1638935"/>
            <a:ext cx="76835" cy="332740"/>
          </a:xfrm>
          <a:prstGeom prst="rect">
            <a:avLst/>
          </a:prstGeom>
          <a:solidFill>
            <a:srgbClr val="F4B1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1" name="矩形 50"/>
          <p:cNvSpPr/>
          <p:nvPr/>
        </p:nvSpPr>
        <p:spPr>
          <a:xfrm rot="10800000" flipV="1">
            <a:off x="6265545" y="1021715"/>
            <a:ext cx="521335" cy="88900"/>
          </a:xfrm>
          <a:prstGeom prst="rect">
            <a:avLst/>
          </a:prstGeom>
          <a:solidFill>
            <a:srgbClr val="00B0F0"/>
          </a:solidFill>
          <a:ln w="31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2" name="直接连接符 51"/>
          <p:cNvCxnSpPr/>
          <p:nvPr/>
        </p:nvCxnSpPr>
        <p:spPr>
          <a:xfrm>
            <a:off x="985520" y="6044565"/>
            <a:ext cx="403225" cy="5080"/>
          </a:xfrm>
          <a:prstGeom prst="line">
            <a:avLst/>
          </a:prstGeom>
          <a:ln w="127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1501775" y="5868670"/>
            <a:ext cx="17164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ym typeface="+mn-ea"/>
              </a:rPr>
              <a:t>礼宾杆</a:t>
            </a:r>
            <a:endParaRPr lang="zh-CN" altLang="en-US" sz="1600"/>
          </a:p>
        </p:txBody>
      </p:sp>
      <p:grpSp>
        <p:nvGrpSpPr>
          <p:cNvPr id="84" name="组合 83"/>
          <p:cNvGrpSpPr/>
          <p:nvPr/>
        </p:nvGrpSpPr>
        <p:grpSpPr>
          <a:xfrm rot="7980000">
            <a:off x="9398635" y="1849755"/>
            <a:ext cx="414020" cy="324485"/>
            <a:chOff x="13062" y="1475"/>
            <a:chExt cx="842" cy="673"/>
          </a:xfrm>
        </p:grpSpPr>
        <p:sp>
          <p:nvSpPr>
            <p:cNvPr id="55" name="矩形 54"/>
            <p:cNvSpPr/>
            <p:nvPr/>
          </p:nvSpPr>
          <p:spPr>
            <a:xfrm rot="2760000">
              <a:off x="13406" y="1535"/>
              <a:ext cx="208" cy="789"/>
            </a:xfrm>
            <a:prstGeom prst="rect">
              <a:avLst/>
            </a:prstGeom>
            <a:solidFill>
              <a:schemeClr val="accent6"/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74" name="椭圆 73"/>
            <p:cNvSpPr/>
            <p:nvPr/>
          </p:nvSpPr>
          <p:spPr>
            <a:xfrm>
              <a:off x="13549" y="1475"/>
              <a:ext cx="205" cy="222"/>
            </a:xfrm>
            <a:prstGeom prst="ellipse">
              <a:avLst/>
            </a:prstGeom>
            <a:solidFill>
              <a:srgbClr val="C17AB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 rot="420000">
              <a:off x="13291" y="1693"/>
              <a:ext cx="205" cy="222"/>
            </a:xfrm>
            <a:prstGeom prst="ellipse">
              <a:avLst/>
            </a:prstGeom>
            <a:solidFill>
              <a:srgbClr val="C17AB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3062" y="1926"/>
              <a:ext cx="205" cy="222"/>
            </a:xfrm>
            <a:prstGeom prst="ellipse">
              <a:avLst/>
            </a:prstGeom>
            <a:solidFill>
              <a:srgbClr val="C17AB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95680" y="2646680"/>
            <a:ext cx="1750695" cy="337185"/>
            <a:chOff x="1557" y="4798"/>
            <a:chExt cx="2757" cy="531"/>
          </a:xfrm>
        </p:grpSpPr>
        <p:sp>
          <p:nvSpPr>
            <p:cNvPr id="63" name="矩形 62"/>
            <p:cNvSpPr/>
            <p:nvPr/>
          </p:nvSpPr>
          <p:spPr>
            <a:xfrm>
              <a:off x="1557" y="4848"/>
              <a:ext cx="640" cy="43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2186" y="4798"/>
              <a:ext cx="212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/>
                <a:t>签到处</a:t>
              </a: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988060" y="5554345"/>
            <a:ext cx="2297430" cy="337185"/>
            <a:chOff x="1552" y="4798"/>
            <a:chExt cx="4720" cy="531"/>
          </a:xfrm>
        </p:grpSpPr>
        <p:sp>
          <p:nvSpPr>
            <p:cNvPr id="94" name="矩形 93"/>
            <p:cNvSpPr/>
            <p:nvPr/>
          </p:nvSpPr>
          <p:spPr>
            <a:xfrm>
              <a:off x="1552" y="4872"/>
              <a:ext cx="784" cy="432"/>
            </a:xfrm>
            <a:prstGeom prst="rect">
              <a:avLst/>
            </a:prstGeom>
            <a:solidFill>
              <a:srgbClr val="FFE6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2336" y="4798"/>
              <a:ext cx="3936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/>
                <a:t>灯光隧道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88060" y="4768215"/>
            <a:ext cx="2297430" cy="337185"/>
            <a:chOff x="1552" y="4798"/>
            <a:chExt cx="4720" cy="531"/>
          </a:xfrm>
        </p:grpSpPr>
        <p:sp>
          <p:nvSpPr>
            <p:cNvPr id="22" name="矩形 21"/>
            <p:cNvSpPr/>
            <p:nvPr/>
          </p:nvSpPr>
          <p:spPr>
            <a:xfrm>
              <a:off x="1552" y="4872"/>
              <a:ext cx="784" cy="432"/>
            </a:xfrm>
            <a:prstGeom prst="rect">
              <a:avLst/>
            </a:prstGeom>
            <a:solidFill>
              <a:srgbClr val="C17AB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336" y="4798"/>
              <a:ext cx="3936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/>
                <a:t>礼仪</a:t>
              </a:r>
            </a:p>
          </p:txBody>
        </p:sp>
      </p:grpSp>
      <p:sp>
        <p:nvSpPr>
          <p:cNvPr id="24" name="椭圆 23"/>
          <p:cNvSpPr/>
          <p:nvPr/>
        </p:nvSpPr>
        <p:spPr>
          <a:xfrm>
            <a:off x="7853680" y="1584325"/>
            <a:ext cx="129540" cy="160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7580630" y="1816100"/>
            <a:ext cx="129540" cy="160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7574280" y="1543050"/>
            <a:ext cx="129540" cy="160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8369935" y="3110865"/>
            <a:ext cx="172085" cy="17208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6261100" y="3996690"/>
            <a:ext cx="172085" cy="17208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7327900" y="3278505"/>
            <a:ext cx="172085" cy="17208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7347585" y="4481195"/>
            <a:ext cx="795655" cy="251460"/>
          </a:xfrm>
          <a:prstGeom prst="rect">
            <a:avLst/>
          </a:prstGeom>
          <a:solidFill>
            <a:srgbClr val="B5F545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/>
              <a:t>舞台</a:t>
            </a:r>
          </a:p>
        </p:txBody>
      </p:sp>
      <p:sp>
        <p:nvSpPr>
          <p:cNvPr id="61" name="矩形 60"/>
          <p:cNvSpPr/>
          <p:nvPr/>
        </p:nvSpPr>
        <p:spPr>
          <a:xfrm>
            <a:off x="9205595" y="3778250"/>
            <a:ext cx="118110" cy="4089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2" name="矩形 61"/>
          <p:cNvSpPr/>
          <p:nvPr/>
        </p:nvSpPr>
        <p:spPr>
          <a:xfrm>
            <a:off x="9528175" y="3778885"/>
            <a:ext cx="118110" cy="4089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2" name="椭圆 71"/>
          <p:cNvSpPr/>
          <p:nvPr/>
        </p:nvSpPr>
        <p:spPr>
          <a:xfrm>
            <a:off x="9178925" y="4525010"/>
            <a:ext cx="172085" cy="1720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9501505" y="4697095"/>
            <a:ext cx="172085" cy="1720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8811895" y="3521075"/>
            <a:ext cx="172085" cy="17208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 rot="16200000">
            <a:off x="7353300" y="4881880"/>
            <a:ext cx="802640" cy="7778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/>
              <a:t>灯光展</a:t>
            </a:r>
          </a:p>
        </p:txBody>
      </p:sp>
      <p:sp>
        <p:nvSpPr>
          <p:cNvPr id="97" name="空心弧 96"/>
          <p:cNvSpPr/>
          <p:nvPr/>
        </p:nvSpPr>
        <p:spPr>
          <a:xfrm rot="16200000">
            <a:off x="8136255" y="4943475"/>
            <a:ext cx="690245" cy="585470"/>
          </a:xfrm>
          <a:prstGeom prst="blockArc">
            <a:avLst>
              <a:gd name="adj1" fmla="val 10678588"/>
              <a:gd name="adj2" fmla="val 0"/>
              <a:gd name="adj3" fmla="val 1586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98" name="椭圆 97"/>
          <p:cNvSpPr/>
          <p:nvPr/>
        </p:nvSpPr>
        <p:spPr>
          <a:xfrm>
            <a:off x="8016875" y="4272915"/>
            <a:ext cx="172085" cy="17208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99"/>
          <p:cNvSpPr/>
          <p:nvPr/>
        </p:nvSpPr>
        <p:spPr>
          <a:xfrm rot="16200000">
            <a:off x="6499225" y="4951095"/>
            <a:ext cx="892810" cy="728980"/>
          </a:xfrm>
          <a:prstGeom prst="rect">
            <a:avLst/>
          </a:prstGeom>
          <a:solidFill>
            <a:srgbClr val="F743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/>
              <a:t>游乐区</a:t>
            </a:r>
          </a:p>
        </p:txBody>
      </p:sp>
      <p:sp>
        <p:nvSpPr>
          <p:cNvPr id="102" name="矩形 101"/>
          <p:cNvSpPr/>
          <p:nvPr/>
        </p:nvSpPr>
        <p:spPr>
          <a:xfrm>
            <a:off x="8547735" y="3147060"/>
            <a:ext cx="706755" cy="19494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/>
              <a:t>灯光展</a:t>
            </a:r>
          </a:p>
        </p:txBody>
      </p:sp>
      <p:grpSp>
        <p:nvGrpSpPr>
          <p:cNvPr id="104" name="组合 103"/>
          <p:cNvGrpSpPr/>
          <p:nvPr/>
        </p:nvGrpSpPr>
        <p:grpSpPr>
          <a:xfrm>
            <a:off x="3429635" y="5570220"/>
            <a:ext cx="1849120" cy="337185"/>
            <a:chOff x="1552" y="4798"/>
            <a:chExt cx="2912" cy="531"/>
          </a:xfrm>
        </p:grpSpPr>
        <p:sp>
          <p:nvSpPr>
            <p:cNvPr id="105" name="矩形 104"/>
            <p:cNvSpPr/>
            <p:nvPr/>
          </p:nvSpPr>
          <p:spPr>
            <a:xfrm>
              <a:off x="1552" y="4872"/>
              <a:ext cx="640" cy="43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2336" y="4798"/>
              <a:ext cx="212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/>
                <a:t>灯光装饰</a:t>
              </a: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3429635" y="5168265"/>
            <a:ext cx="1849120" cy="337185"/>
            <a:chOff x="1552" y="4798"/>
            <a:chExt cx="2912" cy="531"/>
          </a:xfrm>
        </p:grpSpPr>
        <p:sp>
          <p:nvSpPr>
            <p:cNvPr id="108" name="矩形 107"/>
            <p:cNvSpPr/>
            <p:nvPr/>
          </p:nvSpPr>
          <p:spPr>
            <a:xfrm>
              <a:off x="1552" y="4872"/>
              <a:ext cx="640" cy="432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2336" y="4798"/>
              <a:ext cx="212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/>
                <a:t>灯光展</a:t>
              </a: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957580" y="5152390"/>
            <a:ext cx="1849120" cy="337185"/>
            <a:chOff x="1552" y="4798"/>
            <a:chExt cx="2912" cy="531"/>
          </a:xfrm>
        </p:grpSpPr>
        <p:sp>
          <p:nvSpPr>
            <p:cNvPr id="111" name="矩形 110"/>
            <p:cNvSpPr/>
            <p:nvPr/>
          </p:nvSpPr>
          <p:spPr>
            <a:xfrm>
              <a:off x="1552" y="4872"/>
              <a:ext cx="640" cy="432"/>
            </a:xfrm>
            <a:prstGeom prst="rect">
              <a:avLst/>
            </a:prstGeom>
            <a:solidFill>
              <a:srgbClr val="B5F54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2336" y="4798"/>
              <a:ext cx="212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/>
                <a:t>舞台</a:t>
              </a:r>
            </a:p>
          </p:txBody>
        </p:sp>
      </p:grpSp>
      <p:sp>
        <p:nvSpPr>
          <p:cNvPr id="113" name="矩形 112"/>
          <p:cNvSpPr/>
          <p:nvPr/>
        </p:nvSpPr>
        <p:spPr>
          <a:xfrm>
            <a:off x="8114665" y="3080385"/>
            <a:ext cx="125095" cy="1080770"/>
          </a:xfrm>
          <a:prstGeom prst="rect">
            <a:avLst/>
          </a:prstGeom>
          <a:solidFill>
            <a:srgbClr val="DB151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grpSp>
        <p:nvGrpSpPr>
          <p:cNvPr id="114" name="组合 113"/>
          <p:cNvGrpSpPr/>
          <p:nvPr/>
        </p:nvGrpSpPr>
        <p:grpSpPr>
          <a:xfrm>
            <a:off x="3429635" y="4775835"/>
            <a:ext cx="1849120" cy="337185"/>
            <a:chOff x="1552" y="4798"/>
            <a:chExt cx="2912" cy="531"/>
          </a:xfrm>
        </p:grpSpPr>
        <p:sp>
          <p:nvSpPr>
            <p:cNvPr id="115" name="矩形 114"/>
            <p:cNvSpPr/>
            <p:nvPr/>
          </p:nvSpPr>
          <p:spPr>
            <a:xfrm>
              <a:off x="1552" y="4872"/>
              <a:ext cx="640" cy="432"/>
            </a:xfrm>
            <a:prstGeom prst="rect">
              <a:avLst/>
            </a:prstGeom>
            <a:solidFill>
              <a:srgbClr val="DB151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2336" y="4798"/>
              <a:ext cx="212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/>
                <a:t>美食区</a:t>
              </a: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3429635" y="4363085"/>
            <a:ext cx="1849120" cy="337185"/>
            <a:chOff x="1552" y="4798"/>
            <a:chExt cx="2912" cy="531"/>
          </a:xfrm>
        </p:grpSpPr>
        <p:sp>
          <p:nvSpPr>
            <p:cNvPr id="118" name="矩形 117"/>
            <p:cNvSpPr/>
            <p:nvPr/>
          </p:nvSpPr>
          <p:spPr>
            <a:xfrm>
              <a:off x="1552" y="4872"/>
              <a:ext cx="640" cy="432"/>
            </a:xfrm>
            <a:prstGeom prst="rect">
              <a:avLst/>
            </a:prstGeom>
            <a:solidFill>
              <a:srgbClr val="F743C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2336" y="4798"/>
              <a:ext cx="212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/>
                <a:t>游乐区</a:t>
              </a:r>
            </a:p>
          </p:txBody>
        </p:sp>
      </p:grpSp>
      <p:sp>
        <p:nvSpPr>
          <p:cNvPr id="99" name="椭圆 98"/>
          <p:cNvSpPr/>
          <p:nvPr/>
        </p:nvSpPr>
        <p:spPr>
          <a:xfrm>
            <a:off x="7250430" y="4560570"/>
            <a:ext cx="172085" cy="17208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7887335" y="1906905"/>
            <a:ext cx="129540" cy="160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空心弧 53"/>
          <p:cNvSpPr/>
          <p:nvPr/>
        </p:nvSpPr>
        <p:spPr>
          <a:xfrm>
            <a:off x="7432040" y="2487295"/>
            <a:ext cx="785495" cy="318770"/>
          </a:xfrm>
          <a:prstGeom prst="blockArc">
            <a:avLst>
              <a:gd name="adj1" fmla="val 10800000"/>
              <a:gd name="adj2" fmla="val 21397081"/>
              <a:gd name="adj3" fmla="val 1515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5" name="空心弧 64"/>
          <p:cNvSpPr/>
          <p:nvPr/>
        </p:nvSpPr>
        <p:spPr>
          <a:xfrm>
            <a:off x="7432675" y="2633980"/>
            <a:ext cx="785495" cy="318770"/>
          </a:xfrm>
          <a:prstGeom prst="blockArc">
            <a:avLst>
              <a:gd name="adj1" fmla="val 10800000"/>
              <a:gd name="adj2" fmla="val 21397081"/>
              <a:gd name="adj3" fmla="val 1515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6" name="空心弧 65"/>
          <p:cNvSpPr/>
          <p:nvPr/>
        </p:nvSpPr>
        <p:spPr>
          <a:xfrm>
            <a:off x="7432040" y="2771140"/>
            <a:ext cx="785495" cy="318770"/>
          </a:xfrm>
          <a:prstGeom prst="blockArc">
            <a:avLst>
              <a:gd name="adj1" fmla="val 10800000"/>
              <a:gd name="adj2" fmla="val 21397081"/>
              <a:gd name="adj3" fmla="val 1515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1" name="空心弧 80"/>
          <p:cNvSpPr/>
          <p:nvPr/>
        </p:nvSpPr>
        <p:spPr>
          <a:xfrm>
            <a:off x="7441565" y="2898775"/>
            <a:ext cx="785495" cy="318770"/>
          </a:xfrm>
          <a:prstGeom prst="blockArc">
            <a:avLst>
              <a:gd name="adj1" fmla="val 10800000"/>
              <a:gd name="adj2" fmla="val 21397081"/>
              <a:gd name="adj3" fmla="val 1515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3" name="空心弧 82"/>
          <p:cNvSpPr/>
          <p:nvPr/>
        </p:nvSpPr>
        <p:spPr>
          <a:xfrm>
            <a:off x="7442200" y="3016885"/>
            <a:ext cx="785495" cy="318770"/>
          </a:xfrm>
          <a:prstGeom prst="blockArc">
            <a:avLst>
              <a:gd name="adj1" fmla="val 10800000"/>
              <a:gd name="adj2" fmla="val 21397081"/>
              <a:gd name="adj3" fmla="val 1515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2456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pic>
        <p:nvPicPr>
          <p:cNvPr id="12" name="图片 11" descr="02bc0dc0df2d791d4a467bfaef1ce97"/>
          <p:cNvPicPr>
            <a:picLocks noChangeAspect="1"/>
          </p:cNvPicPr>
          <p:nvPr/>
        </p:nvPicPr>
        <p:blipFill>
          <a:blip r:embed="rId3"/>
          <a:srcRect r="41889"/>
          <a:stretch>
            <a:fillRect/>
          </a:stretch>
        </p:blipFill>
        <p:spPr>
          <a:xfrm>
            <a:off x="5486400" y="577215"/>
            <a:ext cx="6036945" cy="58400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662940" y="3839210"/>
            <a:ext cx="4740910" cy="25768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9"/>
          <p:cNvSpPr txBox="1"/>
          <p:nvPr/>
        </p:nvSpPr>
        <p:spPr>
          <a:xfrm>
            <a:off x="662940" y="3909695"/>
            <a:ext cx="4003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50000"/>
              </a:lnSpc>
              <a:buClrTx/>
              <a:buSzTx/>
              <a:buFontTx/>
            </a:pP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场地动线图</a:t>
            </a:r>
          </a:p>
        </p:txBody>
      </p:sp>
      <p:grpSp>
        <p:nvGrpSpPr>
          <p:cNvPr id="137" name="组合 136"/>
          <p:cNvGrpSpPr/>
          <p:nvPr/>
        </p:nvGrpSpPr>
        <p:grpSpPr>
          <a:xfrm>
            <a:off x="1031875" y="5244465"/>
            <a:ext cx="2025650" cy="337185"/>
            <a:chOff x="2009" y="7732"/>
            <a:chExt cx="3190" cy="1191"/>
          </a:xfrm>
        </p:grpSpPr>
        <p:cxnSp>
          <p:nvCxnSpPr>
            <p:cNvPr id="65" name="直接箭头连接符 64"/>
            <p:cNvCxnSpPr/>
            <p:nvPr/>
          </p:nvCxnSpPr>
          <p:spPr>
            <a:xfrm>
              <a:off x="2009" y="8295"/>
              <a:ext cx="934" cy="5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/>
            <p:cNvSpPr txBox="1"/>
            <p:nvPr/>
          </p:nvSpPr>
          <p:spPr>
            <a:xfrm>
              <a:off x="3071" y="7732"/>
              <a:ext cx="2128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/>
                <a:t>动线</a:t>
              </a:r>
            </a:p>
          </p:txBody>
        </p:sp>
      </p:grpSp>
      <p:sp>
        <p:nvSpPr>
          <p:cNvPr id="67" name="空心弧 66"/>
          <p:cNvSpPr/>
          <p:nvPr/>
        </p:nvSpPr>
        <p:spPr>
          <a:xfrm rot="10800000">
            <a:off x="7432675" y="258445"/>
            <a:ext cx="720090" cy="734695"/>
          </a:xfrm>
          <a:prstGeom prst="blockArc">
            <a:avLst>
              <a:gd name="adj1" fmla="val 10800000"/>
              <a:gd name="adj2" fmla="val 194840"/>
              <a:gd name="adj3" fmla="val 16374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 rot="18900000">
            <a:off x="8302625" y="1784350"/>
            <a:ext cx="875665" cy="1714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/>
              <a:t>水景装饰</a:t>
            </a:r>
          </a:p>
        </p:txBody>
      </p:sp>
      <p:sp>
        <p:nvSpPr>
          <p:cNvPr id="42" name="等腰三角形 41"/>
          <p:cNvSpPr/>
          <p:nvPr/>
        </p:nvSpPr>
        <p:spPr>
          <a:xfrm>
            <a:off x="10130155" y="635000"/>
            <a:ext cx="213360" cy="22352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>
            <a:off x="6072505" y="635000"/>
            <a:ext cx="213360" cy="22352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>
            <a:off x="6433185" y="635000"/>
            <a:ext cx="213360" cy="22352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>
            <a:off x="10492105" y="635000"/>
            <a:ext cx="213360" cy="22352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>
            <a:off x="9799955" y="635000"/>
            <a:ext cx="213360" cy="22352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>
            <a:off x="9479915" y="635000"/>
            <a:ext cx="213360" cy="22352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>
            <a:off x="9110345" y="635000"/>
            <a:ext cx="213360" cy="22352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9254490" y="1147445"/>
            <a:ext cx="946150" cy="1714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/>
              <a:t>水景装饰</a:t>
            </a:r>
          </a:p>
        </p:txBody>
      </p:sp>
      <p:sp>
        <p:nvSpPr>
          <p:cNvPr id="92" name="矩形 91"/>
          <p:cNvSpPr/>
          <p:nvPr/>
        </p:nvSpPr>
        <p:spPr>
          <a:xfrm rot="5400000" flipV="1">
            <a:off x="5987415" y="3660140"/>
            <a:ext cx="521335" cy="88900"/>
          </a:xfrm>
          <a:prstGeom prst="rect">
            <a:avLst/>
          </a:prstGeom>
          <a:solidFill>
            <a:srgbClr val="00B0F0"/>
          </a:solidFill>
          <a:ln w="31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374890" y="2369820"/>
            <a:ext cx="843280" cy="1035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3" name="椭圆 72"/>
          <p:cNvSpPr/>
          <p:nvPr/>
        </p:nvSpPr>
        <p:spPr>
          <a:xfrm>
            <a:off x="9110345" y="4784090"/>
            <a:ext cx="129540" cy="160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rot="2760000">
            <a:off x="8625840" y="918210"/>
            <a:ext cx="104140" cy="774065"/>
          </a:xfrm>
          <a:prstGeom prst="rect">
            <a:avLst/>
          </a:prstGeom>
          <a:solidFill>
            <a:srgbClr val="F4B183"/>
          </a:solidFill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7" name="矩形 26"/>
          <p:cNvSpPr/>
          <p:nvPr/>
        </p:nvSpPr>
        <p:spPr>
          <a:xfrm>
            <a:off x="7653020" y="1355725"/>
            <a:ext cx="287655" cy="826770"/>
          </a:xfrm>
          <a:prstGeom prst="rect">
            <a:avLst/>
          </a:prstGeom>
          <a:solidFill>
            <a:srgbClr val="388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4" name="矩形 33"/>
          <p:cNvSpPr/>
          <p:nvPr/>
        </p:nvSpPr>
        <p:spPr>
          <a:xfrm rot="5400000">
            <a:off x="9638030" y="361950"/>
            <a:ext cx="113665" cy="1297305"/>
          </a:xfrm>
          <a:prstGeom prst="rect">
            <a:avLst/>
          </a:prstGeom>
          <a:solidFill>
            <a:srgbClr val="F4B1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5" name="矩形 34"/>
          <p:cNvSpPr/>
          <p:nvPr/>
        </p:nvSpPr>
        <p:spPr>
          <a:xfrm>
            <a:off x="7310755" y="1639570"/>
            <a:ext cx="76200" cy="332740"/>
          </a:xfrm>
          <a:prstGeom prst="rect">
            <a:avLst/>
          </a:prstGeom>
          <a:solidFill>
            <a:srgbClr val="F4B1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6" name="矩形 35"/>
          <p:cNvSpPr/>
          <p:nvPr/>
        </p:nvSpPr>
        <p:spPr>
          <a:xfrm rot="18960000">
            <a:off x="7069455" y="1011555"/>
            <a:ext cx="133985" cy="522605"/>
          </a:xfrm>
          <a:prstGeom prst="rect">
            <a:avLst/>
          </a:prstGeom>
          <a:solidFill>
            <a:srgbClr val="F4B1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cxnSp>
        <p:nvCxnSpPr>
          <p:cNvPr id="37" name="直接连接符 36"/>
          <p:cNvCxnSpPr/>
          <p:nvPr/>
        </p:nvCxnSpPr>
        <p:spPr>
          <a:xfrm flipV="1">
            <a:off x="8408035" y="1501140"/>
            <a:ext cx="557530" cy="527685"/>
          </a:xfrm>
          <a:prstGeom prst="line">
            <a:avLst/>
          </a:prstGeom>
          <a:ln w="127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8955405" y="1501140"/>
            <a:ext cx="750570" cy="10160"/>
          </a:xfrm>
          <a:prstGeom prst="line">
            <a:avLst/>
          </a:prstGeom>
          <a:ln w="127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10013315" y="1489710"/>
            <a:ext cx="403225" cy="5080"/>
          </a:xfrm>
          <a:prstGeom prst="line">
            <a:avLst/>
          </a:prstGeom>
          <a:ln w="127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9695815" y="1501140"/>
            <a:ext cx="10160" cy="203200"/>
          </a:xfrm>
          <a:prstGeom prst="line">
            <a:avLst/>
          </a:prstGeom>
          <a:ln w="127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10010775" y="1489710"/>
            <a:ext cx="2540" cy="265430"/>
          </a:xfrm>
          <a:prstGeom prst="line">
            <a:avLst/>
          </a:prstGeom>
          <a:ln w="127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/>
        </p:nvSpPr>
        <p:spPr>
          <a:xfrm>
            <a:off x="8217535" y="1638935"/>
            <a:ext cx="76835" cy="332740"/>
          </a:xfrm>
          <a:prstGeom prst="rect">
            <a:avLst/>
          </a:prstGeom>
          <a:solidFill>
            <a:srgbClr val="F4B1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1" name="矩形 50"/>
          <p:cNvSpPr/>
          <p:nvPr/>
        </p:nvSpPr>
        <p:spPr>
          <a:xfrm rot="10800000" flipV="1">
            <a:off x="6265545" y="1021715"/>
            <a:ext cx="521335" cy="88900"/>
          </a:xfrm>
          <a:prstGeom prst="rect">
            <a:avLst/>
          </a:prstGeom>
          <a:solidFill>
            <a:srgbClr val="00B0F0"/>
          </a:solidFill>
          <a:ln w="31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 rot="8040000">
            <a:off x="9226550" y="1974215"/>
            <a:ext cx="447675" cy="323850"/>
            <a:chOff x="13062" y="1475"/>
            <a:chExt cx="842" cy="673"/>
          </a:xfrm>
        </p:grpSpPr>
        <p:sp>
          <p:nvSpPr>
            <p:cNvPr id="55" name="矩形 54"/>
            <p:cNvSpPr/>
            <p:nvPr/>
          </p:nvSpPr>
          <p:spPr>
            <a:xfrm rot="2760000">
              <a:off x="13406" y="1535"/>
              <a:ext cx="208" cy="789"/>
            </a:xfrm>
            <a:prstGeom prst="rect">
              <a:avLst/>
            </a:prstGeom>
            <a:solidFill>
              <a:schemeClr val="accent6"/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74" name="椭圆 73"/>
            <p:cNvSpPr/>
            <p:nvPr/>
          </p:nvSpPr>
          <p:spPr>
            <a:xfrm>
              <a:off x="13549" y="1475"/>
              <a:ext cx="205" cy="222"/>
            </a:xfrm>
            <a:prstGeom prst="ellipse">
              <a:avLst/>
            </a:prstGeom>
            <a:solidFill>
              <a:srgbClr val="C17AB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 rot="420000">
              <a:off x="13291" y="1693"/>
              <a:ext cx="205" cy="222"/>
            </a:xfrm>
            <a:prstGeom prst="ellipse">
              <a:avLst/>
            </a:prstGeom>
            <a:solidFill>
              <a:srgbClr val="C17AB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3062" y="1926"/>
              <a:ext cx="205" cy="222"/>
            </a:xfrm>
            <a:prstGeom prst="ellipse">
              <a:avLst/>
            </a:prstGeom>
            <a:solidFill>
              <a:srgbClr val="C17AB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椭圆 23"/>
          <p:cNvSpPr/>
          <p:nvPr/>
        </p:nvSpPr>
        <p:spPr>
          <a:xfrm>
            <a:off x="7853680" y="1450975"/>
            <a:ext cx="129540" cy="160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7580630" y="1682750"/>
            <a:ext cx="129540" cy="160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7574280" y="1409700"/>
            <a:ext cx="129540" cy="160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8369935" y="3110865"/>
            <a:ext cx="172085" cy="17208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6261100" y="3996690"/>
            <a:ext cx="172085" cy="17208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7327900" y="3278505"/>
            <a:ext cx="172085" cy="17208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7327900" y="4471670"/>
            <a:ext cx="795655" cy="251460"/>
          </a:xfrm>
          <a:prstGeom prst="rect">
            <a:avLst/>
          </a:prstGeom>
          <a:solidFill>
            <a:srgbClr val="B5F545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/>
              <a:t>舞台</a:t>
            </a:r>
          </a:p>
        </p:txBody>
      </p:sp>
      <p:sp>
        <p:nvSpPr>
          <p:cNvPr id="61" name="矩形 60"/>
          <p:cNvSpPr/>
          <p:nvPr/>
        </p:nvSpPr>
        <p:spPr>
          <a:xfrm>
            <a:off x="9205595" y="3778250"/>
            <a:ext cx="118110" cy="4089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2" name="矩形 61"/>
          <p:cNvSpPr/>
          <p:nvPr/>
        </p:nvSpPr>
        <p:spPr>
          <a:xfrm>
            <a:off x="9528175" y="3778885"/>
            <a:ext cx="118110" cy="4089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2" name="椭圆 71"/>
          <p:cNvSpPr/>
          <p:nvPr/>
        </p:nvSpPr>
        <p:spPr>
          <a:xfrm>
            <a:off x="9178925" y="4525010"/>
            <a:ext cx="172085" cy="1720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9501505" y="4697095"/>
            <a:ext cx="172085" cy="1720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8811895" y="3521075"/>
            <a:ext cx="172085" cy="17208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 rot="16200000">
            <a:off x="7308850" y="4927600"/>
            <a:ext cx="892175" cy="77724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/>
              <a:t>灯光展</a:t>
            </a:r>
          </a:p>
        </p:txBody>
      </p:sp>
      <p:sp>
        <p:nvSpPr>
          <p:cNvPr id="97" name="空心弧 96"/>
          <p:cNvSpPr/>
          <p:nvPr/>
        </p:nvSpPr>
        <p:spPr>
          <a:xfrm rot="16200000">
            <a:off x="8136255" y="4943475"/>
            <a:ext cx="690245" cy="585470"/>
          </a:xfrm>
          <a:prstGeom prst="blockArc">
            <a:avLst>
              <a:gd name="adj1" fmla="val 10678588"/>
              <a:gd name="adj2" fmla="val 0"/>
              <a:gd name="adj3" fmla="val 1586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98" name="椭圆 97"/>
          <p:cNvSpPr/>
          <p:nvPr/>
        </p:nvSpPr>
        <p:spPr>
          <a:xfrm>
            <a:off x="8016875" y="4272915"/>
            <a:ext cx="172085" cy="17208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99"/>
          <p:cNvSpPr/>
          <p:nvPr/>
        </p:nvSpPr>
        <p:spPr>
          <a:xfrm rot="16200000">
            <a:off x="6499225" y="4951095"/>
            <a:ext cx="892810" cy="728980"/>
          </a:xfrm>
          <a:prstGeom prst="rect">
            <a:avLst/>
          </a:prstGeom>
          <a:solidFill>
            <a:srgbClr val="F743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/>
              <a:t>游乐区</a:t>
            </a:r>
          </a:p>
        </p:txBody>
      </p:sp>
      <p:sp>
        <p:nvSpPr>
          <p:cNvPr id="102" name="矩形 101"/>
          <p:cNvSpPr/>
          <p:nvPr/>
        </p:nvSpPr>
        <p:spPr>
          <a:xfrm>
            <a:off x="8547735" y="3147060"/>
            <a:ext cx="706755" cy="19494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/>
              <a:t>灯光展</a:t>
            </a:r>
          </a:p>
        </p:txBody>
      </p:sp>
      <p:sp>
        <p:nvSpPr>
          <p:cNvPr id="113" name="矩形 112"/>
          <p:cNvSpPr/>
          <p:nvPr/>
        </p:nvSpPr>
        <p:spPr>
          <a:xfrm>
            <a:off x="8114665" y="3080385"/>
            <a:ext cx="125095" cy="1080770"/>
          </a:xfrm>
          <a:prstGeom prst="rect">
            <a:avLst/>
          </a:prstGeom>
          <a:solidFill>
            <a:srgbClr val="DB151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9" name="椭圆 98"/>
          <p:cNvSpPr/>
          <p:nvPr/>
        </p:nvSpPr>
        <p:spPr>
          <a:xfrm>
            <a:off x="7250430" y="4560570"/>
            <a:ext cx="172085" cy="17208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5487035" y="577850"/>
            <a:ext cx="6036310" cy="5838825"/>
          </a:xfrm>
          <a:prstGeom prst="rect">
            <a:avLst/>
          </a:prstGeom>
          <a:solidFill>
            <a:schemeClr val="tx2">
              <a:lumMod val="50000"/>
              <a:alpha val="5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组合 127"/>
          <p:cNvGrpSpPr/>
          <p:nvPr/>
        </p:nvGrpSpPr>
        <p:grpSpPr>
          <a:xfrm>
            <a:off x="6786880" y="648970"/>
            <a:ext cx="3242310" cy="4655820"/>
            <a:chOff x="10688" y="1022"/>
            <a:chExt cx="5106" cy="7332"/>
          </a:xfrm>
        </p:grpSpPr>
        <p:cxnSp>
          <p:nvCxnSpPr>
            <p:cNvPr id="83" name="直接箭头连接符 82"/>
            <p:cNvCxnSpPr/>
            <p:nvPr/>
          </p:nvCxnSpPr>
          <p:spPr>
            <a:xfrm>
              <a:off x="12248" y="1022"/>
              <a:ext cx="12" cy="1889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箭头连接符 83"/>
            <p:cNvCxnSpPr/>
            <p:nvPr/>
          </p:nvCxnSpPr>
          <p:spPr>
            <a:xfrm flipV="1">
              <a:off x="12487" y="3291"/>
              <a:ext cx="594" cy="1469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箭头连接符 84"/>
            <p:cNvCxnSpPr/>
            <p:nvPr/>
          </p:nvCxnSpPr>
          <p:spPr>
            <a:xfrm flipV="1">
              <a:off x="13158" y="2236"/>
              <a:ext cx="850" cy="722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箭头连接符 85"/>
            <p:cNvCxnSpPr/>
            <p:nvPr/>
          </p:nvCxnSpPr>
          <p:spPr>
            <a:xfrm flipV="1">
              <a:off x="14279" y="2172"/>
              <a:ext cx="990" cy="32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箭头连接符 86"/>
            <p:cNvCxnSpPr/>
            <p:nvPr/>
          </p:nvCxnSpPr>
          <p:spPr>
            <a:xfrm>
              <a:off x="15433" y="2148"/>
              <a:ext cx="3" cy="700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/>
            <p:cNvCxnSpPr/>
            <p:nvPr/>
          </p:nvCxnSpPr>
          <p:spPr>
            <a:xfrm flipH="1">
              <a:off x="10688" y="5547"/>
              <a:ext cx="1020" cy="96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箭头连接符 119"/>
            <p:cNvCxnSpPr/>
            <p:nvPr/>
          </p:nvCxnSpPr>
          <p:spPr>
            <a:xfrm flipH="1">
              <a:off x="11912" y="4121"/>
              <a:ext cx="304" cy="1198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箭头连接符 120"/>
            <p:cNvCxnSpPr/>
            <p:nvPr/>
          </p:nvCxnSpPr>
          <p:spPr>
            <a:xfrm flipV="1">
              <a:off x="11800" y="5128"/>
              <a:ext cx="783" cy="1054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箭头连接符 121"/>
            <p:cNvCxnSpPr/>
            <p:nvPr/>
          </p:nvCxnSpPr>
          <p:spPr>
            <a:xfrm flipH="1">
              <a:off x="15139" y="3355"/>
              <a:ext cx="192" cy="1852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箭头连接符 122"/>
            <p:cNvCxnSpPr/>
            <p:nvPr/>
          </p:nvCxnSpPr>
          <p:spPr>
            <a:xfrm>
              <a:off x="15084" y="8325"/>
              <a:ext cx="566" cy="29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箭头连接符 123"/>
            <p:cNvCxnSpPr/>
            <p:nvPr/>
          </p:nvCxnSpPr>
          <p:spPr>
            <a:xfrm flipV="1">
              <a:off x="15265" y="5255"/>
              <a:ext cx="529" cy="8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箭头连接符 124"/>
            <p:cNvCxnSpPr/>
            <p:nvPr/>
          </p:nvCxnSpPr>
          <p:spPr>
            <a:xfrm flipH="1">
              <a:off x="15758" y="5454"/>
              <a:ext cx="7" cy="591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箭头连接符 125"/>
            <p:cNvCxnSpPr/>
            <p:nvPr/>
          </p:nvCxnSpPr>
          <p:spPr>
            <a:xfrm flipH="1" flipV="1">
              <a:off x="14819" y="5942"/>
              <a:ext cx="696" cy="7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箭头连接符 126"/>
            <p:cNvCxnSpPr/>
            <p:nvPr/>
          </p:nvCxnSpPr>
          <p:spPr>
            <a:xfrm flipH="1">
              <a:off x="14803" y="6157"/>
              <a:ext cx="16" cy="1782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3" name="直接箭头连接符 102"/>
          <p:cNvCxnSpPr/>
          <p:nvPr/>
        </p:nvCxnSpPr>
        <p:spPr>
          <a:xfrm flipH="1">
            <a:off x="9906635" y="5376545"/>
            <a:ext cx="635" cy="38544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接箭头连接符 129"/>
          <p:cNvCxnSpPr/>
          <p:nvPr/>
        </p:nvCxnSpPr>
        <p:spPr>
          <a:xfrm flipH="1" flipV="1">
            <a:off x="8081645" y="5355590"/>
            <a:ext cx="1614170" cy="27940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接箭头连接符 130"/>
          <p:cNvCxnSpPr/>
          <p:nvPr/>
        </p:nvCxnSpPr>
        <p:spPr>
          <a:xfrm flipH="1">
            <a:off x="6702425" y="5435600"/>
            <a:ext cx="1241425" cy="1143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 flipV="1">
            <a:off x="6702425" y="4676140"/>
            <a:ext cx="10160" cy="57086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接箭头连接符 132"/>
          <p:cNvCxnSpPr/>
          <p:nvPr/>
        </p:nvCxnSpPr>
        <p:spPr>
          <a:xfrm flipV="1">
            <a:off x="6870700" y="4716145"/>
            <a:ext cx="1482090" cy="381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接箭头连接符 133"/>
          <p:cNvCxnSpPr/>
          <p:nvPr/>
        </p:nvCxnSpPr>
        <p:spPr>
          <a:xfrm flipV="1">
            <a:off x="8355330" y="3752850"/>
            <a:ext cx="10160" cy="65214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接箭头连接符 134"/>
          <p:cNvCxnSpPr/>
          <p:nvPr/>
        </p:nvCxnSpPr>
        <p:spPr>
          <a:xfrm>
            <a:off x="8442325" y="3778885"/>
            <a:ext cx="668020" cy="127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接箭头连接符 135"/>
          <p:cNvCxnSpPr/>
          <p:nvPr/>
        </p:nvCxnSpPr>
        <p:spPr>
          <a:xfrm>
            <a:off x="6839585" y="3752850"/>
            <a:ext cx="471170" cy="27432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7595870" y="1929130"/>
            <a:ext cx="129540" cy="160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886700" y="1694815"/>
            <a:ext cx="130175" cy="1409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31570"/>
            <a:ext cx="11355705" cy="51777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ïṧ1ïḑê"/>
          <p:cNvSpPr txBox="1"/>
          <p:nvPr/>
        </p:nvSpPr>
        <p:spPr>
          <a:xfrm>
            <a:off x="507365" y="1258570"/>
            <a:ext cx="6669405" cy="5051425"/>
          </a:xfrm>
          <a:prstGeom prst="rect">
            <a:avLst/>
          </a:prstGeom>
          <a:noFill/>
        </p:spPr>
        <p:txBody>
          <a:bodyPr wrap="none" lIns="91440" tIns="45720" rIns="91440" bIns="45720" anchor="t" anchorCtr="0"/>
          <a:lstStyle/>
          <a:p>
            <a:pPr algn="l">
              <a:lnSpc>
                <a:spcPct val="190000"/>
              </a:lnSpc>
            </a:pPr>
            <a:r>
              <a:rPr 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活动时间：</a:t>
            </a:r>
            <a:r>
              <a:rPr lang="en-US" altLang="zh-CN" sz="1600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2021</a:t>
            </a:r>
            <a:r>
              <a:rPr lang="zh-CN" altLang="en-US" sz="1600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年</a:t>
            </a:r>
            <a:r>
              <a:rPr lang="en-US" altLang="zh-CN" sz="1600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12</a:t>
            </a:r>
            <a:r>
              <a:rPr lang="zh-CN" altLang="en-US" sz="1600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月</a:t>
            </a:r>
            <a:r>
              <a:rPr lang="en-US" altLang="zh-CN" sz="1600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19</a:t>
            </a:r>
            <a:r>
              <a:rPr lang="zh-CN" altLang="en-US" sz="1600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日</a:t>
            </a:r>
            <a:endParaRPr lang="zh-CN" sz="1600" dirty="0">
              <a:solidFill>
                <a:schemeClr val="dk1">
                  <a:lumMod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58hao-chuangzhonghei" panose="00000500000000000000" pitchFamily="2" charset="-122"/>
            </a:endParaRPr>
          </a:p>
          <a:p>
            <a:pPr algn="l">
              <a:lnSpc>
                <a:spcPct val="190000"/>
              </a:lnSpc>
            </a:pPr>
            <a:r>
              <a:rPr 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活动地点：</a:t>
            </a:r>
            <a:r>
              <a:rPr lang="en-US" altLang="zh-CN" sz="1600" dirty="0" err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xxxx</a:t>
            </a:r>
            <a:r>
              <a:rPr lang="zh-CN" sz="1600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营销中心</a:t>
            </a:r>
          </a:p>
          <a:p>
            <a:pPr algn="l">
              <a:lnSpc>
                <a:spcPct val="190000"/>
              </a:lnSpc>
            </a:pPr>
            <a:r>
              <a:rPr 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活动主题：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一府倾城 城央金域</a:t>
            </a:r>
            <a:r>
              <a:rPr lang="en-US" altLang="zh-CN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营销中心开放暨灯光节开幕</a:t>
            </a:r>
            <a:endParaRPr lang="zh-CN" sz="1600" b="1" dirty="0">
              <a:solidFill>
                <a:schemeClr val="dk1">
                  <a:lumMod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58hao-chuangzhonghei" panose="00000500000000000000" pitchFamily="2" charset="-122"/>
            </a:endParaRPr>
          </a:p>
          <a:p>
            <a:pPr algn="l">
              <a:lnSpc>
                <a:spcPct val="190000"/>
              </a:lnSpc>
            </a:pPr>
            <a:r>
              <a:rPr 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活动形式：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zihun58hao-chuangzhonghei" panose="00000500000000000000" pitchFamily="2" charset="-122"/>
              </a:rPr>
              <a:t>营销中心开放+室内暖场+浪漫灯光节+美食市集+童趣嘉年华</a:t>
            </a:r>
          </a:p>
          <a:p>
            <a:pPr algn="l">
              <a:lnSpc>
                <a:spcPct val="190000"/>
              </a:lnSpc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活动对象 ：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项目领导、邀约客户、到访客户</a:t>
            </a:r>
            <a:endParaRPr lang="zh-CN" altLang="en-US" sz="1600" dirty="0">
              <a:solidFill>
                <a:schemeClr val="dk1">
                  <a:lumMod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58hao-chuangzhonghei" panose="00000500000000000000" pitchFamily="2" charset="-122"/>
            </a:endParaRPr>
          </a:p>
          <a:p>
            <a:pPr marL="0" indent="0" algn="l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活动目的：</a:t>
            </a:r>
            <a:endParaRPr lang="zh-CN" altLang="en-US" sz="1600" b="1" i="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l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zh-CN" altLang="en-US" sz="16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提升客户来访量，打响项目知名度及口碑效应，延长来宾</a:t>
            </a:r>
          </a:p>
          <a:p>
            <a:pPr marL="0" indent="0" algn="l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None/>
            </a:pPr>
            <a:r>
              <a:rPr lang="zh-CN" altLang="en-US" sz="16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 逗留时间，提升来宾对项目的感知度，为项目开盘蓄积客户。</a:t>
            </a:r>
            <a:endParaRPr lang="zh-CN" altLang="en-US" sz="1600" i="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l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zh-CN" altLang="en-US" sz="16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通过视觉、味觉、听觉、触觉多重感官享受打造，并以活动</a:t>
            </a:r>
          </a:p>
          <a:p>
            <a:pPr marL="0" indent="0" algn="l" eaLnBrk="1" hangingPunct="1">
              <a:lnSpc>
                <a:spcPct val="150000"/>
              </a:lnSpc>
              <a:buSzPct val="100000"/>
              <a:buFont typeface="Wingdings" panose="05000000000000000000" pitchFamily="2" charset="2"/>
              <a:buNone/>
            </a:pPr>
            <a:r>
              <a:rPr lang="zh-CN" altLang="en-US" sz="16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 的高品质让来宾留下深刻印象，形成口碑效应，提升品牌形象。</a:t>
            </a:r>
            <a:endParaRPr lang="en-US" altLang="zh-CN" sz="160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90000"/>
              </a:lnSpc>
            </a:pPr>
            <a:endParaRPr lang="zh-CN" sz="1600" dirty="0">
              <a:solidFill>
                <a:schemeClr val="dk1">
                  <a:lumMod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58hao-chuangzhonghei" panose="00000500000000000000" pitchFamily="2" charset="-122"/>
            </a:endParaRPr>
          </a:p>
          <a:p>
            <a:pPr algn="l">
              <a:lnSpc>
                <a:spcPct val="190000"/>
              </a:lnSpc>
            </a:pPr>
            <a:endParaRPr lang="zh-CN" sz="1600" dirty="0">
              <a:solidFill>
                <a:schemeClr val="dk1">
                  <a:lumMod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58hao-chuangzhonghei" panose="00000500000000000000" pitchFamily="2" charset="-122"/>
            </a:endParaRPr>
          </a:p>
          <a:p>
            <a:pPr algn="l"/>
            <a:endParaRPr lang="zh-CN" sz="1600" dirty="0">
              <a:solidFill>
                <a:schemeClr val="dk1">
                  <a:lumMod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58hao-chuangzhonghei" panose="00000500000000000000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10920" y="715010"/>
            <a:ext cx="2094230" cy="450215"/>
          </a:xfrm>
          <a:prstGeom prst="rect">
            <a:avLst/>
          </a:prstGeom>
        </p:spPr>
        <p:txBody>
          <a:bodyPr wrap="square" lIns="82461" tIns="41230" rIns="82461" bIns="4123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normalizeH="0" baseline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活动基础要素  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7243445" y="1410335"/>
            <a:ext cx="4480494" cy="4512945"/>
            <a:chOff x="10594" y="2078"/>
            <a:chExt cx="7869" cy="72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0594" y="2078"/>
              <a:ext cx="7869" cy="7250"/>
              <a:chOff x="10270" y="2094"/>
              <a:chExt cx="7992" cy="7250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270" y="2094"/>
                <a:ext cx="7992" cy="7250"/>
              </a:xfrm>
              <a:prstGeom prst="rect">
                <a:avLst/>
              </a:prstGeom>
            </p:spPr>
          </p:pic>
          <p:sp>
            <p:nvSpPr>
              <p:cNvPr id="11" name="矩形 10"/>
              <p:cNvSpPr/>
              <p:nvPr/>
            </p:nvSpPr>
            <p:spPr>
              <a:xfrm>
                <a:off x="12522" y="3649"/>
                <a:ext cx="1198" cy="1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2522" y="4615"/>
                <a:ext cx="1198" cy="1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 rot="5400000">
                <a:off x="13124" y="4155"/>
                <a:ext cx="1048" cy="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 rot="5400000">
                <a:off x="12120" y="4144"/>
                <a:ext cx="1048" cy="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6235" y="5933"/>
              <a:ext cx="1030" cy="1024"/>
            </a:xfrm>
            <a:prstGeom prst="rect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0" t="65820" r="16631" b="12543"/>
          <a:stretch>
            <a:fillRect/>
          </a:stretch>
        </p:blipFill>
        <p:spPr>
          <a:xfrm flipH="1">
            <a:off x="21423" y="4246542"/>
            <a:ext cx="1585995" cy="1944342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6401435" y="2379980"/>
            <a:ext cx="507301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【现场布置】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7313930" y="3779520"/>
            <a:ext cx="444309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室内、室外、样板间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2456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24230" y="643255"/>
            <a:ext cx="214503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外场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-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氛围包装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24230" y="1513205"/>
            <a:ext cx="7092950" cy="10509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600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方正华隶简体" panose="03000509000000000000" charset="-122"/>
                <a:sym typeface="宋体" panose="02010600030101010101" pitchFamily="2" charset="-122"/>
              </a:rPr>
              <a:t>主要干道，设有注水道旗，提升活动气势，吸引周边群众，释放项目信息。</a:t>
            </a:r>
          </a:p>
          <a:p>
            <a:pPr algn="l">
              <a:lnSpc>
                <a:spcPct val="130000"/>
              </a:lnSpc>
            </a:pPr>
            <a:endParaRPr sz="16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30000"/>
              </a:lnSpc>
            </a:pPr>
            <a:endParaRPr lang="zh-CN" altLang="en-US" sz="16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rcRect r="7124"/>
          <a:stretch>
            <a:fillRect/>
          </a:stretch>
        </p:blipFill>
        <p:spPr>
          <a:xfrm flipH="1">
            <a:off x="581025" y="2671445"/>
            <a:ext cx="5217160" cy="36410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1" name="组合 20"/>
          <p:cNvGrpSpPr/>
          <p:nvPr/>
        </p:nvGrpSpPr>
        <p:grpSpPr>
          <a:xfrm>
            <a:off x="5866765" y="3098800"/>
            <a:ext cx="5708015" cy="3213735"/>
            <a:chOff x="998" y="5102"/>
            <a:chExt cx="8792" cy="4950"/>
          </a:xfrm>
        </p:grpSpPr>
        <p:pic>
          <p:nvPicPr>
            <p:cNvPr id="6" name="图片 5" descr="2ae49c93951513edb540623eb40d5c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8" y="5102"/>
              <a:ext cx="8793" cy="495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 rot="1800000">
              <a:off x="1108" y="9218"/>
              <a:ext cx="2300" cy="278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152255" y="508635"/>
            <a:ext cx="2386965" cy="2364740"/>
            <a:chOff x="15024" y="741"/>
            <a:chExt cx="3148" cy="3118"/>
          </a:xfrm>
        </p:grpSpPr>
        <p:grpSp>
          <p:nvGrpSpPr>
            <p:cNvPr id="12" name="组合 11"/>
            <p:cNvGrpSpPr/>
            <p:nvPr/>
          </p:nvGrpSpPr>
          <p:grpSpPr>
            <a:xfrm>
              <a:off x="15024" y="781"/>
              <a:ext cx="3148" cy="3079"/>
              <a:chOff x="6102" y="2415"/>
              <a:chExt cx="6550" cy="6406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02" y="2416"/>
                <a:ext cx="6550" cy="6404"/>
              </a:xfrm>
              <a:prstGeom prst="rect">
                <a:avLst/>
              </a:prstGeom>
            </p:spPr>
          </p:pic>
          <p:sp>
            <p:nvSpPr>
              <p:cNvPr id="20" name="矩形 19"/>
              <p:cNvSpPr/>
              <p:nvPr/>
            </p:nvSpPr>
            <p:spPr>
              <a:xfrm>
                <a:off x="6102" y="2415"/>
                <a:ext cx="6550" cy="6406"/>
              </a:xfrm>
              <a:prstGeom prst="rect">
                <a:avLst/>
              </a:prstGeom>
              <a:solidFill>
                <a:schemeClr val="tx1">
                  <a:alpha val="42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16801" y="741"/>
              <a:ext cx="1231" cy="272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5054" y="741"/>
              <a:ext cx="721" cy="273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2456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18" name="矩形 17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824230" y="643255"/>
            <a:ext cx="214503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外场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-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主题门头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24230" y="1551305"/>
            <a:ext cx="7296150" cy="7308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异形门头：</a:t>
            </a:r>
            <a:r>
              <a:rPr lang="zh-CN" sz="160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木质结构主题门头</a:t>
            </a:r>
            <a:r>
              <a:rPr lang="zh-CN" altLang="en-US" sz="160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（画面根据最后确定主视觉生成，以实际为准）</a:t>
            </a:r>
          </a:p>
          <a:p>
            <a:pPr algn="l">
              <a:lnSpc>
                <a:spcPct val="130000"/>
              </a:lnSpc>
            </a:pPr>
            <a:endParaRPr lang="zh-CN" altLang="en-US" sz="160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82330" y="2501900"/>
            <a:ext cx="10872570" cy="3837940"/>
            <a:chOff x="860" y="4321"/>
            <a:chExt cx="15660" cy="5528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/>
            <a:srcRect l="9809" r="8461"/>
            <a:stretch>
              <a:fillRect/>
            </a:stretch>
          </p:blipFill>
          <p:spPr>
            <a:xfrm>
              <a:off x="860" y="4321"/>
              <a:ext cx="8085" cy="552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20" y="4330"/>
              <a:ext cx="7400" cy="550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2" name="组合 11"/>
          <p:cNvGrpSpPr/>
          <p:nvPr/>
        </p:nvGrpSpPr>
        <p:grpSpPr>
          <a:xfrm>
            <a:off x="9540240" y="495935"/>
            <a:ext cx="1998980" cy="1955165"/>
            <a:chOff x="6102" y="2415"/>
            <a:chExt cx="6550" cy="640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02" y="2416"/>
              <a:ext cx="6550" cy="6404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6102" y="2415"/>
              <a:ext cx="6550" cy="6406"/>
            </a:xfrm>
            <a:prstGeom prst="rect">
              <a:avLst/>
            </a:prstGeom>
            <a:solidFill>
              <a:schemeClr val="tx1">
                <a:alpha val="4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0107295" y="470535"/>
            <a:ext cx="457835" cy="17335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2456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 bwMode="auto">
          <a:xfrm>
            <a:off x="777240" y="1621155"/>
            <a:ext cx="7879715" cy="132207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场地内通铺地毯，配合主题花柱路引，装饰入口至营销中心通道。</a:t>
            </a: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花柱四包画面使用主画面延伸，配合鲜花。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u="sng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u="sng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</a:rPr>
              <a:t>（红色系花柱展示）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24255" y="643255"/>
            <a:ext cx="302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鲜花立柱指引</a:t>
            </a:r>
            <a:r>
              <a:rPr lang="zh-CN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（红色系）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520700" y="3123565"/>
            <a:ext cx="11113135" cy="3145155"/>
            <a:chOff x="2437" y="5398"/>
            <a:chExt cx="15809" cy="4474"/>
          </a:xfrm>
        </p:grpSpPr>
        <p:pic>
          <p:nvPicPr>
            <p:cNvPr id="10" name="图片 9" descr="a7c18e696a97eac0bfa8fe8e137d8151a0b40cd13841e-nGUilR_fw6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10" y="5398"/>
              <a:ext cx="6736" cy="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图片 12" descr="微信截图_202006152235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7" y="5398"/>
              <a:ext cx="8866" cy="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2" name="组合 11"/>
          <p:cNvGrpSpPr/>
          <p:nvPr/>
        </p:nvGrpSpPr>
        <p:grpSpPr>
          <a:xfrm>
            <a:off x="9540240" y="638810"/>
            <a:ext cx="1998980" cy="1955165"/>
            <a:chOff x="6102" y="2415"/>
            <a:chExt cx="6550" cy="640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02" y="2416"/>
              <a:ext cx="6550" cy="6404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6102" y="2415"/>
              <a:ext cx="6550" cy="6406"/>
            </a:xfrm>
            <a:prstGeom prst="rect">
              <a:avLst/>
            </a:prstGeom>
            <a:solidFill>
              <a:schemeClr val="tx1">
                <a:alpha val="4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0055860" y="757555"/>
            <a:ext cx="163830" cy="34607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2580000">
            <a:off x="10547985" y="701040"/>
            <a:ext cx="163830" cy="34607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 rot="5040000">
            <a:off x="10807065" y="1610360"/>
            <a:ext cx="163830" cy="34607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2456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 bwMode="auto">
          <a:xfrm>
            <a:off x="777240" y="1397635"/>
            <a:ext cx="7879715" cy="132207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场地内通铺地毯，配合主题花柱路引，装饰入口至营销中心通道。</a:t>
            </a: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花柱四包画面使用主画面延伸，配合鲜花。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u="sng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u="sng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</a:rPr>
              <a:t>（蓝色系花柱展示）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667385" y="2943225"/>
            <a:ext cx="10835640" cy="3461385"/>
            <a:chOff x="475" y="4630"/>
            <a:chExt cx="18422" cy="5919"/>
          </a:xfrm>
        </p:grpSpPr>
        <p:pic>
          <p:nvPicPr>
            <p:cNvPr id="22" name="图片 21" descr="e6303c6689d716d1092255562b931d6"/>
            <p:cNvPicPr>
              <a:picLocks noChangeAspect="1"/>
            </p:cNvPicPr>
            <p:nvPr/>
          </p:nvPicPr>
          <p:blipFill>
            <a:blip r:embed="rId3"/>
            <a:srcRect l="15122" t="24978" r="10163" b="6581"/>
            <a:stretch>
              <a:fillRect/>
            </a:stretch>
          </p:blipFill>
          <p:spPr>
            <a:xfrm>
              <a:off x="475" y="4630"/>
              <a:ext cx="8604" cy="5919"/>
            </a:xfrm>
            <a:prstGeom prst="rect">
              <a:avLst/>
            </a:prstGeom>
          </p:spPr>
        </p:pic>
        <p:pic>
          <p:nvPicPr>
            <p:cNvPr id="23" name="图片 22" descr="d5df2edb25c7b1ed511920e701e1f38"/>
            <p:cNvPicPr>
              <a:picLocks noChangeAspect="1"/>
            </p:cNvPicPr>
            <p:nvPr/>
          </p:nvPicPr>
          <p:blipFill>
            <a:blip r:embed="rId4"/>
            <a:srcRect b="13850"/>
            <a:stretch>
              <a:fillRect/>
            </a:stretch>
          </p:blipFill>
          <p:spPr>
            <a:xfrm>
              <a:off x="9281" y="4631"/>
              <a:ext cx="9617" cy="5918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1024255" y="643255"/>
            <a:ext cx="302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鲜花立柱指引</a:t>
            </a:r>
            <a:r>
              <a:rPr lang="zh-CN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（蓝色系）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9540240" y="638810"/>
            <a:ext cx="1998980" cy="1955165"/>
            <a:chOff x="6102" y="2415"/>
            <a:chExt cx="6550" cy="6406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02" y="2416"/>
              <a:ext cx="6550" cy="6404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6102" y="2415"/>
              <a:ext cx="6550" cy="6406"/>
            </a:xfrm>
            <a:prstGeom prst="rect">
              <a:avLst/>
            </a:prstGeom>
            <a:solidFill>
              <a:schemeClr val="tx1">
                <a:alpha val="4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>
            <a:off x="10055860" y="757555"/>
            <a:ext cx="163830" cy="34607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2580000">
            <a:off x="10547985" y="701040"/>
            <a:ext cx="163830" cy="34607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 rot="5040000">
            <a:off x="10807065" y="1610360"/>
            <a:ext cx="163830" cy="34607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2456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 bwMode="auto">
          <a:xfrm>
            <a:off x="777240" y="1621155"/>
            <a:ext cx="8609965" cy="13709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项目形象展示：</a:t>
            </a:r>
            <a:r>
              <a:rPr lang="zh-CN" altLang="en-US" sz="160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专业模特身着新中式华丽礼服，站立在道路两旁，衬托出项目风采，让现场熠熠生辉。配合主题立体字，彰显品牌效果。</a:t>
            </a:r>
          </a:p>
          <a:p>
            <a:pPr>
              <a:lnSpc>
                <a:spcPct val="130000"/>
              </a:lnSpc>
            </a:pPr>
            <a:endParaRPr lang="zh-CN" altLang="en-US" sz="160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u="sng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华服可选，以中式为主。</a:t>
            </a:r>
            <a:endParaRPr lang="zh-CN" altLang="en-US" sz="1600" u="sng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24255" y="643255"/>
            <a:ext cx="2011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项目形象特装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488950" y="3100070"/>
            <a:ext cx="11165840" cy="3321050"/>
            <a:chOff x="770" y="5568"/>
            <a:chExt cx="15908" cy="454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rcRect r="5854"/>
            <a:stretch>
              <a:fillRect/>
            </a:stretch>
          </p:blipFill>
          <p:spPr>
            <a:xfrm>
              <a:off x="9428" y="5590"/>
              <a:ext cx="7250" cy="452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图片 14" descr="290b54b9bf711636d6ea56142a423ee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70" y="5568"/>
              <a:ext cx="8452" cy="4544"/>
            </a:xfrm>
            <a:prstGeom prst="rect">
              <a:avLst/>
            </a:prstGeom>
            <a:solidFill>
              <a:srgbClr val="C00000">
                <a:alpha val="76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7" name="组合 16"/>
          <p:cNvGrpSpPr/>
          <p:nvPr/>
        </p:nvGrpSpPr>
        <p:grpSpPr>
          <a:xfrm>
            <a:off x="9540240" y="691515"/>
            <a:ext cx="1998980" cy="1955165"/>
            <a:chOff x="6102" y="2415"/>
            <a:chExt cx="6550" cy="6406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02" y="2416"/>
              <a:ext cx="6550" cy="6404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6102" y="2415"/>
              <a:ext cx="6550" cy="6406"/>
            </a:xfrm>
            <a:prstGeom prst="rect">
              <a:avLst/>
            </a:prstGeom>
            <a:solidFill>
              <a:schemeClr val="tx1">
                <a:alpha val="4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10207625" y="899795"/>
            <a:ext cx="163830" cy="34607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2"/>
          <p:cNvSpPr/>
          <p:nvPr/>
        </p:nvSpPr>
        <p:spPr>
          <a:xfrm>
            <a:off x="1024255" y="1336040"/>
            <a:ext cx="8437245" cy="1032510"/>
          </a:xfrm>
          <a:prstGeom prst="rect">
            <a:avLst/>
          </a:prstGeom>
          <a:noFill/>
          <a:ln w="9525">
            <a:noFill/>
          </a:ln>
        </p:spPr>
        <p:txBody>
          <a:bodyPr wrap="square" lIns="109747" tIns="54872" rIns="109747" bIns="54872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en-US" altLang="zh-CN" sz="2400" b="1" dirty="0">
                <a:solidFill>
                  <a:srgbClr val="404040"/>
                </a:solidFill>
                <a:latin typeface="方正华隶简体" panose="03000509000000000000" charset="-122"/>
                <a:ea typeface="方正华隶简体" panose="03000509000000000000" charset="-122"/>
                <a:cs typeface="方正华隶简体" panose="03000509000000000000" charset="-122"/>
                <a:sym typeface="+mn-ea"/>
              </a:rPr>
              <a:t> </a:t>
            </a:r>
            <a:r>
              <a:rPr lang="zh-CN" altLang="en-US" b="1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方正华隶简体" panose="03000509000000000000" charset="-122"/>
                <a:sym typeface="+mn-ea"/>
              </a:rPr>
              <a:t>水中造景</a:t>
            </a:r>
            <a:endParaRPr lang="zh-CN" altLang="en-US" sz="160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营销中心门前水系区域，用立体字、干冰、礼宾杆进行装饰，营造现场氛围。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24255" y="643255"/>
            <a:ext cx="252222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外场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 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水中造景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620395" y="2904490"/>
            <a:ext cx="5521325" cy="3451225"/>
            <a:chOff x="977" y="4574"/>
            <a:chExt cx="8695" cy="543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" y="4574"/>
              <a:ext cx="8695" cy="543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矩形 14"/>
            <p:cNvSpPr/>
            <p:nvPr/>
          </p:nvSpPr>
          <p:spPr>
            <a:xfrm>
              <a:off x="1245" y="4808"/>
              <a:ext cx="2444" cy="703"/>
            </a:xfrm>
            <a:prstGeom prst="rect">
              <a:avLst/>
            </a:prstGeom>
            <a:solidFill>
              <a:schemeClr val="bg1">
                <a:lumMod val="95000"/>
                <a:alpha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水中造景</a:t>
              </a: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285" y="3265805"/>
            <a:ext cx="5413375" cy="30899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0240" y="691515"/>
            <a:ext cx="1998980" cy="195453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540240" y="691515"/>
            <a:ext cx="1998980" cy="1955165"/>
          </a:xfrm>
          <a:prstGeom prst="rect">
            <a:avLst/>
          </a:prstGeom>
          <a:solidFill>
            <a:schemeClr val="tx1">
              <a:alpha val="4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 rot="2760000">
            <a:off x="10562590" y="907415"/>
            <a:ext cx="113665" cy="43624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rot="5400000">
            <a:off x="10967720" y="668020"/>
            <a:ext cx="113665" cy="43624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2456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24255" y="643255"/>
            <a:ext cx="247713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室内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—DP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点布置</a:t>
            </a:r>
          </a:p>
        </p:txBody>
      </p:sp>
      <p:sp>
        <p:nvSpPr>
          <p:cNvPr id="12" name="Rectangle 2"/>
          <p:cNvSpPr/>
          <p:nvPr/>
        </p:nvSpPr>
        <p:spPr>
          <a:xfrm>
            <a:off x="732155" y="1031875"/>
            <a:ext cx="8921115" cy="1032510"/>
          </a:xfrm>
          <a:prstGeom prst="rect">
            <a:avLst/>
          </a:prstGeom>
          <a:noFill/>
          <a:ln w="9525">
            <a:noFill/>
          </a:ln>
        </p:spPr>
        <p:txBody>
          <a:bodyPr wrap="square" lIns="109747" tIns="54872" rIns="109747" bIns="54872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DP小景：</a:t>
            </a:r>
            <a:r>
              <a:rPr lang="zh-CN" altLang="en-US" sz="160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华文细黑" panose="02010600040101010101" charset="-122"/>
              </a:rPr>
              <a:t>营销中心内部，DP小景包装，来宾合影留恋，模特摆拍，也为后期宣传造势</a:t>
            </a:r>
          </a:p>
          <a:p>
            <a:pPr>
              <a:lnSpc>
                <a:spcPct val="150000"/>
              </a:lnSpc>
            </a:pPr>
            <a:endParaRPr lang="zh-CN" altLang="en-US" sz="160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750" y="1760855"/>
            <a:ext cx="6586220" cy="38912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9535" y="1797050"/>
            <a:ext cx="3205480" cy="38550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2456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 bwMode="auto">
          <a:xfrm>
            <a:off x="777240" y="1621155"/>
            <a:ext cx="7879715" cy="8540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华服迎宾团：</a:t>
            </a:r>
            <a:r>
              <a:rPr lang="zh-CN" altLang="en-US" sz="160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专业模特身着新中式华丽礼服，站立在道路两旁，衬托出项目风采。</a:t>
            </a:r>
          </a:p>
          <a:p>
            <a:pPr algn="l">
              <a:lnSpc>
                <a:spcPct val="18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►样板间模特：</a:t>
            </a:r>
            <a:r>
              <a:rPr lang="zh-CN" altLang="en-US" sz="160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华服模特在样板间内进行展示。</a:t>
            </a:r>
            <a:r>
              <a:rPr lang="zh-CN" altLang="en-US" sz="1600" u="sng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华服可选，以中式为主</a:t>
            </a:r>
            <a:endParaRPr lang="zh-CN" altLang="en-US" sz="1600" u="sng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24255" y="643255"/>
            <a:ext cx="381317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园区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/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样板间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-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华服大模展示</a:t>
            </a:r>
            <a:endParaRPr lang="en-US" altLang="zh-CN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55" y="2821305"/>
            <a:ext cx="5367655" cy="35998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r="5854"/>
          <a:stretch>
            <a:fillRect/>
          </a:stretch>
        </p:blipFill>
        <p:spPr>
          <a:xfrm>
            <a:off x="5925820" y="2821940"/>
            <a:ext cx="5770245" cy="35991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7028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305560"/>
            <a:ext cx="11355705" cy="49034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ïṧ1ïḑê"/>
          <p:cNvSpPr txBox="1"/>
          <p:nvPr/>
        </p:nvSpPr>
        <p:spPr>
          <a:xfrm>
            <a:off x="838835" y="1634490"/>
            <a:ext cx="5574665" cy="1228725"/>
          </a:xfrm>
          <a:prstGeom prst="rect">
            <a:avLst/>
          </a:prstGeom>
          <a:noFill/>
        </p:spPr>
        <p:txBody>
          <a:bodyPr wrap="none" lIns="91440" tIns="45720" rIns="91440" bIns="45720" anchor="t" anchorCtr="0"/>
          <a:lstStyle/>
          <a:p>
            <a:pPr algn="l">
              <a:lnSpc>
                <a:spcPct val="19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进入园区通过</a:t>
            </a:r>
            <a:r>
              <a:rPr 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时光隧道到达停车场（放置到</a:t>
            </a:r>
            <a:r>
              <a:rPr lang="en-US" alt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3</a:t>
            </a:r>
            <a:r>
              <a:rPr lang="zh-CN" altLang="en-US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月</a:t>
            </a:r>
            <a:r>
              <a:rPr 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）。</a:t>
            </a:r>
          </a:p>
          <a:p>
            <a:pPr algn="l"/>
            <a:endParaRPr lang="zh-CN" sz="1600" dirty="0">
              <a:solidFill>
                <a:schemeClr val="dk1">
                  <a:lumMod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58hao-chuangzhonghei" panose="00000500000000000000" pitchFamily="2" charset="-122"/>
            </a:endParaRPr>
          </a:p>
        </p:txBody>
      </p:sp>
      <p:sp>
        <p:nvSpPr>
          <p:cNvPr id="17" name="TextBox 11"/>
          <p:cNvSpPr txBox="1"/>
          <p:nvPr/>
        </p:nvSpPr>
        <p:spPr>
          <a:xfrm>
            <a:off x="838835" y="845820"/>
            <a:ext cx="26155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灯光隧道</a:t>
            </a:r>
            <a:r>
              <a:rPr lang="zh-CN" alt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9378950" y="603250"/>
            <a:ext cx="2104390" cy="2036445"/>
            <a:chOff x="14866" y="1032"/>
            <a:chExt cx="3346" cy="3270"/>
          </a:xfrm>
        </p:grpSpPr>
        <p:grpSp>
          <p:nvGrpSpPr>
            <p:cNvPr id="16" name="组合 15"/>
            <p:cNvGrpSpPr/>
            <p:nvPr/>
          </p:nvGrpSpPr>
          <p:grpSpPr>
            <a:xfrm>
              <a:off x="14866" y="1032"/>
              <a:ext cx="3346" cy="3271"/>
              <a:chOff x="6113" y="1992"/>
              <a:chExt cx="6972" cy="6816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13" y="1992"/>
                <a:ext cx="6972" cy="6816"/>
              </a:xfrm>
              <a:prstGeom prst="rect">
                <a:avLst/>
              </a:prstGeom>
            </p:spPr>
          </p:pic>
          <p:sp>
            <p:nvSpPr>
              <p:cNvPr id="15" name="矩形 14"/>
              <p:cNvSpPr/>
              <p:nvPr/>
            </p:nvSpPr>
            <p:spPr>
              <a:xfrm>
                <a:off x="6113" y="1993"/>
                <a:ext cx="6972" cy="6814"/>
              </a:xfrm>
              <a:prstGeom prst="rect">
                <a:avLst/>
              </a:prstGeom>
              <a:solidFill>
                <a:schemeClr val="tx1">
                  <a:alpha val="42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 rot="5400000">
              <a:off x="15804" y="1887"/>
              <a:ext cx="688" cy="687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126490" y="2923540"/>
            <a:ext cx="9730105" cy="3446145"/>
            <a:chOff x="975" y="4965"/>
            <a:chExt cx="14033" cy="49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/>
            <a:srcRect b="5208"/>
            <a:stretch>
              <a:fillRect/>
            </a:stretch>
          </p:blipFill>
          <p:spPr>
            <a:xfrm>
              <a:off x="975" y="4969"/>
              <a:ext cx="6986" cy="4967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72" y="4965"/>
              <a:ext cx="6937" cy="497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384935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ïṧ1ïḑê"/>
          <p:cNvSpPr txBox="1"/>
          <p:nvPr/>
        </p:nvSpPr>
        <p:spPr>
          <a:xfrm>
            <a:off x="1038860" y="1781175"/>
            <a:ext cx="5574665" cy="1228725"/>
          </a:xfrm>
          <a:prstGeom prst="rect">
            <a:avLst/>
          </a:prstGeom>
          <a:noFill/>
        </p:spPr>
        <p:txBody>
          <a:bodyPr wrap="none" lIns="91440" tIns="45720" rIns="91440" bIns="45720" anchor="t" anchorCtr="0"/>
          <a:lstStyle/>
          <a:p>
            <a:pPr algn="l">
              <a:lnSpc>
                <a:spcPct val="19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►树木亮化：用灯带等道具对现场树木进行亮化，起到营造氛围及照明作用</a:t>
            </a:r>
            <a:r>
              <a:rPr 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（放置到</a:t>
            </a:r>
            <a:r>
              <a:rPr lang="en-US" alt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3</a:t>
            </a:r>
            <a:r>
              <a:rPr lang="zh-CN" altLang="en-US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月</a:t>
            </a:r>
            <a:r>
              <a:rPr 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）</a:t>
            </a: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</a:p>
          <a:p>
            <a:pPr algn="l">
              <a:lnSpc>
                <a:spcPct val="170000"/>
              </a:lnSpc>
            </a:pPr>
            <a:endParaRPr lang="zh-CN" altLang="en-US" sz="1600" b="1" dirty="0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TextBox 11"/>
          <p:cNvSpPr txBox="1"/>
          <p:nvPr/>
        </p:nvSpPr>
        <p:spPr>
          <a:xfrm>
            <a:off x="838924" y="856254"/>
            <a:ext cx="472522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树木亮化</a:t>
            </a:r>
            <a:r>
              <a:rPr lang="zh-CN" alt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1078230" y="2694940"/>
            <a:ext cx="10144125" cy="3726815"/>
            <a:chOff x="1321" y="4482"/>
            <a:chExt cx="14998" cy="551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1" y="4482"/>
              <a:ext cx="8125" cy="5511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85" y="4524"/>
              <a:ext cx="6635" cy="5412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9378950" y="603250"/>
            <a:ext cx="2104390" cy="2037068"/>
            <a:chOff x="14866" y="1032"/>
            <a:chExt cx="3346" cy="3271"/>
          </a:xfrm>
        </p:grpSpPr>
        <p:grpSp>
          <p:nvGrpSpPr>
            <p:cNvPr id="7" name="组合 6"/>
            <p:cNvGrpSpPr/>
            <p:nvPr/>
          </p:nvGrpSpPr>
          <p:grpSpPr>
            <a:xfrm>
              <a:off x="14866" y="1032"/>
              <a:ext cx="3346" cy="3271"/>
              <a:chOff x="6113" y="1992"/>
              <a:chExt cx="6972" cy="6816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13" y="1992"/>
                <a:ext cx="6972" cy="6816"/>
              </a:xfrm>
              <a:prstGeom prst="rect">
                <a:avLst/>
              </a:prstGeom>
            </p:spPr>
          </p:pic>
          <p:sp>
            <p:nvSpPr>
              <p:cNvPr id="8" name="矩形 7"/>
              <p:cNvSpPr/>
              <p:nvPr/>
            </p:nvSpPr>
            <p:spPr>
              <a:xfrm>
                <a:off x="6113" y="1993"/>
                <a:ext cx="6972" cy="6814"/>
              </a:xfrm>
              <a:prstGeom prst="rect">
                <a:avLst/>
              </a:prstGeom>
              <a:solidFill>
                <a:schemeClr val="tx1">
                  <a:alpha val="42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 rot="5400000">
              <a:off x="16236" y="2631"/>
              <a:ext cx="495" cy="186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 rot="5400000">
            <a:off x="10097135" y="1739265"/>
            <a:ext cx="140970" cy="33909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7080000">
            <a:off x="10277030" y="2336985"/>
            <a:ext cx="308269" cy="11698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9610" y="643255"/>
            <a:ext cx="4392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道路亮化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89610" y="1569720"/>
            <a:ext cx="8923020" cy="1173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10000"/>
              </a:lnSpc>
            </a:pP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10000"/>
              </a:lnSpc>
            </a:pPr>
            <a:endParaRPr lang="zh-CN" altLang="en-US" sz="1600" b="1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►道路亮化：大麦灯、渔网灯、灯球等。</a:t>
            </a:r>
            <a:r>
              <a:rPr 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（放置到</a:t>
            </a:r>
            <a:r>
              <a:rPr lang="en-US" alt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3</a:t>
            </a:r>
            <a:r>
              <a:rPr lang="zh-CN" altLang="en-US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月</a:t>
            </a:r>
            <a:r>
              <a:rPr 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）</a:t>
            </a:r>
            <a:endParaRPr lang="zh-CN" altLang="en-US" sz="1600" b="1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10000"/>
              </a:lnSpc>
            </a:pP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11810" y="3446780"/>
            <a:ext cx="11109960" cy="2861945"/>
            <a:chOff x="910" y="5608"/>
            <a:chExt cx="18350" cy="43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0" y="5608"/>
              <a:ext cx="6063" cy="436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72" y="5619"/>
              <a:ext cx="5688" cy="4349"/>
            </a:xfrm>
            <a:prstGeom prst="rect">
              <a:avLst/>
            </a:prstGeom>
          </p:spPr>
        </p:pic>
      </p:grpSp>
      <p:pic>
        <p:nvPicPr>
          <p:cNvPr id="1799" name="图片 1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9265" y="3446780"/>
            <a:ext cx="3811905" cy="286258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" name="组合 29"/>
          <p:cNvGrpSpPr/>
          <p:nvPr/>
        </p:nvGrpSpPr>
        <p:grpSpPr>
          <a:xfrm>
            <a:off x="8882380" y="603250"/>
            <a:ext cx="2600960" cy="2517775"/>
            <a:chOff x="14866" y="1032"/>
            <a:chExt cx="3346" cy="3271"/>
          </a:xfrm>
        </p:grpSpPr>
        <p:grpSp>
          <p:nvGrpSpPr>
            <p:cNvPr id="11" name="组合 10"/>
            <p:cNvGrpSpPr/>
            <p:nvPr/>
          </p:nvGrpSpPr>
          <p:grpSpPr>
            <a:xfrm>
              <a:off x="14866" y="1032"/>
              <a:ext cx="3346" cy="3271"/>
              <a:chOff x="6113" y="1992"/>
              <a:chExt cx="6972" cy="6816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13" y="1992"/>
                <a:ext cx="6972" cy="6816"/>
              </a:xfrm>
              <a:prstGeom prst="rect">
                <a:avLst/>
              </a:prstGeom>
            </p:spPr>
          </p:pic>
          <p:sp>
            <p:nvSpPr>
              <p:cNvPr id="13" name="矩形 12"/>
              <p:cNvSpPr/>
              <p:nvPr/>
            </p:nvSpPr>
            <p:spPr>
              <a:xfrm>
                <a:off x="6113" y="1993"/>
                <a:ext cx="6972" cy="6814"/>
              </a:xfrm>
              <a:prstGeom prst="rect">
                <a:avLst/>
              </a:prstGeom>
              <a:solidFill>
                <a:schemeClr val="tx1">
                  <a:alpha val="42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 rot="5400000">
              <a:off x="16440" y="2467"/>
              <a:ext cx="244" cy="343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 rot="5400000">
            <a:off x="10214610" y="2588260"/>
            <a:ext cx="193675" cy="21018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9610" y="643255"/>
            <a:ext cx="4392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固定灯光道具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89610" y="1569720"/>
            <a:ext cx="8923020" cy="171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10000"/>
              </a:lnSpc>
            </a:pP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►营销中心外场用灯光道具进行布置，打造小型灯光艺术节，延续至活动结束。</a:t>
            </a:r>
          </a:p>
          <a:p>
            <a:pPr algn="l">
              <a:lnSpc>
                <a:spcPct val="110000"/>
              </a:lnSpc>
            </a:pPr>
            <a:endParaRPr lang="zh-CN" altLang="en-US" sz="1600" b="1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►推荐选择：雪花墙、发光月亮秋千、小鹿一家、南瓜车。</a:t>
            </a:r>
            <a:r>
              <a:rPr 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（放置到</a:t>
            </a:r>
            <a:r>
              <a:rPr lang="en-US" alt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3</a:t>
            </a:r>
            <a:r>
              <a:rPr lang="zh-CN" altLang="en-US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月</a:t>
            </a:r>
            <a:r>
              <a:rPr 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）</a:t>
            </a:r>
            <a:endParaRPr lang="zh-CN" altLang="en-US" sz="1600" b="1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10000"/>
              </a:lnSpc>
            </a:pPr>
            <a:endParaRPr lang="zh-CN" altLang="en-US" sz="1600" b="1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10000"/>
              </a:lnSpc>
            </a:pP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882380" y="603250"/>
            <a:ext cx="2600960" cy="2517775"/>
            <a:chOff x="14866" y="1032"/>
            <a:chExt cx="3346" cy="3271"/>
          </a:xfrm>
        </p:grpSpPr>
        <p:grpSp>
          <p:nvGrpSpPr>
            <p:cNvPr id="11" name="组合 10"/>
            <p:cNvGrpSpPr/>
            <p:nvPr/>
          </p:nvGrpSpPr>
          <p:grpSpPr>
            <a:xfrm>
              <a:off x="14866" y="1032"/>
              <a:ext cx="3346" cy="3271"/>
              <a:chOff x="6113" y="1992"/>
              <a:chExt cx="6972" cy="6816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13" y="1992"/>
                <a:ext cx="6972" cy="6816"/>
              </a:xfrm>
              <a:prstGeom prst="rect">
                <a:avLst/>
              </a:prstGeom>
            </p:spPr>
          </p:pic>
          <p:sp>
            <p:nvSpPr>
              <p:cNvPr id="13" name="矩形 12"/>
              <p:cNvSpPr/>
              <p:nvPr/>
            </p:nvSpPr>
            <p:spPr>
              <a:xfrm>
                <a:off x="6113" y="1993"/>
                <a:ext cx="6972" cy="6814"/>
              </a:xfrm>
              <a:prstGeom prst="rect">
                <a:avLst/>
              </a:prstGeom>
              <a:solidFill>
                <a:schemeClr val="tx1">
                  <a:alpha val="42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 rot="5400000">
              <a:off x="16440" y="2467"/>
              <a:ext cx="244" cy="343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 rot="5400000">
            <a:off x="9758680" y="1955165"/>
            <a:ext cx="163830" cy="45466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96" name="图片 116"/>
          <p:cNvPicPr>
            <a:picLocks noChangeAspect="1"/>
          </p:cNvPicPr>
          <p:nvPr/>
        </p:nvPicPr>
        <p:blipFill>
          <a:blip r:embed="rId4"/>
          <a:srcRect l="2213"/>
          <a:stretch>
            <a:fillRect/>
          </a:stretch>
        </p:blipFill>
        <p:spPr>
          <a:xfrm>
            <a:off x="6985" y="3705860"/>
            <a:ext cx="3142615" cy="2534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19" name="图片 119"/>
          <p:cNvPicPr>
            <a:picLocks noChangeAspect="1"/>
          </p:cNvPicPr>
          <p:nvPr/>
        </p:nvPicPr>
        <p:blipFill>
          <a:blip r:embed="rId5"/>
          <a:srcRect l="12271" r="20363"/>
          <a:stretch>
            <a:fillRect/>
          </a:stretch>
        </p:blipFill>
        <p:spPr>
          <a:xfrm>
            <a:off x="3215005" y="3705860"/>
            <a:ext cx="2283460" cy="2534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" name="Picture 52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695" y="3705860"/>
            <a:ext cx="3470910" cy="2534920"/>
          </a:xfrm>
          <a:prstGeom prst="rect">
            <a:avLst/>
          </a:prstGeom>
          <a:noFill/>
          <a:ln w="1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rcRect l="9494"/>
          <a:stretch>
            <a:fillRect/>
          </a:stretch>
        </p:blipFill>
        <p:spPr>
          <a:xfrm>
            <a:off x="9107805" y="3705860"/>
            <a:ext cx="3060700" cy="25361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285875"/>
            <a:ext cx="11355705" cy="4730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89610" y="1463040"/>
            <a:ext cx="8923020" cy="8788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北极光造势：</a:t>
            </a: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大型沉浸式灯光演绎，持续半月北极光表演，辐射全地区，带来视觉震撼感受。</a:t>
            </a:r>
            <a:endParaRPr lang="zh-CN" altLang="en-US" sz="1600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7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无人机造势：</a:t>
            </a:r>
            <a:r>
              <a:rPr lang="zh-CN" altLang="en-US" sz="1600" b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现场配置数百架编程无人机，同时升空进行编队表演，呈现项目案名。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89610" y="730885"/>
            <a:ext cx="4392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无人机大秀、沉浸式北极光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89610" y="2792095"/>
            <a:ext cx="10858500" cy="3568065"/>
            <a:chOff x="1086" y="5167"/>
            <a:chExt cx="15764" cy="4849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6" y="5168"/>
              <a:ext cx="6938" cy="478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42" y="5167"/>
              <a:ext cx="8708" cy="484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297305"/>
            <a:ext cx="11355705" cy="4730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89610" y="1016635"/>
            <a:ext cx="8923020" cy="1739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endParaRPr lang="zh-CN" altLang="en-US" sz="160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8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炫酷灯光秀：声光电结合的表演形式，让来宾将目光锁定中心舞台，为开放造势吸睛。</a:t>
            </a:r>
            <a:endParaRPr lang="zh-CN" altLang="en-US" sz="160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7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案名激光雕刻：创新形式呈现案名，契合灯光主题。</a:t>
            </a:r>
          </a:p>
          <a:p>
            <a:pPr algn="l">
              <a:lnSpc>
                <a:spcPct val="170000"/>
              </a:lnSpc>
            </a:pP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9610" y="730885"/>
            <a:ext cx="4392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灯光秀、案名激光雕刻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635000" y="2759710"/>
            <a:ext cx="10855960" cy="3561715"/>
            <a:chOff x="1086" y="4867"/>
            <a:chExt cx="14936" cy="490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78" y="4867"/>
              <a:ext cx="5944" cy="49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86" y="4889"/>
              <a:ext cx="8795" cy="487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0" t="65820" r="16631" b="12543"/>
          <a:stretch>
            <a:fillRect/>
          </a:stretch>
        </p:blipFill>
        <p:spPr>
          <a:xfrm flipH="1">
            <a:off x="21423" y="4246542"/>
            <a:ext cx="1585995" cy="1944342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6464935" y="2424430"/>
            <a:ext cx="500253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【活动内容】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7313930" y="3779520"/>
            <a:ext cx="444309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营销中心开放、浪漫灯光节、童趣梦幻嘉年华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308735"/>
            <a:ext cx="11355705" cy="47910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89381" y="1802516"/>
          <a:ext cx="9921875" cy="390207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62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37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7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547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CN" altLang="en-US" sz="1800" b="1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CN" altLang="en-US" sz="1800" b="1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时间段</a:t>
                      </a: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800" b="1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内容</a:t>
                      </a: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800" b="1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备注</a:t>
                      </a:r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550">
                <a:tc rowSpan="6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第一部分</a:t>
                      </a:r>
                    </a:p>
                    <a:p>
                      <a:pPr algn="ctr" rtl="0" fontAlgn="ctr">
                        <a:buNone/>
                      </a:pPr>
                      <a:endParaRPr lang="zh-CN" altLang="en-US" sz="13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rtl="0" fontAlgn="ctr">
                        <a:buNone/>
                      </a:pPr>
                      <a:endParaRPr lang="zh-CN" altLang="en-US" sz="13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zh-CN" altLang="en-US" sz="14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一府倾城</a:t>
                      </a:r>
                      <a:endParaRPr lang="zh-CN" altLang="en-US" sz="1400" b="1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14:00-14:30 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sz="13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来宾签到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3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室内背板签到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5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14:30-16:30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茶歇品鉴、古筝表演</a:t>
                      </a: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18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整天表演</a:t>
                      </a: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舞狮表演、威风锣鼓</a:t>
                      </a:r>
                      <a:endParaRPr lang="zh-CN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循环表演热场</a:t>
                      </a:r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5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14:30-15:30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迷你简中倩" panose="03000509000000000000" charset="-122"/>
                        </a:rPr>
                        <a:t>参观营销中心了解项目，参观样板间</a:t>
                      </a:r>
                      <a:endParaRPr lang="zh-CN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置业顾问带领</a:t>
                      </a:r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43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15:30-16:30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参与现场</a:t>
                      </a:r>
                      <a:r>
                        <a:rPr lang="en-US" altLang="zh-CN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DIY</a:t>
                      </a: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71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16:30-17:00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领取伴手礼、灯光节、美食券</a:t>
                      </a: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3710">
                <a:tc gridSpan="4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CN" altLang="en-US" sz="13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主持人引导来宾移步室外舞台区，准备开放仪式</a:t>
                      </a:r>
                      <a:endParaRPr lang="zh-CN" altLang="en-US" sz="1400" b="1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954" marR="9954" marT="9954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954" marR="9954" marT="9954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TextBox 9"/>
          <p:cNvSpPr txBox="1"/>
          <p:nvPr/>
        </p:nvSpPr>
        <p:spPr>
          <a:xfrm>
            <a:off x="4705350" y="548005"/>
            <a:ext cx="34899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50000"/>
              </a:lnSpc>
              <a:buClrTx/>
              <a:buSzTx/>
              <a:buFontTx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开放前暖场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流程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44830" y="1230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24230" y="643255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来宾签到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510" y="2622550"/>
            <a:ext cx="5589905" cy="3669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Rectangle 2"/>
          <p:cNvSpPr/>
          <p:nvPr/>
        </p:nvSpPr>
        <p:spPr>
          <a:xfrm>
            <a:off x="935355" y="1420495"/>
            <a:ext cx="10395585" cy="1032510"/>
          </a:xfrm>
          <a:prstGeom prst="rect">
            <a:avLst/>
          </a:prstGeom>
          <a:noFill/>
          <a:ln w="9525">
            <a:noFill/>
          </a:ln>
        </p:spPr>
        <p:txBody>
          <a:bodyPr wrap="square" lIns="109747" tIns="54872" rIns="109747" bIns="54872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现场签到</a:t>
            </a:r>
          </a:p>
          <a:p>
            <a:pPr>
              <a:lnSpc>
                <a:spcPct val="150000"/>
              </a:lnSpc>
            </a:pPr>
            <a:r>
              <a:rPr lang="zh-CN" altLang="en-US" sz="1600" b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现场设置签到处，来宾签到后参观营销中心，参与现场活动。</a:t>
            </a:r>
          </a:p>
        </p:txBody>
      </p:sp>
      <p:pic>
        <p:nvPicPr>
          <p:cNvPr id="11" name="图片 10" descr="图片1 (8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3727450"/>
            <a:ext cx="5344160" cy="25647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 bwMode="auto">
          <a:xfrm>
            <a:off x="681355" y="1678940"/>
            <a:ext cx="6993890" cy="82994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</a:rPr>
              <a:t>专业迎宾礼仪，彰显项目品质，现场为来宾进行引导。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</a:rPr>
              <a:t>服装区别华服模特，干练精致（服装可选）推荐香槟色。</a:t>
            </a:r>
            <a:endParaRPr lang="en-US" altLang="zh-CN" sz="1600" b="1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9"/>
          <p:cNvSpPr txBox="1"/>
          <p:nvPr/>
        </p:nvSpPr>
        <p:spPr>
          <a:xfrm>
            <a:off x="829945" y="643255"/>
            <a:ext cx="37611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828165"/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室内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迎宾礼仪 </a:t>
            </a:r>
            <a:r>
              <a:rPr lang="zh-CN" alt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(签到区)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681355" y="2679700"/>
            <a:ext cx="10879784" cy="3732335"/>
            <a:chOff x="658" y="6567"/>
            <a:chExt cx="10527" cy="347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8" name="图片 7" descr="348ae878a7e0f9643ae7bcaea40a8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3" y="6567"/>
              <a:ext cx="5202" cy="3468"/>
            </a:xfrm>
            <a:prstGeom prst="rect">
              <a:avLst/>
            </a:prstGeom>
          </p:spPr>
        </p:pic>
        <p:pic>
          <p:nvPicPr>
            <p:cNvPr id="9" name="图片 8" descr="c0c7657b4b613b23c2d68c0877f8a0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8" y="6567"/>
              <a:ext cx="5200" cy="347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75945" y="3070860"/>
            <a:ext cx="11083925" cy="3359150"/>
            <a:chOff x="1093" y="2884"/>
            <a:chExt cx="16604" cy="50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6" name="Picture 2" descr="调整大小 IMG_3328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6">
              <a:lum contrast="20000"/>
            </a:blip>
            <a:srcRect/>
            <a:stretch>
              <a:fillRect/>
            </a:stretch>
          </p:blipFill>
          <p:spPr>
            <a:xfrm>
              <a:off x="1093" y="2917"/>
              <a:ext cx="8874" cy="496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" name="图片 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0149" y="2884"/>
              <a:ext cx="7548" cy="5032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820420" y="1684020"/>
            <a:ext cx="7051675" cy="8788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客户进入售楼处参观，感受项目文化，了解项目风格，未来生活。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6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活动茶歇，古筝表演、热力发电等互动体验。</a:t>
            </a:r>
            <a:endParaRPr lang="zh-CN" altLang="en-US" sz="1600" b="1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20750" y="643255"/>
            <a:ext cx="47745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展厅参观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17" name="文本框 16"/>
          <p:cNvSpPr txBox="1"/>
          <p:nvPr/>
        </p:nvSpPr>
        <p:spPr>
          <a:xfrm>
            <a:off x="941705" y="1303655"/>
            <a:ext cx="783463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</a:p>
          <a:p>
            <a:pPr algn="l">
              <a:lnSpc>
                <a:spcPct val="15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舞狮表演热场，表演结束条幅呈现对项目的祝福（整天循环表演）。</a:t>
            </a:r>
            <a:endParaRPr lang="zh-CN" altLang="en-US" sz="1600" b="1"/>
          </a:p>
        </p:txBody>
      </p:sp>
      <p:sp>
        <p:nvSpPr>
          <p:cNvPr id="18" name="TextBox 5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/>
          <p:cNvSpPr txBox="1"/>
          <p:nvPr/>
        </p:nvSpPr>
        <p:spPr>
          <a:xfrm>
            <a:off x="857885" y="648335"/>
            <a:ext cx="17386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1" hangingPunct="1">
              <a:buClrTx/>
              <a:buSzTx/>
              <a:buFontTx/>
            </a:pPr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舞狮表演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97230" y="2925445"/>
            <a:ext cx="10848975" cy="3270250"/>
            <a:chOff x="963" y="4607"/>
            <a:chExt cx="17085" cy="51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3" y="4621"/>
              <a:ext cx="8904" cy="513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84" y="4607"/>
              <a:ext cx="8065" cy="515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17" name="文本框 16"/>
          <p:cNvSpPr txBox="1"/>
          <p:nvPr/>
        </p:nvSpPr>
        <p:spPr>
          <a:xfrm>
            <a:off x="951865" y="1303655"/>
            <a:ext cx="552196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</a:p>
          <a:p>
            <a:pPr algn="l">
              <a:lnSpc>
                <a:spcPct val="15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威风锣鼓表演（上午循环表演）。</a:t>
            </a:r>
            <a:endParaRPr lang="zh-CN" altLang="en-US" sz="1600" b="1"/>
          </a:p>
        </p:txBody>
      </p:sp>
      <p:sp>
        <p:nvSpPr>
          <p:cNvPr id="18" name="TextBox 5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/>
          <p:cNvSpPr txBox="1"/>
          <p:nvPr/>
        </p:nvSpPr>
        <p:spPr>
          <a:xfrm>
            <a:off x="857885" y="648335"/>
            <a:ext cx="17386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1" hangingPunct="1">
              <a:buClrTx/>
              <a:buSzTx/>
              <a:buFontTx/>
            </a:pPr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威风锣鼓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635635" y="2663190"/>
            <a:ext cx="10941364" cy="3608063"/>
            <a:chOff x="1001" y="6073"/>
            <a:chExt cx="11529" cy="38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1" y="6074"/>
              <a:ext cx="5621" cy="380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97" y="6073"/>
              <a:ext cx="5733" cy="380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32155" y="643255"/>
            <a:ext cx="236283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室内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 </a:t>
            </a: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抱枕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DIY</a:t>
            </a:r>
          </a:p>
        </p:txBody>
      </p:sp>
      <p:sp>
        <p:nvSpPr>
          <p:cNvPr id="9" name="Rectangle 2"/>
          <p:cNvSpPr/>
          <p:nvPr/>
        </p:nvSpPr>
        <p:spPr>
          <a:xfrm>
            <a:off x="732155" y="1227455"/>
            <a:ext cx="8921115" cy="1954530"/>
          </a:xfrm>
          <a:prstGeom prst="rect">
            <a:avLst/>
          </a:prstGeom>
          <a:noFill/>
          <a:ln w="9525">
            <a:noFill/>
          </a:ln>
        </p:spPr>
        <p:txBody>
          <a:bodyPr wrap="square" lIns="109747" tIns="54872" rIns="109747" bIns="54872" anchor="t">
            <a:spAutoFit/>
          </a:bodyPr>
          <a:lstStyle/>
          <a:p>
            <a:pPr algn="l" eaLnBrk="1" fontAlgn="auto" hangingPunct="1">
              <a:lnSpc>
                <a:spcPct val="180000"/>
              </a:lnSpc>
              <a:spcBef>
                <a:spcPts val="0"/>
              </a:spcBef>
              <a:buClrTx/>
              <a:buSzTx/>
              <a:buFontTx/>
              <a:tabLst>
                <a:tab pos="38100" algn="l"/>
              </a:tabLst>
            </a:pPr>
            <a:r>
              <a:rPr lang="zh-CN" altLang="en-US" sz="2400" b="1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现场布置</a:t>
            </a:r>
            <a:r>
              <a:rPr lang="en-US" altLang="zh-CN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DIY</a:t>
            </a:r>
            <a:r>
              <a:rPr lang="zh-CN" altLang="en-US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手作区域：长条桌</a:t>
            </a:r>
            <a:r>
              <a:rPr lang="en-US" altLang="zh-CN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+</a:t>
            </a:r>
            <a:r>
              <a:rPr lang="zh-CN" altLang="en-US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主题背板</a:t>
            </a:r>
            <a:r>
              <a:rPr lang="en-US" altLang="zh-CN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+</a:t>
            </a:r>
            <a:r>
              <a:rPr lang="zh-CN" altLang="en-US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桌摆</a:t>
            </a:r>
            <a:endParaRPr lang="zh-CN" altLang="en-US" sz="1600" b="1" dirty="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 eaLnBrk="1" fontAlgn="auto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tabLst>
                <a:tab pos="38100" algn="l"/>
              </a:tabLst>
            </a:pPr>
            <a:endParaRPr lang="zh-CN" altLang="en-US" sz="1600" b="1" dirty="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 eaLnBrk="1" fontAlgn="auto" hangingPunct="1">
              <a:lnSpc>
                <a:spcPct val="120000"/>
              </a:lnSpc>
              <a:spcBef>
                <a:spcPts val="0"/>
              </a:spcBef>
              <a:buClrTx/>
              <a:buSzTx/>
              <a:buFontTx/>
              <a:tabLst>
                <a:tab pos="38100" algn="l"/>
              </a:tabLst>
            </a:pPr>
            <a:r>
              <a:rPr lang="zh-CN" altLang="en-US" sz="1600" b="1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en-US" altLang="zh-CN" sz="1600" b="1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DIY</a:t>
            </a:r>
            <a:r>
              <a:rPr lang="zh-CN" altLang="en-US" sz="1600" b="1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内容：</a:t>
            </a:r>
            <a:r>
              <a:rPr lang="zh-CN" alt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抱枕定制</a:t>
            </a:r>
            <a:r>
              <a:rPr lang="en-US" altLang="zh-CN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DIY</a:t>
            </a:r>
            <a:endParaRPr lang="zh-CN" altLang="en-US" sz="1600" b="1" dirty="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eaLnBrk="1" fontAlgn="auto" hangingPunct="1">
              <a:lnSpc>
                <a:spcPct val="130000"/>
              </a:lnSpc>
              <a:spcBef>
                <a:spcPts val="0"/>
              </a:spcBef>
              <a:buClrTx/>
              <a:buSzTx/>
              <a:buFontTx/>
              <a:tabLst>
                <a:tab pos="38100" algn="l"/>
              </a:tabLst>
            </a:pPr>
            <a:r>
              <a:rPr lang="zh-CN" altLang="en-US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亲手制作最有纪念意义的抱枕，最暖的抱枕送给最爱的人</a:t>
            </a:r>
            <a:endParaRPr lang="zh-CN" altLang="en-US" sz="1600" b="1" dirty="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 eaLnBrk="1" fontAlgn="auto" hangingPunct="1">
              <a:lnSpc>
                <a:spcPct val="130000"/>
              </a:lnSpc>
              <a:spcBef>
                <a:spcPts val="0"/>
              </a:spcBef>
              <a:buClrTx/>
              <a:buSzTx/>
              <a:buFontTx/>
              <a:tabLst>
                <a:tab pos="38100" algn="l"/>
              </a:tabLst>
            </a:pPr>
            <a:r>
              <a:rPr lang="zh-CN" altLang="en-US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优势：定制完可以带走，热转印技术速度快，减少等待时间</a:t>
            </a:r>
            <a:endParaRPr lang="zh-CN" altLang="en-US" sz="1600" b="1" dirty="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971790" y="1103630"/>
            <a:ext cx="3763645" cy="2150745"/>
            <a:chOff x="11835" y="5983"/>
            <a:chExt cx="7041" cy="4022"/>
          </a:xfrm>
        </p:grpSpPr>
        <p:pic>
          <p:nvPicPr>
            <p:cNvPr id="7" name="图片 6" descr="微信图片_20200808175644"/>
            <p:cNvPicPr>
              <a:picLocks noChangeAspect="1"/>
            </p:cNvPicPr>
            <p:nvPr/>
          </p:nvPicPr>
          <p:blipFill>
            <a:blip r:embed="rId3"/>
            <a:srcRect t="4832" b="23716"/>
            <a:stretch>
              <a:fillRect/>
            </a:stretch>
          </p:blipFill>
          <p:spPr>
            <a:xfrm>
              <a:off x="11835" y="5983"/>
              <a:ext cx="7041" cy="4022"/>
            </a:xfrm>
            <a:prstGeom prst="rect">
              <a:avLst/>
            </a:prstGeom>
          </p:spPr>
        </p:pic>
        <p:sp>
          <p:nvSpPr>
            <p:cNvPr id="41" name="TextBox 1"/>
            <p:cNvSpPr txBox="1"/>
            <p:nvPr/>
          </p:nvSpPr>
          <p:spPr>
            <a:xfrm>
              <a:off x="14617" y="7646"/>
              <a:ext cx="2550" cy="9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200000"/>
                </a:lnSpc>
              </a:pPr>
              <a:r>
                <a:rPr lang="en-US" altLang="zh-CN" sz="1400" dirty="0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</a:rPr>
                <a:t>*</a:t>
              </a:r>
              <a:r>
                <a:rPr lang="zh-CN" altLang="en-US" sz="1400" dirty="0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</a:rPr>
                <a:t>形式示意</a:t>
              </a:r>
            </a:p>
          </p:txBody>
        </p:sp>
      </p:grpSp>
      <p:pic>
        <p:nvPicPr>
          <p:cNvPr id="6" name="图片 5" descr="03fbeea926e8a79ec42ca77c99c0437"/>
          <p:cNvPicPr>
            <a:picLocks noChangeAspect="1"/>
          </p:cNvPicPr>
          <p:nvPr/>
        </p:nvPicPr>
        <p:blipFill>
          <a:blip r:embed="rId4"/>
          <a:srcRect l="8256"/>
          <a:stretch>
            <a:fillRect/>
          </a:stretch>
        </p:blipFill>
        <p:spPr>
          <a:xfrm>
            <a:off x="447040" y="3551555"/>
            <a:ext cx="3718560" cy="26803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4695" y="3551742"/>
            <a:ext cx="4650875" cy="26801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rcRect r="2089"/>
          <a:stretch>
            <a:fillRect/>
          </a:stretch>
        </p:blipFill>
        <p:spPr>
          <a:xfrm>
            <a:off x="4150360" y="3552190"/>
            <a:ext cx="3809365" cy="2679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92511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285240"/>
            <a:ext cx="11355705" cy="47421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/>
        </p:nvSpPr>
        <p:spPr>
          <a:xfrm>
            <a:off x="744220" y="690880"/>
            <a:ext cx="4511040" cy="460375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algn="l"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</a:lstStyle>
          <a:p>
            <a:pPr algn="ctr"/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案场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样板间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古筝演奏迎宾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89025" y="1478915"/>
            <a:ext cx="5183505" cy="1123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</a:rPr>
              <a:t>新民乐演奏演奏暖场（新中式）。</a:t>
            </a:r>
          </a:p>
          <a:p>
            <a:pPr indent="0" algn="l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</a:rPr>
              <a:t>配合活动主氛围穿搭演出服装及背景板。</a:t>
            </a:r>
          </a:p>
          <a:p>
            <a:pPr indent="0" algn="l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►区域：营销中心案场内部及样板间内。</a:t>
            </a:r>
            <a:endParaRPr lang="zh-CN" altLang="en-US" sz="1600" b="1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70" y="2770505"/>
            <a:ext cx="5507355" cy="36747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3660" y="2769870"/>
            <a:ext cx="4940300" cy="36753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297940"/>
            <a:ext cx="11355705" cy="47015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20420" y="1684020"/>
            <a:ext cx="7051675" cy="8788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引导客户移步样板间，参观样板间。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6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►样板间内模特进行展示，古筝烘托现场氛围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  <a:endParaRPr lang="zh-CN" altLang="en-US" sz="1600" b="1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20750" y="643255"/>
            <a:ext cx="47745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样板间参观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765810" y="2682875"/>
            <a:ext cx="10680700" cy="3679190"/>
            <a:chOff x="1570" y="4914"/>
            <a:chExt cx="14312" cy="493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70" y="4914"/>
              <a:ext cx="7069" cy="493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90" y="4914"/>
              <a:ext cx="7093" cy="4930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9704705" y="558800"/>
            <a:ext cx="1742440" cy="2004060"/>
            <a:chOff x="12225" y="2631"/>
            <a:chExt cx="5844" cy="6720"/>
          </a:xfrm>
        </p:grpSpPr>
        <p:grpSp>
          <p:nvGrpSpPr>
            <p:cNvPr id="22" name="组合 21"/>
            <p:cNvGrpSpPr/>
            <p:nvPr/>
          </p:nvGrpSpPr>
          <p:grpSpPr>
            <a:xfrm>
              <a:off x="12225" y="2631"/>
              <a:ext cx="5844" cy="6720"/>
              <a:chOff x="12225" y="2631"/>
              <a:chExt cx="5844" cy="6720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5" y="2631"/>
                <a:ext cx="5844" cy="6720"/>
              </a:xfrm>
              <a:prstGeom prst="rect">
                <a:avLst/>
              </a:prstGeom>
            </p:spPr>
          </p:pic>
          <p:sp>
            <p:nvSpPr>
              <p:cNvPr id="24" name="矩形 23"/>
              <p:cNvSpPr/>
              <p:nvPr/>
            </p:nvSpPr>
            <p:spPr>
              <a:xfrm>
                <a:off x="12225" y="2631"/>
                <a:ext cx="5843" cy="6720"/>
              </a:xfrm>
              <a:prstGeom prst="rect">
                <a:avLst/>
              </a:prstGeom>
              <a:solidFill>
                <a:schemeClr val="tx1">
                  <a:alpha val="42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矩形 5"/>
            <p:cNvSpPr/>
            <p:nvPr/>
          </p:nvSpPr>
          <p:spPr>
            <a:xfrm rot="5400000">
              <a:off x="15688" y="6687"/>
              <a:ext cx="1054" cy="1746"/>
            </a:xfrm>
            <a:prstGeom prst="rect">
              <a:avLst/>
            </a:prstGeom>
            <a:noFill/>
            <a:ln w="539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24255" y="643255"/>
            <a:ext cx="234061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室内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</a:t>
            </a: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互动造景</a:t>
            </a:r>
          </a:p>
        </p:txBody>
      </p:sp>
      <p:sp>
        <p:nvSpPr>
          <p:cNvPr id="9" name="Rectangle 2"/>
          <p:cNvSpPr/>
          <p:nvPr/>
        </p:nvSpPr>
        <p:spPr>
          <a:xfrm>
            <a:off x="732155" y="1227455"/>
            <a:ext cx="8921115" cy="1216660"/>
          </a:xfrm>
          <a:prstGeom prst="rect">
            <a:avLst/>
          </a:prstGeom>
          <a:noFill/>
          <a:ln w="9525">
            <a:noFill/>
          </a:ln>
        </p:spPr>
        <p:txBody>
          <a:bodyPr wrap="square" lIns="109747" tIns="54872" rIns="109747" bIns="54872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DP小景：</a:t>
            </a:r>
            <a:r>
              <a:rPr lang="zh-CN" altLang="en-US" sz="160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华文细黑" panose="02010600040101010101" charset="-122"/>
              </a:rPr>
              <a:t>营销中心内部，DP小景包装，来宾合影留恋，模特摆拍，也为后期宣传造势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动力发电：</a:t>
            </a:r>
            <a:r>
              <a:rPr lang="zh-CN" altLang="en-US" sz="160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发电自行车连接背板</a:t>
            </a:r>
            <a:r>
              <a:rPr lang="en-US" altLang="zh-CN" sz="160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LED</a:t>
            </a:r>
            <a:r>
              <a:rPr lang="zh-CN" altLang="en-US" sz="160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灯带，围绕出项目名称，脚踏车发电点亮项目名。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750" y="2487295"/>
            <a:ext cx="6586220" cy="38912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9535" y="2523490"/>
            <a:ext cx="3205480" cy="38550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227" name="TextBox 1"/>
          <p:cNvSpPr txBox="1"/>
          <p:nvPr/>
        </p:nvSpPr>
        <p:spPr>
          <a:xfrm>
            <a:off x="930910" y="1411605"/>
            <a:ext cx="1064641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spc="500">
                <a:solidFill>
                  <a:srgbClr val="324E5C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中西结合的陈列方式，典雅的餐具，古朴的花艺，衬托出项目韵味。</a:t>
            </a:r>
          </a:p>
          <a:p>
            <a:pPr eaLnBrk="1" hangingPunct="1">
              <a:lnSpc>
                <a:spcPct val="20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>
                <a:solidFill>
                  <a:srgbClr val="324E5C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活动期间在营销中心内布置茶歇区，整体风格调性为中式古典风格，让到场嘉宾品味古色古香的国潮美味。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69950" y="643255"/>
            <a:ext cx="47745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室内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中式茶歇台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786765" y="2671445"/>
            <a:ext cx="10463530" cy="3679190"/>
            <a:chOff x="924" y="4207"/>
            <a:chExt cx="16478" cy="5794"/>
          </a:xfrm>
        </p:grpSpPr>
        <p:pic>
          <p:nvPicPr>
            <p:cNvPr id="14" name="图片 13" descr="bae81164d2503c2de7d53b2d405d8024f829496413cf4e-DH0Ocu_fw658"/>
            <p:cNvPicPr>
              <a:picLocks noChangeAspect="1"/>
            </p:cNvPicPr>
            <p:nvPr/>
          </p:nvPicPr>
          <p:blipFill>
            <a:blip r:embed="rId3"/>
            <a:srcRect t="11899" r="6714"/>
            <a:stretch>
              <a:fillRect/>
            </a:stretch>
          </p:blipFill>
          <p:spPr>
            <a:xfrm>
              <a:off x="924" y="4215"/>
              <a:ext cx="8625" cy="578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图片 8" descr="6e29ce26d25df0a657d9da86af325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76" y="4207"/>
              <a:ext cx="7726" cy="57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2456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393190"/>
            <a:ext cx="11355705" cy="46304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9"/>
          <p:cNvSpPr txBox="1"/>
          <p:nvPr/>
        </p:nvSpPr>
        <p:spPr>
          <a:xfrm>
            <a:off x="4316730" y="595630"/>
            <a:ext cx="34899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50000"/>
              </a:lnSpc>
              <a:buClrTx/>
              <a:buSzTx/>
              <a:buFontTx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开放及灯光节开幕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流程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349401" y="1864746"/>
          <a:ext cx="9425305" cy="383476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04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4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CN" altLang="en-US" sz="1800" b="1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CN" altLang="en-US" sz="1800" b="1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时间段</a:t>
                      </a: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800" b="1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内容</a:t>
                      </a: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800" b="1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备注</a:t>
                      </a:r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215">
                <a:tc rowSpan="7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第二部分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1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城央金域</a:t>
                      </a: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17:30-17:35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300" kern="12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                           </a:t>
                      </a:r>
                      <a:r>
                        <a:rPr lang="zh-CN" altLang="en-US" sz="1300" kern="12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灯光秀开场</a:t>
                      </a: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主持人话外音</a:t>
                      </a:r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2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17:35-40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300" kern="12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                         </a:t>
                      </a:r>
                      <a:r>
                        <a:rPr lang="zh-CN" altLang="en-US" sz="13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盛世鼓韵舞蹈</a:t>
                      </a:r>
                      <a:r>
                        <a:rPr lang="en-US" altLang="zh-CN" sz="130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 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0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17:40-17:45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3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迷你简中倩" panose="03000509000000000000" charset="-122"/>
                        </a:rPr>
                        <a:t>                      </a:t>
                      </a:r>
                      <a:r>
                        <a:rPr lang="zh-CN" altLang="en-US" sz="13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迷你简中倩" panose="03000509000000000000" charset="-122"/>
                        </a:rPr>
                        <a:t>主持人开场，介绍项目信息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0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CN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17:45-17:50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3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迷你简中倩" panose="03000509000000000000" charset="-122"/>
                        </a:rPr>
                        <a:t>                              </a:t>
                      </a:r>
                      <a:r>
                        <a:rPr lang="zh-CN" altLang="en-US" sz="13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迷你简中倩" panose="03000509000000000000" charset="-122"/>
                        </a:rPr>
                        <a:t>邀请项目领导发言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08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17:50-18:10</a:t>
                      </a: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启动仪式：干冰升降、激光雕刻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无人机升空表演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08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18:10-18:15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迷你简中倩" panose="03000509000000000000" charset="-122"/>
                        </a:rPr>
                        <a:t>北极光表演  浪漫灯光节开幕</a:t>
                      </a:r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领导宣布开幕</a:t>
                      </a:r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08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18:15</a:t>
                      </a:r>
                      <a:r>
                        <a:rPr lang="zh-CN" altLang="en-US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以后</a:t>
                      </a: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kern="12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体验现场美食、游览灯光节、自由参观</a:t>
                      </a:r>
                    </a:p>
                  </a:txBody>
                  <a:tcPr marL="9954" marR="9954" marT="995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300" kern="12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954" marR="9954" marT="995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8044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384935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ïṧ1ïḑê"/>
          <p:cNvSpPr txBox="1"/>
          <p:nvPr/>
        </p:nvSpPr>
        <p:spPr>
          <a:xfrm>
            <a:off x="838835" y="1634490"/>
            <a:ext cx="5574665" cy="1228725"/>
          </a:xfrm>
          <a:prstGeom prst="rect">
            <a:avLst/>
          </a:prstGeom>
          <a:noFill/>
        </p:spPr>
        <p:txBody>
          <a:bodyPr wrap="none" lIns="91440" tIns="45720" rIns="91440" bIns="45720" anchor="t" anchorCtr="0"/>
          <a:lstStyle/>
          <a:p>
            <a:pPr algn="l">
              <a:lnSpc>
                <a:spcPct val="19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用花样灯光打造专属灯光节城堡门头，增加活动仪式感。</a:t>
            </a:r>
          </a:p>
          <a:p>
            <a:pPr algn="l"/>
            <a:endParaRPr lang="zh-CN" sz="1600" dirty="0">
              <a:solidFill>
                <a:schemeClr val="dk1">
                  <a:lumMod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58hao-chuangzhonghei" panose="00000500000000000000" pitchFamily="2" charset="-122"/>
            </a:endParaRPr>
          </a:p>
        </p:txBody>
      </p:sp>
      <p:sp>
        <p:nvSpPr>
          <p:cNvPr id="17" name="TextBox 11"/>
          <p:cNvSpPr txBox="1"/>
          <p:nvPr/>
        </p:nvSpPr>
        <p:spPr>
          <a:xfrm>
            <a:off x="838924" y="856254"/>
            <a:ext cx="472522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灯光节门头</a:t>
            </a:r>
            <a:r>
              <a:rPr lang="zh-CN" alt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706120" y="2367280"/>
            <a:ext cx="10577830" cy="3941445"/>
            <a:chOff x="4909" y="5581"/>
            <a:chExt cx="11380" cy="42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1" name="图片 10" descr="微信图片_20200616164842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/>
            <a:srcRect t="1640"/>
            <a:stretch>
              <a:fillRect/>
            </a:stretch>
          </p:blipFill>
          <p:spPr>
            <a:xfrm>
              <a:off x="4909" y="5581"/>
              <a:ext cx="6553" cy="424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17" y="5587"/>
              <a:ext cx="4672" cy="4235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9765030" y="603250"/>
            <a:ext cx="1729740" cy="1691075"/>
            <a:chOff x="15650" y="1130"/>
            <a:chExt cx="2452" cy="2397"/>
          </a:xfrm>
        </p:grpSpPr>
        <p:grpSp>
          <p:nvGrpSpPr>
            <p:cNvPr id="20" name="组合 19"/>
            <p:cNvGrpSpPr/>
            <p:nvPr/>
          </p:nvGrpSpPr>
          <p:grpSpPr>
            <a:xfrm>
              <a:off x="15650" y="1130"/>
              <a:ext cx="2452" cy="2397"/>
              <a:chOff x="6113" y="1992"/>
              <a:chExt cx="6972" cy="6816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13" y="1992"/>
                <a:ext cx="6972" cy="6816"/>
              </a:xfrm>
              <a:prstGeom prst="rect">
                <a:avLst/>
              </a:prstGeom>
            </p:spPr>
          </p:pic>
          <p:sp>
            <p:nvSpPr>
              <p:cNvPr id="26" name="矩形 25"/>
              <p:cNvSpPr/>
              <p:nvPr/>
            </p:nvSpPr>
            <p:spPr>
              <a:xfrm>
                <a:off x="6113" y="1993"/>
                <a:ext cx="6972" cy="6814"/>
              </a:xfrm>
              <a:prstGeom prst="rect">
                <a:avLst/>
              </a:prstGeom>
              <a:solidFill>
                <a:schemeClr val="tx1">
                  <a:alpha val="42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矩形 28"/>
            <p:cNvSpPr/>
            <p:nvPr/>
          </p:nvSpPr>
          <p:spPr>
            <a:xfrm rot="5400000">
              <a:off x="16668" y="2894"/>
              <a:ext cx="358" cy="302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29921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ïṧ1ïḑê"/>
          <p:cNvSpPr txBox="1"/>
          <p:nvPr/>
        </p:nvSpPr>
        <p:spPr>
          <a:xfrm>
            <a:off x="838835" y="1360170"/>
            <a:ext cx="5574665" cy="1228725"/>
          </a:xfrm>
          <a:prstGeom prst="rect">
            <a:avLst/>
          </a:prstGeom>
          <a:noFill/>
        </p:spPr>
        <p:txBody>
          <a:bodyPr wrap="none" lIns="91440" tIns="45720" rIns="91440" bIns="45720" anchor="t" anchorCtr="0"/>
          <a:lstStyle/>
          <a:p>
            <a:pPr algn="l">
              <a:lnSpc>
                <a:spcPct val="19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室外搭建</a:t>
            </a:r>
            <a:r>
              <a:rPr lang="en-US" altLang="zh-CN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truss</a:t>
            </a:r>
            <a:r>
              <a:rPr lang="zh-CN" altLang="en-US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架舞台，进行开放仪式及表演演艺，营造现场热闹氛围。</a:t>
            </a:r>
          </a:p>
          <a:p>
            <a:pPr algn="l">
              <a:lnSpc>
                <a:spcPct val="19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dirty="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58hao-chuangzhonghei" panose="00000500000000000000" pitchFamily="2" charset="-122"/>
              </a:rPr>
              <a:t>专业灯光舞美助阵，进行舞台灯光秀及演艺。</a:t>
            </a:r>
            <a:endParaRPr lang="zh-CN" sz="1600" dirty="0">
              <a:solidFill>
                <a:schemeClr val="dk1">
                  <a:lumMod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58hao-chuangzhonghei" panose="00000500000000000000" pitchFamily="2" charset="-122"/>
            </a:endParaRPr>
          </a:p>
          <a:p>
            <a:pPr algn="l">
              <a:lnSpc>
                <a:spcPct val="190000"/>
              </a:lnSpc>
            </a:pPr>
            <a:endParaRPr lang="zh-CN" sz="1600" dirty="0">
              <a:solidFill>
                <a:schemeClr val="dk1">
                  <a:lumMod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58hao-chuangzhonghei" panose="00000500000000000000" pitchFamily="2" charset="-122"/>
            </a:endParaRPr>
          </a:p>
          <a:p>
            <a:pPr algn="l"/>
            <a:endParaRPr lang="zh-CN" sz="1600" dirty="0">
              <a:solidFill>
                <a:schemeClr val="dk1">
                  <a:lumMod val="10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58hao-chuangzhonghei" panose="00000500000000000000" pitchFamily="2" charset="-122"/>
            </a:endParaRPr>
          </a:p>
        </p:txBody>
      </p:sp>
      <p:sp>
        <p:nvSpPr>
          <p:cNvPr id="17" name="TextBox 11"/>
          <p:cNvSpPr txBox="1"/>
          <p:nvPr/>
        </p:nvSpPr>
        <p:spPr>
          <a:xfrm>
            <a:off x="838924" y="663849"/>
            <a:ext cx="472522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舞台设计</a:t>
            </a:r>
            <a:r>
              <a:rPr lang="zh-CN" alt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（示意图）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882560" y="2431309"/>
            <a:ext cx="6556472" cy="3838575"/>
            <a:chOff x="4322" y="3969"/>
            <a:chExt cx="9163" cy="5365"/>
          </a:xfrm>
        </p:grpSpPr>
        <p:pic>
          <p:nvPicPr>
            <p:cNvPr id="6" name="图片 5" descr="微信截图_20200615104112"/>
            <p:cNvPicPr>
              <a:picLocks noChangeAspect="1"/>
            </p:cNvPicPr>
            <p:nvPr/>
          </p:nvPicPr>
          <p:blipFill>
            <a:blip r:embed="rId3"/>
            <a:srcRect l="14321" t="6364" r="16799" b="16521"/>
            <a:stretch>
              <a:fillRect/>
            </a:stretch>
          </p:blipFill>
          <p:spPr>
            <a:xfrm>
              <a:off x="4322" y="3969"/>
              <a:ext cx="9163" cy="536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文本框 6"/>
            <p:cNvSpPr txBox="1"/>
            <p:nvPr/>
          </p:nvSpPr>
          <p:spPr>
            <a:xfrm>
              <a:off x="6342" y="4316"/>
              <a:ext cx="6022" cy="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</a:rPr>
                <a:t>金域华府</a:t>
              </a:r>
              <a:r>
                <a:rPr lang="en-US" altLang="zh-CN" sz="2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</a:rPr>
                <a:t>·</a:t>
              </a:r>
              <a:r>
                <a:rPr lang="zh-CN" altLang="en-US" sz="2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charset="-122"/>
                  <a:ea typeface="华文新魏" panose="02010800040101010101" charset="-122"/>
                  <a:cs typeface="华文新魏" panose="02010800040101010101" charset="-122"/>
                </a:rPr>
                <a:t>璀璨灯光节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499235" y="3321050"/>
            <a:ext cx="2987040" cy="2920365"/>
            <a:chOff x="6113" y="1992"/>
            <a:chExt cx="6972" cy="6816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13" y="1992"/>
              <a:ext cx="6972" cy="6816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6113" y="1993"/>
              <a:ext cx="6972" cy="6814"/>
            </a:xfrm>
            <a:prstGeom prst="rect">
              <a:avLst/>
            </a:prstGeom>
            <a:solidFill>
              <a:schemeClr val="tx1">
                <a:alpha val="4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/>
          <p:nvPr/>
        </p:nvSpPr>
        <p:spPr>
          <a:xfrm rot="5400000">
            <a:off x="2480945" y="5121910"/>
            <a:ext cx="254635" cy="43624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289685"/>
            <a:ext cx="11355705" cy="4751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99135" y="655955"/>
            <a:ext cx="4392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开场表演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-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灯光秀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067435" y="1949450"/>
            <a:ext cx="8923020" cy="1149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►配合音乐律动进行</a:t>
            </a:r>
            <a:r>
              <a:rPr lang="zh-CN" altLang="en-US" sz="1600" b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灯光秀，吸引来宾眼球，为活动开始拉开序幕。</a:t>
            </a:r>
            <a:endParaRPr lang="zh-CN" altLang="en-US" sz="1600" b="1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60000"/>
              </a:lnSpc>
            </a:pP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10000"/>
              </a:lnSpc>
            </a:pP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49275" y="2985135"/>
            <a:ext cx="11047238" cy="3357245"/>
            <a:chOff x="2366" y="5708"/>
            <a:chExt cx="14200" cy="431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6" y="5708"/>
              <a:ext cx="6301" cy="43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87" y="5709"/>
              <a:ext cx="7779" cy="431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265555"/>
            <a:ext cx="11355705" cy="4942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17830" y="1353820"/>
            <a:ext cx="6036945" cy="48533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554480" y="3863340"/>
            <a:ext cx="4680585" cy="2343150"/>
          </a:xfrm>
          <a:prstGeom prst="rect">
            <a:avLst/>
          </a:prstGeom>
          <a:noFill/>
          <a:effectLst/>
        </p:spPr>
        <p:txBody>
          <a:bodyPr wrap="square" rtlCol="0" anchor="t">
            <a:spAutoFit/>
          </a:bodyPr>
          <a:lstStyle/>
          <a:p>
            <a:pPr algn="r"/>
            <a:r>
              <a:rPr lang="zh-CN" altLang="en-US" sz="2800" b="1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@坤宁</a:t>
            </a:r>
            <a:endParaRPr lang="zh-CN" altLang="en-US" sz="2800" b="1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/>
            <a:endParaRPr lang="zh-CN" altLang="en-US" sz="160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lnSpc>
                <a:spcPct val="160000"/>
              </a:lnSpc>
            </a:pPr>
            <a:r>
              <a:rPr lang="zh-CN" altLang="en-US" sz="160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《坤宁说房》创始人</a:t>
            </a:r>
          </a:p>
          <a:p>
            <a:pPr algn="r">
              <a:lnSpc>
                <a:spcPct val="160000"/>
              </a:lnSpc>
            </a:pPr>
            <a:r>
              <a:rPr lang="zh-CN" altLang="en-US" sz="160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石家庄广播电视台《直播都市房产》执行制片人</a:t>
            </a:r>
          </a:p>
          <a:p>
            <a:pPr algn="r">
              <a:lnSpc>
                <a:spcPct val="160000"/>
              </a:lnSpc>
            </a:pPr>
            <a:endParaRPr lang="zh-CN" altLang="en-US" sz="160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r">
              <a:lnSpc>
                <a:spcPct val="160000"/>
              </a:lnSpc>
            </a:pPr>
            <a:endParaRPr lang="zh-CN" altLang="en-US" sz="160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7885" y="1617345"/>
            <a:ext cx="503428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60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</a:t>
            </a: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主持人引导来宾移步至室外舞台区域。</a:t>
            </a:r>
          </a:p>
          <a:p>
            <a:pPr algn="l">
              <a:lnSpc>
                <a:spcPct val="150000"/>
              </a:lnSpc>
            </a:pP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介绍来宾、媒体，及本次活动意义。  </a:t>
            </a: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推荐主持人：坤宁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/>
          </a:p>
        </p:txBody>
      </p:sp>
      <p:sp>
        <p:nvSpPr>
          <p:cNvPr id="9" name="TextBox 5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/>
          <p:cNvSpPr txBox="1"/>
          <p:nvPr/>
        </p:nvSpPr>
        <p:spPr>
          <a:xfrm>
            <a:off x="857885" y="648335"/>
            <a:ext cx="20828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1" hangingPunct="1">
              <a:buClrTx/>
              <a:buSzTx/>
              <a:buFontTx/>
            </a:pPr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主持人开场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140" y="780415"/>
            <a:ext cx="5138420" cy="56038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303020"/>
            <a:ext cx="11355705" cy="50304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17830" y="1353820"/>
            <a:ext cx="6036945" cy="50304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 bwMode="auto">
          <a:xfrm>
            <a:off x="777240" y="1788160"/>
            <a:ext cx="7879715" cy="4603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场大气磅礴的鼓阵表演开启本次活动的序幕，象征项目荣耀，带来吉祥寓意。</a:t>
            </a: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95680" y="700405"/>
            <a:ext cx="244983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开场舞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-</a:t>
            </a: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盛世鼓韵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56282" y="2807970"/>
            <a:ext cx="11052856" cy="3528129"/>
            <a:chOff x="886" y="4965"/>
            <a:chExt cx="15705" cy="5013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6" y="4965"/>
              <a:ext cx="8047" cy="501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图片 14" descr="48d1fde864b16ce7e03c9459547e94d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44" y="4965"/>
              <a:ext cx="7547" cy="501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6" name="矩形 15"/>
          <p:cNvSpPr/>
          <p:nvPr/>
        </p:nvSpPr>
        <p:spPr>
          <a:xfrm>
            <a:off x="6387465" y="5748655"/>
            <a:ext cx="2269490" cy="504190"/>
          </a:xfrm>
          <a:prstGeom prst="rect">
            <a:avLst/>
          </a:prstGeom>
          <a:solidFill>
            <a:srgbClr val="5406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453515"/>
            <a:ext cx="11355705" cy="4587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99135" y="760730"/>
            <a:ext cx="4392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无人机升空表演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99135" y="1731010"/>
            <a:ext cx="8923020" cy="1149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►数百架无人机同时升空，</a:t>
            </a:r>
            <a:endParaRPr lang="zh-CN" altLang="en-US" sz="160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6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►无人机盘旋升空，在上空列阵呈现项目名。引出项目案名。</a:t>
            </a:r>
            <a:endParaRPr lang="zh-CN" altLang="en-US" sz="160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10000"/>
              </a:lnSpc>
            </a:pPr>
            <a:endParaRPr lang="zh-CN" altLang="en-US" sz="160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389755" y="3266440"/>
            <a:ext cx="7275195" cy="2967990"/>
            <a:chOff x="3576" y="5252"/>
            <a:chExt cx="14621" cy="4748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6" y="5252"/>
              <a:ext cx="7298" cy="47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65" y="5252"/>
              <a:ext cx="7132" cy="47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rcRect l="10663" r="6061"/>
          <a:stretch>
            <a:fillRect/>
          </a:stretch>
        </p:blipFill>
        <p:spPr>
          <a:xfrm>
            <a:off x="564515" y="3286760"/>
            <a:ext cx="3734435" cy="29476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89355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15950" y="1598930"/>
            <a:ext cx="2979420" cy="24784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fontAlgn="auto" hangingPunct="1">
              <a:lnSpc>
                <a:spcPct val="130000"/>
              </a:lnSpc>
              <a:spcBef>
                <a:spcPts val="0"/>
              </a:spcBef>
              <a:buClrTx/>
              <a:buSzTx/>
              <a:buFontTx/>
              <a:tabLst>
                <a:tab pos="38100" algn="l"/>
              </a:tabLst>
            </a:pP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►</a:t>
            </a:r>
            <a:r>
              <a:rPr lang="zh-CN" altLang="en-US" sz="1600" b="1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启动形式：干冰升降启动。</a:t>
            </a:r>
          </a:p>
          <a:p>
            <a:pPr algn="l" eaLnBrk="1" fontAlgn="auto" hangingPunct="1">
              <a:lnSpc>
                <a:spcPct val="130000"/>
              </a:lnSpc>
              <a:spcBef>
                <a:spcPts val="0"/>
              </a:spcBef>
              <a:buClrTx/>
              <a:buSzTx/>
              <a:buFontTx/>
              <a:tabLst>
                <a:tab pos="38100" algn="l"/>
              </a:tabLst>
            </a:pPr>
            <a:endParaRPr lang="zh-CN" altLang="en-US" sz="1600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 eaLnBrk="1" fontAlgn="auto" hangingPunct="1">
              <a:lnSpc>
                <a:spcPct val="60000"/>
              </a:lnSpc>
              <a:spcBef>
                <a:spcPts val="0"/>
              </a:spcBef>
              <a:buClrTx/>
              <a:buSzTx/>
              <a:buFontTx/>
              <a:tabLst>
                <a:tab pos="38100" algn="l"/>
              </a:tabLst>
            </a:pPr>
            <a:endParaRPr lang="zh-CN" altLang="en-US" sz="1600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 eaLnBrk="1" fontAlgn="auto" hangingPunct="1">
              <a:lnSpc>
                <a:spcPct val="130000"/>
              </a:lnSpc>
              <a:spcBef>
                <a:spcPts val="0"/>
              </a:spcBef>
              <a:buClrTx/>
              <a:buSzTx/>
              <a:buFontTx/>
              <a:tabLst>
                <a:tab pos="38100" algn="l"/>
              </a:tabLst>
            </a:pP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使用干冰升降启动台进行启动仪式，按下按钮项目立体字缓缓升起，干冰环绕喷出。</a:t>
            </a:r>
          </a:p>
          <a:p>
            <a:pPr algn="l" eaLnBrk="1" fontAlgn="auto" hangingPunct="1">
              <a:lnSpc>
                <a:spcPct val="130000"/>
              </a:lnSpc>
              <a:spcBef>
                <a:spcPts val="0"/>
              </a:spcBef>
              <a:buClrTx/>
              <a:buSzTx/>
              <a:buFontTx/>
              <a:tabLst>
                <a:tab pos="38100" algn="l"/>
              </a:tabLst>
            </a:pPr>
            <a:endParaRPr lang="en-US" altLang="zh-CN" sz="1600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eaLnBrk="1" fontAlgn="auto" hangingPunct="1">
              <a:lnSpc>
                <a:spcPct val="130000"/>
              </a:lnSpc>
              <a:spcBef>
                <a:spcPts val="0"/>
              </a:spcBef>
              <a:buClrTx/>
              <a:buSzTx/>
              <a:buFontTx/>
              <a:tabLst>
                <a:tab pos="38100" algn="l"/>
              </a:tabLst>
            </a:pPr>
            <a:r>
              <a:rPr lang="en-US" altLang="zh-CN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</a:t>
            </a:r>
            <a:r>
              <a:rPr lang="zh-CN" altLang="en-US" sz="1600" dirty="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两门皇家礼炮同时喷出金片。</a:t>
            </a:r>
            <a:endParaRPr lang="zh-CN" altLang="en-US" sz="1600" dirty="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5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/>
          <p:cNvSpPr txBox="1"/>
          <p:nvPr/>
        </p:nvSpPr>
        <p:spPr>
          <a:xfrm>
            <a:off x="857885" y="648018"/>
            <a:ext cx="4922838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 eaLnBrk="1" hangingPunct="1">
              <a:buClrTx/>
              <a:buSzTx/>
              <a:buFontTx/>
            </a:pPr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开放仪式</a:t>
            </a:r>
          </a:p>
        </p:txBody>
      </p:sp>
      <p:pic>
        <p:nvPicPr>
          <p:cNvPr id="9" name="图片 8" descr="3eb599ae71d12311986ad02de25f7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005" y="1375410"/>
            <a:ext cx="7854315" cy="46094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255395"/>
            <a:ext cx="11355705" cy="4772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5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/>
          <p:cNvSpPr txBox="1"/>
          <p:nvPr/>
        </p:nvSpPr>
        <p:spPr>
          <a:xfrm>
            <a:off x="800100" y="643255"/>
            <a:ext cx="35280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开放仪式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激光雕刻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68630" y="3253740"/>
            <a:ext cx="11109325" cy="3042920"/>
            <a:chOff x="1053" y="5851"/>
            <a:chExt cx="16992" cy="432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3" y="5899"/>
              <a:ext cx="5160" cy="427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rcRect r="9134"/>
            <a:stretch>
              <a:fillRect/>
            </a:stretch>
          </p:blipFill>
          <p:spPr>
            <a:xfrm>
              <a:off x="6310" y="5900"/>
              <a:ext cx="6357" cy="427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805" y="5851"/>
              <a:ext cx="5241" cy="4320"/>
            </a:xfrm>
            <a:prstGeom prst="rect">
              <a:avLst/>
            </a:prstGeom>
          </p:spPr>
        </p:pic>
      </p:grpSp>
      <p:sp>
        <p:nvSpPr>
          <p:cNvPr id="11" name="文本框 10"/>
          <p:cNvSpPr txBox="1"/>
          <p:nvPr/>
        </p:nvSpPr>
        <p:spPr>
          <a:xfrm>
            <a:off x="976630" y="1988820"/>
            <a:ext cx="768858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  <a:buNone/>
              <a:tabLst>
                <a:tab pos="38100" algn="l"/>
              </a:tabLst>
            </a:pPr>
            <a:r>
              <a:rPr lang="en-US" altLang="zh-CN" sz="160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现场光束直接打到大屏，在大屏上进行激光雕刻，项目名称随激光缓缓呈现。</a:t>
            </a:r>
            <a:endParaRPr lang="zh-CN" altLang="en-US" sz="160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  <a:buClrTx/>
              <a:buSzTx/>
              <a:buFontTx/>
              <a:buNone/>
              <a:tabLst>
                <a:tab pos="38100" algn="l"/>
              </a:tabLst>
            </a:pPr>
            <a:r>
              <a:rPr lang="en-US" altLang="zh-CN" sz="160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舞台两侧配合喷出冷焰火，北极光配合造势。</a:t>
            </a:r>
            <a:endParaRPr lang="zh-CN" altLang="en-US" sz="160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2456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278890"/>
            <a:ext cx="11355705" cy="4914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99135" y="757555"/>
            <a:ext cx="4392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灯光节开幕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-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北极光造势</a:t>
            </a:r>
            <a:endParaRPr lang="en-US" altLang="zh-CN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99135" y="1715135"/>
            <a:ext cx="8923020" cy="19367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►北极光在现场打造奇幻氛围。沉醉在梦幻灯光海洋。</a:t>
            </a:r>
          </a:p>
          <a:p>
            <a:pPr algn="l">
              <a:lnSpc>
                <a:spcPct val="16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►跟随音乐北极光不停变换角度及颜色，仿若置身梦境。</a:t>
            </a:r>
          </a:p>
          <a:p>
            <a:pPr algn="l">
              <a:lnSpc>
                <a:spcPct val="16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►领导宣布灯光节正式开始。</a:t>
            </a:r>
            <a:endParaRPr lang="zh-CN" altLang="en-US" sz="160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60000"/>
              </a:lnSpc>
            </a:pPr>
            <a:endParaRPr lang="zh-CN" altLang="en-US" sz="160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10000"/>
              </a:lnSpc>
            </a:pPr>
            <a:endParaRPr lang="zh-CN" altLang="en-US" sz="160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27050" y="3234055"/>
            <a:ext cx="11148695" cy="2959735"/>
            <a:chOff x="931" y="5134"/>
            <a:chExt cx="19536" cy="484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4" y="5164"/>
              <a:ext cx="5900" cy="478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1" y="5164"/>
              <a:ext cx="6901" cy="4789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053" y="5134"/>
              <a:ext cx="6414" cy="484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430020"/>
            <a:ext cx="11355705" cy="45980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44220" y="643255"/>
            <a:ext cx="3129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爵士荧光舞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55320" y="1566545"/>
            <a:ext cx="6983730" cy="1272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►爵士荧光舞现场表演，为灯光节助阵。</a:t>
            </a:r>
          </a:p>
          <a:p>
            <a:pPr algn="l">
              <a:lnSpc>
                <a:spcPct val="16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>
                <a:solidFill>
                  <a:srgbClr val="324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选择有丰富地产演出经验的舞蹈团队。团队服装一致，增加美观性。</a:t>
            </a:r>
          </a:p>
          <a:p>
            <a:pPr algn="l">
              <a:lnSpc>
                <a:spcPct val="160000"/>
              </a:lnSpc>
            </a:pPr>
            <a:endParaRPr lang="zh-CN" altLang="en-US" sz="1600" spc="500">
              <a:solidFill>
                <a:srgbClr val="324E5C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40385" y="3367405"/>
            <a:ext cx="11117580" cy="2782570"/>
            <a:chOff x="-425" y="5365"/>
            <a:chExt cx="19471" cy="41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54" y="5365"/>
              <a:ext cx="5892" cy="412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2" y="5365"/>
              <a:ext cx="6661" cy="4128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25" y="5365"/>
              <a:ext cx="6792" cy="410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89610" y="1358900"/>
            <a:ext cx="7706360" cy="14439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10000"/>
              </a:lnSpc>
            </a:pP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►营销中心外场用灯光道具进行布置，打造小型灯光艺术节，延续至活动结束。</a:t>
            </a:r>
          </a:p>
          <a:p>
            <a:pPr algn="l">
              <a:lnSpc>
                <a:spcPct val="110000"/>
              </a:lnSpc>
            </a:pPr>
            <a:endParaRPr lang="zh-CN" altLang="en-US" sz="1600" b="1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►灯光展：摩天轮泡泡机、鹿拉车、生命树、呼吸森林等</a:t>
            </a:r>
          </a:p>
          <a:p>
            <a:pPr algn="l">
              <a:lnSpc>
                <a:spcPct val="110000"/>
              </a:lnSpc>
            </a:pP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9610" y="643255"/>
            <a:ext cx="4392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灯光造型展览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579120" y="2888615"/>
            <a:ext cx="10978515" cy="3505835"/>
            <a:chOff x="1086" y="4867"/>
            <a:chExt cx="16717" cy="5068"/>
          </a:xfrm>
        </p:grpSpPr>
        <p:grpSp>
          <p:nvGrpSpPr>
            <p:cNvPr id="16" name="组合 15"/>
            <p:cNvGrpSpPr/>
            <p:nvPr/>
          </p:nvGrpSpPr>
          <p:grpSpPr>
            <a:xfrm>
              <a:off x="6587" y="5771"/>
              <a:ext cx="11216" cy="4165"/>
              <a:chOff x="7325" y="5723"/>
              <a:chExt cx="11216" cy="416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25" y="5723"/>
                <a:ext cx="5489" cy="4165"/>
              </a:xfrm>
              <a:prstGeom prst="rect">
                <a:avLst/>
              </a:prstGeom>
            </p:spPr>
          </p:pic>
          <p:pic>
            <p:nvPicPr>
              <p:cNvPr id="15" name="object 2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2911" y="5723"/>
                <a:ext cx="5630" cy="4164"/>
              </a:xfrm>
              <a:prstGeom prst="rect">
                <a:avLst/>
              </a:prstGeom>
            </p:spPr>
          </p:pic>
        </p:grp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86" y="4867"/>
              <a:ext cx="5404" cy="50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" name="组合 10"/>
          <p:cNvGrpSpPr/>
          <p:nvPr/>
        </p:nvGrpSpPr>
        <p:grpSpPr>
          <a:xfrm>
            <a:off x="8882380" y="603250"/>
            <a:ext cx="2702560" cy="2669540"/>
            <a:chOff x="6113" y="1992"/>
            <a:chExt cx="6972" cy="6816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13" y="1992"/>
              <a:ext cx="6972" cy="6816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6113" y="1993"/>
              <a:ext cx="6972" cy="6814"/>
            </a:xfrm>
            <a:prstGeom prst="rect">
              <a:avLst/>
            </a:prstGeom>
            <a:solidFill>
              <a:schemeClr val="tx1">
                <a:alpha val="4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 rot="5400000">
            <a:off x="9638665" y="2546985"/>
            <a:ext cx="478155" cy="43561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rot="5400000">
            <a:off x="10290810" y="1599565"/>
            <a:ext cx="235585" cy="43561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rot="5400000">
            <a:off x="9814560" y="2085340"/>
            <a:ext cx="126365" cy="43561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89610" y="1569085"/>
            <a:ext cx="8923020" cy="1470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►除形式多样的灯光展外，现场打造童趣梦幻的星光游乐园。</a:t>
            </a:r>
          </a:p>
          <a:p>
            <a:pPr algn="l">
              <a:lnSpc>
                <a:spcPct val="150000"/>
              </a:lnSpc>
            </a:pP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星光游乐园：</a:t>
            </a: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旋转木马、月亮秋千椅、音乐跑、云朵灯等</a:t>
            </a: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10000"/>
              </a:lnSpc>
            </a:pPr>
            <a:endParaRPr lang="zh-CN" altLang="en-US" sz="1600" b="1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9610" y="643255"/>
            <a:ext cx="4392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童趣梦幻嘉年华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21970" y="3567430"/>
            <a:ext cx="11173460" cy="2634615"/>
            <a:chOff x="2188" y="5570"/>
            <a:chExt cx="17596" cy="414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88" y="5570"/>
              <a:ext cx="6071" cy="4149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/>
            <a:srcRect l="12079"/>
            <a:stretch>
              <a:fillRect/>
            </a:stretch>
          </p:blipFill>
          <p:spPr>
            <a:xfrm>
              <a:off x="8384" y="5584"/>
              <a:ext cx="5459" cy="4135"/>
            </a:xfrm>
            <a:prstGeom prst="rect">
              <a:avLst/>
            </a:prstGeom>
          </p:spPr>
        </p:pic>
        <p:pic>
          <p:nvPicPr>
            <p:cNvPr id="15" name="图片 14" descr="timg (2)"/>
            <p:cNvPicPr>
              <a:picLocks noChangeAspect="1"/>
            </p:cNvPicPr>
            <p:nvPr/>
          </p:nvPicPr>
          <p:blipFill>
            <a:blip r:embed="rId5"/>
            <a:srcRect l="1030" b="771"/>
            <a:stretch>
              <a:fillRect/>
            </a:stretch>
          </p:blipFill>
          <p:spPr>
            <a:xfrm>
              <a:off x="14003" y="5598"/>
              <a:ext cx="5781" cy="4121"/>
            </a:xfrm>
            <a:prstGeom prst="rect">
              <a:avLst/>
            </a:prstGeom>
            <a:effectLst/>
          </p:spPr>
        </p:pic>
      </p:grpSp>
      <p:grpSp>
        <p:nvGrpSpPr>
          <p:cNvPr id="10" name="组合 9"/>
          <p:cNvGrpSpPr/>
          <p:nvPr/>
        </p:nvGrpSpPr>
        <p:grpSpPr>
          <a:xfrm>
            <a:off x="9050020" y="633730"/>
            <a:ext cx="2513965" cy="2728595"/>
            <a:chOff x="14252" y="757"/>
            <a:chExt cx="3959" cy="4554"/>
          </a:xfrm>
        </p:grpSpPr>
        <p:sp>
          <p:nvSpPr>
            <p:cNvPr id="33" name="矩形 32"/>
            <p:cNvSpPr/>
            <p:nvPr/>
          </p:nvSpPr>
          <p:spPr>
            <a:xfrm rot="3060000">
              <a:off x="15965" y="1673"/>
              <a:ext cx="352" cy="907"/>
            </a:xfrm>
            <a:prstGeom prst="rect">
              <a:avLst/>
            </a:prstGeom>
            <a:noFill/>
            <a:ln w="539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 rot="3060000">
              <a:off x="15455" y="3760"/>
              <a:ext cx="352" cy="435"/>
            </a:xfrm>
            <a:prstGeom prst="rect">
              <a:avLst/>
            </a:prstGeom>
            <a:noFill/>
            <a:ln w="539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 rot="3060000">
              <a:off x="14367" y="3927"/>
              <a:ext cx="352" cy="377"/>
            </a:xfrm>
            <a:prstGeom prst="rect">
              <a:avLst/>
            </a:prstGeom>
            <a:noFill/>
            <a:ln w="539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4252" y="757"/>
              <a:ext cx="3959" cy="4554"/>
              <a:chOff x="12225" y="2631"/>
              <a:chExt cx="5844" cy="6720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12225" y="2631"/>
                <a:ext cx="5844" cy="6720"/>
                <a:chOff x="12225" y="2631"/>
                <a:chExt cx="5844" cy="6720"/>
              </a:xfrm>
            </p:grpSpPr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225" y="2631"/>
                  <a:ext cx="5844" cy="6720"/>
                </a:xfrm>
                <a:prstGeom prst="rect">
                  <a:avLst/>
                </a:prstGeom>
              </p:spPr>
            </p:pic>
            <p:sp>
              <p:nvSpPr>
                <p:cNvPr id="12" name="矩形 11"/>
                <p:cNvSpPr/>
                <p:nvPr/>
              </p:nvSpPr>
              <p:spPr>
                <a:xfrm>
                  <a:off x="12225" y="2631"/>
                  <a:ext cx="5843" cy="6720"/>
                </a:xfrm>
                <a:prstGeom prst="rect">
                  <a:avLst/>
                </a:prstGeom>
                <a:solidFill>
                  <a:schemeClr val="tx1">
                    <a:alpha val="42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" name="矩形 13"/>
              <p:cNvSpPr/>
              <p:nvPr/>
            </p:nvSpPr>
            <p:spPr>
              <a:xfrm rot="5400000">
                <a:off x="12830" y="7465"/>
                <a:ext cx="1027" cy="1023"/>
              </a:xfrm>
              <a:prstGeom prst="rect">
                <a:avLst/>
              </a:prstGeom>
              <a:noFill/>
              <a:ln w="53975" cmpd="sng"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62305" y="1389380"/>
            <a:ext cx="805243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现场搭建美食市集，提供各式美食小吃共来宾品鉴。进行美食售卖、零食小卖部。</a:t>
            </a: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美食区域进行主题装饰，上方装饰主题元素及灯光亮化，展位上粘贴本次活动主画面。</a:t>
            </a: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包含不限于展示品类，糖葫芦、热狗、爆米花、薯塔、饮品等（待定）</a:t>
            </a:r>
            <a:endParaRPr lang="zh-CN" altLang="en-US" sz="160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45820" y="349250"/>
            <a:ext cx="3047365" cy="891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美食市集  </a:t>
            </a:r>
            <a:r>
              <a:rPr lang="zh-CN" alt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（美食车摊位）</a:t>
            </a:r>
            <a:r>
              <a:rPr lang="zh-CN" altLang="zh-CN" sz="4000" kern="100" dirty="0">
                <a:solidFill>
                  <a:srgbClr val="143A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662940" y="2955290"/>
            <a:ext cx="10883900" cy="3391535"/>
            <a:chOff x="1044" y="4957"/>
            <a:chExt cx="16067" cy="503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3" name="图片 22" descr="81b73345d2decbde74324ac01eccc38"/>
            <p:cNvPicPr>
              <a:picLocks noChangeAspect="1"/>
            </p:cNvPicPr>
            <p:nvPr/>
          </p:nvPicPr>
          <p:blipFill>
            <a:blip r:embed="rId3"/>
            <a:srcRect l="4084" t="2061"/>
            <a:stretch>
              <a:fillRect/>
            </a:stretch>
          </p:blipFill>
          <p:spPr>
            <a:xfrm>
              <a:off x="1044" y="4957"/>
              <a:ext cx="9319" cy="5038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/>
            <a:srcRect r="14502"/>
            <a:stretch>
              <a:fillRect/>
            </a:stretch>
          </p:blipFill>
          <p:spPr>
            <a:xfrm>
              <a:off x="10465" y="4966"/>
              <a:ext cx="6647" cy="5029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9161145" y="767715"/>
            <a:ext cx="2385695" cy="1820545"/>
            <a:chOff x="1126" y="5092"/>
            <a:chExt cx="6518" cy="4842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6" y="5092"/>
              <a:ext cx="6518" cy="4842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1126" y="5092"/>
              <a:ext cx="6517" cy="4842"/>
            </a:xfrm>
            <a:prstGeom prst="rect">
              <a:avLst/>
            </a:prstGeom>
            <a:solidFill>
              <a:schemeClr val="tx1">
                <a:alpha val="4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5400000">
              <a:off x="2191" y="6944"/>
              <a:ext cx="2254" cy="677"/>
            </a:xfrm>
            <a:prstGeom prst="rect">
              <a:avLst/>
            </a:prstGeom>
            <a:noFill/>
            <a:ln w="539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97040" cy="3810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43205"/>
            <a:ext cx="5608955" cy="727075"/>
          </a:xfrm>
          <a:prstGeom prst="rect">
            <a:avLst/>
          </a:prstGeom>
          <a:solidFill>
            <a:schemeClr val="bg2">
              <a:lumMod val="1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/>
              <a:t>美食摊位：集合当下最流行最火爆小吃组成美食摊位</a:t>
            </a:r>
          </a:p>
          <a:p>
            <a:pPr algn="ctr">
              <a:lnSpc>
                <a:spcPct val="190000"/>
              </a:lnSpc>
            </a:pPr>
            <a:r>
              <a:rPr lang="en-US" altLang="zh-CN" sz="1200" b="1"/>
              <a:t>*</a:t>
            </a:r>
            <a:r>
              <a:rPr lang="zh-CN" altLang="en-US" sz="1200" b="1"/>
              <a:t>包含不限于图片组展示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rcRect l="4532"/>
          <a:stretch>
            <a:fillRect/>
          </a:stretch>
        </p:blipFill>
        <p:spPr>
          <a:xfrm>
            <a:off x="6782435" y="0"/>
            <a:ext cx="5176520" cy="34366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3580" y="0"/>
            <a:ext cx="2598420" cy="34372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436620"/>
            <a:ext cx="6424295" cy="34213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4930" y="3436620"/>
            <a:ext cx="5767070" cy="3421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045845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10895" y="643255"/>
            <a:ext cx="4392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领取伴手礼</a:t>
            </a:r>
          </a:p>
        </p:txBody>
      </p:sp>
      <p:sp>
        <p:nvSpPr>
          <p:cNvPr id="9" name="矩形 8"/>
          <p:cNvSpPr/>
          <p:nvPr/>
        </p:nvSpPr>
        <p:spPr>
          <a:xfrm>
            <a:off x="958041" y="1360339"/>
            <a:ext cx="6075680" cy="16916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伴手礼推荐：</a:t>
            </a:r>
          </a:p>
          <a:p>
            <a:pPr algn="l"/>
            <a:endParaRPr lang="zh-CN" altLang="en-US" sz="1600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►活动结束后领取伴手礼，每组限领取一份，与抽奖奖品不冲突。</a:t>
            </a: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►伴手礼定制项目</a:t>
            </a:r>
            <a:r>
              <a:rPr lang="en-US" altLang="zh-CN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logo</a:t>
            </a:r>
            <a:endParaRPr lang="zh-CN" altLang="en-US" sz="1600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建议：</a:t>
            </a: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夜灯加湿器  </a:t>
            </a:r>
            <a:endParaRPr lang="zh-CN" altLang="en-US" sz="1600" b="1">
              <a:solidFill>
                <a:schemeClr val="accent5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 r="13132"/>
          <a:stretch>
            <a:fillRect/>
          </a:stretch>
        </p:blipFill>
        <p:spPr>
          <a:xfrm>
            <a:off x="616585" y="3380740"/>
            <a:ext cx="4494530" cy="30435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3190" y="3402965"/>
            <a:ext cx="3021330" cy="30213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7715" y="3402965"/>
            <a:ext cx="3021330" cy="30213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5495109" y="3867875"/>
            <a:ext cx="4554220" cy="1414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rgbClr val="D2B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标宋" charset="0"/>
                <a:ea typeface="创艺简标宋" charset="0"/>
                <a:cs typeface="字魂105号-简雅黑" panose="00000500000000000000" pitchFamily="2" charset="-122"/>
              </a:rPr>
              <a:t>情暖金域府</a:t>
            </a:r>
          </a:p>
          <a:p>
            <a:r>
              <a:rPr lang="zh-CN" altLang="en-US" sz="2000" dirty="0">
                <a:solidFill>
                  <a:srgbClr val="D2B487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字魂105号-简雅黑" panose="00000500000000000000" pitchFamily="2" charset="-122"/>
              </a:rPr>
              <a:t>                                      系列暖场活动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558224" y="3162807"/>
            <a:ext cx="3169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12</a:t>
            </a:r>
            <a:r>
              <a:rPr lang="zh-CN" altLang="en-US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月</a:t>
            </a:r>
            <a:r>
              <a:rPr lang="en-US" altLang="zh-CN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26</a:t>
            </a:r>
            <a:r>
              <a:rPr lang="zh-CN" altLang="en-US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日</a:t>
            </a:r>
            <a:r>
              <a:rPr lang="en-US" altLang="zh-CN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-1</a:t>
            </a:r>
            <a:r>
              <a:rPr lang="zh-CN" altLang="en-US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月</a:t>
            </a:r>
            <a:r>
              <a:rPr lang="en-US" altLang="zh-CN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1</a:t>
            </a:r>
            <a:r>
              <a:rPr lang="zh-CN" altLang="en-US" dirty="0">
                <a:solidFill>
                  <a:srgbClr val="D2B487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日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5495109" y="3780139"/>
            <a:ext cx="6696891" cy="0"/>
          </a:xfrm>
          <a:prstGeom prst="line">
            <a:avLst/>
          </a:prstGeom>
          <a:ln>
            <a:solidFill>
              <a:srgbClr val="D2B4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5499991" y="2701349"/>
            <a:ext cx="192595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4800" b="1" dirty="0">
                <a:solidFill>
                  <a:srgbClr val="D2B4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8号-创中黑" panose="00000500000000000000" pitchFamily="2" charset="-122"/>
                <a:ea typeface="字魂58号-创中黑" panose="00000500000000000000" pitchFamily="2" charset="-122"/>
                <a:cs typeface="字魂105号-简雅黑" panose="00000500000000000000" pitchFamily="2" charset="-122"/>
              </a:rPr>
              <a:t>Part  3.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289685"/>
            <a:ext cx="11355705" cy="47383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749935" y="618490"/>
            <a:ext cx="23164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暖场活动</a:t>
            </a:r>
            <a:r>
              <a: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概述</a:t>
            </a:r>
          </a:p>
        </p:txBody>
      </p:sp>
      <p:sp>
        <p:nvSpPr>
          <p:cNvPr id="69" name="TextBox 1" descr="e7d195523061f1c074694c8bbf98be7b1e4b015d796375963FD28840057458461C7CA0DAD340D15583DEDFC2E3241C4F392EF3A8B4D067B40CF4F149DD7E51F346B0CAB1BCCF6DB2480C67273C6C9E4C33AF3046B1F7F7F0B2A51923447FF2D765CC750011ADC7600C66A8DE278F4F3BF652A6F92B038DDCE276C32D205890E810956E7BBEF46205"/>
          <p:cNvSpPr txBox="1"/>
          <p:nvPr/>
        </p:nvSpPr>
        <p:spPr>
          <a:xfrm>
            <a:off x="864870" y="1317625"/>
            <a:ext cx="6019165" cy="2897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ct val="150000"/>
              </a:lnSpc>
              <a:defRPr/>
            </a:pPr>
            <a:r>
              <a:rPr lang="zh-CN" altLang="en-US" sz="16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营销中心开放后，为保证</a:t>
            </a:r>
            <a:r>
              <a:rPr lang="zh-CN" altLang="en-US" sz="16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开盘前夕</a:t>
            </a: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案场持续有声音，  </a:t>
            </a:r>
          </a:p>
          <a:p>
            <a:pPr lvl="0" algn="l">
              <a:lnSpc>
                <a:spcPct val="150000"/>
              </a:lnSpc>
              <a:defRPr/>
            </a:pP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营造热销氛围，同时便于销售员邀约新客户，</a:t>
            </a:r>
            <a:r>
              <a:rPr lang="en-US" altLang="zh-CN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 </a:t>
            </a:r>
          </a:p>
          <a:p>
            <a:pPr lvl="0" algn="l">
              <a:lnSpc>
                <a:spcPct val="150000"/>
              </a:lnSpc>
              <a:defRPr/>
            </a:pP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en-US" altLang="zh-CN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26-1</a:t>
            </a: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</a:t>
            </a:r>
            <a:r>
              <a:rPr lang="en-US" altLang="zh-CN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日在案场进行暖场活动。</a:t>
            </a:r>
            <a:r>
              <a:rPr kumimoji="0" lang="zh-CN" altLang="en-US" sz="1600" b="0" i="0" u="none" strike="noStrike" cap="none" spc="300" normalizeH="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</a:p>
          <a:p>
            <a:pPr lvl="0" algn="l">
              <a:lnSpc>
                <a:spcPct val="90000"/>
              </a:lnSpc>
              <a:defRPr/>
            </a:pPr>
            <a:endParaRPr lang="zh-CN" altLang="en-US" sz="1600" spc="3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algn="l">
              <a:lnSpc>
                <a:spcPct val="150000"/>
              </a:lnSpc>
              <a:defRPr/>
            </a:pPr>
            <a:r>
              <a:rPr lang="zh-CN" altLang="en-US" sz="16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暖场活动围绕 </a:t>
            </a:r>
            <a:r>
              <a:rPr lang="zh-CN" altLang="en-US" sz="16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“温馨”“融洽”</a:t>
            </a: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的主题来展开，</a:t>
            </a:r>
          </a:p>
          <a:p>
            <a:pPr lvl="0" algn="l">
              <a:lnSpc>
                <a:spcPct val="150000"/>
              </a:lnSpc>
              <a:defRPr/>
            </a:pP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en-US" altLang="zh-CN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26-28</a:t>
            </a: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日为第一部分，</a:t>
            </a:r>
            <a:r>
              <a:rPr lang="en-US" altLang="zh-CN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</a:t>
            </a:r>
            <a:r>
              <a:rPr lang="en-US" altLang="zh-CN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日进行关于</a:t>
            </a:r>
            <a:r>
              <a:rPr lang="zh-CN" altLang="en-US" sz="16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元旦迎新主</a:t>
            </a:r>
          </a:p>
          <a:p>
            <a:pPr lvl="0" algn="l">
              <a:lnSpc>
                <a:spcPct val="150000"/>
              </a:lnSpc>
              <a:defRPr/>
            </a:pPr>
            <a:r>
              <a:rPr lang="zh-CN" altLang="en-US" sz="16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题系列活动</a:t>
            </a: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，保证客户对项目的新鲜感，让客户在案</a:t>
            </a:r>
          </a:p>
          <a:p>
            <a:pPr lvl="0" algn="l">
              <a:lnSpc>
                <a:spcPct val="150000"/>
              </a:lnSpc>
              <a:defRPr/>
            </a:pP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场感受到项目品质及关怀，为开盘打下基础。</a:t>
            </a:r>
            <a:endParaRPr kumimoji="0" lang="zh-CN" altLang="en-US" sz="1600" b="0" i="0" u="none" strike="noStrike" cap="none" spc="300" normalizeH="0" baseline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138670" y="1346200"/>
            <a:ext cx="4480560" cy="4512310"/>
            <a:chOff x="11407" y="2195"/>
            <a:chExt cx="7056" cy="7106"/>
          </a:xfrm>
        </p:grpSpPr>
        <p:grpSp>
          <p:nvGrpSpPr>
            <p:cNvPr id="25" name="组合 24"/>
            <p:cNvGrpSpPr/>
            <p:nvPr/>
          </p:nvGrpSpPr>
          <p:grpSpPr>
            <a:xfrm>
              <a:off x="11407" y="2195"/>
              <a:ext cx="7056" cy="7107"/>
              <a:chOff x="10594" y="2078"/>
              <a:chExt cx="7869" cy="7250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10594" y="2078"/>
                <a:ext cx="7869" cy="7250"/>
                <a:chOff x="10270" y="2094"/>
                <a:chExt cx="7992" cy="7250"/>
              </a:xfrm>
            </p:grpSpPr>
            <p:pic>
              <p:nvPicPr>
                <p:cNvPr id="28" name="图片 2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270" y="2094"/>
                  <a:ext cx="7992" cy="7250"/>
                </a:xfrm>
                <a:prstGeom prst="rect">
                  <a:avLst/>
                </a:prstGeom>
              </p:spPr>
            </p:pic>
            <p:sp>
              <p:nvSpPr>
                <p:cNvPr id="30" name="矩形 29"/>
                <p:cNvSpPr/>
                <p:nvPr/>
              </p:nvSpPr>
              <p:spPr>
                <a:xfrm>
                  <a:off x="12522" y="3649"/>
                  <a:ext cx="1198" cy="1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12522" y="4615"/>
                  <a:ext cx="1198" cy="1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矩形 31"/>
                <p:cNvSpPr/>
                <p:nvPr/>
              </p:nvSpPr>
              <p:spPr>
                <a:xfrm rot="5400000">
                  <a:off x="13124" y="4155"/>
                  <a:ext cx="1048" cy="1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 rot="5400000">
                  <a:off x="12120" y="4144"/>
                  <a:ext cx="1048" cy="1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4" name="矩形 33"/>
              <p:cNvSpPr/>
              <p:nvPr/>
            </p:nvSpPr>
            <p:spPr>
              <a:xfrm>
                <a:off x="16250" y="7008"/>
                <a:ext cx="2029" cy="1024"/>
              </a:xfrm>
              <a:prstGeom prst="rect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11631" y="8171"/>
              <a:ext cx="893" cy="1004"/>
            </a:xfrm>
            <a:prstGeom prst="rect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5409" y="8171"/>
              <a:ext cx="893" cy="1004"/>
            </a:xfrm>
            <a:prstGeom prst="rect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43" name="表格 42"/>
          <p:cNvGraphicFramePr/>
          <p:nvPr>
            <p:custDataLst>
              <p:tags r:id="rId1"/>
            </p:custDataLst>
          </p:nvPr>
        </p:nvGraphicFramePr>
        <p:xfrm>
          <a:off x="733425" y="4388485"/>
          <a:ext cx="6240145" cy="203517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56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1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68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时间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内容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</a:t>
                      </a: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</a:t>
                      </a:r>
                      <a:r>
                        <a:rPr lang="en-US" alt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26-27</a:t>
                      </a: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情暖深冬  爱意盎然  （微景观</a:t>
                      </a:r>
                      <a:r>
                        <a:rPr lang="en-US" alt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DIY</a:t>
                      </a: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）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0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</a:t>
                      </a: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</a:t>
                      </a:r>
                      <a:r>
                        <a:rPr lang="en-US" alt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28</a:t>
                      </a: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情暖深冬  开心无限（钻石积木</a:t>
                      </a:r>
                      <a:r>
                        <a:rPr lang="en-US" alt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DIY</a:t>
                      </a: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）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</a:t>
                      </a:r>
                      <a:r>
                        <a:rPr lang="en-US" alt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情暖深冬  金牛送</a:t>
                      </a:r>
                      <a:r>
                        <a:rPr lang="en-US" alt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“</a:t>
                      </a: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福</a:t>
                      </a:r>
                      <a:r>
                        <a:rPr lang="en-US" alt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”</a:t>
                      </a: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</a:t>
                      </a:r>
                      <a:r>
                        <a:rPr 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灯笼</a:t>
                      </a:r>
                      <a:r>
                        <a:rPr lang="en-US" alt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DIY</a:t>
                      </a: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）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保留项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VR</a:t>
                      </a: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互动设备、茶歇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2456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418465" y="114046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49935" y="618490"/>
            <a:ext cx="23164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暖场场地布置</a:t>
            </a:r>
          </a:p>
        </p:txBody>
      </p:sp>
      <p:sp>
        <p:nvSpPr>
          <p:cNvPr id="69" name="TextBox 1" descr="e7d195523061f1c074694c8bbf98be7b1e4b015d796375963FD28840057458461C7CA0DAD340D15583DEDFC2E3241C4F392EF3A8B4D067B40CF4F149DD7E51F346B0CAB1BCCF6DB2480C67273C6C9E4C33AF3046B1F7F7F0B2A51923447FF2D765CC750011ADC7600C66A8DE278F4F3BF652A6F92B038DDCE276C32D205890E810956E7BBEF46205"/>
          <p:cNvSpPr txBox="1"/>
          <p:nvPr/>
        </p:nvSpPr>
        <p:spPr>
          <a:xfrm>
            <a:off x="555625" y="1393825"/>
            <a:ext cx="58159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ct val="150000"/>
              </a:lnSpc>
              <a:defRPr/>
            </a:pP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sz="16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活动形式：</a:t>
            </a:r>
            <a:r>
              <a:rPr lang="zh-CN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暖场</a:t>
            </a:r>
            <a:r>
              <a:rPr lang="en-US" altLang="zh-CN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DIY+</a:t>
            </a: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主题茶歇</a:t>
            </a:r>
            <a:r>
              <a:rPr kumimoji="0" lang="zh-CN" altLang="en-US" sz="1600" b="0" i="0" u="none" strike="noStrike" cap="none" spc="300" normalizeH="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</a:p>
          <a:p>
            <a:pPr lvl="0" algn="l">
              <a:lnSpc>
                <a:spcPct val="150000"/>
              </a:lnSpc>
              <a:defRPr/>
            </a:pPr>
            <a:r>
              <a:rPr kumimoji="0" lang="zh-CN" altLang="en-US" sz="1600" b="0" i="0" u="none" strike="noStrike" cap="none" spc="300" normalizeH="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kumimoji="0" lang="en-US" altLang="zh-CN" sz="1600" b="0" i="0" u="none" strike="noStrike" cap="none" spc="300" normalizeH="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</a:p>
          <a:p>
            <a:pPr lvl="0" algn="l">
              <a:lnSpc>
                <a:spcPct val="150000"/>
              </a:lnSpc>
              <a:defRPr/>
            </a:pP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场地布置：</a:t>
            </a: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主题背板</a:t>
            </a:r>
            <a:r>
              <a:rPr lang="en-US" altLang="zh-CN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+DIY</a:t>
            </a: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布置</a:t>
            </a:r>
            <a:r>
              <a:rPr lang="en-US" altLang="zh-CN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rPr>
              <a:t>茶歇布置</a:t>
            </a:r>
            <a:endParaRPr kumimoji="0" lang="zh-CN" altLang="en-US" sz="1600" b="0" i="0" u="none" strike="noStrike" cap="none" spc="300" normalizeH="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7" name="图片 6" descr="adb7eaa1aeb65cc1193fbc8d90988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565775" y="1393825"/>
            <a:ext cx="6045835" cy="45358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 descr="f235806fdc57c1aff7c768f90f1c35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661160" y="3193415"/>
            <a:ext cx="3648075" cy="27362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52292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19455" y="495300"/>
            <a:ext cx="586295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视觉营造-画架指示/主题背板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" descr="e7d195523061f1c074694c8bbf98be7b1e4b015d796375963FD28840057458461C7CA0DAD340D15583DEDFC2E3241C4F392EF3A8B4D067B40CF4F149DD7E51F346B0CAB1BCCF6DB2480C67273C6C9E4C33AF3046B1F7F7F0B2A51923447FF2D765CC750011ADC7600C66A8DE278F4F3BF652A6F92B038DDCE276C32D205890E810956E7BBEF46205"/>
          <p:cNvSpPr txBox="1"/>
          <p:nvPr/>
        </p:nvSpPr>
        <p:spPr>
          <a:xfrm>
            <a:off x="947420" y="1593850"/>
            <a:ext cx="61334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l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kumimoji="0" sz="1600" b="1" i="0" u="none" strike="noStrike" cap="none" normalizeH="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现场放置画架</a:t>
            </a:r>
            <a:r>
              <a:rPr kumimoji="0" lang="zh-CN" sz="1600" b="1" i="0" u="none" strike="noStrike" cap="none" normalizeH="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画面</a:t>
            </a:r>
            <a:r>
              <a:rPr kumimoji="0" sz="1600" b="1" i="0" u="none" strike="noStrike" cap="none" normalizeH="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，指示现场区域及互动参与规则。</a:t>
            </a:r>
            <a:endParaRPr kumimoji="0" lang="zh-CN" altLang="en-US" sz="1600" b="0" i="0" u="none" strike="noStrike" cap="none" spc="300" normalizeH="0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方正清刻本悦宋简体" panose="02000000000000000000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47420" y="2412365"/>
            <a:ext cx="10566400" cy="3910965"/>
            <a:chOff x="2207" y="4931"/>
            <a:chExt cx="12029" cy="445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07" y="4931"/>
              <a:ext cx="7248" cy="4452"/>
            </a:xfrm>
            <a:prstGeom prst="rect">
              <a:avLst/>
            </a:prstGeom>
          </p:spPr>
        </p:pic>
        <p:pic>
          <p:nvPicPr>
            <p:cNvPr id="12" name="图片 11" descr="1 (2)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94" y="4936"/>
              <a:ext cx="4642" cy="444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52292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90905" y="495300"/>
            <a:ext cx="56915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活动主画面签到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714375" y="2307590"/>
            <a:ext cx="10791190" cy="4023360"/>
            <a:chOff x="1233" y="3743"/>
            <a:chExt cx="16452" cy="61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03" y="3743"/>
              <a:ext cx="6983" cy="6134"/>
            </a:xfrm>
            <a:prstGeom prst="rect">
              <a:avLst/>
            </a:prstGeom>
          </p:spPr>
        </p:pic>
        <p:pic>
          <p:nvPicPr>
            <p:cNvPr id="13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33" y="3743"/>
              <a:ext cx="9194" cy="6134"/>
            </a:xfrm>
            <a:prstGeom prst="rect">
              <a:avLst/>
            </a:prstGeom>
          </p:spPr>
        </p:pic>
      </p:grpSp>
      <p:sp>
        <p:nvSpPr>
          <p:cNvPr id="6" name="TextBox 1" descr="e7d195523061f1c074694c8bbf98be7b1e4b015d796375963FD28840057458461C7CA0DAD340D15583DEDFC2E3241C4F392EF3A8B4D067B40CF4F149DD7E51F346B0CAB1BCCF6DB2480C67273C6C9E4C33AF3046B1F7F7F0B2A51923447FF2D765CC750011ADC7600C66A8DE278F4F3BF652A6F92B038DDCE276C32D205890E810956E7BBEF46205"/>
          <p:cNvSpPr txBox="1"/>
          <p:nvPr/>
        </p:nvSpPr>
        <p:spPr>
          <a:xfrm>
            <a:off x="1089660" y="1644015"/>
            <a:ext cx="61334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l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主题背板签到</a:t>
            </a:r>
            <a:r>
              <a:rPr lang="zh-CN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使用金色马克笔进行签到。</a:t>
            </a:r>
            <a:r>
              <a:rPr lang="zh-CN" sz="1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每周更换画面。</a:t>
            </a:r>
            <a:endParaRPr kumimoji="0" lang="zh-CN" altLang="en-US" sz="1600" b="0" i="0" u="none" strike="noStrike" cap="none" spc="300" normalizeH="0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方正清刻本悦宋简体" panose="020000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52292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90575" y="643255"/>
            <a:ext cx="298323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现场互动装置</a:t>
            </a:r>
            <a:r>
              <a:rPr lang="en-US" altLang="zh-CN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持续保留</a:t>
            </a:r>
            <a:r>
              <a:rPr lang="en-US" altLang="zh-CN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07390" y="1197610"/>
            <a:ext cx="10777855" cy="193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  <a:buClrTx/>
              <a:buSzTx/>
              <a:buFontTx/>
            </a:pPr>
            <a:endParaRPr lang="zh-CN" altLang="zh-CN" sz="3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方正宋刻本秀楷简体" panose="02000000000000000000" charset="-122"/>
              <a:sym typeface="+mn-lt"/>
            </a:endParaRPr>
          </a:p>
          <a:p>
            <a:pPr algn="l">
              <a:lnSpc>
                <a:spcPct val="170000"/>
              </a:lnSpc>
            </a:pPr>
            <a:r>
              <a:rPr lang="zh-CN" altLang="en-US" sz="1600" b="1" dirty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VR摩托体验：</a:t>
            </a:r>
            <a:r>
              <a:rPr lang="zh-CN" altLang="en-US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骑上摩托、带上眼镜，在真实的世界感受不一样的身临其境，VR看世界。</a:t>
            </a:r>
          </a:p>
          <a:p>
            <a:pPr algn="l">
              <a:lnSpc>
                <a:spcPct val="170000"/>
              </a:lnSpc>
            </a:pPr>
            <a:r>
              <a:rPr lang="en-US" altLang="zh-CN" sz="1600" b="1" dirty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cs typeface="方正宋刻本秀楷简体" panose="02000000000000000000" charset="-122"/>
                <a:sym typeface="+mn-lt"/>
              </a:rPr>
              <a:t>V</a:t>
            </a:r>
            <a:r>
              <a:rPr lang="zh-CN" altLang="en-US" sz="1600" b="1" dirty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R蛋椅：</a:t>
            </a:r>
            <a:r>
              <a:rPr lang="zh-CN" altLang="en-US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最舒适的蛋蛋窝，在真实的世界感受不一样的身临其境。</a:t>
            </a:r>
          </a:p>
          <a:p>
            <a:pPr algn="l">
              <a:lnSpc>
                <a:spcPct val="80000"/>
              </a:lnSpc>
            </a:pPr>
            <a:endParaRPr lang="zh-CN" altLang="en-US" sz="1600" b="1" dirty="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  <a:p>
            <a:pPr algn="l">
              <a:lnSpc>
                <a:spcPct val="170000"/>
              </a:lnSpc>
            </a:pPr>
            <a:r>
              <a:rPr lang="zh-CN" altLang="en-US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物料制作：VR主题背板+昭示性3D地贴+摩托主体。    参与规则：签到客户均可参与。</a:t>
            </a:r>
            <a:endParaRPr lang="en-US" altLang="zh-CN" sz="1600" b="1" dirty="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pic>
        <p:nvPicPr>
          <p:cNvPr id="11" name="图片 10" descr="a41e1ff685b7bcd64e3d2986aa0bbf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000" y="3228340"/>
            <a:ext cx="4779010" cy="31769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140" y="3282315"/>
            <a:ext cx="4992370" cy="3122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227" name="TextBox 1"/>
          <p:cNvSpPr txBox="1"/>
          <p:nvPr/>
        </p:nvSpPr>
        <p:spPr>
          <a:xfrm>
            <a:off x="930910" y="1411605"/>
            <a:ext cx="1064641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spc="500">
                <a:solidFill>
                  <a:srgbClr val="324E5C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中西结合的陈列方式，典雅的餐具，古朴的花艺，衬托出项目韵味。</a:t>
            </a:r>
          </a:p>
          <a:p>
            <a:pPr eaLnBrk="1" hangingPunct="1">
              <a:lnSpc>
                <a:spcPct val="20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>
                <a:solidFill>
                  <a:srgbClr val="324E5C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活动期间在营销中心内布置茶歇区，整体风格调性为中式古典风格，让到场嘉宾品味古色古香的国潮美味。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69950" y="643255"/>
            <a:ext cx="47745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中式茶歇台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835660" y="2580005"/>
            <a:ext cx="10503535" cy="3823970"/>
            <a:chOff x="291" y="3986"/>
            <a:chExt cx="18681" cy="68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t="12970" b="12362"/>
            <a:stretch>
              <a:fillRect/>
            </a:stretch>
          </p:blipFill>
          <p:spPr>
            <a:xfrm>
              <a:off x="291" y="3986"/>
              <a:ext cx="9111" cy="680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28" y="3986"/>
              <a:ext cx="9444" cy="680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4924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227" name="TextBox 1"/>
          <p:cNvSpPr txBox="1"/>
          <p:nvPr/>
        </p:nvSpPr>
        <p:spPr>
          <a:xfrm>
            <a:off x="930910" y="1411605"/>
            <a:ext cx="1064641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►现场搭建红包墙</a:t>
            </a:r>
          </a:p>
          <a:p>
            <a:pPr eaLnBrk="1" hangingPunct="1">
              <a:lnSpc>
                <a:spcPct val="200000"/>
              </a:lnSpc>
            </a:pPr>
            <a:r>
              <a:rPr lang="zh-CN" altLang="en-US" sz="1600">
                <a:solidFill>
                  <a:schemeClr val="accent5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>
                <a:solidFill>
                  <a:srgbClr val="324E5C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活动期间凡是认筹的客户均可在红包墙上选择自己钟爱的红包，包包有惊喜。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69950" y="643255"/>
            <a:ext cx="47745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认筹红包墙</a:t>
            </a:r>
          </a:p>
        </p:txBody>
      </p:sp>
      <p:pic>
        <p:nvPicPr>
          <p:cNvPr id="6" name="图片 5" descr="微信截图_202009241523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910" y="2731135"/>
            <a:ext cx="5862955" cy="36563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 descr="微信截图_202009241523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8965" y="2502535"/>
            <a:ext cx="4166870" cy="3884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52292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24255" y="643255"/>
            <a:ext cx="271208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情暖深冬 爱意盎然 </a:t>
            </a:r>
          </a:p>
        </p:txBody>
      </p:sp>
      <p:sp>
        <p:nvSpPr>
          <p:cNvPr id="55297" name="TextBox 1"/>
          <p:cNvSpPr txBox="1"/>
          <p:nvPr/>
        </p:nvSpPr>
        <p:spPr>
          <a:xfrm>
            <a:off x="743585" y="1437640"/>
            <a:ext cx="9985375" cy="11741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600" b="1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spc="3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活动时间：12月</a:t>
            </a:r>
            <a:r>
              <a:rPr lang="en-US" altLang="zh-CN" sz="1600" b="1" spc="3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26-27</a:t>
            </a:r>
            <a:r>
              <a:rPr lang="zh-CN" altLang="en-US" sz="1600" b="1" spc="3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日</a:t>
            </a:r>
          </a:p>
          <a:p>
            <a:pPr algn="l" eaLnBrk="1" fontAlgn="auto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tabLst>
                <a:tab pos="38100" algn="l"/>
              </a:tabLst>
            </a:pPr>
            <a:r>
              <a:rPr lang="zh-CN" altLang="en-US" sz="1600" b="1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spc="300"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DIY内容：</a:t>
            </a:r>
            <a:r>
              <a:rPr lang="zh-CN" sz="1600" b="1" spc="3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微景观</a:t>
            </a:r>
            <a:r>
              <a:rPr lang="en-US" altLang="zh-CN" sz="1600" b="1" spc="3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DIY</a:t>
            </a:r>
            <a:endParaRPr lang="zh-CN" altLang="en-US" sz="1600" b="1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eaLnBrk="1" hangingPunct="1">
              <a:lnSpc>
                <a:spcPct val="140000"/>
              </a:lnSpc>
            </a:pPr>
            <a:r>
              <a:rPr lang="zh-CN" altLang="en-US" sz="1600" b="1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spc="300"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盆景微景观</a:t>
            </a:r>
            <a:r>
              <a:rPr lang="en-US" altLang="zh-CN" sz="1600" b="1" spc="300"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DIY</a:t>
            </a:r>
            <a:r>
              <a:rPr lang="zh-CN" altLang="en-US" sz="1600" b="1" spc="300"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，寒冬里的感受</a:t>
            </a:r>
            <a:r>
              <a:rPr lang="en-US" altLang="zh-CN" sz="1600" b="1" spc="300"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“</a:t>
            </a:r>
            <a:r>
              <a:rPr lang="zh-CN" altLang="en-US" sz="1600" b="1" spc="300"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春</a:t>
            </a:r>
            <a:r>
              <a:rPr lang="en-US" altLang="zh-CN" sz="1600" b="1" spc="300"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”</a:t>
            </a:r>
            <a:r>
              <a:rPr lang="zh-CN" altLang="en-US" sz="1600" b="1" spc="300"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的存在。</a:t>
            </a:r>
            <a:endParaRPr lang="zh-CN" altLang="en-US" sz="1600" b="1" spc="300">
              <a:solidFill>
                <a:srgbClr val="324E5C"/>
              </a:solidFill>
              <a:latin typeface="微软雅黑" panose="020B0503020204020204" charset="-122"/>
              <a:ea typeface="微软雅黑" panose="020B0503020204020204" charset="-122"/>
              <a:cs typeface="方正清刻本悦宋简体" panose="02000000000000000000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69315" y="3016250"/>
            <a:ext cx="10346055" cy="3333750"/>
            <a:chOff x="1552" y="4646"/>
            <a:chExt cx="13199" cy="4927"/>
          </a:xfrm>
        </p:grpSpPr>
        <p:pic>
          <p:nvPicPr>
            <p:cNvPr id="7" name="图片 6" descr="047a6c82bda520c5b5eb0f4103d8f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2" y="4705"/>
              <a:ext cx="6490" cy="4868"/>
            </a:xfrm>
            <a:prstGeom prst="rect">
              <a:avLst/>
            </a:prstGeom>
          </p:spPr>
        </p:pic>
        <p:pic>
          <p:nvPicPr>
            <p:cNvPr id="9" name="图片 8" descr="c9cd6cf10eae4808c3213f65486628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83" y="4646"/>
              <a:ext cx="6569" cy="492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52292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01370" y="643255"/>
            <a:ext cx="271208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情暖深冬 开心无限</a:t>
            </a:r>
          </a:p>
        </p:txBody>
      </p:sp>
      <p:sp>
        <p:nvSpPr>
          <p:cNvPr id="10" name="Rectangle 2"/>
          <p:cNvSpPr/>
          <p:nvPr/>
        </p:nvSpPr>
        <p:spPr>
          <a:xfrm>
            <a:off x="680085" y="1399540"/>
            <a:ext cx="9590405" cy="1732280"/>
          </a:xfrm>
          <a:prstGeom prst="rect">
            <a:avLst/>
          </a:prstGeom>
          <a:noFill/>
          <a:ln w="9525">
            <a:noFill/>
          </a:ln>
        </p:spPr>
        <p:txBody>
          <a:bodyPr wrap="square" lIns="109747" tIns="54872" rIns="109747" bIns="54872" anchor="t">
            <a:spAutoFit/>
          </a:bodyPr>
          <a:lstStyle/>
          <a:p>
            <a:pPr algn="l" eaLnBrk="1" fontAlgn="auto" hangingPunct="1">
              <a:lnSpc>
                <a:spcPct val="110000"/>
              </a:lnSpc>
              <a:spcBef>
                <a:spcPts val="0"/>
              </a:spcBef>
              <a:buClrTx/>
              <a:buSzTx/>
              <a:buFontTx/>
              <a:tabLst>
                <a:tab pos="38100" algn="l"/>
              </a:tabLst>
            </a:pPr>
            <a:r>
              <a:rPr lang="zh-CN" altLang="en-US" sz="2400" b="1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spc="3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活动时间：12月</a:t>
            </a:r>
            <a:r>
              <a:rPr lang="en-US" altLang="zh-CN" sz="1600" b="1" spc="3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28</a:t>
            </a:r>
            <a:r>
              <a:rPr lang="zh-CN" altLang="en-US" sz="1600" b="1" spc="3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日</a:t>
            </a:r>
          </a:p>
          <a:p>
            <a:pPr algn="l" eaLnBrk="1" fontAlgn="auto" hangingPunct="1">
              <a:lnSpc>
                <a:spcPct val="110000"/>
              </a:lnSpc>
              <a:spcBef>
                <a:spcPts val="0"/>
              </a:spcBef>
              <a:buClrTx/>
              <a:buSzTx/>
              <a:buFontTx/>
              <a:tabLst>
                <a:tab pos="38100" algn="l"/>
              </a:tabLst>
            </a:pPr>
            <a:r>
              <a:rPr lang="zh-CN" altLang="en-US" sz="2400" b="1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spc="300"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DIY内容：</a:t>
            </a:r>
            <a:r>
              <a:rPr lang="zh-CN" altLang="en-US" sz="1600" b="1" spc="3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乐高</a:t>
            </a:r>
            <a:r>
              <a:rPr lang="en-US" altLang="zh-CN" sz="1600" b="1" spc="3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DIY</a:t>
            </a:r>
            <a:endParaRPr lang="zh-CN" altLang="en-US" sz="2400" b="1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0" indent="0" algn="l">
              <a:lnSpc>
                <a:spcPct val="110000"/>
              </a:lnSpc>
              <a:buFont typeface="Wingdings" panose="05000000000000000000" charset="0"/>
              <a:buNone/>
              <a:defRPr/>
            </a:pPr>
            <a:r>
              <a:rPr lang="zh-CN" altLang="en-US" sz="2400" b="1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spc="300"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钻石积木又称</a:t>
            </a:r>
            <a:r>
              <a:rPr lang="en-US" altLang="zh-CN" sz="1600" b="1" spc="300"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“</a:t>
            </a:r>
            <a:r>
              <a:rPr lang="zh-CN" altLang="en-US" sz="1600" b="1" spc="300"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小乐高</a:t>
            </a:r>
            <a:r>
              <a:rPr lang="en-US" altLang="zh-CN" sz="1600" b="1" spc="300"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”</a:t>
            </a:r>
            <a:r>
              <a:rPr lang="zh-CN" altLang="en-US" sz="1600" b="1" spc="300"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。数百块小积木拼凑成完整的形态，开发手脑协作能力。</a:t>
            </a:r>
            <a:endParaRPr kumimoji="0" lang="zh-CN" altLang="en-US" sz="1600" b="1" i="0" u="none" strike="noStrike" cap="none" spc="300" normalizeH="0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方正清刻本悦宋简体" panose="02000000000000000000" charset="-122"/>
              <a:sym typeface="+mn-ea"/>
            </a:endParaRPr>
          </a:p>
          <a:p>
            <a:pPr lvl="0" indent="0" algn="l">
              <a:lnSpc>
                <a:spcPct val="110000"/>
              </a:lnSpc>
              <a:buFont typeface="Wingdings" panose="05000000000000000000" charset="0"/>
              <a:buNone/>
              <a:defRPr/>
            </a:pPr>
            <a:r>
              <a:rPr lang="zh-CN" altLang="en-US" sz="2400" b="1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►</a:t>
            </a:r>
            <a:r>
              <a:rPr lang="zh-CN" altLang="en-US" sz="1600" b="1" spc="300"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制作时间长，增加客户滞留时间。</a:t>
            </a:r>
            <a:endParaRPr lang="zh-CN" altLang="en-US" sz="1600" b="1" dirty="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846705" y="3096260"/>
            <a:ext cx="5016500" cy="3415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5445" y="3108325"/>
            <a:ext cx="3707130" cy="3403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735" y="5132705"/>
            <a:ext cx="2185670" cy="1379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6" name="图片 13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5" y="3382010"/>
            <a:ext cx="2185670" cy="168656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348740"/>
            <a:ext cx="11355705" cy="4942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36295" y="628015"/>
            <a:ext cx="516826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新年氛围布置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531495" y="3209290"/>
            <a:ext cx="10988040" cy="2999740"/>
            <a:chOff x="323" y="4532"/>
            <a:chExt cx="11808" cy="32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14" name="图片 413"/>
            <p:cNvPicPr>
              <a:picLocks noChangeAspect="1"/>
            </p:cNvPicPr>
            <p:nvPr/>
          </p:nvPicPr>
          <p:blipFill>
            <a:blip r:embed="rId3"/>
            <a:srcRect l="10480" t="58803" r="12760" b="6563"/>
            <a:stretch>
              <a:fillRect/>
            </a:stretch>
          </p:blipFill>
          <p:spPr>
            <a:xfrm>
              <a:off x="323" y="4547"/>
              <a:ext cx="3451" cy="3208"/>
            </a:xfrm>
            <a:prstGeom prst="rect">
              <a:avLst/>
            </a:prstGeom>
          </p:spPr>
        </p:pic>
        <p:pic>
          <p:nvPicPr>
            <p:cNvPr id="417" name="图片 416"/>
            <p:cNvPicPr>
              <a:picLocks noChangeAspect="1"/>
            </p:cNvPicPr>
            <p:nvPr/>
          </p:nvPicPr>
          <p:blipFill>
            <a:blip r:embed="rId4"/>
            <a:srcRect t="26768" b="3245"/>
            <a:stretch>
              <a:fillRect/>
            </a:stretch>
          </p:blipFill>
          <p:spPr>
            <a:xfrm>
              <a:off x="8562" y="4535"/>
              <a:ext cx="3569" cy="3207"/>
            </a:xfrm>
            <a:prstGeom prst="rect">
              <a:avLst/>
            </a:prstGeom>
          </p:spPr>
        </p:pic>
        <p:pic>
          <p:nvPicPr>
            <p:cNvPr id="420" name="图片 419"/>
            <p:cNvPicPr>
              <a:picLocks noChangeAspect="1"/>
            </p:cNvPicPr>
            <p:nvPr/>
          </p:nvPicPr>
          <p:blipFill>
            <a:blip r:embed="rId5"/>
            <a:srcRect l="1647" t="71172" r="2532" b="5017"/>
            <a:stretch>
              <a:fillRect/>
            </a:stretch>
          </p:blipFill>
          <p:spPr>
            <a:xfrm>
              <a:off x="3883" y="4532"/>
              <a:ext cx="4570" cy="3202"/>
            </a:xfrm>
            <a:prstGeom prst="rect">
              <a:avLst/>
            </a:prstGeom>
          </p:spPr>
        </p:pic>
      </p:grpSp>
      <p:sp>
        <p:nvSpPr>
          <p:cNvPr id="1653" name="文本框 1652"/>
          <p:cNvSpPr txBox="1"/>
          <p:nvPr/>
        </p:nvSpPr>
        <p:spPr>
          <a:xfrm>
            <a:off x="900430" y="1616075"/>
            <a:ext cx="640207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</a:rPr>
              <a:t>玻璃窗贴 （2021牛年元素）</a:t>
            </a:r>
          </a:p>
          <a:p>
            <a:endParaRPr lang="zh-CN" altLang="en-US" sz="1600" b="1" dirty="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</a:rPr>
              <a:t>营销中心玻璃门、玻璃窗、沙盘区装饰新年玻璃窗贴，持续放置。</a:t>
            </a:r>
          </a:p>
          <a:p>
            <a:endParaRPr lang="zh-CN" altLang="en-US" sz="1600" b="1" dirty="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52292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13105" y="1541780"/>
            <a:ext cx="103536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None/>
            </a:pPr>
            <a:r>
              <a:rPr lang="zh-CN" altLang="en-US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</a:rPr>
              <a:t>运势签 （1月1日）</a:t>
            </a:r>
          </a:p>
          <a:p>
            <a:pPr algn="l">
              <a:buClrTx/>
              <a:buSzTx/>
              <a:buNone/>
            </a:pPr>
            <a:endParaRPr lang="zh-CN" altLang="en-US" sz="1600" b="1" dirty="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buClrTx/>
              <a:buSzTx/>
              <a:buNone/>
            </a:pPr>
            <a:r>
              <a:rPr lang="zh-CN" altLang="en-US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搭建新年签互动区域，抽取专属新年签，将有专业的解签人讲解新的一年的运势，完成互动可领取一袋新年糖。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方正颜宋简体_大" panose="02000000000000000000" charset="-122"/>
                <a:sym typeface="+mn-ea"/>
              </a:rPr>
              <a:t>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11505" y="2729230"/>
            <a:ext cx="10849610" cy="3705225"/>
            <a:chOff x="843" y="3576"/>
            <a:chExt cx="11010" cy="421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3" y="3576"/>
              <a:ext cx="4879" cy="4215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5853" y="3617"/>
              <a:ext cx="6000" cy="4173"/>
              <a:chOff x="5853" y="2190"/>
              <a:chExt cx="8052" cy="5600"/>
            </a:xfrm>
          </p:grpSpPr>
          <p:pic>
            <p:nvPicPr>
              <p:cNvPr id="23" name="图片 8" descr="IMG_25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53" y="2199"/>
                <a:ext cx="3693" cy="5543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407" name="图片 11" descr="IMG_25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03" y="2190"/>
                <a:ext cx="4202" cy="5601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4" name="文本框 23"/>
          <p:cNvSpPr txBox="1"/>
          <p:nvPr/>
        </p:nvSpPr>
        <p:spPr>
          <a:xfrm>
            <a:off x="836295" y="628015"/>
            <a:ext cx="516826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新年运势签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7829" y="434726"/>
            <a:ext cx="11516342" cy="6145301"/>
            <a:chOff x="337828" y="1305584"/>
            <a:chExt cx="11516342" cy="6145301"/>
          </a:xfrm>
        </p:grpSpPr>
        <p:sp>
          <p:nvSpPr>
            <p:cNvPr id="3" name="矩形: 圆角 2"/>
            <p:cNvSpPr/>
            <p:nvPr/>
          </p:nvSpPr>
          <p:spPr>
            <a:xfrm>
              <a:off x="418011" y="1351654"/>
              <a:ext cx="11355977" cy="6053160"/>
            </a:xfrm>
            <a:prstGeom prst="roundRect">
              <a:avLst>
                <a:gd name="adj" fmla="val 73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28" y="1305584"/>
              <a:ext cx="11516342" cy="614530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417830" y="1103630"/>
            <a:ext cx="11355705" cy="52292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3" name="文本框 1652"/>
          <p:cNvSpPr txBox="1"/>
          <p:nvPr/>
        </p:nvSpPr>
        <p:spPr>
          <a:xfrm>
            <a:off x="685165" y="1480185"/>
            <a:ext cx="108204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</a:rPr>
              <a:t>灯笼</a:t>
            </a:r>
            <a:r>
              <a:rPr lang="en-US" altLang="zh-CN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</a:rPr>
              <a:t>DIY</a:t>
            </a:r>
            <a:r>
              <a:rPr lang="zh-CN" altLang="en-US" sz="1600" b="1" dirty="0">
                <a:solidFill>
                  <a:srgbClr val="143A60"/>
                </a:solidFill>
                <a:latin typeface="微软雅黑" panose="020B0503020204020204" charset="-122"/>
                <a:ea typeface="微软雅黑" panose="020B0503020204020204" charset="-122"/>
              </a:rPr>
              <a:t>，家庭成员一起动手制作灯笼，可带回家悬挂装饰</a:t>
            </a:r>
            <a:endParaRPr lang="zh-CN" altLang="en-US" sz="1600" b="1" dirty="0">
              <a:solidFill>
                <a:srgbClr val="143A6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69950" y="643255"/>
            <a:ext cx="47745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情暖深冬 金牛送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福</a:t>
            </a:r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080770" y="2294255"/>
            <a:ext cx="10177145" cy="4038600"/>
            <a:chOff x="1079" y="3498"/>
            <a:chExt cx="16027" cy="636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9" y="3498"/>
              <a:ext cx="9372" cy="636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86" y="3498"/>
              <a:ext cx="6420" cy="636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3"/>
          <p:cNvSpPr txBox="1">
            <a:spLocks noChangeArrowheads="1"/>
          </p:cNvSpPr>
          <p:nvPr/>
        </p:nvSpPr>
        <p:spPr bwMode="auto">
          <a:xfrm>
            <a:off x="3971925" y="2182495"/>
            <a:ext cx="7614285" cy="13931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2133" tIns="26067" rIns="52133" bIns="26067">
            <a:spAutoFit/>
          </a:bodyPr>
          <a:lstStyle/>
          <a:p>
            <a:pPr marR="0" algn="l" defTabSz="91440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影像收集</a:t>
            </a:r>
            <a:endParaRPr kumimoji="0" lang="zh-CN" altLang="en-US" sz="2000" kern="1200" cap="none" spc="0" normalizeH="0" baseline="0" noProof="0" dirty="0">
              <a:solidFill>
                <a:srgbClr val="AA7F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0" algn="l" defTabSz="91440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Tx/>
              <a:buNone/>
              <a:defRPr/>
            </a:pPr>
            <a:r>
              <a:rPr kumimoji="0" lang="zh-CN" altLang="en-US" sz="1600" kern="1200" cap="none" spc="0" normalizeH="0" baseline="0" noProof="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邀请电视台专业摄影师，全程跟拍，从活动开始到结束全程记录，最后将这一历史时刻制成精美的</a:t>
            </a:r>
            <a:r>
              <a:rPr kumimoji="0" lang="en-US" altLang="zh-CN" sz="1600" kern="1200" cap="none" spc="0" normalizeH="0" baseline="0" noProof="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DVD</a:t>
            </a:r>
            <a:r>
              <a:rPr kumimoji="0" lang="zh-CN" altLang="en-US" sz="1600" kern="1200" cap="none" spc="0" normalizeH="0" baseline="0" noProof="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送给到场业主作为珍贵且具有保存价值的礼物。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400685" y="2182495"/>
            <a:ext cx="11185525" cy="3989705"/>
            <a:chOff x="806" y="2255"/>
            <a:chExt cx="11750" cy="4191"/>
          </a:xfrm>
        </p:grpSpPr>
        <p:pic>
          <p:nvPicPr>
            <p:cNvPr id="32" name="图片 31" descr="1912176_020213682943_2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>
            <a:xfrm>
              <a:off x="806" y="2255"/>
              <a:ext cx="3433" cy="419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8" name="图片 37" descr="5918831_171711001711_2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10220" y="4146"/>
              <a:ext cx="2336" cy="23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40" name="图片 39" descr="6454638_215008082318_2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7576" y="4147"/>
              <a:ext cx="2141" cy="229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42" name="图片 41" descr="2457331_004611923000_2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4725" y="4146"/>
              <a:ext cx="2336" cy="23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50" name="文本框 49"/>
          <p:cNvSpPr txBox="1"/>
          <p:nvPr/>
        </p:nvSpPr>
        <p:spPr>
          <a:xfrm>
            <a:off x="616585" y="560070"/>
            <a:ext cx="47745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zh-CN" sz="3200" b="1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</a:rPr>
              <a:t>专业摄影摄像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616585" y="560070"/>
            <a:ext cx="47745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zh-CN" sz="3200" b="1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</a:rPr>
              <a:t>防疫物料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1840" y="1617980"/>
            <a:ext cx="10412730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noProof="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入口各准备一套防疫物料：体温枪、酒精喷雾、免洗洗手液、消毒湿巾、一次性防护口罩。</a:t>
            </a:r>
            <a:endParaRPr kumimoji="1" lang="zh-CN" altLang="en-US" sz="1600" spc="300" noProof="0" dirty="0">
              <a:solidFill>
                <a:srgbClr val="AA7F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8475" y="2441575"/>
            <a:ext cx="11155680" cy="4201125"/>
            <a:chOff x="1536" y="5476"/>
            <a:chExt cx="13017" cy="490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1536" y="5488"/>
              <a:ext cx="3365" cy="489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0" y="5482"/>
              <a:ext cx="3463" cy="4895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2" y="5476"/>
              <a:ext cx="3193" cy="490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>
              <a:off x="11981" y="7868"/>
              <a:ext cx="2572" cy="2509"/>
            </a:xfrm>
            <a:prstGeom prst="rect">
              <a:avLst/>
            </a:prstGeom>
          </p:spPr>
        </p:pic>
        <p:pic>
          <p:nvPicPr>
            <p:cNvPr id="15" name="图片 14" descr="屏幕快照 2020-06-11 下午8.45.40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81" y="5476"/>
              <a:ext cx="2572" cy="209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53251"/>
          <p:cNvSpPr txBox="1">
            <a:spLocks noChangeArrowheads="1"/>
          </p:cNvSpPr>
          <p:nvPr/>
        </p:nvSpPr>
        <p:spPr bwMode="auto">
          <a:xfrm>
            <a:off x="802005" y="1464945"/>
            <a:ext cx="1066228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05" indent="28448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indent="0" algn="just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AA7F40"/>
                </a:solidFill>
              </a:rPr>
              <a:t>1</a:t>
            </a:r>
            <a:r>
              <a:rPr lang="zh-CN" altLang="en-US" sz="1600" dirty="0">
                <a:solidFill>
                  <a:srgbClr val="AA7F40"/>
                </a:solidFill>
              </a:rPr>
              <a:t>、现场设置区域导视，每个分区放置导视水牌，以引导客户有序参与每个环节和观赏营销中心与精彩演出。</a:t>
            </a:r>
          </a:p>
          <a:p>
            <a:pPr indent="0" algn="just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AA7F40"/>
                </a:solidFill>
              </a:rPr>
              <a:t>2</a:t>
            </a:r>
            <a:r>
              <a:rPr lang="zh-CN" altLang="en-US" sz="1600" dirty="0">
                <a:solidFill>
                  <a:srgbClr val="AA7F40"/>
                </a:solidFill>
              </a:rPr>
              <a:t>、现场安排工作人员进行疏导，保证每块区域的有序进行一旦某区域出现人员拥堵现象，及时疏导疏散，以免产生踩踏现象。</a:t>
            </a:r>
          </a:p>
          <a:p>
            <a:pPr indent="0" algn="just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AA7F40"/>
                </a:solidFill>
              </a:rPr>
              <a:t>3</a:t>
            </a:r>
            <a:r>
              <a:rPr lang="zh-CN" altLang="en-US" sz="1600" dirty="0">
                <a:solidFill>
                  <a:srgbClr val="AA7F40"/>
                </a:solidFill>
              </a:rPr>
              <a:t>、活动现场预备一米线等隔离设施，人流量过大时立即采取隔离，分区进入活动场地。</a:t>
            </a:r>
          </a:p>
          <a:p>
            <a:pPr indent="0"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rgbClr val="AA7F40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33120" y="3756025"/>
            <a:ext cx="10630535" cy="2728595"/>
            <a:chOff x="1503" y="3838"/>
            <a:chExt cx="10890" cy="2795"/>
          </a:xfrm>
        </p:grpSpPr>
        <p:pic>
          <p:nvPicPr>
            <p:cNvPr id="13" name="图片 5325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" y="3856"/>
              <a:ext cx="3610" cy="2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图片 5325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3" y="3838"/>
              <a:ext cx="1778" cy="2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图片 5325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15" y="3857"/>
              <a:ext cx="2979" cy="2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TextBox 5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/>
          <p:cNvSpPr txBox="1"/>
          <p:nvPr/>
        </p:nvSpPr>
        <p:spPr>
          <a:xfrm>
            <a:off x="802005" y="495935"/>
            <a:ext cx="226949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zh-CN" sz="3200" b="1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</a:rPr>
              <a:t>执行细案：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85878" y="1035961"/>
            <a:ext cx="2816851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3200" b="1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活动执行预案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86105" y="2127885"/>
            <a:ext cx="11020425" cy="31921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indent="0" algn="just" defTabSz="1104900">
              <a:lnSpc>
                <a:spcPct val="210000"/>
              </a:lnSpc>
              <a:buNone/>
            </a:pPr>
            <a:r>
              <a:rPr lang="zh-CN" altLang="en-US" sz="160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因本次活动涉及的相关方较多，且需应对突发事件，建议活动前进行统一的专业活动培训：</a:t>
            </a:r>
          </a:p>
          <a:p>
            <a:pPr lvl="0" indent="0" algn="just" defTabSz="1104900">
              <a:lnSpc>
                <a:spcPct val="210000"/>
              </a:lnSpc>
              <a:buNone/>
            </a:pPr>
            <a:r>
              <a:rPr lang="zh-CN" altLang="en-US" sz="160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项目工作人员配合现场秩序的调控和来宾接待、礼品发放等。</a:t>
            </a:r>
          </a:p>
          <a:p>
            <a:pPr lvl="0" indent="0" algn="just" defTabSz="1104900">
              <a:lnSpc>
                <a:spcPct val="210000"/>
              </a:lnSpc>
              <a:buNone/>
            </a:pPr>
            <a:r>
              <a:rPr lang="zh-CN" altLang="en-US" sz="160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活动推广和执行期间，各岗位工作人员明确职责和管理区域，保证活动有条不紊地进行。</a:t>
            </a:r>
          </a:p>
          <a:p>
            <a:pPr lvl="0" indent="0" algn="just" defTabSz="1104900">
              <a:lnSpc>
                <a:spcPct val="210000"/>
              </a:lnSpc>
              <a:buNone/>
            </a:pPr>
            <a:r>
              <a:rPr lang="zh-CN" altLang="en-US" sz="160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安保人员负责维持活动现场人员秩序、防止出现意外事件等。</a:t>
            </a:r>
          </a:p>
          <a:p>
            <a:pPr lvl="0" indent="0" algn="just" defTabSz="1104900">
              <a:lnSpc>
                <a:spcPct val="210000"/>
              </a:lnSpc>
              <a:buNone/>
            </a:pPr>
            <a:r>
              <a:rPr lang="zh-CN" altLang="en-US" sz="160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物业部门展现良好的服务面貌与对服务细节的精益求精等，配合活动公司应对突发事件和恶劣天气的出现（小雨及以下铺设耐脏地毯，保证活动的秩序，中雨及以上活动延期）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C233B"/>
            </a:gs>
            <a:gs pos="100000">
              <a:srgbClr val="143A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9"/>
          <p:cNvSpPr txBox="1"/>
          <p:nvPr/>
        </p:nvSpPr>
        <p:spPr>
          <a:xfrm>
            <a:off x="580390" y="2176780"/>
            <a:ext cx="11259820" cy="3046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0" algn="just" defTabSz="852805">
              <a:buNone/>
            </a:pPr>
            <a:r>
              <a:rPr lang="zh-CN" altLang="en-US" sz="160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甲方与我方共同成立筹备组，由甲方领导担任项目主管，我方人员担任项目总控。并设置各部门职能人员和协调人员；</a:t>
            </a:r>
          </a:p>
          <a:p>
            <a:pPr indent="0" algn="just" defTabSz="852805">
              <a:buNone/>
            </a:pPr>
            <a:endParaRPr lang="zh-CN" altLang="en-US" sz="1600" dirty="0">
              <a:solidFill>
                <a:srgbClr val="AA7F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defTabSz="852805">
              <a:buNone/>
            </a:pPr>
            <a:r>
              <a:rPr lang="zh-CN" altLang="en-US" sz="160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所有相关工作人员和志愿者活动前专门设置培训，准确描述工作和职责；</a:t>
            </a:r>
          </a:p>
          <a:p>
            <a:pPr indent="0" algn="just" defTabSz="852805">
              <a:buNone/>
            </a:pPr>
            <a:endParaRPr lang="zh-CN" altLang="en-US" sz="1600" dirty="0">
              <a:solidFill>
                <a:srgbClr val="AA7F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defTabSz="852805">
              <a:buNone/>
            </a:pPr>
            <a:r>
              <a:rPr lang="zh-CN" altLang="en-US" sz="160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为活动投保相关保险，如遇突发危害，将活动损失降到最低；例如：公众责任险</a:t>
            </a:r>
            <a:r>
              <a:rPr lang="en-US" altLang="x-none" sz="160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 </a:t>
            </a:r>
            <a:r>
              <a:rPr lang="zh-CN" altLang="en-US" sz="160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团体意外综合险等；</a:t>
            </a:r>
          </a:p>
          <a:p>
            <a:pPr indent="0" algn="just" defTabSz="852805">
              <a:buNone/>
            </a:pPr>
            <a:endParaRPr lang="zh-CN" altLang="en-US" sz="1600" dirty="0">
              <a:solidFill>
                <a:srgbClr val="AA7F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defTabSz="852805">
              <a:buNone/>
            </a:pPr>
            <a:r>
              <a:rPr lang="zh-CN" altLang="en-US" sz="160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与相关政府职能部门做好沟通和配合，确保贯彻消防，公安，医疗，质检等各部门的要求落实。现场设置临时医务中心，相关医务人员现场工作待命；</a:t>
            </a:r>
          </a:p>
          <a:p>
            <a:pPr indent="0" algn="just" defTabSz="852805">
              <a:buNone/>
            </a:pPr>
            <a:endParaRPr lang="zh-CN" altLang="en-US" sz="1600" dirty="0">
              <a:solidFill>
                <a:srgbClr val="AA7F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defTabSz="852805">
              <a:buNone/>
            </a:pPr>
            <a:r>
              <a:rPr lang="zh-CN" altLang="en-US" sz="160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一旦由于不可抗力导致活动需要次日或延期举行，事先对各环节供应商进行沟通，保证设备顺利使用。</a:t>
            </a:r>
          </a:p>
          <a:p>
            <a:pPr indent="0" algn="just" defTabSz="852805">
              <a:buNone/>
            </a:pPr>
            <a:endParaRPr lang="zh-CN" altLang="en-US" sz="1600" dirty="0">
              <a:solidFill>
                <a:srgbClr val="AA7F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defTabSz="852805">
              <a:buNone/>
            </a:pPr>
            <a:r>
              <a:rPr lang="zh-CN" altLang="en-US" sz="1600" dirty="0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设置紧急疏散小组（兼任），强化培训。在发生重大事故，科学，有秩序的迅速疏导来宾。</a:t>
            </a:r>
          </a:p>
        </p:txBody>
      </p:sp>
      <p:sp>
        <p:nvSpPr>
          <p:cNvPr id="5" name="TextBox 5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/>
          <p:cNvSpPr txBox="1"/>
          <p:nvPr/>
        </p:nvSpPr>
        <p:spPr>
          <a:xfrm>
            <a:off x="580390" y="911860"/>
            <a:ext cx="52419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zh-CN" sz="3200" b="1">
                <a:solidFill>
                  <a:srgbClr val="AA7F40"/>
                </a:solidFill>
                <a:latin typeface="微软雅黑" panose="020B0503020204020204" charset="-122"/>
                <a:ea typeface="微软雅黑" panose="020B0503020204020204" charset="-122"/>
              </a:rPr>
              <a:t>应急预案</a:t>
            </a:r>
            <a:r>
              <a:rPr lang="zh-CN" altLang="zh-CN" sz="2000">
                <a:solidFill>
                  <a:srgbClr val="AA7F40"/>
                </a:solidFill>
                <a:latin typeface="汉仪尚巍手书W" panose="00020600040101010101" charset="-122"/>
                <a:ea typeface="汉仪尚巍手书W" panose="00020600040101010101" charset="-122"/>
              </a:rPr>
              <a:t>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42" t="26193" r="25464" b="24369"/>
          <a:stretch>
            <a:fillRect/>
          </a:stretch>
        </p:blipFill>
        <p:spPr>
          <a:xfrm>
            <a:off x="7995030" y="4616661"/>
            <a:ext cx="4584719" cy="239662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9" t="84034" r="61430" b="8791"/>
          <a:stretch>
            <a:fillRect/>
          </a:stretch>
        </p:blipFill>
        <p:spPr>
          <a:xfrm>
            <a:off x="3379546" y="4564545"/>
            <a:ext cx="1071824" cy="75701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32" r="83243" b="9524"/>
          <a:stretch>
            <a:fillRect/>
          </a:stretch>
        </p:blipFill>
        <p:spPr>
          <a:xfrm>
            <a:off x="349993" y="3367318"/>
            <a:ext cx="1071824" cy="1194126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0" t="65820" r="16631" b="12543"/>
          <a:stretch>
            <a:fillRect/>
          </a:stretch>
        </p:blipFill>
        <p:spPr>
          <a:xfrm flipV="1">
            <a:off x="10776228" y="-3"/>
            <a:ext cx="1415772" cy="1735658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193672" y="1961221"/>
            <a:ext cx="1014610" cy="2769353"/>
            <a:chOff x="3193672" y="1697179"/>
            <a:chExt cx="1014610" cy="2769353"/>
          </a:xfrm>
        </p:grpSpPr>
        <p:grpSp>
          <p:nvGrpSpPr>
            <p:cNvPr id="11" name="组合 10"/>
            <p:cNvGrpSpPr/>
            <p:nvPr/>
          </p:nvGrpSpPr>
          <p:grpSpPr>
            <a:xfrm>
              <a:off x="3193672" y="1753911"/>
              <a:ext cx="428625" cy="502702"/>
              <a:chOff x="4022745" y="1688638"/>
              <a:chExt cx="428625" cy="502702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4022745" y="1688638"/>
                <a:ext cx="428625" cy="497840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C00000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</a:rPr>
                  <a:t>金域</a:t>
                </a:r>
                <a:endParaRPr lang="en-US" altLang="zh-CN" sz="1600" dirty="0">
                  <a:solidFill>
                    <a:srgbClr val="C00000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4088963" y="1688638"/>
                <a:ext cx="281323" cy="502702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3559544" y="1697179"/>
              <a:ext cx="648738" cy="2769353"/>
              <a:chOff x="4220056" y="1779405"/>
              <a:chExt cx="648738" cy="2769353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4360963" y="1850470"/>
                <a:ext cx="507831" cy="703610"/>
              </a:xfrm>
              <a:prstGeom prst="rect">
                <a:avLst/>
              </a:prstGeom>
              <a:noFill/>
            </p:spPr>
            <p:txBody>
              <a:bodyPr vert="eaVert" wrap="square">
                <a:spAutoFit/>
              </a:bodyPr>
              <a:lstStyle/>
              <a:p>
                <a:r>
                  <a:rPr lang="zh-CN" altLang="en-US" sz="1050" spc="100" dirty="0">
                    <a:solidFill>
                      <a:schemeClr val="bg1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</a:rPr>
                  <a:t>Autumn period </a:t>
                </a:r>
                <a:endParaRPr lang="zh-CN" altLang="en-US" sz="1050" dirty="0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4220056" y="1779405"/>
                <a:ext cx="307777" cy="2769353"/>
              </a:xfrm>
              <a:prstGeom prst="rect">
                <a:avLst/>
              </a:prstGeom>
              <a:noFill/>
            </p:spPr>
            <p:txBody>
              <a:bodyPr vert="eaVert" wrap="square">
                <a:spAutoFit/>
              </a:bodyPr>
              <a:lstStyle/>
              <a:p>
                <a:r>
                  <a:rPr lang="zh-CN" altLang="en-US" sz="800" spc="100" dirty="0">
                    <a:solidFill>
                      <a:schemeClr val="accent2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</a:rPr>
                  <a:t>the ancients worshipped the Phoenix until the</a:t>
                </a:r>
                <a:endParaRPr lang="zh-CN" altLang="en-US" sz="800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10618007" y="3097563"/>
            <a:ext cx="428625" cy="502702"/>
            <a:chOff x="4022745" y="1688638"/>
            <a:chExt cx="428625" cy="502702"/>
          </a:xfrm>
        </p:grpSpPr>
        <p:sp>
          <p:nvSpPr>
            <p:cNvPr id="41" name="文本框 40"/>
            <p:cNvSpPr txBox="1"/>
            <p:nvPr/>
          </p:nvSpPr>
          <p:spPr>
            <a:xfrm>
              <a:off x="4022745" y="1688638"/>
              <a:ext cx="428625" cy="49784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</a:rPr>
                <a:t>华府</a:t>
              </a:r>
              <a:endParaRPr lang="en-US" altLang="zh-CN" sz="1600" dirty="0">
                <a:solidFill>
                  <a:srgbClr val="C00000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4088963" y="1688638"/>
              <a:ext cx="281323" cy="502702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987281" y="2066197"/>
            <a:ext cx="5669280" cy="181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4000" dirty="0">
              <a:solidFill>
                <a:srgbClr val="D2B48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7200" dirty="0">
                <a:solidFill>
                  <a:srgbClr val="D2B487"/>
                </a:solidFill>
                <a:latin typeface="微软雅黑" panose="020B0503020204020204" charset="-122"/>
                <a:ea typeface="微软雅黑" panose="020B0503020204020204" charset="-122"/>
              </a:rPr>
              <a:t>感谢您的观看</a:t>
            </a:r>
          </a:p>
        </p:txBody>
      </p:sp>
      <p:grpSp>
        <p:nvGrpSpPr>
          <p:cNvPr id="17" name="组合 16"/>
          <p:cNvGrpSpPr/>
          <p:nvPr/>
        </p:nvGrpSpPr>
        <p:grpSpPr>
          <a:xfrm rot="5400000">
            <a:off x="3785434" y="2567960"/>
            <a:ext cx="1331870" cy="584775"/>
            <a:chOff x="5108877" y="1396125"/>
            <a:chExt cx="2322014" cy="1019512"/>
          </a:xfrm>
        </p:grpSpPr>
        <p:sp>
          <p:nvSpPr>
            <p:cNvPr id="7" name="文本框 6"/>
            <p:cNvSpPr txBox="1"/>
            <p:nvPr/>
          </p:nvSpPr>
          <p:spPr>
            <a:xfrm>
              <a:off x="5345718" y="1396125"/>
              <a:ext cx="1998780" cy="10195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>
                  <a:srgbClr val="D2B487"/>
                </a:buClr>
                <a:buSzPct val="48000"/>
              </a:pPr>
              <a:r>
                <a:rPr lang="en-US" altLang="zh-CN" sz="3200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</a:rPr>
                <a:t>2021</a:t>
              </a:r>
              <a:endPara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108877" y="1905881"/>
              <a:ext cx="137886" cy="137886"/>
            </a:xfrm>
            <a:prstGeom prst="ellipse">
              <a:avLst/>
            </a:prstGeom>
            <a:solidFill>
              <a:srgbClr val="D2B4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7293005" y="1905881"/>
              <a:ext cx="137886" cy="137886"/>
            </a:xfrm>
            <a:prstGeom prst="ellipse">
              <a:avLst/>
            </a:prstGeom>
            <a:solidFill>
              <a:srgbClr val="D2B4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220325" y="4135065"/>
            <a:ext cx="6386112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600" spc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sz="1600" spc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景观示范区开放暨浪漫灯光节系列营销活动策划案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700144" y="2520936"/>
            <a:ext cx="551815" cy="2494294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r>
              <a:rPr lang="en-US" altLang="zh-CN" sz="2400" dirty="0">
                <a:solidFill>
                  <a:schemeClr val="accent2"/>
                </a:solidFill>
              </a:rPr>
              <a:t> </a:t>
            </a:r>
            <a:r>
              <a:rPr lang="zh-CN" sz="2400" dirty="0">
                <a:solidFill>
                  <a:schemeClr val="accent2"/>
                </a:solidFill>
              </a:rPr>
              <a:t>文脉赵州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g0NWVkZTNhYjBjMTY1YmMyNzc2NGI0OWZiMWQyMTkifQ=="/>
  <p:tag name="KSO_WPP_MARK_KEY" val="d60548bf-a209-47c2-9f4d-12802f5962c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b7f8312e-36d1-45b7-b151-4c77a42de50b}"/>
  <p:tag name="TABLE_ENDDRAG_ORIGIN_RECT" val="847*348"/>
  <p:tag name="TABLE_ENDDRAG_RECT" val="54*110*847*34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103,&quot;width&quot;:9057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1286c93c-7c75-4c1b-a6f0-28100cacf515}"/>
  <p:tag name="TABLE_ENDDRAG_ORIGIN_RECT" val="781*218"/>
  <p:tag name="TABLE_ENDDRAG_RECT" val="95*183*781*21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220.6160572337039,&quot;width&quot;:9328.8165502288593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290,&quot;width&quot;:7934.8554565165014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9677.6393700787394,&quot;width&quot;:18135.971653543307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1286c93c-7c75-4c1b-a6f0-28100cacf515}"/>
  <p:tag name="TABLE_ENDDRAG_ORIGIN_RECT" val="742*386"/>
  <p:tag name="TABLE_ENDDRAG_RECT" val="111*100*742*38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528,&quot;width&quot;:8544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bcca5ad1-874c-4894-814d-7a4633b0c8df}"/>
  <p:tag name="TABLE_ENDDRAG_ORIGIN_RECT" val="491*123"/>
  <p:tag name="TABLE_ENDDRAG_RECT" val="57*345*491*12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143,&quot;width&quot;:9521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309,&quot;width&quot;:5745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9677.6393700787394,&quot;width&quot;:18135.971653543307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324,&quot;width&quot;:9288}"/>
</p:tagLst>
</file>

<file path=ppt/theme/theme1.xml><?xml version="1.0" encoding="utf-8"?>
<a:theme xmlns:a="http://schemas.openxmlformats.org/drawingml/2006/main" name="更多方案请添加社长微信：fanganshe1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更多方案请添加社长微信 ：fanganshe1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3902</Words>
  <Application>Microsoft Office PowerPoint</Application>
  <PresentationFormat>宽屏</PresentationFormat>
  <Paragraphs>454</Paragraphs>
  <Slides>80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80</vt:i4>
      </vt:variant>
    </vt:vector>
  </HeadingPairs>
  <TitlesOfParts>
    <vt:vector size="97" baseType="lpstr">
      <vt:lpstr>创艺简标宋</vt:lpstr>
      <vt:lpstr>等线</vt:lpstr>
      <vt:lpstr>等线 Light</vt:lpstr>
      <vt:lpstr>方正北魏楷书简体</vt:lpstr>
      <vt:lpstr>方正光辉特粗简体</vt:lpstr>
      <vt:lpstr>方正华隶简体</vt:lpstr>
      <vt:lpstr>方正兰亭中黑_GBK</vt:lpstr>
      <vt:lpstr>汉仪尚巍手书W</vt:lpstr>
      <vt:lpstr>华文新魏</vt:lpstr>
      <vt:lpstr>微软雅黑</vt:lpstr>
      <vt:lpstr>中山行书百年纪念版</vt:lpstr>
      <vt:lpstr>字魂58号-创中黑</vt:lpstr>
      <vt:lpstr>Arial</vt:lpstr>
      <vt:lpstr>Calibri</vt:lpstr>
      <vt:lpstr>Wingdings</vt:lpstr>
      <vt:lpstr>更多方案请添加社长微信：fanganshe18</vt:lpstr>
      <vt:lpstr>更多方案请添加社长微信 ：fanganshe18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灯 灯</cp:lastModifiedBy>
  <cp:revision>60</cp:revision>
  <dcterms:created xsi:type="dcterms:W3CDTF">2020-08-11T11:03:00Z</dcterms:created>
  <dcterms:modified xsi:type="dcterms:W3CDTF">2022-09-14T05:25:23Z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57E5A6E2AD0846FD917ECDCE61E6D7AC</vt:lpwstr>
  </property>
  <property fmtid="{D5CDD505-2E9C-101B-9397-08002B2CF9AE}" pid="3" name="KSOProductBuildVer">
    <vt:lpwstr>2052-11.1.0.12313</vt:lpwstr>
  </property>
  <property fmtid="{D5CDD505-2E9C-101B-9397-08002B2CF9AE}" pid="4" name="NXPowerLiteLastOptimized">
    <vt:lpwstr>13381128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