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53"/>
  </p:handoutMasterIdLst>
  <p:sldIdLst>
    <p:sldId id="336" r:id="rId3"/>
    <p:sldId id="450" r:id="rId4"/>
    <p:sldId id="454" r:id="rId5"/>
    <p:sldId id="446" r:id="rId6"/>
    <p:sldId id="508" r:id="rId7"/>
    <p:sldId id="475" r:id="rId8"/>
    <p:sldId id="476" r:id="rId9"/>
    <p:sldId id="477" r:id="rId10"/>
    <p:sldId id="408" r:id="rId11"/>
    <p:sldId id="409" r:id="rId12"/>
    <p:sldId id="410" r:id="rId13"/>
    <p:sldId id="411" r:id="rId14"/>
    <p:sldId id="412" r:id="rId15"/>
    <p:sldId id="420" r:id="rId16"/>
    <p:sldId id="421" r:id="rId17"/>
    <p:sldId id="422" r:id="rId18"/>
    <p:sldId id="424" r:id="rId19"/>
    <p:sldId id="425" r:id="rId20"/>
    <p:sldId id="426" r:id="rId21"/>
    <p:sldId id="427" r:id="rId22"/>
    <p:sldId id="428" r:id="rId23"/>
    <p:sldId id="430" r:id="rId24"/>
    <p:sldId id="431" r:id="rId25"/>
    <p:sldId id="433" r:id="rId27"/>
    <p:sldId id="455" r:id="rId28"/>
    <p:sldId id="560" r:id="rId29"/>
    <p:sldId id="561" r:id="rId30"/>
    <p:sldId id="562" r:id="rId31"/>
    <p:sldId id="462" r:id="rId32"/>
    <p:sldId id="463" r:id="rId33"/>
    <p:sldId id="464" r:id="rId34"/>
    <p:sldId id="473" r:id="rId35"/>
    <p:sldId id="465" r:id="rId36"/>
    <p:sldId id="468" r:id="rId37"/>
    <p:sldId id="470" r:id="rId38"/>
    <p:sldId id="471" r:id="rId39"/>
    <p:sldId id="460" r:id="rId40"/>
    <p:sldId id="456" r:id="rId41"/>
    <p:sldId id="457" r:id="rId42"/>
    <p:sldId id="458" r:id="rId43"/>
    <p:sldId id="459" r:id="rId44"/>
    <p:sldId id="554" r:id="rId45"/>
    <p:sldId id="545" r:id="rId46"/>
    <p:sldId id="547" r:id="rId47"/>
    <p:sldId id="553" r:id="rId48"/>
    <p:sldId id="550" r:id="rId49"/>
    <p:sldId id="564" r:id="rId50"/>
    <p:sldId id="563" r:id="rId51"/>
    <p:sldId id="544" r:id="rId52"/>
  </p:sldIdLst>
  <p:sldSz cx="9144000" cy="5143500" type="screen16x9"/>
  <p:notesSz cx="9144000" cy="5143500"/>
  <p:custDataLst>
    <p:tags r:id="rId5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21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王博" initials="王博" lastIdx="4" clrIdx="0"/>
  <p:cmAuthor id="1" name="椰岛刘燕飞" initials="椰岛刘燕飞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24" d="100"/>
          <a:sy n="124" d="100"/>
        </p:scale>
        <p:origin x="274" y="82"/>
      </p:cViewPr>
      <p:guideLst>
        <p:guide orient="horz" pos="2754"/>
        <p:guide pos="211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8" Type="http://schemas.openxmlformats.org/officeDocument/2006/relationships/tags" Target="tags/tag295.xml"/><Relationship Id="rId57" Type="http://schemas.openxmlformats.org/officeDocument/2006/relationships/commentAuthors" Target="commentAuthors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handoutMaster" Target="handoutMasters/handoutMaster1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1451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38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6905979" y="0"/>
            <a:ext cx="5283200" cy="1451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38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2748056"/>
            <a:ext cx="5283200" cy="1451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38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6905979" y="2748056"/>
            <a:ext cx="5283200" cy="1451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1451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979" y="0"/>
            <a:ext cx="5283200" cy="1451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5228034" y="361652"/>
            <a:ext cx="1735931" cy="97646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1392362"/>
            <a:ext cx="9753600" cy="113920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2748056"/>
            <a:ext cx="5283200" cy="1451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979" y="2748056"/>
            <a:ext cx="5283200" cy="1451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0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5" Type="http://schemas.openxmlformats.org/officeDocument/2006/relationships/tags" Target="../tags/tag90.xml"/><Relationship Id="rId24" Type="http://schemas.openxmlformats.org/officeDocument/2006/relationships/tags" Target="../tags/tag89.xml"/><Relationship Id="rId23" Type="http://schemas.openxmlformats.org/officeDocument/2006/relationships/tags" Target="../tags/tag88.xml"/><Relationship Id="rId22" Type="http://schemas.openxmlformats.org/officeDocument/2006/relationships/tags" Target="../tags/tag87.xml"/><Relationship Id="rId21" Type="http://schemas.openxmlformats.org/officeDocument/2006/relationships/tags" Target="../tags/tag86.xml"/><Relationship Id="rId20" Type="http://schemas.openxmlformats.org/officeDocument/2006/relationships/tags" Target="../tags/tag85.xml"/><Relationship Id="rId2" Type="http://schemas.openxmlformats.org/officeDocument/2006/relationships/tags" Target="../tags/tag67.xml"/><Relationship Id="rId19" Type="http://schemas.openxmlformats.org/officeDocument/2006/relationships/tags" Target="../tags/tag84.xml"/><Relationship Id="rId18" Type="http://schemas.openxmlformats.org/officeDocument/2006/relationships/tags" Target="../tags/tag83.xml"/><Relationship Id="rId17" Type="http://schemas.openxmlformats.org/officeDocument/2006/relationships/tags" Target="../tags/tag82.xml"/><Relationship Id="rId16" Type="http://schemas.openxmlformats.org/officeDocument/2006/relationships/tags" Target="../tags/tag81.xml"/><Relationship Id="rId15" Type="http://schemas.openxmlformats.org/officeDocument/2006/relationships/tags" Target="../tags/tag80.xml"/><Relationship Id="rId14" Type="http://schemas.openxmlformats.org/officeDocument/2006/relationships/tags" Target="../tags/tag79.xml"/><Relationship Id="rId13" Type="http://schemas.openxmlformats.org/officeDocument/2006/relationships/tags" Target="../tags/tag78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3" Type="http://schemas.openxmlformats.org/officeDocument/2006/relationships/tags" Target="../tags/tag151.xml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59.xml"/><Relationship Id="rId8" Type="http://schemas.openxmlformats.org/officeDocument/2006/relationships/tags" Target="../tags/tag158.xml"/><Relationship Id="rId7" Type="http://schemas.openxmlformats.org/officeDocument/2006/relationships/tags" Target="../tags/tag157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3" Type="http://schemas.openxmlformats.org/officeDocument/2006/relationships/tags" Target="../tags/tag163.xml"/><Relationship Id="rId12" Type="http://schemas.openxmlformats.org/officeDocument/2006/relationships/tags" Target="../tags/tag162.xml"/><Relationship Id="rId11" Type="http://schemas.openxmlformats.org/officeDocument/2006/relationships/tags" Target="../tags/tag161.xml"/><Relationship Id="rId10" Type="http://schemas.openxmlformats.org/officeDocument/2006/relationships/tags" Target="../tags/tag160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/>
          <p:nvPr userDrawn="1">
            <p:custDataLst>
              <p:tags r:id="rId2"/>
            </p:custDataLst>
          </p:nvPr>
        </p:nvSpPr>
        <p:spPr>
          <a:xfrm>
            <a:off x="6802755" y="0"/>
            <a:ext cx="2341245" cy="1544955"/>
          </a:xfrm>
          <a:custGeom>
            <a:avLst/>
            <a:gdLst>
              <a:gd name="connsiteX0" fmla="*/ 3121594 w 3121594"/>
              <a:gd name="connsiteY0" fmla="*/ 2059935 h 2059935"/>
              <a:gd name="connsiteX1" fmla="*/ 3121594 w 3121594"/>
              <a:gd name="connsiteY1" fmla="*/ 0 h 2059935"/>
              <a:gd name="connsiteX2" fmla="*/ 0 w 3121594"/>
              <a:gd name="connsiteY2" fmla="*/ 0 h 205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21594" h="2059935">
                <a:moveTo>
                  <a:pt x="3121594" y="2059935"/>
                </a:moveTo>
                <a:lnTo>
                  <a:pt x="312159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633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>
            <a:off x="0" y="3558584"/>
            <a:ext cx="3799999" cy="1590632"/>
            <a:chOff x="0" y="5477"/>
            <a:chExt cx="12744" cy="5335"/>
          </a:xfrm>
        </p:grpSpPr>
        <p:sp>
          <p:nvSpPr>
            <p:cNvPr id="23" name="任意多边形: 形状 22"/>
            <p:cNvSpPr/>
            <p:nvPr>
              <p:custDataLst>
                <p:tags r:id="rId4"/>
              </p:custDataLst>
            </p:nvPr>
          </p:nvSpPr>
          <p:spPr>
            <a:xfrm>
              <a:off x="2" y="5477"/>
              <a:ext cx="12742" cy="5335"/>
            </a:xfrm>
            <a:custGeom>
              <a:avLst/>
              <a:gdLst>
                <a:gd name="connsiteX0" fmla="*/ 0 w 7228154"/>
                <a:gd name="connsiteY0" fmla="*/ 0 h 4082474"/>
                <a:gd name="connsiteX1" fmla="*/ 0 w 7228154"/>
                <a:gd name="connsiteY1" fmla="*/ 4082475 h 4082474"/>
                <a:gd name="connsiteX2" fmla="*/ 7228154 w 7228154"/>
                <a:gd name="connsiteY2" fmla="*/ 4082475 h 408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28154" h="4082474">
                  <a:moveTo>
                    <a:pt x="0" y="0"/>
                  </a:moveTo>
                  <a:lnTo>
                    <a:pt x="0" y="4082475"/>
                  </a:lnTo>
                  <a:lnTo>
                    <a:pt x="7228154" y="4082475"/>
                  </a:lnTo>
                  <a:close/>
                </a:path>
              </a:pathLst>
            </a:custGeom>
            <a:solidFill>
              <a:schemeClr val="accent4"/>
            </a:solidFill>
            <a:ln w="6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350" dirty="0"/>
            </a:p>
          </p:txBody>
        </p:sp>
        <p:sp>
          <p:nvSpPr>
            <p:cNvPr id="24" name="任意多边形: 形状 23"/>
            <p:cNvSpPr/>
            <p:nvPr>
              <p:custDataLst>
                <p:tags r:id="rId5"/>
              </p:custDataLst>
            </p:nvPr>
          </p:nvSpPr>
          <p:spPr>
            <a:xfrm>
              <a:off x="0" y="6151"/>
              <a:ext cx="11383" cy="4661"/>
            </a:xfrm>
            <a:custGeom>
              <a:avLst/>
              <a:gdLst>
                <a:gd name="connsiteX0" fmla="*/ 0 w 7228154"/>
                <a:gd name="connsiteY0" fmla="*/ 0 h 4082474"/>
                <a:gd name="connsiteX1" fmla="*/ 0 w 7228154"/>
                <a:gd name="connsiteY1" fmla="*/ 4082475 h 4082474"/>
                <a:gd name="connsiteX2" fmla="*/ 7228155 w 7228154"/>
                <a:gd name="connsiteY2" fmla="*/ 4082475 h 408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28154" h="4082474">
                  <a:moveTo>
                    <a:pt x="0" y="0"/>
                  </a:moveTo>
                  <a:lnTo>
                    <a:pt x="0" y="4082475"/>
                  </a:lnTo>
                  <a:lnTo>
                    <a:pt x="7228155" y="4082475"/>
                  </a:lnTo>
                  <a:close/>
                </a:path>
              </a:pathLst>
            </a:custGeom>
            <a:solidFill>
              <a:schemeClr val="accent6"/>
            </a:solidFill>
            <a:ln w="6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350" dirty="0"/>
            </a:p>
          </p:txBody>
        </p:sp>
      </p:grpSp>
      <p:sp>
        <p:nvSpPr>
          <p:cNvPr id="25" name="任意多边形: 形状 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914525" cy="3307080"/>
          </a:xfrm>
          <a:custGeom>
            <a:avLst/>
            <a:gdLst>
              <a:gd name="connsiteX0" fmla="*/ 0 w 7837895"/>
              <a:gd name="connsiteY0" fmla="*/ 4409530 h 4409529"/>
              <a:gd name="connsiteX1" fmla="*/ 0 w 7837895"/>
              <a:gd name="connsiteY1" fmla="*/ 0 h 4409529"/>
              <a:gd name="connsiteX2" fmla="*/ 7837896 w 7837895"/>
              <a:gd name="connsiteY2" fmla="*/ 0 h 4409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37895" h="4409529">
                <a:moveTo>
                  <a:pt x="0" y="4409530"/>
                </a:moveTo>
                <a:lnTo>
                  <a:pt x="0" y="0"/>
                </a:lnTo>
                <a:lnTo>
                  <a:pt x="7837896" y="0"/>
                </a:lnTo>
                <a:close/>
              </a:path>
            </a:pathLst>
          </a:custGeom>
          <a:solidFill>
            <a:schemeClr val="accent1"/>
          </a:solidFill>
          <a:ln w="633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 dirty="0"/>
          </a:p>
        </p:txBody>
      </p:sp>
      <p:cxnSp>
        <p:nvCxnSpPr>
          <p:cNvPr id="26" name="直接连接符 25"/>
          <p:cNvCxnSpPr/>
          <p:nvPr userDrawn="1">
            <p:custDataLst>
              <p:tags r:id="rId7"/>
            </p:custDataLst>
          </p:nvPr>
        </p:nvCxnSpPr>
        <p:spPr>
          <a:xfrm>
            <a:off x="2100549" y="2716530"/>
            <a:ext cx="49429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8"/>
            </p:custDataLst>
          </p:nvPr>
        </p:nvSpPr>
        <p:spPr>
          <a:xfrm>
            <a:off x="1316645" y="998717"/>
            <a:ext cx="6510710" cy="1591484"/>
          </a:xfrm>
        </p:spPr>
        <p:txBody>
          <a:bodyPr lIns="90000" tIns="46800" rIns="90000" bIns="0" anchor="b" anchorCtr="0">
            <a:normAutofit/>
          </a:bodyPr>
          <a:lstStyle>
            <a:lvl1pPr algn="ctr">
              <a:defRPr sz="4050" spc="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9"/>
            </p:custDataLst>
          </p:nvPr>
        </p:nvSpPr>
        <p:spPr>
          <a:xfrm>
            <a:off x="1644491" y="2785214"/>
            <a:ext cx="5922644" cy="383774"/>
          </a:xfrm>
        </p:spPr>
        <p:txBody>
          <a:bodyPr lIns="90170" tIns="46990" rIns="90170" bIns="46990" anchor="ctr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13"/>
            </p:custDataLst>
          </p:nvPr>
        </p:nvSpPr>
        <p:spPr>
          <a:xfrm>
            <a:off x="1914525" y="3224917"/>
            <a:ext cx="5330429" cy="383774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  <p:custDataLst>
              <p:tags r:id="rId14"/>
            </p:custDataLst>
          </p:nvPr>
        </p:nvSpPr>
        <p:spPr>
          <a:xfrm>
            <a:off x="1914525" y="3593039"/>
            <a:ext cx="5330429" cy="383774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02412" y="71438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-1" y="0"/>
            <a:ext cx="332204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rgbClr val="282928">
              <a:shade val="50000"/>
            </a:srgbClr>
          </a:lnRef>
          <a:fillRef idx="1">
            <a:srgbClr val="282928"/>
          </a:fillRef>
          <a:effectRef idx="0">
            <a:srgbClr val="282928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4" name="矩形 53"/>
          <p:cNvSpPr/>
          <p:nvPr userDrawn="1">
            <p:custDataLst>
              <p:tags r:id="rId3"/>
            </p:custDataLst>
          </p:nvPr>
        </p:nvSpPr>
        <p:spPr>
          <a:xfrm rot="18900000">
            <a:off x="2966999" y="2216708"/>
            <a:ext cx="710083" cy="7100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矩形 10"/>
          <p:cNvSpPr/>
          <p:nvPr userDrawn="1">
            <p:custDataLst>
              <p:tags r:id="rId4"/>
            </p:custDataLst>
          </p:nvPr>
        </p:nvSpPr>
        <p:spPr>
          <a:xfrm rot="18900000">
            <a:off x="3170252" y="2419963"/>
            <a:ext cx="303575" cy="3035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rgbClr val="282928">
              <a:shade val="50000"/>
            </a:srgbClr>
          </a:lnRef>
          <a:fillRef idx="1">
            <a:srgbClr val="282928"/>
          </a:fillRef>
          <a:effectRef idx="0">
            <a:srgbClr val="282928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3982601" y="1627742"/>
            <a:ext cx="4511406" cy="1768208"/>
          </a:xfrm>
        </p:spPr>
        <p:txBody>
          <a:bodyPr lIns="90000" tIns="46800" rIns="90000" bIns="46800" anchor="ctr" anchorCtr="0">
            <a:normAutofit/>
          </a:bodyPr>
          <a:lstStyle>
            <a:lvl1pPr>
              <a:defRPr sz="5400" u="none" strike="noStrike" kern="1200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4679158" y="714381"/>
            <a:ext cx="3962432" cy="4041680"/>
          </a:xfrm>
        </p:spPr>
        <p:txBody>
          <a:bodyPr>
            <a:noAutofit/>
          </a:bodyPr>
          <a:lstStyle>
            <a:lvl1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12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502448" y="71438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502444" y="105489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4676813" y="71438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4676813" y="105489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图形 34"/>
          <p:cNvGrpSpPr/>
          <p:nvPr userDrawn="1">
            <p:custDataLst>
              <p:tags r:id="rId2"/>
            </p:custDataLst>
          </p:nvPr>
        </p:nvGrpSpPr>
        <p:grpSpPr>
          <a:xfrm>
            <a:off x="7337762" y="0"/>
            <a:ext cx="1812562" cy="5151762"/>
            <a:chOff x="9761381" y="0"/>
            <a:chExt cx="2416749" cy="6869016"/>
          </a:xfrm>
          <a:solidFill>
            <a:srgbClr val="0894A5"/>
          </a:solidFill>
        </p:grpSpPr>
        <p:sp>
          <p:nvSpPr>
            <p:cNvPr id="7" name="任意多边形: 形状 3"/>
            <p:cNvSpPr/>
            <p:nvPr>
              <p:custDataLst>
                <p:tags r:id="rId3"/>
              </p:custDataLst>
            </p:nvPr>
          </p:nvSpPr>
          <p:spPr>
            <a:xfrm>
              <a:off x="9761381" y="0"/>
              <a:ext cx="2158624" cy="4069248"/>
            </a:xfrm>
            <a:custGeom>
              <a:avLst/>
              <a:gdLst>
                <a:gd name="connsiteX0" fmla="*/ 2158625 w 2158624"/>
                <a:gd name="connsiteY0" fmla="*/ 4069249 h 4069248"/>
                <a:gd name="connsiteX1" fmla="*/ 2158625 w 2158624"/>
                <a:gd name="connsiteY1" fmla="*/ 0 h 4069248"/>
                <a:gd name="connsiteX2" fmla="*/ 0 w 2158624"/>
                <a:gd name="connsiteY2" fmla="*/ 0 h 4069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8624" h="4069248">
                  <a:moveTo>
                    <a:pt x="2158625" y="4069249"/>
                  </a:moveTo>
                  <a:lnTo>
                    <a:pt x="21586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6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350"/>
            </a:p>
          </p:txBody>
        </p:sp>
        <p:sp>
          <p:nvSpPr>
            <p:cNvPr id="8" name="任意多边形: 形状 4"/>
            <p:cNvSpPr/>
            <p:nvPr>
              <p:custDataLst>
                <p:tags r:id="rId4"/>
              </p:custDataLst>
            </p:nvPr>
          </p:nvSpPr>
          <p:spPr>
            <a:xfrm>
              <a:off x="10019506" y="0"/>
              <a:ext cx="2158624" cy="4069248"/>
            </a:xfrm>
            <a:custGeom>
              <a:avLst/>
              <a:gdLst>
                <a:gd name="connsiteX0" fmla="*/ 2158625 w 2158624"/>
                <a:gd name="connsiteY0" fmla="*/ 4069249 h 4069248"/>
                <a:gd name="connsiteX1" fmla="*/ 2158625 w 2158624"/>
                <a:gd name="connsiteY1" fmla="*/ 0 h 4069248"/>
                <a:gd name="connsiteX2" fmla="*/ 0 w 2158624"/>
                <a:gd name="connsiteY2" fmla="*/ 0 h 4069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58624" h="4069248">
                  <a:moveTo>
                    <a:pt x="2158625" y="4069249"/>
                  </a:moveTo>
                  <a:lnTo>
                    <a:pt x="21586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6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350" dirty="0"/>
            </a:p>
          </p:txBody>
        </p:sp>
        <p:sp>
          <p:nvSpPr>
            <p:cNvPr id="9" name="任意多边形: 形状 5"/>
            <p:cNvSpPr/>
            <p:nvPr>
              <p:custDataLst>
                <p:tags r:id="rId5"/>
              </p:custDataLst>
            </p:nvPr>
          </p:nvSpPr>
          <p:spPr>
            <a:xfrm>
              <a:off x="9837300" y="2473317"/>
              <a:ext cx="2340830" cy="4395699"/>
            </a:xfrm>
            <a:custGeom>
              <a:avLst/>
              <a:gdLst>
                <a:gd name="connsiteX0" fmla="*/ 2340830 w 2340830"/>
                <a:gd name="connsiteY0" fmla="*/ 0 h 4395699"/>
                <a:gd name="connsiteX1" fmla="*/ 2340830 w 2340830"/>
                <a:gd name="connsiteY1" fmla="*/ 4395700 h 4395699"/>
                <a:gd name="connsiteX2" fmla="*/ 0 w 2340830"/>
                <a:gd name="connsiteY2" fmla="*/ 4395700 h 4395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0830" h="4395699">
                  <a:moveTo>
                    <a:pt x="2340830" y="0"/>
                  </a:moveTo>
                  <a:lnTo>
                    <a:pt x="2340830" y="4395700"/>
                  </a:lnTo>
                  <a:lnTo>
                    <a:pt x="0" y="4395700"/>
                  </a:lnTo>
                  <a:close/>
                </a:path>
              </a:pathLst>
            </a:custGeom>
            <a:solidFill>
              <a:schemeClr val="accent1"/>
            </a:solidFill>
            <a:ln w="63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350"/>
            </a:p>
          </p:txBody>
        </p:sp>
      </p:grpSp>
      <p:sp>
        <p:nvSpPr>
          <p:cNvPr id="10" name="任意多边形: 形状 6"/>
          <p:cNvSpPr/>
          <p:nvPr userDrawn="1">
            <p:custDataLst>
              <p:tags r:id="rId6"/>
            </p:custDataLst>
          </p:nvPr>
        </p:nvSpPr>
        <p:spPr>
          <a:xfrm>
            <a:off x="0" y="4316655"/>
            <a:ext cx="724076" cy="835107"/>
          </a:xfrm>
          <a:custGeom>
            <a:avLst/>
            <a:gdLst>
              <a:gd name="connsiteX0" fmla="*/ 0 w 965434"/>
              <a:gd name="connsiteY0" fmla="*/ 0 h 1113476"/>
              <a:gd name="connsiteX1" fmla="*/ 0 w 965434"/>
              <a:gd name="connsiteY1" fmla="*/ 1113476 h 1113476"/>
              <a:gd name="connsiteX2" fmla="*/ 965434 w 965434"/>
              <a:gd name="connsiteY2" fmla="*/ 1113476 h 1113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5434" h="1113476">
                <a:moveTo>
                  <a:pt x="0" y="0"/>
                </a:moveTo>
                <a:lnTo>
                  <a:pt x="0" y="1113476"/>
                </a:lnTo>
                <a:lnTo>
                  <a:pt x="965434" y="111347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3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2448" y="33242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02448" y="71438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4679194" y="71438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7928351" y="71438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502444" y="71437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502448" y="714381"/>
            <a:ext cx="8139178" cy="404168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55245" y="3644741"/>
            <a:ext cx="4320064" cy="1498759"/>
            <a:chOff x="4151937" y="5109029"/>
            <a:chExt cx="2721846" cy="944356"/>
          </a:xfrm>
        </p:grpSpPr>
        <p:sp>
          <p:nvSpPr>
            <p:cNvPr id="13" name="等腰三角形 12"/>
            <p:cNvSpPr/>
            <p:nvPr>
              <p:custDataLst>
                <p:tags r:id="rId3"/>
              </p:custDataLst>
            </p:nvPr>
          </p:nvSpPr>
          <p:spPr>
            <a:xfrm>
              <a:off x="4565168" y="5109029"/>
              <a:ext cx="1912727" cy="94435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4" name="等腰三角形 13"/>
            <p:cNvSpPr/>
            <p:nvPr>
              <p:custDataLst>
                <p:tags r:id="rId4"/>
              </p:custDataLst>
            </p:nvPr>
          </p:nvSpPr>
          <p:spPr>
            <a:xfrm>
              <a:off x="5562405" y="5405929"/>
              <a:ext cx="1311378" cy="647456"/>
            </a:xfrm>
            <a:prstGeom prst="triangle">
              <a:avLst/>
            </a:pr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0" name="等腰三角形 19"/>
            <p:cNvSpPr/>
            <p:nvPr>
              <p:custDataLst>
                <p:tags r:id="rId5"/>
              </p:custDataLst>
            </p:nvPr>
          </p:nvSpPr>
          <p:spPr>
            <a:xfrm>
              <a:off x="4786508" y="5720585"/>
              <a:ext cx="674063" cy="33280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2" name="等腰三角形 21"/>
            <p:cNvSpPr/>
            <p:nvPr>
              <p:custDataLst>
                <p:tags r:id="rId6"/>
              </p:custDataLst>
            </p:nvPr>
          </p:nvSpPr>
          <p:spPr>
            <a:xfrm>
              <a:off x="4151937" y="5645342"/>
              <a:ext cx="826463" cy="408043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23" name="等腰三角形 22"/>
            <p:cNvSpPr/>
            <p:nvPr>
              <p:custDataLst>
                <p:tags r:id="rId7"/>
              </p:custDataLst>
            </p:nvPr>
          </p:nvSpPr>
          <p:spPr>
            <a:xfrm>
              <a:off x="6313124" y="5516676"/>
              <a:ext cx="266605" cy="13162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4" name="等腰三角形 23"/>
            <p:cNvSpPr/>
            <p:nvPr>
              <p:custDataLst>
                <p:tags r:id="rId8"/>
              </p:custDataLst>
            </p:nvPr>
          </p:nvSpPr>
          <p:spPr>
            <a:xfrm>
              <a:off x="5572277" y="5720585"/>
              <a:ext cx="431377" cy="21298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5" name="等腰三角形 24"/>
            <p:cNvSpPr/>
            <p:nvPr>
              <p:custDataLst>
                <p:tags r:id="rId9"/>
              </p:custDataLst>
            </p:nvPr>
          </p:nvSpPr>
          <p:spPr>
            <a:xfrm>
              <a:off x="5618478" y="5234511"/>
              <a:ext cx="169487" cy="8368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6" name="等腰三角形 25"/>
            <p:cNvSpPr/>
            <p:nvPr>
              <p:custDataLst>
                <p:tags r:id="rId10"/>
              </p:custDataLst>
            </p:nvPr>
          </p:nvSpPr>
          <p:spPr>
            <a:xfrm>
              <a:off x="4565168" y="5348993"/>
              <a:ext cx="266605" cy="131629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7" name="等腰三角形 26"/>
            <p:cNvSpPr/>
            <p:nvPr>
              <p:custDataLst>
                <p:tags r:id="rId11"/>
              </p:custDataLst>
            </p:nvPr>
          </p:nvSpPr>
          <p:spPr>
            <a:xfrm>
              <a:off x="4202503" y="5803305"/>
              <a:ext cx="169487" cy="8368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28" name="组合 27"/>
          <p:cNvGrpSpPr/>
          <p:nvPr userDrawn="1">
            <p:custDataLst>
              <p:tags r:id="rId12"/>
            </p:custDataLst>
          </p:nvPr>
        </p:nvGrpSpPr>
        <p:grpSpPr>
          <a:xfrm rot="10800000">
            <a:off x="4836795" y="0"/>
            <a:ext cx="4303395" cy="1493044"/>
            <a:chOff x="4151937" y="5109029"/>
            <a:chExt cx="2721846" cy="944356"/>
          </a:xfrm>
        </p:grpSpPr>
        <p:sp>
          <p:nvSpPr>
            <p:cNvPr id="29" name="等腰三角形 28"/>
            <p:cNvSpPr/>
            <p:nvPr>
              <p:custDataLst>
                <p:tags r:id="rId13"/>
              </p:custDataLst>
            </p:nvPr>
          </p:nvSpPr>
          <p:spPr>
            <a:xfrm>
              <a:off x="4565168" y="5109029"/>
              <a:ext cx="1912727" cy="944356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30" name="等腰三角形 29"/>
            <p:cNvSpPr/>
            <p:nvPr>
              <p:custDataLst>
                <p:tags r:id="rId14"/>
              </p:custDataLst>
            </p:nvPr>
          </p:nvSpPr>
          <p:spPr>
            <a:xfrm>
              <a:off x="5562405" y="5405929"/>
              <a:ext cx="1311378" cy="647456"/>
            </a:xfrm>
            <a:prstGeom prst="triangle">
              <a:avLst/>
            </a:prstGeom>
            <a:solidFill>
              <a:schemeClr val="accent1">
                <a:alpha val="92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1" name="等腰三角形 30"/>
            <p:cNvSpPr/>
            <p:nvPr>
              <p:custDataLst>
                <p:tags r:id="rId15"/>
              </p:custDataLst>
            </p:nvPr>
          </p:nvSpPr>
          <p:spPr>
            <a:xfrm>
              <a:off x="4786508" y="5720585"/>
              <a:ext cx="674063" cy="33280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2" name="等腰三角形 31"/>
            <p:cNvSpPr/>
            <p:nvPr>
              <p:custDataLst>
                <p:tags r:id="rId16"/>
              </p:custDataLst>
            </p:nvPr>
          </p:nvSpPr>
          <p:spPr>
            <a:xfrm>
              <a:off x="4151937" y="5645342"/>
              <a:ext cx="826463" cy="408043"/>
            </a:xfrm>
            <a:prstGeom prst="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3" name="等腰三角形 32"/>
            <p:cNvSpPr/>
            <p:nvPr>
              <p:custDataLst>
                <p:tags r:id="rId17"/>
              </p:custDataLst>
            </p:nvPr>
          </p:nvSpPr>
          <p:spPr>
            <a:xfrm>
              <a:off x="6313124" y="5516676"/>
              <a:ext cx="266605" cy="13162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4" name="等腰三角形 33"/>
            <p:cNvSpPr/>
            <p:nvPr>
              <p:custDataLst>
                <p:tags r:id="rId18"/>
              </p:custDataLst>
            </p:nvPr>
          </p:nvSpPr>
          <p:spPr>
            <a:xfrm>
              <a:off x="5572277" y="5720585"/>
              <a:ext cx="431377" cy="21298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5" name="等腰三角形 34"/>
            <p:cNvSpPr/>
            <p:nvPr>
              <p:custDataLst>
                <p:tags r:id="rId19"/>
              </p:custDataLst>
            </p:nvPr>
          </p:nvSpPr>
          <p:spPr>
            <a:xfrm>
              <a:off x="5618478" y="5234511"/>
              <a:ext cx="169487" cy="8368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6" name="等腰三角形 35"/>
            <p:cNvSpPr/>
            <p:nvPr>
              <p:custDataLst>
                <p:tags r:id="rId20"/>
              </p:custDataLst>
            </p:nvPr>
          </p:nvSpPr>
          <p:spPr>
            <a:xfrm>
              <a:off x="4565168" y="5348993"/>
              <a:ext cx="266605" cy="131629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7" name="等腰三角形 36"/>
            <p:cNvSpPr/>
            <p:nvPr>
              <p:custDataLst>
                <p:tags r:id="rId21"/>
              </p:custDataLst>
            </p:nvPr>
          </p:nvSpPr>
          <p:spPr>
            <a:xfrm>
              <a:off x="4202503" y="5803305"/>
              <a:ext cx="169487" cy="8368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rgbClr val="3FC1E0">
                <a:shade val="50000"/>
              </a:srgbClr>
            </a:lnRef>
            <a:fillRef idx="1">
              <a:srgbClr val="3FC1E0"/>
            </a:fillRef>
            <a:effectRef idx="0">
              <a:srgbClr val="3FC1E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2095024" y="1721644"/>
            <a:ext cx="4953953" cy="1462564"/>
          </a:xfr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200" b="1" i="0" u="none" strike="noStrike" kern="1200" cap="none" spc="6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3"/>
          <p:cNvSpPr/>
          <p:nvPr userDrawn="1">
            <p:custDataLst>
              <p:tags r:id="rId2"/>
            </p:custDataLst>
          </p:nvPr>
        </p:nvSpPr>
        <p:spPr>
          <a:xfrm>
            <a:off x="3698081" y="4585811"/>
            <a:ext cx="5445919" cy="498158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" name="任意多边形: 形状 4"/>
          <p:cNvSpPr/>
          <p:nvPr userDrawn="1">
            <p:custDataLst>
              <p:tags r:id="rId3"/>
            </p:custDataLst>
          </p:nvPr>
        </p:nvSpPr>
        <p:spPr>
          <a:xfrm>
            <a:off x="3698081" y="4645343"/>
            <a:ext cx="5445919" cy="498158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1" name="任意多边形: 形状 7"/>
          <p:cNvSpPr/>
          <p:nvPr userDrawn="1">
            <p:custDataLst>
              <p:tags r:id="rId4"/>
            </p:custDataLst>
          </p:nvPr>
        </p:nvSpPr>
        <p:spPr>
          <a:xfrm>
            <a:off x="0" y="4611529"/>
            <a:ext cx="5882640" cy="540068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600" y="228150"/>
            <a:ext cx="8704800" cy="468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任意多边形 15"/>
          <p:cNvSpPr/>
          <p:nvPr userDrawn="1">
            <p:custDataLst>
              <p:tags r:id="rId3"/>
            </p:custDataLst>
          </p:nvPr>
        </p:nvSpPr>
        <p:spPr>
          <a:xfrm rot="8220000">
            <a:off x="-371475" y="411956"/>
            <a:ext cx="762476" cy="78914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90" h="1128">
                <a:moveTo>
                  <a:pt x="0" y="0"/>
                </a:moveTo>
                <a:lnTo>
                  <a:pt x="1090" y="0"/>
                </a:lnTo>
                <a:lnTo>
                  <a:pt x="38" y="1128"/>
                </a:lnTo>
                <a:lnTo>
                  <a:pt x="0" y="11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rgbClr val="0894A5">
              <a:shade val="50000"/>
            </a:srgbClr>
          </a:lnRef>
          <a:fillRef idx="1">
            <a:srgbClr val="0894A5"/>
          </a:fillRef>
          <a:effectRef idx="0">
            <a:srgbClr val="0894A5"/>
          </a:effectRef>
          <a:fontRef idx="minor">
            <a:sysClr val="window" lastClr="FFFFFF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grpSp>
        <p:nvGrpSpPr>
          <p:cNvPr id="11" name="组合 10"/>
          <p:cNvGrpSpPr/>
          <p:nvPr userDrawn="1">
            <p:custDataLst>
              <p:tags r:id="rId4"/>
            </p:custDataLst>
          </p:nvPr>
        </p:nvGrpSpPr>
        <p:grpSpPr>
          <a:xfrm>
            <a:off x="8469154" y="3286601"/>
            <a:ext cx="674370" cy="1858328"/>
            <a:chOff x="17783" y="6171"/>
            <a:chExt cx="1416" cy="4632"/>
          </a:xfrm>
        </p:grpSpPr>
        <p:sp>
          <p:nvSpPr>
            <p:cNvPr id="12" name="任意多边形 11"/>
            <p:cNvSpPr/>
            <p:nvPr>
              <p:custDataLst>
                <p:tags r:id="rId5"/>
              </p:custDataLst>
            </p:nvPr>
          </p:nvSpPr>
          <p:spPr>
            <a:xfrm>
              <a:off x="17783" y="6641"/>
              <a:ext cx="1417" cy="4162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741" h="7481">
                  <a:moveTo>
                    <a:pt x="3741" y="0"/>
                  </a:moveTo>
                  <a:lnTo>
                    <a:pt x="3741" y="1"/>
                  </a:lnTo>
                  <a:lnTo>
                    <a:pt x="3741" y="7481"/>
                  </a:lnTo>
                  <a:lnTo>
                    <a:pt x="3741" y="7481"/>
                  </a:lnTo>
                  <a:lnTo>
                    <a:pt x="0" y="3741"/>
                  </a:lnTo>
                  <a:lnTo>
                    <a:pt x="37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rgbClr val="0894A5">
                <a:shade val="50000"/>
              </a:srgbClr>
            </a:lnRef>
            <a:fillRef idx="1">
              <a:srgbClr val="0894A5"/>
            </a:fillRef>
            <a:effectRef idx="0">
              <a:srgbClr val="0894A5"/>
            </a:effectRef>
            <a:fontRef idx="minor">
              <a:sysClr val="window" lastClr="FFFFFF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50"/>
            </a:p>
          </p:txBody>
        </p:sp>
        <p:sp>
          <p:nvSpPr>
            <p:cNvPr id="13" name="任意多边形 11"/>
            <p:cNvSpPr/>
            <p:nvPr>
              <p:custDataLst>
                <p:tags r:id="rId6"/>
              </p:custDataLst>
            </p:nvPr>
          </p:nvSpPr>
          <p:spPr>
            <a:xfrm>
              <a:off x="17783" y="6171"/>
              <a:ext cx="1417" cy="4162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741" h="7481">
                  <a:moveTo>
                    <a:pt x="3741" y="0"/>
                  </a:moveTo>
                  <a:lnTo>
                    <a:pt x="3741" y="1"/>
                  </a:lnTo>
                  <a:lnTo>
                    <a:pt x="3741" y="7481"/>
                  </a:lnTo>
                  <a:lnTo>
                    <a:pt x="3741" y="7481"/>
                  </a:lnTo>
                  <a:lnTo>
                    <a:pt x="0" y="3741"/>
                  </a:lnTo>
                  <a:lnTo>
                    <a:pt x="37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rgbClr val="0894A5">
                <a:shade val="50000"/>
              </a:srgbClr>
            </a:lnRef>
            <a:fillRef idx="1">
              <a:srgbClr val="0894A5"/>
            </a:fillRef>
            <a:effectRef idx="0">
              <a:srgbClr val="0894A5"/>
            </a:effectRef>
            <a:fontRef idx="minor">
              <a:sysClr val="window" lastClr="FFFFFF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961200" y="936900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960835" y="1622700"/>
            <a:ext cx="7219950" cy="25839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>
            <a:off x="5944553" y="4666298"/>
            <a:ext cx="3199448" cy="480060"/>
            <a:chOff x="6681" y="8932"/>
            <a:chExt cx="12521" cy="1880"/>
          </a:xfrm>
        </p:grpSpPr>
        <p:sp>
          <p:nvSpPr>
            <p:cNvPr id="12" name="任意多边形: 形状 3"/>
            <p:cNvSpPr/>
            <p:nvPr>
              <p:custDataLst>
                <p:tags r:id="rId3"/>
              </p:custDataLst>
            </p:nvPr>
          </p:nvSpPr>
          <p:spPr>
            <a:xfrm>
              <a:off x="6681" y="8932"/>
              <a:ext cx="12521" cy="1880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350"/>
            </a:p>
          </p:txBody>
        </p:sp>
        <p:sp>
          <p:nvSpPr>
            <p:cNvPr id="13" name="任意多边形: 形状 4"/>
            <p:cNvSpPr/>
            <p:nvPr>
              <p:custDataLst>
                <p:tags r:id="rId4"/>
              </p:custDataLst>
            </p:nvPr>
          </p:nvSpPr>
          <p:spPr>
            <a:xfrm>
              <a:off x="7765" y="9076"/>
              <a:ext cx="11435" cy="1724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350"/>
            </a:p>
          </p:txBody>
        </p:sp>
      </p:grpSp>
      <p:sp>
        <p:nvSpPr>
          <p:cNvPr id="14" name="任意多边形: 形状 9"/>
          <p:cNvSpPr/>
          <p:nvPr userDrawn="1">
            <p:custDataLst>
              <p:tags r:id="rId5"/>
            </p:custDataLst>
          </p:nvPr>
        </p:nvSpPr>
        <p:spPr>
          <a:xfrm>
            <a:off x="8643938" y="0"/>
            <a:ext cx="500063" cy="577215"/>
          </a:xfrm>
          <a:custGeom>
            <a:avLst/>
            <a:gdLst>
              <a:gd name="connsiteX0" fmla="*/ 969010 w 969009"/>
              <a:gd name="connsiteY0" fmla="*/ 1117600 h 1117600"/>
              <a:gd name="connsiteX1" fmla="*/ 969010 w 969009"/>
              <a:gd name="connsiteY1" fmla="*/ 0 h 1117600"/>
              <a:gd name="connsiteX2" fmla="*/ 0 w 969009"/>
              <a:gd name="connsiteY2" fmla="*/ 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9009" h="1117600">
                <a:moveTo>
                  <a:pt x="969010" y="1117600"/>
                </a:moveTo>
                <a:lnTo>
                  <a:pt x="96901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3617595" cy="514969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37400" y="577800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440100" y="1323000"/>
            <a:ext cx="2967300" cy="30699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3825900" y="577454"/>
            <a:ext cx="4860000" cy="3815953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3"/>
          <p:cNvSpPr/>
          <p:nvPr userDrawn="1">
            <p:custDataLst>
              <p:tags r:id="rId2"/>
            </p:custDataLst>
          </p:nvPr>
        </p:nvSpPr>
        <p:spPr>
          <a:xfrm>
            <a:off x="3698081" y="4791551"/>
            <a:ext cx="5445919" cy="314325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4" name="任意多边形: 形状 4"/>
          <p:cNvSpPr/>
          <p:nvPr userDrawn="1">
            <p:custDataLst>
              <p:tags r:id="rId3"/>
            </p:custDataLst>
          </p:nvPr>
        </p:nvSpPr>
        <p:spPr>
          <a:xfrm>
            <a:off x="3698081" y="4829175"/>
            <a:ext cx="5445919" cy="314325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5" name="任意多边形: 形状 7"/>
          <p:cNvSpPr/>
          <p:nvPr userDrawn="1">
            <p:custDataLst>
              <p:tags r:id="rId4"/>
            </p:custDataLst>
          </p:nvPr>
        </p:nvSpPr>
        <p:spPr>
          <a:xfrm>
            <a:off x="0" y="4810601"/>
            <a:ext cx="5882640" cy="340995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199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459000" y="585900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459000" y="1244700"/>
            <a:ext cx="8231981" cy="621000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459581" y="2106000"/>
            <a:ext cx="8224200" cy="25731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7"/>
          <p:cNvSpPr/>
          <p:nvPr userDrawn="1">
            <p:custDataLst>
              <p:tags r:id="rId2"/>
            </p:custDataLst>
          </p:nvPr>
        </p:nvSpPr>
        <p:spPr>
          <a:xfrm rot="10800000">
            <a:off x="426720" y="0"/>
            <a:ext cx="8717280" cy="340995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grpSp>
        <p:nvGrpSpPr>
          <p:cNvPr id="13" name="组合 12"/>
          <p:cNvGrpSpPr/>
          <p:nvPr userDrawn="1">
            <p:custDataLst>
              <p:tags r:id="rId3"/>
            </p:custDataLst>
          </p:nvPr>
        </p:nvGrpSpPr>
        <p:grpSpPr>
          <a:xfrm rot="10800000">
            <a:off x="-476" y="0"/>
            <a:ext cx="3199448" cy="480060"/>
            <a:chOff x="6681" y="8932"/>
            <a:chExt cx="12521" cy="1880"/>
          </a:xfrm>
        </p:grpSpPr>
        <p:sp>
          <p:nvSpPr>
            <p:cNvPr id="14" name="任意多边形: 形状 3"/>
            <p:cNvSpPr/>
            <p:nvPr>
              <p:custDataLst>
                <p:tags r:id="rId4"/>
              </p:custDataLst>
            </p:nvPr>
          </p:nvSpPr>
          <p:spPr>
            <a:xfrm>
              <a:off x="6681" y="8932"/>
              <a:ext cx="12521" cy="1880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4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350"/>
            </a:p>
          </p:txBody>
        </p:sp>
        <p:sp>
          <p:nvSpPr>
            <p:cNvPr id="15" name="任意多边形: 形状 4"/>
            <p:cNvSpPr/>
            <p:nvPr>
              <p:custDataLst>
                <p:tags r:id="rId5"/>
              </p:custDataLst>
            </p:nvPr>
          </p:nvSpPr>
          <p:spPr>
            <a:xfrm>
              <a:off x="7765" y="9076"/>
              <a:ext cx="11435" cy="1724"/>
            </a:xfrm>
            <a:custGeom>
              <a:avLst/>
              <a:gdLst>
                <a:gd name="connsiteX0" fmla="*/ 0 w 7261225"/>
                <a:gd name="connsiteY0" fmla="*/ 1094740 h 1094740"/>
                <a:gd name="connsiteX1" fmla="*/ 7261225 w 7261225"/>
                <a:gd name="connsiteY1" fmla="*/ 1094740 h 1094740"/>
                <a:gd name="connsiteX2" fmla="*/ 7261225 w 7261225"/>
                <a:gd name="connsiteY2" fmla="*/ 0 h 1094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61225" h="1094740">
                  <a:moveTo>
                    <a:pt x="0" y="1094740"/>
                  </a:moveTo>
                  <a:lnTo>
                    <a:pt x="7261225" y="1094740"/>
                  </a:lnTo>
                  <a:lnTo>
                    <a:pt x="7261225" y="0"/>
                  </a:lnTo>
                  <a:close/>
                </a:path>
              </a:pathLst>
            </a:custGeom>
            <a:solidFill>
              <a:schemeClr val="accent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350"/>
            </a:p>
          </p:txBody>
        </p:sp>
      </p:grp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0" y="3771901"/>
            <a:ext cx="9144000" cy="13715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453600" y="502200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453628" y="1260900"/>
            <a:ext cx="8243100" cy="24084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445500" y="3885300"/>
            <a:ext cx="8251200" cy="7587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3"/>
          <p:cNvSpPr/>
          <p:nvPr userDrawn="1">
            <p:custDataLst>
              <p:tags r:id="rId2"/>
            </p:custDataLst>
          </p:nvPr>
        </p:nvSpPr>
        <p:spPr>
          <a:xfrm>
            <a:off x="3698081" y="4791551"/>
            <a:ext cx="5445919" cy="314325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6" name="任意多边形: 形状 4"/>
          <p:cNvSpPr/>
          <p:nvPr userDrawn="1">
            <p:custDataLst>
              <p:tags r:id="rId3"/>
            </p:custDataLst>
          </p:nvPr>
        </p:nvSpPr>
        <p:spPr>
          <a:xfrm>
            <a:off x="3698081" y="4829175"/>
            <a:ext cx="5445919" cy="314325"/>
          </a:xfrm>
          <a:custGeom>
            <a:avLst/>
            <a:gdLst>
              <a:gd name="connsiteX0" fmla="*/ 0 w 7261225"/>
              <a:gd name="connsiteY0" fmla="*/ 1094740 h 1094740"/>
              <a:gd name="connsiteX1" fmla="*/ 7261225 w 7261225"/>
              <a:gd name="connsiteY1" fmla="*/ 1094740 h 1094740"/>
              <a:gd name="connsiteX2" fmla="*/ 7261225 w 7261225"/>
              <a:gd name="connsiteY2" fmla="*/ 0 h 109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61225" h="1094740">
                <a:moveTo>
                  <a:pt x="0" y="1094740"/>
                </a:moveTo>
                <a:lnTo>
                  <a:pt x="7261225" y="1094740"/>
                </a:lnTo>
                <a:lnTo>
                  <a:pt x="7261225" y="0"/>
                </a:lnTo>
                <a:close/>
              </a:path>
            </a:pathLst>
          </a:custGeom>
          <a:solidFill>
            <a:schemeClr val="accent6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/>
          </a:p>
        </p:txBody>
      </p:sp>
      <p:sp>
        <p:nvSpPr>
          <p:cNvPr id="17" name="任意多边形: 形状 7"/>
          <p:cNvSpPr/>
          <p:nvPr userDrawn="1">
            <p:custDataLst>
              <p:tags r:id="rId4"/>
            </p:custDataLst>
          </p:nvPr>
        </p:nvSpPr>
        <p:spPr>
          <a:xfrm>
            <a:off x="0" y="4810601"/>
            <a:ext cx="5882640" cy="340995"/>
          </a:xfrm>
          <a:custGeom>
            <a:avLst/>
            <a:gdLst>
              <a:gd name="connsiteX0" fmla="*/ 7843520 w 7843519"/>
              <a:gd name="connsiteY0" fmla="*/ 1186815 h 1186815"/>
              <a:gd name="connsiteX1" fmla="*/ 0 w 7843519"/>
              <a:gd name="connsiteY1" fmla="*/ 1186815 h 1186815"/>
              <a:gd name="connsiteX2" fmla="*/ 0 w 7843519"/>
              <a:gd name="connsiteY2" fmla="*/ 0 h 118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43519" h="1186815">
                <a:moveTo>
                  <a:pt x="7843520" y="1186815"/>
                </a:moveTo>
                <a:lnTo>
                  <a:pt x="0" y="11868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 sz="1350" dirty="0"/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434700" y="178200"/>
            <a:ext cx="8278200" cy="331473"/>
          </a:xfrm>
        </p:spPr>
        <p:txBody>
          <a:bodyPr>
            <a:normAutofit/>
          </a:bodyPr>
          <a:lstStyle>
            <a:lvl1pPr>
              <a:defRPr sz="21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434700" y="1247400"/>
            <a:ext cx="40068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4681800" y="1247400"/>
            <a:ext cx="4025700" cy="21708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429300" y="3612600"/>
            <a:ext cx="40068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4689900" y="3609900"/>
            <a:ext cx="4025700" cy="58590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19418"/>
            <a:ext cx="9144000" cy="370466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sym typeface="+mn-ea"/>
            </a:endParaRPr>
          </a:p>
        </p:txBody>
      </p:sp>
      <p:grpSp>
        <p:nvGrpSpPr>
          <p:cNvPr id="12" name="组合 11"/>
          <p:cNvGrpSpPr/>
          <p:nvPr userDrawn="1">
            <p:custDataLst>
              <p:tags r:id="rId3"/>
            </p:custDataLst>
          </p:nvPr>
        </p:nvGrpSpPr>
        <p:grpSpPr>
          <a:xfrm rot="10800000">
            <a:off x="8136731" y="2780824"/>
            <a:ext cx="1007269" cy="2448878"/>
            <a:chOff x="0" y="606"/>
            <a:chExt cx="1437" cy="8628"/>
          </a:xfrm>
        </p:grpSpPr>
        <p:sp>
          <p:nvSpPr>
            <p:cNvPr id="14" name="等腰三角形 13"/>
            <p:cNvSpPr/>
            <p:nvPr>
              <p:custDataLst>
                <p:tags r:id="rId4"/>
              </p:custDataLst>
            </p:nvPr>
          </p:nvSpPr>
          <p:spPr>
            <a:xfrm rot="5400000">
              <a:off x="-3067" y="3673"/>
              <a:ext cx="7571" cy="1437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" name="等腰三角形 14"/>
            <p:cNvSpPr/>
            <p:nvPr>
              <p:custDataLst>
                <p:tags r:id="rId5"/>
              </p:custDataLst>
            </p:nvPr>
          </p:nvSpPr>
          <p:spPr>
            <a:xfrm rot="5400000">
              <a:off x="-3067" y="4730"/>
              <a:ext cx="7571" cy="143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16" name="组合 15"/>
          <p:cNvGrpSpPr/>
          <p:nvPr userDrawn="1">
            <p:custDataLst>
              <p:tags r:id="rId6"/>
            </p:custDataLst>
          </p:nvPr>
        </p:nvGrpSpPr>
        <p:grpSpPr>
          <a:xfrm>
            <a:off x="0" y="85249"/>
            <a:ext cx="1007269" cy="2448878"/>
            <a:chOff x="0" y="606"/>
            <a:chExt cx="1437" cy="8628"/>
          </a:xfrm>
        </p:grpSpPr>
        <p:sp>
          <p:nvSpPr>
            <p:cNvPr id="17" name="等腰三角形 16"/>
            <p:cNvSpPr/>
            <p:nvPr>
              <p:custDataLst>
                <p:tags r:id="rId7"/>
              </p:custDataLst>
            </p:nvPr>
          </p:nvSpPr>
          <p:spPr>
            <a:xfrm rot="5400000">
              <a:off x="-3067" y="3673"/>
              <a:ext cx="7571" cy="1437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" name="等腰三角形 17"/>
            <p:cNvSpPr/>
            <p:nvPr>
              <p:custDataLst>
                <p:tags r:id="rId8"/>
              </p:custDataLst>
            </p:nvPr>
          </p:nvSpPr>
          <p:spPr>
            <a:xfrm rot="5400000">
              <a:off x="-3067" y="4730"/>
              <a:ext cx="7571" cy="1437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rgbClr val="1C313C">
                <a:shade val="50000"/>
              </a:srgbClr>
            </a:lnRef>
            <a:fillRef idx="1">
              <a:srgbClr val="1C313C"/>
            </a:fillRef>
            <a:effectRef idx="0">
              <a:srgbClr val="1C313C"/>
            </a:effectRef>
            <a:fontRef idx="minor">
              <a:sysClr val="window" lastClr="FFFFFF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142100" y="1004400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141810" y="2897100"/>
            <a:ext cx="6858000" cy="1242000"/>
          </a:xfrm>
        </p:spPr>
        <p:txBody>
          <a:bodyPr/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更多方案请添加社长微信：fangansh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857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543050"/>
            <a:ext cx="3810000" cy="30861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剪贴画占位符 3"/>
          <p:cNvSpPr>
            <a:spLocks noGrp="1"/>
          </p:cNvSpPr>
          <p:nvPr>
            <p:ph type="clipArt" sz="half" idx="2"/>
          </p:nvPr>
        </p:nvSpPr>
        <p:spPr>
          <a:xfrm>
            <a:off x="4648200" y="1543050"/>
            <a:ext cx="3810000" cy="30861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A8EE6-D2D4-46C5-A877-2FACB7769FAD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tags" Target="../tags/tag169.xml"/><Relationship Id="rId25" Type="http://schemas.openxmlformats.org/officeDocument/2006/relationships/tags" Target="../tags/tag168.xml"/><Relationship Id="rId24" Type="http://schemas.openxmlformats.org/officeDocument/2006/relationships/tags" Target="../tags/tag167.xml"/><Relationship Id="rId23" Type="http://schemas.openxmlformats.org/officeDocument/2006/relationships/tags" Target="../tags/tag166.xml"/><Relationship Id="rId22" Type="http://schemas.openxmlformats.org/officeDocument/2006/relationships/tags" Target="../tags/tag165.xml"/><Relationship Id="rId21" Type="http://schemas.openxmlformats.org/officeDocument/2006/relationships/tags" Target="../tags/tag164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02412" y="332423"/>
            <a:ext cx="8139178" cy="331473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502412" y="714381"/>
            <a:ext cx="8139178" cy="404168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659807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3087000" y="4762375"/>
            <a:ext cx="2970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6457950" y="4762375"/>
            <a:ext cx="2025000" cy="23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>
          <a:solidFill>
            <a:schemeClr val="tx1">
              <a:lumMod val="85000"/>
              <a:lumOff val="15000"/>
            </a:schemeClr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72.xml"/><Relationship Id="rId3" Type="http://schemas.openxmlformats.org/officeDocument/2006/relationships/image" Target="../media/image1.png"/><Relationship Id="rId2" Type="http://schemas.openxmlformats.org/officeDocument/2006/relationships/tags" Target="../tags/tag171.xml"/><Relationship Id="rId1" Type="http://schemas.openxmlformats.org/officeDocument/2006/relationships/tags" Target="../tags/tag17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image" Target="../media/image5.png"/><Relationship Id="rId7" Type="http://schemas.openxmlformats.org/officeDocument/2006/relationships/tags" Target="../tags/tag176.xml"/><Relationship Id="rId6" Type="http://schemas.openxmlformats.org/officeDocument/2006/relationships/image" Target="../media/image4.png"/><Relationship Id="rId5" Type="http://schemas.openxmlformats.org/officeDocument/2006/relationships/tags" Target="../tags/tag175.xml"/><Relationship Id="rId4" Type="http://schemas.openxmlformats.org/officeDocument/2006/relationships/image" Target="../media/image3.png"/><Relationship Id="rId3" Type="http://schemas.openxmlformats.org/officeDocument/2006/relationships/tags" Target="../tags/tag174.xml"/><Relationship Id="rId26" Type="http://schemas.openxmlformats.org/officeDocument/2006/relationships/slideLayout" Target="../slideLayouts/slideLayout2.xml"/><Relationship Id="rId25" Type="http://schemas.openxmlformats.org/officeDocument/2006/relationships/tags" Target="../tags/tag191.xml"/><Relationship Id="rId24" Type="http://schemas.openxmlformats.org/officeDocument/2006/relationships/tags" Target="../tags/tag190.xml"/><Relationship Id="rId23" Type="http://schemas.openxmlformats.org/officeDocument/2006/relationships/tags" Target="../tags/tag189.xml"/><Relationship Id="rId22" Type="http://schemas.openxmlformats.org/officeDocument/2006/relationships/tags" Target="../tags/tag188.xml"/><Relationship Id="rId21" Type="http://schemas.openxmlformats.org/officeDocument/2006/relationships/tags" Target="../tags/tag187.xml"/><Relationship Id="rId20" Type="http://schemas.openxmlformats.org/officeDocument/2006/relationships/tags" Target="../tags/tag186.xml"/><Relationship Id="rId2" Type="http://schemas.openxmlformats.org/officeDocument/2006/relationships/image" Target="../media/image2.png"/><Relationship Id="rId19" Type="http://schemas.openxmlformats.org/officeDocument/2006/relationships/tags" Target="../tags/tag185.xml"/><Relationship Id="rId18" Type="http://schemas.openxmlformats.org/officeDocument/2006/relationships/tags" Target="../tags/tag184.xml"/><Relationship Id="rId17" Type="http://schemas.openxmlformats.org/officeDocument/2006/relationships/tags" Target="../tags/tag183.xml"/><Relationship Id="rId16" Type="http://schemas.openxmlformats.org/officeDocument/2006/relationships/tags" Target="../tags/tag182.xml"/><Relationship Id="rId15" Type="http://schemas.openxmlformats.org/officeDocument/2006/relationships/tags" Target="../tags/tag181.xml"/><Relationship Id="rId14" Type="http://schemas.openxmlformats.org/officeDocument/2006/relationships/image" Target="../media/image6.jpeg"/><Relationship Id="rId13" Type="http://schemas.openxmlformats.org/officeDocument/2006/relationships/tags" Target="../tags/tag180.xml"/><Relationship Id="rId12" Type="http://schemas.openxmlformats.org/officeDocument/2006/relationships/image" Target="../media/image1.png"/><Relationship Id="rId11" Type="http://schemas.openxmlformats.org/officeDocument/2006/relationships/tags" Target="../tags/tag179.xml"/><Relationship Id="rId10" Type="http://schemas.openxmlformats.org/officeDocument/2006/relationships/tags" Target="../tags/tag178.xml"/><Relationship Id="rId1" Type="http://schemas.openxmlformats.org/officeDocument/2006/relationships/tags" Target="../tags/tag17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93.xml"/><Relationship Id="rId4" Type="http://schemas.openxmlformats.org/officeDocument/2006/relationships/image" Target="../media/image1.png"/><Relationship Id="rId3" Type="http://schemas.openxmlformats.org/officeDocument/2006/relationships/tags" Target="../tags/tag192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image" Target="../media/image1.png"/><Relationship Id="rId1" Type="http://schemas.openxmlformats.org/officeDocument/2006/relationships/tags" Target="../tags/tag19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98.xml"/><Relationship Id="rId2" Type="http://schemas.openxmlformats.org/officeDocument/2006/relationships/image" Target="../media/image1.png"/><Relationship Id="rId1" Type="http://schemas.openxmlformats.org/officeDocument/2006/relationships/tags" Target="../tags/tag197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0.xml"/><Relationship Id="rId3" Type="http://schemas.openxmlformats.org/officeDocument/2006/relationships/image" Target="../media/image1.png"/><Relationship Id="rId2" Type="http://schemas.openxmlformats.org/officeDocument/2006/relationships/tags" Target="../tags/tag199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02.xml"/><Relationship Id="rId4" Type="http://schemas.openxmlformats.org/officeDocument/2006/relationships/image" Target="../media/image1.png"/><Relationship Id="rId3" Type="http://schemas.openxmlformats.org/officeDocument/2006/relationships/tags" Target="../tags/tag201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04.xml"/><Relationship Id="rId5" Type="http://schemas.openxmlformats.org/officeDocument/2006/relationships/image" Target="../media/image1.png"/><Relationship Id="rId4" Type="http://schemas.openxmlformats.org/officeDocument/2006/relationships/tags" Target="../tags/tag20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06.xml"/><Relationship Id="rId3" Type="http://schemas.openxmlformats.org/officeDocument/2006/relationships/image" Target="../media/image1.png"/><Relationship Id="rId2" Type="http://schemas.openxmlformats.org/officeDocument/2006/relationships/tags" Target="../tags/tag205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08.xml"/><Relationship Id="rId5" Type="http://schemas.openxmlformats.org/officeDocument/2006/relationships/image" Target="../media/image1.png"/><Relationship Id="rId4" Type="http://schemas.openxmlformats.org/officeDocument/2006/relationships/tags" Target="../tags/tag207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10.xml"/><Relationship Id="rId5" Type="http://schemas.openxmlformats.org/officeDocument/2006/relationships/image" Target="../media/image1.png"/><Relationship Id="rId4" Type="http://schemas.openxmlformats.org/officeDocument/2006/relationships/tags" Target="../tags/tag209.xml"/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12.xml"/><Relationship Id="rId5" Type="http://schemas.openxmlformats.org/officeDocument/2006/relationships/image" Target="../media/image1.png"/><Relationship Id="rId4" Type="http://schemas.openxmlformats.org/officeDocument/2006/relationships/tags" Target="../tags/tag211.xml"/><Relationship Id="rId3" Type="http://schemas.openxmlformats.org/officeDocument/2006/relationships/image" Target="../media/image19.jpeg"/><Relationship Id="rId2" Type="http://schemas.openxmlformats.org/officeDocument/2006/relationships/image" Target="../media/image17.pn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14.xml"/><Relationship Id="rId5" Type="http://schemas.openxmlformats.org/officeDocument/2006/relationships/image" Target="../media/image1.png"/><Relationship Id="rId4" Type="http://schemas.openxmlformats.org/officeDocument/2006/relationships/tags" Target="../tags/tag213.xml"/><Relationship Id="rId3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6.xml"/><Relationship Id="rId3" Type="http://schemas.openxmlformats.org/officeDocument/2006/relationships/image" Target="../media/image1.png"/><Relationship Id="rId2" Type="http://schemas.openxmlformats.org/officeDocument/2006/relationships/tags" Target="../tags/tag215.xml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18.xml"/><Relationship Id="rId4" Type="http://schemas.openxmlformats.org/officeDocument/2006/relationships/image" Target="../media/image1.png"/><Relationship Id="rId3" Type="http://schemas.openxmlformats.org/officeDocument/2006/relationships/tags" Target="../tags/tag217.xml"/><Relationship Id="rId2" Type="http://schemas.openxmlformats.org/officeDocument/2006/relationships/image" Target="../media/image22.jpeg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0.xml"/><Relationship Id="rId4" Type="http://schemas.openxmlformats.org/officeDocument/2006/relationships/image" Target="../media/image1.png"/><Relationship Id="rId3" Type="http://schemas.openxmlformats.org/officeDocument/2006/relationships/tags" Target="../tags/tag219.xml"/><Relationship Id="rId2" Type="http://schemas.openxmlformats.org/officeDocument/2006/relationships/image" Target="../media/image23.png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22.xml"/><Relationship Id="rId6" Type="http://schemas.openxmlformats.org/officeDocument/2006/relationships/image" Target="../media/image1.png"/><Relationship Id="rId5" Type="http://schemas.openxmlformats.org/officeDocument/2006/relationships/tags" Target="../tags/tag221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4.xml"/><Relationship Id="rId4" Type="http://schemas.openxmlformats.org/officeDocument/2006/relationships/image" Target="../media/image1.png"/><Relationship Id="rId3" Type="http://schemas.openxmlformats.org/officeDocument/2006/relationships/tags" Target="../tags/tag223.xml"/><Relationship Id="rId2" Type="http://schemas.openxmlformats.org/officeDocument/2006/relationships/image" Target="../media/image27.png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6.xml"/><Relationship Id="rId4" Type="http://schemas.openxmlformats.org/officeDocument/2006/relationships/image" Target="../media/image1.png"/><Relationship Id="rId3" Type="http://schemas.openxmlformats.org/officeDocument/2006/relationships/tags" Target="../tags/tag225.xml"/><Relationship Id="rId2" Type="http://schemas.openxmlformats.org/officeDocument/2006/relationships/image" Target="../media/image10.jpeg"/><Relationship Id="rId1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8.xml"/><Relationship Id="rId4" Type="http://schemas.openxmlformats.org/officeDocument/2006/relationships/image" Target="../media/image1.png"/><Relationship Id="rId3" Type="http://schemas.openxmlformats.org/officeDocument/2006/relationships/tags" Target="../tags/tag227.xml"/><Relationship Id="rId2" Type="http://schemas.openxmlformats.org/officeDocument/2006/relationships/image" Target="../media/image10.jpeg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30.xml"/><Relationship Id="rId3" Type="http://schemas.openxmlformats.org/officeDocument/2006/relationships/image" Target="../media/image1.png"/><Relationship Id="rId2" Type="http://schemas.openxmlformats.org/officeDocument/2006/relationships/tags" Target="../tags/tag229.xml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32.xml"/><Relationship Id="rId4" Type="http://schemas.openxmlformats.org/officeDocument/2006/relationships/image" Target="../media/image1.png"/><Relationship Id="rId3" Type="http://schemas.openxmlformats.org/officeDocument/2006/relationships/tags" Target="../tags/tag231.xml"/><Relationship Id="rId2" Type="http://schemas.openxmlformats.org/officeDocument/2006/relationships/image" Target="../media/image30.jpeg"/><Relationship Id="rId1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34.xml"/><Relationship Id="rId3" Type="http://schemas.openxmlformats.org/officeDocument/2006/relationships/image" Target="../media/image1.png"/><Relationship Id="rId2" Type="http://schemas.openxmlformats.org/officeDocument/2006/relationships/tags" Target="../tags/tag233.xml"/><Relationship Id="rId1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236.xml"/><Relationship Id="rId6" Type="http://schemas.openxmlformats.org/officeDocument/2006/relationships/image" Target="../media/image1.png"/><Relationship Id="rId5" Type="http://schemas.openxmlformats.org/officeDocument/2006/relationships/tags" Target="../tags/tag235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10.jpeg"/><Relationship Id="rId1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39.xml"/><Relationship Id="rId3" Type="http://schemas.openxmlformats.org/officeDocument/2006/relationships/tags" Target="../tags/tag238.xml"/><Relationship Id="rId2" Type="http://schemas.openxmlformats.org/officeDocument/2006/relationships/image" Target="../media/image1.png"/><Relationship Id="rId1" Type="http://schemas.openxmlformats.org/officeDocument/2006/relationships/tags" Target="../tags/tag237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41.xml"/><Relationship Id="rId2" Type="http://schemas.openxmlformats.org/officeDocument/2006/relationships/image" Target="../media/image1.png"/><Relationship Id="rId1" Type="http://schemas.openxmlformats.org/officeDocument/2006/relationships/tags" Target="../tags/tag240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43.xml"/><Relationship Id="rId2" Type="http://schemas.openxmlformats.org/officeDocument/2006/relationships/image" Target="../media/image1.png"/><Relationship Id="rId1" Type="http://schemas.openxmlformats.org/officeDocument/2006/relationships/tags" Target="../tags/tag24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45.xml"/><Relationship Id="rId2" Type="http://schemas.openxmlformats.org/officeDocument/2006/relationships/image" Target="../media/image1.png"/><Relationship Id="rId1" Type="http://schemas.openxmlformats.org/officeDocument/2006/relationships/tags" Target="../tags/tag244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247.xml"/><Relationship Id="rId2" Type="http://schemas.openxmlformats.org/officeDocument/2006/relationships/image" Target="../media/image1.png"/><Relationship Id="rId1" Type="http://schemas.openxmlformats.org/officeDocument/2006/relationships/tags" Target="../tags/tag246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49.xml"/><Relationship Id="rId2" Type="http://schemas.openxmlformats.org/officeDocument/2006/relationships/image" Target="../media/image1.png"/><Relationship Id="rId1" Type="http://schemas.openxmlformats.org/officeDocument/2006/relationships/tags" Target="../tags/tag248.xml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51.xml"/><Relationship Id="rId4" Type="http://schemas.openxmlformats.org/officeDocument/2006/relationships/image" Target="../media/image1.png"/><Relationship Id="rId3" Type="http://schemas.openxmlformats.org/officeDocument/2006/relationships/tags" Target="../tags/tag250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png"/><Relationship Id="rId8" Type="http://schemas.openxmlformats.org/officeDocument/2006/relationships/image" Target="../media/image43.png"/><Relationship Id="rId7" Type="http://schemas.openxmlformats.org/officeDocument/2006/relationships/image" Target="../media/image42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4" Type="http://schemas.openxmlformats.org/officeDocument/2006/relationships/slideLayout" Target="../slideLayouts/slideLayout12.xml"/><Relationship Id="rId13" Type="http://schemas.openxmlformats.org/officeDocument/2006/relationships/tags" Target="../tags/tag253.xml"/><Relationship Id="rId12" Type="http://schemas.openxmlformats.org/officeDocument/2006/relationships/image" Target="../media/image1.png"/><Relationship Id="rId11" Type="http://schemas.openxmlformats.org/officeDocument/2006/relationships/tags" Target="../tags/tag252.xml"/><Relationship Id="rId10" Type="http://schemas.openxmlformats.org/officeDocument/2006/relationships/image" Target="../media/image45.png"/><Relationship Id="rId1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55.xml"/><Relationship Id="rId4" Type="http://schemas.openxmlformats.org/officeDocument/2006/relationships/image" Target="../media/image1.png"/><Relationship Id="rId3" Type="http://schemas.openxmlformats.org/officeDocument/2006/relationships/tags" Target="../tags/tag254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1" Type="http://schemas.openxmlformats.org/officeDocument/2006/relationships/slideLayout" Target="../slideLayouts/slideLayout12.xml"/><Relationship Id="rId30" Type="http://schemas.openxmlformats.org/officeDocument/2006/relationships/tags" Target="../tags/tag257.xml"/><Relationship Id="rId3" Type="http://schemas.openxmlformats.org/officeDocument/2006/relationships/image" Target="../media/image49.png"/><Relationship Id="rId29" Type="http://schemas.openxmlformats.org/officeDocument/2006/relationships/image" Target="../media/image1.png"/><Relationship Id="rId28" Type="http://schemas.openxmlformats.org/officeDocument/2006/relationships/tags" Target="../tags/tag256.xml"/><Relationship Id="rId27" Type="http://schemas.openxmlformats.org/officeDocument/2006/relationships/image" Target="../media/image42.png"/><Relationship Id="rId26" Type="http://schemas.openxmlformats.org/officeDocument/2006/relationships/image" Target="../media/image72.png"/><Relationship Id="rId25" Type="http://schemas.openxmlformats.org/officeDocument/2006/relationships/image" Target="../media/image71.png"/><Relationship Id="rId24" Type="http://schemas.openxmlformats.org/officeDocument/2006/relationships/image" Target="../media/image70.png"/><Relationship Id="rId23" Type="http://schemas.openxmlformats.org/officeDocument/2006/relationships/image" Target="../media/image69.png"/><Relationship Id="rId22" Type="http://schemas.openxmlformats.org/officeDocument/2006/relationships/image" Target="../media/image68.png"/><Relationship Id="rId21" Type="http://schemas.openxmlformats.org/officeDocument/2006/relationships/image" Target="../media/image67.png"/><Relationship Id="rId20" Type="http://schemas.openxmlformats.org/officeDocument/2006/relationships/image" Target="../media/image66.png"/><Relationship Id="rId2" Type="http://schemas.openxmlformats.org/officeDocument/2006/relationships/image" Target="../media/image48.png"/><Relationship Id="rId19" Type="http://schemas.openxmlformats.org/officeDocument/2006/relationships/image" Target="../media/image65.png"/><Relationship Id="rId18" Type="http://schemas.openxmlformats.org/officeDocument/2006/relationships/image" Target="../media/image64.png"/><Relationship Id="rId17" Type="http://schemas.openxmlformats.org/officeDocument/2006/relationships/image" Target="../media/image63.png"/><Relationship Id="rId16" Type="http://schemas.openxmlformats.org/officeDocument/2006/relationships/image" Target="../media/image62.png"/><Relationship Id="rId15" Type="http://schemas.openxmlformats.org/officeDocument/2006/relationships/image" Target="../media/image61.png"/><Relationship Id="rId14" Type="http://schemas.openxmlformats.org/officeDocument/2006/relationships/image" Target="../media/image60.png"/><Relationship Id="rId13" Type="http://schemas.openxmlformats.org/officeDocument/2006/relationships/image" Target="../media/image59.png"/><Relationship Id="rId12" Type="http://schemas.openxmlformats.org/officeDocument/2006/relationships/image" Target="../media/image58.png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59.xml"/><Relationship Id="rId5" Type="http://schemas.openxmlformats.org/officeDocument/2006/relationships/image" Target="../media/image1.png"/><Relationship Id="rId4" Type="http://schemas.openxmlformats.org/officeDocument/2006/relationships/tags" Target="../tags/tag258.xml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260.xml"/><Relationship Id="rId8" Type="http://schemas.openxmlformats.org/officeDocument/2006/relationships/image" Target="../media/image83.png"/><Relationship Id="rId7" Type="http://schemas.openxmlformats.org/officeDocument/2006/relationships/image" Target="../media/image82.png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261.xml"/><Relationship Id="rId10" Type="http://schemas.openxmlformats.org/officeDocument/2006/relationships/image" Target="../media/image1.png"/><Relationship Id="rId1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64.xml"/><Relationship Id="rId3" Type="http://schemas.openxmlformats.org/officeDocument/2006/relationships/tags" Target="../tags/tag263.xml"/><Relationship Id="rId2" Type="http://schemas.openxmlformats.org/officeDocument/2006/relationships/image" Target="../media/image1.png"/><Relationship Id="rId1" Type="http://schemas.openxmlformats.org/officeDocument/2006/relationships/tags" Target="../tags/tag262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66.xml"/><Relationship Id="rId2" Type="http://schemas.openxmlformats.org/officeDocument/2006/relationships/image" Target="../media/image1.png"/><Relationship Id="rId1" Type="http://schemas.openxmlformats.org/officeDocument/2006/relationships/tags" Target="../tags/tag265.xml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tags" Target="../tags/tag268.xml"/><Relationship Id="rId3" Type="http://schemas.openxmlformats.org/officeDocument/2006/relationships/image" Target="../media/image1.png"/><Relationship Id="rId2" Type="http://schemas.openxmlformats.org/officeDocument/2006/relationships/tags" Target="../tags/tag267.xml"/><Relationship Id="rId1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70.xml"/><Relationship Id="rId2" Type="http://schemas.openxmlformats.org/officeDocument/2006/relationships/image" Target="../media/image1.png"/><Relationship Id="rId1" Type="http://schemas.openxmlformats.org/officeDocument/2006/relationships/tags" Target="../tags/tag269.xml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72.xml"/><Relationship Id="rId3" Type="http://schemas.openxmlformats.org/officeDocument/2006/relationships/image" Target="../media/image1.png"/><Relationship Id="rId2" Type="http://schemas.openxmlformats.org/officeDocument/2006/relationships/tags" Target="../tags/tag271.xml"/><Relationship Id="rId1" Type="http://schemas.openxmlformats.org/officeDocument/2006/relationships/image" Target="../media/image85.jpe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75.xml"/><Relationship Id="rId3" Type="http://schemas.openxmlformats.org/officeDocument/2006/relationships/tags" Target="../tags/tag274.xml"/><Relationship Id="rId2" Type="http://schemas.openxmlformats.org/officeDocument/2006/relationships/image" Target="../media/image1.png"/><Relationship Id="rId1" Type="http://schemas.openxmlformats.org/officeDocument/2006/relationships/tags" Target="../tags/tag273.xml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281.xml"/><Relationship Id="rId7" Type="http://schemas.openxmlformats.org/officeDocument/2006/relationships/image" Target="../media/image1.png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image" Target="../media/image86.png"/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83.xml"/><Relationship Id="rId2" Type="http://schemas.openxmlformats.org/officeDocument/2006/relationships/image" Target="../media/image1.png"/><Relationship Id="rId1" Type="http://schemas.openxmlformats.org/officeDocument/2006/relationships/tags" Target="../tags/tag282.x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85.xml"/><Relationship Id="rId2" Type="http://schemas.openxmlformats.org/officeDocument/2006/relationships/image" Target="../media/image1.png"/><Relationship Id="rId1" Type="http://schemas.openxmlformats.org/officeDocument/2006/relationships/tags" Target="../tags/tag284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87.xml"/><Relationship Id="rId2" Type="http://schemas.openxmlformats.org/officeDocument/2006/relationships/image" Target="../media/image1.png"/><Relationship Id="rId1" Type="http://schemas.openxmlformats.org/officeDocument/2006/relationships/tags" Target="../tags/tag286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289.xml"/><Relationship Id="rId2" Type="http://schemas.openxmlformats.org/officeDocument/2006/relationships/image" Target="../media/image1.png"/><Relationship Id="rId1" Type="http://schemas.openxmlformats.org/officeDocument/2006/relationships/tags" Target="../tags/tag288.xml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291.xml"/><Relationship Id="rId2" Type="http://schemas.openxmlformats.org/officeDocument/2006/relationships/image" Target="../media/image1.png"/><Relationship Id="rId1" Type="http://schemas.openxmlformats.org/officeDocument/2006/relationships/tags" Target="../tags/tag290.xml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294.xml"/><Relationship Id="rId3" Type="http://schemas.openxmlformats.org/officeDocument/2006/relationships/image" Target="../media/image1.png"/><Relationship Id="rId2" Type="http://schemas.openxmlformats.org/officeDocument/2006/relationships/tags" Target="../tags/tag293.xml"/><Relationship Id="rId1" Type="http://schemas.openxmlformats.org/officeDocument/2006/relationships/tags" Target="../tags/tag2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600200" y="1581150"/>
            <a:ext cx="6101080" cy="2667000"/>
          </a:xfrm>
        </p:spPr>
        <p:txBody>
          <a:bodyPr>
            <a:normAutofit fontScale="9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sz="4400" spc="280" dirty="0">
                <a:latin typeface="+mn-ea"/>
                <a:ea typeface="+mn-ea"/>
              </a:rPr>
              <a:t>金盘科创大厦智慧酒店</a:t>
            </a:r>
            <a:br>
              <a:rPr sz="4400" spc="280" dirty="0">
                <a:latin typeface="+mn-ea"/>
                <a:ea typeface="+mn-ea"/>
              </a:rPr>
            </a:br>
            <a:r>
              <a:rPr sz="3200" spc="280" dirty="0">
                <a:latin typeface="+mn-ea"/>
                <a:ea typeface="+mn-ea"/>
              </a:rPr>
              <a:t>运营策划方案</a:t>
            </a:r>
            <a:br>
              <a:rPr lang="en-US" sz="3200" spc="280" dirty="0">
                <a:latin typeface="+mn-ea"/>
                <a:ea typeface="+mn-ea"/>
              </a:rPr>
            </a:br>
            <a:br>
              <a:rPr lang="en-US" sz="3200" spc="280" dirty="0">
                <a:latin typeface="+mn-ea"/>
                <a:ea typeface="+mn-ea"/>
              </a:rPr>
            </a:br>
            <a:br>
              <a:rPr lang="en-US" altLang="zh-CN" sz="1400" spc="280" dirty="0">
                <a:latin typeface="+mn-ea"/>
                <a:ea typeface="+mn-ea"/>
              </a:rPr>
            </a:br>
            <a:endParaRPr sz="1400" spc="280" dirty="0">
              <a:latin typeface="+mn-ea"/>
              <a:ea typeface="+mn-ea"/>
            </a:endParaRPr>
          </a:p>
        </p:txBody>
      </p:sp>
      <p:pic>
        <p:nvPicPr>
          <p:cNvPr id="13" name="object 13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540385" y="407670"/>
            <a:ext cx="1391920" cy="4927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34340" y="137159"/>
            <a:ext cx="8075867" cy="520637"/>
            <a:chOff x="579120" y="182879"/>
            <a:chExt cx="10767822" cy="694182"/>
          </a:xfrm>
        </p:grpSpPr>
        <p:pic>
          <p:nvPicPr>
            <p:cNvPr id="5" name="object 5"/>
            <p:cNvPicPr/>
            <p:nvPr>
              <p:custDataLst>
                <p:tags r:id="rId1"/>
              </p:custDataLst>
            </p:nvPr>
          </p:nvPicPr>
          <p:blipFill>
            <a:blip r:embed="rId2" cstate="print"/>
            <a:stretch>
              <a:fillRect/>
            </a:stretch>
          </p:blipFill>
          <p:spPr>
            <a:xfrm>
              <a:off x="1354836" y="187452"/>
              <a:ext cx="79247" cy="777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350263" y="182879"/>
              <a:ext cx="88391" cy="868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>
              <p:custDataLst>
                <p:tags r:id="rId5"/>
              </p:custDataLst>
            </p:nvPr>
          </p:nvPicPr>
          <p:blipFill>
            <a:blip r:embed="rId6" cstate="print"/>
            <a:stretch>
              <a:fillRect/>
            </a:stretch>
          </p:blipFill>
          <p:spPr>
            <a:xfrm>
              <a:off x="583692" y="774191"/>
              <a:ext cx="77723" cy="77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>
              <p:custDataLst>
                <p:tags r:id="rId7"/>
              </p:custDataLst>
            </p:nvPr>
          </p:nvPicPr>
          <p:blipFill>
            <a:blip r:embed="rId8" cstate="print"/>
            <a:stretch>
              <a:fillRect/>
            </a:stretch>
          </p:blipFill>
          <p:spPr>
            <a:xfrm>
              <a:off x="579120" y="769619"/>
              <a:ext cx="86867" cy="868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>
              <p:custDataLst>
                <p:tags r:id="rId9"/>
              </p:custDataLst>
            </p:nvPr>
          </p:nvSpPr>
          <p:spPr>
            <a:xfrm>
              <a:off x="1471422" y="877061"/>
              <a:ext cx="9875520" cy="0"/>
            </a:xfrm>
            <a:custGeom>
              <a:avLst/>
              <a:gdLst/>
              <a:ahLst/>
              <a:cxnLst/>
              <a:rect l="l" t="t" r="r" b="b"/>
              <a:pathLst>
                <a:path w="9875520">
                  <a:moveTo>
                    <a:pt x="0" y="0"/>
                  </a:moveTo>
                  <a:lnTo>
                    <a:pt x="9875520" y="0"/>
                  </a:lnTo>
                </a:path>
              </a:pathLst>
            </a:custGeom>
            <a:ln w="28956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437515" y="198755"/>
            <a:ext cx="3329940" cy="28638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金盘科创大厦功能结构图</a:t>
            </a:r>
            <a:endParaRPr dirty="0"/>
          </a:p>
        </p:txBody>
      </p:sp>
      <p:grpSp>
        <p:nvGrpSpPr>
          <p:cNvPr id="12" name="object 12"/>
          <p:cNvGrpSpPr/>
          <p:nvPr/>
        </p:nvGrpSpPr>
        <p:grpSpPr>
          <a:xfrm>
            <a:off x="125729" y="278892"/>
            <a:ext cx="8075295" cy="4731386"/>
            <a:chOff x="167639" y="371856"/>
            <a:chExt cx="10767060" cy="6308514"/>
          </a:xfrm>
        </p:grpSpPr>
        <p:pic>
          <p:nvPicPr>
            <p:cNvPr id="13" name="object 13"/>
            <p:cNvPicPr/>
            <p:nvPr>
              <p:custDataLst>
                <p:tags r:id="rId11"/>
              </p:custDataLst>
            </p:nvPr>
          </p:nvPicPr>
          <p:blipFill>
            <a:blip r:embed="rId12" cstate="print"/>
            <a:stretch>
              <a:fillRect/>
            </a:stretch>
          </p:blipFill>
          <p:spPr>
            <a:xfrm>
              <a:off x="9471659" y="371856"/>
              <a:ext cx="1463040" cy="3794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>
              <p:custDataLst>
                <p:tags r:id="rId13"/>
              </p:custDataLst>
            </p:nvPr>
          </p:nvPicPr>
          <p:blipFill>
            <a:blip r:embed="rId14" cstate="print"/>
            <a:stretch>
              <a:fillRect/>
            </a:stretch>
          </p:blipFill>
          <p:spPr>
            <a:xfrm>
              <a:off x="167639" y="1099143"/>
              <a:ext cx="6350847" cy="55812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>
              <p:custDataLst>
                <p:tags r:id="rId15"/>
              </p:custDataLst>
            </p:nvPr>
          </p:nvSpPr>
          <p:spPr>
            <a:xfrm>
              <a:off x="5343312" y="1784096"/>
              <a:ext cx="1377527" cy="4632113"/>
            </a:xfrm>
            <a:custGeom>
              <a:avLst/>
              <a:gdLst/>
              <a:ahLst/>
              <a:cxnLst/>
              <a:rect l="l" t="t" r="r" b="b"/>
              <a:pathLst>
                <a:path w="1979295" h="4631690">
                  <a:moveTo>
                    <a:pt x="1964054" y="4631436"/>
                  </a:moveTo>
                  <a:lnTo>
                    <a:pt x="0" y="4631436"/>
                  </a:lnTo>
                </a:path>
                <a:path w="1979295" h="4631690">
                  <a:moveTo>
                    <a:pt x="1964054" y="4268724"/>
                  </a:moveTo>
                  <a:lnTo>
                    <a:pt x="0" y="4268724"/>
                  </a:lnTo>
                </a:path>
                <a:path w="1979295" h="4631690">
                  <a:moveTo>
                    <a:pt x="1964054" y="3916680"/>
                  </a:moveTo>
                  <a:lnTo>
                    <a:pt x="0" y="3916680"/>
                  </a:lnTo>
                </a:path>
                <a:path w="1979295" h="4631690">
                  <a:moveTo>
                    <a:pt x="1964054" y="3590544"/>
                  </a:moveTo>
                  <a:lnTo>
                    <a:pt x="0" y="3590544"/>
                  </a:lnTo>
                </a:path>
                <a:path w="1979295" h="4631690">
                  <a:moveTo>
                    <a:pt x="1964054" y="1845564"/>
                  </a:moveTo>
                  <a:lnTo>
                    <a:pt x="0" y="1845564"/>
                  </a:lnTo>
                </a:path>
                <a:path w="1979295" h="4631690">
                  <a:moveTo>
                    <a:pt x="1979295" y="0"/>
                  </a:moveTo>
                  <a:lnTo>
                    <a:pt x="15239" y="0"/>
                  </a:lnTo>
                </a:path>
              </a:pathLst>
            </a:custGeom>
            <a:ln w="28956">
              <a:solidFill>
                <a:srgbClr val="FF0000"/>
              </a:solidFill>
              <a:prstDash val="lgDashDot"/>
            </a:ln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6" name="object 16"/>
            <p:cNvSpPr/>
            <p:nvPr>
              <p:custDataLst>
                <p:tags r:id="rId16"/>
              </p:custDataLst>
            </p:nvPr>
          </p:nvSpPr>
          <p:spPr>
            <a:xfrm>
              <a:off x="1417320" y="6199632"/>
              <a:ext cx="5227320" cy="288290"/>
            </a:xfrm>
            <a:custGeom>
              <a:avLst/>
              <a:gdLst/>
              <a:ahLst/>
              <a:cxnLst/>
              <a:rect l="l" t="t" r="r" b="b"/>
              <a:pathLst>
                <a:path w="5227320" h="288289">
                  <a:moveTo>
                    <a:pt x="5179313" y="0"/>
                  </a:moveTo>
                  <a:lnTo>
                    <a:pt x="48006" y="0"/>
                  </a:lnTo>
                  <a:lnTo>
                    <a:pt x="29307" y="3771"/>
                  </a:lnTo>
                  <a:lnTo>
                    <a:pt x="14049" y="14058"/>
                  </a:lnTo>
                  <a:lnTo>
                    <a:pt x="3768" y="29317"/>
                  </a:lnTo>
                  <a:lnTo>
                    <a:pt x="0" y="48006"/>
                  </a:lnTo>
                  <a:lnTo>
                    <a:pt x="0" y="240030"/>
                  </a:lnTo>
                  <a:lnTo>
                    <a:pt x="3768" y="258712"/>
                  </a:lnTo>
                  <a:lnTo>
                    <a:pt x="14049" y="273972"/>
                  </a:lnTo>
                  <a:lnTo>
                    <a:pt x="29307" y="284262"/>
                  </a:lnTo>
                  <a:lnTo>
                    <a:pt x="48006" y="288036"/>
                  </a:lnTo>
                  <a:lnTo>
                    <a:pt x="5179313" y="288036"/>
                  </a:lnTo>
                  <a:lnTo>
                    <a:pt x="5198012" y="284262"/>
                  </a:lnTo>
                  <a:lnTo>
                    <a:pt x="5213270" y="273972"/>
                  </a:lnTo>
                  <a:lnTo>
                    <a:pt x="5223551" y="258712"/>
                  </a:lnTo>
                  <a:lnTo>
                    <a:pt x="5227320" y="240030"/>
                  </a:lnTo>
                  <a:lnTo>
                    <a:pt x="5227320" y="48006"/>
                  </a:lnTo>
                  <a:lnTo>
                    <a:pt x="5223551" y="29317"/>
                  </a:lnTo>
                  <a:lnTo>
                    <a:pt x="5213270" y="14058"/>
                  </a:lnTo>
                  <a:lnTo>
                    <a:pt x="5198012" y="3771"/>
                  </a:lnTo>
                  <a:lnTo>
                    <a:pt x="5179313" y="0"/>
                  </a:lnTo>
                  <a:close/>
                </a:path>
              </a:pathLst>
            </a:custGeom>
            <a:solidFill>
              <a:srgbClr val="154A21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7" name="object 17"/>
            <p:cNvSpPr/>
            <p:nvPr>
              <p:custDataLst>
                <p:tags r:id="rId17"/>
              </p:custDataLst>
            </p:nvPr>
          </p:nvSpPr>
          <p:spPr>
            <a:xfrm>
              <a:off x="1417320" y="5868923"/>
              <a:ext cx="5227320" cy="288290"/>
            </a:xfrm>
            <a:custGeom>
              <a:avLst/>
              <a:gdLst/>
              <a:ahLst/>
              <a:cxnLst/>
              <a:rect l="l" t="t" r="r" b="b"/>
              <a:pathLst>
                <a:path w="5227320" h="288289">
                  <a:moveTo>
                    <a:pt x="5179313" y="0"/>
                  </a:moveTo>
                  <a:lnTo>
                    <a:pt x="48006" y="0"/>
                  </a:lnTo>
                  <a:lnTo>
                    <a:pt x="29307" y="3771"/>
                  </a:lnTo>
                  <a:lnTo>
                    <a:pt x="14049" y="14058"/>
                  </a:lnTo>
                  <a:lnTo>
                    <a:pt x="3768" y="29317"/>
                  </a:lnTo>
                  <a:lnTo>
                    <a:pt x="0" y="48006"/>
                  </a:lnTo>
                  <a:lnTo>
                    <a:pt x="0" y="240029"/>
                  </a:lnTo>
                  <a:lnTo>
                    <a:pt x="3768" y="258712"/>
                  </a:lnTo>
                  <a:lnTo>
                    <a:pt x="14049" y="273972"/>
                  </a:lnTo>
                  <a:lnTo>
                    <a:pt x="29307" y="284262"/>
                  </a:lnTo>
                  <a:lnTo>
                    <a:pt x="48006" y="288035"/>
                  </a:lnTo>
                  <a:lnTo>
                    <a:pt x="5179313" y="288035"/>
                  </a:lnTo>
                  <a:lnTo>
                    <a:pt x="5198012" y="284262"/>
                  </a:lnTo>
                  <a:lnTo>
                    <a:pt x="5213270" y="273972"/>
                  </a:lnTo>
                  <a:lnTo>
                    <a:pt x="5223551" y="258712"/>
                  </a:lnTo>
                  <a:lnTo>
                    <a:pt x="5227320" y="240029"/>
                  </a:lnTo>
                  <a:lnTo>
                    <a:pt x="5227320" y="48006"/>
                  </a:lnTo>
                  <a:lnTo>
                    <a:pt x="5223551" y="29317"/>
                  </a:lnTo>
                  <a:lnTo>
                    <a:pt x="5213270" y="14058"/>
                  </a:lnTo>
                  <a:lnTo>
                    <a:pt x="5198012" y="3771"/>
                  </a:lnTo>
                  <a:lnTo>
                    <a:pt x="5179313" y="0"/>
                  </a:lnTo>
                  <a:close/>
                </a:path>
              </a:pathLst>
            </a:custGeom>
            <a:solidFill>
              <a:srgbClr val="A40020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8" name="object 18"/>
            <p:cNvSpPr/>
            <p:nvPr>
              <p:custDataLst>
                <p:tags r:id="rId18"/>
              </p:custDataLst>
            </p:nvPr>
          </p:nvSpPr>
          <p:spPr>
            <a:xfrm>
              <a:off x="1417320" y="5527547"/>
              <a:ext cx="5227320" cy="288290"/>
            </a:xfrm>
            <a:custGeom>
              <a:avLst/>
              <a:gdLst/>
              <a:ahLst/>
              <a:cxnLst/>
              <a:rect l="l" t="t" r="r" b="b"/>
              <a:pathLst>
                <a:path w="5227320" h="288289">
                  <a:moveTo>
                    <a:pt x="5179313" y="0"/>
                  </a:moveTo>
                  <a:lnTo>
                    <a:pt x="48006" y="0"/>
                  </a:lnTo>
                  <a:lnTo>
                    <a:pt x="29307" y="3768"/>
                  </a:lnTo>
                  <a:lnTo>
                    <a:pt x="14049" y="14049"/>
                  </a:lnTo>
                  <a:lnTo>
                    <a:pt x="3768" y="29307"/>
                  </a:lnTo>
                  <a:lnTo>
                    <a:pt x="0" y="48005"/>
                  </a:lnTo>
                  <a:lnTo>
                    <a:pt x="0" y="240029"/>
                  </a:lnTo>
                  <a:lnTo>
                    <a:pt x="3768" y="258718"/>
                  </a:lnTo>
                  <a:lnTo>
                    <a:pt x="14049" y="273977"/>
                  </a:lnTo>
                  <a:lnTo>
                    <a:pt x="29307" y="284264"/>
                  </a:lnTo>
                  <a:lnTo>
                    <a:pt x="48006" y="288035"/>
                  </a:lnTo>
                  <a:lnTo>
                    <a:pt x="5179313" y="288035"/>
                  </a:lnTo>
                  <a:lnTo>
                    <a:pt x="5198012" y="284264"/>
                  </a:lnTo>
                  <a:lnTo>
                    <a:pt x="5213270" y="273977"/>
                  </a:lnTo>
                  <a:lnTo>
                    <a:pt x="5223551" y="258718"/>
                  </a:lnTo>
                  <a:lnTo>
                    <a:pt x="5227320" y="240029"/>
                  </a:lnTo>
                  <a:lnTo>
                    <a:pt x="5227320" y="48005"/>
                  </a:lnTo>
                  <a:lnTo>
                    <a:pt x="5223551" y="29307"/>
                  </a:lnTo>
                  <a:lnTo>
                    <a:pt x="5213270" y="14049"/>
                  </a:lnTo>
                  <a:lnTo>
                    <a:pt x="5198012" y="3768"/>
                  </a:lnTo>
                  <a:lnTo>
                    <a:pt x="5179313" y="0"/>
                  </a:lnTo>
                  <a:close/>
                </a:path>
              </a:pathLst>
            </a:custGeom>
            <a:solidFill>
              <a:srgbClr val="FFC000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19" name="object 19"/>
            <p:cNvSpPr/>
            <p:nvPr>
              <p:custDataLst>
                <p:tags r:id="rId19"/>
              </p:custDataLst>
            </p:nvPr>
          </p:nvSpPr>
          <p:spPr>
            <a:xfrm>
              <a:off x="1417320" y="5219700"/>
              <a:ext cx="4032885" cy="218440"/>
            </a:xfrm>
            <a:custGeom>
              <a:avLst/>
              <a:gdLst/>
              <a:ahLst/>
              <a:cxnLst/>
              <a:rect l="l" t="t" r="r" b="b"/>
              <a:pathLst>
                <a:path w="4032885" h="218439">
                  <a:moveTo>
                    <a:pt x="3996181" y="0"/>
                  </a:moveTo>
                  <a:lnTo>
                    <a:pt x="36321" y="0"/>
                  </a:lnTo>
                  <a:lnTo>
                    <a:pt x="22181" y="2853"/>
                  </a:lnTo>
                  <a:lnTo>
                    <a:pt x="10636" y="10636"/>
                  </a:lnTo>
                  <a:lnTo>
                    <a:pt x="2853" y="22181"/>
                  </a:lnTo>
                  <a:lnTo>
                    <a:pt x="0" y="36321"/>
                  </a:lnTo>
                  <a:lnTo>
                    <a:pt x="0" y="181609"/>
                  </a:lnTo>
                  <a:lnTo>
                    <a:pt x="2853" y="195750"/>
                  </a:lnTo>
                  <a:lnTo>
                    <a:pt x="10636" y="207295"/>
                  </a:lnTo>
                  <a:lnTo>
                    <a:pt x="22181" y="215078"/>
                  </a:lnTo>
                  <a:lnTo>
                    <a:pt x="36321" y="217931"/>
                  </a:lnTo>
                  <a:lnTo>
                    <a:pt x="3996181" y="217931"/>
                  </a:lnTo>
                  <a:lnTo>
                    <a:pt x="4010322" y="215078"/>
                  </a:lnTo>
                  <a:lnTo>
                    <a:pt x="4021867" y="207295"/>
                  </a:lnTo>
                  <a:lnTo>
                    <a:pt x="4029650" y="195750"/>
                  </a:lnTo>
                  <a:lnTo>
                    <a:pt x="4032504" y="181609"/>
                  </a:lnTo>
                  <a:lnTo>
                    <a:pt x="4032504" y="36321"/>
                  </a:lnTo>
                  <a:lnTo>
                    <a:pt x="4029650" y="22181"/>
                  </a:lnTo>
                  <a:lnTo>
                    <a:pt x="4021867" y="10636"/>
                  </a:lnTo>
                  <a:lnTo>
                    <a:pt x="4010322" y="2853"/>
                  </a:lnTo>
                  <a:lnTo>
                    <a:pt x="3996181" y="0"/>
                  </a:lnTo>
                  <a:close/>
                </a:path>
              </a:pathLst>
            </a:custGeom>
            <a:solidFill>
              <a:srgbClr val="006FC0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0" name="object 20"/>
            <p:cNvSpPr/>
            <p:nvPr>
              <p:custDataLst>
                <p:tags r:id="rId20"/>
              </p:custDataLst>
            </p:nvPr>
          </p:nvSpPr>
          <p:spPr>
            <a:xfrm>
              <a:off x="1417320" y="4911852"/>
              <a:ext cx="4032885" cy="273050"/>
            </a:xfrm>
            <a:custGeom>
              <a:avLst/>
              <a:gdLst/>
              <a:ahLst/>
              <a:cxnLst/>
              <a:rect l="l" t="t" r="r" b="b"/>
              <a:pathLst>
                <a:path w="4032885" h="273050">
                  <a:moveTo>
                    <a:pt x="3987038" y="0"/>
                  </a:moveTo>
                  <a:lnTo>
                    <a:pt x="45466" y="0"/>
                  </a:lnTo>
                  <a:lnTo>
                    <a:pt x="27753" y="3567"/>
                  </a:lnTo>
                  <a:lnTo>
                    <a:pt x="13303" y="13303"/>
                  </a:lnTo>
                  <a:lnTo>
                    <a:pt x="3567" y="27753"/>
                  </a:lnTo>
                  <a:lnTo>
                    <a:pt x="0" y="45466"/>
                  </a:lnTo>
                  <a:lnTo>
                    <a:pt x="0" y="227330"/>
                  </a:lnTo>
                  <a:lnTo>
                    <a:pt x="3567" y="245042"/>
                  </a:lnTo>
                  <a:lnTo>
                    <a:pt x="13303" y="259492"/>
                  </a:lnTo>
                  <a:lnTo>
                    <a:pt x="27753" y="269228"/>
                  </a:lnTo>
                  <a:lnTo>
                    <a:pt x="45466" y="272796"/>
                  </a:lnTo>
                  <a:lnTo>
                    <a:pt x="3987038" y="272796"/>
                  </a:lnTo>
                  <a:lnTo>
                    <a:pt x="4004750" y="269228"/>
                  </a:lnTo>
                  <a:lnTo>
                    <a:pt x="4019200" y="259492"/>
                  </a:lnTo>
                  <a:lnTo>
                    <a:pt x="4028936" y="245042"/>
                  </a:lnTo>
                  <a:lnTo>
                    <a:pt x="4032504" y="227330"/>
                  </a:lnTo>
                  <a:lnTo>
                    <a:pt x="4032504" y="45466"/>
                  </a:lnTo>
                  <a:lnTo>
                    <a:pt x="4028936" y="27753"/>
                  </a:lnTo>
                  <a:lnTo>
                    <a:pt x="4019200" y="13303"/>
                  </a:lnTo>
                  <a:lnTo>
                    <a:pt x="4004750" y="3567"/>
                  </a:lnTo>
                  <a:lnTo>
                    <a:pt x="3987038" y="0"/>
                  </a:lnTo>
                  <a:close/>
                </a:path>
              </a:pathLst>
            </a:custGeom>
            <a:solidFill>
              <a:srgbClr val="1BB905">
                <a:alpha val="29803"/>
              </a:srgbClr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  <p:sp>
          <p:nvSpPr>
            <p:cNvPr id="21" name="object 21"/>
            <p:cNvSpPr/>
            <p:nvPr>
              <p:custDataLst>
                <p:tags r:id="rId21"/>
              </p:custDataLst>
            </p:nvPr>
          </p:nvSpPr>
          <p:spPr>
            <a:xfrm>
              <a:off x="1615439" y="1719072"/>
              <a:ext cx="4032885" cy="218440"/>
            </a:xfrm>
            <a:custGeom>
              <a:avLst/>
              <a:gdLst/>
              <a:ahLst/>
              <a:cxnLst/>
              <a:rect l="l" t="t" r="r" b="b"/>
              <a:pathLst>
                <a:path w="4032885" h="218439">
                  <a:moveTo>
                    <a:pt x="3996182" y="0"/>
                  </a:moveTo>
                  <a:lnTo>
                    <a:pt x="36321" y="0"/>
                  </a:lnTo>
                  <a:lnTo>
                    <a:pt x="22181" y="2853"/>
                  </a:lnTo>
                  <a:lnTo>
                    <a:pt x="10636" y="10636"/>
                  </a:lnTo>
                  <a:lnTo>
                    <a:pt x="2853" y="22181"/>
                  </a:lnTo>
                  <a:lnTo>
                    <a:pt x="0" y="36322"/>
                  </a:lnTo>
                  <a:lnTo>
                    <a:pt x="0" y="181610"/>
                  </a:lnTo>
                  <a:lnTo>
                    <a:pt x="2853" y="195750"/>
                  </a:lnTo>
                  <a:lnTo>
                    <a:pt x="10636" y="207295"/>
                  </a:lnTo>
                  <a:lnTo>
                    <a:pt x="22181" y="215078"/>
                  </a:lnTo>
                  <a:lnTo>
                    <a:pt x="36321" y="217931"/>
                  </a:lnTo>
                  <a:lnTo>
                    <a:pt x="3996182" y="217931"/>
                  </a:lnTo>
                  <a:lnTo>
                    <a:pt x="4010322" y="215078"/>
                  </a:lnTo>
                  <a:lnTo>
                    <a:pt x="4021867" y="207295"/>
                  </a:lnTo>
                  <a:lnTo>
                    <a:pt x="4029650" y="195750"/>
                  </a:lnTo>
                  <a:lnTo>
                    <a:pt x="4032504" y="181610"/>
                  </a:lnTo>
                  <a:lnTo>
                    <a:pt x="4032504" y="36322"/>
                  </a:lnTo>
                  <a:lnTo>
                    <a:pt x="4029650" y="22181"/>
                  </a:lnTo>
                  <a:lnTo>
                    <a:pt x="4021867" y="10636"/>
                  </a:lnTo>
                  <a:lnTo>
                    <a:pt x="4010322" y="2853"/>
                  </a:lnTo>
                  <a:lnTo>
                    <a:pt x="3996182" y="0"/>
                  </a:lnTo>
                  <a:close/>
                </a:path>
              </a:pathLst>
            </a:custGeom>
            <a:solidFill>
              <a:srgbClr val="006FC0">
                <a:alpha val="30195"/>
              </a:srgbClr>
            </a:solidFill>
          </p:spPr>
          <p:txBody>
            <a:bodyPr wrap="square" lIns="0" tIns="0" rIns="0" bIns="0" rtlCol="0"/>
            <a:lstStyle/>
            <a:p>
              <a:endParaRPr sz="1350"/>
            </a:p>
          </p:txBody>
        </p:sp>
      </p:grpSp>
      <p:sp>
        <p:nvSpPr>
          <p:cNvPr id="22" name="object 22"/>
          <p:cNvSpPr txBox="1"/>
          <p:nvPr>
            <p:custDataLst>
              <p:tags r:id="rId22"/>
            </p:custDataLst>
          </p:nvPr>
        </p:nvSpPr>
        <p:spPr>
          <a:xfrm>
            <a:off x="5146675" y="2621280"/>
            <a:ext cx="2367280" cy="17081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55" dirty="0">
                <a:latin typeface="PMingLiU" panose="02020500000000000000" charset="-122"/>
                <a:cs typeface="PMingLiU" panose="02020500000000000000" charset="-122"/>
              </a:rPr>
              <a:t>7~19</a:t>
            </a:r>
            <a:r>
              <a:rPr sz="1050" spc="300" dirty="0">
                <a:latin typeface="PMingLiU" panose="02020500000000000000" charset="-122"/>
                <a:cs typeface="PMingLiU" panose="02020500000000000000" charset="-122"/>
              </a:rPr>
              <a:t> 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客房区拥有套房共计</a:t>
            </a:r>
            <a:r>
              <a:rPr sz="1050" dirty="0">
                <a:latin typeface="PMingLiU" panose="02020500000000000000" charset="-122"/>
                <a:cs typeface="PMingLiU" panose="02020500000000000000" charset="-122"/>
              </a:rPr>
              <a:t>126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间</a:t>
            </a:r>
            <a:endParaRPr sz="105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" name="object 23"/>
          <p:cNvSpPr txBox="1"/>
          <p:nvPr>
            <p:custDataLst>
              <p:tags r:id="rId23"/>
            </p:custDataLst>
          </p:nvPr>
        </p:nvSpPr>
        <p:spPr>
          <a:xfrm>
            <a:off x="5078095" y="1239520"/>
            <a:ext cx="3603625" cy="17081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PMingLiU" panose="02020500000000000000" charset="-122"/>
                <a:cs typeface="PMingLiU" panose="02020500000000000000" charset="-122"/>
              </a:rPr>
              <a:t>L20</a:t>
            </a:r>
            <a:r>
              <a:rPr sz="1050" spc="325" dirty="0">
                <a:latin typeface="PMingLiU" panose="02020500000000000000" charset="-122"/>
                <a:cs typeface="PMingLiU" panose="02020500000000000000" charset="-122"/>
              </a:rPr>
              <a:t> 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公司会所、露天花园</a:t>
            </a:r>
            <a:r>
              <a:rPr sz="1050" spc="30" dirty="0">
                <a:latin typeface="PMingLiU" panose="02020500000000000000" charset="-122"/>
                <a:cs typeface="PMingLiU" panose="02020500000000000000" charset="-122"/>
              </a:rPr>
              <a:t>BBQ</a:t>
            </a:r>
            <a:r>
              <a:rPr sz="1050" spc="-15" dirty="0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小型</a:t>
            </a:r>
            <a:r>
              <a:rPr sz="1050" spc="-15" dirty="0">
                <a:latin typeface="宋体" panose="02010600030101010101" pitchFamily="2" charset="-122"/>
                <a:cs typeface="宋体" panose="02010600030101010101" pitchFamily="2" charset="-122"/>
              </a:rPr>
              <a:t>影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院、</a:t>
            </a:r>
            <a:r>
              <a:rPr sz="1050" spc="-15" dirty="0">
                <a:latin typeface="宋体" panose="02010600030101010101" pitchFamily="2" charset="-122"/>
                <a:cs typeface="宋体" panose="02010600030101010101" pitchFamily="2" charset="-122"/>
              </a:rPr>
              <a:t>红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酒雪</a:t>
            </a:r>
            <a:r>
              <a:rPr sz="1050" spc="-15" dirty="0">
                <a:latin typeface="宋体" panose="02010600030101010101" pitchFamily="2" charset="-122"/>
                <a:cs typeface="宋体" panose="02010600030101010101" pitchFamily="2" charset="-122"/>
              </a:rPr>
              <a:t>茄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吧</a:t>
            </a:r>
            <a:endParaRPr sz="105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" name="object 24"/>
          <p:cNvSpPr txBox="1"/>
          <p:nvPr>
            <p:custDataLst>
              <p:tags r:id="rId24"/>
            </p:custDataLst>
          </p:nvPr>
        </p:nvSpPr>
        <p:spPr>
          <a:xfrm>
            <a:off x="5146675" y="3592195"/>
            <a:ext cx="3769995" cy="1323975"/>
          </a:xfrm>
          <a:prstGeom prst="rect">
            <a:avLst/>
          </a:prstGeom>
        </p:spPr>
        <p:txBody>
          <a:bodyPr vert="horz" wrap="square" lIns="0" tIns="79533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835"/>
              </a:spcBef>
            </a:pPr>
            <a:r>
              <a:rPr sz="1050" spc="65" dirty="0">
                <a:latin typeface="PMingLiU" panose="02020500000000000000" charset="-122"/>
                <a:cs typeface="PMingLiU" panose="02020500000000000000" charset="-122"/>
              </a:rPr>
              <a:t>F5~F6</a:t>
            </a:r>
            <a:r>
              <a:rPr sz="1050" spc="-20" dirty="0">
                <a:latin typeface="PMingLiU" panose="02020500000000000000" charset="-122"/>
                <a:cs typeface="PMingLiU" panose="02020500000000000000" charset="-122"/>
              </a:rPr>
              <a:t> 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员工住宿区，拥有标间</a:t>
            </a:r>
            <a:r>
              <a:rPr sz="1050" dirty="0">
                <a:latin typeface="PMingLiU" panose="02020500000000000000" charset="-122"/>
                <a:cs typeface="PMingLiU" panose="02020500000000000000" charset="-122"/>
              </a:rPr>
              <a:t>32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间</a:t>
            </a:r>
            <a:endParaRPr sz="105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50" spc="25" dirty="0">
                <a:latin typeface="PMingLiU" panose="02020500000000000000" charset="-122"/>
                <a:cs typeface="PMingLiU" panose="02020500000000000000" charset="-122"/>
              </a:rPr>
              <a:t>F4</a:t>
            </a:r>
            <a:r>
              <a:rPr sz="1050" spc="-20" dirty="0">
                <a:latin typeface="PMingLiU" panose="02020500000000000000" charset="-122"/>
                <a:cs typeface="PMingLiU" panose="02020500000000000000" charset="-122"/>
              </a:rPr>
              <a:t> 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管道转换层、露天休闲</a:t>
            </a:r>
            <a:r>
              <a:rPr sz="1050" spc="-15" dirty="0">
                <a:latin typeface="宋体" panose="02010600030101010101" pitchFamily="2" charset="-122"/>
                <a:cs typeface="宋体" panose="02010600030101010101" pitchFamily="2" charset="-122"/>
              </a:rPr>
              <a:t>区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050" spc="-5" dirty="0">
                <a:latin typeface="PMingLiU" panose="02020500000000000000" charset="-122"/>
                <a:cs typeface="PMingLiU" panose="02020500000000000000" charset="-122"/>
              </a:rPr>
              <a:t>SAP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休</a:t>
            </a:r>
            <a:r>
              <a:rPr sz="1050" spc="-15" dirty="0">
                <a:latin typeface="宋体" panose="02010600030101010101" pitchFamily="2" charset="-122"/>
                <a:cs typeface="宋体" panose="02010600030101010101" pitchFamily="2" charset="-122"/>
              </a:rPr>
              <a:t>闲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区</a:t>
            </a:r>
            <a:endParaRPr sz="105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7305">
              <a:lnSpc>
                <a:spcPct val="100000"/>
              </a:lnSpc>
              <a:spcBef>
                <a:spcPts val="1000"/>
              </a:spcBef>
            </a:pPr>
            <a:r>
              <a:rPr sz="1050" spc="25" dirty="0">
                <a:latin typeface="PMingLiU" panose="02020500000000000000" charset="-122"/>
                <a:cs typeface="PMingLiU" panose="02020500000000000000" charset="-122"/>
              </a:rPr>
              <a:t>F3</a:t>
            </a:r>
            <a:r>
              <a:rPr sz="1050" spc="-20" dirty="0">
                <a:latin typeface="PMingLiU" panose="02020500000000000000" charset="-122"/>
                <a:cs typeface="PMingLiU" panose="02020500000000000000" charset="-122"/>
              </a:rPr>
              <a:t> </a:t>
            </a:r>
            <a:r>
              <a:rPr sz="1050" dirty="0" err="1">
                <a:latin typeface="宋体" panose="02010600030101010101" pitchFamily="2" charset="-122"/>
                <a:cs typeface="宋体" panose="02010600030101010101" pitchFamily="2" charset="-122"/>
              </a:rPr>
              <a:t>跨境</a:t>
            </a:r>
            <a:r>
              <a:rPr lang="zh-CN" altLang="en-US" sz="1050" dirty="0">
                <a:latin typeface="宋体" panose="02010600030101010101" pitchFamily="2" charset="-122"/>
                <a:cs typeface="宋体" panose="02010600030101010101" pitchFamily="2" charset="-122"/>
              </a:rPr>
              <a:t>电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商</a:t>
            </a:r>
            <a:endParaRPr sz="105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26035">
              <a:lnSpc>
                <a:spcPct val="100000"/>
              </a:lnSpc>
              <a:spcBef>
                <a:spcPts val="745"/>
              </a:spcBef>
            </a:pPr>
            <a:r>
              <a:rPr sz="1050" dirty="0">
                <a:latin typeface="PMingLiU" panose="02020500000000000000" charset="-122"/>
                <a:cs typeface="PMingLiU" panose="02020500000000000000" charset="-122"/>
              </a:rPr>
              <a:t>L2</a:t>
            </a:r>
            <a:r>
              <a:rPr sz="1050" spc="-20" dirty="0">
                <a:latin typeface="PMingLiU" panose="02020500000000000000" charset="-122"/>
                <a:cs typeface="PMingLiU" panose="02020500000000000000" charset="-122"/>
              </a:rPr>
              <a:t> 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健身休闲区、餐饮区</a:t>
            </a:r>
            <a:endParaRPr sz="1050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050" dirty="0">
                <a:latin typeface="PMingLiU" panose="02020500000000000000" charset="-122"/>
                <a:cs typeface="PMingLiU" panose="02020500000000000000" charset="-122"/>
              </a:rPr>
              <a:t>L1</a:t>
            </a:r>
            <a:r>
              <a:rPr sz="1050" spc="-20" dirty="0">
                <a:latin typeface="PMingLiU" panose="02020500000000000000" charset="-122"/>
                <a:cs typeface="PMingLiU" panose="02020500000000000000" charset="-122"/>
              </a:rPr>
              <a:t> 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大堂、自助餐区、监控</a:t>
            </a:r>
            <a:r>
              <a:rPr sz="1050" spc="-15" dirty="0">
                <a:latin typeface="宋体" panose="02010600030101010101" pitchFamily="2" charset="-122"/>
                <a:cs typeface="宋体" panose="02010600030101010101" pitchFamily="2" charset="-122"/>
              </a:rPr>
              <a:t>中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心、</a:t>
            </a:r>
            <a:r>
              <a:rPr sz="1050" spc="-15" dirty="0">
                <a:latin typeface="宋体" panose="02010600030101010101" pitchFamily="2" charset="-122"/>
                <a:cs typeface="宋体" panose="02010600030101010101" pitchFamily="2" charset="-122"/>
              </a:rPr>
              <a:t>消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防中</a:t>
            </a:r>
            <a:r>
              <a:rPr sz="1050" spc="-10" dirty="0">
                <a:latin typeface="宋体" panose="02010600030101010101" pitchFamily="2" charset="-122"/>
                <a:cs typeface="宋体" panose="02010600030101010101" pitchFamily="2" charset="-122"/>
              </a:rPr>
              <a:t>心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、厨</a:t>
            </a:r>
            <a:r>
              <a:rPr sz="1050" spc="-10" dirty="0">
                <a:latin typeface="宋体" panose="02010600030101010101" pitchFamily="2" charset="-122"/>
                <a:cs typeface="宋体" panose="02010600030101010101" pitchFamily="2" charset="-122"/>
              </a:rPr>
              <a:t>房</a:t>
            </a:r>
            <a:r>
              <a:rPr sz="1050" spc="-5" dirty="0">
                <a:latin typeface="宋体" panose="02010600030101010101" pitchFamily="2" charset="-122"/>
                <a:cs typeface="宋体" panose="02010600030101010101" pitchFamily="2" charset="-122"/>
              </a:rPr>
              <a:t>、</a:t>
            </a:r>
            <a:r>
              <a:rPr sz="1050" spc="20" dirty="0">
                <a:latin typeface="PMingLiU" panose="02020500000000000000" charset="-122"/>
                <a:cs typeface="PMingLiU" panose="02020500000000000000" charset="-122"/>
              </a:rPr>
              <a:t>24h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便</a:t>
            </a:r>
            <a:r>
              <a:rPr sz="1050" spc="-15" dirty="0">
                <a:latin typeface="宋体" panose="02010600030101010101" pitchFamily="2" charset="-122"/>
                <a:cs typeface="宋体" panose="02010600030101010101" pitchFamily="2" charset="-122"/>
              </a:rPr>
              <a:t>利</a:t>
            </a:r>
            <a:r>
              <a:rPr sz="1050" dirty="0">
                <a:latin typeface="宋体" panose="02010600030101010101" pitchFamily="2" charset="-122"/>
                <a:cs typeface="宋体" panose="02010600030101010101" pitchFamily="2" charset="-122"/>
              </a:rPr>
              <a:t>店</a:t>
            </a:r>
            <a:endParaRPr sz="1050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590" y="17155"/>
            <a:ext cx="9144000" cy="51434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4285936" y="1654557"/>
            <a:ext cx="3756724" cy="28661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b="1" spc="-5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定位</a:t>
            </a:r>
            <a:r>
              <a:rPr b="1" spc="-5" dirty="0">
                <a:solidFill>
                  <a:schemeClr val="bg2"/>
                </a:solidFill>
                <a:latin typeface="等线" panose="02010600030101010101" charset="-122"/>
                <a:cs typeface="等线" panose="02010600030101010101" charset="-122"/>
              </a:rPr>
              <a:t>—</a:t>
            </a:r>
            <a:r>
              <a:rPr lang="zh-CN" b="1" spc="-5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高端管家式会员酒店</a:t>
            </a:r>
            <a:r>
              <a:rPr lang="zh-CN" altLang="en-US" b="1" spc="-5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运营</a:t>
            </a:r>
            <a:r>
              <a:rPr lang="zh-CN" b="1" spc="-5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模式</a:t>
            </a:r>
            <a:endParaRPr lang="zh-CN" b="1" spc="-5" dirty="0">
              <a:solidFill>
                <a:schemeClr val="bg2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24391" y="2038350"/>
            <a:ext cx="4455319" cy="0"/>
          </a:xfrm>
          <a:custGeom>
            <a:avLst/>
            <a:gdLst/>
            <a:ahLst/>
            <a:cxnLst/>
            <a:rect l="l" t="t" r="r" b="b"/>
            <a:pathLst>
              <a:path w="5940425">
                <a:moveTo>
                  <a:pt x="0" y="0"/>
                </a:moveTo>
                <a:lnTo>
                  <a:pt x="5940044" y="0"/>
                </a:lnTo>
              </a:path>
            </a:pathLst>
          </a:custGeom>
          <a:ln w="3175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/>
          <p:nvPr/>
        </p:nvSpPr>
        <p:spPr>
          <a:xfrm>
            <a:off x="3821049" y="3728211"/>
            <a:ext cx="4455319" cy="0"/>
          </a:xfrm>
          <a:custGeom>
            <a:avLst/>
            <a:gdLst/>
            <a:ahLst/>
            <a:cxnLst/>
            <a:rect l="l" t="t" r="r" b="b"/>
            <a:pathLst>
              <a:path w="5940425">
                <a:moveTo>
                  <a:pt x="0" y="0"/>
                </a:moveTo>
                <a:lnTo>
                  <a:pt x="5940044" y="0"/>
                </a:lnTo>
              </a:path>
            </a:pathLst>
          </a:custGeom>
          <a:ln w="3175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3624391" y="2647950"/>
            <a:ext cx="4455319" cy="18574"/>
          </a:xfrm>
          <a:custGeom>
            <a:avLst/>
            <a:gdLst/>
            <a:ahLst/>
            <a:cxnLst/>
            <a:rect l="l" t="t" r="r" b="b"/>
            <a:pathLst>
              <a:path w="5940425" h="24764">
                <a:moveTo>
                  <a:pt x="0" y="0"/>
                </a:moveTo>
                <a:lnTo>
                  <a:pt x="5940044" y="24638"/>
                </a:lnTo>
              </a:path>
            </a:pathLst>
          </a:custGeom>
          <a:ln w="3175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4027" y="606990"/>
            <a:ext cx="1276350" cy="7708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50" b="1" spc="-5" dirty="0">
                <a:latin typeface="微软雅黑" panose="020B0503020204020204" charset="-122"/>
                <a:cs typeface="微软雅黑" panose="020B0503020204020204" charset="-122"/>
              </a:rPr>
              <a:t>目录</a:t>
            </a:r>
            <a:endParaRPr sz="4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1044702"/>
            <a:ext cx="482918" cy="0"/>
          </a:xfrm>
          <a:custGeom>
            <a:avLst/>
            <a:gdLst/>
            <a:ahLst/>
            <a:cxnLst/>
            <a:rect l="l" t="t" r="r" b="b"/>
            <a:pathLst>
              <a:path w="643890">
                <a:moveTo>
                  <a:pt x="0" y="0"/>
                </a:moveTo>
                <a:lnTo>
                  <a:pt x="643762" y="0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2466593" y="1066514"/>
            <a:ext cx="0" cy="1695926"/>
          </a:xfrm>
          <a:custGeom>
            <a:avLst/>
            <a:gdLst/>
            <a:ahLst/>
            <a:cxnLst/>
            <a:rect l="l" t="t" r="r" b="b"/>
            <a:pathLst>
              <a:path h="2261235">
                <a:moveTo>
                  <a:pt x="0" y="0"/>
                </a:moveTo>
                <a:lnTo>
                  <a:pt x="0" y="2260854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2463165" y="3829050"/>
            <a:ext cx="0" cy="1192530"/>
          </a:xfrm>
          <a:custGeom>
            <a:avLst/>
            <a:gdLst/>
            <a:ahLst/>
            <a:cxnLst/>
            <a:rect l="l" t="t" r="r" b="b"/>
            <a:pathLst>
              <a:path h="1590040">
                <a:moveTo>
                  <a:pt x="0" y="1590027"/>
                </a:moveTo>
                <a:lnTo>
                  <a:pt x="0" y="0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 txBox="1"/>
          <p:nvPr/>
        </p:nvSpPr>
        <p:spPr>
          <a:xfrm>
            <a:off x="1590675" y="2798445"/>
            <a:ext cx="1769745" cy="905510"/>
          </a:xfrm>
          <a:prstGeom prst="rect">
            <a:avLst/>
          </a:prstGeom>
        </p:spPr>
        <p:txBody>
          <a:bodyPr vert="horz" wrap="square" lIns="0" tIns="120491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65"/>
              </a:spcBef>
            </a:pPr>
            <a:r>
              <a:rPr lang="zh-CN" sz="22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金盘科技大厦</a:t>
            </a:r>
            <a:endParaRPr lang="zh-CN" sz="2250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265"/>
              </a:spcBef>
            </a:pPr>
            <a:r>
              <a:rPr lang="zh-CN" dirty="0">
                <a:solidFill>
                  <a:srgbClr val="FFFF00"/>
                </a:solidFill>
                <a:latin typeface="微软雅黑" panose="020B0503020204020204" charset="-122"/>
                <a:cs typeface="微软雅黑" panose="020B0503020204020204" charset="-122"/>
              </a:rPr>
              <a:t>运营策划案</a:t>
            </a:r>
            <a:endParaRPr lang="zh-CN" dirty="0">
              <a:solidFill>
                <a:srgbClr val="FFFF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3667886"/>
            <a:ext cx="2157984" cy="1475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4"/>
          <p:cNvSpPr/>
          <p:nvPr/>
        </p:nvSpPr>
        <p:spPr>
          <a:xfrm>
            <a:off x="1872233" y="1036700"/>
            <a:ext cx="617696" cy="8573"/>
          </a:xfrm>
          <a:custGeom>
            <a:avLst/>
            <a:gdLst/>
            <a:ahLst/>
            <a:cxnLst/>
            <a:rect l="l" t="t" r="r" b="b"/>
            <a:pathLst>
              <a:path w="823595" h="11430">
                <a:moveTo>
                  <a:pt x="0" y="11175"/>
                </a:moveTo>
                <a:lnTo>
                  <a:pt x="823087" y="0"/>
                </a:lnTo>
              </a:path>
            </a:pathLst>
          </a:custGeom>
          <a:ln w="571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" name="object 15"/>
          <p:cNvSpPr txBox="1"/>
          <p:nvPr/>
        </p:nvSpPr>
        <p:spPr>
          <a:xfrm>
            <a:off x="3752156" y="1622304"/>
            <a:ext cx="339566" cy="3314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00" spc="-160" dirty="0">
                <a:solidFill>
                  <a:schemeClr val="bg2"/>
                </a:solidFill>
                <a:latin typeface="Broadway" panose="04040905080B02020502"/>
                <a:cs typeface="Broadway" panose="04040905080B02020502"/>
              </a:rPr>
              <a:t>01</a:t>
            </a:r>
            <a:endParaRPr sz="2100" dirty="0">
              <a:solidFill>
                <a:schemeClr val="bg2"/>
              </a:solidFill>
              <a:latin typeface="Broadway" panose="04040905080B02020502"/>
              <a:cs typeface="Broadway" panose="04040905080B0202050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40345" y="2231238"/>
            <a:ext cx="364331" cy="3314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00" spc="-5" dirty="0">
                <a:solidFill>
                  <a:schemeClr val="bg2"/>
                </a:solidFill>
                <a:latin typeface="Broadway" panose="04040905080B02020502"/>
                <a:cs typeface="Broadway" panose="04040905080B02020502"/>
              </a:rPr>
              <a:t>02</a:t>
            </a:r>
            <a:endParaRPr sz="2100">
              <a:solidFill>
                <a:schemeClr val="bg2"/>
              </a:solidFill>
              <a:latin typeface="Broadway" panose="04040905080B02020502"/>
              <a:cs typeface="Broadway" panose="04040905080B02020502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53584" y="2814454"/>
            <a:ext cx="364331" cy="3314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00" spc="-5" dirty="0">
                <a:solidFill>
                  <a:schemeClr val="bg2"/>
                </a:solidFill>
                <a:latin typeface="Broadway" panose="04040905080B02020502"/>
                <a:cs typeface="Broadway" panose="04040905080B02020502"/>
              </a:rPr>
              <a:t>03</a:t>
            </a:r>
            <a:endParaRPr sz="2100">
              <a:solidFill>
                <a:schemeClr val="bg2"/>
              </a:solidFill>
              <a:latin typeface="Broadway" panose="04040905080B02020502"/>
              <a:cs typeface="Broadway" panose="04040905080B02020502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08860" y="2845982"/>
            <a:ext cx="3689350" cy="28638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团队</a:t>
            </a:r>
            <a:r>
              <a:rPr lang="en-US" altLang="zh-CN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以客户满意度为关键绩效目标</a:t>
            </a:r>
            <a:endParaRPr lang="en-US" altLang="zh-CN" b="1" dirty="0">
              <a:solidFill>
                <a:schemeClr val="bg2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object 21"/>
          <p:cNvSpPr txBox="1"/>
          <p:nvPr/>
        </p:nvSpPr>
        <p:spPr>
          <a:xfrm>
            <a:off x="4285937" y="2276672"/>
            <a:ext cx="3712369" cy="28638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营销</a:t>
            </a:r>
            <a:r>
              <a:rPr lang="en-US" altLang="zh-CN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—</a:t>
            </a:r>
            <a:r>
              <a:rPr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b="1" dirty="0">
                <a:solidFill>
                  <a:schemeClr val="bg2"/>
                </a:solidFill>
                <a:latin typeface="Century Gothic" panose="020B0502020202020204"/>
                <a:cs typeface="Century Gothic" panose="020B0502020202020204"/>
              </a:rPr>
              <a:t>KOL</a:t>
            </a:r>
            <a:r>
              <a:rPr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＋</a:t>
            </a:r>
            <a:r>
              <a:rPr b="1" dirty="0">
                <a:solidFill>
                  <a:schemeClr val="bg2"/>
                </a:solidFill>
                <a:latin typeface="Century Gothic" panose="020B0502020202020204"/>
                <a:cs typeface="Century Gothic" panose="020B0502020202020204"/>
              </a:rPr>
              <a:t>KOC</a:t>
            </a:r>
            <a:r>
              <a:rPr lang="en-US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数字营销渠道</a:t>
            </a:r>
            <a:endParaRPr lang="zh-CN" altLang="en-US" b="1" dirty="0">
              <a:solidFill>
                <a:schemeClr val="bg2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103744" y="278892"/>
            <a:ext cx="1097280" cy="284606"/>
          </a:xfrm>
          <a:prstGeom prst="rect">
            <a:avLst/>
          </a:prstGeom>
        </p:spPr>
      </p:pic>
      <p:sp>
        <p:nvSpPr>
          <p:cNvPr id="17" name="object 19"/>
          <p:cNvSpPr txBox="1"/>
          <p:nvPr/>
        </p:nvSpPr>
        <p:spPr>
          <a:xfrm>
            <a:off x="4353310" y="3400972"/>
            <a:ext cx="3689350" cy="28661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经营</a:t>
            </a:r>
            <a:r>
              <a:rPr lang="en-US" altLang="zh-CN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—</a:t>
            </a:r>
            <a:r>
              <a:rPr lang="zh-CN" altLang="en-US" b="1" dirty="0">
                <a:solidFill>
                  <a:schemeClr val="bg2"/>
                </a:solidFill>
                <a:latin typeface="微软雅黑" panose="020B0503020204020204" charset="-122"/>
                <a:cs typeface="微软雅黑" panose="020B0503020204020204" charset="-122"/>
              </a:rPr>
              <a:t>为金盘科技公司创造合理利润</a:t>
            </a:r>
            <a:endParaRPr lang="en-US" altLang="zh-CN" b="1" dirty="0">
              <a:solidFill>
                <a:schemeClr val="bg2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18"/>
          <p:cNvSpPr txBox="1"/>
          <p:nvPr/>
        </p:nvSpPr>
        <p:spPr>
          <a:xfrm>
            <a:off x="3753584" y="3401194"/>
            <a:ext cx="364331" cy="33147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100" spc="-5" dirty="0">
                <a:solidFill>
                  <a:schemeClr val="bg2"/>
                </a:solidFill>
                <a:latin typeface="Broadway" panose="04040905080B02020502"/>
                <a:cs typeface="Broadway" panose="04040905080B02020502"/>
              </a:rPr>
              <a:t>0</a:t>
            </a:r>
            <a:r>
              <a:rPr lang="en-US" sz="2100" spc="-5" dirty="0">
                <a:solidFill>
                  <a:schemeClr val="bg2"/>
                </a:solidFill>
                <a:latin typeface="Broadway" panose="04040905080B02020502"/>
                <a:cs typeface="Broadway" panose="04040905080B02020502"/>
              </a:rPr>
              <a:t>4</a:t>
            </a:r>
            <a:endParaRPr lang="en-US" sz="2100" spc="-5" dirty="0">
              <a:solidFill>
                <a:schemeClr val="bg2"/>
              </a:solidFill>
              <a:latin typeface="Broadway" panose="04040905080B02020502"/>
              <a:cs typeface="Broadway" panose="04040905080B02020502"/>
            </a:endParaRPr>
          </a:p>
        </p:txBody>
      </p:sp>
      <p:sp>
        <p:nvSpPr>
          <p:cNvPr id="22" name="object 6"/>
          <p:cNvSpPr/>
          <p:nvPr/>
        </p:nvSpPr>
        <p:spPr>
          <a:xfrm>
            <a:off x="3809075" y="3262410"/>
            <a:ext cx="4455319" cy="0"/>
          </a:xfrm>
          <a:custGeom>
            <a:avLst/>
            <a:gdLst/>
            <a:ahLst/>
            <a:cxnLst/>
            <a:rect l="l" t="t" r="r" b="b"/>
            <a:pathLst>
              <a:path w="5940425">
                <a:moveTo>
                  <a:pt x="0" y="0"/>
                </a:moveTo>
                <a:lnTo>
                  <a:pt x="5940044" y="0"/>
                </a:lnTo>
              </a:path>
            </a:pathLst>
          </a:custGeom>
          <a:ln w="3175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 sz="1350"/>
          </a:p>
        </p:txBody>
      </p:sp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矩形 4"/>
          <p:cNvSpPr/>
          <p:nvPr/>
        </p:nvSpPr>
        <p:spPr>
          <a:xfrm>
            <a:off x="1497806" y="4160044"/>
            <a:ext cx="711994" cy="682229"/>
          </a:xfrm>
          <a:prstGeom prst="rect">
            <a:avLst/>
          </a:prstGeom>
          <a:gradFill rotWithShape="0">
            <a:gsLst>
              <a:gs pos="0">
                <a:srgbClr val="E79902">
                  <a:alpha val="70000"/>
                </a:srgbClr>
              </a:gs>
              <a:gs pos="100000">
                <a:srgbClr val="C48302">
                  <a:alpha val="70000"/>
                </a:srgbClr>
              </a:gs>
            </a:gsLst>
            <a:lin ang="5400000"/>
            <a:tileRect/>
          </a:gradFill>
          <a:ln w="9525">
            <a:noFill/>
          </a:ln>
        </p:spPr>
        <p:txBody>
          <a:bodyPr anchor="ctr"/>
          <a:lstStyle/>
          <a:p>
            <a:endParaRPr lang="zh-CN" altLang="en-US" sz="1350" i="0" dirty="0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3078" name="矩形 6"/>
          <p:cNvSpPr/>
          <p:nvPr/>
        </p:nvSpPr>
        <p:spPr>
          <a:xfrm>
            <a:off x="2209800" y="4307681"/>
            <a:ext cx="433388" cy="415529"/>
          </a:xfrm>
          <a:prstGeom prst="rect">
            <a:avLst/>
          </a:prstGeom>
          <a:gradFill rotWithShape="0">
            <a:gsLst>
              <a:gs pos="0">
                <a:srgbClr val="00C0EB">
                  <a:alpha val="53999"/>
                </a:srgbClr>
              </a:gs>
              <a:gs pos="100000">
                <a:srgbClr val="00A2C8">
                  <a:alpha val="50000"/>
                </a:srgbClr>
              </a:gs>
            </a:gsLst>
            <a:lin ang="5400000"/>
            <a:tileRect/>
          </a:gradFill>
          <a:ln w="9525">
            <a:noFill/>
          </a:ln>
        </p:spPr>
        <p:txBody>
          <a:bodyPr anchor="ctr"/>
          <a:lstStyle/>
          <a:p>
            <a:endParaRPr lang="zh-CN" altLang="en-US" sz="1350" i="0" dirty="0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3089" name="文本框 3088"/>
          <p:cNvSpPr txBox="1"/>
          <p:nvPr/>
        </p:nvSpPr>
        <p:spPr>
          <a:xfrm>
            <a:off x="1610360" y="1974850"/>
            <a:ext cx="6340475" cy="1268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en-US" altLang="zh-CN" sz="3300" b="1" i="0" dirty="0">
                <a:solidFill>
                  <a:srgbClr val="336699"/>
                </a:solidFill>
                <a:latin typeface="+mn-ea"/>
              </a:rPr>
              <a:t> 1</a:t>
            </a:r>
            <a:r>
              <a:rPr lang="zh-CN" altLang="en-US" sz="3300" b="1" i="0" dirty="0">
                <a:solidFill>
                  <a:srgbClr val="336699"/>
                </a:solidFill>
                <a:latin typeface="+mn-ea"/>
              </a:rPr>
              <a:t>、核心定位：高端会员酒店</a:t>
            </a:r>
            <a:r>
              <a:rPr lang="en-US" altLang="zh-CN" b="1" i="0" dirty="0">
                <a:solidFill>
                  <a:srgbClr val="336699"/>
                </a:solidFill>
                <a:latin typeface="+mn-ea"/>
              </a:rPr>
              <a:t> </a:t>
            </a:r>
            <a:endParaRPr lang="en-US" altLang="zh-CN" b="1" i="0" dirty="0">
              <a:solidFill>
                <a:srgbClr val="336699"/>
              </a:solidFill>
              <a:latin typeface="+mn-ea"/>
            </a:endParaRPr>
          </a:p>
          <a:p>
            <a:pPr algn="l" eaLnBrk="0" hangingPunct="0">
              <a:lnSpc>
                <a:spcPct val="150000"/>
              </a:lnSpc>
            </a:pPr>
            <a:r>
              <a:rPr lang="en-US" altLang="zh-CN" b="1" i="0" dirty="0">
                <a:solidFill>
                  <a:srgbClr val="336699"/>
                </a:solidFill>
                <a:latin typeface="+mn-ea"/>
              </a:rPr>
              <a:t>                                                         ——</a:t>
            </a:r>
            <a:r>
              <a:rPr lang="zh-CN" altLang="en-US" b="1" i="0" dirty="0">
                <a:solidFill>
                  <a:srgbClr val="336699"/>
                </a:solidFill>
                <a:latin typeface="+mn-ea"/>
              </a:rPr>
              <a:t>管家式服务</a:t>
            </a:r>
            <a:r>
              <a:rPr lang="en-US" altLang="zh-CN" b="1" i="0" dirty="0">
                <a:solidFill>
                  <a:srgbClr val="336699"/>
                </a:solidFill>
                <a:latin typeface="+mn-ea"/>
              </a:rPr>
              <a:t>   </a:t>
            </a:r>
            <a:r>
              <a:rPr lang="zh-CN" altLang="en-US" b="1" i="0" dirty="0">
                <a:solidFill>
                  <a:srgbClr val="336699"/>
                </a:solidFill>
                <a:latin typeface="+mn-ea"/>
              </a:rPr>
              <a:t> </a:t>
            </a:r>
            <a:endParaRPr lang="zh-CN" altLang="en-US" b="1" i="0" dirty="0">
              <a:solidFill>
                <a:srgbClr val="336699"/>
              </a:solidFill>
              <a:latin typeface="+mn-ea"/>
            </a:endParaRPr>
          </a:p>
        </p:txBody>
      </p:sp>
      <p:pic>
        <p:nvPicPr>
          <p:cNvPr id="13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540385" y="407670"/>
            <a:ext cx="1391920" cy="492760"/>
          </a:xfrm>
          <a:prstGeom prst="rect">
            <a:avLst/>
          </a:prstGeom>
        </p:spPr>
      </p:pic>
      <p:pic>
        <p:nvPicPr>
          <p:cNvPr id="2" name="object 13"/>
          <p:cNvPicPr/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103744" y="278892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1320" y="464185"/>
            <a:ext cx="7980679" cy="4393565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100"/>
              </a:spcAft>
              <a:buNone/>
            </a:pPr>
            <a:endParaRPr lang="en-US" altLang="zh-CN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>
              <a:lnSpc>
                <a:spcPct val="100000"/>
              </a:lnSpc>
              <a:spcAft>
                <a:spcPts val="100"/>
              </a:spcAft>
              <a:buNone/>
            </a:pPr>
            <a:r>
              <a:rPr lang="zh-CN" alt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高端会员定位，拟将</a:t>
            </a:r>
            <a:r>
              <a:rPr lang="en-US" altLang="zh-CN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VIP</a:t>
            </a:r>
            <a:r>
              <a:rPr lang="zh-CN" alt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分为</a:t>
            </a:r>
            <a:r>
              <a:rPr lang="en-US" altLang="zh-CN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3</a:t>
            </a:r>
            <a:r>
              <a:rPr lang="zh-CN" alt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个级别</a:t>
            </a:r>
            <a:endParaRPr lang="zh-CN" altLang="en-US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>
              <a:lnSpc>
                <a:spcPct val="100000"/>
              </a:lnSpc>
              <a:spcAft>
                <a:spcPts val="100"/>
              </a:spcAft>
              <a:buNone/>
            </a:pPr>
            <a:endParaRPr lang="zh-CN" altLang="en-US" sz="1000" dirty="0"/>
          </a:p>
          <a:p>
            <a:pPr marL="0" indent="0">
              <a:lnSpc>
                <a:spcPct val="100000"/>
              </a:lnSpc>
              <a:spcAft>
                <a:spcPts val="100"/>
              </a:spcAft>
              <a:buNone/>
            </a:pPr>
            <a:endParaRPr lang="en-US" altLang="zh-CN" sz="1000" dirty="0"/>
          </a:p>
          <a:p>
            <a:pPr marL="0" indent="0">
              <a:lnSpc>
                <a:spcPct val="100000"/>
              </a:lnSpc>
              <a:spcAft>
                <a:spcPts val="100"/>
              </a:spcAft>
              <a:buNone/>
            </a:pPr>
            <a:endParaRPr lang="en-US" altLang="zh-CN" sz="1000" dirty="0"/>
          </a:p>
          <a:p>
            <a:pPr marL="0" indent="0">
              <a:lnSpc>
                <a:spcPct val="100000"/>
              </a:lnSpc>
              <a:spcAft>
                <a:spcPts val="100"/>
              </a:spcAft>
              <a:buNone/>
            </a:pPr>
            <a:r>
              <a:rPr lang="zh-CN" altLang="en-US" sz="1000" dirty="0"/>
              <a:t></a:t>
            </a:r>
            <a:endParaRPr lang="en-US" altLang="zh-CN" sz="1000" dirty="0"/>
          </a:p>
          <a:p>
            <a:pPr marL="0" indent="0">
              <a:buNone/>
            </a:pPr>
            <a:r>
              <a:rPr lang="en-US" altLang="zh-CN" sz="1000" dirty="0"/>
              <a:t> </a:t>
            </a:r>
            <a:r>
              <a:rPr lang="en-US" altLang="zh-CN" dirty="0"/>
              <a:t>VIP</a:t>
            </a:r>
            <a:r>
              <a:rPr lang="zh-CN" altLang="zh-CN" dirty="0"/>
              <a:t>钻卡：作为“科创大厦会员俱乐部“最尊贵的会员，将享受“科创大厦“为其提供的最为优质的个性化服务，及最大程度的价格优惠。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VIP</a:t>
            </a:r>
            <a:r>
              <a:rPr lang="zh-CN" altLang="zh-CN" dirty="0"/>
              <a:t>金卡：作为“科创大厦会员俱乐部“尊贵会员，将享受“科创大厦“为其提供的仅次于</a:t>
            </a:r>
            <a:r>
              <a:rPr lang="en-US" altLang="zh-CN" dirty="0"/>
              <a:t>VIP</a:t>
            </a:r>
            <a:r>
              <a:rPr lang="zh-CN" altLang="zh-CN" dirty="0"/>
              <a:t>钻卡会员的优质、个性化服务，及价格优惠。</a:t>
            </a:r>
            <a:endParaRPr lang="zh-CN" altLang="zh-CN" dirty="0"/>
          </a:p>
          <a:p>
            <a:pPr marL="0" indent="0">
              <a:buNone/>
            </a:pPr>
            <a:r>
              <a:rPr lang="en-US" altLang="zh-CN" dirty="0"/>
              <a:t> VIP</a:t>
            </a:r>
            <a:r>
              <a:rPr lang="zh-CN" altLang="zh-CN" dirty="0"/>
              <a:t>银卡：作为“科创大厦会员俱乐部“贵宾会员，将享受“科创大厦“为其提供的次于</a:t>
            </a:r>
            <a:r>
              <a:rPr lang="en-US" altLang="zh-CN" dirty="0"/>
              <a:t>VIP</a:t>
            </a:r>
            <a:r>
              <a:rPr lang="zh-CN" altLang="zh-CN" dirty="0"/>
              <a:t>钻卡和</a:t>
            </a:r>
            <a:r>
              <a:rPr lang="en-US" altLang="zh-CN" dirty="0"/>
              <a:t>VIP</a:t>
            </a:r>
            <a:r>
              <a:rPr lang="zh-CN" altLang="zh-CN" dirty="0"/>
              <a:t>金卡会员，而又高于“科创大厦俱乐部”普通会员的优质、个性化服务，及价格优惠。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详见附件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zh-CN" dirty="0">
                <a:solidFill>
                  <a:srgbClr val="FF0000"/>
                </a:solidFill>
              </a:rPr>
              <a:t>科创大厦</a:t>
            </a:r>
            <a:r>
              <a:rPr lang="en-US" altLang="zh-CN" dirty="0">
                <a:solidFill>
                  <a:srgbClr val="FF0000"/>
                </a:solidFill>
              </a:rPr>
              <a:t>VIP</a:t>
            </a:r>
            <a:r>
              <a:rPr lang="zh-CN" altLang="zh-CN" dirty="0">
                <a:solidFill>
                  <a:srgbClr val="FF0000"/>
                </a:solidFill>
              </a:rPr>
              <a:t>会员卡发行、推广策划案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》</a:t>
            </a:r>
            <a:endParaRPr lang="zh-CN" altLang="en-US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en-US" altLang="zh-CN" sz="1000" dirty="0"/>
          </a:p>
          <a:p>
            <a:pPr marL="0" indent="0">
              <a:buNone/>
            </a:pPr>
            <a:endParaRPr lang="en-US" altLang="zh-CN" sz="1000" dirty="0"/>
          </a:p>
          <a:p>
            <a:pPr marL="0" indent="0">
              <a:buNone/>
            </a:pPr>
            <a:endParaRPr lang="zh-CN" altLang="zh-CN" sz="1000" dirty="0"/>
          </a:p>
          <a:p>
            <a:pPr marL="0" indent="0">
              <a:lnSpc>
                <a:spcPct val="100000"/>
              </a:lnSpc>
              <a:spcAft>
                <a:spcPts val="100"/>
              </a:spcAft>
              <a:buNone/>
            </a:pPr>
            <a:r>
              <a:rPr lang="zh-CN" altLang="en-US" sz="1000" dirty="0"/>
              <a:t></a:t>
            </a:r>
            <a:endParaRPr lang="zh-CN" altLang="en-US" sz="1000" dirty="0"/>
          </a:p>
        </p:txBody>
      </p:sp>
      <p:pic>
        <p:nvPicPr>
          <p:cNvPr id="6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103744" y="278892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93232" y="13715"/>
            <a:ext cx="3850767" cy="512978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5293232" y="0"/>
            <a:ext cx="3850958" cy="5143500"/>
          </a:xfrm>
          <a:custGeom>
            <a:avLst/>
            <a:gdLst/>
            <a:ahLst/>
            <a:cxnLst/>
            <a:rect l="l" t="t" r="r" b="b"/>
            <a:pathLst>
              <a:path w="5134609" h="6858000">
                <a:moveTo>
                  <a:pt x="0" y="0"/>
                </a:moveTo>
                <a:lnTo>
                  <a:pt x="0" y="6857998"/>
                </a:lnTo>
                <a:lnTo>
                  <a:pt x="5134356" y="6857998"/>
                </a:lnTo>
                <a:lnTo>
                  <a:pt x="5134356" y="0"/>
                </a:lnTo>
                <a:lnTo>
                  <a:pt x="0" y="0"/>
                </a:lnTo>
                <a:close/>
              </a:path>
            </a:pathLst>
          </a:custGeom>
          <a:solidFill>
            <a:srgbClr val="2E5496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706755" y="1006475"/>
            <a:ext cx="2753360" cy="19304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科创大厦的目标消费者是谁？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6907" y="1417625"/>
            <a:ext cx="3695700" cy="70104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95"/>
              </a:spcBef>
            </a:pPr>
            <a:r>
              <a:rPr lang="zh-CN"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科创大厦目标消费者应该是</a:t>
            </a:r>
            <a:r>
              <a:rPr lang="zh-CN" sz="1200" b="1" spc="5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金盘科技以服务内外和上下游相关政商客户为主</a:t>
            </a:r>
            <a:r>
              <a:rPr lang="zh-CN"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，他们需要全保姆式服务和全新的商务体验，有一种真正的宾至如归之感。</a:t>
            </a:r>
            <a:endParaRPr lang="zh-CN"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6907" y="2332215"/>
            <a:ext cx="3695700" cy="70104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95"/>
              </a:spcBef>
            </a:pP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无论是</a:t>
            </a:r>
            <a:r>
              <a:rPr lang="zh-CN"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商务活动，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还是组团旅行，或是出差</a:t>
            </a:r>
            <a:r>
              <a:rPr lang="zh-CN"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工作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，他们可能都会通过社交媒体而非传统的营销渠道来了解目的地或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旅游品牌。</a:t>
            </a:r>
            <a:endParaRPr sz="1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6907" y="3246901"/>
            <a:ext cx="3695224" cy="701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通过了解不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断变化的</a:t>
            </a:r>
            <a:r>
              <a:rPr lang="zh-CN"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消费者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偏好，</a:t>
            </a:r>
            <a:r>
              <a:rPr lang="zh-CN"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我们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可以确保酒店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与当今的旅行者偏好保持相关性。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详见附件</a:t>
            </a:r>
            <a:r>
              <a:rPr lang="en-US" altLang="zh-CN" sz="12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200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《VIP贵宾接待程序》</a:t>
            </a:r>
            <a:endParaRPr lang="zh-CN" altLang="en-US" sz="1200" dirty="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9140" y="1841500"/>
            <a:ext cx="2927985" cy="1350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zh-CN" sz="4000" b="1" i="1" spc="-34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高端会员定位</a:t>
            </a:r>
            <a:endParaRPr lang="zh-CN" sz="4000" b="1" i="1" spc="-345" dirty="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endParaRPr lang="en-US" altLang="zh-CN" sz="2250" b="1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altLang="zh-CN" sz="225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VIP</a:t>
            </a:r>
            <a:r>
              <a:rPr lang="zh-CN" altLang="en-US" sz="225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目标消费者</a:t>
            </a:r>
            <a:endParaRPr lang="zh-CN" altLang="en-US" sz="2250" b="1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346329"/>
            <a:ext cx="4829175" cy="137160"/>
          </a:xfrm>
          <a:custGeom>
            <a:avLst/>
            <a:gdLst/>
            <a:ahLst/>
            <a:cxnLst/>
            <a:rect l="l" t="t" r="r" b="b"/>
            <a:pathLst>
              <a:path w="6438900" h="182879">
                <a:moveTo>
                  <a:pt x="0" y="182879"/>
                </a:moveTo>
                <a:lnTo>
                  <a:pt x="6438900" y="182879"/>
                </a:lnTo>
                <a:lnTo>
                  <a:pt x="6438900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solidFill>
            <a:srgbClr val="4670A7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3" name="object 13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103744" y="278892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0505" y="149225"/>
            <a:ext cx="2527935" cy="28575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其他高端会员人群画像</a:t>
            </a:r>
            <a:endParaRPr spc="-5" dirty="0">
              <a:solidFill>
                <a:schemeClr val="bg1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02351" y="565784"/>
            <a:ext cx="4041648" cy="45777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/>
          <p:nvPr/>
        </p:nvSpPr>
        <p:spPr>
          <a:xfrm>
            <a:off x="331317" y="980979"/>
            <a:ext cx="4150995" cy="304673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商务</a:t>
            </a:r>
            <a:r>
              <a:rPr lang="zh-CN" sz="195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活动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42545" marR="5080">
              <a:lnSpc>
                <a:spcPct val="125000"/>
              </a:lnSpc>
              <a:spcBef>
                <a:spcPts val="2070"/>
              </a:spcBef>
            </a:pPr>
            <a:r>
              <a:rPr lang="zh-CN"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科创大厦</a:t>
            </a:r>
            <a:r>
              <a:rPr lang="en-US" altLang="zh-CN"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VIP</a:t>
            </a:r>
            <a:r>
              <a:rPr lang="zh-CN" altLang="en-US"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会员目标客户以公司相关利益方的国际、国内上下游目标客户为主，同时向在海南有高端商务活动的所有目标消费群体开放。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575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lang="zh-CN" sz="195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会议会展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42545" marR="406400" algn="just">
              <a:lnSpc>
                <a:spcPct val="125000"/>
              </a:lnSpc>
              <a:spcBef>
                <a:spcPts val="2705"/>
              </a:spcBef>
            </a:pPr>
            <a:r>
              <a:rPr lang="zh-CN"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随着海南各项会议会展的召开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在目前疫情依然严峻的当下，全球商务活动、旅行者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们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正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把目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光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zh-CN"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海外，从大陆转向海南自由贸易港。</a:t>
            </a:r>
            <a:endParaRPr lang="zh-CN"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83830" y="4718303"/>
            <a:ext cx="1273492" cy="307657"/>
          </a:xfrm>
          <a:custGeom>
            <a:avLst/>
            <a:gdLst/>
            <a:ahLst/>
            <a:cxnLst/>
            <a:rect l="l" t="t" r="r" b="b"/>
            <a:pathLst>
              <a:path w="1697990" h="410209">
                <a:moveTo>
                  <a:pt x="0" y="409955"/>
                </a:moveTo>
                <a:lnTo>
                  <a:pt x="1697736" y="409955"/>
                </a:lnTo>
                <a:lnTo>
                  <a:pt x="1697736" y="0"/>
                </a:lnTo>
                <a:lnTo>
                  <a:pt x="0" y="0"/>
                </a:lnTo>
                <a:lnTo>
                  <a:pt x="0" y="4099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450341" y="957833"/>
            <a:ext cx="8693944" cy="3760470"/>
          </a:xfrm>
          <a:custGeom>
            <a:avLst/>
            <a:gdLst/>
            <a:ahLst/>
            <a:cxnLst/>
            <a:rect l="l" t="t" r="r" b="b"/>
            <a:pathLst>
              <a:path w="11591925" h="5013960">
                <a:moveTo>
                  <a:pt x="0" y="5013960"/>
                </a:moveTo>
                <a:lnTo>
                  <a:pt x="11591544" y="5013960"/>
                </a:lnTo>
                <a:lnTo>
                  <a:pt x="11591544" y="0"/>
                </a:lnTo>
                <a:lnTo>
                  <a:pt x="0" y="0"/>
                </a:lnTo>
                <a:lnTo>
                  <a:pt x="0" y="5013960"/>
                </a:lnTo>
                <a:close/>
              </a:path>
            </a:pathLst>
          </a:custGeom>
          <a:solidFill>
            <a:srgbClr val="4671A7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133975" y="1449070"/>
            <a:ext cx="2348230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dirty="0">
                <a:solidFill>
                  <a:srgbClr val="FF0000"/>
                </a:solidFill>
              </a:rPr>
              <a:t>免税购物</a:t>
            </a:r>
            <a:endParaRPr sz="1950" dirty="0">
              <a:solidFill>
                <a:srgbClr val="FF0000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82095" y="2041450"/>
            <a:ext cx="3822859" cy="47117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5"/>
              </a:spcBef>
            </a:pPr>
            <a:r>
              <a:rPr lang="zh-CN" sz="1200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海南岛的免税购物政策进一步开放，美食美景</a:t>
            </a:r>
            <a:r>
              <a:rPr sz="1200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正</a:t>
            </a: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在成</a:t>
            </a:r>
            <a:r>
              <a:rPr sz="1200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为</a:t>
            </a:r>
            <a:r>
              <a:rPr lang="zh-CN" sz="1200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众多到海南</a:t>
            </a:r>
            <a:r>
              <a:rPr sz="1200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旅</a:t>
            </a: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行决策的一个关键因素。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73206" y="3156928"/>
            <a:ext cx="3839528" cy="102552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950" b="1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95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运动</a:t>
            </a:r>
            <a:r>
              <a:rPr lang="zh-CN" sz="1950" b="1" dirty="0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</a:rPr>
              <a:t>赛事</a:t>
            </a:r>
            <a:endParaRPr sz="1950">
              <a:solidFill>
                <a:srgbClr val="FF0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6510" marR="5080" algn="just">
              <a:lnSpc>
                <a:spcPct val="125000"/>
              </a:lnSpc>
              <a:spcBef>
                <a:spcPts val="1985"/>
              </a:spcBef>
            </a:pPr>
            <a:r>
              <a:rPr lang="zh-CN"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随着海南各项运动的开展</a:t>
            </a:r>
            <a:r>
              <a:rPr sz="1200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sz="1200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科创大厦也可</a:t>
            </a: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为运</a:t>
            </a:r>
            <a:r>
              <a:rPr sz="1200" spc="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动</a:t>
            </a: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爱好者们 提供独特的设施设</a:t>
            </a:r>
            <a:r>
              <a:rPr sz="1200" spc="-2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备</a:t>
            </a: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15" y="1275080"/>
            <a:ext cx="4025900" cy="16002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3093720"/>
            <a:ext cx="4142740" cy="1468120"/>
          </a:xfrm>
          <a:prstGeom prst="rect">
            <a:avLst/>
          </a:prstGeom>
        </p:spPr>
      </p:pic>
      <p:pic>
        <p:nvPicPr>
          <p:cNvPr id="13" name="object 13"/>
          <p:cNvPicPr/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7154544" y="150622"/>
            <a:ext cx="1097280" cy="28460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/>
        </p:nvSpPr>
        <p:spPr>
          <a:xfrm>
            <a:off x="230505" y="149225"/>
            <a:ext cx="2527935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其他高端会员人群画像</a:t>
            </a:r>
            <a:endParaRPr spc="-5" dirty="0">
              <a:solidFill>
                <a:schemeClr val="bg1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86375" y="0"/>
            <a:ext cx="3857625" cy="51434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5286375" y="0"/>
            <a:ext cx="3857625" cy="5143500"/>
          </a:xfrm>
          <a:custGeom>
            <a:avLst/>
            <a:gdLst/>
            <a:ahLst/>
            <a:cxnLst/>
            <a:rect l="l" t="t" r="r" b="b"/>
            <a:pathLst>
              <a:path w="5143500" h="6858000">
                <a:moveTo>
                  <a:pt x="0" y="6858000"/>
                </a:moveTo>
                <a:lnTo>
                  <a:pt x="5143500" y="6858000"/>
                </a:lnTo>
                <a:lnTo>
                  <a:pt x="51435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E5496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621868" y="1166812"/>
            <a:ext cx="3214688" cy="19304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物联网不仅走进了家庭，也进入了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店的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房。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1868" y="1577835"/>
            <a:ext cx="3695700" cy="471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从访问流媒体服务到智能手机上的房间密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，客房中必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不可少的酒店设施正变得越来越数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字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化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1868" y="2263921"/>
            <a:ext cx="3693319" cy="701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需要礼宾服务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或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控制温度都只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需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按下一个按</a:t>
            </a:r>
            <a:r>
              <a:rPr sz="1200" spc="8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钮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(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或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轻触手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指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，而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声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控也已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经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仅仅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让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A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l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e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x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a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播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放你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喜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欢 的歌曲那么简单了。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1868" y="3178511"/>
            <a:ext cx="3695224" cy="701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而这些创新只需要对现代的客房进行一些小的调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整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所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以一个有远见的酒店管理者可以快速有效地将它们加到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酒店客房中。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83885" y="1595120"/>
            <a:ext cx="3085465" cy="19812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zh-CN" sz="4000" b="1" i="1" spc="-34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高端会员客房</a:t>
            </a:r>
            <a:endParaRPr lang="zh-CN" sz="4000" b="1" i="1" spc="-345" dirty="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endParaRPr lang="zh-CN" sz="2250"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zh-CN" sz="225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智能硬件</a:t>
            </a:r>
            <a:endParaRPr sz="400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endParaRPr sz="400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346329"/>
            <a:ext cx="4829175" cy="137160"/>
          </a:xfrm>
          <a:custGeom>
            <a:avLst/>
            <a:gdLst/>
            <a:ahLst/>
            <a:cxnLst/>
            <a:rect l="l" t="t" r="r" b="b"/>
            <a:pathLst>
              <a:path w="6438900" h="182879">
                <a:moveTo>
                  <a:pt x="0" y="182879"/>
                </a:moveTo>
                <a:lnTo>
                  <a:pt x="6438900" y="182879"/>
                </a:lnTo>
                <a:lnTo>
                  <a:pt x="6438900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solidFill>
            <a:srgbClr val="4670A7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3" name="object 13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0190" y="149225"/>
            <a:ext cx="2305050" cy="28575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智能硬件</a:t>
            </a:r>
            <a:endParaRPr spc="-5" dirty="0">
              <a:solidFill>
                <a:schemeClr val="bg1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838199"/>
            <a:ext cx="4632578" cy="18882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/>
          <p:nvPr/>
        </p:nvSpPr>
        <p:spPr>
          <a:xfrm>
            <a:off x="4976908" y="1084135"/>
            <a:ext cx="2651759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1、带上你自己的流</a:t>
            </a:r>
            <a:r>
              <a:rPr sz="1950" b="1" spc="-15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媒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99767" y="1648701"/>
            <a:ext cx="3695700" cy="93218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95"/>
              </a:spcBef>
            </a:pPr>
            <a:r>
              <a:rPr sz="1200" spc="4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像</a:t>
            </a:r>
            <a:r>
              <a:rPr sz="1200" spc="5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亚</a:t>
            </a:r>
            <a:r>
              <a:rPr sz="1200" spc="4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马</a:t>
            </a:r>
            <a:r>
              <a:rPr sz="1200" spc="5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逊</a:t>
            </a:r>
            <a:r>
              <a:rPr sz="1200" spc="-5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FireStick</a:t>
            </a:r>
            <a:r>
              <a:rPr sz="1200" spc="5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这样</a:t>
            </a:r>
            <a:r>
              <a:rPr sz="1200" spc="4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5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便携式</a:t>
            </a:r>
            <a:r>
              <a:rPr sz="1200" spc="4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流</a:t>
            </a:r>
            <a:r>
              <a:rPr sz="1200" spc="5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媒</a:t>
            </a:r>
            <a:r>
              <a:rPr sz="1200" spc="4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200" spc="5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设备</a:t>
            </a:r>
            <a:r>
              <a:rPr sz="1200" spc="4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可</a:t>
            </a:r>
            <a:r>
              <a:rPr sz="1200" spc="5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200" spc="40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让</a:t>
            </a:r>
            <a:r>
              <a:rPr sz="1200" spc="-5" dirty="0" err="1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人在打包行李箱时也带上自己喜爱的电影或节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目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，但只 有在酒店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房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间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电视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US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B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接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口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的情况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他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们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才能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观看这些节目。</a:t>
            </a:r>
            <a:endParaRPr sz="1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9560" y="2902585"/>
            <a:ext cx="4053840" cy="17138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400810" algn="l">
              <a:lnSpc>
                <a:spcPct val="100000"/>
              </a:lnSpc>
              <a:spcBef>
                <a:spcPts val="100"/>
              </a:spcBef>
            </a:pPr>
            <a:r>
              <a:rPr lang="en-US"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基于平板电脑的</a:t>
            </a:r>
            <a:r>
              <a:rPr sz="1950" b="1" spc="-15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控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制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36195" algn="l">
              <a:lnSpc>
                <a:spcPct val="125000"/>
              </a:lnSpc>
              <a:spcBef>
                <a:spcPts val="1950"/>
              </a:spcBef>
            </a:pP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忘记那些包含酒店服务信息的传统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活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页夹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吧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；一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些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流行的品牌例如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Crestron,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spc="-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INTELITY,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spc="-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SuitePad，Crave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可以支持客人在房间的平板电脑上查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看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餐厅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运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营时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间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，客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房点餐菜单，水疗服务，和周边区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域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建议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还可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播放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音乐，控制房间的灯光和温度，并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提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出特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定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要求。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92573" y="2902457"/>
            <a:ext cx="4511421" cy="1972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3" name="object 13"/>
          <p:cNvPicPr/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655955" y="1270000"/>
            <a:ext cx="2231390" cy="1268095"/>
          </a:xfrm>
          <a:custGeom>
            <a:avLst/>
            <a:gdLst/>
            <a:ahLst/>
            <a:cxnLst/>
            <a:rect l="l" t="t" r="r" b="b"/>
            <a:pathLst>
              <a:path w="2974975" h="1792604">
                <a:moveTo>
                  <a:pt x="2931541" y="0"/>
                </a:moveTo>
                <a:lnTo>
                  <a:pt x="43281" y="0"/>
                </a:lnTo>
                <a:lnTo>
                  <a:pt x="26435" y="3409"/>
                </a:lnTo>
                <a:lnTo>
                  <a:pt x="12677" y="12700"/>
                </a:lnTo>
                <a:lnTo>
                  <a:pt x="3401" y="26467"/>
                </a:lnTo>
                <a:lnTo>
                  <a:pt x="0" y="43307"/>
                </a:lnTo>
                <a:lnTo>
                  <a:pt x="0" y="1748916"/>
                </a:lnTo>
                <a:lnTo>
                  <a:pt x="3401" y="1765756"/>
                </a:lnTo>
                <a:lnTo>
                  <a:pt x="12677" y="1779524"/>
                </a:lnTo>
                <a:lnTo>
                  <a:pt x="26435" y="1788814"/>
                </a:lnTo>
                <a:lnTo>
                  <a:pt x="43281" y="1792224"/>
                </a:lnTo>
                <a:lnTo>
                  <a:pt x="2931541" y="1792224"/>
                </a:lnTo>
                <a:lnTo>
                  <a:pt x="2948380" y="1788814"/>
                </a:lnTo>
                <a:lnTo>
                  <a:pt x="2962148" y="1779524"/>
                </a:lnTo>
                <a:lnTo>
                  <a:pt x="2971438" y="1765756"/>
                </a:lnTo>
                <a:lnTo>
                  <a:pt x="2974848" y="1748916"/>
                </a:lnTo>
                <a:lnTo>
                  <a:pt x="2974848" y="43307"/>
                </a:lnTo>
                <a:lnTo>
                  <a:pt x="2971438" y="26467"/>
                </a:lnTo>
                <a:lnTo>
                  <a:pt x="2962148" y="12700"/>
                </a:lnTo>
                <a:lnTo>
                  <a:pt x="2948380" y="3409"/>
                </a:lnTo>
                <a:lnTo>
                  <a:pt x="2931541" y="0"/>
                </a:lnTo>
                <a:close/>
              </a:path>
            </a:pathLst>
          </a:custGeom>
          <a:solidFill>
            <a:srgbClr val="DAE2F3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/>
          <p:nvPr/>
        </p:nvSpPr>
        <p:spPr>
          <a:xfrm>
            <a:off x="1210437" y="1269873"/>
            <a:ext cx="5144" cy="170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3515867" y="1304798"/>
            <a:ext cx="2232660" cy="1344454"/>
          </a:xfrm>
          <a:custGeom>
            <a:avLst/>
            <a:gdLst/>
            <a:ahLst/>
            <a:cxnLst/>
            <a:rect l="l" t="t" r="r" b="b"/>
            <a:pathLst>
              <a:path w="2976879" h="1792604">
                <a:moveTo>
                  <a:pt x="2933065" y="0"/>
                </a:moveTo>
                <a:lnTo>
                  <a:pt x="43306" y="0"/>
                </a:lnTo>
                <a:lnTo>
                  <a:pt x="26467" y="3409"/>
                </a:lnTo>
                <a:lnTo>
                  <a:pt x="12700" y="12700"/>
                </a:lnTo>
                <a:lnTo>
                  <a:pt x="3409" y="26467"/>
                </a:lnTo>
                <a:lnTo>
                  <a:pt x="0" y="43307"/>
                </a:lnTo>
                <a:lnTo>
                  <a:pt x="0" y="1748917"/>
                </a:lnTo>
                <a:lnTo>
                  <a:pt x="3409" y="1765756"/>
                </a:lnTo>
                <a:lnTo>
                  <a:pt x="12700" y="1779524"/>
                </a:lnTo>
                <a:lnTo>
                  <a:pt x="26467" y="1788814"/>
                </a:lnTo>
                <a:lnTo>
                  <a:pt x="43306" y="1792224"/>
                </a:lnTo>
                <a:lnTo>
                  <a:pt x="2933065" y="1792224"/>
                </a:lnTo>
                <a:lnTo>
                  <a:pt x="2949904" y="1788814"/>
                </a:lnTo>
                <a:lnTo>
                  <a:pt x="2963672" y="1779524"/>
                </a:lnTo>
                <a:lnTo>
                  <a:pt x="2972962" y="1765756"/>
                </a:lnTo>
                <a:lnTo>
                  <a:pt x="2976372" y="1748917"/>
                </a:lnTo>
                <a:lnTo>
                  <a:pt x="2976372" y="43307"/>
                </a:lnTo>
                <a:lnTo>
                  <a:pt x="2972962" y="26467"/>
                </a:lnTo>
                <a:lnTo>
                  <a:pt x="2963672" y="12700"/>
                </a:lnTo>
                <a:lnTo>
                  <a:pt x="2949904" y="3409"/>
                </a:lnTo>
                <a:lnTo>
                  <a:pt x="2933065" y="0"/>
                </a:lnTo>
                <a:close/>
              </a:path>
            </a:pathLst>
          </a:custGeom>
          <a:solidFill>
            <a:srgbClr val="F1F1F1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4074794" y="1269873"/>
            <a:ext cx="5143" cy="170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6274054" y="1304798"/>
            <a:ext cx="2232660" cy="1344454"/>
          </a:xfrm>
          <a:custGeom>
            <a:avLst/>
            <a:gdLst/>
            <a:ahLst/>
            <a:cxnLst/>
            <a:rect l="l" t="t" r="r" b="b"/>
            <a:pathLst>
              <a:path w="2976879" h="1792604">
                <a:moveTo>
                  <a:pt x="2933064" y="0"/>
                </a:moveTo>
                <a:lnTo>
                  <a:pt x="43306" y="0"/>
                </a:lnTo>
                <a:lnTo>
                  <a:pt x="26467" y="3409"/>
                </a:lnTo>
                <a:lnTo>
                  <a:pt x="12700" y="12700"/>
                </a:lnTo>
                <a:lnTo>
                  <a:pt x="3409" y="26467"/>
                </a:lnTo>
                <a:lnTo>
                  <a:pt x="0" y="43307"/>
                </a:lnTo>
                <a:lnTo>
                  <a:pt x="0" y="1748917"/>
                </a:lnTo>
                <a:lnTo>
                  <a:pt x="3409" y="1765756"/>
                </a:lnTo>
                <a:lnTo>
                  <a:pt x="12700" y="1779524"/>
                </a:lnTo>
                <a:lnTo>
                  <a:pt x="26467" y="1788814"/>
                </a:lnTo>
                <a:lnTo>
                  <a:pt x="43306" y="1792224"/>
                </a:lnTo>
                <a:lnTo>
                  <a:pt x="2933064" y="1792224"/>
                </a:lnTo>
                <a:lnTo>
                  <a:pt x="2949904" y="1788814"/>
                </a:lnTo>
                <a:lnTo>
                  <a:pt x="2963672" y="1779524"/>
                </a:lnTo>
                <a:lnTo>
                  <a:pt x="2972962" y="1765756"/>
                </a:lnTo>
                <a:lnTo>
                  <a:pt x="2976372" y="1748917"/>
                </a:lnTo>
                <a:lnTo>
                  <a:pt x="2976372" y="43307"/>
                </a:lnTo>
                <a:lnTo>
                  <a:pt x="2972962" y="26467"/>
                </a:lnTo>
                <a:lnTo>
                  <a:pt x="2963672" y="12700"/>
                </a:lnTo>
                <a:lnTo>
                  <a:pt x="2949904" y="3409"/>
                </a:lnTo>
                <a:lnTo>
                  <a:pt x="2933064" y="0"/>
                </a:lnTo>
                <a:close/>
              </a:path>
            </a:pathLst>
          </a:custGeom>
          <a:solidFill>
            <a:srgbClr val="DAE2F3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6940296" y="1269873"/>
            <a:ext cx="5143" cy="170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0" y="3162680"/>
            <a:ext cx="9143999" cy="1980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 txBox="1"/>
          <p:nvPr/>
        </p:nvSpPr>
        <p:spPr>
          <a:xfrm>
            <a:off x="656065" y="1211199"/>
            <a:ext cx="2231231" cy="121920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61640" algn="l"/>
              </a:tabLst>
            </a:pPr>
            <a:endParaRPr lang="en-US" altLang="zh-CN" sz="1200" spc="5" dirty="0">
              <a:solidFill>
                <a:srgbClr val="585858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61640" algn="l"/>
              </a:tabLst>
            </a:pPr>
            <a:r>
              <a:rPr lang="en-US" altLang="zh-CN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无线充电设备</a:t>
            </a:r>
            <a:endParaRPr lang="zh-CN" sz="1600" spc="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61640" algn="l"/>
              </a:tabLst>
            </a:pPr>
            <a:endParaRPr lang="zh-CN" sz="1200" spc="5" dirty="0">
              <a:solidFill>
                <a:srgbClr val="585858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61640" algn="l"/>
              </a:tabLst>
            </a:pP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数据线已经成为了过去</a:t>
            </a:r>
            <a:r>
              <a:rPr sz="1200" spc="-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式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无线充就能够直接为你的手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机和智能设备充电</a:t>
            </a:r>
            <a:r>
              <a:rPr sz="1200" spc="-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63620" y="1320165"/>
            <a:ext cx="2276475" cy="120586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63545" algn="l"/>
              </a:tabLst>
            </a:pPr>
            <a:r>
              <a:rPr lang="en-US" altLang="zh-CN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、智能控制</a:t>
            </a:r>
            <a:endParaRPr lang="zh-CN" altLang="en-US" sz="1600" spc="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63545" algn="l"/>
              </a:tabLst>
            </a:pPr>
            <a:endParaRPr lang="zh-CN" altLang="en-US" sz="1200" spc="5" dirty="0">
              <a:solidFill>
                <a:srgbClr val="585858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63545" algn="l"/>
              </a:tabLst>
            </a:pPr>
            <a:r>
              <a:rPr lang="zh-CN"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对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于温度、光线和电量的数 字控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制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比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如</a:t>
            </a:r>
            <a:r>
              <a:rPr sz="1200" spc="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N</a:t>
            </a:r>
            <a:r>
              <a:rPr sz="1200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e</a:t>
            </a:r>
            <a:r>
              <a:rPr sz="1200" spc="-10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s</a:t>
            </a:r>
            <a:r>
              <a:rPr sz="1200" spc="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t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温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控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器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支持通过智能手机或其他设 备，仅仅轻按手指就可以进 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行调整和编程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24600" y="1332230"/>
            <a:ext cx="2137410" cy="120586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1145" algn="l"/>
                <a:tab pos="2963545" algn="l"/>
              </a:tabLst>
            </a:pPr>
            <a:r>
              <a:rPr lang="en-US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、隔音技术</a:t>
            </a:r>
            <a:endParaRPr sz="1600" spc="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1145" algn="l"/>
                <a:tab pos="2963545" algn="l"/>
              </a:tabLst>
            </a:pPr>
            <a:endParaRPr lang="zh-CN" sz="1200" spc="5" dirty="0">
              <a:solidFill>
                <a:srgbClr val="585858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71145" algn="l"/>
                <a:tab pos="2963545" algn="l"/>
              </a:tabLst>
            </a:pPr>
            <a:r>
              <a:rPr lang="zh-CN"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标准下的隔音窗户采用了 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声学技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术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，将交通、飞机或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吵闹的音乐所造成的噪音降 到最低，这意味着噪音投诉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将永远消失。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4"/>
          <p:cNvSpPr txBox="1">
            <a:spLocks noGrp="1"/>
          </p:cNvSpPr>
          <p:nvPr>
            <p:ph type="title"/>
          </p:nvPr>
        </p:nvSpPr>
        <p:spPr>
          <a:xfrm>
            <a:off x="250190" y="149225"/>
            <a:ext cx="2305050" cy="28575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智能硬件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4" name="object 13"/>
          <p:cNvPicPr/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478662" y="161162"/>
            <a:ext cx="1692593" cy="26225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50" b="1" spc="-5" dirty="0">
                <a:solidFill>
                  <a:schemeClr val="bg1"/>
                </a:solidFill>
                <a:latin typeface="+mn-ea"/>
                <a:sym typeface="+mn-ea"/>
              </a:rPr>
              <a:t>智能硬件</a:t>
            </a:r>
            <a:endParaRPr sz="1650" b="1" dirty="0">
              <a:latin typeface="+mn-ea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56081" y="1203579"/>
            <a:ext cx="2231231" cy="1525904"/>
          </a:xfrm>
          <a:custGeom>
            <a:avLst/>
            <a:gdLst/>
            <a:ahLst/>
            <a:cxnLst/>
            <a:rect l="l" t="t" r="r" b="b"/>
            <a:pathLst>
              <a:path w="2974975" h="2034539">
                <a:moveTo>
                  <a:pt x="2925699" y="0"/>
                </a:moveTo>
                <a:lnTo>
                  <a:pt x="49136" y="0"/>
                </a:lnTo>
                <a:lnTo>
                  <a:pt x="30009" y="3857"/>
                </a:lnTo>
                <a:lnTo>
                  <a:pt x="14390" y="14382"/>
                </a:lnTo>
                <a:lnTo>
                  <a:pt x="3860" y="30003"/>
                </a:lnTo>
                <a:lnTo>
                  <a:pt x="0" y="49149"/>
                </a:lnTo>
                <a:lnTo>
                  <a:pt x="0" y="1985390"/>
                </a:lnTo>
                <a:lnTo>
                  <a:pt x="3860" y="2004536"/>
                </a:lnTo>
                <a:lnTo>
                  <a:pt x="14390" y="2020157"/>
                </a:lnTo>
                <a:lnTo>
                  <a:pt x="30009" y="2030682"/>
                </a:lnTo>
                <a:lnTo>
                  <a:pt x="49136" y="2034539"/>
                </a:lnTo>
                <a:lnTo>
                  <a:pt x="2925699" y="2034539"/>
                </a:lnTo>
                <a:lnTo>
                  <a:pt x="2944844" y="2030682"/>
                </a:lnTo>
                <a:lnTo>
                  <a:pt x="2960465" y="2020157"/>
                </a:lnTo>
                <a:lnTo>
                  <a:pt x="2970990" y="2004536"/>
                </a:lnTo>
                <a:lnTo>
                  <a:pt x="2974848" y="1985390"/>
                </a:lnTo>
                <a:lnTo>
                  <a:pt x="2974848" y="49149"/>
                </a:lnTo>
                <a:lnTo>
                  <a:pt x="2970990" y="30003"/>
                </a:lnTo>
                <a:lnTo>
                  <a:pt x="2960465" y="14382"/>
                </a:lnTo>
                <a:lnTo>
                  <a:pt x="2944844" y="3857"/>
                </a:lnTo>
                <a:lnTo>
                  <a:pt x="2925699" y="0"/>
                </a:lnTo>
                <a:close/>
              </a:path>
            </a:pathLst>
          </a:custGeom>
          <a:solidFill>
            <a:srgbClr val="DAE2F3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/>
          <p:nvPr/>
        </p:nvSpPr>
        <p:spPr>
          <a:xfrm>
            <a:off x="1210437" y="1130427"/>
            <a:ext cx="5144" cy="170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 txBox="1"/>
          <p:nvPr/>
        </p:nvSpPr>
        <p:spPr>
          <a:xfrm>
            <a:off x="756285" y="1227455"/>
            <a:ext cx="2089785" cy="1416050"/>
          </a:xfrm>
          <a:prstGeom prst="rect">
            <a:avLst/>
          </a:prstGeom>
        </p:spPr>
        <p:txBody>
          <a:bodyPr vert="horz" wrap="square" lIns="0" tIns="27146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285"/>
              </a:spcBef>
            </a:pPr>
            <a:r>
              <a:rPr lang="en-US" altLang="zh-CN" sz="1600" spc="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600" spc="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sz="1600" spc="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声控控制</a:t>
            </a:r>
            <a:endParaRPr lang="zh-CN" sz="1600" spc="12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90000"/>
              </a:lnSpc>
              <a:spcBef>
                <a:spcPts val="285"/>
              </a:spcBef>
            </a:pPr>
            <a:endParaRPr sz="1125" spc="120" dirty="0">
              <a:solidFill>
                <a:srgbClr val="585858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90000"/>
              </a:lnSpc>
              <a:spcBef>
                <a:spcPts val="285"/>
              </a:spcBef>
            </a:pPr>
            <a:r>
              <a:rPr sz="1125" spc="1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升级智能音</a:t>
            </a:r>
            <a:r>
              <a:rPr sz="1125" spc="1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箱</a:t>
            </a:r>
            <a:r>
              <a:rPr sz="1125" spc="10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125" spc="1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比如亚马逊 </a:t>
            </a:r>
            <a:r>
              <a:rPr sz="1125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125" spc="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Alexa</a:t>
            </a:r>
            <a:r>
              <a:rPr sz="1125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125" spc="3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25" spc="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Volara</a:t>
            </a:r>
            <a:r>
              <a:rPr sz="1125" spc="4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这样的系统 </a:t>
            </a:r>
            <a:r>
              <a:rPr sz="1125" spc="1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可以支持处</a:t>
            </a:r>
            <a:r>
              <a:rPr sz="1125" spc="10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理一</a:t>
            </a:r>
            <a:r>
              <a:rPr sz="1125" spc="1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些客人在</a:t>
            </a:r>
            <a:r>
              <a:rPr sz="11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 </a:t>
            </a:r>
            <a:r>
              <a:rPr sz="1125" spc="1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内的指定要</a:t>
            </a:r>
            <a:r>
              <a:rPr sz="1125" spc="1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求</a:t>
            </a:r>
            <a:r>
              <a:rPr sz="1125" spc="10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125" spc="1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这些系统使 </a:t>
            </a:r>
            <a:r>
              <a:rPr sz="1125" spc="114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得客人可以</a:t>
            </a:r>
            <a:r>
              <a:rPr sz="1125" spc="10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通过</a:t>
            </a:r>
            <a:r>
              <a:rPr sz="1125" spc="114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语音命令</a:t>
            </a:r>
            <a:r>
              <a:rPr sz="11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来 </a:t>
            </a:r>
            <a:r>
              <a:rPr sz="1125" spc="1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要求获得像</a:t>
            </a:r>
            <a:r>
              <a:rPr sz="1125" spc="10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贴身</a:t>
            </a:r>
            <a:r>
              <a:rPr sz="1125" spc="1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管家一般</a:t>
            </a:r>
            <a:r>
              <a:rPr sz="11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 服务。</a:t>
            </a:r>
            <a:endParaRPr sz="1125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15867" y="1227582"/>
            <a:ext cx="2232660" cy="1502092"/>
          </a:xfrm>
          <a:custGeom>
            <a:avLst/>
            <a:gdLst/>
            <a:ahLst/>
            <a:cxnLst/>
            <a:rect l="l" t="t" r="r" b="b"/>
            <a:pathLst>
              <a:path w="2976879" h="2002789">
                <a:moveTo>
                  <a:pt x="2927984" y="0"/>
                </a:moveTo>
                <a:lnTo>
                  <a:pt x="48387" y="0"/>
                </a:lnTo>
                <a:lnTo>
                  <a:pt x="29521" y="3792"/>
                </a:lnTo>
                <a:lnTo>
                  <a:pt x="14144" y="14144"/>
                </a:lnTo>
                <a:lnTo>
                  <a:pt x="3792" y="29521"/>
                </a:lnTo>
                <a:lnTo>
                  <a:pt x="0" y="48387"/>
                </a:lnTo>
                <a:lnTo>
                  <a:pt x="0" y="1954149"/>
                </a:lnTo>
                <a:lnTo>
                  <a:pt x="3792" y="1973014"/>
                </a:lnTo>
                <a:lnTo>
                  <a:pt x="14144" y="1988391"/>
                </a:lnTo>
                <a:lnTo>
                  <a:pt x="29521" y="1998743"/>
                </a:lnTo>
                <a:lnTo>
                  <a:pt x="48387" y="2002536"/>
                </a:lnTo>
                <a:lnTo>
                  <a:pt x="2927984" y="2002536"/>
                </a:lnTo>
                <a:lnTo>
                  <a:pt x="2946850" y="1998743"/>
                </a:lnTo>
                <a:lnTo>
                  <a:pt x="2962227" y="1988391"/>
                </a:lnTo>
                <a:lnTo>
                  <a:pt x="2972579" y="1973014"/>
                </a:lnTo>
                <a:lnTo>
                  <a:pt x="2976372" y="1954149"/>
                </a:lnTo>
                <a:lnTo>
                  <a:pt x="2976372" y="48387"/>
                </a:lnTo>
                <a:lnTo>
                  <a:pt x="2972579" y="29521"/>
                </a:lnTo>
                <a:lnTo>
                  <a:pt x="2962227" y="14144"/>
                </a:lnTo>
                <a:lnTo>
                  <a:pt x="2946850" y="3792"/>
                </a:lnTo>
                <a:lnTo>
                  <a:pt x="2927984" y="0"/>
                </a:lnTo>
                <a:close/>
              </a:path>
            </a:pathLst>
          </a:custGeom>
          <a:solidFill>
            <a:srgbClr val="F1F1F1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4074794" y="1130427"/>
            <a:ext cx="5143" cy="170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6381369" y="1227582"/>
            <a:ext cx="2232660" cy="1502092"/>
          </a:xfrm>
          <a:custGeom>
            <a:avLst/>
            <a:gdLst/>
            <a:ahLst/>
            <a:cxnLst/>
            <a:rect l="l" t="t" r="r" b="b"/>
            <a:pathLst>
              <a:path w="2976879" h="2002789">
                <a:moveTo>
                  <a:pt x="2927984" y="0"/>
                </a:moveTo>
                <a:lnTo>
                  <a:pt x="48386" y="0"/>
                </a:lnTo>
                <a:lnTo>
                  <a:pt x="29521" y="3792"/>
                </a:lnTo>
                <a:lnTo>
                  <a:pt x="14144" y="14144"/>
                </a:lnTo>
                <a:lnTo>
                  <a:pt x="3792" y="29521"/>
                </a:lnTo>
                <a:lnTo>
                  <a:pt x="0" y="48387"/>
                </a:lnTo>
                <a:lnTo>
                  <a:pt x="0" y="1954149"/>
                </a:lnTo>
                <a:lnTo>
                  <a:pt x="3792" y="1973014"/>
                </a:lnTo>
                <a:lnTo>
                  <a:pt x="14144" y="1988391"/>
                </a:lnTo>
                <a:lnTo>
                  <a:pt x="29521" y="1998743"/>
                </a:lnTo>
                <a:lnTo>
                  <a:pt x="48386" y="2002536"/>
                </a:lnTo>
                <a:lnTo>
                  <a:pt x="2927984" y="2002536"/>
                </a:lnTo>
                <a:lnTo>
                  <a:pt x="2946850" y="1998743"/>
                </a:lnTo>
                <a:lnTo>
                  <a:pt x="2962227" y="1988391"/>
                </a:lnTo>
                <a:lnTo>
                  <a:pt x="2972579" y="1973014"/>
                </a:lnTo>
                <a:lnTo>
                  <a:pt x="2976372" y="1954149"/>
                </a:lnTo>
                <a:lnTo>
                  <a:pt x="2976372" y="48387"/>
                </a:lnTo>
                <a:lnTo>
                  <a:pt x="2972579" y="29521"/>
                </a:lnTo>
                <a:lnTo>
                  <a:pt x="2962227" y="14144"/>
                </a:lnTo>
                <a:lnTo>
                  <a:pt x="2946850" y="3792"/>
                </a:lnTo>
                <a:lnTo>
                  <a:pt x="2927984" y="0"/>
                </a:lnTo>
                <a:close/>
              </a:path>
            </a:pathLst>
          </a:custGeom>
          <a:solidFill>
            <a:srgbClr val="DAE2F3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6940296" y="1130427"/>
            <a:ext cx="5143" cy="170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3"/>
          <p:cNvSpPr txBox="1"/>
          <p:nvPr/>
        </p:nvSpPr>
        <p:spPr>
          <a:xfrm>
            <a:off x="3516630" y="1203325"/>
            <a:ext cx="2232025" cy="120586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01345" algn="l"/>
                <a:tab pos="2960370" algn="l"/>
              </a:tabLst>
            </a:pPr>
            <a:r>
              <a:rPr lang="en-US" altLang="zh-CN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智能镜子</a:t>
            </a:r>
            <a:endParaRPr sz="1600" spc="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01345" algn="l"/>
                <a:tab pos="2960370" algn="l"/>
              </a:tabLst>
            </a:pPr>
            <a:endParaRPr sz="1200" spc="5" dirty="0">
              <a:solidFill>
                <a:srgbClr val="585858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01345" algn="l"/>
                <a:tab pos="2960370" algn="l"/>
              </a:tabLst>
            </a:pP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这种高科技的设施结合了电 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视屏幕和客房镜子。在刮胡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子或刷牙时，客人可以看新 闻，查看天气，或通过礼宾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功能获得酒店服务。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82452" y="1068762"/>
            <a:ext cx="2230279" cy="140398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9240" algn="l"/>
                <a:tab pos="2960370" algn="l"/>
              </a:tabLst>
            </a:pPr>
            <a:endParaRPr sz="1200" spc="5" dirty="0">
              <a:solidFill>
                <a:srgbClr val="585858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9240" algn="l"/>
                <a:tab pos="2960370" algn="l"/>
              </a:tabLst>
            </a:pPr>
            <a:r>
              <a:rPr lang="en-US" altLang="zh-CN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sz="1600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无钥匙入驻</a:t>
            </a:r>
            <a:endParaRPr sz="1600" spc="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9240" algn="l"/>
                <a:tab pos="2960370" algn="l"/>
              </a:tabLst>
            </a:pPr>
            <a:endParaRPr sz="1200" spc="5" dirty="0">
              <a:solidFill>
                <a:srgbClr val="585858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9240" algn="l"/>
                <a:tab pos="2960370" algn="l"/>
              </a:tabLst>
            </a:pP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键盘代码、数字房间钥匙或 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智能手机上的应用程序消除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了对实体房间钥匙的需求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 简化了入住流程。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11270"/>
            <a:ext cx="9143999" cy="18322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6" name="object 13"/>
          <p:cNvPicPr/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>
                <a:solidFill>
                  <a:schemeClr val="bg1"/>
                </a:solidFill>
                <a:sym typeface="+mn-ea"/>
              </a:rPr>
              <a:t>智能硬件</a:t>
            </a:r>
            <a:endParaRPr spc="-5" dirty="0">
              <a:solidFill>
                <a:schemeClr val="bg1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1091564"/>
            <a:ext cx="4632578" cy="18882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/>
          <p:nvPr/>
        </p:nvSpPr>
        <p:spPr>
          <a:xfrm>
            <a:off x="4976908" y="1084135"/>
            <a:ext cx="1908810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9、前台视频聊天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99767" y="1648701"/>
            <a:ext cx="3698081" cy="93218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95"/>
              </a:spcBef>
            </a:pP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只需快速扫描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二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维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码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，“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Cr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a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v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e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等通信系统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就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可以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让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客人与酒店员工进行实时聊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天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、发短信或视频。客人可 以跳过走到前台的这一步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骤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，同时工作人员还能够快速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有效地回答问题或处理客人要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求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770" y="3252470"/>
            <a:ext cx="4446905" cy="14827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79725" algn="just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10、智能电视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160020" marR="5080" indent="-147955" algn="just">
              <a:lnSpc>
                <a:spcPct val="125000"/>
              </a:lnSpc>
              <a:spcBef>
                <a:spcPts val="1950"/>
              </a:spcBef>
            </a:pP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   许多客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想要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住店时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观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看他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们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最喜欢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Netflix</a:t>
            </a:r>
            <a:r>
              <a:rPr sz="1200" spc="-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Show， 而不是有线电视，而智能电视——无论是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通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过集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成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互 联网连接，还是增加例如苹果电视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或</a:t>
            </a:r>
            <a:r>
              <a:rPr sz="1200" spc="-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Roku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之类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附加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组件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将支持观众从一个应用程序目录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中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选择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他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们最喜欢的流媒体服务。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1091564"/>
            <a:ext cx="4632578" cy="19591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4511421" y="3049524"/>
            <a:ext cx="4632579" cy="1888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3" name="object 13"/>
          <p:cNvPicPr/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86375" y="0"/>
            <a:ext cx="3857625" cy="514349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5286375" y="0"/>
            <a:ext cx="3857625" cy="5143500"/>
          </a:xfrm>
          <a:custGeom>
            <a:avLst/>
            <a:gdLst/>
            <a:ahLst/>
            <a:cxnLst/>
            <a:rect l="l" t="t" r="r" b="b"/>
            <a:pathLst>
              <a:path w="5143500" h="6858000">
                <a:moveTo>
                  <a:pt x="0" y="6858000"/>
                </a:moveTo>
                <a:lnTo>
                  <a:pt x="5143500" y="6858000"/>
                </a:lnTo>
                <a:lnTo>
                  <a:pt x="51435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E5496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 txBox="1"/>
          <p:nvPr/>
        </p:nvSpPr>
        <p:spPr>
          <a:xfrm>
            <a:off x="967460" y="1422450"/>
            <a:ext cx="3633788" cy="701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我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们看到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科技领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域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的创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一直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快速迭</a:t>
            </a:r>
            <a:r>
              <a:rPr sz="1200" spc="6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代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 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过去像人工智</a:t>
            </a:r>
            <a:r>
              <a:rPr sz="1200" spc="4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数字门锁等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些昂贵的技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术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随 着技术的成熟和普及变得比以往任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何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时候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都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便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宜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7740" y="2626360"/>
            <a:ext cx="3559810" cy="932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同时，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先进的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支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付系统和应用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程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序功</a:t>
            </a:r>
            <a:r>
              <a:rPr sz="1200" spc="7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也让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 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经营者和客人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订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付款和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验</a:t>
            </a:r>
            <a:r>
              <a:rPr sz="1200" spc="6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上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有了更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多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新 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选择。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虽然这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些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目前看来可能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还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“趋势”，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但是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在未来会变得越来越普遍。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24500" y="1422400"/>
            <a:ext cx="3036570" cy="13500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zh-CN" sz="4000" b="1" i="1" spc="-34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高端会员保障</a:t>
            </a:r>
            <a:endParaRPr lang="zh-CN" sz="4000" b="1" i="1" spc="-345" dirty="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endParaRPr sz="2250" b="1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225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技术</a:t>
            </a:r>
            <a:r>
              <a:rPr lang="zh-CN" sz="225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实现</a:t>
            </a:r>
            <a:endParaRPr lang="zh-CN" sz="2250" b="1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346329"/>
            <a:ext cx="4829175" cy="137160"/>
          </a:xfrm>
          <a:custGeom>
            <a:avLst/>
            <a:gdLst/>
            <a:ahLst/>
            <a:cxnLst/>
            <a:rect l="l" t="t" r="r" b="b"/>
            <a:pathLst>
              <a:path w="6438900" h="182879">
                <a:moveTo>
                  <a:pt x="0" y="182879"/>
                </a:moveTo>
                <a:lnTo>
                  <a:pt x="6438900" y="182879"/>
                </a:lnTo>
                <a:lnTo>
                  <a:pt x="6438900" y="0"/>
                </a:lnTo>
                <a:lnTo>
                  <a:pt x="0" y="0"/>
                </a:lnTo>
                <a:lnTo>
                  <a:pt x="0" y="182879"/>
                </a:lnTo>
                <a:close/>
              </a:path>
            </a:pathLst>
          </a:custGeom>
          <a:solidFill>
            <a:srgbClr val="4670A7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13" name="object 13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412" y="332426"/>
            <a:ext cx="8139178" cy="139382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97986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主题四：技术</a:t>
            </a: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3333750" y="2761774"/>
            <a:ext cx="1565910" cy="3092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2、销售经验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52229" y="3492965"/>
            <a:ext cx="4881086" cy="116332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5"/>
              </a:spcBef>
            </a:pP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通过一些新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的技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术手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段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可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以让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在客人预订酒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的过程中或者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完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成预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订 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后，根据其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个人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需求升级房</a:t>
            </a:r>
            <a:r>
              <a:rPr sz="1200" spc="7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间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或者购买相关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交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通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、餐饮</a:t>
            </a:r>
            <a:r>
              <a:rPr sz="1200" spc="4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旅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游和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其 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他的附加服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务。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通过多种优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惠或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者有趣的套餐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增加销售选</a:t>
            </a:r>
            <a:r>
              <a:rPr sz="1200" spc="7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项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吸引用 户购买。在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用户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的消费周期</a:t>
            </a:r>
            <a:r>
              <a:rPr sz="1200" spc="4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内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整个销售链条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非常全面和开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放</a:t>
            </a:r>
            <a:r>
              <a:rPr sz="1200" spc="7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 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也在一定程度上优化了客人的购买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验。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584072"/>
            <a:ext cx="3032378" cy="454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3355277" y="3312986"/>
            <a:ext cx="2974181" cy="0"/>
          </a:xfrm>
          <a:custGeom>
            <a:avLst/>
            <a:gdLst/>
            <a:ahLst/>
            <a:cxnLst/>
            <a:rect l="l" t="t" r="r" b="b"/>
            <a:pathLst>
              <a:path w="3965575">
                <a:moveTo>
                  <a:pt x="0" y="0"/>
                </a:moveTo>
                <a:lnTo>
                  <a:pt x="3965067" y="0"/>
                </a:lnTo>
              </a:path>
            </a:pathLst>
          </a:custGeom>
          <a:ln w="38100">
            <a:solidFill>
              <a:srgbClr val="4670A7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 txBox="1"/>
          <p:nvPr/>
        </p:nvSpPr>
        <p:spPr>
          <a:xfrm>
            <a:off x="3273362" y="957452"/>
            <a:ext cx="3051809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1、基于人工智</a:t>
            </a:r>
            <a:r>
              <a:rPr sz="1950" b="1" spc="-15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优化</a:t>
            </a:r>
            <a:r>
              <a:rPr sz="1950" b="1" spc="-15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定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价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96221" y="1623555"/>
            <a:ext cx="4934903" cy="701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目前，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许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多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收入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管理系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统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已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经接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入了人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智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能支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持的定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价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算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法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通过分析 大量历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史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价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格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市场数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据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测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，来帮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助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店确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定最优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价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格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。在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餐馆、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水 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疗中心和其他门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工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智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也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带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相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应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定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价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优化。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70695" y="1423607"/>
            <a:ext cx="3114199" cy="0"/>
          </a:xfrm>
          <a:custGeom>
            <a:avLst/>
            <a:gdLst/>
            <a:ahLst/>
            <a:cxnLst/>
            <a:rect l="l" t="t" r="r" b="b"/>
            <a:pathLst>
              <a:path w="4152265">
                <a:moveTo>
                  <a:pt x="0" y="0"/>
                </a:moveTo>
                <a:lnTo>
                  <a:pt x="4152265" y="0"/>
                </a:lnTo>
              </a:path>
            </a:pathLst>
          </a:custGeom>
          <a:ln w="38100">
            <a:solidFill>
              <a:srgbClr val="4670A7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83830" y="4151375"/>
            <a:ext cx="1273492" cy="874395"/>
          </a:xfrm>
          <a:custGeom>
            <a:avLst/>
            <a:gdLst/>
            <a:ahLst/>
            <a:cxnLst/>
            <a:rect l="l" t="t" r="r" b="b"/>
            <a:pathLst>
              <a:path w="1697990" h="1165859">
                <a:moveTo>
                  <a:pt x="0" y="1165859"/>
                </a:moveTo>
                <a:lnTo>
                  <a:pt x="1697736" y="1165859"/>
                </a:lnTo>
                <a:lnTo>
                  <a:pt x="1697736" y="0"/>
                </a:lnTo>
                <a:lnTo>
                  <a:pt x="0" y="0"/>
                </a:lnTo>
                <a:lnTo>
                  <a:pt x="0" y="11658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412" y="332426"/>
            <a:ext cx="8139178" cy="139382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97986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主题四：技术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561518" y="945546"/>
            <a:ext cx="3965258" cy="379857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3</a:t>
            </a:r>
            <a:r>
              <a:rPr sz="1950" b="1" spc="-5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智能选房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42545" marR="5080">
              <a:lnSpc>
                <a:spcPct val="125000"/>
              </a:lnSpc>
              <a:spcBef>
                <a:spcPts val="1595"/>
              </a:spcBef>
            </a:pP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如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今，越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越多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200" spc="6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能够在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到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达酒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之前通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过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 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或者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第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三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方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提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供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的技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术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提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前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选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择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他们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想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要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入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住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房间</a:t>
            </a:r>
            <a:r>
              <a:rPr sz="1200" spc="1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号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 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就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像我们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去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机场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自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助值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机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200" spc="7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样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消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费者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越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来越拥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选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择 房间的自主权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25">
              <a:latin typeface="Times New Roman" panose="02020603050405020304"/>
              <a:cs typeface="Times New Roman" panose="02020603050405020304"/>
            </a:endParaRPr>
          </a:p>
          <a:p>
            <a:pPr marL="42545" marR="207645" algn="just">
              <a:lnSpc>
                <a:spcPct val="125000"/>
              </a:lnSpc>
              <a:spcBef>
                <a:spcPts val="5"/>
              </a:spcBef>
            </a:pP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比如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石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基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Ca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m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br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i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d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g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e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云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PM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S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，在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对客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服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务上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专门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为酒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 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打</a:t>
            </a:r>
            <a:r>
              <a:rPr sz="1200" spc="7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造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E-Journey，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联</a:t>
            </a:r>
            <a:r>
              <a:rPr sz="1200" spc="7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动酒</a:t>
            </a:r>
            <a:r>
              <a:rPr sz="1200" spc="7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PMS</a:t>
            </a:r>
            <a:r>
              <a:rPr sz="1200" spc="7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与用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户</a:t>
            </a:r>
            <a:r>
              <a:rPr sz="1200" spc="7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端的移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动</a:t>
            </a:r>
            <a:r>
              <a:rPr sz="1200" spc="7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设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备 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应用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通过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E-journey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页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面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客人可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方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便快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捷地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进 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行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自助选</a:t>
            </a:r>
            <a:r>
              <a:rPr sz="1200" spc="4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房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支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付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预付款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、入住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查看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账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单以及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房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服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务等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操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作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尤其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在酒店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流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高峰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期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，E-journey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够很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大 程度上减少客人排队等待时间，提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升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客人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满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意度。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40">
              <a:latin typeface="Times New Roman" panose="02020603050405020304"/>
              <a:cs typeface="Times New Roman" panose="02020603050405020304"/>
            </a:endParaRPr>
          </a:p>
          <a:p>
            <a:pPr marL="42545" marR="208915">
              <a:lnSpc>
                <a:spcPct val="125000"/>
              </a:lnSpc>
              <a:spcBef>
                <a:spcPts val="5"/>
              </a:spcBef>
            </a:pP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一模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式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更加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契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合当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用户更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愿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意在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消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费过程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中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握 主动权和便利性的消费习惯。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05044" y="1072514"/>
            <a:ext cx="4251960" cy="38119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412" y="332426"/>
            <a:ext cx="8139178" cy="139382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97986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主题四：技术</a:t>
            </a: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4575048" y="1229678"/>
            <a:ext cx="3720941" cy="178943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4、健身项目投入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43180" marR="5080" algn="just">
              <a:lnSpc>
                <a:spcPct val="125000"/>
              </a:lnSpc>
              <a:spcBef>
                <a:spcPts val="2540"/>
              </a:spcBef>
            </a:pP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对于很多坚持健身的客人来说，即便出门在外也不想牺 牲自己的健身计划，所以目前很多酒店会投资于客人已 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经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了解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并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喜爱的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健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身项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目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，比如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Peloton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同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时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也增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设酒店在宾客喜欢的健身设备上的投入。在如威斯汀酒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店，还专门设置了New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Balance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产品租借等服务。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22375" y="1369313"/>
            <a:ext cx="1685925" cy="2660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2467736" y="1369313"/>
            <a:ext cx="1684782" cy="13007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2467736" y="2730626"/>
            <a:ext cx="1684782" cy="12995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412" y="332426"/>
            <a:ext cx="8139178" cy="139382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97986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主题四：技术</a:t>
            </a:r>
            <a:endParaRPr spc="-5" dirty="0"/>
          </a:p>
        </p:txBody>
      </p:sp>
      <p:sp>
        <p:nvSpPr>
          <p:cNvPr id="5" name="object 5"/>
          <p:cNvSpPr txBox="1"/>
          <p:nvPr/>
        </p:nvSpPr>
        <p:spPr>
          <a:xfrm>
            <a:off x="654329" y="932783"/>
            <a:ext cx="3960019" cy="109474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5、人工智能预</a:t>
            </a:r>
            <a:r>
              <a:rPr sz="1950" b="1" spc="-15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订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体验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25000"/>
              </a:lnSpc>
              <a:spcBef>
                <a:spcPts val="2525"/>
              </a:spcBef>
            </a:pP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酒店经营者可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在人工智能的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帮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助</a:t>
            </a:r>
            <a:r>
              <a:rPr sz="1200" spc="7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不断优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化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自己的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网 站。通过A/B测试，来提高直接在线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订率。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32807" y="553212"/>
            <a:ext cx="4711193" cy="45902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 txBox="1"/>
          <p:nvPr/>
        </p:nvSpPr>
        <p:spPr>
          <a:xfrm>
            <a:off x="694334" y="2498407"/>
            <a:ext cx="2061686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6、翻译设备应用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329" y="3072721"/>
            <a:ext cx="3695700" cy="116332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5"/>
              </a:spcBef>
            </a:pP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随着国际旅行者数量的增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加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，酒店员工在翻译中遇到困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难的可能性也在增加。酒店工作人员所面对的，可能是 来自不同国籍的客人。那么，对于酒店来说，就要适当 为酒店员工配备语言翻译工具，提供即时的翻译，以便 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更好地与客人沟通需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求。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0069" y="961262"/>
            <a:ext cx="4312539" cy="287578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412" y="332426"/>
            <a:ext cx="8139178" cy="139382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97986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主题四：技术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5061299" y="2475128"/>
            <a:ext cx="1662113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7、RFID技术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12005" y="3078099"/>
            <a:ext cx="3724275" cy="1040130"/>
          </a:xfrm>
          <a:prstGeom prst="rect">
            <a:avLst/>
          </a:prstGeom>
          <a:solidFill>
            <a:srgbClr val="4670A7">
              <a:alpha val="56861"/>
            </a:srgbClr>
          </a:solidFill>
        </p:spPr>
        <p:txBody>
          <a:bodyPr vert="horz" wrap="square" lIns="0" tIns="1428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Times New Roman" panose="02020603050405020304"/>
              <a:cs typeface="Times New Roman" panose="02020603050405020304"/>
            </a:endParaRPr>
          </a:p>
          <a:p>
            <a:pPr marL="470535" marR="465455" algn="just">
              <a:lnSpc>
                <a:spcPct val="125000"/>
              </a:lnSpc>
              <a:spcBef>
                <a:spcPts val="5"/>
              </a:spcBef>
            </a:pPr>
            <a:r>
              <a:rPr sz="1200" spc="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射频识别</a:t>
            </a:r>
            <a:r>
              <a:rPr sz="1200" spc="6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(</a:t>
            </a:r>
            <a:r>
              <a:rPr sz="1200" spc="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RF</a:t>
            </a:r>
            <a:r>
              <a:rPr sz="1200" spc="6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ID</a:t>
            </a:r>
            <a:r>
              <a:rPr sz="1200" spc="8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)</a:t>
            </a:r>
            <a:r>
              <a:rPr sz="1200" spc="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通常应用于智</a:t>
            </a:r>
            <a:r>
              <a:rPr sz="1200" spc="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200" spc="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钥匙和房</a:t>
            </a: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卡 </a:t>
            </a:r>
            <a:r>
              <a:rPr sz="1200" spc="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中，是一</a:t>
            </a:r>
            <a:r>
              <a:rPr sz="1200" spc="7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种</a:t>
            </a:r>
            <a:r>
              <a:rPr sz="1200" spc="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使</a:t>
            </a:r>
            <a:r>
              <a:rPr sz="1200" spc="7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用</a:t>
            </a:r>
            <a:r>
              <a:rPr sz="1200" spc="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无线电波</a:t>
            </a:r>
            <a:r>
              <a:rPr sz="1200" spc="7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传</a:t>
            </a:r>
            <a:r>
              <a:rPr sz="1200" spc="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输</a:t>
            </a:r>
            <a:r>
              <a:rPr sz="1200" spc="7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信</a:t>
            </a:r>
            <a:r>
              <a:rPr sz="1200" spc="6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息的非接</a:t>
            </a: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触 式安全和通信技术。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57034" y="257713"/>
            <a:ext cx="2187416" cy="2019776"/>
          </a:xfrm>
          <a:custGeom>
            <a:avLst/>
            <a:gdLst/>
            <a:ahLst/>
            <a:cxnLst/>
            <a:rect l="l" t="t" r="r" b="b"/>
            <a:pathLst>
              <a:path w="2916554" h="2693035">
                <a:moveTo>
                  <a:pt x="2915954" y="0"/>
                </a:moveTo>
                <a:lnTo>
                  <a:pt x="2876510" y="14320"/>
                </a:lnTo>
                <a:lnTo>
                  <a:pt x="2812591" y="36415"/>
                </a:lnTo>
                <a:lnTo>
                  <a:pt x="2748962" y="57186"/>
                </a:lnTo>
                <a:lnTo>
                  <a:pt x="2685637" y="76738"/>
                </a:lnTo>
                <a:lnTo>
                  <a:pt x="2622630" y="95174"/>
                </a:lnTo>
                <a:lnTo>
                  <a:pt x="2559953" y="112600"/>
                </a:lnTo>
                <a:lnTo>
                  <a:pt x="2497622" y="129118"/>
                </a:lnTo>
                <a:lnTo>
                  <a:pt x="2435650" y="144834"/>
                </a:lnTo>
                <a:lnTo>
                  <a:pt x="2374049" y="159853"/>
                </a:lnTo>
                <a:lnTo>
                  <a:pt x="2312834" y="174277"/>
                </a:lnTo>
                <a:lnTo>
                  <a:pt x="2252019" y="188212"/>
                </a:lnTo>
                <a:lnTo>
                  <a:pt x="2191617" y="201761"/>
                </a:lnTo>
                <a:lnTo>
                  <a:pt x="1983661" y="247656"/>
                </a:lnTo>
                <a:lnTo>
                  <a:pt x="1925287" y="260762"/>
                </a:lnTo>
                <a:lnTo>
                  <a:pt x="1867401" y="274057"/>
                </a:lnTo>
                <a:lnTo>
                  <a:pt x="1810017" y="287645"/>
                </a:lnTo>
                <a:lnTo>
                  <a:pt x="1753149" y="301629"/>
                </a:lnTo>
                <a:lnTo>
                  <a:pt x="1696810" y="316114"/>
                </a:lnTo>
                <a:lnTo>
                  <a:pt x="1641014" y="331205"/>
                </a:lnTo>
                <a:lnTo>
                  <a:pt x="1585774" y="347006"/>
                </a:lnTo>
                <a:lnTo>
                  <a:pt x="1531105" y="363621"/>
                </a:lnTo>
                <a:lnTo>
                  <a:pt x="1477019" y="381154"/>
                </a:lnTo>
                <a:lnTo>
                  <a:pt x="1423530" y="399709"/>
                </a:lnTo>
                <a:lnTo>
                  <a:pt x="1370653" y="419392"/>
                </a:lnTo>
                <a:lnTo>
                  <a:pt x="1318401" y="440306"/>
                </a:lnTo>
                <a:lnTo>
                  <a:pt x="1266787" y="462555"/>
                </a:lnTo>
                <a:lnTo>
                  <a:pt x="1215825" y="486244"/>
                </a:lnTo>
                <a:lnTo>
                  <a:pt x="1165331" y="511583"/>
                </a:lnTo>
                <a:lnTo>
                  <a:pt x="1115912" y="538359"/>
                </a:lnTo>
                <a:lnTo>
                  <a:pt x="1066988" y="566993"/>
                </a:lnTo>
                <a:lnTo>
                  <a:pt x="1018771" y="597484"/>
                </a:lnTo>
                <a:lnTo>
                  <a:pt x="971274" y="629937"/>
                </a:lnTo>
                <a:lnTo>
                  <a:pt x="924511" y="664455"/>
                </a:lnTo>
                <a:lnTo>
                  <a:pt x="878496" y="701142"/>
                </a:lnTo>
                <a:lnTo>
                  <a:pt x="833242" y="740104"/>
                </a:lnTo>
                <a:lnTo>
                  <a:pt x="788763" y="781444"/>
                </a:lnTo>
                <a:lnTo>
                  <a:pt x="745072" y="825267"/>
                </a:lnTo>
                <a:lnTo>
                  <a:pt x="702184" y="871676"/>
                </a:lnTo>
                <a:lnTo>
                  <a:pt x="660112" y="920777"/>
                </a:lnTo>
                <a:lnTo>
                  <a:pt x="618869" y="972674"/>
                </a:lnTo>
                <a:lnTo>
                  <a:pt x="578470" y="1027470"/>
                </a:lnTo>
                <a:lnTo>
                  <a:pt x="538927" y="1085270"/>
                </a:lnTo>
                <a:lnTo>
                  <a:pt x="500255" y="1146179"/>
                </a:lnTo>
                <a:lnTo>
                  <a:pt x="462467" y="1210300"/>
                </a:lnTo>
                <a:lnTo>
                  <a:pt x="443909" y="1243598"/>
                </a:lnTo>
                <a:lnTo>
                  <a:pt x="425577" y="1277739"/>
                </a:lnTo>
                <a:lnTo>
                  <a:pt x="407473" y="1312734"/>
                </a:lnTo>
                <a:lnTo>
                  <a:pt x="389598" y="1348598"/>
                </a:lnTo>
                <a:lnTo>
                  <a:pt x="371955" y="1385344"/>
                </a:lnTo>
                <a:lnTo>
                  <a:pt x="354544" y="1422983"/>
                </a:lnTo>
                <a:lnTo>
                  <a:pt x="337369" y="1461531"/>
                </a:lnTo>
                <a:lnTo>
                  <a:pt x="320430" y="1500998"/>
                </a:lnTo>
                <a:lnTo>
                  <a:pt x="303728" y="1541399"/>
                </a:lnTo>
                <a:lnTo>
                  <a:pt x="287267" y="1582747"/>
                </a:lnTo>
                <a:lnTo>
                  <a:pt x="271047" y="1625055"/>
                </a:lnTo>
                <a:lnTo>
                  <a:pt x="255071" y="1668335"/>
                </a:lnTo>
                <a:lnTo>
                  <a:pt x="239339" y="1712600"/>
                </a:lnTo>
                <a:lnTo>
                  <a:pt x="223854" y="1757865"/>
                </a:lnTo>
                <a:lnTo>
                  <a:pt x="208618" y="1804141"/>
                </a:lnTo>
                <a:lnTo>
                  <a:pt x="193631" y="1851442"/>
                </a:lnTo>
                <a:lnTo>
                  <a:pt x="178896" y="1899781"/>
                </a:lnTo>
                <a:lnTo>
                  <a:pt x="164415" y="1949170"/>
                </a:lnTo>
                <a:lnTo>
                  <a:pt x="150189" y="1999624"/>
                </a:lnTo>
                <a:lnTo>
                  <a:pt x="136220" y="2051154"/>
                </a:lnTo>
                <a:lnTo>
                  <a:pt x="122509" y="2103774"/>
                </a:lnTo>
                <a:lnTo>
                  <a:pt x="109058" y="2157498"/>
                </a:lnTo>
                <a:lnTo>
                  <a:pt x="95870" y="2212337"/>
                </a:lnTo>
                <a:lnTo>
                  <a:pt x="82945" y="2268306"/>
                </a:lnTo>
                <a:lnTo>
                  <a:pt x="70286" y="2325416"/>
                </a:lnTo>
                <a:lnTo>
                  <a:pt x="57894" y="2383682"/>
                </a:lnTo>
                <a:lnTo>
                  <a:pt x="45771" y="2443116"/>
                </a:lnTo>
                <a:lnTo>
                  <a:pt x="33918" y="2503731"/>
                </a:lnTo>
                <a:lnTo>
                  <a:pt x="22337" y="2565540"/>
                </a:lnTo>
                <a:lnTo>
                  <a:pt x="11030" y="2628557"/>
                </a:lnTo>
                <a:lnTo>
                  <a:pt x="0" y="2692794"/>
                </a:lnTo>
                <a:lnTo>
                  <a:pt x="33330" y="2665190"/>
                </a:lnTo>
                <a:lnTo>
                  <a:pt x="66643" y="2638319"/>
                </a:lnTo>
                <a:lnTo>
                  <a:pt x="99937" y="2612169"/>
                </a:lnTo>
                <a:lnTo>
                  <a:pt x="133209" y="2586727"/>
                </a:lnTo>
                <a:lnTo>
                  <a:pt x="166458" y="2561979"/>
                </a:lnTo>
                <a:lnTo>
                  <a:pt x="199683" y="2537913"/>
                </a:lnTo>
                <a:lnTo>
                  <a:pt x="232881" y="2514515"/>
                </a:lnTo>
                <a:lnTo>
                  <a:pt x="266050" y="2491772"/>
                </a:lnTo>
                <a:lnTo>
                  <a:pt x="299190" y="2469672"/>
                </a:lnTo>
                <a:lnTo>
                  <a:pt x="332298" y="2448202"/>
                </a:lnTo>
                <a:lnTo>
                  <a:pt x="365373" y="2427348"/>
                </a:lnTo>
                <a:lnTo>
                  <a:pt x="398413" y="2407098"/>
                </a:lnTo>
                <a:lnTo>
                  <a:pt x="431415" y="2387438"/>
                </a:lnTo>
                <a:lnTo>
                  <a:pt x="497302" y="2349837"/>
                </a:lnTo>
                <a:lnTo>
                  <a:pt x="563021" y="2314443"/>
                </a:lnTo>
                <a:lnTo>
                  <a:pt x="628557" y="2281150"/>
                </a:lnTo>
                <a:lnTo>
                  <a:pt x="693896" y="2249855"/>
                </a:lnTo>
                <a:lnTo>
                  <a:pt x="759024" y="2220454"/>
                </a:lnTo>
                <a:lnTo>
                  <a:pt x="823928" y="2192842"/>
                </a:lnTo>
                <a:lnTo>
                  <a:pt x="888593" y="2166917"/>
                </a:lnTo>
                <a:lnTo>
                  <a:pt x="953006" y="2142573"/>
                </a:lnTo>
                <a:lnTo>
                  <a:pt x="1017152" y="2119706"/>
                </a:lnTo>
                <a:lnTo>
                  <a:pt x="1081017" y="2098214"/>
                </a:lnTo>
                <a:lnTo>
                  <a:pt x="1144589" y="2077990"/>
                </a:lnTo>
                <a:lnTo>
                  <a:pt x="1207851" y="2058933"/>
                </a:lnTo>
                <a:lnTo>
                  <a:pt x="1270792" y="2040936"/>
                </a:lnTo>
                <a:lnTo>
                  <a:pt x="1333396" y="2023898"/>
                </a:lnTo>
                <a:lnTo>
                  <a:pt x="1395650" y="2007712"/>
                </a:lnTo>
                <a:lnTo>
                  <a:pt x="1457539" y="1992277"/>
                </a:lnTo>
                <a:lnTo>
                  <a:pt x="1519050" y="1977486"/>
                </a:lnTo>
                <a:lnTo>
                  <a:pt x="1580169" y="1963237"/>
                </a:lnTo>
                <a:lnTo>
                  <a:pt x="1671082" y="1942650"/>
                </a:lnTo>
                <a:lnTo>
                  <a:pt x="1879392" y="1896470"/>
                </a:lnTo>
                <a:lnTo>
                  <a:pt x="1937864" y="1883284"/>
                </a:lnTo>
                <a:lnTo>
                  <a:pt x="1995846" y="1869911"/>
                </a:lnTo>
                <a:lnTo>
                  <a:pt x="2053325" y="1856247"/>
                </a:lnTo>
                <a:lnTo>
                  <a:pt x="2110285" y="1842188"/>
                </a:lnTo>
                <a:lnTo>
                  <a:pt x="2166714" y="1827631"/>
                </a:lnTo>
                <a:lnTo>
                  <a:pt x="2222597" y="1812470"/>
                </a:lnTo>
                <a:lnTo>
                  <a:pt x="2277919" y="1796602"/>
                </a:lnTo>
                <a:lnTo>
                  <a:pt x="2332669" y="1779923"/>
                </a:lnTo>
                <a:lnTo>
                  <a:pt x="2386830" y="1762329"/>
                </a:lnTo>
                <a:lnTo>
                  <a:pt x="2440390" y="1743715"/>
                </a:lnTo>
                <a:lnTo>
                  <a:pt x="2493334" y="1723979"/>
                </a:lnTo>
                <a:lnTo>
                  <a:pt x="2545648" y="1703015"/>
                </a:lnTo>
                <a:lnTo>
                  <a:pt x="2597318" y="1680720"/>
                </a:lnTo>
                <a:lnTo>
                  <a:pt x="2648332" y="1656990"/>
                </a:lnTo>
                <a:lnTo>
                  <a:pt x="2698673" y="1631720"/>
                </a:lnTo>
                <a:lnTo>
                  <a:pt x="2748329" y="1604807"/>
                </a:lnTo>
                <a:lnTo>
                  <a:pt x="2797286" y="1576146"/>
                </a:lnTo>
                <a:lnTo>
                  <a:pt x="2845529" y="1545635"/>
                </a:lnTo>
                <a:lnTo>
                  <a:pt x="2893044" y="1513167"/>
                </a:lnTo>
                <a:lnTo>
                  <a:pt x="2915955" y="1496580"/>
                </a:lnTo>
                <a:lnTo>
                  <a:pt x="2915954" y="0"/>
                </a:lnTo>
                <a:close/>
              </a:path>
            </a:pathLst>
          </a:custGeom>
          <a:solidFill>
            <a:srgbClr val="2E5496">
              <a:alpha val="59999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6811778" y="544350"/>
            <a:ext cx="2332673" cy="2078355"/>
          </a:xfrm>
          <a:custGeom>
            <a:avLst/>
            <a:gdLst/>
            <a:ahLst/>
            <a:cxnLst/>
            <a:rect l="l" t="t" r="r" b="b"/>
            <a:pathLst>
              <a:path w="3110229" h="2771140">
                <a:moveTo>
                  <a:pt x="3109629" y="0"/>
                </a:moveTo>
                <a:lnTo>
                  <a:pt x="3069872" y="17242"/>
                </a:lnTo>
                <a:lnTo>
                  <a:pt x="3005164" y="43934"/>
                </a:lnTo>
                <a:lnTo>
                  <a:pt x="2940705" y="68989"/>
                </a:lnTo>
                <a:lnTo>
                  <a:pt x="2876510" y="92512"/>
                </a:lnTo>
                <a:lnTo>
                  <a:pt x="2812591" y="114607"/>
                </a:lnTo>
                <a:lnTo>
                  <a:pt x="2748962" y="135379"/>
                </a:lnTo>
                <a:lnTo>
                  <a:pt x="2685637" y="154930"/>
                </a:lnTo>
                <a:lnTo>
                  <a:pt x="2622630" y="173366"/>
                </a:lnTo>
                <a:lnTo>
                  <a:pt x="2559953" y="190792"/>
                </a:lnTo>
                <a:lnTo>
                  <a:pt x="2497622" y="207310"/>
                </a:lnTo>
                <a:lnTo>
                  <a:pt x="2435650" y="223027"/>
                </a:lnTo>
                <a:lnTo>
                  <a:pt x="2374049" y="238045"/>
                </a:lnTo>
                <a:lnTo>
                  <a:pt x="2312834" y="252469"/>
                </a:lnTo>
                <a:lnTo>
                  <a:pt x="2252019" y="266404"/>
                </a:lnTo>
                <a:lnTo>
                  <a:pt x="2191617" y="279953"/>
                </a:lnTo>
                <a:lnTo>
                  <a:pt x="1983661" y="325848"/>
                </a:lnTo>
                <a:lnTo>
                  <a:pt x="1925287" y="338955"/>
                </a:lnTo>
                <a:lnTo>
                  <a:pt x="1867401" y="352249"/>
                </a:lnTo>
                <a:lnTo>
                  <a:pt x="1810017" y="365837"/>
                </a:lnTo>
                <a:lnTo>
                  <a:pt x="1753149" y="379821"/>
                </a:lnTo>
                <a:lnTo>
                  <a:pt x="1696810" y="394307"/>
                </a:lnTo>
                <a:lnTo>
                  <a:pt x="1641014" y="409397"/>
                </a:lnTo>
                <a:lnTo>
                  <a:pt x="1585774" y="425198"/>
                </a:lnTo>
                <a:lnTo>
                  <a:pt x="1531105" y="441813"/>
                </a:lnTo>
                <a:lnTo>
                  <a:pt x="1477019" y="459346"/>
                </a:lnTo>
                <a:lnTo>
                  <a:pt x="1423530" y="477902"/>
                </a:lnTo>
                <a:lnTo>
                  <a:pt x="1370653" y="497584"/>
                </a:lnTo>
                <a:lnTo>
                  <a:pt x="1318401" y="518498"/>
                </a:lnTo>
                <a:lnTo>
                  <a:pt x="1266787" y="540748"/>
                </a:lnTo>
                <a:lnTo>
                  <a:pt x="1215825" y="564437"/>
                </a:lnTo>
                <a:lnTo>
                  <a:pt x="1165331" y="589775"/>
                </a:lnTo>
                <a:lnTo>
                  <a:pt x="1115912" y="616551"/>
                </a:lnTo>
                <a:lnTo>
                  <a:pt x="1066988" y="645186"/>
                </a:lnTo>
                <a:lnTo>
                  <a:pt x="1018771" y="675677"/>
                </a:lnTo>
                <a:lnTo>
                  <a:pt x="971274" y="708129"/>
                </a:lnTo>
                <a:lnTo>
                  <a:pt x="924511" y="742647"/>
                </a:lnTo>
                <a:lnTo>
                  <a:pt x="878496" y="779334"/>
                </a:lnTo>
                <a:lnTo>
                  <a:pt x="833242" y="818296"/>
                </a:lnTo>
                <a:lnTo>
                  <a:pt x="788763" y="859636"/>
                </a:lnTo>
                <a:lnTo>
                  <a:pt x="745072" y="903459"/>
                </a:lnTo>
                <a:lnTo>
                  <a:pt x="702184" y="949869"/>
                </a:lnTo>
                <a:lnTo>
                  <a:pt x="660112" y="998970"/>
                </a:lnTo>
                <a:lnTo>
                  <a:pt x="618869" y="1050866"/>
                </a:lnTo>
                <a:lnTo>
                  <a:pt x="578470" y="1105662"/>
                </a:lnTo>
                <a:lnTo>
                  <a:pt x="538927" y="1163462"/>
                </a:lnTo>
                <a:lnTo>
                  <a:pt x="500255" y="1224371"/>
                </a:lnTo>
                <a:lnTo>
                  <a:pt x="462467" y="1288493"/>
                </a:lnTo>
                <a:lnTo>
                  <a:pt x="443909" y="1321791"/>
                </a:lnTo>
                <a:lnTo>
                  <a:pt x="425577" y="1355931"/>
                </a:lnTo>
                <a:lnTo>
                  <a:pt x="407473" y="1390926"/>
                </a:lnTo>
                <a:lnTo>
                  <a:pt x="389598" y="1426790"/>
                </a:lnTo>
                <a:lnTo>
                  <a:pt x="371955" y="1463536"/>
                </a:lnTo>
                <a:lnTo>
                  <a:pt x="354544" y="1501176"/>
                </a:lnTo>
                <a:lnTo>
                  <a:pt x="337369" y="1539723"/>
                </a:lnTo>
                <a:lnTo>
                  <a:pt x="320430" y="1579190"/>
                </a:lnTo>
                <a:lnTo>
                  <a:pt x="303728" y="1619592"/>
                </a:lnTo>
                <a:lnTo>
                  <a:pt x="287267" y="1660940"/>
                </a:lnTo>
                <a:lnTo>
                  <a:pt x="271047" y="1703247"/>
                </a:lnTo>
                <a:lnTo>
                  <a:pt x="255071" y="1746527"/>
                </a:lnTo>
                <a:lnTo>
                  <a:pt x="239339" y="1790793"/>
                </a:lnTo>
                <a:lnTo>
                  <a:pt x="223854" y="1836057"/>
                </a:lnTo>
                <a:lnTo>
                  <a:pt x="208618" y="1882333"/>
                </a:lnTo>
                <a:lnTo>
                  <a:pt x="193631" y="1929634"/>
                </a:lnTo>
                <a:lnTo>
                  <a:pt x="178896" y="1977973"/>
                </a:lnTo>
                <a:lnTo>
                  <a:pt x="164415" y="2027362"/>
                </a:lnTo>
                <a:lnTo>
                  <a:pt x="150189" y="2077816"/>
                </a:lnTo>
                <a:lnTo>
                  <a:pt x="136220" y="2129346"/>
                </a:lnTo>
                <a:lnTo>
                  <a:pt x="122509" y="2181967"/>
                </a:lnTo>
                <a:lnTo>
                  <a:pt x="109058" y="2235690"/>
                </a:lnTo>
                <a:lnTo>
                  <a:pt x="95870" y="2290529"/>
                </a:lnTo>
                <a:lnTo>
                  <a:pt x="82945" y="2346498"/>
                </a:lnTo>
                <a:lnTo>
                  <a:pt x="70286" y="2403608"/>
                </a:lnTo>
                <a:lnTo>
                  <a:pt x="57894" y="2461874"/>
                </a:lnTo>
                <a:lnTo>
                  <a:pt x="45771" y="2521308"/>
                </a:lnTo>
                <a:lnTo>
                  <a:pt x="33918" y="2581923"/>
                </a:lnTo>
                <a:lnTo>
                  <a:pt x="22337" y="2643732"/>
                </a:lnTo>
                <a:lnTo>
                  <a:pt x="11030" y="2706749"/>
                </a:lnTo>
                <a:lnTo>
                  <a:pt x="0" y="2770986"/>
                </a:lnTo>
                <a:lnTo>
                  <a:pt x="33330" y="2743382"/>
                </a:lnTo>
                <a:lnTo>
                  <a:pt x="66643" y="2716511"/>
                </a:lnTo>
                <a:lnTo>
                  <a:pt x="99937" y="2690362"/>
                </a:lnTo>
                <a:lnTo>
                  <a:pt x="133209" y="2664919"/>
                </a:lnTo>
                <a:lnTo>
                  <a:pt x="166458" y="2640171"/>
                </a:lnTo>
                <a:lnTo>
                  <a:pt x="199683" y="2616105"/>
                </a:lnTo>
                <a:lnTo>
                  <a:pt x="232881" y="2592707"/>
                </a:lnTo>
                <a:lnTo>
                  <a:pt x="266050" y="2569965"/>
                </a:lnTo>
                <a:lnTo>
                  <a:pt x="299190" y="2547865"/>
                </a:lnTo>
                <a:lnTo>
                  <a:pt x="332298" y="2526394"/>
                </a:lnTo>
                <a:lnTo>
                  <a:pt x="365373" y="2505540"/>
                </a:lnTo>
                <a:lnTo>
                  <a:pt x="398413" y="2485290"/>
                </a:lnTo>
                <a:lnTo>
                  <a:pt x="431415" y="2465630"/>
                </a:lnTo>
                <a:lnTo>
                  <a:pt x="497302" y="2428030"/>
                </a:lnTo>
                <a:lnTo>
                  <a:pt x="563021" y="2392635"/>
                </a:lnTo>
                <a:lnTo>
                  <a:pt x="628557" y="2359342"/>
                </a:lnTo>
                <a:lnTo>
                  <a:pt x="693896" y="2328047"/>
                </a:lnTo>
                <a:lnTo>
                  <a:pt x="759024" y="2298646"/>
                </a:lnTo>
                <a:lnTo>
                  <a:pt x="823928" y="2271035"/>
                </a:lnTo>
                <a:lnTo>
                  <a:pt x="888593" y="2245109"/>
                </a:lnTo>
                <a:lnTo>
                  <a:pt x="953006" y="2220765"/>
                </a:lnTo>
                <a:lnTo>
                  <a:pt x="1017152" y="2197899"/>
                </a:lnTo>
                <a:lnTo>
                  <a:pt x="1081017" y="2176406"/>
                </a:lnTo>
                <a:lnTo>
                  <a:pt x="1144589" y="2156183"/>
                </a:lnTo>
                <a:lnTo>
                  <a:pt x="1207851" y="2137125"/>
                </a:lnTo>
                <a:lnTo>
                  <a:pt x="1270792" y="2119129"/>
                </a:lnTo>
                <a:lnTo>
                  <a:pt x="1333396" y="2102090"/>
                </a:lnTo>
                <a:lnTo>
                  <a:pt x="1395650" y="2085905"/>
                </a:lnTo>
                <a:lnTo>
                  <a:pt x="1457539" y="2070469"/>
                </a:lnTo>
                <a:lnTo>
                  <a:pt x="1519050" y="2055678"/>
                </a:lnTo>
                <a:lnTo>
                  <a:pt x="1580169" y="2041429"/>
                </a:lnTo>
                <a:lnTo>
                  <a:pt x="1671082" y="2020843"/>
                </a:lnTo>
                <a:lnTo>
                  <a:pt x="1879392" y="1974662"/>
                </a:lnTo>
                <a:lnTo>
                  <a:pt x="1937864" y="1961476"/>
                </a:lnTo>
                <a:lnTo>
                  <a:pt x="1995846" y="1948103"/>
                </a:lnTo>
                <a:lnTo>
                  <a:pt x="2053325" y="1934439"/>
                </a:lnTo>
                <a:lnTo>
                  <a:pt x="2110285" y="1920381"/>
                </a:lnTo>
                <a:lnTo>
                  <a:pt x="2166714" y="1905823"/>
                </a:lnTo>
                <a:lnTo>
                  <a:pt x="2222597" y="1890662"/>
                </a:lnTo>
                <a:lnTo>
                  <a:pt x="2277919" y="1874794"/>
                </a:lnTo>
                <a:lnTo>
                  <a:pt x="2332669" y="1858115"/>
                </a:lnTo>
                <a:lnTo>
                  <a:pt x="2386830" y="1840521"/>
                </a:lnTo>
                <a:lnTo>
                  <a:pt x="2440390" y="1821908"/>
                </a:lnTo>
                <a:lnTo>
                  <a:pt x="2493334" y="1802171"/>
                </a:lnTo>
                <a:lnTo>
                  <a:pt x="2545648" y="1781207"/>
                </a:lnTo>
                <a:lnTo>
                  <a:pt x="2597318" y="1758912"/>
                </a:lnTo>
                <a:lnTo>
                  <a:pt x="2648332" y="1735182"/>
                </a:lnTo>
                <a:lnTo>
                  <a:pt x="2698673" y="1709912"/>
                </a:lnTo>
                <a:lnTo>
                  <a:pt x="2748329" y="1682999"/>
                </a:lnTo>
                <a:lnTo>
                  <a:pt x="2797286" y="1654339"/>
                </a:lnTo>
                <a:lnTo>
                  <a:pt x="2845529" y="1623827"/>
                </a:lnTo>
                <a:lnTo>
                  <a:pt x="2893044" y="1591359"/>
                </a:lnTo>
                <a:lnTo>
                  <a:pt x="2939818" y="1556832"/>
                </a:lnTo>
                <a:lnTo>
                  <a:pt x="2985811" y="1520163"/>
                </a:lnTo>
                <a:lnTo>
                  <a:pt x="3031087" y="1481184"/>
                </a:lnTo>
                <a:lnTo>
                  <a:pt x="3075553" y="1439854"/>
                </a:lnTo>
                <a:lnTo>
                  <a:pt x="3109629" y="1405856"/>
                </a:lnTo>
                <a:lnTo>
                  <a:pt x="3109629" y="0"/>
                </a:lnTo>
                <a:close/>
              </a:path>
            </a:pathLst>
          </a:custGeom>
          <a:solidFill>
            <a:srgbClr val="8FAADC">
              <a:alpha val="52940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560069" y="1042416"/>
            <a:ext cx="2787777" cy="3613023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0" y="3928019"/>
            <a:ext cx="2148840" cy="1215866"/>
          </a:xfrm>
          <a:custGeom>
            <a:avLst/>
            <a:gdLst/>
            <a:ahLst/>
            <a:cxnLst/>
            <a:rect l="l" t="t" r="r" b="b"/>
            <a:pathLst>
              <a:path w="2865120" h="1621154">
                <a:moveTo>
                  <a:pt x="2864494" y="0"/>
                </a:moveTo>
                <a:lnTo>
                  <a:pt x="2831167" y="27601"/>
                </a:lnTo>
                <a:lnTo>
                  <a:pt x="2797859" y="54467"/>
                </a:lnTo>
                <a:lnTo>
                  <a:pt x="2764573" y="80611"/>
                </a:lnTo>
                <a:lnTo>
                  <a:pt x="2731310" y="106046"/>
                </a:lnTo>
                <a:lnTo>
                  <a:pt x="2698072" y="130785"/>
                </a:lnTo>
                <a:lnTo>
                  <a:pt x="2664860" y="154841"/>
                </a:lnTo>
                <a:lnTo>
                  <a:pt x="2631676" y="178227"/>
                </a:lnTo>
                <a:lnTo>
                  <a:pt x="2598522" y="200956"/>
                </a:lnTo>
                <a:lnTo>
                  <a:pt x="2565400" y="223042"/>
                </a:lnTo>
                <a:lnTo>
                  <a:pt x="2532311" y="244496"/>
                </a:lnTo>
                <a:lnTo>
                  <a:pt x="2499258" y="265333"/>
                </a:lnTo>
                <a:lnTo>
                  <a:pt x="2466241" y="285566"/>
                </a:lnTo>
                <a:lnTo>
                  <a:pt x="2433262" y="305206"/>
                </a:lnTo>
                <a:lnTo>
                  <a:pt x="2367427" y="342764"/>
                </a:lnTo>
                <a:lnTo>
                  <a:pt x="2301766" y="378112"/>
                </a:lnTo>
                <a:lnTo>
                  <a:pt x="2236293" y="411354"/>
                </a:lnTo>
                <a:lnTo>
                  <a:pt x="2171021" y="442595"/>
                </a:lnTo>
                <a:lnTo>
                  <a:pt x="2105965" y="471937"/>
                </a:lnTo>
                <a:lnTo>
                  <a:pt x="2041138" y="499487"/>
                </a:lnTo>
                <a:lnTo>
                  <a:pt x="1976553" y="525348"/>
                </a:lnTo>
                <a:lnTo>
                  <a:pt x="1912224" y="549624"/>
                </a:lnTo>
                <a:lnTo>
                  <a:pt x="1848165" y="572420"/>
                </a:lnTo>
                <a:lnTo>
                  <a:pt x="1784389" y="593840"/>
                </a:lnTo>
                <a:lnTo>
                  <a:pt x="1720911" y="613989"/>
                </a:lnTo>
                <a:lnTo>
                  <a:pt x="1657743" y="632970"/>
                </a:lnTo>
                <a:lnTo>
                  <a:pt x="1594899" y="650887"/>
                </a:lnTo>
                <a:lnTo>
                  <a:pt x="1532394" y="667846"/>
                </a:lnTo>
                <a:lnTo>
                  <a:pt x="1470240" y="683951"/>
                </a:lnTo>
                <a:lnTo>
                  <a:pt x="1408452" y="699305"/>
                </a:lnTo>
                <a:lnTo>
                  <a:pt x="1347043" y="714013"/>
                </a:lnTo>
                <a:lnTo>
                  <a:pt x="1286026" y="728179"/>
                </a:lnTo>
                <a:lnTo>
                  <a:pt x="1195267" y="748642"/>
                </a:lnTo>
                <a:lnTo>
                  <a:pt x="987311" y="794537"/>
                </a:lnTo>
                <a:lnTo>
                  <a:pt x="928937" y="807643"/>
                </a:lnTo>
                <a:lnTo>
                  <a:pt x="871051" y="820938"/>
                </a:lnTo>
                <a:lnTo>
                  <a:pt x="813668" y="834525"/>
                </a:lnTo>
                <a:lnTo>
                  <a:pt x="756799" y="848509"/>
                </a:lnTo>
                <a:lnTo>
                  <a:pt x="700460" y="862995"/>
                </a:lnTo>
                <a:lnTo>
                  <a:pt x="644664" y="878086"/>
                </a:lnTo>
                <a:lnTo>
                  <a:pt x="589424" y="893887"/>
                </a:lnTo>
                <a:lnTo>
                  <a:pt x="534755" y="910501"/>
                </a:lnTo>
                <a:lnTo>
                  <a:pt x="480669" y="928034"/>
                </a:lnTo>
                <a:lnTo>
                  <a:pt x="427181" y="946590"/>
                </a:lnTo>
                <a:lnTo>
                  <a:pt x="374303" y="966273"/>
                </a:lnTo>
                <a:lnTo>
                  <a:pt x="322051" y="987187"/>
                </a:lnTo>
                <a:lnTo>
                  <a:pt x="270437" y="1009436"/>
                </a:lnTo>
                <a:lnTo>
                  <a:pt x="219475" y="1033125"/>
                </a:lnTo>
                <a:lnTo>
                  <a:pt x="169179" y="1058358"/>
                </a:lnTo>
                <a:lnTo>
                  <a:pt x="119562" y="1085240"/>
                </a:lnTo>
                <a:lnTo>
                  <a:pt x="70638" y="1113874"/>
                </a:lnTo>
                <a:lnTo>
                  <a:pt x="22421" y="1144365"/>
                </a:lnTo>
                <a:lnTo>
                  <a:pt x="0" y="1159389"/>
                </a:lnTo>
                <a:lnTo>
                  <a:pt x="0" y="1620638"/>
                </a:lnTo>
                <a:lnTo>
                  <a:pt x="2318233" y="1620638"/>
                </a:lnTo>
                <a:lnTo>
                  <a:pt x="2348176" y="1574906"/>
                </a:lnTo>
                <a:lnTo>
                  <a:pt x="2386323" y="1512473"/>
                </a:lnTo>
                <a:lnTo>
                  <a:pt x="2423567" y="1446784"/>
                </a:lnTo>
                <a:lnTo>
                  <a:pt x="2441847" y="1412686"/>
                </a:lnTo>
                <a:lnTo>
                  <a:pt x="2459896" y="1377736"/>
                </a:lnTo>
                <a:lnTo>
                  <a:pt x="2477712" y="1341919"/>
                </a:lnTo>
                <a:lnTo>
                  <a:pt x="2495294" y="1305223"/>
                </a:lnTo>
                <a:lnTo>
                  <a:pt x="2512640" y="1267635"/>
                </a:lnTo>
                <a:lnTo>
                  <a:pt x="2529749" y="1229142"/>
                </a:lnTo>
                <a:lnTo>
                  <a:pt x="2546617" y="1189731"/>
                </a:lnTo>
                <a:lnTo>
                  <a:pt x="2563245" y="1149389"/>
                </a:lnTo>
                <a:lnTo>
                  <a:pt x="2579630" y="1108103"/>
                </a:lnTo>
                <a:lnTo>
                  <a:pt x="2595770" y="1065860"/>
                </a:lnTo>
                <a:lnTo>
                  <a:pt x="2611664" y="1022647"/>
                </a:lnTo>
                <a:lnTo>
                  <a:pt x="2627309" y="978451"/>
                </a:lnTo>
                <a:lnTo>
                  <a:pt x="2642704" y="933259"/>
                </a:lnTo>
                <a:lnTo>
                  <a:pt x="2657848" y="887058"/>
                </a:lnTo>
                <a:lnTo>
                  <a:pt x="2672739" y="839835"/>
                </a:lnTo>
                <a:lnTo>
                  <a:pt x="2687374" y="791577"/>
                </a:lnTo>
                <a:lnTo>
                  <a:pt x="2701752" y="742271"/>
                </a:lnTo>
                <a:lnTo>
                  <a:pt x="2715871" y="691903"/>
                </a:lnTo>
                <a:lnTo>
                  <a:pt x="2729731" y="640462"/>
                </a:lnTo>
                <a:lnTo>
                  <a:pt x="2743328" y="587933"/>
                </a:lnTo>
                <a:lnTo>
                  <a:pt x="2756661" y="534305"/>
                </a:lnTo>
                <a:lnTo>
                  <a:pt x="2769728" y="479563"/>
                </a:lnTo>
                <a:lnTo>
                  <a:pt x="2782528" y="423696"/>
                </a:lnTo>
                <a:lnTo>
                  <a:pt x="2795059" y="366689"/>
                </a:lnTo>
                <a:lnTo>
                  <a:pt x="2807319" y="308530"/>
                </a:lnTo>
                <a:lnTo>
                  <a:pt x="2819306" y="249206"/>
                </a:lnTo>
                <a:lnTo>
                  <a:pt x="2831019" y="188704"/>
                </a:lnTo>
                <a:lnTo>
                  <a:pt x="2842456" y="127011"/>
                </a:lnTo>
                <a:lnTo>
                  <a:pt x="2853615" y="64114"/>
                </a:lnTo>
                <a:lnTo>
                  <a:pt x="2864494" y="0"/>
                </a:lnTo>
                <a:close/>
              </a:path>
            </a:pathLst>
          </a:custGeom>
          <a:solidFill>
            <a:srgbClr val="8FAADC">
              <a:alpha val="56861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52215" y="1310005"/>
            <a:ext cx="2711450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dirty="0">
                <a:solidFill>
                  <a:srgbClr val="4671A7"/>
                </a:solidFill>
              </a:rPr>
              <a:t>8、自助式酒店</a:t>
            </a:r>
            <a:r>
              <a:rPr sz="1950" spc="-15" dirty="0">
                <a:solidFill>
                  <a:srgbClr val="4671A7"/>
                </a:solidFill>
              </a:rPr>
              <a:t>软</a:t>
            </a:r>
            <a:r>
              <a:rPr sz="1950" dirty="0">
                <a:solidFill>
                  <a:srgbClr val="4671A7"/>
                </a:solidFill>
              </a:rPr>
              <a:t>件</a:t>
            </a:r>
            <a:endParaRPr sz="1950"/>
          </a:p>
        </p:txBody>
      </p:sp>
      <p:sp>
        <p:nvSpPr>
          <p:cNvPr id="10" name="object 10"/>
          <p:cNvSpPr txBox="1"/>
          <p:nvPr/>
        </p:nvSpPr>
        <p:spPr>
          <a:xfrm>
            <a:off x="3740848" y="1849202"/>
            <a:ext cx="4004310" cy="701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与过去安装起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昂贵且耗时的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店系统不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同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型的自助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式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酒店应用程序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可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以让酒店经营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者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快速且轻松地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配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置该工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具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 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有时甚至可以免费试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用。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5639" y="3844205"/>
            <a:ext cx="2538413" cy="1299686"/>
          </a:xfrm>
          <a:custGeom>
            <a:avLst/>
            <a:gdLst/>
            <a:ahLst/>
            <a:cxnLst/>
            <a:rect l="l" t="t" r="r" b="b"/>
            <a:pathLst>
              <a:path w="3384550" h="1732915">
                <a:moveTo>
                  <a:pt x="3384037" y="0"/>
                </a:moveTo>
                <a:lnTo>
                  <a:pt x="3350709" y="27601"/>
                </a:lnTo>
                <a:lnTo>
                  <a:pt x="3317402" y="54467"/>
                </a:lnTo>
                <a:lnTo>
                  <a:pt x="3284116" y="80611"/>
                </a:lnTo>
                <a:lnTo>
                  <a:pt x="3250853" y="106046"/>
                </a:lnTo>
                <a:lnTo>
                  <a:pt x="3217614" y="130785"/>
                </a:lnTo>
                <a:lnTo>
                  <a:pt x="3184402" y="154841"/>
                </a:lnTo>
                <a:lnTo>
                  <a:pt x="3151219" y="178227"/>
                </a:lnTo>
                <a:lnTo>
                  <a:pt x="3118065" y="200956"/>
                </a:lnTo>
                <a:lnTo>
                  <a:pt x="3084943" y="223042"/>
                </a:lnTo>
                <a:lnTo>
                  <a:pt x="3051854" y="244496"/>
                </a:lnTo>
                <a:lnTo>
                  <a:pt x="3018800" y="265333"/>
                </a:lnTo>
                <a:lnTo>
                  <a:pt x="2985783" y="285566"/>
                </a:lnTo>
                <a:lnTo>
                  <a:pt x="2952805" y="305206"/>
                </a:lnTo>
                <a:lnTo>
                  <a:pt x="2886970" y="342764"/>
                </a:lnTo>
                <a:lnTo>
                  <a:pt x="2821309" y="378112"/>
                </a:lnTo>
                <a:lnTo>
                  <a:pt x="2755836" y="411354"/>
                </a:lnTo>
                <a:lnTo>
                  <a:pt x="2690564" y="442595"/>
                </a:lnTo>
                <a:lnTo>
                  <a:pt x="2625508" y="471937"/>
                </a:lnTo>
                <a:lnTo>
                  <a:pt x="2560680" y="499487"/>
                </a:lnTo>
                <a:lnTo>
                  <a:pt x="2496095" y="525348"/>
                </a:lnTo>
                <a:lnTo>
                  <a:pt x="2431766" y="549624"/>
                </a:lnTo>
                <a:lnTo>
                  <a:pt x="2367707" y="572420"/>
                </a:lnTo>
                <a:lnTo>
                  <a:pt x="2303932" y="593840"/>
                </a:lnTo>
                <a:lnTo>
                  <a:pt x="2240453" y="613989"/>
                </a:lnTo>
                <a:lnTo>
                  <a:pt x="2177285" y="632970"/>
                </a:lnTo>
                <a:lnTo>
                  <a:pt x="2114442" y="650887"/>
                </a:lnTo>
                <a:lnTo>
                  <a:pt x="2051937" y="667846"/>
                </a:lnTo>
                <a:lnTo>
                  <a:pt x="1989783" y="683951"/>
                </a:lnTo>
                <a:lnTo>
                  <a:pt x="1927995" y="699305"/>
                </a:lnTo>
                <a:lnTo>
                  <a:pt x="1866585" y="714013"/>
                </a:lnTo>
                <a:lnTo>
                  <a:pt x="1805569" y="728179"/>
                </a:lnTo>
                <a:lnTo>
                  <a:pt x="1714810" y="748642"/>
                </a:lnTo>
                <a:lnTo>
                  <a:pt x="1506854" y="794537"/>
                </a:lnTo>
                <a:lnTo>
                  <a:pt x="1448480" y="807643"/>
                </a:lnTo>
                <a:lnTo>
                  <a:pt x="1390594" y="820938"/>
                </a:lnTo>
                <a:lnTo>
                  <a:pt x="1333210" y="834525"/>
                </a:lnTo>
                <a:lnTo>
                  <a:pt x="1276342" y="848509"/>
                </a:lnTo>
                <a:lnTo>
                  <a:pt x="1220003" y="862995"/>
                </a:lnTo>
                <a:lnTo>
                  <a:pt x="1164207" y="878086"/>
                </a:lnTo>
                <a:lnTo>
                  <a:pt x="1108967" y="893887"/>
                </a:lnTo>
                <a:lnTo>
                  <a:pt x="1054297" y="910501"/>
                </a:lnTo>
                <a:lnTo>
                  <a:pt x="1000212" y="928034"/>
                </a:lnTo>
                <a:lnTo>
                  <a:pt x="946723" y="946590"/>
                </a:lnTo>
                <a:lnTo>
                  <a:pt x="893846" y="966273"/>
                </a:lnTo>
                <a:lnTo>
                  <a:pt x="841594" y="987187"/>
                </a:lnTo>
                <a:lnTo>
                  <a:pt x="789979" y="1009436"/>
                </a:lnTo>
                <a:lnTo>
                  <a:pt x="739017" y="1033125"/>
                </a:lnTo>
                <a:lnTo>
                  <a:pt x="688721" y="1058358"/>
                </a:lnTo>
                <a:lnTo>
                  <a:pt x="639104" y="1085240"/>
                </a:lnTo>
                <a:lnTo>
                  <a:pt x="590180" y="1113874"/>
                </a:lnTo>
                <a:lnTo>
                  <a:pt x="541963" y="1144365"/>
                </a:lnTo>
                <a:lnTo>
                  <a:pt x="494466" y="1176817"/>
                </a:lnTo>
                <a:lnTo>
                  <a:pt x="447704" y="1211335"/>
                </a:lnTo>
                <a:lnTo>
                  <a:pt x="401688" y="1248023"/>
                </a:lnTo>
                <a:lnTo>
                  <a:pt x="356434" y="1286984"/>
                </a:lnTo>
                <a:lnTo>
                  <a:pt x="311955" y="1328325"/>
                </a:lnTo>
                <a:lnTo>
                  <a:pt x="268265" y="1372147"/>
                </a:lnTo>
                <a:lnTo>
                  <a:pt x="225377" y="1418557"/>
                </a:lnTo>
                <a:lnTo>
                  <a:pt x="183305" y="1467658"/>
                </a:lnTo>
                <a:lnTo>
                  <a:pt x="142062" y="1519554"/>
                </a:lnTo>
                <a:lnTo>
                  <a:pt x="101662" y="1574351"/>
                </a:lnTo>
                <a:lnTo>
                  <a:pt x="62120" y="1632151"/>
                </a:lnTo>
                <a:lnTo>
                  <a:pt x="23447" y="1693060"/>
                </a:lnTo>
                <a:lnTo>
                  <a:pt x="0" y="1732392"/>
                </a:lnTo>
                <a:lnTo>
                  <a:pt x="2756832" y="1732391"/>
                </a:lnTo>
                <a:lnTo>
                  <a:pt x="2788776" y="1690420"/>
                </a:lnTo>
                <a:lnTo>
                  <a:pt x="2828685" y="1634187"/>
                </a:lnTo>
                <a:lnTo>
                  <a:pt x="2867719" y="1574906"/>
                </a:lnTo>
                <a:lnTo>
                  <a:pt x="2905865" y="1512473"/>
                </a:lnTo>
                <a:lnTo>
                  <a:pt x="2943110" y="1446784"/>
                </a:lnTo>
                <a:lnTo>
                  <a:pt x="2961389" y="1412686"/>
                </a:lnTo>
                <a:lnTo>
                  <a:pt x="2979438" y="1377736"/>
                </a:lnTo>
                <a:lnTo>
                  <a:pt x="2997255" y="1341919"/>
                </a:lnTo>
                <a:lnTo>
                  <a:pt x="3014837" y="1305223"/>
                </a:lnTo>
                <a:lnTo>
                  <a:pt x="3032183" y="1267635"/>
                </a:lnTo>
                <a:lnTo>
                  <a:pt x="3049291" y="1229142"/>
                </a:lnTo>
                <a:lnTo>
                  <a:pt x="3066160" y="1189731"/>
                </a:lnTo>
                <a:lnTo>
                  <a:pt x="3082788" y="1149389"/>
                </a:lnTo>
                <a:lnTo>
                  <a:pt x="3099173" y="1108103"/>
                </a:lnTo>
                <a:lnTo>
                  <a:pt x="3115313" y="1065860"/>
                </a:lnTo>
                <a:lnTo>
                  <a:pt x="3131206" y="1022647"/>
                </a:lnTo>
                <a:lnTo>
                  <a:pt x="3146852" y="978451"/>
                </a:lnTo>
                <a:lnTo>
                  <a:pt x="3162247" y="933259"/>
                </a:lnTo>
                <a:lnTo>
                  <a:pt x="3177391" y="887058"/>
                </a:lnTo>
                <a:lnTo>
                  <a:pt x="3192281" y="839835"/>
                </a:lnTo>
                <a:lnTo>
                  <a:pt x="3206916" y="791577"/>
                </a:lnTo>
                <a:lnTo>
                  <a:pt x="3221295" y="742271"/>
                </a:lnTo>
                <a:lnTo>
                  <a:pt x="3235414" y="691903"/>
                </a:lnTo>
                <a:lnTo>
                  <a:pt x="3249273" y="640462"/>
                </a:lnTo>
                <a:lnTo>
                  <a:pt x="3262870" y="587933"/>
                </a:lnTo>
                <a:lnTo>
                  <a:pt x="3276203" y="534305"/>
                </a:lnTo>
                <a:lnTo>
                  <a:pt x="3289271" y="479563"/>
                </a:lnTo>
                <a:lnTo>
                  <a:pt x="3302071" y="423696"/>
                </a:lnTo>
                <a:lnTo>
                  <a:pt x="3314601" y="366689"/>
                </a:lnTo>
                <a:lnTo>
                  <a:pt x="3326861" y="308530"/>
                </a:lnTo>
                <a:lnTo>
                  <a:pt x="3338849" y="249206"/>
                </a:lnTo>
                <a:lnTo>
                  <a:pt x="3350562" y="188704"/>
                </a:lnTo>
                <a:lnTo>
                  <a:pt x="3361998" y="127011"/>
                </a:lnTo>
                <a:lnTo>
                  <a:pt x="3373157" y="64114"/>
                </a:lnTo>
                <a:lnTo>
                  <a:pt x="3384037" y="0"/>
                </a:lnTo>
                <a:close/>
              </a:path>
            </a:pathLst>
          </a:custGeom>
          <a:solidFill>
            <a:srgbClr val="2E5496">
              <a:alpha val="5764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 txBox="1"/>
          <p:nvPr/>
        </p:nvSpPr>
        <p:spPr>
          <a:xfrm>
            <a:off x="3752088" y="3106064"/>
            <a:ext cx="3980021" cy="107569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9、自动化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14605" marR="5080">
              <a:lnSpc>
                <a:spcPct val="125000"/>
              </a:lnSpc>
              <a:spcBef>
                <a:spcPts val="2375"/>
              </a:spcBef>
            </a:pP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让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系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统处</a:t>
            </a:r>
            <a:r>
              <a:rPr sz="1200" spc="7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理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“繁忙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工</a:t>
            </a:r>
            <a:r>
              <a:rPr sz="1200" spc="7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作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”，例如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回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答常见的宾客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问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题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和 发送报告，以便可以腾出时间来处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理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更重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要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的任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务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8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17024" y="1144199"/>
            <a:ext cx="2447449" cy="2457450"/>
          </a:xfrm>
          <a:custGeom>
            <a:avLst/>
            <a:gdLst/>
            <a:ahLst/>
            <a:cxnLst/>
            <a:rect l="l" t="t" r="r" b="b"/>
            <a:pathLst>
              <a:path w="3263265" h="3276600">
                <a:moveTo>
                  <a:pt x="1503451" y="2717799"/>
                </a:moveTo>
                <a:lnTo>
                  <a:pt x="1080902" y="2717799"/>
                </a:lnTo>
                <a:lnTo>
                  <a:pt x="2182180" y="3276599"/>
                </a:lnTo>
                <a:lnTo>
                  <a:pt x="3169127" y="3009899"/>
                </a:lnTo>
                <a:lnTo>
                  <a:pt x="2282296" y="3009899"/>
                </a:lnTo>
                <a:lnTo>
                  <a:pt x="2282296" y="2997199"/>
                </a:lnTo>
                <a:lnTo>
                  <a:pt x="2060164" y="2997199"/>
                </a:lnTo>
                <a:lnTo>
                  <a:pt x="1503451" y="2717799"/>
                </a:lnTo>
                <a:close/>
              </a:path>
              <a:path w="3263265" h="3276600">
                <a:moveTo>
                  <a:pt x="3263122" y="1879599"/>
                </a:moveTo>
                <a:lnTo>
                  <a:pt x="2964338" y="1879599"/>
                </a:lnTo>
                <a:lnTo>
                  <a:pt x="2964338" y="1917699"/>
                </a:lnTo>
                <a:lnTo>
                  <a:pt x="3044118" y="2082799"/>
                </a:lnTo>
                <a:lnTo>
                  <a:pt x="3044118" y="2108199"/>
                </a:lnTo>
                <a:lnTo>
                  <a:pt x="3042554" y="2108199"/>
                </a:lnTo>
                <a:lnTo>
                  <a:pt x="3001881" y="2146299"/>
                </a:lnTo>
                <a:lnTo>
                  <a:pt x="3042554" y="2184399"/>
                </a:lnTo>
                <a:lnTo>
                  <a:pt x="3042554" y="2806699"/>
                </a:lnTo>
                <a:lnTo>
                  <a:pt x="2282296" y="3009899"/>
                </a:lnTo>
                <a:lnTo>
                  <a:pt x="3169127" y="3009899"/>
                </a:lnTo>
                <a:lnTo>
                  <a:pt x="3263122" y="2984499"/>
                </a:lnTo>
                <a:lnTo>
                  <a:pt x="3263122" y="1879599"/>
                </a:lnTo>
                <a:close/>
              </a:path>
              <a:path w="3263265" h="3276600">
                <a:moveTo>
                  <a:pt x="1080902" y="0"/>
                </a:moveTo>
                <a:lnTo>
                  <a:pt x="0" y="279399"/>
                </a:lnTo>
                <a:lnTo>
                  <a:pt x="0" y="2997199"/>
                </a:lnTo>
                <a:lnTo>
                  <a:pt x="982638" y="2743199"/>
                </a:lnTo>
                <a:lnTo>
                  <a:pt x="220568" y="2743199"/>
                </a:lnTo>
                <a:lnTo>
                  <a:pt x="220568" y="1904999"/>
                </a:lnTo>
                <a:lnTo>
                  <a:pt x="454694" y="1904999"/>
                </a:lnTo>
                <a:lnTo>
                  <a:pt x="441136" y="1879599"/>
                </a:lnTo>
                <a:lnTo>
                  <a:pt x="380128" y="1879599"/>
                </a:lnTo>
                <a:lnTo>
                  <a:pt x="397075" y="1816099"/>
                </a:lnTo>
                <a:lnTo>
                  <a:pt x="300348" y="1816099"/>
                </a:lnTo>
                <a:lnTo>
                  <a:pt x="240904" y="1803399"/>
                </a:lnTo>
                <a:lnTo>
                  <a:pt x="300348" y="1676399"/>
                </a:lnTo>
                <a:lnTo>
                  <a:pt x="420800" y="1663699"/>
                </a:lnTo>
                <a:lnTo>
                  <a:pt x="498755" y="1663699"/>
                </a:lnTo>
                <a:lnTo>
                  <a:pt x="481809" y="1600199"/>
                </a:lnTo>
                <a:lnTo>
                  <a:pt x="561589" y="1523999"/>
                </a:lnTo>
                <a:lnTo>
                  <a:pt x="561589" y="1485899"/>
                </a:lnTo>
                <a:lnTo>
                  <a:pt x="621033" y="1422399"/>
                </a:lnTo>
                <a:lnTo>
                  <a:pt x="641369" y="1422399"/>
                </a:lnTo>
                <a:lnTo>
                  <a:pt x="641369" y="1346199"/>
                </a:lnTo>
                <a:lnTo>
                  <a:pt x="777103" y="1244599"/>
                </a:lnTo>
                <a:lnTo>
                  <a:pt x="500580" y="1244599"/>
                </a:lnTo>
                <a:lnTo>
                  <a:pt x="400464" y="1155699"/>
                </a:lnTo>
                <a:lnTo>
                  <a:pt x="320684" y="1155699"/>
                </a:lnTo>
                <a:lnTo>
                  <a:pt x="261240" y="1117599"/>
                </a:lnTo>
                <a:lnTo>
                  <a:pt x="341020" y="1015999"/>
                </a:lnTo>
                <a:lnTo>
                  <a:pt x="481809" y="1015999"/>
                </a:lnTo>
                <a:lnTo>
                  <a:pt x="461473" y="939799"/>
                </a:lnTo>
                <a:lnTo>
                  <a:pt x="481809" y="901699"/>
                </a:lnTo>
                <a:lnTo>
                  <a:pt x="541253" y="863599"/>
                </a:lnTo>
                <a:lnTo>
                  <a:pt x="780593" y="863599"/>
                </a:lnTo>
                <a:lnTo>
                  <a:pt x="480244" y="673099"/>
                </a:lnTo>
                <a:lnTo>
                  <a:pt x="546415" y="596899"/>
                </a:lnTo>
                <a:lnTo>
                  <a:pt x="220568" y="596899"/>
                </a:lnTo>
                <a:lnTo>
                  <a:pt x="220568" y="444499"/>
                </a:lnTo>
                <a:lnTo>
                  <a:pt x="980786" y="215899"/>
                </a:lnTo>
                <a:lnTo>
                  <a:pt x="1516291" y="215899"/>
                </a:lnTo>
                <a:lnTo>
                  <a:pt x="1080902" y="0"/>
                </a:lnTo>
                <a:close/>
              </a:path>
              <a:path w="3263265" h="3276600">
                <a:moveTo>
                  <a:pt x="2348918" y="2844799"/>
                </a:moveTo>
                <a:lnTo>
                  <a:pt x="2060164" y="2844799"/>
                </a:lnTo>
                <a:lnTo>
                  <a:pt x="2060164" y="2997199"/>
                </a:lnTo>
                <a:lnTo>
                  <a:pt x="2282296" y="2997199"/>
                </a:lnTo>
                <a:lnTo>
                  <a:pt x="2282296" y="2882899"/>
                </a:lnTo>
                <a:lnTo>
                  <a:pt x="2341740" y="2882899"/>
                </a:lnTo>
                <a:lnTo>
                  <a:pt x="2348918" y="2844799"/>
                </a:lnTo>
                <a:close/>
              </a:path>
              <a:path w="3263265" h="3276600">
                <a:moveTo>
                  <a:pt x="1640927" y="1638299"/>
                </a:moveTo>
                <a:lnTo>
                  <a:pt x="1400023" y="1714499"/>
                </a:lnTo>
                <a:lnTo>
                  <a:pt x="1400023" y="1917699"/>
                </a:lnTo>
                <a:lnTo>
                  <a:pt x="1520475" y="2057399"/>
                </a:lnTo>
                <a:lnTo>
                  <a:pt x="1700371" y="2146299"/>
                </a:lnTo>
                <a:lnTo>
                  <a:pt x="1780151" y="2235199"/>
                </a:lnTo>
                <a:lnTo>
                  <a:pt x="1759815" y="2235199"/>
                </a:lnTo>
                <a:lnTo>
                  <a:pt x="1819259" y="2387599"/>
                </a:lnTo>
                <a:lnTo>
                  <a:pt x="1819259" y="2463799"/>
                </a:lnTo>
                <a:lnTo>
                  <a:pt x="1798923" y="2476499"/>
                </a:lnTo>
                <a:lnTo>
                  <a:pt x="1899039" y="2819399"/>
                </a:lnTo>
                <a:lnTo>
                  <a:pt x="2019491" y="2882899"/>
                </a:lnTo>
                <a:lnTo>
                  <a:pt x="2060164" y="2844799"/>
                </a:lnTo>
                <a:lnTo>
                  <a:pt x="2348918" y="2844799"/>
                </a:lnTo>
                <a:lnTo>
                  <a:pt x="2368058" y="2743199"/>
                </a:lnTo>
                <a:lnTo>
                  <a:pt x="2282296" y="2743199"/>
                </a:lnTo>
                <a:lnTo>
                  <a:pt x="2282296" y="2501899"/>
                </a:lnTo>
                <a:lnTo>
                  <a:pt x="2363641" y="2336799"/>
                </a:lnTo>
                <a:lnTo>
                  <a:pt x="2282296" y="2336799"/>
                </a:lnTo>
                <a:lnTo>
                  <a:pt x="2282296" y="2298699"/>
                </a:lnTo>
                <a:lnTo>
                  <a:pt x="2337830" y="2298699"/>
                </a:lnTo>
                <a:lnTo>
                  <a:pt x="2443421" y="2222499"/>
                </a:lnTo>
                <a:lnTo>
                  <a:pt x="2483050" y="2146299"/>
                </a:lnTo>
                <a:lnTo>
                  <a:pt x="2382413" y="2146299"/>
                </a:lnTo>
                <a:lnTo>
                  <a:pt x="2341740" y="2057399"/>
                </a:lnTo>
                <a:lnTo>
                  <a:pt x="2662425" y="2006599"/>
                </a:lnTo>
                <a:lnTo>
                  <a:pt x="2856748" y="2006599"/>
                </a:lnTo>
                <a:lnTo>
                  <a:pt x="2923666" y="1943099"/>
                </a:lnTo>
                <a:lnTo>
                  <a:pt x="2923666" y="1917699"/>
                </a:lnTo>
                <a:lnTo>
                  <a:pt x="2382413" y="1917699"/>
                </a:lnTo>
                <a:lnTo>
                  <a:pt x="2382413" y="1904999"/>
                </a:lnTo>
                <a:lnTo>
                  <a:pt x="2060164" y="1904999"/>
                </a:lnTo>
                <a:lnTo>
                  <a:pt x="1960047" y="1841499"/>
                </a:lnTo>
                <a:lnTo>
                  <a:pt x="1939711" y="1816099"/>
                </a:lnTo>
                <a:lnTo>
                  <a:pt x="1881832" y="1816099"/>
                </a:lnTo>
                <a:lnTo>
                  <a:pt x="1781715" y="1739899"/>
                </a:lnTo>
                <a:lnTo>
                  <a:pt x="1781715" y="1714499"/>
                </a:lnTo>
                <a:lnTo>
                  <a:pt x="1761379" y="1663699"/>
                </a:lnTo>
                <a:lnTo>
                  <a:pt x="1640927" y="1638299"/>
                </a:lnTo>
                <a:close/>
              </a:path>
              <a:path w="3263265" h="3276600">
                <a:moveTo>
                  <a:pt x="1381251" y="622299"/>
                </a:moveTo>
                <a:lnTo>
                  <a:pt x="739921" y="622299"/>
                </a:lnTo>
                <a:lnTo>
                  <a:pt x="819701" y="660399"/>
                </a:lnTo>
                <a:lnTo>
                  <a:pt x="860373" y="838199"/>
                </a:lnTo>
                <a:lnTo>
                  <a:pt x="960450" y="977899"/>
                </a:lnTo>
                <a:lnTo>
                  <a:pt x="980786" y="977899"/>
                </a:lnTo>
                <a:lnTo>
                  <a:pt x="980786" y="1981199"/>
                </a:lnTo>
                <a:lnTo>
                  <a:pt x="500580" y="1981199"/>
                </a:lnTo>
                <a:lnTo>
                  <a:pt x="500580" y="2019299"/>
                </a:lnTo>
                <a:lnTo>
                  <a:pt x="459908" y="2082799"/>
                </a:lnTo>
                <a:lnTo>
                  <a:pt x="560024" y="2298699"/>
                </a:lnTo>
                <a:lnTo>
                  <a:pt x="639804" y="2324099"/>
                </a:lnTo>
                <a:lnTo>
                  <a:pt x="580360" y="2641599"/>
                </a:lnTo>
                <a:lnTo>
                  <a:pt x="220568" y="2743199"/>
                </a:lnTo>
                <a:lnTo>
                  <a:pt x="982638" y="2743199"/>
                </a:lnTo>
                <a:lnTo>
                  <a:pt x="1080902" y="2717799"/>
                </a:lnTo>
                <a:lnTo>
                  <a:pt x="1503451" y="2717799"/>
                </a:lnTo>
                <a:lnTo>
                  <a:pt x="1199790" y="2565399"/>
                </a:lnTo>
                <a:lnTo>
                  <a:pt x="821265" y="2565399"/>
                </a:lnTo>
                <a:lnTo>
                  <a:pt x="980786" y="2336799"/>
                </a:lnTo>
                <a:lnTo>
                  <a:pt x="1199790" y="2336799"/>
                </a:lnTo>
                <a:lnTo>
                  <a:pt x="1199790" y="838199"/>
                </a:lnTo>
                <a:lnTo>
                  <a:pt x="1240462" y="838199"/>
                </a:lnTo>
                <a:lnTo>
                  <a:pt x="1381251" y="736599"/>
                </a:lnTo>
                <a:lnTo>
                  <a:pt x="1381251" y="622299"/>
                </a:lnTo>
                <a:close/>
              </a:path>
              <a:path w="3263265" h="3276600">
                <a:moveTo>
                  <a:pt x="2382413" y="2666999"/>
                </a:moveTo>
                <a:lnTo>
                  <a:pt x="2362076" y="2666999"/>
                </a:lnTo>
                <a:lnTo>
                  <a:pt x="2282296" y="2743199"/>
                </a:lnTo>
                <a:lnTo>
                  <a:pt x="2368058" y="2743199"/>
                </a:lnTo>
                <a:lnTo>
                  <a:pt x="2382413" y="2666999"/>
                </a:lnTo>
                <a:close/>
              </a:path>
              <a:path w="3263265" h="3276600">
                <a:moveTo>
                  <a:pt x="1199790" y="2336799"/>
                </a:moveTo>
                <a:lnTo>
                  <a:pt x="980786" y="2336799"/>
                </a:lnTo>
                <a:lnTo>
                  <a:pt x="980786" y="2539999"/>
                </a:lnTo>
                <a:lnTo>
                  <a:pt x="821265" y="2565399"/>
                </a:lnTo>
                <a:lnTo>
                  <a:pt x="1199790" y="2565399"/>
                </a:lnTo>
                <a:lnTo>
                  <a:pt x="1199790" y="2336799"/>
                </a:lnTo>
                <a:close/>
              </a:path>
              <a:path w="3263265" h="3276600">
                <a:moveTo>
                  <a:pt x="2382413" y="2298699"/>
                </a:moveTo>
                <a:lnTo>
                  <a:pt x="2282296" y="2336799"/>
                </a:lnTo>
                <a:lnTo>
                  <a:pt x="2363641" y="2336799"/>
                </a:lnTo>
                <a:lnTo>
                  <a:pt x="2382413" y="2298699"/>
                </a:lnTo>
                <a:close/>
              </a:path>
              <a:path w="3263265" h="3276600">
                <a:moveTo>
                  <a:pt x="2337830" y="2298699"/>
                </a:moveTo>
                <a:lnTo>
                  <a:pt x="2282296" y="2298699"/>
                </a:lnTo>
                <a:lnTo>
                  <a:pt x="2302632" y="2324099"/>
                </a:lnTo>
                <a:lnTo>
                  <a:pt x="2337830" y="2298699"/>
                </a:lnTo>
                <a:close/>
              </a:path>
              <a:path w="3263265" h="3276600">
                <a:moveTo>
                  <a:pt x="2856748" y="2006599"/>
                </a:moveTo>
                <a:lnTo>
                  <a:pt x="2662425" y="2006599"/>
                </a:lnTo>
                <a:lnTo>
                  <a:pt x="2662425" y="2082799"/>
                </a:lnTo>
                <a:lnTo>
                  <a:pt x="2682761" y="2082799"/>
                </a:lnTo>
                <a:lnTo>
                  <a:pt x="2723433" y="2184399"/>
                </a:lnTo>
                <a:lnTo>
                  <a:pt x="2803213" y="2146299"/>
                </a:lnTo>
                <a:lnTo>
                  <a:pt x="2803213" y="2057399"/>
                </a:lnTo>
                <a:lnTo>
                  <a:pt x="2856748" y="2006599"/>
                </a:lnTo>
                <a:close/>
              </a:path>
              <a:path w="3263265" h="3276600">
                <a:moveTo>
                  <a:pt x="2443421" y="2082799"/>
                </a:moveTo>
                <a:lnTo>
                  <a:pt x="2382413" y="2146299"/>
                </a:lnTo>
                <a:lnTo>
                  <a:pt x="2483050" y="2146299"/>
                </a:lnTo>
                <a:lnTo>
                  <a:pt x="2502865" y="2108199"/>
                </a:lnTo>
                <a:lnTo>
                  <a:pt x="2443421" y="2082799"/>
                </a:lnTo>
                <a:close/>
              </a:path>
              <a:path w="3263265" h="3276600">
                <a:moveTo>
                  <a:pt x="901045" y="1904999"/>
                </a:moveTo>
                <a:lnTo>
                  <a:pt x="800929" y="1917699"/>
                </a:lnTo>
                <a:lnTo>
                  <a:pt x="380128" y="1917699"/>
                </a:lnTo>
                <a:lnTo>
                  <a:pt x="400464" y="1981199"/>
                </a:lnTo>
                <a:lnTo>
                  <a:pt x="901045" y="1981199"/>
                </a:lnTo>
                <a:lnTo>
                  <a:pt x="901045" y="1904999"/>
                </a:lnTo>
                <a:close/>
              </a:path>
              <a:path w="3263265" h="3276600">
                <a:moveTo>
                  <a:pt x="454694" y="1904999"/>
                </a:moveTo>
                <a:lnTo>
                  <a:pt x="220568" y="1904999"/>
                </a:lnTo>
                <a:lnTo>
                  <a:pt x="320684" y="1917699"/>
                </a:lnTo>
                <a:lnTo>
                  <a:pt x="461473" y="1917699"/>
                </a:lnTo>
                <a:lnTo>
                  <a:pt x="454694" y="1904999"/>
                </a:lnTo>
                <a:close/>
              </a:path>
              <a:path w="3263265" h="3276600">
                <a:moveTo>
                  <a:pt x="621033" y="1841499"/>
                </a:moveTo>
                <a:lnTo>
                  <a:pt x="541253" y="1904999"/>
                </a:lnTo>
                <a:lnTo>
                  <a:pt x="461473" y="1917699"/>
                </a:lnTo>
                <a:lnTo>
                  <a:pt x="800929" y="1917699"/>
                </a:lnTo>
                <a:lnTo>
                  <a:pt x="800929" y="1879599"/>
                </a:lnTo>
                <a:lnTo>
                  <a:pt x="700813" y="1879599"/>
                </a:lnTo>
                <a:lnTo>
                  <a:pt x="621033" y="1841499"/>
                </a:lnTo>
                <a:close/>
              </a:path>
              <a:path w="3263265" h="3276600">
                <a:moveTo>
                  <a:pt x="2521637" y="1739899"/>
                </a:moveTo>
                <a:lnTo>
                  <a:pt x="2423085" y="1739899"/>
                </a:lnTo>
                <a:lnTo>
                  <a:pt x="2443421" y="1765299"/>
                </a:lnTo>
                <a:lnTo>
                  <a:pt x="2383977" y="1816099"/>
                </a:lnTo>
                <a:lnTo>
                  <a:pt x="2441857" y="1904999"/>
                </a:lnTo>
                <a:lnTo>
                  <a:pt x="2382413" y="1917699"/>
                </a:lnTo>
                <a:lnTo>
                  <a:pt x="2923666" y="1917699"/>
                </a:lnTo>
                <a:lnTo>
                  <a:pt x="2923666" y="1879599"/>
                </a:lnTo>
                <a:lnTo>
                  <a:pt x="3263122" y="1879599"/>
                </a:lnTo>
                <a:lnTo>
                  <a:pt x="3263122" y="1765299"/>
                </a:lnTo>
                <a:lnTo>
                  <a:pt x="2521637" y="1765299"/>
                </a:lnTo>
                <a:lnTo>
                  <a:pt x="2521637" y="1739899"/>
                </a:lnTo>
                <a:close/>
              </a:path>
              <a:path w="3263265" h="3276600">
                <a:moveTo>
                  <a:pt x="2041392" y="1739899"/>
                </a:moveTo>
                <a:lnTo>
                  <a:pt x="2019491" y="1739899"/>
                </a:lnTo>
                <a:lnTo>
                  <a:pt x="2060164" y="1879599"/>
                </a:lnTo>
                <a:lnTo>
                  <a:pt x="2060164" y="1904999"/>
                </a:lnTo>
                <a:lnTo>
                  <a:pt x="2382413" y="1904999"/>
                </a:lnTo>
                <a:lnTo>
                  <a:pt x="2382413" y="1803399"/>
                </a:lnTo>
                <a:lnTo>
                  <a:pt x="2406816" y="1765299"/>
                </a:lnTo>
                <a:lnTo>
                  <a:pt x="2041392" y="1765299"/>
                </a:lnTo>
                <a:lnTo>
                  <a:pt x="2041392" y="1739899"/>
                </a:lnTo>
                <a:close/>
              </a:path>
              <a:path w="3263265" h="3276600">
                <a:moveTo>
                  <a:pt x="420800" y="1841499"/>
                </a:moveTo>
                <a:lnTo>
                  <a:pt x="380128" y="1879599"/>
                </a:lnTo>
                <a:lnTo>
                  <a:pt x="441136" y="1879599"/>
                </a:lnTo>
                <a:lnTo>
                  <a:pt x="420800" y="1841499"/>
                </a:lnTo>
                <a:close/>
              </a:path>
              <a:path w="3263265" h="3276600">
                <a:moveTo>
                  <a:pt x="800929" y="1841499"/>
                </a:moveTo>
                <a:lnTo>
                  <a:pt x="700813" y="1879599"/>
                </a:lnTo>
                <a:lnTo>
                  <a:pt x="800929" y="1879599"/>
                </a:lnTo>
                <a:lnTo>
                  <a:pt x="800929" y="1841499"/>
                </a:lnTo>
                <a:close/>
              </a:path>
              <a:path w="3263265" h="3276600">
                <a:moveTo>
                  <a:pt x="3263122" y="1562099"/>
                </a:moveTo>
                <a:lnTo>
                  <a:pt x="1859931" y="1562099"/>
                </a:lnTo>
                <a:lnTo>
                  <a:pt x="1939711" y="1676399"/>
                </a:lnTo>
                <a:lnTo>
                  <a:pt x="1939711" y="1765299"/>
                </a:lnTo>
                <a:lnTo>
                  <a:pt x="2019491" y="1841499"/>
                </a:lnTo>
                <a:lnTo>
                  <a:pt x="2019491" y="1739899"/>
                </a:lnTo>
                <a:lnTo>
                  <a:pt x="2041392" y="1739899"/>
                </a:lnTo>
                <a:lnTo>
                  <a:pt x="2041392" y="1714499"/>
                </a:lnTo>
                <a:lnTo>
                  <a:pt x="2061728" y="1676399"/>
                </a:lnTo>
                <a:lnTo>
                  <a:pt x="3263122" y="1676399"/>
                </a:lnTo>
                <a:lnTo>
                  <a:pt x="3263122" y="1562099"/>
                </a:lnTo>
                <a:close/>
              </a:path>
              <a:path w="3263265" h="3276600">
                <a:moveTo>
                  <a:pt x="380128" y="1765299"/>
                </a:moveTo>
                <a:lnTo>
                  <a:pt x="320684" y="1816099"/>
                </a:lnTo>
                <a:lnTo>
                  <a:pt x="397075" y="1816099"/>
                </a:lnTo>
                <a:lnTo>
                  <a:pt x="400464" y="1803399"/>
                </a:lnTo>
                <a:lnTo>
                  <a:pt x="380128" y="1765299"/>
                </a:lnTo>
                <a:close/>
              </a:path>
              <a:path w="3263265" h="3276600">
                <a:moveTo>
                  <a:pt x="621033" y="1739899"/>
                </a:moveTo>
                <a:lnTo>
                  <a:pt x="580360" y="1765299"/>
                </a:lnTo>
                <a:lnTo>
                  <a:pt x="739921" y="1803399"/>
                </a:lnTo>
                <a:lnTo>
                  <a:pt x="780593" y="1765299"/>
                </a:lnTo>
                <a:lnTo>
                  <a:pt x="621033" y="1739899"/>
                </a:lnTo>
                <a:close/>
              </a:path>
              <a:path w="3263265" h="3276600">
                <a:moveTo>
                  <a:pt x="459908" y="1714499"/>
                </a:moveTo>
                <a:lnTo>
                  <a:pt x="459908" y="1765299"/>
                </a:lnTo>
                <a:lnTo>
                  <a:pt x="539688" y="1765299"/>
                </a:lnTo>
                <a:lnTo>
                  <a:pt x="560024" y="1739899"/>
                </a:lnTo>
                <a:lnTo>
                  <a:pt x="459908" y="1714499"/>
                </a:lnTo>
                <a:close/>
              </a:path>
              <a:path w="3263265" h="3276600">
                <a:moveTo>
                  <a:pt x="3263122" y="1676399"/>
                </a:moveTo>
                <a:lnTo>
                  <a:pt x="2061728" y="1676399"/>
                </a:lnTo>
                <a:lnTo>
                  <a:pt x="2061728" y="1739899"/>
                </a:lnTo>
                <a:lnTo>
                  <a:pt x="2041392" y="1765299"/>
                </a:lnTo>
                <a:lnTo>
                  <a:pt x="2406816" y="1765299"/>
                </a:lnTo>
                <a:lnTo>
                  <a:pt x="2423085" y="1739899"/>
                </a:lnTo>
                <a:lnTo>
                  <a:pt x="2521637" y="1739899"/>
                </a:lnTo>
                <a:lnTo>
                  <a:pt x="2541973" y="1714499"/>
                </a:lnTo>
                <a:lnTo>
                  <a:pt x="3263122" y="1714499"/>
                </a:lnTo>
                <a:lnTo>
                  <a:pt x="3263122" y="1676399"/>
                </a:lnTo>
                <a:close/>
              </a:path>
              <a:path w="3263265" h="3276600">
                <a:moveTo>
                  <a:pt x="3263122" y="1714499"/>
                </a:moveTo>
                <a:lnTo>
                  <a:pt x="2541973" y="1714499"/>
                </a:lnTo>
                <a:lnTo>
                  <a:pt x="2541973" y="1765299"/>
                </a:lnTo>
                <a:lnTo>
                  <a:pt x="3263122" y="1765299"/>
                </a:lnTo>
                <a:lnTo>
                  <a:pt x="3263122" y="1714499"/>
                </a:lnTo>
                <a:close/>
              </a:path>
              <a:path w="3263265" h="3276600">
                <a:moveTo>
                  <a:pt x="1890175" y="1663699"/>
                </a:moveTo>
                <a:lnTo>
                  <a:pt x="1822388" y="1663699"/>
                </a:lnTo>
                <a:lnTo>
                  <a:pt x="1822388" y="1672492"/>
                </a:lnTo>
                <a:lnTo>
                  <a:pt x="1858367" y="1739899"/>
                </a:lnTo>
                <a:lnTo>
                  <a:pt x="1899039" y="1676399"/>
                </a:lnTo>
                <a:lnTo>
                  <a:pt x="1890175" y="1663699"/>
                </a:lnTo>
                <a:close/>
              </a:path>
              <a:path w="3263265" h="3276600">
                <a:moveTo>
                  <a:pt x="1818868" y="1665898"/>
                </a:moveTo>
                <a:lnTo>
                  <a:pt x="1802052" y="1676399"/>
                </a:lnTo>
                <a:lnTo>
                  <a:pt x="1822388" y="1727199"/>
                </a:lnTo>
                <a:lnTo>
                  <a:pt x="1822388" y="1672492"/>
                </a:lnTo>
                <a:lnTo>
                  <a:pt x="1818868" y="1665898"/>
                </a:lnTo>
                <a:close/>
              </a:path>
              <a:path w="3263265" h="3276600">
                <a:moveTo>
                  <a:pt x="498755" y="1663699"/>
                </a:moveTo>
                <a:lnTo>
                  <a:pt x="420800" y="1663699"/>
                </a:lnTo>
                <a:lnTo>
                  <a:pt x="461473" y="1676399"/>
                </a:lnTo>
                <a:lnTo>
                  <a:pt x="502145" y="1676399"/>
                </a:lnTo>
                <a:lnTo>
                  <a:pt x="498755" y="1663699"/>
                </a:lnTo>
                <a:close/>
              </a:path>
              <a:path w="3263265" h="3276600">
                <a:moveTo>
                  <a:pt x="541253" y="1638299"/>
                </a:moveTo>
                <a:lnTo>
                  <a:pt x="541253" y="1676399"/>
                </a:lnTo>
                <a:lnTo>
                  <a:pt x="581925" y="1676399"/>
                </a:lnTo>
                <a:lnTo>
                  <a:pt x="541253" y="1638299"/>
                </a:lnTo>
                <a:close/>
              </a:path>
              <a:path w="3263265" h="3276600">
                <a:moveTo>
                  <a:pt x="1822388" y="1663699"/>
                </a:moveTo>
                <a:lnTo>
                  <a:pt x="1818868" y="1665898"/>
                </a:lnTo>
                <a:lnTo>
                  <a:pt x="1822388" y="1672492"/>
                </a:lnTo>
                <a:lnTo>
                  <a:pt x="1822388" y="1663699"/>
                </a:lnTo>
                <a:close/>
              </a:path>
              <a:path w="3263265" h="3276600">
                <a:moveTo>
                  <a:pt x="1819259" y="1562099"/>
                </a:moveTo>
                <a:lnTo>
                  <a:pt x="1758251" y="1562099"/>
                </a:lnTo>
                <a:lnTo>
                  <a:pt x="1817695" y="1663699"/>
                </a:lnTo>
                <a:lnTo>
                  <a:pt x="1818868" y="1665898"/>
                </a:lnTo>
                <a:lnTo>
                  <a:pt x="1822388" y="1663699"/>
                </a:lnTo>
                <a:lnTo>
                  <a:pt x="1890175" y="1663699"/>
                </a:lnTo>
                <a:lnTo>
                  <a:pt x="1819259" y="1562099"/>
                </a:lnTo>
                <a:close/>
              </a:path>
              <a:path w="3263265" h="3276600">
                <a:moveTo>
                  <a:pt x="1478238" y="1435099"/>
                </a:moveTo>
                <a:lnTo>
                  <a:pt x="1537682" y="1638299"/>
                </a:lnTo>
                <a:lnTo>
                  <a:pt x="1697242" y="1562099"/>
                </a:lnTo>
                <a:lnTo>
                  <a:pt x="3263122" y="1562099"/>
                </a:lnTo>
                <a:lnTo>
                  <a:pt x="3263122" y="1498599"/>
                </a:lnTo>
                <a:lnTo>
                  <a:pt x="1598691" y="1498599"/>
                </a:lnTo>
                <a:lnTo>
                  <a:pt x="1478238" y="1435099"/>
                </a:lnTo>
                <a:close/>
              </a:path>
              <a:path w="3263265" h="3276600">
                <a:moveTo>
                  <a:pt x="1758251" y="1562099"/>
                </a:moveTo>
                <a:lnTo>
                  <a:pt x="1697242" y="1562099"/>
                </a:lnTo>
                <a:lnTo>
                  <a:pt x="1717579" y="1574799"/>
                </a:lnTo>
                <a:lnTo>
                  <a:pt x="1758251" y="1562099"/>
                </a:lnTo>
                <a:close/>
              </a:path>
              <a:path w="3263265" h="3276600">
                <a:moveTo>
                  <a:pt x="2280732" y="1193799"/>
                </a:moveTo>
                <a:lnTo>
                  <a:pt x="1960047" y="1193799"/>
                </a:lnTo>
                <a:lnTo>
                  <a:pt x="1980384" y="1257299"/>
                </a:lnTo>
                <a:lnTo>
                  <a:pt x="1939711" y="1282699"/>
                </a:lnTo>
                <a:lnTo>
                  <a:pt x="1960047" y="1333499"/>
                </a:lnTo>
                <a:lnTo>
                  <a:pt x="2039827" y="1333499"/>
                </a:lnTo>
                <a:lnTo>
                  <a:pt x="2060164" y="1396999"/>
                </a:lnTo>
                <a:lnTo>
                  <a:pt x="1939711" y="1396999"/>
                </a:lnTo>
                <a:lnTo>
                  <a:pt x="1899039" y="1422399"/>
                </a:lnTo>
                <a:lnTo>
                  <a:pt x="1598691" y="1422399"/>
                </a:lnTo>
                <a:lnTo>
                  <a:pt x="1619027" y="1473199"/>
                </a:lnTo>
                <a:lnTo>
                  <a:pt x="1598691" y="1498599"/>
                </a:lnTo>
                <a:lnTo>
                  <a:pt x="3263122" y="1498599"/>
                </a:lnTo>
                <a:lnTo>
                  <a:pt x="3263122" y="1422399"/>
                </a:lnTo>
                <a:lnTo>
                  <a:pt x="1680035" y="1422399"/>
                </a:lnTo>
                <a:lnTo>
                  <a:pt x="1639363" y="1396999"/>
                </a:lnTo>
                <a:lnTo>
                  <a:pt x="3263122" y="1396999"/>
                </a:lnTo>
                <a:lnTo>
                  <a:pt x="3263122" y="1358899"/>
                </a:lnTo>
                <a:lnTo>
                  <a:pt x="2280732" y="1358899"/>
                </a:lnTo>
                <a:lnTo>
                  <a:pt x="2280732" y="1193799"/>
                </a:lnTo>
                <a:close/>
              </a:path>
              <a:path w="3263265" h="3276600">
                <a:moveTo>
                  <a:pt x="1778587" y="1320799"/>
                </a:moveTo>
                <a:lnTo>
                  <a:pt x="1719143" y="1320799"/>
                </a:lnTo>
                <a:lnTo>
                  <a:pt x="1759815" y="1358899"/>
                </a:lnTo>
                <a:lnTo>
                  <a:pt x="1680035" y="1422399"/>
                </a:lnTo>
                <a:lnTo>
                  <a:pt x="1899039" y="1422399"/>
                </a:lnTo>
                <a:lnTo>
                  <a:pt x="1798923" y="1358899"/>
                </a:lnTo>
                <a:lnTo>
                  <a:pt x="1778587" y="1320799"/>
                </a:lnTo>
                <a:close/>
              </a:path>
              <a:path w="3263265" h="3276600">
                <a:moveTo>
                  <a:pt x="1559583" y="1181099"/>
                </a:moveTo>
                <a:lnTo>
                  <a:pt x="1539247" y="1206499"/>
                </a:lnTo>
                <a:lnTo>
                  <a:pt x="1598691" y="1320799"/>
                </a:lnTo>
                <a:lnTo>
                  <a:pt x="1561147" y="1346199"/>
                </a:lnTo>
                <a:lnTo>
                  <a:pt x="1640927" y="1396999"/>
                </a:lnTo>
                <a:lnTo>
                  <a:pt x="1640927" y="1346199"/>
                </a:lnTo>
                <a:lnTo>
                  <a:pt x="1559583" y="1181099"/>
                </a:lnTo>
                <a:close/>
              </a:path>
              <a:path w="3263265" h="3276600">
                <a:moveTo>
                  <a:pt x="1861496" y="1079499"/>
                </a:moveTo>
                <a:lnTo>
                  <a:pt x="1720707" y="1193799"/>
                </a:lnTo>
                <a:lnTo>
                  <a:pt x="1700371" y="1257299"/>
                </a:lnTo>
                <a:lnTo>
                  <a:pt x="1800487" y="1282699"/>
                </a:lnTo>
                <a:lnTo>
                  <a:pt x="1800487" y="1358899"/>
                </a:lnTo>
                <a:lnTo>
                  <a:pt x="1880267" y="1358899"/>
                </a:lnTo>
                <a:lnTo>
                  <a:pt x="1900603" y="1320799"/>
                </a:lnTo>
                <a:lnTo>
                  <a:pt x="1880267" y="1257299"/>
                </a:lnTo>
                <a:lnTo>
                  <a:pt x="1960047" y="1193799"/>
                </a:lnTo>
                <a:lnTo>
                  <a:pt x="2280732" y="1193799"/>
                </a:lnTo>
                <a:lnTo>
                  <a:pt x="2280732" y="1117599"/>
                </a:lnTo>
                <a:lnTo>
                  <a:pt x="2060164" y="1117599"/>
                </a:lnTo>
                <a:lnTo>
                  <a:pt x="2060164" y="1117111"/>
                </a:lnTo>
                <a:lnTo>
                  <a:pt x="2021056" y="1104899"/>
                </a:lnTo>
                <a:lnTo>
                  <a:pt x="1861496" y="1079499"/>
                </a:lnTo>
                <a:close/>
              </a:path>
              <a:path w="3263265" h="3276600">
                <a:moveTo>
                  <a:pt x="2621753" y="914399"/>
                </a:moveTo>
                <a:lnTo>
                  <a:pt x="2501300" y="1066799"/>
                </a:lnTo>
                <a:lnTo>
                  <a:pt x="2380848" y="1181099"/>
                </a:lnTo>
                <a:lnTo>
                  <a:pt x="2501300" y="1244599"/>
                </a:lnTo>
                <a:lnTo>
                  <a:pt x="2360512" y="1282699"/>
                </a:lnTo>
                <a:lnTo>
                  <a:pt x="2280732" y="1358899"/>
                </a:lnTo>
                <a:lnTo>
                  <a:pt x="3263122" y="1358899"/>
                </a:lnTo>
                <a:lnTo>
                  <a:pt x="3263122" y="1181099"/>
                </a:lnTo>
                <a:lnTo>
                  <a:pt x="2601417" y="1181099"/>
                </a:lnTo>
                <a:lnTo>
                  <a:pt x="2441857" y="1155699"/>
                </a:lnTo>
                <a:lnTo>
                  <a:pt x="2521637" y="1054099"/>
                </a:lnTo>
                <a:lnTo>
                  <a:pt x="2662425" y="977899"/>
                </a:lnTo>
                <a:lnTo>
                  <a:pt x="2621753" y="914399"/>
                </a:lnTo>
                <a:close/>
              </a:path>
              <a:path w="3263265" h="3276600">
                <a:moveTo>
                  <a:pt x="1482931" y="1244599"/>
                </a:moveTo>
                <a:lnTo>
                  <a:pt x="1462595" y="1257299"/>
                </a:lnTo>
                <a:lnTo>
                  <a:pt x="1522039" y="1346199"/>
                </a:lnTo>
                <a:lnTo>
                  <a:pt x="1542375" y="1320799"/>
                </a:lnTo>
                <a:lnTo>
                  <a:pt x="1482931" y="1244599"/>
                </a:lnTo>
                <a:close/>
              </a:path>
              <a:path w="3263265" h="3276600">
                <a:moveTo>
                  <a:pt x="700813" y="1015999"/>
                </a:moveTo>
                <a:lnTo>
                  <a:pt x="500580" y="1015999"/>
                </a:lnTo>
                <a:lnTo>
                  <a:pt x="500580" y="1117599"/>
                </a:lnTo>
                <a:lnTo>
                  <a:pt x="541253" y="1117599"/>
                </a:lnTo>
                <a:lnTo>
                  <a:pt x="500580" y="1244599"/>
                </a:lnTo>
                <a:lnTo>
                  <a:pt x="777103" y="1244599"/>
                </a:lnTo>
                <a:lnTo>
                  <a:pt x="861937" y="1181099"/>
                </a:lnTo>
                <a:lnTo>
                  <a:pt x="700813" y="1015999"/>
                </a:lnTo>
                <a:close/>
              </a:path>
              <a:path w="3263265" h="3276600">
                <a:moveTo>
                  <a:pt x="3263122" y="495299"/>
                </a:moveTo>
                <a:lnTo>
                  <a:pt x="3042554" y="495299"/>
                </a:lnTo>
                <a:lnTo>
                  <a:pt x="3042554" y="774699"/>
                </a:lnTo>
                <a:lnTo>
                  <a:pt x="2842321" y="939799"/>
                </a:lnTo>
                <a:lnTo>
                  <a:pt x="2801649" y="1015999"/>
                </a:lnTo>
                <a:lnTo>
                  <a:pt x="2660861" y="1054099"/>
                </a:lnTo>
                <a:lnTo>
                  <a:pt x="2581081" y="1155699"/>
                </a:lnTo>
                <a:lnTo>
                  <a:pt x="2601417" y="1181099"/>
                </a:lnTo>
                <a:lnTo>
                  <a:pt x="3263122" y="1181099"/>
                </a:lnTo>
                <a:lnTo>
                  <a:pt x="3263122" y="495299"/>
                </a:lnTo>
                <a:close/>
              </a:path>
              <a:path w="3263265" h="3276600">
                <a:moveTo>
                  <a:pt x="2060164" y="1117111"/>
                </a:moveTo>
                <a:lnTo>
                  <a:pt x="2060164" y="1117599"/>
                </a:lnTo>
                <a:lnTo>
                  <a:pt x="2061728" y="1117599"/>
                </a:lnTo>
                <a:lnTo>
                  <a:pt x="2060164" y="1117111"/>
                </a:lnTo>
                <a:close/>
              </a:path>
              <a:path w="3263265" h="3276600">
                <a:moveTo>
                  <a:pt x="1593125" y="253999"/>
                </a:moveTo>
                <a:lnTo>
                  <a:pt x="1199790" y="253999"/>
                </a:lnTo>
                <a:lnTo>
                  <a:pt x="2060164" y="736599"/>
                </a:lnTo>
                <a:lnTo>
                  <a:pt x="2060164" y="1117111"/>
                </a:lnTo>
                <a:lnTo>
                  <a:pt x="2061728" y="1117599"/>
                </a:lnTo>
                <a:lnTo>
                  <a:pt x="2280732" y="1117599"/>
                </a:lnTo>
                <a:lnTo>
                  <a:pt x="2280732" y="698499"/>
                </a:lnTo>
                <a:lnTo>
                  <a:pt x="2852098" y="546099"/>
                </a:lnTo>
                <a:lnTo>
                  <a:pt x="2182180" y="546099"/>
                </a:lnTo>
                <a:lnTo>
                  <a:pt x="1593125" y="253999"/>
                </a:lnTo>
                <a:close/>
              </a:path>
              <a:path w="3263265" h="3276600">
                <a:moveTo>
                  <a:pt x="1301471" y="914399"/>
                </a:moveTo>
                <a:lnTo>
                  <a:pt x="1381251" y="1066799"/>
                </a:lnTo>
                <a:lnTo>
                  <a:pt x="1481367" y="1015999"/>
                </a:lnTo>
                <a:lnTo>
                  <a:pt x="1440695" y="939799"/>
                </a:lnTo>
                <a:lnTo>
                  <a:pt x="1301471" y="914399"/>
                </a:lnTo>
                <a:close/>
              </a:path>
              <a:path w="3263265" h="3276600">
                <a:moveTo>
                  <a:pt x="780593" y="863599"/>
                </a:moveTo>
                <a:lnTo>
                  <a:pt x="541253" y="863599"/>
                </a:lnTo>
                <a:lnTo>
                  <a:pt x="500580" y="977899"/>
                </a:lnTo>
                <a:lnTo>
                  <a:pt x="660141" y="977899"/>
                </a:lnTo>
                <a:lnTo>
                  <a:pt x="780593" y="863599"/>
                </a:lnTo>
                <a:close/>
              </a:path>
              <a:path w="3263265" h="3276600">
                <a:moveTo>
                  <a:pt x="1516291" y="215899"/>
                </a:moveTo>
                <a:lnTo>
                  <a:pt x="980786" y="215899"/>
                </a:lnTo>
                <a:lnTo>
                  <a:pt x="980786" y="342899"/>
                </a:lnTo>
                <a:lnTo>
                  <a:pt x="739921" y="419099"/>
                </a:lnTo>
                <a:lnTo>
                  <a:pt x="619468" y="596899"/>
                </a:lnTo>
                <a:lnTo>
                  <a:pt x="660141" y="660399"/>
                </a:lnTo>
                <a:lnTo>
                  <a:pt x="739921" y="622299"/>
                </a:lnTo>
                <a:lnTo>
                  <a:pt x="1381251" y="622299"/>
                </a:lnTo>
                <a:lnTo>
                  <a:pt x="1381251" y="584199"/>
                </a:lnTo>
                <a:lnTo>
                  <a:pt x="1461031" y="533399"/>
                </a:lnTo>
                <a:lnTo>
                  <a:pt x="1320242" y="355599"/>
                </a:lnTo>
                <a:lnTo>
                  <a:pt x="1199790" y="342899"/>
                </a:lnTo>
                <a:lnTo>
                  <a:pt x="1199790" y="253999"/>
                </a:lnTo>
                <a:lnTo>
                  <a:pt x="1593125" y="253999"/>
                </a:lnTo>
                <a:lnTo>
                  <a:pt x="1516291" y="215899"/>
                </a:lnTo>
                <a:close/>
              </a:path>
              <a:path w="3263265" h="3276600">
                <a:moveTo>
                  <a:pt x="700813" y="419099"/>
                </a:moveTo>
                <a:lnTo>
                  <a:pt x="459908" y="444499"/>
                </a:lnTo>
                <a:lnTo>
                  <a:pt x="220568" y="596899"/>
                </a:lnTo>
                <a:lnTo>
                  <a:pt x="546415" y="596899"/>
                </a:lnTo>
                <a:lnTo>
                  <a:pt x="700813" y="419099"/>
                </a:lnTo>
                <a:close/>
              </a:path>
              <a:path w="3263265" h="3276600">
                <a:moveTo>
                  <a:pt x="3263122" y="253999"/>
                </a:moveTo>
                <a:lnTo>
                  <a:pt x="2182180" y="546099"/>
                </a:lnTo>
                <a:lnTo>
                  <a:pt x="2852098" y="546099"/>
                </a:lnTo>
                <a:lnTo>
                  <a:pt x="3042554" y="495299"/>
                </a:lnTo>
                <a:lnTo>
                  <a:pt x="3263122" y="495299"/>
                </a:lnTo>
                <a:lnTo>
                  <a:pt x="3263122" y="253999"/>
                </a:lnTo>
                <a:close/>
              </a:path>
            </a:pathLst>
          </a:custGeom>
          <a:solidFill>
            <a:srgbClr val="B1B1B1">
              <a:alpha val="4862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7783830" y="4151375"/>
            <a:ext cx="1273492" cy="874395"/>
          </a:xfrm>
          <a:custGeom>
            <a:avLst/>
            <a:gdLst/>
            <a:ahLst/>
            <a:cxnLst/>
            <a:rect l="l" t="t" r="r" b="b"/>
            <a:pathLst>
              <a:path w="1697990" h="1165859">
                <a:moveTo>
                  <a:pt x="0" y="1165859"/>
                </a:moveTo>
                <a:lnTo>
                  <a:pt x="1697736" y="1165859"/>
                </a:lnTo>
                <a:lnTo>
                  <a:pt x="1697736" y="0"/>
                </a:lnTo>
                <a:lnTo>
                  <a:pt x="0" y="0"/>
                </a:lnTo>
                <a:lnTo>
                  <a:pt x="0" y="11658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2412" y="332426"/>
            <a:ext cx="8139178" cy="139382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97986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主题四：技术</a:t>
            </a:r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409118" y="714185"/>
            <a:ext cx="2310765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9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19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0、会议场</a:t>
            </a:r>
            <a:r>
              <a:rPr sz="1950" b="1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所</a:t>
            </a:r>
            <a:r>
              <a:rPr sz="19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数字化</a:t>
            </a:r>
            <a:endParaRPr sz="19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sz="half" idx="2"/>
          </p:nvPr>
        </p:nvSpPr>
        <p:spPr>
          <a:xfrm>
            <a:off x="452120" y="1144270"/>
            <a:ext cx="3930650" cy="31603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marR="170815" indent="0" algn="just">
              <a:lnSpc>
                <a:spcPct val="125000"/>
              </a:lnSpc>
              <a:spcBef>
                <a:spcPts val="100"/>
              </a:spcBef>
              <a:buNone/>
            </a:pPr>
            <a:r>
              <a:rPr spc="15" dirty="0"/>
              <a:t>繁琐的E</a:t>
            </a:r>
            <a:r>
              <a:rPr spc="30" dirty="0"/>
              <a:t>R</a:t>
            </a:r>
            <a:r>
              <a:rPr spc="15" dirty="0"/>
              <a:t>P流</a:t>
            </a:r>
            <a:r>
              <a:rPr spc="30" dirty="0"/>
              <a:t>程</a:t>
            </a:r>
            <a:r>
              <a:rPr spc="15" dirty="0"/>
              <a:t>正在得</a:t>
            </a:r>
            <a:r>
              <a:rPr spc="30" dirty="0"/>
              <a:t>到</a:t>
            </a:r>
            <a:r>
              <a:rPr spc="15" dirty="0"/>
              <a:t>重大</a:t>
            </a:r>
            <a:r>
              <a:rPr spc="30" dirty="0"/>
              <a:t>升</a:t>
            </a:r>
            <a:r>
              <a:rPr spc="15" dirty="0"/>
              <a:t>级；有</a:t>
            </a:r>
            <a:r>
              <a:rPr spc="30" dirty="0"/>
              <a:t>了</a:t>
            </a:r>
            <a:r>
              <a:rPr spc="15" dirty="0"/>
              <a:t>专门</a:t>
            </a:r>
            <a:r>
              <a:rPr spc="30" dirty="0"/>
              <a:t>为</a:t>
            </a:r>
            <a:r>
              <a:rPr spc="15" dirty="0"/>
              <a:t>会议</a:t>
            </a:r>
            <a:r>
              <a:rPr spc="-5" dirty="0"/>
              <a:t>和 </a:t>
            </a:r>
            <a:r>
              <a:rPr spc="5" dirty="0"/>
              <a:t>活动市</a:t>
            </a:r>
            <a:r>
              <a:rPr spc="15" dirty="0"/>
              <a:t>场</a:t>
            </a:r>
            <a:r>
              <a:rPr spc="5" dirty="0"/>
              <a:t>设计</a:t>
            </a:r>
            <a:r>
              <a:rPr spc="15" dirty="0"/>
              <a:t>的</a:t>
            </a:r>
            <a:r>
              <a:rPr spc="5" dirty="0"/>
              <a:t>新工</a:t>
            </a:r>
            <a:r>
              <a:rPr spc="15" dirty="0"/>
              <a:t>具，</a:t>
            </a:r>
            <a:r>
              <a:rPr spc="5" dirty="0"/>
              <a:t>销售</a:t>
            </a:r>
            <a:r>
              <a:rPr spc="15" dirty="0"/>
              <a:t>经</a:t>
            </a:r>
            <a:r>
              <a:rPr spc="5" dirty="0"/>
              <a:t>理可以</a:t>
            </a:r>
            <a:r>
              <a:rPr spc="15" dirty="0"/>
              <a:t>在</a:t>
            </a:r>
            <a:r>
              <a:rPr spc="5" dirty="0"/>
              <a:t>第三</a:t>
            </a:r>
            <a:r>
              <a:rPr spc="15" dirty="0"/>
              <a:t>渠</a:t>
            </a:r>
            <a:r>
              <a:rPr spc="5" dirty="0"/>
              <a:t>道中</a:t>
            </a:r>
            <a:r>
              <a:rPr spc="-5" dirty="0"/>
              <a:t>分 </a:t>
            </a:r>
            <a:r>
              <a:rPr spc="5" dirty="0"/>
              <a:t>发会议</a:t>
            </a:r>
            <a:r>
              <a:rPr spc="15" dirty="0"/>
              <a:t>场</a:t>
            </a:r>
            <a:r>
              <a:rPr spc="5" dirty="0"/>
              <a:t>地的</a:t>
            </a:r>
            <a:r>
              <a:rPr spc="15" dirty="0"/>
              <a:t>可</a:t>
            </a:r>
            <a:r>
              <a:rPr spc="5" dirty="0"/>
              <a:t>用性和</a:t>
            </a:r>
            <a:r>
              <a:rPr spc="15" dirty="0"/>
              <a:t>价</a:t>
            </a:r>
            <a:r>
              <a:rPr spc="20" dirty="0"/>
              <a:t>格</a:t>
            </a:r>
            <a:r>
              <a:rPr spc="5" dirty="0"/>
              <a:t>，</a:t>
            </a:r>
            <a:r>
              <a:rPr spc="15" dirty="0"/>
              <a:t>使</a:t>
            </a:r>
            <a:r>
              <a:rPr spc="5" dirty="0"/>
              <a:t>得客户</a:t>
            </a:r>
            <a:r>
              <a:rPr spc="15" dirty="0"/>
              <a:t>和</a:t>
            </a:r>
            <a:r>
              <a:rPr spc="5" dirty="0"/>
              <a:t>活动</a:t>
            </a:r>
            <a:r>
              <a:rPr spc="15" dirty="0"/>
              <a:t>策</a:t>
            </a:r>
            <a:r>
              <a:rPr spc="5" dirty="0"/>
              <a:t>划者</a:t>
            </a:r>
            <a:r>
              <a:rPr spc="-5" dirty="0"/>
              <a:t>可 </a:t>
            </a:r>
            <a:r>
              <a:rPr spc="-10" dirty="0"/>
              <a:t>以在线预订场</a:t>
            </a:r>
            <a:r>
              <a:rPr spc="-5" dirty="0"/>
              <a:t>地。</a:t>
            </a:r>
            <a:endParaRPr spc="-5" dirty="0"/>
          </a:p>
          <a:p>
            <a:pPr marL="0" indent="0">
              <a:lnSpc>
                <a:spcPct val="100000"/>
              </a:lnSpc>
              <a:spcBef>
                <a:spcPts val="20"/>
              </a:spcBef>
              <a:buNone/>
            </a:pPr>
            <a:r>
              <a:rPr spc="50" dirty="0"/>
              <a:t>比如石基昆仑</a:t>
            </a:r>
            <a:r>
              <a:rPr spc="65" dirty="0"/>
              <a:t>推</a:t>
            </a:r>
            <a:r>
              <a:rPr spc="50" dirty="0"/>
              <a:t>出的以客户为</a:t>
            </a:r>
            <a:r>
              <a:rPr spc="65" dirty="0"/>
              <a:t>中</a:t>
            </a:r>
            <a:r>
              <a:rPr spc="50" dirty="0"/>
              <a:t>心的酒店销售</a:t>
            </a:r>
            <a:r>
              <a:rPr spc="65" dirty="0"/>
              <a:t>和</a:t>
            </a:r>
            <a:r>
              <a:rPr spc="50" dirty="0"/>
              <a:t>会</a:t>
            </a:r>
            <a:r>
              <a:rPr spc="-5" dirty="0"/>
              <a:t>议 管理系</a:t>
            </a:r>
            <a:r>
              <a:rPr spc="5" dirty="0"/>
              <a:t>统</a:t>
            </a:r>
            <a:r>
              <a:rPr spc="-5" dirty="0"/>
              <a:t>KEH（IKUN</a:t>
            </a:r>
            <a:r>
              <a:rPr spc="135" dirty="0"/>
              <a:t> </a:t>
            </a:r>
            <a:r>
              <a:rPr spc="-5" dirty="0"/>
              <a:t>Eventhubs），这</a:t>
            </a:r>
            <a:r>
              <a:rPr spc="5" dirty="0"/>
              <a:t>款</a:t>
            </a:r>
            <a:r>
              <a:rPr spc="-5" dirty="0"/>
              <a:t>产品</a:t>
            </a:r>
            <a:r>
              <a:rPr spc="5" dirty="0"/>
              <a:t>是</a:t>
            </a:r>
            <a:r>
              <a:rPr spc="-5" dirty="0"/>
              <a:t>实现</a:t>
            </a:r>
            <a:r>
              <a:rPr spc="55" dirty="0"/>
              <a:t>了 与</a:t>
            </a:r>
            <a:r>
              <a:rPr spc="15" dirty="0"/>
              <a:t>PMS</a:t>
            </a:r>
            <a:r>
              <a:rPr spc="65" dirty="0"/>
              <a:t>和</a:t>
            </a:r>
            <a:r>
              <a:rPr spc="20" dirty="0"/>
              <a:t>CRS</a:t>
            </a:r>
            <a:r>
              <a:rPr spc="50" dirty="0"/>
              <a:t>整合的客房</a:t>
            </a:r>
            <a:r>
              <a:rPr spc="65" dirty="0"/>
              <a:t>销售</a:t>
            </a:r>
            <a:r>
              <a:rPr spc="50" dirty="0"/>
              <a:t>和宴会销售全</a:t>
            </a:r>
            <a:r>
              <a:rPr spc="65" dirty="0"/>
              <a:t>功</a:t>
            </a:r>
            <a:r>
              <a:rPr spc="50" dirty="0"/>
              <a:t>能</a:t>
            </a:r>
            <a:r>
              <a:rPr spc="-5" dirty="0"/>
              <a:t>管</a:t>
            </a:r>
            <a:r>
              <a:rPr spc="35" dirty="0"/>
              <a:t> </a:t>
            </a:r>
            <a:r>
              <a:rPr spc="55" dirty="0"/>
              <a:t>理 软件。</a:t>
            </a:r>
            <a:r>
              <a:rPr spc="50" dirty="0"/>
              <a:t>主要</a:t>
            </a:r>
            <a:r>
              <a:rPr spc="65" dirty="0"/>
              <a:t>有</a:t>
            </a:r>
            <a:r>
              <a:rPr spc="50" dirty="0"/>
              <a:t>四大核心功</a:t>
            </a:r>
            <a:r>
              <a:rPr spc="60" dirty="0"/>
              <a:t>能</a:t>
            </a:r>
            <a:r>
              <a:rPr spc="65" dirty="0"/>
              <a:t>，</a:t>
            </a:r>
            <a:r>
              <a:rPr spc="55" dirty="0"/>
              <a:t>帮助酒店业建</a:t>
            </a:r>
            <a:r>
              <a:rPr spc="65" dirty="0"/>
              <a:t>立</a:t>
            </a:r>
            <a:r>
              <a:rPr spc="55" dirty="0"/>
              <a:t>一</a:t>
            </a:r>
            <a:r>
              <a:rPr spc="-5" dirty="0"/>
              <a:t>套</a:t>
            </a:r>
            <a:r>
              <a:rPr spc="30" dirty="0"/>
              <a:t> </a:t>
            </a:r>
            <a:r>
              <a:rPr spc="55" dirty="0"/>
              <a:t>完 善的数字化销售管理体系，更好地提升效率和收益</a:t>
            </a:r>
            <a:r>
              <a:rPr spc="-5" dirty="0"/>
              <a:t>。</a:t>
            </a:r>
            <a:endParaRPr spc="-5" dirty="0"/>
          </a:p>
          <a:p>
            <a:pPr marL="12700" marR="5080" algn="just">
              <a:lnSpc>
                <a:spcPct val="150000"/>
              </a:lnSpc>
              <a:spcBef>
                <a:spcPts val="1670"/>
              </a:spcBef>
              <a:buChar char="•"/>
              <a:tabLst>
                <a:tab pos="200660" algn="l"/>
              </a:tabLst>
            </a:pPr>
            <a:r>
              <a:rPr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销售</a:t>
            </a:r>
            <a:r>
              <a:rPr b="1" spc="1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线</a:t>
            </a:r>
            <a:r>
              <a:rPr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索和</a:t>
            </a:r>
            <a:r>
              <a:rPr b="1" spc="1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流</a:t>
            </a:r>
            <a:r>
              <a:rPr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程管</a:t>
            </a:r>
            <a:r>
              <a:rPr b="1" spc="3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理</a:t>
            </a:r>
            <a:r>
              <a:rPr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pc="5" dirty="0"/>
              <a:t>帮</a:t>
            </a:r>
            <a:r>
              <a:rPr spc="15" dirty="0"/>
              <a:t>助支</a:t>
            </a:r>
            <a:r>
              <a:rPr spc="5" dirty="0"/>
              <a:t>持销</a:t>
            </a:r>
            <a:r>
              <a:rPr spc="15" dirty="0"/>
              <a:t>售</a:t>
            </a:r>
            <a:r>
              <a:rPr spc="5" dirty="0"/>
              <a:t>人员</a:t>
            </a:r>
            <a:r>
              <a:rPr spc="15" dirty="0"/>
              <a:t>有效</a:t>
            </a:r>
            <a:r>
              <a:rPr spc="5" dirty="0"/>
              <a:t>的编</a:t>
            </a:r>
            <a:r>
              <a:rPr spc="15" dirty="0"/>
              <a:t>排</a:t>
            </a:r>
            <a:r>
              <a:rPr spc="-5" dirty="0"/>
              <a:t>管 </a:t>
            </a:r>
            <a:r>
              <a:rPr spc="5" dirty="0"/>
              <a:t>理客户档案关系，酒店建立客户和联系人档案</a:t>
            </a:r>
            <a:r>
              <a:rPr spc="-5" dirty="0"/>
              <a:t>，</a:t>
            </a:r>
            <a:r>
              <a:rPr spc="5" dirty="0"/>
              <a:t>用来收集 </a:t>
            </a:r>
            <a:r>
              <a:rPr spc="-5" dirty="0"/>
              <a:t>客户信息以进行有效地预订和数据</a:t>
            </a:r>
            <a:r>
              <a:rPr spc="5" dirty="0"/>
              <a:t>分</a:t>
            </a:r>
            <a:r>
              <a:rPr spc="-5" dirty="0"/>
              <a:t>析。</a:t>
            </a:r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4527931" y="714553"/>
            <a:ext cx="4485799" cy="39776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6515">
              <a:lnSpc>
                <a:spcPct val="150000"/>
              </a:lnSpc>
              <a:spcBef>
                <a:spcPts val="100"/>
              </a:spcBef>
              <a:buChar char="•"/>
              <a:tabLst>
                <a:tab pos="200660" algn="l"/>
              </a:tabLst>
            </a:pPr>
            <a:r>
              <a:rPr sz="1200"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团队预订管</a:t>
            </a:r>
            <a:r>
              <a:rPr sz="1200" b="1" spc="-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理</a:t>
            </a:r>
            <a:r>
              <a:rPr sz="1200"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团队模块是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销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售管理软件的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核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心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，记录了包括会 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议宴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会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团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队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用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房所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类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型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团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队预</a:t>
            </a:r>
            <a:r>
              <a:rPr sz="1200" spc="9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订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可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把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宴会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会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议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订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60325">
              <a:lnSpc>
                <a:spcPts val="2880"/>
              </a:lnSpc>
              <a:spcBef>
                <a:spcPts val="255"/>
              </a:spcBef>
            </a:pP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场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地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食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品和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水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房预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订结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为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效地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控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制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团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队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用 房数量和团队状态。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9690" algn="just">
              <a:lnSpc>
                <a:spcPct val="150000"/>
              </a:lnSpc>
              <a:spcBef>
                <a:spcPts val="1835"/>
              </a:spcBef>
              <a:buChar char="•"/>
              <a:tabLst>
                <a:tab pos="200660" algn="l"/>
              </a:tabLst>
            </a:pPr>
            <a:r>
              <a:rPr sz="1200"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宴会与活动</a:t>
            </a:r>
            <a:r>
              <a:rPr sz="1200" b="1" spc="-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管</a:t>
            </a:r>
            <a:r>
              <a:rPr sz="1200" b="1" spc="1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理</a:t>
            </a:r>
            <a:r>
              <a:rPr sz="1200"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这款宴会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软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件以整套用于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规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划活动行程及提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供 宴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会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服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务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具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为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特</a:t>
            </a:r>
            <a:r>
              <a:rPr sz="1200" spc="-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色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宴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会销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售系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统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设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场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地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订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菜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单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选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择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及 个性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化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，项目设施提供，宴会模块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还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提供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收入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测报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告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功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buClr>
                <a:srgbClr val="EC7C30"/>
              </a:buClr>
              <a:buChar char="•"/>
            </a:pPr>
            <a:endParaRPr sz="1575">
              <a:latin typeface="Times New Roman" panose="02020603050405020304"/>
              <a:cs typeface="Times New Roman" panose="02020603050405020304"/>
            </a:endParaRPr>
          </a:p>
          <a:p>
            <a:pPr marL="64770" marR="5080" lvl="1" algn="just">
              <a:lnSpc>
                <a:spcPct val="150000"/>
              </a:lnSpc>
              <a:spcBef>
                <a:spcPts val="1760"/>
              </a:spcBef>
              <a:buChar char="•"/>
              <a:tabLst>
                <a:tab pos="232410" algn="l"/>
              </a:tabLst>
            </a:pPr>
            <a:r>
              <a:rPr sz="1200" b="1" spc="-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报表与辅助</a:t>
            </a:r>
            <a:r>
              <a:rPr sz="1200"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功</a:t>
            </a:r>
            <a:r>
              <a:rPr sz="1200" b="1" spc="-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能。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要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集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合所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酒店常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用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报表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数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据的需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求</a:t>
            </a:r>
            <a:r>
              <a:rPr sz="1200" spc="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,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结合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些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辅助功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实现</a:t>
            </a:r>
            <a:r>
              <a:rPr sz="1200" spc="1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,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比如数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据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导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出</a:t>
            </a:r>
            <a:r>
              <a:rPr sz="1200" spc="1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,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客户回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访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数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据统计</a:t>
            </a:r>
            <a:r>
              <a:rPr sz="1200" spc="-10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,</a:t>
            </a:r>
            <a:r>
              <a:rPr sz="1200" spc="-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P</a:t>
            </a:r>
            <a:r>
              <a:rPr sz="1200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M</a:t>
            </a:r>
            <a:r>
              <a:rPr sz="1200" spc="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S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信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息查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询</a:t>
            </a:r>
            <a:r>
              <a:rPr sz="1200" spc="-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, 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库存处理</a:t>
            </a:r>
            <a:r>
              <a:rPr sz="1200" spc="1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,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预算及收益对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比</a:t>
            </a:r>
            <a:r>
              <a:rPr sz="1200" spc="1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,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实时查看出租率图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表</a:t>
            </a:r>
            <a:r>
              <a:rPr sz="1200" spc="15" dirty="0">
                <a:solidFill>
                  <a:srgbClr val="585858"/>
                </a:solidFill>
                <a:latin typeface="等线" panose="02010600030101010101" charset="-122"/>
                <a:cs typeface="等线" panose="02010600030101010101" charset="-122"/>
              </a:rPr>
              <a:t>,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客户实时消费记录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及一些快捷处理订单功能体现。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83830" y="4151375"/>
            <a:ext cx="1273492" cy="874395"/>
          </a:xfrm>
          <a:custGeom>
            <a:avLst/>
            <a:gdLst/>
            <a:ahLst/>
            <a:cxnLst/>
            <a:rect l="l" t="t" r="r" b="b"/>
            <a:pathLst>
              <a:path w="1697990" h="1165859">
                <a:moveTo>
                  <a:pt x="0" y="1165859"/>
                </a:moveTo>
                <a:lnTo>
                  <a:pt x="1697736" y="1165859"/>
                </a:lnTo>
                <a:lnTo>
                  <a:pt x="1697736" y="0"/>
                </a:lnTo>
                <a:lnTo>
                  <a:pt x="0" y="0"/>
                </a:lnTo>
                <a:lnTo>
                  <a:pt x="0" y="11658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40385" y="1031875"/>
            <a:ext cx="4978400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altLang="zh-CN" sz="1950" dirty="0">
                <a:solidFill>
                  <a:srgbClr val="4671A7"/>
                </a:solidFill>
              </a:rPr>
              <a:t>1</a:t>
            </a:r>
            <a:r>
              <a:rPr sz="1950" dirty="0">
                <a:solidFill>
                  <a:srgbClr val="4671A7"/>
                </a:solidFill>
              </a:rPr>
              <a:t>1、</a:t>
            </a:r>
            <a:r>
              <a:rPr sz="1950" spc="5" dirty="0">
                <a:solidFill>
                  <a:srgbClr val="4671A7"/>
                </a:solidFill>
              </a:rPr>
              <a:t>大堂中</a:t>
            </a:r>
            <a:r>
              <a:rPr sz="1950" spc="-10" dirty="0">
                <a:solidFill>
                  <a:srgbClr val="4671A7"/>
                </a:solidFill>
              </a:rPr>
              <a:t>的</a:t>
            </a:r>
            <a:r>
              <a:rPr sz="1950" spc="5" dirty="0">
                <a:solidFill>
                  <a:srgbClr val="4671A7"/>
                </a:solidFill>
              </a:rPr>
              <a:t>无</a:t>
            </a:r>
            <a:r>
              <a:rPr sz="1950" spc="-15" dirty="0">
                <a:solidFill>
                  <a:srgbClr val="4671A7"/>
                </a:solidFill>
              </a:rPr>
              <a:t>人</a:t>
            </a:r>
            <a:r>
              <a:rPr sz="1950" spc="5" dirty="0">
                <a:solidFill>
                  <a:srgbClr val="4671A7"/>
                </a:solidFill>
              </a:rPr>
              <a:t>零售，跨境电商体验店</a:t>
            </a:r>
            <a:endParaRPr sz="1950"/>
          </a:p>
        </p:txBody>
      </p:sp>
      <p:sp>
        <p:nvSpPr>
          <p:cNvPr id="7" name="object 7"/>
          <p:cNvSpPr txBox="1"/>
          <p:nvPr/>
        </p:nvSpPr>
        <p:spPr>
          <a:xfrm>
            <a:off x="562889" y="1587741"/>
            <a:ext cx="4956810" cy="701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100"/>
              </a:spcBef>
            </a:pP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这些自助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式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“零售”可以让客人在自助退房时快速购买所需餐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饮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，这节省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了人员成</a:t>
            </a:r>
            <a:r>
              <a:rPr sz="1200" spc="-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本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，并有助于酒店餐厅与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超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市和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快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餐店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竞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争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同时，还可以在科创大厦酒店一键购物全球商品。</a:t>
            </a:r>
            <a:endParaRPr lang="zh-CN" sz="1200" spc="-5" dirty="0">
              <a:solidFill>
                <a:srgbClr val="585858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2889" y="3261474"/>
            <a:ext cx="4907280" cy="932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需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要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断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关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注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使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用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当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兴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社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交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媒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平</a:t>
            </a:r>
            <a:r>
              <a:rPr sz="1200" spc="-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台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触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达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更多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领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域的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受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众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。过去，很多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店可能将社交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媒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体重点放在杂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志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200" spc="-8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O</a:t>
            </a:r>
            <a:r>
              <a:rPr sz="1200" spc="-1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T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A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渠道上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也对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里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边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推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荐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机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制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相</a:t>
            </a:r>
            <a:r>
              <a:rPr sz="1200" spc="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对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熟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悉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但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随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着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当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下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视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频风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口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崛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起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酒店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经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营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者也 可以战略性地使用抖音和小红书种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草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来触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达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更多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受</a:t>
            </a:r>
            <a:r>
              <a:rPr sz="1200" spc="-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众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0258" y="2708052"/>
            <a:ext cx="4042410" cy="3092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2、关注和使用</a:t>
            </a:r>
            <a:r>
              <a:rPr sz="1950" b="1" spc="-15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兴的</a:t>
            </a:r>
            <a:r>
              <a:rPr sz="1950" b="1" spc="-15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社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交媒</a:t>
            </a:r>
            <a:r>
              <a:rPr sz="1950" b="1" spc="-15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平台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359651" y="584072"/>
            <a:ext cx="2784348" cy="45548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81244" y="882618"/>
            <a:ext cx="3603308" cy="3638550"/>
          </a:xfrm>
          <a:custGeom>
            <a:avLst/>
            <a:gdLst/>
            <a:ahLst/>
            <a:cxnLst/>
            <a:rect l="l" t="t" r="r" b="b"/>
            <a:pathLst>
              <a:path w="4804409" h="4851400">
                <a:moveTo>
                  <a:pt x="1632154" y="2438399"/>
                </a:moveTo>
                <a:lnTo>
                  <a:pt x="1268262" y="2438399"/>
                </a:lnTo>
                <a:lnTo>
                  <a:pt x="2742478" y="3695700"/>
                </a:lnTo>
                <a:lnTo>
                  <a:pt x="2716082" y="3733800"/>
                </a:lnTo>
                <a:lnTo>
                  <a:pt x="2692696" y="3784600"/>
                </a:lnTo>
                <a:lnTo>
                  <a:pt x="2672591" y="3835400"/>
                </a:lnTo>
                <a:lnTo>
                  <a:pt x="2656033" y="3886200"/>
                </a:lnTo>
                <a:lnTo>
                  <a:pt x="2635642" y="3987800"/>
                </a:lnTo>
                <a:lnTo>
                  <a:pt x="2631051" y="4038600"/>
                </a:lnTo>
                <a:lnTo>
                  <a:pt x="2629447" y="4089400"/>
                </a:lnTo>
                <a:lnTo>
                  <a:pt x="2630757" y="4140200"/>
                </a:lnTo>
                <a:lnTo>
                  <a:pt x="2634910" y="4178300"/>
                </a:lnTo>
                <a:lnTo>
                  <a:pt x="2641835" y="4229100"/>
                </a:lnTo>
                <a:lnTo>
                  <a:pt x="2651458" y="4267200"/>
                </a:lnTo>
                <a:lnTo>
                  <a:pt x="2663709" y="4318000"/>
                </a:lnTo>
                <a:lnTo>
                  <a:pt x="2678516" y="4356100"/>
                </a:lnTo>
                <a:lnTo>
                  <a:pt x="2695807" y="4406900"/>
                </a:lnTo>
                <a:lnTo>
                  <a:pt x="2715509" y="4445000"/>
                </a:lnTo>
                <a:lnTo>
                  <a:pt x="2737551" y="4483100"/>
                </a:lnTo>
                <a:lnTo>
                  <a:pt x="2761862" y="4521200"/>
                </a:lnTo>
                <a:lnTo>
                  <a:pt x="2788369" y="4559300"/>
                </a:lnTo>
                <a:lnTo>
                  <a:pt x="2817000" y="4597400"/>
                </a:lnTo>
                <a:lnTo>
                  <a:pt x="2847685" y="4622800"/>
                </a:lnTo>
                <a:lnTo>
                  <a:pt x="2880350" y="4660900"/>
                </a:lnTo>
                <a:lnTo>
                  <a:pt x="2914924" y="4686300"/>
                </a:lnTo>
                <a:lnTo>
                  <a:pt x="2951335" y="4711700"/>
                </a:lnTo>
                <a:lnTo>
                  <a:pt x="2989512" y="4737100"/>
                </a:lnTo>
                <a:lnTo>
                  <a:pt x="3029382" y="4762500"/>
                </a:lnTo>
                <a:lnTo>
                  <a:pt x="3070874" y="4787900"/>
                </a:lnTo>
                <a:lnTo>
                  <a:pt x="3113916" y="4800600"/>
                </a:lnTo>
                <a:lnTo>
                  <a:pt x="3158435" y="4826000"/>
                </a:lnTo>
                <a:lnTo>
                  <a:pt x="3204361" y="4838700"/>
                </a:lnTo>
                <a:lnTo>
                  <a:pt x="3251621" y="4838700"/>
                </a:lnTo>
                <a:lnTo>
                  <a:pt x="3299483" y="4851400"/>
                </a:lnTo>
                <a:lnTo>
                  <a:pt x="3533463" y="4851400"/>
                </a:lnTo>
                <a:lnTo>
                  <a:pt x="3665763" y="4813300"/>
                </a:lnTo>
                <a:lnTo>
                  <a:pt x="3707877" y="4787900"/>
                </a:lnTo>
                <a:lnTo>
                  <a:pt x="3748821" y="4775200"/>
                </a:lnTo>
                <a:lnTo>
                  <a:pt x="3788488" y="4749800"/>
                </a:lnTo>
                <a:lnTo>
                  <a:pt x="3826773" y="4724400"/>
                </a:lnTo>
                <a:lnTo>
                  <a:pt x="3863568" y="4699000"/>
                </a:lnTo>
                <a:lnTo>
                  <a:pt x="3898768" y="4673600"/>
                </a:lnTo>
                <a:lnTo>
                  <a:pt x="3932267" y="4635500"/>
                </a:lnTo>
                <a:lnTo>
                  <a:pt x="3948112" y="4622800"/>
                </a:lnTo>
                <a:lnTo>
                  <a:pt x="3344235" y="4622800"/>
                </a:lnTo>
                <a:lnTo>
                  <a:pt x="3249549" y="4597400"/>
                </a:lnTo>
                <a:lnTo>
                  <a:pt x="3204611" y="4584700"/>
                </a:lnTo>
                <a:lnTo>
                  <a:pt x="3161791" y="4572000"/>
                </a:lnTo>
                <a:lnTo>
                  <a:pt x="3121238" y="4546600"/>
                </a:lnTo>
                <a:lnTo>
                  <a:pt x="3083103" y="4521200"/>
                </a:lnTo>
                <a:lnTo>
                  <a:pt x="3047537" y="4483100"/>
                </a:lnTo>
                <a:lnTo>
                  <a:pt x="3014691" y="4457700"/>
                </a:lnTo>
                <a:lnTo>
                  <a:pt x="2984715" y="4419600"/>
                </a:lnTo>
                <a:lnTo>
                  <a:pt x="2957759" y="4381500"/>
                </a:lnTo>
                <a:lnTo>
                  <a:pt x="2933975" y="4343400"/>
                </a:lnTo>
                <a:lnTo>
                  <a:pt x="2913514" y="4305300"/>
                </a:lnTo>
                <a:lnTo>
                  <a:pt x="2896525" y="4267200"/>
                </a:lnTo>
                <a:lnTo>
                  <a:pt x="2883159" y="4216400"/>
                </a:lnTo>
                <a:lnTo>
                  <a:pt x="2873568" y="4178300"/>
                </a:lnTo>
                <a:lnTo>
                  <a:pt x="2867901" y="4127500"/>
                </a:lnTo>
                <a:lnTo>
                  <a:pt x="2866310" y="4089400"/>
                </a:lnTo>
                <a:lnTo>
                  <a:pt x="2868944" y="4038600"/>
                </a:lnTo>
                <a:lnTo>
                  <a:pt x="2875955" y="3987800"/>
                </a:lnTo>
                <a:lnTo>
                  <a:pt x="2887235" y="3937000"/>
                </a:lnTo>
                <a:lnTo>
                  <a:pt x="2902425" y="3898900"/>
                </a:lnTo>
                <a:lnTo>
                  <a:pt x="2921306" y="3860800"/>
                </a:lnTo>
                <a:lnTo>
                  <a:pt x="2943656" y="3810000"/>
                </a:lnTo>
                <a:lnTo>
                  <a:pt x="2969254" y="3771900"/>
                </a:lnTo>
                <a:lnTo>
                  <a:pt x="2997880" y="3746500"/>
                </a:lnTo>
                <a:lnTo>
                  <a:pt x="3029313" y="3708400"/>
                </a:lnTo>
                <a:lnTo>
                  <a:pt x="3063331" y="3683000"/>
                </a:lnTo>
                <a:lnTo>
                  <a:pt x="3099714" y="3644900"/>
                </a:lnTo>
                <a:lnTo>
                  <a:pt x="3138240" y="3632200"/>
                </a:lnTo>
                <a:lnTo>
                  <a:pt x="3178689" y="3606800"/>
                </a:lnTo>
                <a:lnTo>
                  <a:pt x="3220840" y="3594100"/>
                </a:lnTo>
                <a:lnTo>
                  <a:pt x="3309364" y="3568700"/>
                </a:lnTo>
                <a:lnTo>
                  <a:pt x="3355295" y="3556000"/>
                </a:lnTo>
                <a:lnTo>
                  <a:pt x="3946151" y="3556000"/>
                </a:lnTo>
                <a:lnTo>
                  <a:pt x="3913474" y="3517900"/>
                </a:lnTo>
                <a:lnTo>
                  <a:pt x="3896179" y="3505200"/>
                </a:lnTo>
                <a:lnTo>
                  <a:pt x="2895767" y="3505200"/>
                </a:lnTo>
                <a:lnTo>
                  <a:pt x="1632154" y="2438399"/>
                </a:lnTo>
                <a:close/>
              </a:path>
              <a:path w="4804409" h="4851400">
                <a:moveTo>
                  <a:pt x="3946151" y="3556000"/>
                </a:moveTo>
                <a:lnTo>
                  <a:pt x="3449390" y="3556000"/>
                </a:lnTo>
                <a:lnTo>
                  <a:pt x="3544073" y="3581400"/>
                </a:lnTo>
                <a:lnTo>
                  <a:pt x="3589054" y="3594100"/>
                </a:lnTo>
                <a:lnTo>
                  <a:pt x="3631908" y="3619500"/>
                </a:lnTo>
                <a:lnTo>
                  <a:pt x="3672485" y="3632200"/>
                </a:lnTo>
                <a:lnTo>
                  <a:pt x="3710636" y="3657600"/>
                </a:lnTo>
                <a:lnTo>
                  <a:pt x="3746211" y="3695700"/>
                </a:lnTo>
                <a:lnTo>
                  <a:pt x="3779062" y="3721100"/>
                </a:lnTo>
                <a:lnTo>
                  <a:pt x="3809040" y="3759200"/>
                </a:lnTo>
                <a:lnTo>
                  <a:pt x="3835996" y="3797300"/>
                </a:lnTo>
                <a:lnTo>
                  <a:pt x="3859780" y="3835400"/>
                </a:lnTo>
                <a:lnTo>
                  <a:pt x="3880244" y="3873500"/>
                </a:lnTo>
                <a:lnTo>
                  <a:pt x="3897238" y="3911600"/>
                </a:lnTo>
                <a:lnTo>
                  <a:pt x="3910613" y="3962400"/>
                </a:lnTo>
                <a:lnTo>
                  <a:pt x="3920220" y="4000500"/>
                </a:lnTo>
                <a:lnTo>
                  <a:pt x="3925911" y="4051300"/>
                </a:lnTo>
                <a:lnTo>
                  <a:pt x="3927535" y="4089400"/>
                </a:lnTo>
                <a:lnTo>
                  <a:pt x="3924945" y="4140200"/>
                </a:lnTo>
                <a:lnTo>
                  <a:pt x="3917990" y="4191000"/>
                </a:lnTo>
                <a:lnTo>
                  <a:pt x="3906711" y="4241800"/>
                </a:lnTo>
                <a:lnTo>
                  <a:pt x="3891520" y="4279900"/>
                </a:lnTo>
                <a:lnTo>
                  <a:pt x="3872638" y="4330700"/>
                </a:lnTo>
                <a:lnTo>
                  <a:pt x="3850286" y="4368800"/>
                </a:lnTo>
                <a:lnTo>
                  <a:pt x="3824684" y="4406900"/>
                </a:lnTo>
                <a:lnTo>
                  <a:pt x="3796052" y="4445000"/>
                </a:lnTo>
                <a:lnTo>
                  <a:pt x="3764611" y="4470400"/>
                </a:lnTo>
                <a:lnTo>
                  <a:pt x="3730582" y="4508500"/>
                </a:lnTo>
                <a:lnTo>
                  <a:pt x="3694185" y="4533900"/>
                </a:lnTo>
                <a:lnTo>
                  <a:pt x="3655640" y="4559300"/>
                </a:lnTo>
                <a:lnTo>
                  <a:pt x="3615170" y="4572000"/>
                </a:lnTo>
                <a:lnTo>
                  <a:pt x="3572993" y="4584700"/>
                </a:lnTo>
                <a:lnTo>
                  <a:pt x="3529330" y="4610100"/>
                </a:lnTo>
                <a:lnTo>
                  <a:pt x="3484402" y="4610100"/>
                </a:lnTo>
                <a:lnTo>
                  <a:pt x="3438430" y="4622800"/>
                </a:lnTo>
                <a:lnTo>
                  <a:pt x="3948112" y="4622800"/>
                </a:lnTo>
                <a:lnTo>
                  <a:pt x="3993734" y="4572000"/>
                </a:lnTo>
                <a:lnTo>
                  <a:pt x="4021490" y="4533900"/>
                </a:lnTo>
                <a:lnTo>
                  <a:pt x="4047118" y="4495800"/>
                </a:lnTo>
                <a:lnTo>
                  <a:pt x="4070514" y="4457700"/>
                </a:lnTo>
                <a:lnTo>
                  <a:pt x="4091570" y="4419600"/>
                </a:lnTo>
                <a:lnTo>
                  <a:pt x="4110180" y="4368800"/>
                </a:lnTo>
                <a:lnTo>
                  <a:pt x="4126239" y="4330700"/>
                </a:lnTo>
                <a:lnTo>
                  <a:pt x="4139638" y="4279900"/>
                </a:lnTo>
                <a:lnTo>
                  <a:pt x="4150273" y="4229100"/>
                </a:lnTo>
                <a:lnTo>
                  <a:pt x="4157965" y="4191000"/>
                </a:lnTo>
                <a:lnTo>
                  <a:pt x="4162595" y="4140200"/>
                </a:lnTo>
                <a:lnTo>
                  <a:pt x="4164235" y="4089400"/>
                </a:lnTo>
                <a:lnTo>
                  <a:pt x="4162957" y="4051300"/>
                </a:lnTo>
                <a:lnTo>
                  <a:pt x="4158832" y="4000500"/>
                </a:lnTo>
                <a:lnTo>
                  <a:pt x="4151933" y="3949700"/>
                </a:lnTo>
                <a:lnTo>
                  <a:pt x="4142331" y="3911600"/>
                </a:lnTo>
                <a:lnTo>
                  <a:pt x="4130099" y="3860800"/>
                </a:lnTo>
                <a:lnTo>
                  <a:pt x="4115307" y="3822700"/>
                </a:lnTo>
                <a:lnTo>
                  <a:pt x="4098029" y="3784600"/>
                </a:lnTo>
                <a:lnTo>
                  <a:pt x="4078335" y="3733800"/>
                </a:lnTo>
                <a:lnTo>
                  <a:pt x="4056298" y="3695700"/>
                </a:lnTo>
                <a:lnTo>
                  <a:pt x="4031989" y="3657600"/>
                </a:lnTo>
                <a:lnTo>
                  <a:pt x="4005480" y="3619500"/>
                </a:lnTo>
                <a:lnTo>
                  <a:pt x="3976844" y="3594100"/>
                </a:lnTo>
                <a:lnTo>
                  <a:pt x="3946151" y="3556000"/>
                </a:lnTo>
                <a:close/>
              </a:path>
              <a:path w="4804409" h="4851400">
                <a:moveTo>
                  <a:pt x="3490734" y="3327400"/>
                </a:moveTo>
                <a:lnTo>
                  <a:pt x="3289822" y="3327400"/>
                </a:lnTo>
                <a:lnTo>
                  <a:pt x="3241218" y="3340100"/>
                </a:lnTo>
                <a:lnTo>
                  <a:pt x="3101352" y="3378200"/>
                </a:lnTo>
                <a:lnTo>
                  <a:pt x="3057140" y="3403600"/>
                </a:lnTo>
                <a:lnTo>
                  <a:pt x="3014348" y="3429000"/>
                </a:lnTo>
                <a:lnTo>
                  <a:pt x="2973103" y="3454400"/>
                </a:lnTo>
                <a:lnTo>
                  <a:pt x="2933533" y="3479800"/>
                </a:lnTo>
                <a:lnTo>
                  <a:pt x="2895767" y="3505200"/>
                </a:lnTo>
                <a:lnTo>
                  <a:pt x="3896179" y="3505200"/>
                </a:lnTo>
                <a:lnTo>
                  <a:pt x="3842455" y="3467100"/>
                </a:lnTo>
                <a:lnTo>
                  <a:pt x="3804256" y="3441700"/>
                </a:lnTo>
                <a:lnTo>
                  <a:pt x="3764360" y="3416300"/>
                </a:lnTo>
                <a:lnTo>
                  <a:pt x="3722840" y="3390900"/>
                </a:lnTo>
                <a:lnTo>
                  <a:pt x="3635211" y="3365500"/>
                </a:lnTo>
                <a:lnTo>
                  <a:pt x="3541943" y="3340100"/>
                </a:lnTo>
                <a:lnTo>
                  <a:pt x="3490734" y="3327400"/>
                </a:lnTo>
                <a:close/>
              </a:path>
              <a:path w="4804409" h="4851400">
                <a:moveTo>
                  <a:pt x="874295" y="2616199"/>
                </a:moveTo>
                <a:lnTo>
                  <a:pt x="673321" y="2616199"/>
                </a:lnTo>
                <a:lnTo>
                  <a:pt x="724288" y="2628899"/>
                </a:lnTo>
                <a:lnTo>
                  <a:pt x="824903" y="2628899"/>
                </a:lnTo>
                <a:lnTo>
                  <a:pt x="874295" y="2616199"/>
                </a:lnTo>
                <a:close/>
              </a:path>
              <a:path w="4804409" h="4851400">
                <a:moveTo>
                  <a:pt x="817005" y="1092200"/>
                </a:moveTo>
                <a:lnTo>
                  <a:pt x="676400" y="1092200"/>
                </a:lnTo>
                <a:lnTo>
                  <a:pt x="541565" y="1130300"/>
                </a:lnTo>
                <a:lnTo>
                  <a:pt x="456294" y="1155700"/>
                </a:lnTo>
                <a:lnTo>
                  <a:pt x="415361" y="1181100"/>
                </a:lnTo>
                <a:lnTo>
                  <a:pt x="375705" y="1206500"/>
                </a:lnTo>
                <a:lnTo>
                  <a:pt x="337432" y="1219200"/>
                </a:lnTo>
                <a:lnTo>
                  <a:pt x="300647" y="1257300"/>
                </a:lnTo>
                <a:lnTo>
                  <a:pt x="265456" y="1282700"/>
                </a:lnTo>
                <a:lnTo>
                  <a:pt x="231966" y="1308100"/>
                </a:lnTo>
                <a:lnTo>
                  <a:pt x="200282" y="1346200"/>
                </a:lnTo>
                <a:lnTo>
                  <a:pt x="170510" y="1384300"/>
                </a:lnTo>
                <a:lnTo>
                  <a:pt x="142757" y="1409700"/>
                </a:lnTo>
                <a:lnTo>
                  <a:pt x="117127" y="1447800"/>
                </a:lnTo>
                <a:lnTo>
                  <a:pt x="93727" y="1498600"/>
                </a:lnTo>
                <a:lnTo>
                  <a:pt x="72663" y="1536700"/>
                </a:lnTo>
                <a:lnTo>
                  <a:pt x="54041" y="1574800"/>
                </a:lnTo>
                <a:lnTo>
                  <a:pt x="37966" y="1625600"/>
                </a:lnTo>
                <a:lnTo>
                  <a:pt x="24545" y="1663700"/>
                </a:lnTo>
                <a:lnTo>
                  <a:pt x="13883" y="1714500"/>
                </a:lnTo>
                <a:lnTo>
                  <a:pt x="6220" y="1765300"/>
                </a:lnTo>
                <a:lnTo>
                  <a:pt x="1616" y="1816100"/>
                </a:lnTo>
                <a:lnTo>
                  <a:pt x="0" y="1854200"/>
                </a:lnTo>
                <a:lnTo>
                  <a:pt x="1299" y="1905000"/>
                </a:lnTo>
                <a:lnTo>
                  <a:pt x="5442" y="1955800"/>
                </a:lnTo>
                <a:lnTo>
                  <a:pt x="12358" y="1993900"/>
                </a:lnTo>
                <a:lnTo>
                  <a:pt x="21973" y="2044700"/>
                </a:lnTo>
                <a:lnTo>
                  <a:pt x="34217" y="2082800"/>
                </a:lnTo>
                <a:lnTo>
                  <a:pt x="49017" y="2133600"/>
                </a:lnTo>
                <a:lnTo>
                  <a:pt x="66301" y="2171700"/>
                </a:lnTo>
                <a:lnTo>
                  <a:pt x="85998" y="2209800"/>
                </a:lnTo>
                <a:lnTo>
                  <a:pt x="108036" y="2247900"/>
                </a:lnTo>
                <a:lnTo>
                  <a:pt x="132343" y="2286000"/>
                </a:lnTo>
                <a:lnTo>
                  <a:pt x="158846" y="2324100"/>
                </a:lnTo>
                <a:lnTo>
                  <a:pt x="187475" y="2362200"/>
                </a:lnTo>
                <a:lnTo>
                  <a:pt x="218157" y="2400300"/>
                </a:lnTo>
                <a:lnTo>
                  <a:pt x="250820" y="2425700"/>
                </a:lnTo>
                <a:lnTo>
                  <a:pt x="285392" y="2451099"/>
                </a:lnTo>
                <a:lnTo>
                  <a:pt x="321803" y="2489199"/>
                </a:lnTo>
                <a:lnTo>
                  <a:pt x="359978" y="2514599"/>
                </a:lnTo>
                <a:lnTo>
                  <a:pt x="399848" y="2539999"/>
                </a:lnTo>
                <a:lnTo>
                  <a:pt x="441339" y="2552699"/>
                </a:lnTo>
                <a:lnTo>
                  <a:pt x="484381" y="2578099"/>
                </a:lnTo>
                <a:lnTo>
                  <a:pt x="528900" y="2590799"/>
                </a:lnTo>
                <a:lnTo>
                  <a:pt x="622086" y="2616199"/>
                </a:lnTo>
                <a:lnTo>
                  <a:pt x="922905" y="2616199"/>
                </a:lnTo>
                <a:lnTo>
                  <a:pt x="1017269" y="2590799"/>
                </a:lnTo>
                <a:lnTo>
                  <a:pt x="1062765" y="2565399"/>
                </a:lnTo>
                <a:lnTo>
                  <a:pt x="1106967" y="2552699"/>
                </a:lnTo>
                <a:lnTo>
                  <a:pt x="1149746" y="2527299"/>
                </a:lnTo>
                <a:lnTo>
                  <a:pt x="1190974" y="2501899"/>
                </a:lnTo>
                <a:lnTo>
                  <a:pt x="1230522" y="2476499"/>
                </a:lnTo>
                <a:lnTo>
                  <a:pt x="1268262" y="2438399"/>
                </a:lnTo>
                <a:lnTo>
                  <a:pt x="1632154" y="2438399"/>
                </a:lnTo>
                <a:lnTo>
                  <a:pt x="1571982" y="2387600"/>
                </a:lnTo>
                <a:lnTo>
                  <a:pt x="666917" y="2387600"/>
                </a:lnTo>
                <a:lnTo>
                  <a:pt x="620014" y="2374900"/>
                </a:lnTo>
                <a:lnTo>
                  <a:pt x="575076" y="2349500"/>
                </a:lnTo>
                <a:lnTo>
                  <a:pt x="532256" y="2336800"/>
                </a:lnTo>
                <a:lnTo>
                  <a:pt x="491703" y="2311400"/>
                </a:lnTo>
                <a:lnTo>
                  <a:pt x="453568" y="2286000"/>
                </a:lnTo>
                <a:lnTo>
                  <a:pt x="418002" y="2260600"/>
                </a:lnTo>
                <a:lnTo>
                  <a:pt x="385156" y="2222500"/>
                </a:lnTo>
                <a:lnTo>
                  <a:pt x="355180" y="2197100"/>
                </a:lnTo>
                <a:lnTo>
                  <a:pt x="328224" y="2159000"/>
                </a:lnTo>
                <a:lnTo>
                  <a:pt x="304440" y="2120900"/>
                </a:lnTo>
                <a:lnTo>
                  <a:pt x="283979" y="2082800"/>
                </a:lnTo>
                <a:lnTo>
                  <a:pt x="266990" y="2032000"/>
                </a:lnTo>
                <a:lnTo>
                  <a:pt x="253624" y="1993900"/>
                </a:lnTo>
                <a:lnTo>
                  <a:pt x="244033" y="1943100"/>
                </a:lnTo>
                <a:lnTo>
                  <a:pt x="238366" y="1905000"/>
                </a:lnTo>
                <a:lnTo>
                  <a:pt x="236775" y="1854200"/>
                </a:lnTo>
                <a:lnTo>
                  <a:pt x="239409" y="1803400"/>
                </a:lnTo>
                <a:lnTo>
                  <a:pt x="246420" y="1765300"/>
                </a:lnTo>
                <a:lnTo>
                  <a:pt x="257720" y="1714500"/>
                </a:lnTo>
                <a:lnTo>
                  <a:pt x="272928" y="1663700"/>
                </a:lnTo>
                <a:lnTo>
                  <a:pt x="291824" y="1625600"/>
                </a:lnTo>
                <a:lnTo>
                  <a:pt x="314188" y="1587500"/>
                </a:lnTo>
                <a:lnTo>
                  <a:pt x="339798" y="1549400"/>
                </a:lnTo>
                <a:lnTo>
                  <a:pt x="368434" y="1511300"/>
                </a:lnTo>
                <a:lnTo>
                  <a:pt x="399876" y="1473200"/>
                </a:lnTo>
                <a:lnTo>
                  <a:pt x="433901" y="1447800"/>
                </a:lnTo>
                <a:lnTo>
                  <a:pt x="470290" y="1422400"/>
                </a:lnTo>
                <a:lnTo>
                  <a:pt x="508821" y="1397000"/>
                </a:lnTo>
                <a:lnTo>
                  <a:pt x="549274" y="1371600"/>
                </a:lnTo>
                <a:lnTo>
                  <a:pt x="591428" y="1358900"/>
                </a:lnTo>
                <a:lnTo>
                  <a:pt x="679955" y="1333500"/>
                </a:lnTo>
                <a:lnTo>
                  <a:pt x="1326812" y="1333500"/>
                </a:lnTo>
                <a:lnTo>
                  <a:pt x="1304494" y="1308100"/>
                </a:lnTo>
                <a:lnTo>
                  <a:pt x="1268772" y="1282700"/>
                </a:lnTo>
                <a:lnTo>
                  <a:pt x="1230893" y="1244600"/>
                </a:lnTo>
                <a:lnTo>
                  <a:pt x="1190941" y="1219200"/>
                </a:lnTo>
                <a:lnTo>
                  <a:pt x="1149003" y="1193800"/>
                </a:lnTo>
                <a:lnTo>
                  <a:pt x="1105165" y="1168400"/>
                </a:lnTo>
                <a:lnTo>
                  <a:pt x="1059513" y="1155700"/>
                </a:lnTo>
                <a:lnTo>
                  <a:pt x="1012134" y="1130300"/>
                </a:lnTo>
                <a:lnTo>
                  <a:pt x="912535" y="1104900"/>
                </a:lnTo>
                <a:lnTo>
                  <a:pt x="864661" y="1104900"/>
                </a:lnTo>
                <a:lnTo>
                  <a:pt x="817005" y="1092200"/>
                </a:lnTo>
                <a:close/>
              </a:path>
              <a:path w="4804409" h="4851400">
                <a:moveTo>
                  <a:pt x="1326812" y="1333500"/>
                </a:moveTo>
                <a:lnTo>
                  <a:pt x="867704" y="1333500"/>
                </a:lnTo>
                <a:lnTo>
                  <a:pt x="914645" y="1346200"/>
                </a:lnTo>
                <a:lnTo>
                  <a:pt x="959608" y="1371600"/>
                </a:lnTo>
                <a:lnTo>
                  <a:pt x="1002445" y="1384300"/>
                </a:lnTo>
                <a:lnTo>
                  <a:pt x="1043006" y="1409700"/>
                </a:lnTo>
                <a:lnTo>
                  <a:pt x="1081140" y="1435100"/>
                </a:lnTo>
                <a:lnTo>
                  <a:pt x="1116700" y="1460500"/>
                </a:lnTo>
                <a:lnTo>
                  <a:pt x="1149534" y="1498600"/>
                </a:lnTo>
                <a:lnTo>
                  <a:pt x="1179494" y="1524000"/>
                </a:lnTo>
                <a:lnTo>
                  <a:pt x="1206429" y="1562100"/>
                </a:lnTo>
                <a:lnTo>
                  <a:pt x="1230191" y="1600200"/>
                </a:lnTo>
                <a:lnTo>
                  <a:pt x="1250629" y="1638300"/>
                </a:lnTo>
                <a:lnTo>
                  <a:pt x="1267594" y="1689100"/>
                </a:lnTo>
                <a:lnTo>
                  <a:pt x="1280937" y="1727200"/>
                </a:lnTo>
                <a:lnTo>
                  <a:pt x="1290507" y="1778000"/>
                </a:lnTo>
                <a:lnTo>
                  <a:pt x="1296156" y="1816100"/>
                </a:lnTo>
                <a:lnTo>
                  <a:pt x="1297733" y="1866900"/>
                </a:lnTo>
                <a:lnTo>
                  <a:pt x="1295089" y="1917700"/>
                </a:lnTo>
                <a:lnTo>
                  <a:pt x="1288074" y="1955800"/>
                </a:lnTo>
                <a:lnTo>
                  <a:pt x="1276855" y="2006600"/>
                </a:lnTo>
                <a:lnTo>
                  <a:pt x="1261718" y="2057400"/>
                </a:lnTo>
                <a:lnTo>
                  <a:pt x="1242883" y="2095500"/>
                </a:lnTo>
                <a:lnTo>
                  <a:pt x="1220572" y="2133600"/>
                </a:lnTo>
                <a:lnTo>
                  <a:pt x="1195005" y="2171700"/>
                </a:lnTo>
                <a:lnTo>
                  <a:pt x="1166404" y="2209800"/>
                </a:lnTo>
                <a:lnTo>
                  <a:pt x="1134989" y="2247900"/>
                </a:lnTo>
                <a:lnTo>
                  <a:pt x="1100981" y="2273300"/>
                </a:lnTo>
                <a:lnTo>
                  <a:pt x="1064602" y="2298700"/>
                </a:lnTo>
                <a:lnTo>
                  <a:pt x="1026072" y="2324100"/>
                </a:lnTo>
                <a:lnTo>
                  <a:pt x="985612" y="2349500"/>
                </a:lnTo>
                <a:lnTo>
                  <a:pt x="943443" y="2362200"/>
                </a:lnTo>
                <a:lnTo>
                  <a:pt x="854863" y="2387600"/>
                </a:lnTo>
                <a:lnTo>
                  <a:pt x="1571982" y="2387600"/>
                </a:lnTo>
                <a:lnTo>
                  <a:pt x="1421551" y="2260600"/>
                </a:lnTo>
                <a:lnTo>
                  <a:pt x="1448094" y="2209800"/>
                </a:lnTo>
                <a:lnTo>
                  <a:pt x="1471498" y="2159000"/>
                </a:lnTo>
                <a:lnTo>
                  <a:pt x="1491549" y="2108200"/>
                </a:lnTo>
                <a:lnTo>
                  <a:pt x="1508033" y="2057400"/>
                </a:lnTo>
                <a:lnTo>
                  <a:pt x="1520738" y="2006600"/>
                </a:lnTo>
                <a:lnTo>
                  <a:pt x="1529279" y="1955800"/>
                </a:lnTo>
                <a:lnTo>
                  <a:pt x="1533558" y="1892300"/>
                </a:lnTo>
                <a:lnTo>
                  <a:pt x="1533796" y="1841500"/>
                </a:lnTo>
                <a:lnTo>
                  <a:pt x="1530212" y="1790700"/>
                </a:lnTo>
                <a:lnTo>
                  <a:pt x="1523024" y="1727200"/>
                </a:lnTo>
                <a:lnTo>
                  <a:pt x="2172254" y="1511300"/>
                </a:lnTo>
                <a:lnTo>
                  <a:pt x="1447713" y="1511300"/>
                </a:lnTo>
                <a:lnTo>
                  <a:pt x="1424075" y="1460500"/>
                </a:lnTo>
                <a:lnTo>
                  <a:pt x="1397847" y="1422400"/>
                </a:lnTo>
                <a:lnTo>
                  <a:pt x="1369117" y="1384300"/>
                </a:lnTo>
                <a:lnTo>
                  <a:pt x="1337971" y="1346200"/>
                </a:lnTo>
                <a:lnTo>
                  <a:pt x="1326812" y="1333500"/>
                </a:lnTo>
                <a:close/>
              </a:path>
              <a:path w="4804409" h="4851400">
                <a:moveTo>
                  <a:pt x="3639647" y="1117600"/>
                </a:moveTo>
                <a:lnTo>
                  <a:pt x="3356142" y="1117600"/>
                </a:lnTo>
                <a:lnTo>
                  <a:pt x="3379857" y="1168400"/>
                </a:lnTo>
                <a:lnTo>
                  <a:pt x="3406149" y="1206500"/>
                </a:lnTo>
                <a:lnTo>
                  <a:pt x="3434931" y="1244600"/>
                </a:lnTo>
                <a:lnTo>
                  <a:pt x="3466118" y="1282700"/>
                </a:lnTo>
                <a:lnTo>
                  <a:pt x="3499625" y="1320800"/>
                </a:lnTo>
                <a:lnTo>
                  <a:pt x="3535363" y="1346200"/>
                </a:lnTo>
                <a:lnTo>
                  <a:pt x="3573249" y="1384300"/>
                </a:lnTo>
                <a:lnTo>
                  <a:pt x="3613195" y="1409700"/>
                </a:lnTo>
                <a:lnTo>
                  <a:pt x="3655115" y="1435100"/>
                </a:lnTo>
                <a:lnTo>
                  <a:pt x="3698924" y="1460500"/>
                </a:lnTo>
                <a:lnTo>
                  <a:pt x="3744535" y="1473200"/>
                </a:lnTo>
                <a:lnTo>
                  <a:pt x="3791862" y="1498600"/>
                </a:lnTo>
                <a:lnTo>
                  <a:pt x="3891320" y="1524000"/>
                </a:lnTo>
                <a:lnTo>
                  <a:pt x="3939196" y="1524000"/>
                </a:lnTo>
                <a:lnTo>
                  <a:pt x="3986857" y="1536700"/>
                </a:lnTo>
                <a:lnTo>
                  <a:pt x="4127490" y="1536700"/>
                </a:lnTo>
                <a:lnTo>
                  <a:pt x="4262365" y="1498600"/>
                </a:lnTo>
                <a:lnTo>
                  <a:pt x="4347666" y="1473200"/>
                </a:lnTo>
                <a:lnTo>
                  <a:pt x="4388613" y="1447800"/>
                </a:lnTo>
                <a:lnTo>
                  <a:pt x="4428282" y="1422400"/>
                </a:lnTo>
                <a:lnTo>
                  <a:pt x="4466567" y="1409700"/>
                </a:lnTo>
                <a:lnTo>
                  <a:pt x="4503362" y="1371600"/>
                </a:lnTo>
                <a:lnTo>
                  <a:pt x="4538560" y="1346200"/>
                </a:lnTo>
                <a:lnTo>
                  <a:pt x="4572056" y="1320800"/>
                </a:lnTo>
                <a:lnTo>
                  <a:pt x="4593181" y="1295400"/>
                </a:lnTo>
                <a:lnTo>
                  <a:pt x="3983934" y="1295400"/>
                </a:lnTo>
                <a:lnTo>
                  <a:pt x="3936151" y="1282700"/>
                </a:lnTo>
                <a:lnTo>
                  <a:pt x="3889271" y="1282700"/>
                </a:lnTo>
                <a:lnTo>
                  <a:pt x="3844361" y="1257300"/>
                </a:lnTo>
                <a:lnTo>
                  <a:pt x="3801571" y="1244600"/>
                </a:lnTo>
                <a:lnTo>
                  <a:pt x="3761052" y="1219200"/>
                </a:lnTo>
                <a:lnTo>
                  <a:pt x="3722953" y="1193800"/>
                </a:lnTo>
                <a:lnTo>
                  <a:pt x="3687424" y="1168400"/>
                </a:lnTo>
                <a:lnTo>
                  <a:pt x="3654616" y="1130300"/>
                </a:lnTo>
                <a:lnTo>
                  <a:pt x="3639647" y="1117600"/>
                </a:lnTo>
                <a:close/>
              </a:path>
              <a:path w="4804409" h="4851400">
                <a:moveTo>
                  <a:pt x="4086322" y="0"/>
                </a:moveTo>
                <a:lnTo>
                  <a:pt x="3945826" y="0"/>
                </a:lnTo>
                <a:lnTo>
                  <a:pt x="3811079" y="38100"/>
                </a:lnTo>
                <a:lnTo>
                  <a:pt x="3725855" y="63500"/>
                </a:lnTo>
                <a:lnTo>
                  <a:pt x="3684942" y="88900"/>
                </a:lnTo>
                <a:lnTo>
                  <a:pt x="3645304" y="114300"/>
                </a:lnTo>
                <a:lnTo>
                  <a:pt x="3607047" y="127000"/>
                </a:lnTo>
                <a:lnTo>
                  <a:pt x="3570275" y="165100"/>
                </a:lnTo>
                <a:lnTo>
                  <a:pt x="3535096" y="190500"/>
                </a:lnTo>
                <a:lnTo>
                  <a:pt x="3501615" y="215900"/>
                </a:lnTo>
                <a:lnTo>
                  <a:pt x="3469938" y="254000"/>
                </a:lnTo>
                <a:lnTo>
                  <a:pt x="3440171" y="292100"/>
                </a:lnTo>
                <a:lnTo>
                  <a:pt x="3412419" y="317500"/>
                </a:lnTo>
                <a:lnTo>
                  <a:pt x="3386789" y="355600"/>
                </a:lnTo>
                <a:lnTo>
                  <a:pt x="3363387" y="406400"/>
                </a:lnTo>
                <a:lnTo>
                  <a:pt x="3342319" y="444500"/>
                </a:lnTo>
                <a:lnTo>
                  <a:pt x="3323690" y="482600"/>
                </a:lnTo>
                <a:lnTo>
                  <a:pt x="3307606" y="533400"/>
                </a:lnTo>
                <a:lnTo>
                  <a:pt x="3294174" y="571500"/>
                </a:lnTo>
                <a:lnTo>
                  <a:pt x="3283498" y="622300"/>
                </a:lnTo>
                <a:lnTo>
                  <a:pt x="3274958" y="673100"/>
                </a:lnTo>
                <a:lnTo>
                  <a:pt x="3270679" y="736600"/>
                </a:lnTo>
                <a:lnTo>
                  <a:pt x="3270441" y="787400"/>
                </a:lnTo>
                <a:lnTo>
                  <a:pt x="3274025" y="838200"/>
                </a:lnTo>
                <a:lnTo>
                  <a:pt x="3281212" y="901700"/>
                </a:lnTo>
                <a:lnTo>
                  <a:pt x="1447713" y="1511300"/>
                </a:lnTo>
                <a:lnTo>
                  <a:pt x="2172254" y="1511300"/>
                </a:lnTo>
                <a:lnTo>
                  <a:pt x="3356142" y="1117600"/>
                </a:lnTo>
                <a:lnTo>
                  <a:pt x="3639647" y="1117600"/>
                </a:lnTo>
                <a:lnTo>
                  <a:pt x="3597760" y="1066800"/>
                </a:lnTo>
                <a:lnTo>
                  <a:pt x="3574012" y="1028700"/>
                </a:lnTo>
                <a:lnTo>
                  <a:pt x="3553585" y="990600"/>
                </a:lnTo>
                <a:lnTo>
                  <a:pt x="3536628" y="939800"/>
                </a:lnTo>
                <a:lnTo>
                  <a:pt x="3523292" y="901700"/>
                </a:lnTo>
                <a:lnTo>
                  <a:pt x="3513725" y="850900"/>
                </a:lnTo>
                <a:lnTo>
                  <a:pt x="3508079" y="812800"/>
                </a:lnTo>
                <a:lnTo>
                  <a:pt x="3506503" y="762000"/>
                </a:lnTo>
                <a:lnTo>
                  <a:pt x="3509148" y="711200"/>
                </a:lnTo>
                <a:lnTo>
                  <a:pt x="3516162" y="673100"/>
                </a:lnTo>
                <a:lnTo>
                  <a:pt x="3527381" y="622300"/>
                </a:lnTo>
                <a:lnTo>
                  <a:pt x="3542518" y="571500"/>
                </a:lnTo>
                <a:lnTo>
                  <a:pt x="3561352" y="533400"/>
                </a:lnTo>
                <a:lnTo>
                  <a:pt x="3583661" y="495300"/>
                </a:lnTo>
                <a:lnTo>
                  <a:pt x="3609224" y="457200"/>
                </a:lnTo>
                <a:lnTo>
                  <a:pt x="3637819" y="419100"/>
                </a:lnTo>
                <a:lnTo>
                  <a:pt x="3669226" y="381000"/>
                </a:lnTo>
                <a:lnTo>
                  <a:pt x="3703222" y="355600"/>
                </a:lnTo>
                <a:lnTo>
                  <a:pt x="3739587" y="330200"/>
                </a:lnTo>
                <a:lnTo>
                  <a:pt x="3778099" y="304800"/>
                </a:lnTo>
                <a:lnTo>
                  <a:pt x="3818538" y="279400"/>
                </a:lnTo>
                <a:lnTo>
                  <a:pt x="3860680" y="266700"/>
                </a:lnTo>
                <a:lnTo>
                  <a:pt x="3949194" y="241300"/>
                </a:lnTo>
                <a:lnTo>
                  <a:pt x="4596200" y="241300"/>
                </a:lnTo>
                <a:lnTo>
                  <a:pt x="4585970" y="228600"/>
                </a:lnTo>
                <a:lnTo>
                  <a:pt x="4553295" y="203200"/>
                </a:lnTo>
                <a:lnTo>
                  <a:pt x="4518707" y="165100"/>
                </a:lnTo>
                <a:lnTo>
                  <a:pt x="4482278" y="139700"/>
                </a:lnTo>
                <a:lnTo>
                  <a:pt x="4444080" y="114300"/>
                </a:lnTo>
                <a:lnTo>
                  <a:pt x="4404185" y="88900"/>
                </a:lnTo>
                <a:lnTo>
                  <a:pt x="4362665" y="76200"/>
                </a:lnTo>
                <a:lnTo>
                  <a:pt x="4319592" y="50800"/>
                </a:lnTo>
                <a:lnTo>
                  <a:pt x="4229072" y="25400"/>
                </a:lnTo>
                <a:lnTo>
                  <a:pt x="4181769" y="12700"/>
                </a:lnTo>
                <a:lnTo>
                  <a:pt x="4133938" y="12700"/>
                </a:lnTo>
                <a:lnTo>
                  <a:pt x="4086322" y="0"/>
                </a:lnTo>
                <a:close/>
              </a:path>
              <a:path w="4804409" h="4851400">
                <a:moveTo>
                  <a:pt x="4596200" y="241300"/>
                </a:moveTo>
                <a:lnTo>
                  <a:pt x="4136938" y="241300"/>
                </a:lnTo>
                <a:lnTo>
                  <a:pt x="4183899" y="254000"/>
                </a:lnTo>
                <a:lnTo>
                  <a:pt x="4228880" y="279400"/>
                </a:lnTo>
                <a:lnTo>
                  <a:pt x="4271734" y="292100"/>
                </a:lnTo>
                <a:lnTo>
                  <a:pt x="4312311" y="317500"/>
                </a:lnTo>
                <a:lnTo>
                  <a:pt x="4350462" y="342900"/>
                </a:lnTo>
                <a:lnTo>
                  <a:pt x="4386037" y="368300"/>
                </a:lnTo>
                <a:lnTo>
                  <a:pt x="4418888" y="406400"/>
                </a:lnTo>
                <a:lnTo>
                  <a:pt x="4448866" y="431800"/>
                </a:lnTo>
                <a:lnTo>
                  <a:pt x="4475822" y="469900"/>
                </a:lnTo>
                <a:lnTo>
                  <a:pt x="4499606" y="508000"/>
                </a:lnTo>
                <a:lnTo>
                  <a:pt x="4520070" y="546100"/>
                </a:lnTo>
                <a:lnTo>
                  <a:pt x="4537064" y="596900"/>
                </a:lnTo>
                <a:lnTo>
                  <a:pt x="4550439" y="635000"/>
                </a:lnTo>
                <a:lnTo>
                  <a:pt x="4560046" y="685800"/>
                </a:lnTo>
                <a:lnTo>
                  <a:pt x="4565737" y="723900"/>
                </a:lnTo>
                <a:lnTo>
                  <a:pt x="4567361" y="774700"/>
                </a:lnTo>
                <a:lnTo>
                  <a:pt x="4564771" y="825500"/>
                </a:lnTo>
                <a:lnTo>
                  <a:pt x="4557816" y="863600"/>
                </a:lnTo>
                <a:lnTo>
                  <a:pt x="4546517" y="914400"/>
                </a:lnTo>
                <a:lnTo>
                  <a:pt x="4531309" y="965200"/>
                </a:lnTo>
                <a:lnTo>
                  <a:pt x="4512411" y="1003300"/>
                </a:lnTo>
                <a:lnTo>
                  <a:pt x="4490045" y="1041400"/>
                </a:lnTo>
                <a:lnTo>
                  <a:pt x="4464430" y="1079500"/>
                </a:lnTo>
                <a:lnTo>
                  <a:pt x="4435788" y="1117600"/>
                </a:lnTo>
                <a:lnTo>
                  <a:pt x="4404339" y="1155700"/>
                </a:lnTo>
                <a:lnTo>
                  <a:pt x="4370302" y="1181100"/>
                </a:lnTo>
                <a:lnTo>
                  <a:pt x="4333900" y="1206500"/>
                </a:lnTo>
                <a:lnTo>
                  <a:pt x="4295351" y="1231900"/>
                </a:lnTo>
                <a:lnTo>
                  <a:pt x="4254876" y="1257300"/>
                </a:lnTo>
                <a:lnTo>
                  <a:pt x="4212696" y="1270000"/>
                </a:lnTo>
                <a:lnTo>
                  <a:pt x="4124103" y="1295400"/>
                </a:lnTo>
                <a:lnTo>
                  <a:pt x="4593181" y="1295400"/>
                </a:lnTo>
                <a:lnTo>
                  <a:pt x="4603743" y="1282700"/>
                </a:lnTo>
                <a:lnTo>
                  <a:pt x="4633514" y="1244600"/>
                </a:lnTo>
                <a:lnTo>
                  <a:pt x="4661263" y="1219200"/>
                </a:lnTo>
                <a:lnTo>
                  <a:pt x="4686885" y="1181100"/>
                </a:lnTo>
                <a:lnTo>
                  <a:pt x="4710272" y="1130300"/>
                </a:lnTo>
                <a:lnTo>
                  <a:pt x="4731319" y="1092200"/>
                </a:lnTo>
                <a:lnTo>
                  <a:pt x="4749918" y="1054100"/>
                </a:lnTo>
                <a:lnTo>
                  <a:pt x="4765965" y="1003300"/>
                </a:lnTo>
                <a:lnTo>
                  <a:pt x="4779351" y="965200"/>
                </a:lnTo>
                <a:lnTo>
                  <a:pt x="4789972" y="914400"/>
                </a:lnTo>
                <a:lnTo>
                  <a:pt x="4797678" y="863600"/>
                </a:lnTo>
                <a:lnTo>
                  <a:pt x="4802321" y="812800"/>
                </a:lnTo>
                <a:lnTo>
                  <a:pt x="4803973" y="774700"/>
                </a:lnTo>
                <a:lnTo>
                  <a:pt x="4802706" y="723900"/>
                </a:lnTo>
                <a:lnTo>
                  <a:pt x="4798591" y="673100"/>
                </a:lnTo>
                <a:lnTo>
                  <a:pt x="4791701" y="635000"/>
                </a:lnTo>
                <a:lnTo>
                  <a:pt x="4782108" y="584200"/>
                </a:lnTo>
                <a:lnTo>
                  <a:pt x="4769883" y="546100"/>
                </a:lnTo>
                <a:lnTo>
                  <a:pt x="4755098" y="495300"/>
                </a:lnTo>
                <a:lnTo>
                  <a:pt x="4737825" y="457200"/>
                </a:lnTo>
                <a:lnTo>
                  <a:pt x="4718137" y="419100"/>
                </a:lnTo>
                <a:lnTo>
                  <a:pt x="4696104" y="381000"/>
                </a:lnTo>
                <a:lnTo>
                  <a:pt x="4671799" y="342900"/>
                </a:lnTo>
                <a:lnTo>
                  <a:pt x="4645294" y="304800"/>
                </a:lnTo>
                <a:lnTo>
                  <a:pt x="4616660" y="266700"/>
                </a:lnTo>
                <a:lnTo>
                  <a:pt x="4596200" y="24130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7783830" y="4151375"/>
            <a:ext cx="1273492" cy="874395"/>
          </a:xfrm>
          <a:custGeom>
            <a:avLst/>
            <a:gdLst/>
            <a:ahLst/>
            <a:cxnLst/>
            <a:rect l="l" t="t" r="r" b="b"/>
            <a:pathLst>
              <a:path w="1697990" h="1165859">
                <a:moveTo>
                  <a:pt x="0" y="1165859"/>
                </a:moveTo>
                <a:lnTo>
                  <a:pt x="1697736" y="1165859"/>
                </a:lnTo>
                <a:lnTo>
                  <a:pt x="1697736" y="0"/>
                </a:lnTo>
                <a:lnTo>
                  <a:pt x="0" y="0"/>
                </a:lnTo>
                <a:lnTo>
                  <a:pt x="0" y="11658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2412" y="332426"/>
            <a:ext cx="8139178" cy="139382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97986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主题四：技术</a:t>
            </a:r>
            <a:endParaRPr spc="-5" dirty="0"/>
          </a:p>
        </p:txBody>
      </p:sp>
      <p:sp>
        <p:nvSpPr>
          <p:cNvPr id="7" name="object 7"/>
          <p:cNvSpPr txBox="1"/>
          <p:nvPr/>
        </p:nvSpPr>
        <p:spPr>
          <a:xfrm>
            <a:off x="436981" y="683196"/>
            <a:ext cx="1565910" cy="30924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9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19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3、网络安全</a:t>
            </a:r>
            <a:endParaRPr sz="19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sz="half" idx="3"/>
          </p:nvPr>
        </p:nvSpPr>
        <p:spPr>
          <a:xfrm>
            <a:off x="4837430" y="1143000"/>
            <a:ext cx="3804285" cy="28568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212725">
              <a:lnSpc>
                <a:spcPct val="125000"/>
              </a:lnSpc>
              <a:spcBef>
                <a:spcPts val="100"/>
              </a:spcBef>
              <a:buChar char="•"/>
              <a:tabLst>
                <a:tab pos="153035" algn="l"/>
              </a:tabLst>
            </a:pPr>
            <a:r>
              <a:rPr b="1" spc="-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维护软硬件及数据相关信息</a:t>
            </a:r>
            <a:r>
              <a:rPr spc="-5" dirty="0"/>
              <a:t>：公司应</a:t>
            </a:r>
            <a:r>
              <a:rPr spc="5" dirty="0"/>
              <a:t>当</a:t>
            </a:r>
            <a:r>
              <a:rPr spc="-5" dirty="0"/>
              <a:t>保存</a:t>
            </a:r>
            <a:r>
              <a:rPr spc="5" dirty="0"/>
              <a:t>并</a:t>
            </a:r>
            <a:r>
              <a:rPr spc="-5" dirty="0"/>
              <a:t>关注</a:t>
            </a:r>
            <a:r>
              <a:rPr spc="5" dirty="0"/>
              <a:t>具</a:t>
            </a:r>
            <a:r>
              <a:rPr spc="-5" dirty="0"/>
              <a:t>有 价值资产的完整记录，即</a:t>
            </a:r>
            <a:r>
              <a:rPr spc="-5" dirty="0">
                <a:latin typeface="等线" panose="02010600030101010101" charset="-122"/>
                <a:cs typeface="等线" panose="02010600030101010101" charset="-122"/>
              </a:rPr>
              <a:t>—</a:t>
            </a:r>
            <a:r>
              <a:rPr spc="-5" dirty="0"/>
              <a:t>关键数</a:t>
            </a:r>
            <a:r>
              <a:rPr spc="5" dirty="0"/>
              <a:t>据</a:t>
            </a:r>
            <a:r>
              <a:rPr spc="-5" dirty="0"/>
              <a:t>、个</a:t>
            </a:r>
            <a:r>
              <a:rPr spc="5" dirty="0"/>
              <a:t>人</a:t>
            </a:r>
            <a:r>
              <a:rPr spc="-5" dirty="0"/>
              <a:t>信息</a:t>
            </a:r>
            <a:r>
              <a:rPr spc="5" dirty="0"/>
              <a:t>、</a:t>
            </a:r>
            <a:r>
              <a:rPr spc="-5" dirty="0"/>
              <a:t>知识产 </a:t>
            </a:r>
            <a:r>
              <a:rPr spc="-10" dirty="0"/>
              <a:t>权、安全凭证、员工和客人的登陆</a:t>
            </a:r>
            <a:r>
              <a:rPr dirty="0"/>
              <a:t>账</a:t>
            </a:r>
            <a:r>
              <a:rPr spc="-10" dirty="0"/>
              <a:t>户及</a:t>
            </a:r>
            <a:r>
              <a:rPr dirty="0"/>
              <a:t>密</a:t>
            </a:r>
            <a:r>
              <a:rPr spc="-10" dirty="0"/>
              <a:t>码等</a:t>
            </a:r>
            <a:r>
              <a:rPr dirty="0"/>
              <a:t>，</a:t>
            </a:r>
            <a:r>
              <a:rPr spc="-10" dirty="0"/>
              <a:t>这些资</a:t>
            </a:r>
            <a:r>
              <a:rPr spc="-5" dirty="0"/>
              <a:t>产与信</a:t>
            </a:r>
            <a:r>
              <a:rPr spc="5" dirty="0"/>
              <a:t>息</a:t>
            </a:r>
            <a:r>
              <a:rPr spc="-5" dirty="0"/>
              <a:t>必须</a:t>
            </a:r>
            <a:r>
              <a:rPr spc="5" dirty="0"/>
              <a:t>小</a:t>
            </a:r>
            <a:r>
              <a:rPr spc="-5" dirty="0"/>
              <a:t>心保护</a:t>
            </a:r>
            <a:r>
              <a:rPr spc="5" dirty="0"/>
              <a:t>，</a:t>
            </a:r>
            <a:r>
              <a:rPr spc="-5" dirty="0"/>
              <a:t>并在</a:t>
            </a:r>
            <a:r>
              <a:rPr spc="5" dirty="0"/>
              <a:t>系</a:t>
            </a:r>
            <a:r>
              <a:rPr spc="-5" dirty="0"/>
              <a:t>统中设</a:t>
            </a:r>
            <a:r>
              <a:rPr spc="5" dirty="0"/>
              <a:t>立</a:t>
            </a:r>
            <a:r>
              <a:rPr spc="-5" dirty="0"/>
              <a:t>专门</a:t>
            </a:r>
            <a:r>
              <a:rPr spc="5" dirty="0"/>
              <a:t>的</a:t>
            </a:r>
            <a:r>
              <a:rPr spc="-5" dirty="0"/>
              <a:t>风险管</a:t>
            </a:r>
            <a:r>
              <a:rPr spc="5" dirty="0"/>
              <a:t>理</a:t>
            </a:r>
            <a:r>
              <a:rPr spc="-5" dirty="0"/>
              <a:t>。</a:t>
            </a:r>
            <a:endParaRPr spc="-5" dirty="0"/>
          </a:p>
          <a:p>
            <a:pPr marL="12700" marR="213360">
              <a:lnSpc>
                <a:spcPct val="125000"/>
              </a:lnSpc>
              <a:spcBef>
                <a:spcPts val="5"/>
              </a:spcBef>
              <a:buChar char="•"/>
              <a:tabLst>
                <a:tab pos="153035" algn="l"/>
              </a:tabLst>
            </a:pPr>
            <a:r>
              <a:rPr b="1" spc="-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关注所有项目的安全性</a:t>
            </a:r>
            <a:r>
              <a:rPr b="1" spc="-5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pc="-5" dirty="0"/>
              <a:t>酒店应当将</a:t>
            </a:r>
            <a:r>
              <a:rPr spc="5" dirty="0"/>
              <a:t>项</a:t>
            </a:r>
            <a:r>
              <a:rPr spc="-5" dirty="0"/>
              <a:t>目安</a:t>
            </a:r>
            <a:r>
              <a:rPr spc="5" dirty="0"/>
              <a:t>全</a:t>
            </a:r>
            <a:r>
              <a:rPr spc="-5" dirty="0"/>
              <a:t>视为</a:t>
            </a:r>
            <a:r>
              <a:rPr spc="5" dirty="0"/>
              <a:t>业</a:t>
            </a:r>
            <a:r>
              <a:rPr spc="-5" dirty="0"/>
              <a:t>务 </a:t>
            </a:r>
            <a:r>
              <a:rPr spc="-10" dirty="0"/>
              <a:t>项目和技术考虑中不可或缺的一部</a:t>
            </a:r>
            <a:r>
              <a:rPr dirty="0"/>
              <a:t>分</a:t>
            </a:r>
            <a:r>
              <a:rPr spc="-10" dirty="0"/>
              <a:t>，树</a:t>
            </a:r>
            <a:r>
              <a:rPr dirty="0"/>
              <a:t>立</a:t>
            </a:r>
            <a:r>
              <a:rPr spc="-10" dirty="0"/>
              <a:t>安全</a:t>
            </a:r>
            <a:r>
              <a:rPr dirty="0"/>
              <a:t>第</a:t>
            </a:r>
            <a:r>
              <a:rPr spc="-10" dirty="0"/>
              <a:t>一的概 </a:t>
            </a:r>
            <a:r>
              <a:rPr spc="-5" dirty="0"/>
              <a:t>念。</a:t>
            </a:r>
            <a:endParaRPr spc="-5" dirty="0"/>
          </a:p>
          <a:p>
            <a:pPr>
              <a:lnSpc>
                <a:spcPct val="100000"/>
              </a:lnSpc>
              <a:spcBef>
                <a:spcPts val="40"/>
              </a:spcBef>
            </a:pPr>
            <a:r>
              <a:rPr b="1" spc="-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加强网络中心安全监管</a:t>
            </a:r>
            <a:r>
              <a:rPr spc="-5" dirty="0"/>
              <a:t>：酒店需要</a:t>
            </a:r>
            <a:r>
              <a:rPr spc="5" dirty="0"/>
              <a:t>监</a:t>
            </a:r>
            <a:r>
              <a:rPr spc="-5" dirty="0"/>
              <a:t>管每</a:t>
            </a:r>
            <a:r>
              <a:rPr spc="5" dirty="0"/>
              <a:t>个</a:t>
            </a:r>
            <a:r>
              <a:rPr spc="-5" dirty="0"/>
              <a:t>安全</a:t>
            </a:r>
            <a:r>
              <a:rPr spc="5" dirty="0"/>
              <a:t>细</a:t>
            </a:r>
            <a:r>
              <a:rPr spc="-5" dirty="0"/>
              <a:t>节，无 论是员工培训、新员工登陆还是管</a:t>
            </a:r>
            <a:r>
              <a:rPr spc="5" dirty="0"/>
              <a:t>理</a:t>
            </a:r>
            <a:r>
              <a:rPr spc="-5" dirty="0"/>
              <a:t>风险</a:t>
            </a:r>
            <a:r>
              <a:rPr spc="5" dirty="0"/>
              <a:t>，</a:t>
            </a:r>
            <a:r>
              <a:rPr spc="-5" dirty="0"/>
              <a:t>因为</a:t>
            </a:r>
            <a:r>
              <a:rPr spc="5" dirty="0"/>
              <a:t>总</a:t>
            </a:r>
            <a:r>
              <a:rPr spc="-5" dirty="0"/>
              <a:t>有各种 方式入侵系统，所以需要监控系统</a:t>
            </a:r>
            <a:r>
              <a:rPr spc="5" dirty="0"/>
              <a:t>中</a:t>
            </a:r>
            <a:r>
              <a:rPr spc="-5" dirty="0"/>
              <a:t>发生</a:t>
            </a:r>
            <a:r>
              <a:rPr spc="5" dirty="0"/>
              <a:t>了</a:t>
            </a:r>
            <a:r>
              <a:rPr spc="-5" dirty="0"/>
              <a:t>什么</a:t>
            </a:r>
            <a:r>
              <a:rPr spc="5" dirty="0"/>
              <a:t>，</a:t>
            </a:r>
            <a:r>
              <a:rPr spc="-5" dirty="0"/>
              <a:t>并且快 速监测到系统中的漏洞，从而加强</a:t>
            </a:r>
            <a:r>
              <a:rPr spc="5" dirty="0"/>
              <a:t>防</a:t>
            </a:r>
            <a:r>
              <a:rPr spc="-5" dirty="0"/>
              <a:t>范。</a:t>
            </a:r>
            <a:endParaRPr spc="-5" dirty="0"/>
          </a:p>
        </p:txBody>
      </p:sp>
      <p:sp>
        <p:nvSpPr>
          <p:cNvPr id="9" name="object 9"/>
          <p:cNvSpPr txBox="1"/>
          <p:nvPr/>
        </p:nvSpPr>
        <p:spPr>
          <a:xfrm>
            <a:off x="374294" y="1091299"/>
            <a:ext cx="4150519" cy="355536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72390" marR="5080">
              <a:lnSpc>
                <a:spcPct val="125000"/>
              </a:lnSpc>
              <a:spcBef>
                <a:spcPts val="105"/>
              </a:spcBef>
            </a:pP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数据安全黑客经常成为头条新闻，并且随着线</a:t>
            </a:r>
            <a:r>
              <a:rPr sz="1200" spc="3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上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存储的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敏 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感数据越来越多，酒店需要确保这些数据的安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全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存</a:t>
            </a:r>
            <a:r>
              <a:rPr sz="1200" spc="6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储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 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避免泄露，那么酒店企业可以采取哪些措施来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增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强数据安 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全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性，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并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且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将攻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击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风险降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到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最低</a:t>
            </a:r>
            <a:r>
              <a:rPr sz="1200" spc="5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呢？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这涉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及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以下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几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个方面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Times New Roman" panose="02020603050405020304"/>
              <a:cs typeface="Times New Roman" panose="02020603050405020304"/>
            </a:endParaRPr>
          </a:p>
          <a:p>
            <a:pPr marL="41910" marR="173990" algn="just">
              <a:lnSpc>
                <a:spcPct val="125000"/>
              </a:lnSpc>
              <a:spcBef>
                <a:spcPts val="5"/>
              </a:spcBef>
              <a:buChar char="•"/>
              <a:tabLst>
                <a:tab pos="229870" algn="l"/>
              </a:tabLst>
            </a:pPr>
            <a:r>
              <a:rPr sz="1200"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加强</a:t>
            </a:r>
            <a:r>
              <a:rPr sz="1200" b="1" spc="1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200"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更</a:t>
            </a:r>
            <a:r>
              <a:rPr sz="1200" b="1" spc="1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新基</a:t>
            </a:r>
            <a:r>
              <a:rPr sz="1200" b="1" spc="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础设</a:t>
            </a:r>
            <a:r>
              <a:rPr sz="1200" b="1" spc="2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施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需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要对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系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统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定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期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进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行更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调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整，以及安全补丁的按时更新，同时，需要根据最佳实践经 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验来进行管理。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1615">
              <a:latin typeface="Times New Roman" panose="02020603050405020304"/>
              <a:cs typeface="Times New Roman" panose="02020603050405020304"/>
            </a:endParaRPr>
          </a:p>
          <a:p>
            <a:pPr marL="41910" marR="276225" algn="just">
              <a:lnSpc>
                <a:spcPct val="102000"/>
              </a:lnSpc>
              <a:buSzPct val="113000"/>
              <a:buChar char="•"/>
              <a:tabLst>
                <a:tab pos="257175" algn="l"/>
              </a:tabLst>
            </a:pPr>
            <a:r>
              <a:rPr sz="1200" b="1" spc="3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关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注管理</a:t>
            </a:r>
            <a:r>
              <a:rPr sz="1200" b="1" spc="3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权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限</a:t>
            </a:r>
            <a:r>
              <a:rPr sz="1200" b="1" spc="3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变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更的安</a:t>
            </a:r>
            <a:r>
              <a:rPr sz="1200" b="1" spc="3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全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性</a:t>
            </a:r>
            <a:r>
              <a:rPr sz="1200" b="1" spc="6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为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了降低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风</a:t>
            </a:r>
            <a:r>
              <a:rPr sz="1200" spc="4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险，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实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际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执 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行更改命令之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前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，酒店需要在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进行更改的情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况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下对其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进 行测试，以免影响所处环境。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176530" algn="just">
              <a:lnSpc>
                <a:spcPct val="124000"/>
              </a:lnSpc>
              <a:spcBef>
                <a:spcPts val="1510"/>
              </a:spcBef>
              <a:buSzPct val="106000"/>
              <a:buChar char="•"/>
              <a:tabLst>
                <a:tab pos="113030" algn="l"/>
              </a:tabLst>
            </a:pPr>
            <a:r>
              <a:rPr sz="1200" b="1" spc="5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加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强</a:t>
            </a:r>
            <a:r>
              <a:rPr sz="1200" b="1" spc="5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员工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数</a:t>
            </a:r>
            <a:r>
              <a:rPr sz="1200" b="1" spc="5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据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安</a:t>
            </a:r>
            <a:r>
              <a:rPr sz="1200" b="1" spc="5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全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知</a:t>
            </a:r>
            <a:r>
              <a:rPr sz="1200" b="1" spc="5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识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200" b="1" spc="5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技能</a:t>
            </a:r>
            <a:r>
              <a:rPr sz="1200" b="1" spc="40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培</a:t>
            </a:r>
            <a:r>
              <a:rPr sz="1200" b="1" spc="75" dirty="0">
                <a:solidFill>
                  <a:srgbClr val="EC7C30"/>
                </a:solidFill>
                <a:latin typeface="微软雅黑" panose="020B0503020204020204" charset="-122"/>
                <a:cs typeface="微软雅黑" panose="020B0503020204020204" charset="-122"/>
              </a:rPr>
              <a:t>训</a:t>
            </a:r>
            <a:r>
              <a:rPr sz="1200" b="1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加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大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对人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员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安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全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培 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训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方面的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投</a:t>
            </a:r>
            <a:r>
              <a:rPr sz="1200" spc="2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资</a:t>
            </a:r>
            <a:r>
              <a:rPr sz="1200" spc="1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确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保员工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知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悉黑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攻击带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的后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200" spc="2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并熟</a:t>
            </a:r>
            <a:r>
              <a:rPr sz="1200" spc="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练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掌 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握应对措施，以及明确需要保护哪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些</a:t>
            </a:r>
            <a:r>
              <a:rPr sz="1200" spc="-1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数字</a:t>
            </a:r>
            <a:r>
              <a:rPr sz="12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资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产。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546728" cy="514349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3999" cy="584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584359"/>
          </a:xfrm>
          <a:custGeom>
            <a:avLst/>
            <a:gdLst/>
            <a:ahLst/>
            <a:cxnLst/>
            <a:rect l="l" t="t" r="r" b="b"/>
            <a:pathLst>
              <a:path w="12192000" h="779145">
                <a:moveTo>
                  <a:pt x="0" y="778763"/>
                </a:moveTo>
                <a:lnTo>
                  <a:pt x="12192000" y="778763"/>
                </a:lnTo>
                <a:lnTo>
                  <a:pt x="12192000" y="0"/>
                </a:lnTo>
                <a:lnTo>
                  <a:pt x="0" y="0"/>
                </a:lnTo>
                <a:lnTo>
                  <a:pt x="0" y="778763"/>
                </a:lnTo>
                <a:close/>
              </a:path>
            </a:pathLst>
          </a:custGeom>
          <a:solidFill>
            <a:srgbClr val="4471C4">
              <a:alpha val="74116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412" y="332426"/>
            <a:ext cx="8139178" cy="139382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9798685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主题四：技术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2474023" y="1228344"/>
            <a:ext cx="3527584" cy="145796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1950" b="1" dirty="0">
                <a:solidFill>
                  <a:srgbClr val="4671A7"/>
                </a:solidFill>
                <a:latin typeface="微软雅黑" panose="020B0503020204020204" charset="-122"/>
                <a:cs typeface="微软雅黑" panose="020B0503020204020204" charset="-122"/>
              </a:rPr>
              <a:t>4、AR&amp;VR</a:t>
            </a:r>
            <a:endParaRPr sz="1950">
              <a:latin typeface="微软雅黑" panose="020B0503020204020204" charset="-122"/>
              <a:cs typeface="微软雅黑" panose="020B0503020204020204" charset="-122"/>
            </a:endParaRPr>
          </a:p>
          <a:p>
            <a:pPr marL="42545" marR="5080">
              <a:lnSpc>
                <a:spcPct val="125000"/>
              </a:lnSpc>
              <a:spcBef>
                <a:spcPts val="1755"/>
              </a:spcBef>
            </a:pPr>
            <a:r>
              <a:rPr lang="en-US"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VIP</a:t>
            </a:r>
            <a:r>
              <a:rPr lang="zh-CN" altLang="en-US"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客户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希望在</a:t>
            </a:r>
            <a:r>
              <a:rPr sz="1200" spc="7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订酒店之前酒</a:t>
            </a:r>
            <a:r>
              <a:rPr sz="1200" spc="7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的所有信</a:t>
            </a:r>
            <a:r>
              <a:rPr sz="1200" spc="1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息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那 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么还有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什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么比在客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房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中进行虚拟现</a:t>
            </a:r>
            <a:r>
              <a:rPr sz="1200" spc="5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实</a:t>
            </a:r>
            <a:r>
              <a:rPr sz="1200" spc="6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之旅更好</a:t>
            </a:r>
            <a:r>
              <a:rPr sz="1200" spc="10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呢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？ 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除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了VR，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增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强现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实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技术还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可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以让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人只需</a:t>
            </a:r>
            <a:r>
              <a:rPr sz="1200" spc="3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带</a:t>
            </a:r>
            <a:r>
              <a:rPr sz="1200" spc="40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上</a:t>
            </a:r>
            <a:r>
              <a:rPr sz="1200" spc="-5" dirty="0">
                <a:solidFill>
                  <a:srgbClr val="585858"/>
                </a:solidFill>
                <a:latin typeface="微软雅黑" panose="020B0503020204020204" charset="-122"/>
                <a:cs typeface="微软雅黑" panose="020B0503020204020204" charset="-122"/>
              </a:rPr>
              <a:t>头 戴式耳机即可体验酒店。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47747" y="4205097"/>
            <a:ext cx="3368993" cy="5766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3299841" y="2857500"/>
            <a:ext cx="2544317" cy="18516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4"/>
          <p:cNvSpPr txBox="1">
            <a:spLocks noGrp="1"/>
          </p:cNvSpPr>
          <p:nvPr/>
        </p:nvSpPr>
        <p:spPr>
          <a:xfrm>
            <a:off x="548640" y="149225"/>
            <a:ext cx="2052320" cy="285750"/>
          </a:xfrm>
          <a:prstGeom prst="rect">
            <a:avLst/>
          </a:prstGeom>
        </p:spPr>
        <p:txBody>
          <a:bodyPr vert="horz" wrap="square" lIns="0" tIns="9048" rIns="0" bIns="0" rtlCol="0" anchor="t" anchorCtr="0">
            <a:sp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chemeClr val="bg1"/>
                </a:solidFill>
              </a:rPr>
              <a:t>技术实现</a:t>
            </a:r>
            <a:endParaRPr spc="-5" dirty="0">
              <a:solidFill>
                <a:schemeClr val="bg1"/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矩形 4"/>
          <p:cNvSpPr/>
          <p:nvPr/>
        </p:nvSpPr>
        <p:spPr>
          <a:xfrm>
            <a:off x="1497806" y="4160044"/>
            <a:ext cx="711994" cy="682229"/>
          </a:xfrm>
          <a:prstGeom prst="rect">
            <a:avLst/>
          </a:prstGeom>
          <a:gradFill rotWithShape="0">
            <a:gsLst>
              <a:gs pos="0">
                <a:srgbClr val="E79902">
                  <a:alpha val="70000"/>
                </a:srgbClr>
              </a:gs>
              <a:gs pos="100000">
                <a:srgbClr val="C48302">
                  <a:alpha val="70000"/>
                </a:srgbClr>
              </a:gs>
            </a:gsLst>
            <a:lin ang="5400000"/>
            <a:tileRect/>
          </a:gradFill>
          <a:ln w="9525">
            <a:noFill/>
          </a:ln>
        </p:spPr>
        <p:txBody>
          <a:bodyPr anchor="ctr"/>
          <a:lstStyle/>
          <a:p>
            <a:endParaRPr lang="zh-CN" altLang="en-US" sz="1350" i="0" dirty="0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3078" name="矩形 6"/>
          <p:cNvSpPr/>
          <p:nvPr/>
        </p:nvSpPr>
        <p:spPr>
          <a:xfrm>
            <a:off x="2209800" y="4307681"/>
            <a:ext cx="433388" cy="415529"/>
          </a:xfrm>
          <a:prstGeom prst="rect">
            <a:avLst/>
          </a:prstGeom>
          <a:gradFill rotWithShape="0">
            <a:gsLst>
              <a:gs pos="0">
                <a:srgbClr val="00C0EB">
                  <a:alpha val="53999"/>
                </a:srgbClr>
              </a:gs>
              <a:gs pos="100000">
                <a:srgbClr val="00A2C8">
                  <a:alpha val="50000"/>
                </a:srgbClr>
              </a:gs>
            </a:gsLst>
            <a:lin ang="5400000"/>
            <a:tileRect/>
          </a:gradFill>
          <a:ln w="9525">
            <a:noFill/>
          </a:ln>
        </p:spPr>
        <p:txBody>
          <a:bodyPr anchor="ctr"/>
          <a:lstStyle/>
          <a:p>
            <a:endParaRPr lang="zh-CN" altLang="en-US" sz="1350" i="0" dirty="0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3089" name="文本框 3088"/>
          <p:cNvSpPr txBox="1"/>
          <p:nvPr/>
        </p:nvSpPr>
        <p:spPr>
          <a:xfrm>
            <a:off x="1610360" y="1974850"/>
            <a:ext cx="6340475" cy="1268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en-US" altLang="zh-CN" sz="3300" b="1" i="0" dirty="0">
                <a:solidFill>
                  <a:srgbClr val="336699"/>
                </a:solidFill>
                <a:latin typeface="MingLiU-ExtB" panose="02020500000000000000" pitchFamily="18" charset="-120"/>
                <a:ea typeface="MingLiU-ExtB" panose="02020500000000000000" pitchFamily="18" charset="-120"/>
              </a:rPr>
              <a:t> 2</a:t>
            </a:r>
            <a:r>
              <a:rPr lang="zh-CN" altLang="en-US" sz="3300" b="1" i="0" dirty="0">
                <a:solidFill>
                  <a:srgbClr val="336699"/>
                </a:solidFill>
                <a:latin typeface="MingLiU-ExtB" panose="02020500000000000000" pitchFamily="18" charset="-120"/>
                <a:ea typeface="MingLiU-ExtB" panose="02020500000000000000" pitchFamily="18" charset="-120"/>
              </a:rPr>
              <a:t>、</a:t>
            </a:r>
            <a:r>
              <a:rPr lang="zh-CN" altLang="en-US" sz="2800" b="1" i="0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数字营销：</a:t>
            </a:r>
            <a:r>
              <a:rPr sz="2800" b="1" spc="-120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</a:t>
            </a:r>
            <a:r>
              <a:rPr sz="2800" b="1" spc="-5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</a:t>
            </a:r>
            <a:r>
              <a:rPr sz="2800" b="1" spc="5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</a:t>
            </a:r>
            <a:r>
              <a:rPr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＋</a:t>
            </a:r>
            <a:r>
              <a:rPr sz="2800" b="1" spc="-120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</a:t>
            </a:r>
            <a:r>
              <a:rPr sz="2800" b="1" spc="-5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</a:t>
            </a:r>
            <a:r>
              <a:rPr sz="2800" b="1" spc="5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</a:t>
            </a:r>
            <a:r>
              <a:rPr lang="en-US" sz="2800" b="1" spc="5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新渠道</a:t>
            </a:r>
            <a:r>
              <a:rPr lang="en-US" altLang="zh-CN" sz="2800" b="1" i="0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800" b="1" i="0" dirty="0">
              <a:solidFill>
                <a:schemeClr val="tx2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eaLnBrk="0" hangingPunct="0">
              <a:lnSpc>
                <a:spcPct val="150000"/>
              </a:lnSpc>
            </a:pPr>
            <a:r>
              <a:rPr lang="en-US" altLang="zh-CN" b="1" i="0" dirty="0">
                <a:solidFill>
                  <a:srgbClr val="336699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                                       </a:t>
            </a:r>
            <a:r>
              <a:rPr lang="zh-CN" altLang="en-US" b="1" i="0" dirty="0">
                <a:solidFill>
                  <a:srgbClr val="33669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b="1" i="0" dirty="0">
              <a:solidFill>
                <a:srgbClr val="3366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540385" y="407670"/>
            <a:ext cx="1391920" cy="492760"/>
          </a:xfrm>
          <a:prstGeom prst="rect">
            <a:avLst/>
          </a:prstGeom>
        </p:spPr>
      </p:pic>
      <p:pic>
        <p:nvPicPr>
          <p:cNvPr id="2" name="object 13"/>
          <p:cNvPicPr/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60" name="Group 424"/>
          <p:cNvGrpSpPr/>
          <p:nvPr/>
        </p:nvGrpSpPr>
        <p:grpSpPr bwMode="auto">
          <a:xfrm>
            <a:off x="381000" y="857250"/>
            <a:ext cx="7696200" cy="1946628"/>
            <a:chOff x="-3" y="515"/>
            <a:chExt cx="2496" cy="3922"/>
          </a:xfrm>
        </p:grpSpPr>
        <p:grpSp>
          <p:nvGrpSpPr>
            <p:cNvPr id="19515" name="Group 422"/>
            <p:cNvGrpSpPr/>
            <p:nvPr/>
          </p:nvGrpSpPr>
          <p:grpSpPr bwMode="auto">
            <a:xfrm>
              <a:off x="0" y="518"/>
              <a:ext cx="2490" cy="3916"/>
              <a:chOff x="0" y="518"/>
              <a:chExt cx="2490" cy="3916"/>
            </a:xfrm>
          </p:grpSpPr>
          <p:grpSp>
            <p:nvGrpSpPr>
              <p:cNvPr id="19517" name="Group 383"/>
              <p:cNvGrpSpPr/>
              <p:nvPr/>
            </p:nvGrpSpPr>
            <p:grpSpPr bwMode="auto">
              <a:xfrm>
                <a:off x="0" y="518"/>
                <a:ext cx="535" cy="556"/>
                <a:chOff x="0" y="518"/>
                <a:chExt cx="535" cy="556"/>
              </a:xfrm>
            </p:grpSpPr>
            <p:sp>
              <p:nvSpPr>
                <p:cNvPr id="19575" name="Rectangle 362"/>
                <p:cNvSpPr>
                  <a:spLocks noChangeArrowheads="1"/>
                </p:cNvSpPr>
                <p:nvPr/>
              </p:nvSpPr>
              <p:spPr bwMode="auto">
                <a:xfrm>
                  <a:off x="43" y="518"/>
                  <a:ext cx="449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时     间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76" name="Rectangle 382"/>
                <p:cNvSpPr>
                  <a:spLocks noChangeArrowheads="1"/>
                </p:cNvSpPr>
                <p:nvPr/>
              </p:nvSpPr>
              <p:spPr bwMode="auto">
                <a:xfrm>
                  <a:off x="0" y="518"/>
                  <a:ext cx="535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18" name="Group 385"/>
              <p:cNvGrpSpPr/>
              <p:nvPr/>
            </p:nvGrpSpPr>
            <p:grpSpPr bwMode="auto">
              <a:xfrm>
                <a:off x="535" y="518"/>
                <a:ext cx="789" cy="556"/>
                <a:chOff x="535" y="518"/>
                <a:chExt cx="789" cy="556"/>
              </a:xfrm>
            </p:grpSpPr>
            <p:sp>
              <p:nvSpPr>
                <p:cNvPr id="19573" name="Rectangle 363"/>
                <p:cNvSpPr>
                  <a:spLocks noChangeArrowheads="1"/>
                </p:cNvSpPr>
                <p:nvPr/>
              </p:nvSpPr>
              <p:spPr bwMode="auto">
                <a:xfrm>
                  <a:off x="578" y="518"/>
                  <a:ext cx="703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 b="1" dirty="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 b="1" dirty="0">
                      <a:latin typeface="宋体" panose="02010600030101010101" pitchFamily="2" charset="-122"/>
                    </a:rPr>
                    <a:t>活动主题</a:t>
                  </a:r>
                  <a:endParaRPr lang="zh-CN" altLang="en-US" sz="800" dirty="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 dirty="0"/>
                </a:p>
              </p:txBody>
            </p:sp>
            <p:sp>
              <p:nvSpPr>
                <p:cNvPr id="19574" name="Rectangle 384"/>
                <p:cNvSpPr>
                  <a:spLocks noChangeArrowheads="1"/>
                </p:cNvSpPr>
                <p:nvPr/>
              </p:nvSpPr>
              <p:spPr bwMode="auto">
                <a:xfrm>
                  <a:off x="535" y="518"/>
                  <a:ext cx="789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19" name="Group 387"/>
              <p:cNvGrpSpPr/>
              <p:nvPr/>
            </p:nvGrpSpPr>
            <p:grpSpPr bwMode="auto">
              <a:xfrm>
                <a:off x="1324" y="518"/>
                <a:ext cx="1166" cy="556"/>
                <a:chOff x="1324" y="518"/>
                <a:chExt cx="1166" cy="556"/>
              </a:xfrm>
            </p:grpSpPr>
            <p:sp>
              <p:nvSpPr>
                <p:cNvPr id="19571" name="Rectangle 364"/>
                <p:cNvSpPr>
                  <a:spLocks noChangeArrowheads="1"/>
                </p:cNvSpPr>
                <p:nvPr/>
              </p:nvSpPr>
              <p:spPr bwMode="auto">
                <a:xfrm>
                  <a:off x="1367" y="518"/>
                  <a:ext cx="1080" cy="5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活动内容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72" name="Rectangle 386"/>
                <p:cNvSpPr>
                  <a:spLocks noChangeArrowheads="1"/>
                </p:cNvSpPr>
                <p:nvPr/>
              </p:nvSpPr>
              <p:spPr bwMode="auto">
                <a:xfrm>
                  <a:off x="1324" y="518"/>
                  <a:ext cx="1166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0" name="Group 389"/>
              <p:cNvGrpSpPr/>
              <p:nvPr/>
            </p:nvGrpSpPr>
            <p:grpSpPr bwMode="auto">
              <a:xfrm>
                <a:off x="0" y="1074"/>
                <a:ext cx="2490" cy="384"/>
                <a:chOff x="0" y="1074"/>
                <a:chExt cx="2490" cy="384"/>
              </a:xfrm>
            </p:grpSpPr>
            <p:sp>
              <p:nvSpPr>
                <p:cNvPr id="19569" name="Rectangle 365"/>
                <p:cNvSpPr>
                  <a:spLocks noChangeArrowheads="1"/>
                </p:cNvSpPr>
                <p:nvPr/>
              </p:nvSpPr>
              <p:spPr bwMode="auto">
                <a:xfrm>
                  <a:off x="43" y="1074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 dirty="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 dirty="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 dirty="0">
                      <a:latin typeface="宋体" panose="02010600030101010101" pitchFamily="2" charset="-122"/>
                    </a:rPr>
                    <a:t>二月份</a:t>
                  </a:r>
                  <a:endParaRPr lang="zh-CN" altLang="en-US" sz="800" dirty="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 dirty="0"/>
                </a:p>
              </p:txBody>
            </p:sp>
            <p:sp>
              <p:nvSpPr>
                <p:cNvPr id="19570" name="Rectangle 388"/>
                <p:cNvSpPr>
                  <a:spLocks noChangeArrowheads="1"/>
                </p:cNvSpPr>
                <p:nvPr/>
              </p:nvSpPr>
              <p:spPr bwMode="auto">
                <a:xfrm>
                  <a:off x="0" y="1074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1" name="Group 391"/>
              <p:cNvGrpSpPr/>
              <p:nvPr/>
            </p:nvGrpSpPr>
            <p:grpSpPr bwMode="auto">
              <a:xfrm>
                <a:off x="0" y="1458"/>
                <a:ext cx="535" cy="576"/>
                <a:chOff x="0" y="1458"/>
                <a:chExt cx="535" cy="576"/>
              </a:xfrm>
            </p:grpSpPr>
            <p:sp>
              <p:nvSpPr>
                <p:cNvPr id="19567" name="Rectangle 366"/>
                <p:cNvSpPr>
                  <a:spLocks noChangeArrowheads="1"/>
                </p:cNvSpPr>
                <p:nvPr/>
              </p:nvSpPr>
              <p:spPr bwMode="auto">
                <a:xfrm>
                  <a:off x="43" y="1458"/>
                  <a:ext cx="449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节日活动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68" name="Rectangle 390"/>
                <p:cNvSpPr>
                  <a:spLocks noChangeArrowheads="1"/>
                </p:cNvSpPr>
                <p:nvPr/>
              </p:nvSpPr>
              <p:spPr bwMode="auto">
                <a:xfrm>
                  <a:off x="0" y="1458"/>
                  <a:ext cx="535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2" name="Group 393"/>
              <p:cNvGrpSpPr/>
              <p:nvPr/>
            </p:nvGrpSpPr>
            <p:grpSpPr bwMode="auto">
              <a:xfrm>
                <a:off x="535" y="1458"/>
                <a:ext cx="789" cy="576"/>
                <a:chOff x="535" y="1458"/>
                <a:chExt cx="789" cy="576"/>
              </a:xfrm>
            </p:grpSpPr>
            <p:sp>
              <p:nvSpPr>
                <p:cNvPr id="19565" name="Rectangle 367"/>
                <p:cNvSpPr>
                  <a:spLocks noChangeArrowheads="1"/>
                </p:cNvSpPr>
                <p:nvPr/>
              </p:nvSpPr>
              <p:spPr bwMode="auto">
                <a:xfrm>
                  <a:off x="578" y="1458"/>
                  <a:ext cx="703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春节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66" name="Rectangle 392"/>
                <p:cNvSpPr>
                  <a:spLocks noChangeArrowheads="1"/>
                </p:cNvSpPr>
                <p:nvPr/>
              </p:nvSpPr>
              <p:spPr bwMode="auto">
                <a:xfrm>
                  <a:off x="535" y="1458"/>
                  <a:ext cx="789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3" name="Group 395"/>
              <p:cNvGrpSpPr/>
              <p:nvPr/>
            </p:nvGrpSpPr>
            <p:grpSpPr bwMode="auto">
              <a:xfrm>
                <a:off x="1324" y="1458"/>
                <a:ext cx="1166" cy="576"/>
                <a:chOff x="1324" y="1458"/>
                <a:chExt cx="1166" cy="576"/>
              </a:xfrm>
            </p:grpSpPr>
            <p:sp>
              <p:nvSpPr>
                <p:cNvPr id="19563" name="Rectangle 368"/>
                <p:cNvSpPr>
                  <a:spLocks noChangeArrowheads="1"/>
                </p:cNvSpPr>
                <p:nvPr/>
              </p:nvSpPr>
              <p:spPr bwMode="auto">
                <a:xfrm>
                  <a:off x="1367" y="1458"/>
                  <a:ext cx="1080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"爆竹声中一岁除，春风送暖入屠苏"各类年夜饭、守岁活动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64" name="Rectangle 394"/>
                <p:cNvSpPr>
                  <a:spLocks noChangeArrowheads="1"/>
                </p:cNvSpPr>
                <p:nvPr/>
              </p:nvSpPr>
              <p:spPr bwMode="auto">
                <a:xfrm>
                  <a:off x="1324" y="1458"/>
                  <a:ext cx="1166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4" name="Group 397"/>
              <p:cNvGrpSpPr/>
              <p:nvPr/>
            </p:nvGrpSpPr>
            <p:grpSpPr bwMode="auto">
              <a:xfrm>
                <a:off x="0" y="2034"/>
                <a:ext cx="535" cy="480"/>
                <a:chOff x="0" y="2034"/>
                <a:chExt cx="535" cy="480"/>
              </a:xfrm>
            </p:grpSpPr>
            <p:sp>
              <p:nvSpPr>
                <p:cNvPr id="19561" name="Rectangle 369"/>
                <p:cNvSpPr>
                  <a:spLocks noChangeArrowheads="1"/>
                </p:cNvSpPr>
                <p:nvPr/>
              </p:nvSpPr>
              <p:spPr bwMode="auto">
                <a:xfrm>
                  <a:off x="43" y="2034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62" name="Rectangle 396"/>
                <p:cNvSpPr>
                  <a:spLocks noChangeArrowheads="1"/>
                </p:cNvSpPr>
                <p:nvPr/>
              </p:nvSpPr>
              <p:spPr bwMode="auto">
                <a:xfrm>
                  <a:off x="0" y="2034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5" name="Group 399"/>
              <p:cNvGrpSpPr/>
              <p:nvPr/>
            </p:nvGrpSpPr>
            <p:grpSpPr bwMode="auto">
              <a:xfrm>
                <a:off x="535" y="2034"/>
                <a:ext cx="789" cy="480"/>
                <a:chOff x="535" y="2034"/>
                <a:chExt cx="789" cy="480"/>
              </a:xfrm>
            </p:grpSpPr>
            <p:sp>
              <p:nvSpPr>
                <p:cNvPr id="19559" name="Rectangle 370"/>
                <p:cNvSpPr>
                  <a:spLocks noChangeArrowheads="1"/>
                </p:cNvSpPr>
                <p:nvPr/>
              </p:nvSpPr>
              <p:spPr bwMode="auto">
                <a:xfrm>
                  <a:off x="578" y="2034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情人节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60" name="Rectangle 398"/>
                <p:cNvSpPr>
                  <a:spLocks noChangeArrowheads="1"/>
                </p:cNvSpPr>
                <p:nvPr/>
              </p:nvSpPr>
              <p:spPr bwMode="auto">
                <a:xfrm>
                  <a:off x="535" y="2034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6" name="Group 401"/>
              <p:cNvGrpSpPr/>
              <p:nvPr/>
            </p:nvGrpSpPr>
            <p:grpSpPr bwMode="auto">
              <a:xfrm>
                <a:off x="1324" y="2034"/>
                <a:ext cx="1166" cy="480"/>
                <a:chOff x="1324" y="2034"/>
                <a:chExt cx="1166" cy="480"/>
              </a:xfrm>
            </p:grpSpPr>
            <p:sp>
              <p:nvSpPr>
                <p:cNvPr id="19557" name="Rectangle 371"/>
                <p:cNvSpPr>
                  <a:spLocks noChangeArrowheads="1"/>
                </p:cNvSpPr>
                <p:nvPr/>
              </p:nvSpPr>
              <p:spPr bwMode="auto">
                <a:xfrm>
                  <a:off x="1367" y="2034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鲜花</a:t>
                  </a:r>
                  <a:r>
                    <a:rPr lang="en-US" altLang="zh-CN" sz="800">
                      <a:latin typeface="宋体" panose="02010600030101010101" pitchFamily="2" charset="-122"/>
                    </a:rPr>
                    <a:t>VS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巧克力"浪漫情人烛光餐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58" name="Rectangle 400"/>
                <p:cNvSpPr>
                  <a:spLocks noChangeArrowheads="1"/>
                </p:cNvSpPr>
                <p:nvPr/>
              </p:nvSpPr>
              <p:spPr bwMode="auto">
                <a:xfrm>
                  <a:off x="1324" y="2034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7" name="Group 403"/>
              <p:cNvGrpSpPr/>
              <p:nvPr/>
            </p:nvGrpSpPr>
            <p:grpSpPr bwMode="auto">
              <a:xfrm>
                <a:off x="0" y="2514"/>
                <a:ext cx="535" cy="576"/>
                <a:chOff x="0" y="2514"/>
                <a:chExt cx="535" cy="576"/>
              </a:xfrm>
            </p:grpSpPr>
            <p:sp>
              <p:nvSpPr>
                <p:cNvPr id="19555" name="Rectangle 372"/>
                <p:cNvSpPr>
                  <a:spLocks noChangeArrowheads="1"/>
                </p:cNvSpPr>
                <p:nvPr/>
              </p:nvSpPr>
              <p:spPr bwMode="auto">
                <a:xfrm>
                  <a:off x="43" y="2514"/>
                  <a:ext cx="449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56" name="Rectangle 402"/>
                <p:cNvSpPr>
                  <a:spLocks noChangeArrowheads="1"/>
                </p:cNvSpPr>
                <p:nvPr/>
              </p:nvSpPr>
              <p:spPr bwMode="auto">
                <a:xfrm>
                  <a:off x="0" y="2514"/>
                  <a:ext cx="535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8" name="Group 405"/>
              <p:cNvGrpSpPr/>
              <p:nvPr/>
            </p:nvGrpSpPr>
            <p:grpSpPr bwMode="auto">
              <a:xfrm>
                <a:off x="535" y="2514"/>
                <a:ext cx="789" cy="576"/>
                <a:chOff x="535" y="2514"/>
                <a:chExt cx="789" cy="576"/>
              </a:xfrm>
            </p:grpSpPr>
            <p:sp>
              <p:nvSpPr>
                <p:cNvPr id="19553" name="Rectangle 373"/>
                <p:cNvSpPr>
                  <a:spLocks noChangeArrowheads="1"/>
                </p:cNvSpPr>
                <p:nvPr/>
              </p:nvSpPr>
              <p:spPr bwMode="auto">
                <a:xfrm>
                  <a:off x="578" y="2514"/>
                  <a:ext cx="703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元宵节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54" name="Rectangle 404"/>
                <p:cNvSpPr>
                  <a:spLocks noChangeArrowheads="1"/>
                </p:cNvSpPr>
                <p:nvPr/>
              </p:nvSpPr>
              <p:spPr bwMode="auto">
                <a:xfrm>
                  <a:off x="535" y="2514"/>
                  <a:ext cx="789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29" name="Group 407"/>
              <p:cNvGrpSpPr/>
              <p:nvPr/>
            </p:nvGrpSpPr>
            <p:grpSpPr bwMode="auto">
              <a:xfrm>
                <a:off x="1324" y="2514"/>
                <a:ext cx="1166" cy="576"/>
                <a:chOff x="1324" y="2514"/>
                <a:chExt cx="1166" cy="576"/>
              </a:xfrm>
            </p:grpSpPr>
            <p:sp>
              <p:nvSpPr>
                <p:cNvPr id="19551" name="Rectangle 374"/>
                <p:cNvSpPr>
                  <a:spLocks noChangeArrowheads="1"/>
                </p:cNvSpPr>
                <p:nvPr/>
              </p:nvSpPr>
              <p:spPr bwMode="auto">
                <a:xfrm>
                  <a:off x="1367" y="2514"/>
                  <a:ext cx="1080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"通宵灯火人如织，一派歌声喜欲狂"全家团圆饭、赏灯游青园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52" name="Rectangle 406"/>
                <p:cNvSpPr>
                  <a:spLocks noChangeArrowheads="1"/>
                </p:cNvSpPr>
                <p:nvPr/>
              </p:nvSpPr>
              <p:spPr bwMode="auto">
                <a:xfrm>
                  <a:off x="1324" y="2514"/>
                  <a:ext cx="1166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30" name="Group 409"/>
              <p:cNvGrpSpPr/>
              <p:nvPr/>
            </p:nvGrpSpPr>
            <p:grpSpPr bwMode="auto">
              <a:xfrm>
                <a:off x="0" y="3090"/>
                <a:ext cx="2490" cy="384"/>
                <a:chOff x="0" y="3090"/>
                <a:chExt cx="2490" cy="384"/>
              </a:xfrm>
            </p:grpSpPr>
            <p:sp>
              <p:nvSpPr>
                <p:cNvPr id="19549" name="Rectangle 375"/>
                <p:cNvSpPr>
                  <a:spLocks noChangeArrowheads="1"/>
                </p:cNvSpPr>
                <p:nvPr/>
              </p:nvSpPr>
              <p:spPr bwMode="auto">
                <a:xfrm>
                  <a:off x="43" y="3090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三月份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50" name="Rectangle 408"/>
                <p:cNvSpPr>
                  <a:spLocks noChangeArrowheads="1"/>
                </p:cNvSpPr>
                <p:nvPr/>
              </p:nvSpPr>
              <p:spPr bwMode="auto">
                <a:xfrm>
                  <a:off x="0" y="3090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31" name="Group 411"/>
              <p:cNvGrpSpPr/>
              <p:nvPr/>
            </p:nvGrpSpPr>
            <p:grpSpPr bwMode="auto">
              <a:xfrm>
                <a:off x="0" y="3474"/>
                <a:ext cx="535" cy="480"/>
                <a:chOff x="0" y="3474"/>
                <a:chExt cx="535" cy="480"/>
              </a:xfrm>
            </p:grpSpPr>
            <p:sp>
              <p:nvSpPr>
                <p:cNvPr id="19547" name="Rectangle 376"/>
                <p:cNvSpPr>
                  <a:spLocks noChangeArrowheads="1"/>
                </p:cNvSpPr>
                <p:nvPr/>
              </p:nvSpPr>
              <p:spPr bwMode="auto">
                <a:xfrm>
                  <a:off x="43" y="3474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节日活动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48" name="Rectangle 410"/>
                <p:cNvSpPr>
                  <a:spLocks noChangeArrowheads="1"/>
                </p:cNvSpPr>
                <p:nvPr/>
              </p:nvSpPr>
              <p:spPr bwMode="auto">
                <a:xfrm>
                  <a:off x="0" y="3474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32" name="Group 413"/>
              <p:cNvGrpSpPr/>
              <p:nvPr/>
            </p:nvGrpSpPr>
            <p:grpSpPr bwMode="auto">
              <a:xfrm>
                <a:off x="535" y="3474"/>
                <a:ext cx="789" cy="480"/>
                <a:chOff x="535" y="3474"/>
                <a:chExt cx="789" cy="480"/>
              </a:xfrm>
            </p:grpSpPr>
            <p:sp>
              <p:nvSpPr>
                <p:cNvPr id="19545" name="Rectangle 377"/>
                <p:cNvSpPr>
                  <a:spLocks noChangeArrowheads="1"/>
                </p:cNvSpPr>
                <p:nvPr/>
              </p:nvSpPr>
              <p:spPr bwMode="auto">
                <a:xfrm>
                  <a:off x="578" y="3474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三八妇女节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46" name="Rectangle 412"/>
                <p:cNvSpPr>
                  <a:spLocks noChangeArrowheads="1"/>
                </p:cNvSpPr>
                <p:nvPr/>
              </p:nvSpPr>
              <p:spPr bwMode="auto">
                <a:xfrm>
                  <a:off x="535" y="3474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33" name="Group 415"/>
              <p:cNvGrpSpPr/>
              <p:nvPr/>
            </p:nvGrpSpPr>
            <p:grpSpPr bwMode="auto">
              <a:xfrm>
                <a:off x="1324" y="3474"/>
                <a:ext cx="1166" cy="480"/>
                <a:chOff x="1324" y="3474"/>
                <a:chExt cx="1166" cy="480"/>
              </a:xfrm>
            </p:grpSpPr>
            <p:sp>
              <p:nvSpPr>
                <p:cNvPr id="19543" name="Rectangle 378"/>
                <p:cNvSpPr>
                  <a:spLocks noChangeArrowheads="1"/>
                </p:cNvSpPr>
                <p:nvPr/>
              </p:nvSpPr>
              <p:spPr bwMode="auto">
                <a:xfrm>
                  <a:off x="1367" y="3474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“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美丽又实惠，健康更美丽</a:t>
                  </a:r>
                  <a:r>
                    <a:rPr lang="zh-CN" altLang="en-US" sz="800"/>
                    <a:t>”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三八节</a:t>
                  </a:r>
                  <a:r>
                    <a:rPr lang="zh-CN" altLang="en-US" sz="800"/>
                    <a:t>“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半边天</a:t>
                  </a:r>
                  <a:r>
                    <a:rPr lang="zh-CN" altLang="en-US" sz="800"/>
                    <a:t>”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特惠活动日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44" name="Rectangle 414"/>
                <p:cNvSpPr>
                  <a:spLocks noChangeArrowheads="1"/>
                </p:cNvSpPr>
                <p:nvPr/>
              </p:nvSpPr>
              <p:spPr bwMode="auto">
                <a:xfrm>
                  <a:off x="1324" y="3474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34" name="Group 417"/>
              <p:cNvGrpSpPr/>
              <p:nvPr/>
            </p:nvGrpSpPr>
            <p:grpSpPr bwMode="auto">
              <a:xfrm>
                <a:off x="0" y="3954"/>
                <a:ext cx="535" cy="480"/>
                <a:chOff x="0" y="3954"/>
                <a:chExt cx="535" cy="480"/>
              </a:xfrm>
            </p:grpSpPr>
            <p:sp>
              <p:nvSpPr>
                <p:cNvPr id="19541" name="Rectangle 379"/>
                <p:cNvSpPr>
                  <a:spLocks noChangeArrowheads="1"/>
                </p:cNvSpPr>
                <p:nvPr/>
              </p:nvSpPr>
              <p:spPr bwMode="auto">
                <a:xfrm>
                  <a:off x="43" y="3954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主体活动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42" name="Rectangle 416"/>
                <p:cNvSpPr>
                  <a:spLocks noChangeArrowheads="1"/>
                </p:cNvSpPr>
                <p:nvPr/>
              </p:nvSpPr>
              <p:spPr bwMode="auto">
                <a:xfrm>
                  <a:off x="0" y="3954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35" name="Group 419"/>
              <p:cNvGrpSpPr/>
              <p:nvPr/>
            </p:nvGrpSpPr>
            <p:grpSpPr bwMode="auto">
              <a:xfrm>
                <a:off x="535" y="3954"/>
                <a:ext cx="789" cy="480"/>
                <a:chOff x="535" y="3954"/>
                <a:chExt cx="789" cy="480"/>
              </a:xfrm>
            </p:grpSpPr>
            <p:sp>
              <p:nvSpPr>
                <p:cNvPr id="19539" name="Rectangle 380"/>
                <p:cNvSpPr>
                  <a:spLocks noChangeArrowheads="1"/>
                </p:cNvSpPr>
                <p:nvPr/>
              </p:nvSpPr>
              <p:spPr bwMode="auto">
                <a:xfrm>
                  <a:off x="578" y="3954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“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百年好合</a:t>
                  </a:r>
                  <a:r>
                    <a:rPr lang="zh-CN" altLang="en-US" sz="800"/>
                    <a:t>”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婚寿宴特惠活动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40" name="Rectangle 418"/>
                <p:cNvSpPr>
                  <a:spLocks noChangeArrowheads="1"/>
                </p:cNvSpPr>
                <p:nvPr/>
              </p:nvSpPr>
              <p:spPr bwMode="auto">
                <a:xfrm>
                  <a:off x="535" y="3954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536" name="Group 421"/>
              <p:cNvGrpSpPr/>
              <p:nvPr/>
            </p:nvGrpSpPr>
            <p:grpSpPr bwMode="auto">
              <a:xfrm>
                <a:off x="1324" y="3954"/>
                <a:ext cx="1166" cy="480"/>
                <a:chOff x="1324" y="3954"/>
                <a:chExt cx="1166" cy="480"/>
              </a:xfrm>
            </p:grpSpPr>
            <p:sp>
              <p:nvSpPr>
                <p:cNvPr id="19537" name="Rectangle 381"/>
                <p:cNvSpPr>
                  <a:spLocks noChangeArrowheads="1"/>
                </p:cNvSpPr>
                <p:nvPr/>
              </p:nvSpPr>
              <p:spPr bwMode="auto">
                <a:xfrm>
                  <a:off x="1367" y="3954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婚寿宴的推广与促销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38" name="Rectangle 420"/>
                <p:cNvSpPr>
                  <a:spLocks noChangeArrowheads="1"/>
                </p:cNvSpPr>
                <p:nvPr/>
              </p:nvSpPr>
              <p:spPr bwMode="auto">
                <a:xfrm>
                  <a:off x="1324" y="3954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</p:grpSp>
        <p:sp>
          <p:nvSpPr>
            <p:cNvPr id="19516" name="Rectangle 423"/>
            <p:cNvSpPr>
              <a:spLocks noChangeArrowheads="1"/>
            </p:cNvSpPr>
            <p:nvPr/>
          </p:nvSpPr>
          <p:spPr bwMode="auto">
            <a:xfrm>
              <a:off x="-3" y="515"/>
              <a:ext cx="2496" cy="3922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2075" tIns="46038" rIns="92075" bIns="46038" anchor="ctr"/>
            <a:lstStyle/>
            <a:p>
              <a:endParaRPr lang="zh-CN" altLang="en-US" sz="800"/>
            </a:p>
          </p:txBody>
        </p:sp>
      </p:grpSp>
      <p:grpSp>
        <p:nvGrpSpPr>
          <p:cNvPr id="19461" name="Group 553"/>
          <p:cNvGrpSpPr/>
          <p:nvPr/>
        </p:nvGrpSpPr>
        <p:grpSpPr bwMode="auto">
          <a:xfrm>
            <a:off x="381000" y="2628900"/>
            <a:ext cx="7696200" cy="1695450"/>
            <a:chOff x="-3" y="-3"/>
            <a:chExt cx="2496" cy="2982"/>
          </a:xfrm>
        </p:grpSpPr>
        <p:grpSp>
          <p:nvGrpSpPr>
            <p:cNvPr id="19462" name="Group 551"/>
            <p:cNvGrpSpPr/>
            <p:nvPr/>
          </p:nvGrpSpPr>
          <p:grpSpPr bwMode="auto">
            <a:xfrm>
              <a:off x="0" y="0"/>
              <a:ext cx="2490" cy="2976"/>
              <a:chOff x="0" y="0"/>
              <a:chExt cx="2490" cy="2976"/>
            </a:xfrm>
          </p:grpSpPr>
          <p:grpSp>
            <p:nvGrpSpPr>
              <p:cNvPr id="19464" name="Group 518"/>
              <p:cNvGrpSpPr/>
              <p:nvPr/>
            </p:nvGrpSpPr>
            <p:grpSpPr bwMode="auto">
              <a:xfrm>
                <a:off x="0" y="0"/>
                <a:ext cx="2490" cy="384"/>
                <a:chOff x="0" y="0"/>
                <a:chExt cx="2490" cy="384"/>
              </a:xfrm>
            </p:grpSpPr>
            <p:sp>
              <p:nvSpPr>
                <p:cNvPr id="19513" name="Rectangle 500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四月份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14" name="Rectangle 51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65" name="Group 520"/>
              <p:cNvGrpSpPr/>
              <p:nvPr/>
            </p:nvGrpSpPr>
            <p:grpSpPr bwMode="auto">
              <a:xfrm>
                <a:off x="0" y="384"/>
                <a:ext cx="535" cy="480"/>
                <a:chOff x="0" y="384"/>
                <a:chExt cx="535" cy="480"/>
              </a:xfrm>
            </p:grpSpPr>
            <p:sp>
              <p:nvSpPr>
                <p:cNvPr id="19511" name="Rectangle 501"/>
                <p:cNvSpPr>
                  <a:spLocks noChangeArrowheads="1"/>
                </p:cNvSpPr>
                <p:nvPr/>
              </p:nvSpPr>
              <p:spPr bwMode="auto">
                <a:xfrm>
                  <a:off x="43" y="384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主体活动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12" name="Rectangle 519"/>
                <p:cNvSpPr>
                  <a:spLocks noChangeArrowheads="1"/>
                </p:cNvSpPr>
                <p:nvPr/>
              </p:nvSpPr>
              <p:spPr bwMode="auto">
                <a:xfrm>
                  <a:off x="0" y="384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66" name="Group 522"/>
              <p:cNvGrpSpPr/>
              <p:nvPr/>
            </p:nvGrpSpPr>
            <p:grpSpPr bwMode="auto">
              <a:xfrm>
                <a:off x="535" y="384"/>
                <a:ext cx="789" cy="480"/>
                <a:chOff x="535" y="384"/>
                <a:chExt cx="789" cy="480"/>
              </a:xfrm>
            </p:grpSpPr>
            <p:sp>
              <p:nvSpPr>
                <p:cNvPr id="19509" name="Rectangle 502"/>
                <p:cNvSpPr>
                  <a:spLocks noChangeArrowheads="1"/>
                </p:cNvSpPr>
                <p:nvPr/>
              </p:nvSpPr>
              <p:spPr bwMode="auto">
                <a:xfrm>
                  <a:off x="578" y="384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“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百年好合</a:t>
                  </a:r>
                  <a:r>
                    <a:rPr lang="zh-CN" altLang="en-US" sz="800"/>
                    <a:t>”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婚寿宴特惠活动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10" name="Rectangle 521"/>
                <p:cNvSpPr>
                  <a:spLocks noChangeArrowheads="1"/>
                </p:cNvSpPr>
                <p:nvPr/>
              </p:nvSpPr>
              <p:spPr bwMode="auto">
                <a:xfrm>
                  <a:off x="535" y="384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67" name="Group 524"/>
              <p:cNvGrpSpPr/>
              <p:nvPr/>
            </p:nvGrpSpPr>
            <p:grpSpPr bwMode="auto">
              <a:xfrm>
                <a:off x="1324" y="384"/>
                <a:ext cx="1166" cy="480"/>
                <a:chOff x="1324" y="384"/>
                <a:chExt cx="1166" cy="480"/>
              </a:xfrm>
            </p:grpSpPr>
            <p:sp>
              <p:nvSpPr>
                <p:cNvPr id="19507" name="Rectangle 503"/>
                <p:cNvSpPr>
                  <a:spLocks noChangeArrowheads="1"/>
                </p:cNvSpPr>
                <p:nvPr/>
              </p:nvSpPr>
              <p:spPr bwMode="auto">
                <a:xfrm>
                  <a:off x="1367" y="384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婚寿宴的推广与促销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08" name="Rectangle 523"/>
                <p:cNvSpPr>
                  <a:spLocks noChangeArrowheads="1"/>
                </p:cNvSpPr>
                <p:nvPr/>
              </p:nvSpPr>
              <p:spPr bwMode="auto">
                <a:xfrm>
                  <a:off x="1324" y="384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68" name="Group 526"/>
              <p:cNvGrpSpPr/>
              <p:nvPr/>
            </p:nvGrpSpPr>
            <p:grpSpPr bwMode="auto">
              <a:xfrm>
                <a:off x="0" y="864"/>
                <a:ext cx="535" cy="480"/>
                <a:chOff x="0" y="864"/>
                <a:chExt cx="535" cy="480"/>
              </a:xfrm>
            </p:grpSpPr>
            <p:sp>
              <p:nvSpPr>
                <p:cNvPr id="19505" name="Rectangle 504"/>
                <p:cNvSpPr>
                  <a:spLocks noChangeArrowheads="1"/>
                </p:cNvSpPr>
                <p:nvPr/>
              </p:nvSpPr>
              <p:spPr bwMode="auto">
                <a:xfrm>
                  <a:off x="43" y="864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06" name="Rectangle 525"/>
                <p:cNvSpPr>
                  <a:spLocks noChangeArrowheads="1"/>
                </p:cNvSpPr>
                <p:nvPr/>
              </p:nvSpPr>
              <p:spPr bwMode="auto">
                <a:xfrm>
                  <a:off x="0" y="864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69" name="Group 528"/>
              <p:cNvGrpSpPr/>
              <p:nvPr/>
            </p:nvGrpSpPr>
            <p:grpSpPr bwMode="auto">
              <a:xfrm>
                <a:off x="535" y="864"/>
                <a:ext cx="789" cy="480"/>
                <a:chOff x="535" y="864"/>
                <a:chExt cx="789" cy="480"/>
              </a:xfrm>
            </p:grpSpPr>
            <p:sp>
              <p:nvSpPr>
                <p:cNvPr id="19503" name="Rectangle 505"/>
                <p:cNvSpPr>
                  <a:spLocks noChangeArrowheads="1"/>
                </p:cNvSpPr>
                <p:nvPr/>
              </p:nvSpPr>
              <p:spPr bwMode="auto">
                <a:xfrm>
                  <a:off x="578" y="864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“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火红五月，舞动青春</a:t>
                  </a:r>
                  <a:r>
                    <a:rPr lang="zh-CN" altLang="en-US" sz="800"/>
                    <a:t>”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 营销活动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04" name="Rectangle 527"/>
                <p:cNvSpPr>
                  <a:spLocks noChangeArrowheads="1"/>
                </p:cNvSpPr>
                <p:nvPr/>
              </p:nvSpPr>
              <p:spPr bwMode="auto">
                <a:xfrm>
                  <a:off x="535" y="864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0" name="Group 530"/>
              <p:cNvGrpSpPr/>
              <p:nvPr/>
            </p:nvGrpSpPr>
            <p:grpSpPr bwMode="auto">
              <a:xfrm>
                <a:off x="1324" y="864"/>
                <a:ext cx="1166" cy="480"/>
                <a:chOff x="1324" y="864"/>
                <a:chExt cx="1166" cy="480"/>
              </a:xfrm>
            </p:grpSpPr>
            <p:sp>
              <p:nvSpPr>
                <p:cNvPr id="19501" name="Rectangle 506"/>
                <p:cNvSpPr>
                  <a:spLocks noChangeArrowheads="1"/>
                </p:cNvSpPr>
                <p:nvPr/>
              </p:nvSpPr>
              <p:spPr bwMode="auto">
                <a:xfrm>
                  <a:off x="1367" y="864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五一劳动节、五四青年节特惠活动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502" name="Rectangle 529"/>
                <p:cNvSpPr>
                  <a:spLocks noChangeArrowheads="1"/>
                </p:cNvSpPr>
                <p:nvPr/>
              </p:nvSpPr>
              <p:spPr bwMode="auto">
                <a:xfrm>
                  <a:off x="1324" y="864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1" name="Group 532"/>
              <p:cNvGrpSpPr/>
              <p:nvPr/>
            </p:nvGrpSpPr>
            <p:grpSpPr bwMode="auto">
              <a:xfrm>
                <a:off x="0" y="1344"/>
                <a:ext cx="2490" cy="384"/>
                <a:chOff x="0" y="1344"/>
                <a:chExt cx="2490" cy="384"/>
              </a:xfrm>
            </p:grpSpPr>
            <p:sp>
              <p:nvSpPr>
                <p:cNvPr id="19499" name="Rectangle 507"/>
                <p:cNvSpPr>
                  <a:spLocks noChangeArrowheads="1"/>
                </p:cNvSpPr>
                <p:nvPr/>
              </p:nvSpPr>
              <p:spPr bwMode="auto">
                <a:xfrm>
                  <a:off x="43" y="1344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 dirty="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 dirty="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 dirty="0">
                      <a:latin typeface="宋体" panose="02010600030101010101" pitchFamily="2" charset="-122"/>
                    </a:rPr>
                    <a:t>五月份</a:t>
                  </a:r>
                  <a:endParaRPr lang="zh-CN" altLang="en-US" sz="800" dirty="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 dirty="0"/>
                </a:p>
              </p:txBody>
            </p:sp>
            <p:sp>
              <p:nvSpPr>
                <p:cNvPr id="19500" name="Rectangle 531"/>
                <p:cNvSpPr>
                  <a:spLocks noChangeArrowheads="1"/>
                </p:cNvSpPr>
                <p:nvPr/>
              </p:nvSpPr>
              <p:spPr bwMode="auto">
                <a:xfrm>
                  <a:off x="0" y="1344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2" name="Group 534"/>
              <p:cNvGrpSpPr/>
              <p:nvPr/>
            </p:nvGrpSpPr>
            <p:grpSpPr bwMode="auto">
              <a:xfrm>
                <a:off x="0" y="1728"/>
                <a:ext cx="535" cy="384"/>
                <a:chOff x="0" y="1728"/>
                <a:chExt cx="535" cy="384"/>
              </a:xfrm>
            </p:grpSpPr>
            <p:sp>
              <p:nvSpPr>
                <p:cNvPr id="19497" name="Rectangle 508"/>
                <p:cNvSpPr>
                  <a:spLocks noChangeArrowheads="1"/>
                </p:cNvSpPr>
                <p:nvPr/>
              </p:nvSpPr>
              <p:spPr bwMode="auto">
                <a:xfrm>
                  <a:off x="43" y="1728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节日活动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498" name="Rectangle 533"/>
                <p:cNvSpPr>
                  <a:spLocks noChangeArrowheads="1"/>
                </p:cNvSpPr>
                <p:nvPr/>
              </p:nvSpPr>
              <p:spPr bwMode="auto">
                <a:xfrm>
                  <a:off x="0" y="1728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3" name="Group 536"/>
              <p:cNvGrpSpPr/>
              <p:nvPr/>
            </p:nvGrpSpPr>
            <p:grpSpPr bwMode="auto">
              <a:xfrm>
                <a:off x="535" y="1728"/>
                <a:ext cx="789" cy="384"/>
                <a:chOff x="535" y="1728"/>
                <a:chExt cx="789" cy="384"/>
              </a:xfrm>
            </p:grpSpPr>
            <p:sp>
              <p:nvSpPr>
                <p:cNvPr id="19495" name="Rectangle 509"/>
                <p:cNvSpPr>
                  <a:spLocks noChangeArrowheads="1"/>
                </p:cNvSpPr>
                <p:nvPr/>
              </p:nvSpPr>
              <p:spPr bwMode="auto">
                <a:xfrm>
                  <a:off x="578" y="1728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五一劳动节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496" name="Rectangle 535"/>
                <p:cNvSpPr>
                  <a:spLocks noChangeArrowheads="1"/>
                </p:cNvSpPr>
                <p:nvPr/>
              </p:nvSpPr>
              <p:spPr bwMode="auto">
                <a:xfrm>
                  <a:off x="535" y="1728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4" name="Group 538"/>
              <p:cNvGrpSpPr/>
              <p:nvPr/>
            </p:nvGrpSpPr>
            <p:grpSpPr bwMode="auto">
              <a:xfrm>
                <a:off x="1324" y="1728"/>
                <a:ext cx="1166" cy="384"/>
                <a:chOff x="1324" y="1728"/>
                <a:chExt cx="1166" cy="384"/>
              </a:xfrm>
            </p:grpSpPr>
            <p:sp>
              <p:nvSpPr>
                <p:cNvPr id="19493" name="Rectangle 510"/>
                <p:cNvSpPr>
                  <a:spLocks noChangeArrowheads="1"/>
                </p:cNvSpPr>
                <p:nvPr/>
              </p:nvSpPr>
              <p:spPr bwMode="auto">
                <a:xfrm>
                  <a:off x="1367" y="1728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婚寿宴、旅行社团队营销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494" name="Rectangle 537"/>
                <p:cNvSpPr>
                  <a:spLocks noChangeArrowheads="1"/>
                </p:cNvSpPr>
                <p:nvPr/>
              </p:nvSpPr>
              <p:spPr bwMode="auto">
                <a:xfrm>
                  <a:off x="1324" y="1728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5" name="Group 540"/>
              <p:cNvGrpSpPr/>
              <p:nvPr/>
            </p:nvGrpSpPr>
            <p:grpSpPr bwMode="auto">
              <a:xfrm>
                <a:off x="0" y="2112"/>
                <a:ext cx="535" cy="384"/>
                <a:chOff x="0" y="2112"/>
                <a:chExt cx="535" cy="384"/>
              </a:xfrm>
            </p:grpSpPr>
            <p:sp>
              <p:nvSpPr>
                <p:cNvPr id="19491" name="Rectangle 511"/>
                <p:cNvSpPr>
                  <a:spLocks noChangeArrowheads="1"/>
                </p:cNvSpPr>
                <p:nvPr/>
              </p:nvSpPr>
              <p:spPr bwMode="auto">
                <a:xfrm>
                  <a:off x="43" y="2112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492" name="Rectangle 539"/>
                <p:cNvSpPr>
                  <a:spLocks noChangeArrowheads="1"/>
                </p:cNvSpPr>
                <p:nvPr/>
              </p:nvSpPr>
              <p:spPr bwMode="auto">
                <a:xfrm>
                  <a:off x="0" y="2112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6" name="Group 542"/>
              <p:cNvGrpSpPr/>
              <p:nvPr/>
            </p:nvGrpSpPr>
            <p:grpSpPr bwMode="auto">
              <a:xfrm>
                <a:off x="535" y="2112"/>
                <a:ext cx="789" cy="384"/>
                <a:chOff x="535" y="2112"/>
                <a:chExt cx="789" cy="384"/>
              </a:xfrm>
            </p:grpSpPr>
            <p:sp>
              <p:nvSpPr>
                <p:cNvPr id="19489" name="Rectangle 512"/>
                <p:cNvSpPr>
                  <a:spLocks noChangeArrowheads="1"/>
                </p:cNvSpPr>
                <p:nvPr/>
              </p:nvSpPr>
              <p:spPr bwMode="auto">
                <a:xfrm>
                  <a:off x="578" y="2112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母亲节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490" name="Rectangle 541"/>
                <p:cNvSpPr>
                  <a:spLocks noChangeArrowheads="1"/>
                </p:cNvSpPr>
                <p:nvPr/>
              </p:nvSpPr>
              <p:spPr bwMode="auto">
                <a:xfrm>
                  <a:off x="535" y="2112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7" name="Group 544"/>
              <p:cNvGrpSpPr/>
              <p:nvPr/>
            </p:nvGrpSpPr>
            <p:grpSpPr bwMode="auto">
              <a:xfrm>
                <a:off x="1324" y="2112"/>
                <a:ext cx="1166" cy="384"/>
                <a:chOff x="1324" y="2112"/>
                <a:chExt cx="1166" cy="384"/>
              </a:xfrm>
            </p:grpSpPr>
            <p:sp>
              <p:nvSpPr>
                <p:cNvPr id="19487" name="Rectangle 513"/>
                <p:cNvSpPr>
                  <a:spLocks noChangeArrowheads="1"/>
                </p:cNvSpPr>
                <p:nvPr/>
              </p:nvSpPr>
              <p:spPr bwMode="auto">
                <a:xfrm>
                  <a:off x="1367" y="2112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“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感恩慈母，心系亲情</a:t>
                  </a:r>
                  <a:r>
                    <a:rPr lang="zh-CN" altLang="en-US" sz="800"/>
                    <a:t>”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活动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488" name="Rectangle 543"/>
                <p:cNvSpPr>
                  <a:spLocks noChangeArrowheads="1"/>
                </p:cNvSpPr>
                <p:nvPr/>
              </p:nvSpPr>
              <p:spPr bwMode="auto">
                <a:xfrm>
                  <a:off x="1324" y="2112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8" name="Group 546"/>
              <p:cNvGrpSpPr/>
              <p:nvPr/>
            </p:nvGrpSpPr>
            <p:grpSpPr bwMode="auto">
              <a:xfrm>
                <a:off x="0" y="2496"/>
                <a:ext cx="535" cy="480"/>
                <a:chOff x="0" y="2496"/>
                <a:chExt cx="535" cy="480"/>
              </a:xfrm>
            </p:grpSpPr>
            <p:sp>
              <p:nvSpPr>
                <p:cNvPr id="19485" name="Rectangle 514"/>
                <p:cNvSpPr>
                  <a:spLocks noChangeArrowheads="1"/>
                </p:cNvSpPr>
                <p:nvPr/>
              </p:nvSpPr>
              <p:spPr bwMode="auto">
                <a:xfrm>
                  <a:off x="43" y="2496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486" name="Rectangle 545"/>
                <p:cNvSpPr>
                  <a:spLocks noChangeArrowheads="1"/>
                </p:cNvSpPr>
                <p:nvPr/>
              </p:nvSpPr>
              <p:spPr bwMode="auto">
                <a:xfrm>
                  <a:off x="0" y="2496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79" name="Group 548"/>
              <p:cNvGrpSpPr/>
              <p:nvPr/>
            </p:nvGrpSpPr>
            <p:grpSpPr bwMode="auto">
              <a:xfrm>
                <a:off x="535" y="2496"/>
                <a:ext cx="789" cy="480"/>
                <a:chOff x="535" y="2496"/>
                <a:chExt cx="789" cy="480"/>
              </a:xfrm>
            </p:grpSpPr>
            <p:sp>
              <p:nvSpPr>
                <p:cNvPr id="19483" name="Rectangle 515"/>
                <p:cNvSpPr>
                  <a:spLocks noChangeArrowheads="1"/>
                </p:cNvSpPr>
                <p:nvPr/>
              </p:nvSpPr>
              <p:spPr bwMode="auto">
                <a:xfrm>
                  <a:off x="578" y="2496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端午节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484" name="Rectangle 547"/>
                <p:cNvSpPr>
                  <a:spLocks noChangeArrowheads="1"/>
                </p:cNvSpPr>
                <p:nvPr/>
              </p:nvSpPr>
              <p:spPr bwMode="auto">
                <a:xfrm>
                  <a:off x="535" y="2496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19480" name="Group 550"/>
              <p:cNvGrpSpPr/>
              <p:nvPr/>
            </p:nvGrpSpPr>
            <p:grpSpPr bwMode="auto">
              <a:xfrm>
                <a:off x="1324" y="2496"/>
                <a:ext cx="1166" cy="480"/>
                <a:chOff x="1324" y="2496"/>
                <a:chExt cx="1166" cy="480"/>
              </a:xfrm>
            </p:grpSpPr>
            <p:sp>
              <p:nvSpPr>
                <p:cNvPr id="19481" name="Rectangle 516"/>
                <p:cNvSpPr>
                  <a:spLocks noChangeArrowheads="1"/>
                </p:cNvSpPr>
                <p:nvPr/>
              </p:nvSpPr>
              <p:spPr bwMode="auto">
                <a:xfrm>
                  <a:off x="1367" y="2496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"青园情结端午粽"夏季进补餐饮、粽子外卖活动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19482" name="Rectangle 549"/>
                <p:cNvSpPr>
                  <a:spLocks noChangeArrowheads="1"/>
                </p:cNvSpPr>
                <p:nvPr/>
              </p:nvSpPr>
              <p:spPr bwMode="auto">
                <a:xfrm>
                  <a:off x="1324" y="2496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</p:grpSp>
        <p:sp>
          <p:nvSpPr>
            <p:cNvPr id="19463" name="Rectangle 552"/>
            <p:cNvSpPr>
              <a:spLocks noChangeArrowheads="1"/>
            </p:cNvSpPr>
            <p:nvPr/>
          </p:nvSpPr>
          <p:spPr bwMode="auto">
            <a:xfrm>
              <a:off x="-3" y="-3"/>
              <a:ext cx="2496" cy="2982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2075" tIns="46038" rIns="92075" bIns="46038" anchor="ctr"/>
            <a:lstStyle/>
            <a:p>
              <a:endParaRPr lang="zh-CN" altLang="en-US" sz="800"/>
            </a:p>
          </p:txBody>
        </p:sp>
      </p:grpSp>
      <p:sp>
        <p:nvSpPr>
          <p:cNvPr id="122" name="object 27"/>
          <p:cNvSpPr txBox="1">
            <a:spLocks noGrp="1"/>
          </p:cNvSpPr>
          <p:nvPr>
            <p:ph type="title"/>
          </p:nvPr>
        </p:nvSpPr>
        <p:spPr>
          <a:xfrm>
            <a:off x="152400" y="209550"/>
            <a:ext cx="8139178" cy="3789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科创大厦</a:t>
            </a:r>
            <a:r>
              <a:rPr lang="zh-CN" alt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市场营销活动节奏安排</a:t>
            </a:r>
            <a:endParaRPr sz="24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3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100"/>
          <p:cNvGrpSpPr/>
          <p:nvPr/>
        </p:nvGrpSpPr>
        <p:grpSpPr bwMode="auto">
          <a:xfrm>
            <a:off x="457200" y="854526"/>
            <a:ext cx="7534824" cy="3241224"/>
            <a:chOff x="-3" y="-3"/>
            <a:chExt cx="2496" cy="5574"/>
          </a:xfrm>
        </p:grpSpPr>
        <p:grpSp>
          <p:nvGrpSpPr>
            <p:cNvPr id="20483" name="Group 98"/>
            <p:cNvGrpSpPr/>
            <p:nvPr/>
          </p:nvGrpSpPr>
          <p:grpSpPr bwMode="auto">
            <a:xfrm>
              <a:off x="0" y="0"/>
              <a:ext cx="2490" cy="5568"/>
              <a:chOff x="0" y="0"/>
              <a:chExt cx="2490" cy="5568"/>
            </a:xfrm>
          </p:grpSpPr>
          <p:grpSp>
            <p:nvGrpSpPr>
              <p:cNvPr id="20485" name="Group 37"/>
              <p:cNvGrpSpPr/>
              <p:nvPr/>
            </p:nvGrpSpPr>
            <p:grpSpPr bwMode="auto">
              <a:xfrm>
                <a:off x="0" y="0"/>
                <a:ext cx="2490" cy="384"/>
                <a:chOff x="0" y="0"/>
                <a:chExt cx="2490" cy="384"/>
              </a:xfrm>
            </p:grpSpPr>
            <p:sp>
              <p:nvSpPr>
                <p:cNvPr id="20576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六月份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77" name="Rectangle 3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86" name="Group 39"/>
              <p:cNvGrpSpPr/>
              <p:nvPr/>
            </p:nvGrpSpPr>
            <p:grpSpPr bwMode="auto">
              <a:xfrm>
                <a:off x="0" y="384"/>
                <a:ext cx="535" cy="480"/>
                <a:chOff x="0" y="384"/>
                <a:chExt cx="535" cy="480"/>
              </a:xfrm>
            </p:grpSpPr>
            <p:sp>
              <p:nvSpPr>
                <p:cNvPr id="20574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384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节日活动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75" name="Rectangle 38"/>
                <p:cNvSpPr>
                  <a:spLocks noChangeArrowheads="1"/>
                </p:cNvSpPr>
                <p:nvPr/>
              </p:nvSpPr>
              <p:spPr bwMode="auto">
                <a:xfrm>
                  <a:off x="0" y="384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87" name="Group 41"/>
              <p:cNvGrpSpPr/>
              <p:nvPr/>
            </p:nvGrpSpPr>
            <p:grpSpPr bwMode="auto">
              <a:xfrm>
                <a:off x="535" y="384"/>
                <a:ext cx="789" cy="480"/>
                <a:chOff x="535" y="384"/>
                <a:chExt cx="789" cy="480"/>
              </a:xfrm>
            </p:grpSpPr>
            <p:sp>
              <p:nvSpPr>
                <p:cNvPr id="20572" name="Rectangle 7"/>
                <p:cNvSpPr>
                  <a:spLocks noChangeArrowheads="1"/>
                </p:cNvSpPr>
                <p:nvPr/>
              </p:nvSpPr>
              <p:spPr bwMode="auto">
                <a:xfrm>
                  <a:off x="578" y="384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六一儿童节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73" name="Rectangle 40"/>
                <p:cNvSpPr>
                  <a:spLocks noChangeArrowheads="1"/>
                </p:cNvSpPr>
                <p:nvPr/>
              </p:nvSpPr>
              <p:spPr bwMode="auto">
                <a:xfrm>
                  <a:off x="535" y="384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88" name="Group 43"/>
              <p:cNvGrpSpPr/>
              <p:nvPr/>
            </p:nvGrpSpPr>
            <p:grpSpPr bwMode="auto">
              <a:xfrm>
                <a:off x="1324" y="384"/>
                <a:ext cx="1166" cy="480"/>
                <a:chOff x="1324" y="384"/>
                <a:chExt cx="1166" cy="480"/>
              </a:xfrm>
            </p:grpSpPr>
            <p:sp>
              <p:nvSpPr>
                <p:cNvPr id="20570" name="Rectangle 8"/>
                <p:cNvSpPr>
                  <a:spLocks noChangeArrowheads="1"/>
                </p:cNvSpPr>
                <p:nvPr/>
              </p:nvSpPr>
              <p:spPr bwMode="auto">
                <a:xfrm>
                  <a:off x="1367" y="384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“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快乐小精灵</a:t>
                  </a:r>
                  <a:r>
                    <a:rPr lang="zh-CN" altLang="en-US" sz="800"/>
                    <a:t>”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 专业营养餐、自助餐活动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71" name="Rectangle 42"/>
                <p:cNvSpPr>
                  <a:spLocks noChangeArrowheads="1"/>
                </p:cNvSpPr>
                <p:nvPr/>
              </p:nvSpPr>
              <p:spPr bwMode="auto">
                <a:xfrm>
                  <a:off x="1324" y="384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89" name="Group 45"/>
              <p:cNvGrpSpPr/>
              <p:nvPr/>
            </p:nvGrpSpPr>
            <p:grpSpPr bwMode="auto">
              <a:xfrm>
                <a:off x="0" y="864"/>
                <a:ext cx="535" cy="384"/>
                <a:chOff x="0" y="864"/>
                <a:chExt cx="535" cy="384"/>
              </a:xfrm>
            </p:grpSpPr>
            <p:sp>
              <p:nvSpPr>
                <p:cNvPr id="20568" name="Rectangle 9"/>
                <p:cNvSpPr>
                  <a:spLocks noChangeArrowheads="1"/>
                </p:cNvSpPr>
                <p:nvPr/>
              </p:nvSpPr>
              <p:spPr bwMode="auto">
                <a:xfrm>
                  <a:off x="43" y="864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主体活动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69" name="Rectangle 44"/>
                <p:cNvSpPr>
                  <a:spLocks noChangeArrowheads="1"/>
                </p:cNvSpPr>
                <p:nvPr/>
              </p:nvSpPr>
              <p:spPr bwMode="auto">
                <a:xfrm>
                  <a:off x="0" y="864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0" name="Group 47"/>
              <p:cNvGrpSpPr/>
              <p:nvPr/>
            </p:nvGrpSpPr>
            <p:grpSpPr bwMode="auto">
              <a:xfrm>
                <a:off x="535" y="864"/>
                <a:ext cx="789" cy="384"/>
                <a:chOff x="535" y="864"/>
                <a:chExt cx="789" cy="384"/>
              </a:xfrm>
            </p:grpSpPr>
            <p:sp>
              <p:nvSpPr>
                <p:cNvPr id="20566" name="Rectangle 10"/>
                <p:cNvSpPr>
                  <a:spLocks noChangeArrowheads="1"/>
                </p:cNvSpPr>
                <p:nvPr/>
              </p:nvSpPr>
              <p:spPr bwMode="auto">
                <a:xfrm>
                  <a:off x="578" y="864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清凉夏日活动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67" name="Rectangle 46"/>
                <p:cNvSpPr>
                  <a:spLocks noChangeArrowheads="1"/>
                </p:cNvSpPr>
                <p:nvPr/>
              </p:nvSpPr>
              <p:spPr bwMode="auto">
                <a:xfrm>
                  <a:off x="535" y="864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1" name="Group 49"/>
              <p:cNvGrpSpPr/>
              <p:nvPr/>
            </p:nvGrpSpPr>
            <p:grpSpPr bwMode="auto">
              <a:xfrm>
                <a:off x="1324" y="864"/>
                <a:ext cx="1166" cy="384"/>
                <a:chOff x="1324" y="864"/>
                <a:chExt cx="1166" cy="384"/>
              </a:xfrm>
            </p:grpSpPr>
            <p:sp>
              <p:nvSpPr>
                <p:cNvPr id="20564" name="Rectangle 11"/>
                <p:cNvSpPr>
                  <a:spLocks noChangeArrowheads="1"/>
                </p:cNvSpPr>
                <p:nvPr/>
              </p:nvSpPr>
              <p:spPr bwMode="auto">
                <a:xfrm>
                  <a:off x="1367" y="864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特色食品促销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65" name="Rectangle 48"/>
                <p:cNvSpPr>
                  <a:spLocks noChangeArrowheads="1"/>
                </p:cNvSpPr>
                <p:nvPr/>
              </p:nvSpPr>
              <p:spPr bwMode="auto">
                <a:xfrm>
                  <a:off x="1324" y="864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2" name="Group 51"/>
              <p:cNvGrpSpPr/>
              <p:nvPr/>
            </p:nvGrpSpPr>
            <p:grpSpPr bwMode="auto">
              <a:xfrm>
                <a:off x="0" y="1248"/>
                <a:ext cx="2490" cy="384"/>
                <a:chOff x="0" y="1248"/>
                <a:chExt cx="2490" cy="384"/>
              </a:xfrm>
            </p:grpSpPr>
            <p:sp>
              <p:nvSpPr>
                <p:cNvPr id="20562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1248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七月份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63" name="Rectangle 50"/>
                <p:cNvSpPr>
                  <a:spLocks noChangeArrowheads="1"/>
                </p:cNvSpPr>
                <p:nvPr/>
              </p:nvSpPr>
              <p:spPr bwMode="auto">
                <a:xfrm>
                  <a:off x="0" y="1248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3" name="Group 53"/>
              <p:cNvGrpSpPr/>
              <p:nvPr/>
            </p:nvGrpSpPr>
            <p:grpSpPr bwMode="auto">
              <a:xfrm>
                <a:off x="0" y="1632"/>
                <a:ext cx="535" cy="480"/>
                <a:chOff x="0" y="1632"/>
                <a:chExt cx="535" cy="480"/>
              </a:xfrm>
            </p:grpSpPr>
            <p:sp>
              <p:nvSpPr>
                <p:cNvPr id="20560" name="Rectangle 13"/>
                <p:cNvSpPr>
                  <a:spLocks noChangeArrowheads="1"/>
                </p:cNvSpPr>
                <p:nvPr/>
              </p:nvSpPr>
              <p:spPr bwMode="auto">
                <a:xfrm>
                  <a:off x="43" y="1632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节日活动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61" name="Rectangle 52"/>
                <p:cNvSpPr>
                  <a:spLocks noChangeArrowheads="1"/>
                </p:cNvSpPr>
                <p:nvPr/>
              </p:nvSpPr>
              <p:spPr bwMode="auto">
                <a:xfrm>
                  <a:off x="0" y="1632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4" name="Group 55"/>
              <p:cNvGrpSpPr/>
              <p:nvPr/>
            </p:nvGrpSpPr>
            <p:grpSpPr bwMode="auto">
              <a:xfrm>
                <a:off x="535" y="1632"/>
                <a:ext cx="789" cy="480"/>
                <a:chOff x="535" y="1632"/>
                <a:chExt cx="789" cy="480"/>
              </a:xfrm>
            </p:grpSpPr>
            <p:sp>
              <p:nvSpPr>
                <p:cNvPr id="20558" name="Rectangle 14"/>
                <p:cNvSpPr>
                  <a:spLocks noChangeArrowheads="1"/>
                </p:cNvSpPr>
                <p:nvPr/>
              </p:nvSpPr>
              <p:spPr bwMode="auto">
                <a:xfrm>
                  <a:off x="578" y="1632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党的生日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59" name="Rectangle 54"/>
                <p:cNvSpPr>
                  <a:spLocks noChangeArrowheads="1"/>
                </p:cNvSpPr>
                <p:nvPr/>
              </p:nvSpPr>
              <p:spPr bwMode="auto">
                <a:xfrm>
                  <a:off x="535" y="1632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5" name="Group 57"/>
              <p:cNvGrpSpPr/>
              <p:nvPr/>
            </p:nvGrpSpPr>
            <p:grpSpPr bwMode="auto">
              <a:xfrm>
                <a:off x="1324" y="1632"/>
                <a:ext cx="1166" cy="480"/>
                <a:chOff x="1324" y="1632"/>
                <a:chExt cx="1166" cy="480"/>
              </a:xfrm>
            </p:grpSpPr>
            <p:sp>
              <p:nvSpPr>
                <p:cNvPr id="20556" name="Rectangle 15"/>
                <p:cNvSpPr>
                  <a:spLocks noChangeArrowheads="1"/>
                </p:cNvSpPr>
                <p:nvPr/>
              </p:nvSpPr>
              <p:spPr bwMode="auto">
                <a:xfrm>
                  <a:off x="1367" y="1632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联络各企业开展党员表彰等活动，带动消费。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57" name="Rectangle 56"/>
                <p:cNvSpPr>
                  <a:spLocks noChangeArrowheads="1"/>
                </p:cNvSpPr>
                <p:nvPr/>
              </p:nvSpPr>
              <p:spPr bwMode="auto">
                <a:xfrm>
                  <a:off x="1324" y="1632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6" name="Group 59"/>
              <p:cNvGrpSpPr/>
              <p:nvPr/>
            </p:nvGrpSpPr>
            <p:grpSpPr bwMode="auto">
              <a:xfrm>
                <a:off x="0" y="2112"/>
                <a:ext cx="535" cy="480"/>
                <a:chOff x="0" y="2112"/>
                <a:chExt cx="535" cy="480"/>
              </a:xfrm>
            </p:grpSpPr>
            <p:sp>
              <p:nvSpPr>
                <p:cNvPr id="20554" name="Rectangle 16"/>
                <p:cNvSpPr>
                  <a:spLocks noChangeArrowheads="1"/>
                </p:cNvSpPr>
                <p:nvPr/>
              </p:nvSpPr>
              <p:spPr bwMode="auto">
                <a:xfrm>
                  <a:off x="43" y="2112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55" name="Rectangle 58"/>
                <p:cNvSpPr>
                  <a:spLocks noChangeArrowheads="1"/>
                </p:cNvSpPr>
                <p:nvPr/>
              </p:nvSpPr>
              <p:spPr bwMode="auto">
                <a:xfrm>
                  <a:off x="0" y="2112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7" name="Group 61"/>
              <p:cNvGrpSpPr/>
              <p:nvPr/>
            </p:nvGrpSpPr>
            <p:grpSpPr bwMode="auto">
              <a:xfrm>
                <a:off x="535" y="2112"/>
                <a:ext cx="789" cy="480"/>
                <a:chOff x="535" y="2112"/>
                <a:chExt cx="789" cy="480"/>
              </a:xfrm>
            </p:grpSpPr>
            <p:sp>
              <p:nvSpPr>
                <p:cNvPr id="20552" name="Rectangle 17"/>
                <p:cNvSpPr>
                  <a:spLocks noChangeArrowheads="1"/>
                </p:cNvSpPr>
                <p:nvPr/>
              </p:nvSpPr>
              <p:spPr bwMode="auto">
                <a:xfrm>
                  <a:off x="578" y="2112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七夕情人节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53" name="Rectangle 60"/>
                <p:cNvSpPr>
                  <a:spLocks noChangeArrowheads="1"/>
                </p:cNvSpPr>
                <p:nvPr/>
              </p:nvSpPr>
              <p:spPr bwMode="auto">
                <a:xfrm>
                  <a:off x="535" y="2112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8" name="Group 63"/>
              <p:cNvGrpSpPr/>
              <p:nvPr/>
            </p:nvGrpSpPr>
            <p:grpSpPr bwMode="auto">
              <a:xfrm>
                <a:off x="1324" y="2112"/>
                <a:ext cx="1166" cy="480"/>
                <a:chOff x="1324" y="2112"/>
                <a:chExt cx="1166" cy="480"/>
              </a:xfrm>
            </p:grpSpPr>
            <p:sp>
              <p:nvSpPr>
                <p:cNvPr id="20550" name="Rectangle 18"/>
                <p:cNvSpPr>
                  <a:spLocks noChangeArrowheads="1"/>
                </p:cNvSpPr>
                <p:nvPr/>
              </p:nvSpPr>
              <p:spPr bwMode="auto">
                <a:xfrm>
                  <a:off x="1367" y="2112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"七夕乞巧，红豆相思"情人餐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51" name="Rectangle 62"/>
                <p:cNvSpPr>
                  <a:spLocks noChangeArrowheads="1"/>
                </p:cNvSpPr>
                <p:nvPr/>
              </p:nvSpPr>
              <p:spPr bwMode="auto">
                <a:xfrm>
                  <a:off x="1324" y="2112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499" name="Group 65"/>
              <p:cNvGrpSpPr/>
              <p:nvPr/>
            </p:nvGrpSpPr>
            <p:grpSpPr bwMode="auto">
              <a:xfrm>
                <a:off x="0" y="2592"/>
                <a:ext cx="535" cy="384"/>
                <a:chOff x="0" y="2592"/>
                <a:chExt cx="535" cy="384"/>
              </a:xfrm>
            </p:grpSpPr>
            <p:sp>
              <p:nvSpPr>
                <p:cNvPr id="20548" name="Rectangle 19"/>
                <p:cNvSpPr>
                  <a:spLocks noChangeArrowheads="1"/>
                </p:cNvSpPr>
                <p:nvPr/>
              </p:nvSpPr>
              <p:spPr bwMode="auto">
                <a:xfrm>
                  <a:off x="43" y="2592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主体活动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49" name="Rectangle 64"/>
                <p:cNvSpPr>
                  <a:spLocks noChangeArrowheads="1"/>
                </p:cNvSpPr>
                <p:nvPr/>
              </p:nvSpPr>
              <p:spPr bwMode="auto">
                <a:xfrm>
                  <a:off x="0" y="2592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0" name="Group 67"/>
              <p:cNvGrpSpPr/>
              <p:nvPr/>
            </p:nvGrpSpPr>
            <p:grpSpPr bwMode="auto">
              <a:xfrm>
                <a:off x="535" y="2592"/>
                <a:ext cx="789" cy="384"/>
                <a:chOff x="535" y="2592"/>
                <a:chExt cx="789" cy="384"/>
              </a:xfrm>
            </p:grpSpPr>
            <p:sp>
              <p:nvSpPr>
                <p:cNvPr id="20546" name="Rectangle 20"/>
                <p:cNvSpPr>
                  <a:spLocks noChangeArrowheads="1"/>
                </p:cNvSpPr>
                <p:nvPr/>
              </p:nvSpPr>
              <p:spPr bwMode="auto">
                <a:xfrm>
                  <a:off x="578" y="2592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清凉夏日活动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47" name="Rectangle 66"/>
                <p:cNvSpPr>
                  <a:spLocks noChangeArrowheads="1"/>
                </p:cNvSpPr>
                <p:nvPr/>
              </p:nvSpPr>
              <p:spPr bwMode="auto">
                <a:xfrm>
                  <a:off x="535" y="2592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1" name="Group 69"/>
              <p:cNvGrpSpPr/>
              <p:nvPr/>
            </p:nvGrpSpPr>
            <p:grpSpPr bwMode="auto">
              <a:xfrm>
                <a:off x="1324" y="2592"/>
                <a:ext cx="1166" cy="384"/>
                <a:chOff x="1324" y="2592"/>
                <a:chExt cx="1166" cy="384"/>
              </a:xfrm>
            </p:grpSpPr>
            <p:sp>
              <p:nvSpPr>
                <p:cNvPr id="20544" name="Rectangle 21"/>
                <p:cNvSpPr>
                  <a:spLocks noChangeArrowheads="1"/>
                </p:cNvSpPr>
                <p:nvPr/>
              </p:nvSpPr>
              <p:spPr bwMode="auto">
                <a:xfrm>
                  <a:off x="1367" y="2592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特色食品促销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45" name="Rectangle 68"/>
                <p:cNvSpPr>
                  <a:spLocks noChangeArrowheads="1"/>
                </p:cNvSpPr>
                <p:nvPr/>
              </p:nvSpPr>
              <p:spPr bwMode="auto">
                <a:xfrm>
                  <a:off x="1324" y="2592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2" name="Group 71"/>
              <p:cNvGrpSpPr/>
              <p:nvPr/>
            </p:nvGrpSpPr>
            <p:grpSpPr bwMode="auto">
              <a:xfrm>
                <a:off x="0" y="2976"/>
                <a:ext cx="2490" cy="384"/>
                <a:chOff x="0" y="2976"/>
                <a:chExt cx="2490" cy="384"/>
              </a:xfrm>
            </p:grpSpPr>
            <p:sp>
              <p:nvSpPr>
                <p:cNvPr id="20542" name="Rectangle 22"/>
                <p:cNvSpPr>
                  <a:spLocks noChangeArrowheads="1"/>
                </p:cNvSpPr>
                <p:nvPr/>
              </p:nvSpPr>
              <p:spPr bwMode="auto">
                <a:xfrm>
                  <a:off x="43" y="2976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八月份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43" name="Rectangle 70"/>
                <p:cNvSpPr>
                  <a:spLocks noChangeArrowheads="1"/>
                </p:cNvSpPr>
                <p:nvPr/>
              </p:nvSpPr>
              <p:spPr bwMode="auto">
                <a:xfrm>
                  <a:off x="0" y="2976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3" name="Group 73"/>
              <p:cNvGrpSpPr/>
              <p:nvPr/>
            </p:nvGrpSpPr>
            <p:grpSpPr bwMode="auto">
              <a:xfrm>
                <a:off x="0" y="3360"/>
                <a:ext cx="535" cy="384"/>
                <a:chOff x="0" y="3360"/>
                <a:chExt cx="535" cy="384"/>
              </a:xfrm>
            </p:grpSpPr>
            <p:sp>
              <p:nvSpPr>
                <p:cNvPr id="20540" name="Rectangle 23"/>
                <p:cNvSpPr>
                  <a:spLocks noChangeArrowheads="1"/>
                </p:cNvSpPr>
                <p:nvPr/>
              </p:nvSpPr>
              <p:spPr bwMode="auto">
                <a:xfrm>
                  <a:off x="43" y="3360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节日活动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41" name="Rectangle 72"/>
                <p:cNvSpPr>
                  <a:spLocks noChangeArrowheads="1"/>
                </p:cNvSpPr>
                <p:nvPr/>
              </p:nvSpPr>
              <p:spPr bwMode="auto">
                <a:xfrm>
                  <a:off x="0" y="3360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4" name="Group 75"/>
              <p:cNvGrpSpPr/>
              <p:nvPr/>
            </p:nvGrpSpPr>
            <p:grpSpPr bwMode="auto">
              <a:xfrm>
                <a:off x="535" y="3360"/>
                <a:ext cx="789" cy="384"/>
                <a:chOff x="535" y="3360"/>
                <a:chExt cx="789" cy="384"/>
              </a:xfrm>
            </p:grpSpPr>
            <p:sp>
              <p:nvSpPr>
                <p:cNvPr id="20538" name="Rectangle 24"/>
                <p:cNvSpPr>
                  <a:spLocks noChangeArrowheads="1"/>
                </p:cNvSpPr>
                <p:nvPr/>
              </p:nvSpPr>
              <p:spPr bwMode="auto">
                <a:xfrm>
                  <a:off x="578" y="3360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八一建军节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39" name="Rectangle 74"/>
                <p:cNvSpPr>
                  <a:spLocks noChangeArrowheads="1"/>
                </p:cNvSpPr>
                <p:nvPr/>
              </p:nvSpPr>
              <p:spPr bwMode="auto">
                <a:xfrm>
                  <a:off x="535" y="3360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5" name="Group 77"/>
              <p:cNvGrpSpPr/>
              <p:nvPr/>
            </p:nvGrpSpPr>
            <p:grpSpPr bwMode="auto">
              <a:xfrm>
                <a:off x="1324" y="3360"/>
                <a:ext cx="1166" cy="384"/>
                <a:chOff x="1324" y="3360"/>
                <a:chExt cx="1166" cy="384"/>
              </a:xfrm>
            </p:grpSpPr>
            <p:sp>
              <p:nvSpPr>
                <p:cNvPr id="20536" name="Rectangle 25"/>
                <p:cNvSpPr>
                  <a:spLocks noChangeArrowheads="1"/>
                </p:cNvSpPr>
                <p:nvPr/>
              </p:nvSpPr>
              <p:spPr bwMode="auto">
                <a:xfrm>
                  <a:off x="1367" y="3360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军人优惠活动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37" name="Rectangle 76"/>
                <p:cNvSpPr>
                  <a:spLocks noChangeArrowheads="1"/>
                </p:cNvSpPr>
                <p:nvPr/>
              </p:nvSpPr>
              <p:spPr bwMode="auto">
                <a:xfrm>
                  <a:off x="1324" y="3360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6" name="Group 79"/>
              <p:cNvGrpSpPr/>
              <p:nvPr/>
            </p:nvGrpSpPr>
            <p:grpSpPr bwMode="auto">
              <a:xfrm>
                <a:off x="0" y="3744"/>
                <a:ext cx="535" cy="384"/>
                <a:chOff x="0" y="3744"/>
                <a:chExt cx="535" cy="384"/>
              </a:xfrm>
            </p:grpSpPr>
            <p:sp>
              <p:nvSpPr>
                <p:cNvPr id="20534" name="Rectangle 26"/>
                <p:cNvSpPr>
                  <a:spLocks noChangeArrowheads="1"/>
                </p:cNvSpPr>
                <p:nvPr/>
              </p:nvSpPr>
              <p:spPr bwMode="auto">
                <a:xfrm>
                  <a:off x="43" y="3744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主体活动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35" name="Rectangle 78"/>
                <p:cNvSpPr>
                  <a:spLocks noChangeArrowheads="1"/>
                </p:cNvSpPr>
                <p:nvPr/>
              </p:nvSpPr>
              <p:spPr bwMode="auto">
                <a:xfrm>
                  <a:off x="0" y="3744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7" name="Group 81"/>
              <p:cNvGrpSpPr/>
              <p:nvPr/>
            </p:nvGrpSpPr>
            <p:grpSpPr bwMode="auto">
              <a:xfrm>
                <a:off x="535" y="3744"/>
                <a:ext cx="789" cy="384"/>
                <a:chOff x="535" y="3744"/>
                <a:chExt cx="789" cy="384"/>
              </a:xfrm>
            </p:grpSpPr>
            <p:sp>
              <p:nvSpPr>
                <p:cNvPr id="20532" name="Rectangle 27"/>
                <p:cNvSpPr>
                  <a:spLocks noChangeArrowheads="1"/>
                </p:cNvSpPr>
                <p:nvPr/>
              </p:nvSpPr>
              <p:spPr bwMode="auto">
                <a:xfrm>
                  <a:off x="578" y="3744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状元宴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33" name="Rectangle 80"/>
                <p:cNvSpPr>
                  <a:spLocks noChangeArrowheads="1"/>
                </p:cNvSpPr>
                <p:nvPr/>
              </p:nvSpPr>
              <p:spPr bwMode="auto">
                <a:xfrm>
                  <a:off x="535" y="3744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8" name="Group 83"/>
              <p:cNvGrpSpPr/>
              <p:nvPr/>
            </p:nvGrpSpPr>
            <p:grpSpPr bwMode="auto">
              <a:xfrm>
                <a:off x="1324" y="3744"/>
                <a:ext cx="1166" cy="384"/>
                <a:chOff x="1324" y="3744"/>
                <a:chExt cx="1166" cy="384"/>
              </a:xfrm>
            </p:grpSpPr>
            <p:sp>
              <p:nvSpPr>
                <p:cNvPr id="20530" name="Rectangle 28"/>
                <p:cNvSpPr>
                  <a:spLocks noChangeArrowheads="1"/>
                </p:cNvSpPr>
                <p:nvPr/>
              </p:nvSpPr>
              <p:spPr bwMode="auto">
                <a:xfrm>
                  <a:off x="1367" y="3744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升学宴营销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31" name="Rectangle 82"/>
                <p:cNvSpPr>
                  <a:spLocks noChangeArrowheads="1"/>
                </p:cNvSpPr>
                <p:nvPr/>
              </p:nvSpPr>
              <p:spPr bwMode="auto">
                <a:xfrm>
                  <a:off x="1324" y="3744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09" name="Group 85"/>
              <p:cNvGrpSpPr/>
              <p:nvPr/>
            </p:nvGrpSpPr>
            <p:grpSpPr bwMode="auto">
              <a:xfrm>
                <a:off x="0" y="4128"/>
                <a:ext cx="2490" cy="384"/>
                <a:chOff x="0" y="4128"/>
                <a:chExt cx="2490" cy="384"/>
              </a:xfrm>
            </p:grpSpPr>
            <p:sp>
              <p:nvSpPr>
                <p:cNvPr id="20528" name="Rectangle 29"/>
                <p:cNvSpPr>
                  <a:spLocks noChangeArrowheads="1"/>
                </p:cNvSpPr>
                <p:nvPr/>
              </p:nvSpPr>
              <p:spPr bwMode="auto">
                <a:xfrm>
                  <a:off x="43" y="4128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九月份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29" name="Rectangle 84"/>
                <p:cNvSpPr>
                  <a:spLocks noChangeArrowheads="1"/>
                </p:cNvSpPr>
                <p:nvPr/>
              </p:nvSpPr>
              <p:spPr bwMode="auto">
                <a:xfrm>
                  <a:off x="0" y="4128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10" name="Group 87"/>
              <p:cNvGrpSpPr/>
              <p:nvPr/>
            </p:nvGrpSpPr>
            <p:grpSpPr bwMode="auto">
              <a:xfrm>
                <a:off x="0" y="4512"/>
                <a:ext cx="535" cy="576"/>
                <a:chOff x="0" y="4512"/>
                <a:chExt cx="535" cy="576"/>
              </a:xfrm>
            </p:grpSpPr>
            <p:sp>
              <p:nvSpPr>
                <p:cNvPr id="20526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4512"/>
                  <a:ext cx="449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节日活动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27" name="Rectangle 86"/>
                <p:cNvSpPr>
                  <a:spLocks noChangeArrowheads="1"/>
                </p:cNvSpPr>
                <p:nvPr/>
              </p:nvSpPr>
              <p:spPr bwMode="auto">
                <a:xfrm>
                  <a:off x="0" y="4512"/>
                  <a:ext cx="535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11" name="Group 89"/>
              <p:cNvGrpSpPr/>
              <p:nvPr/>
            </p:nvGrpSpPr>
            <p:grpSpPr bwMode="auto">
              <a:xfrm>
                <a:off x="535" y="4512"/>
                <a:ext cx="789" cy="576"/>
                <a:chOff x="535" y="4512"/>
                <a:chExt cx="789" cy="576"/>
              </a:xfrm>
            </p:grpSpPr>
            <p:sp>
              <p:nvSpPr>
                <p:cNvPr id="20524" name="Rectangle 31"/>
                <p:cNvSpPr>
                  <a:spLocks noChangeArrowheads="1"/>
                </p:cNvSpPr>
                <p:nvPr/>
              </p:nvSpPr>
              <p:spPr bwMode="auto">
                <a:xfrm>
                  <a:off x="578" y="4512"/>
                  <a:ext cx="703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中秋节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25" name="Rectangle 88"/>
                <p:cNvSpPr>
                  <a:spLocks noChangeArrowheads="1"/>
                </p:cNvSpPr>
                <p:nvPr/>
              </p:nvSpPr>
              <p:spPr bwMode="auto">
                <a:xfrm>
                  <a:off x="535" y="4512"/>
                  <a:ext cx="789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12" name="Group 91"/>
              <p:cNvGrpSpPr/>
              <p:nvPr/>
            </p:nvGrpSpPr>
            <p:grpSpPr bwMode="auto">
              <a:xfrm>
                <a:off x="1324" y="4512"/>
                <a:ext cx="1166" cy="576"/>
                <a:chOff x="1324" y="4512"/>
                <a:chExt cx="1166" cy="576"/>
              </a:xfrm>
            </p:grpSpPr>
            <p:sp>
              <p:nvSpPr>
                <p:cNvPr id="20522" name="Rectangle 32"/>
                <p:cNvSpPr>
                  <a:spLocks noChangeArrowheads="1"/>
                </p:cNvSpPr>
                <p:nvPr/>
              </p:nvSpPr>
              <p:spPr bwMode="auto">
                <a:xfrm>
                  <a:off x="1367" y="4512"/>
                  <a:ext cx="1080" cy="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"但愿人长久，千里共婵娟"赏月、看节目、猜灯谜团圆全家福及月饼售卖活动 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23" name="Rectangle 90"/>
                <p:cNvSpPr>
                  <a:spLocks noChangeArrowheads="1"/>
                </p:cNvSpPr>
                <p:nvPr/>
              </p:nvSpPr>
              <p:spPr bwMode="auto">
                <a:xfrm>
                  <a:off x="1324" y="4512"/>
                  <a:ext cx="1166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13" name="Group 93"/>
              <p:cNvGrpSpPr/>
              <p:nvPr/>
            </p:nvGrpSpPr>
            <p:grpSpPr bwMode="auto">
              <a:xfrm>
                <a:off x="0" y="5088"/>
                <a:ext cx="535" cy="480"/>
                <a:chOff x="0" y="5088"/>
                <a:chExt cx="535" cy="480"/>
              </a:xfrm>
            </p:grpSpPr>
            <p:sp>
              <p:nvSpPr>
                <p:cNvPr id="20520" name="Rectangle 33"/>
                <p:cNvSpPr>
                  <a:spLocks noChangeArrowheads="1"/>
                </p:cNvSpPr>
                <p:nvPr/>
              </p:nvSpPr>
              <p:spPr bwMode="auto">
                <a:xfrm>
                  <a:off x="43" y="5088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21" name="Rectangle 92"/>
                <p:cNvSpPr>
                  <a:spLocks noChangeArrowheads="1"/>
                </p:cNvSpPr>
                <p:nvPr/>
              </p:nvSpPr>
              <p:spPr bwMode="auto">
                <a:xfrm>
                  <a:off x="0" y="5088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14" name="Group 95"/>
              <p:cNvGrpSpPr/>
              <p:nvPr/>
            </p:nvGrpSpPr>
            <p:grpSpPr bwMode="auto">
              <a:xfrm>
                <a:off x="535" y="5088"/>
                <a:ext cx="789" cy="480"/>
                <a:chOff x="535" y="5088"/>
                <a:chExt cx="789" cy="480"/>
              </a:xfrm>
            </p:grpSpPr>
            <p:sp>
              <p:nvSpPr>
                <p:cNvPr id="20518" name="Rectangle 34"/>
                <p:cNvSpPr>
                  <a:spLocks noChangeArrowheads="1"/>
                </p:cNvSpPr>
                <p:nvPr/>
              </p:nvSpPr>
              <p:spPr bwMode="auto">
                <a:xfrm>
                  <a:off x="578" y="5088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教师节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19" name="Rectangle 94"/>
                <p:cNvSpPr>
                  <a:spLocks noChangeArrowheads="1"/>
                </p:cNvSpPr>
                <p:nvPr/>
              </p:nvSpPr>
              <p:spPr bwMode="auto">
                <a:xfrm>
                  <a:off x="535" y="5088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0515" name="Group 97"/>
              <p:cNvGrpSpPr/>
              <p:nvPr/>
            </p:nvGrpSpPr>
            <p:grpSpPr bwMode="auto">
              <a:xfrm>
                <a:off x="1324" y="5088"/>
                <a:ext cx="1166" cy="480"/>
                <a:chOff x="1324" y="5088"/>
                <a:chExt cx="1166" cy="480"/>
              </a:xfrm>
            </p:grpSpPr>
            <p:sp>
              <p:nvSpPr>
                <p:cNvPr id="20516" name="Rectangle 35"/>
                <p:cNvSpPr>
                  <a:spLocks noChangeArrowheads="1"/>
                </p:cNvSpPr>
                <p:nvPr/>
              </p:nvSpPr>
              <p:spPr bwMode="auto">
                <a:xfrm>
                  <a:off x="1367" y="5088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凭教师证优惠活动主导带动消费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0517" name="Rectangle 96"/>
                <p:cNvSpPr>
                  <a:spLocks noChangeArrowheads="1"/>
                </p:cNvSpPr>
                <p:nvPr/>
              </p:nvSpPr>
              <p:spPr bwMode="auto">
                <a:xfrm>
                  <a:off x="1324" y="5088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</p:grpSp>
        <p:sp>
          <p:nvSpPr>
            <p:cNvPr id="20484" name="Rectangle 99"/>
            <p:cNvSpPr>
              <a:spLocks noChangeArrowheads="1"/>
            </p:cNvSpPr>
            <p:nvPr/>
          </p:nvSpPr>
          <p:spPr bwMode="auto">
            <a:xfrm>
              <a:off x="-3" y="-3"/>
              <a:ext cx="2496" cy="5574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2075" tIns="46038" rIns="92075" bIns="46038" anchor="ctr"/>
            <a:lstStyle/>
            <a:p>
              <a:endParaRPr lang="zh-CN" altLang="en-US" sz="800"/>
            </a:p>
          </p:txBody>
        </p:sp>
      </p:grpSp>
      <p:pic>
        <p:nvPicPr>
          <p:cNvPr id="99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76"/>
          <p:cNvGrpSpPr/>
          <p:nvPr/>
        </p:nvGrpSpPr>
        <p:grpSpPr bwMode="auto">
          <a:xfrm>
            <a:off x="838200" y="685800"/>
            <a:ext cx="6934200" cy="3257549"/>
            <a:chOff x="-3" y="-3"/>
            <a:chExt cx="2496" cy="4134"/>
          </a:xfrm>
        </p:grpSpPr>
        <p:grpSp>
          <p:nvGrpSpPr>
            <p:cNvPr id="21507" name="Group 74"/>
            <p:cNvGrpSpPr/>
            <p:nvPr/>
          </p:nvGrpSpPr>
          <p:grpSpPr bwMode="auto">
            <a:xfrm>
              <a:off x="0" y="0"/>
              <a:ext cx="2490" cy="4128"/>
              <a:chOff x="0" y="0"/>
              <a:chExt cx="2490" cy="4128"/>
            </a:xfrm>
          </p:grpSpPr>
          <p:grpSp>
            <p:nvGrpSpPr>
              <p:cNvPr id="21509" name="Group 27"/>
              <p:cNvGrpSpPr/>
              <p:nvPr/>
            </p:nvGrpSpPr>
            <p:grpSpPr bwMode="auto">
              <a:xfrm>
                <a:off x="0" y="0"/>
                <a:ext cx="2490" cy="672"/>
                <a:chOff x="0" y="0"/>
                <a:chExt cx="2490" cy="672"/>
              </a:xfrm>
            </p:grpSpPr>
            <p:sp>
              <p:nvSpPr>
                <p:cNvPr id="21579" name="Rectangle 2"/>
                <p:cNvSpPr>
                  <a:spLocks noChangeArrowheads="1"/>
                </p:cNvSpPr>
                <p:nvPr/>
              </p:nvSpPr>
              <p:spPr bwMode="auto">
                <a:xfrm>
                  <a:off x="3" y="288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 dirty="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 dirty="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 dirty="0">
                      <a:latin typeface="宋体" panose="02010600030101010101" pitchFamily="2" charset="-122"/>
                    </a:rPr>
                    <a:t>十月份</a:t>
                  </a:r>
                  <a:endParaRPr lang="zh-CN" altLang="en-US" sz="800" dirty="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 dirty="0"/>
                </a:p>
              </p:txBody>
            </p:sp>
            <p:sp>
              <p:nvSpPr>
                <p:cNvPr id="21580" name="Rectangle 2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0" name="Group 29"/>
              <p:cNvGrpSpPr/>
              <p:nvPr/>
            </p:nvGrpSpPr>
            <p:grpSpPr bwMode="auto">
              <a:xfrm>
                <a:off x="0" y="384"/>
                <a:ext cx="535" cy="384"/>
                <a:chOff x="0" y="384"/>
                <a:chExt cx="535" cy="384"/>
              </a:xfrm>
            </p:grpSpPr>
            <p:sp>
              <p:nvSpPr>
                <p:cNvPr id="21577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384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节日活动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78" name="Rectangle 28"/>
                <p:cNvSpPr>
                  <a:spLocks noChangeArrowheads="1"/>
                </p:cNvSpPr>
                <p:nvPr/>
              </p:nvSpPr>
              <p:spPr bwMode="auto">
                <a:xfrm>
                  <a:off x="0" y="384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1" name="Group 31"/>
              <p:cNvGrpSpPr/>
              <p:nvPr/>
            </p:nvGrpSpPr>
            <p:grpSpPr bwMode="auto">
              <a:xfrm>
                <a:off x="535" y="384"/>
                <a:ext cx="789" cy="384"/>
                <a:chOff x="535" y="384"/>
                <a:chExt cx="789" cy="384"/>
              </a:xfrm>
            </p:grpSpPr>
            <p:sp>
              <p:nvSpPr>
                <p:cNvPr id="21575" name="Rectangle 4"/>
                <p:cNvSpPr>
                  <a:spLocks noChangeArrowheads="1"/>
                </p:cNvSpPr>
                <p:nvPr/>
              </p:nvSpPr>
              <p:spPr bwMode="auto">
                <a:xfrm>
                  <a:off x="578" y="384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国庆节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76" name="Rectangle 30"/>
                <p:cNvSpPr>
                  <a:spLocks noChangeArrowheads="1"/>
                </p:cNvSpPr>
                <p:nvPr/>
              </p:nvSpPr>
              <p:spPr bwMode="auto">
                <a:xfrm>
                  <a:off x="535" y="384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2" name="Group 33"/>
              <p:cNvGrpSpPr/>
              <p:nvPr/>
            </p:nvGrpSpPr>
            <p:grpSpPr bwMode="auto">
              <a:xfrm>
                <a:off x="1324" y="384"/>
                <a:ext cx="1166" cy="384"/>
                <a:chOff x="1324" y="384"/>
                <a:chExt cx="1166" cy="384"/>
              </a:xfrm>
            </p:grpSpPr>
            <p:sp>
              <p:nvSpPr>
                <p:cNvPr id="21573" name="Rectangle 5"/>
                <p:cNvSpPr>
                  <a:spLocks noChangeArrowheads="1"/>
                </p:cNvSpPr>
                <p:nvPr/>
              </p:nvSpPr>
              <p:spPr bwMode="auto">
                <a:xfrm>
                  <a:off x="1367" y="384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婚寿宴、旅行社团队营销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74" name="Rectangle 32"/>
                <p:cNvSpPr>
                  <a:spLocks noChangeArrowheads="1"/>
                </p:cNvSpPr>
                <p:nvPr/>
              </p:nvSpPr>
              <p:spPr bwMode="auto">
                <a:xfrm>
                  <a:off x="1324" y="384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3" name="Group 35"/>
              <p:cNvGrpSpPr/>
              <p:nvPr/>
            </p:nvGrpSpPr>
            <p:grpSpPr bwMode="auto">
              <a:xfrm>
                <a:off x="0" y="768"/>
                <a:ext cx="535" cy="384"/>
                <a:chOff x="0" y="768"/>
                <a:chExt cx="535" cy="384"/>
              </a:xfrm>
            </p:grpSpPr>
            <p:sp>
              <p:nvSpPr>
                <p:cNvPr id="21571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768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主体活动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72" name="Rectangle 34"/>
                <p:cNvSpPr>
                  <a:spLocks noChangeArrowheads="1"/>
                </p:cNvSpPr>
                <p:nvPr/>
              </p:nvSpPr>
              <p:spPr bwMode="auto">
                <a:xfrm>
                  <a:off x="0" y="768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4" name="Group 37"/>
              <p:cNvGrpSpPr/>
              <p:nvPr/>
            </p:nvGrpSpPr>
            <p:grpSpPr bwMode="auto">
              <a:xfrm>
                <a:off x="535" y="768"/>
                <a:ext cx="789" cy="384"/>
                <a:chOff x="535" y="768"/>
                <a:chExt cx="789" cy="384"/>
              </a:xfrm>
            </p:grpSpPr>
            <p:sp>
              <p:nvSpPr>
                <p:cNvPr id="21569" name="Rectangle 7"/>
                <p:cNvSpPr>
                  <a:spLocks noChangeArrowheads="1"/>
                </p:cNvSpPr>
                <p:nvPr/>
              </p:nvSpPr>
              <p:spPr bwMode="auto">
                <a:xfrm>
                  <a:off x="578" y="768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团体会务促销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70" name="Rectangle 36"/>
                <p:cNvSpPr>
                  <a:spLocks noChangeArrowheads="1"/>
                </p:cNvSpPr>
                <p:nvPr/>
              </p:nvSpPr>
              <p:spPr bwMode="auto">
                <a:xfrm>
                  <a:off x="535" y="768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5" name="Group 39"/>
              <p:cNvGrpSpPr/>
              <p:nvPr/>
            </p:nvGrpSpPr>
            <p:grpSpPr bwMode="auto">
              <a:xfrm>
                <a:off x="1324" y="768"/>
                <a:ext cx="1166" cy="384"/>
                <a:chOff x="1324" y="768"/>
                <a:chExt cx="1166" cy="384"/>
              </a:xfrm>
            </p:grpSpPr>
            <p:sp>
              <p:nvSpPr>
                <p:cNvPr id="21567" name="Rectangle 8"/>
                <p:cNvSpPr>
                  <a:spLocks noChangeArrowheads="1"/>
                </p:cNvSpPr>
                <p:nvPr/>
              </p:nvSpPr>
              <p:spPr bwMode="auto">
                <a:xfrm>
                  <a:off x="1367" y="768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会议、商务营销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68" name="Rectangle 38"/>
                <p:cNvSpPr>
                  <a:spLocks noChangeArrowheads="1"/>
                </p:cNvSpPr>
                <p:nvPr/>
              </p:nvSpPr>
              <p:spPr bwMode="auto">
                <a:xfrm>
                  <a:off x="1324" y="768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6" name="Group 41"/>
              <p:cNvGrpSpPr/>
              <p:nvPr/>
            </p:nvGrpSpPr>
            <p:grpSpPr bwMode="auto">
              <a:xfrm>
                <a:off x="0" y="1152"/>
                <a:ext cx="2490" cy="384"/>
                <a:chOff x="0" y="1152"/>
                <a:chExt cx="2490" cy="384"/>
              </a:xfrm>
            </p:grpSpPr>
            <p:sp>
              <p:nvSpPr>
                <p:cNvPr id="21565" name="Rectangle 9"/>
                <p:cNvSpPr>
                  <a:spLocks noChangeArrowheads="1"/>
                </p:cNvSpPr>
                <p:nvPr/>
              </p:nvSpPr>
              <p:spPr bwMode="auto">
                <a:xfrm>
                  <a:off x="43" y="1152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十一月份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66" name="Rectangle 40"/>
                <p:cNvSpPr>
                  <a:spLocks noChangeArrowheads="1"/>
                </p:cNvSpPr>
                <p:nvPr/>
              </p:nvSpPr>
              <p:spPr bwMode="auto">
                <a:xfrm>
                  <a:off x="0" y="1152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7" name="Group 43"/>
              <p:cNvGrpSpPr/>
              <p:nvPr/>
            </p:nvGrpSpPr>
            <p:grpSpPr bwMode="auto">
              <a:xfrm>
                <a:off x="0" y="1536"/>
                <a:ext cx="535" cy="480"/>
                <a:chOff x="0" y="1536"/>
                <a:chExt cx="535" cy="480"/>
              </a:xfrm>
            </p:grpSpPr>
            <p:sp>
              <p:nvSpPr>
                <p:cNvPr id="21563" name="Rectangle 10"/>
                <p:cNvSpPr>
                  <a:spLocks noChangeArrowheads="1"/>
                </p:cNvSpPr>
                <p:nvPr/>
              </p:nvSpPr>
              <p:spPr bwMode="auto">
                <a:xfrm>
                  <a:off x="43" y="1536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主体活动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64" name="Rectangle 42"/>
                <p:cNvSpPr>
                  <a:spLocks noChangeArrowheads="1"/>
                </p:cNvSpPr>
                <p:nvPr/>
              </p:nvSpPr>
              <p:spPr bwMode="auto">
                <a:xfrm>
                  <a:off x="0" y="1536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8" name="Group 45"/>
              <p:cNvGrpSpPr/>
              <p:nvPr/>
            </p:nvGrpSpPr>
            <p:grpSpPr bwMode="auto">
              <a:xfrm>
                <a:off x="535" y="1536"/>
                <a:ext cx="789" cy="480"/>
                <a:chOff x="535" y="1536"/>
                <a:chExt cx="789" cy="480"/>
              </a:xfrm>
            </p:grpSpPr>
            <p:sp>
              <p:nvSpPr>
                <p:cNvPr id="21561" name="Rectangle 11"/>
                <p:cNvSpPr>
                  <a:spLocks noChangeArrowheads="1"/>
                </p:cNvSpPr>
                <p:nvPr/>
              </p:nvSpPr>
              <p:spPr bwMode="auto">
                <a:xfrm>
                  <a:off x="578" y="1536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秋季美食节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62" name="Rectangle 44"/>
                <p:cNvSpPr>
                  <a:spLocks noChangeArrowheads="1"/>
                </p:cNvSpPr>
                <p:nvPr/>
              </p:nvSpPr>
              <p:spPr bwMode="auto">
                <a:xfrm>
                  <a:off x="535" y="1536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19" name="Group 47"/>
              <p:cNvGrpSpPr/>
              <p:nvPr/>
            </p:nvGrpSpPr>
            <p:grpSpPr bwMode="auto">
              <a:xfrm>
                <a:off x="1324" y="1536"/>
                <a:ext cx="1166" cy="480"/>
                <a:chOff x="1324" y="1536"/>
                <a:chExt cx="1166" cy="480"/>
              </a:xfrm>
            </p:grpSpPr>
            <p:sp>
              <p:nvSpPr>
                <p:cNvPr id="21559" name="Rectangle 12"/>
                <p:cNvSpPr>
                  <a:spLocks noChangeArrowheads="1"/>
                </p:cNvSpPr>
                <p:nvPr/>
              </p:nvSpPr>
              <p:spPr bwMode="auto">
                <a:xfrm>
                  <a:off x="1367" y="1536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“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收获今秋</a:t>
                  </a:r>
                  <a:r>
                    <a:rPr lang="zh-CN" altLang="en-US" sz="800"/>
                    <a:t>”</a:t>
                  </a:r>
                  <a:r>
                    <a:rPr lang="zh-CN" altLang="en-US" sz="800">
                      <a:latin typeface="宋体" panose="02010600030101010101" pitchFamily="2" charset="-122"/>
                    </a:rPr>
                    <a:t>美食节，特价秋季美食活动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60" name="Rectangle 46"/>
                <p:cNvSpPr>
                  <a:spLocks noChangeArrowheads="1"/>
                </p:cNvSpPr>
                <p:nvPr/>
              </p:nvSpPr>
              <p:spPr bwMode="auto">
                <a:xfrm>
                  <a:off x="1324" y="1536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0" name="Group 49"/>
              <p:cNvGrpSpPr/>
              <p:nvPr/>
            </p:nvGrpSpPr>
            <p:grpSpPr bwMode="auto">
              <a:xfrm>
                <a:off x="0" y="2016"/>
                <a:ext cx="2490" cy="384"/>
                <a:chOff x="0" y="2016"/>
                <a:chExt cx="2490" cy="384"/>
              </a:xfrm>
            </p:grpSpPr>
            <p:sp>
              <p:nvSpPr>
                <p:cNvPr id="21557" name="Rectangle 13"/>
                <p:cNvSpPr>
                  <a:spLocks noChangeArrowheads="1"/>
                </p:cNvSpPr>
                <p:nvPr/>
              </p:nvSpPr>
              <p:spPr bwMode="auto">
                <a:xfrm>
                  <a:off x="43" y="2016"/>
                  <a:ext cx="2404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>
                      <a:latin typeface="宋体" panose="02010600030101010101" pitchFamily="2" charset="-122"/>
                    </a:rPr>
                    <a:t>十二月份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58" name="Rectangle 48"/>
                <p:cNvSpPr>
                  <a:spLocks noChangeArrowheads="1"/>
                </p:cNvSpPr>
                <p:nvPr/>
              </p:nvSpPr>
              <p:spPr bwMode="auto">
                <a:xfrm>
                  <a:off x="0" y="2016"/>
                  <a:ext cx="2490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1" name="Group 51"/>
              <p:cNvGrpSpPr/>
              <p:nvPr/>
            </p:nvGrpSpPr>
            <p:grpSpPr bwMode="auto">
              <a:xfrm>
                <a:off x="0" y="2400"/>
                <a:ext cx="535" cy="480"/>
                <a:chOff x="0" y="2400"/>
                <a:chExt cx="535" cy="480"/>
              </a:xfrm>
            </p:grpSpPr>
            <p:sp>
              <p:nvSpPr>
                <p:cNvPr id="21555" name="Rectangle 14"/>
                <p:cNvSpPr>
                  <a:spLocks noChangeArrowheads="1"/>
                </p:cNvSpPr>
                <p:nvPr/>
              </p:nvSpPr>
              <p:spPr bwMode="auto">
                <a:xfrm>
                  <a:off x="43" y="2400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节日活动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56" name="Rectangle 50"/>
                <p:cNvSpPr>
                  <a:spLocks noChangeArrowheads="1"/>
                </p:cNvSpPr>
                <p:nvPr/>
              </p:nvSpPr>
              <p:spPr bwMode="auto">
                <a:xfrm>
                  <a:off x="0" y="2400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2" name="Group 53"/>
              <p:cNvGrpSpPr/>
              <p:nvPr/>
            </p:nvGrpSpPr>
            <p:grpSpPr bwMode="auto">
              <a:xfrm>
                <a:off x="535" y="2400"/>
                <a:ext cx="789" cy="480"/>
                <a:chOff x="535" y="2400"/>
                <a:chExt cx="789" cy="480"/>
              </a:xfrm>
            </p:grpSpPr>
            <p:sp>
              <p:nvSpPr>
                <p:cNvPr id="21553" name="Rectangle 15"/>
                <p:cNvSpPr>
                  <a:spLocks noChangeArrowheads="1"/>
                </p:cNvSpPr>
                <p:nvPr/>
              </p:nvSpPr>
              <p:spPr bwMode="auto">
                <a:xfrm>
                  <a:off x="578" y="2400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圣诞节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54" name="Rectangle 52"/>
                <p:cNvSpPr>
                  <a:spLocks noChangeArrowheads="1"/>
                </p:cNvSpPr>
                <p:nvPr/>
              </p:nvSpPr>
              <p:spPr bwMode="auto">
                <a:xfrm>
                  <a:off x="535" y="2400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3" name="Group 55"/>
              <p:cNvGrpSpPr/>
              <p:nvPr/>
            </p:nvGrpSpPr>
            <p:grpSpPr bwMode="auto">
              <a:xfrm>
                <a:off x="1324" y="2400"/>
                <a:ext cx="1166" cy="480"/>
                <a:chOff x="1324" y="2400"/>
                <a:chExt cx="1166" cy="480"/>
              </a:xfrm>
            </p:grpSpPr>
            <p:sp>
              <p:nvSpPr>
                <p:cNvPr id="21551" name="Rectangle 16"/>
                <p:cNvSpPr>
                  <a:spLocks noChangeArrowheads="1"/>
                </p:cNvSpPr>
                <p:nvPr/>
              </p:nvSpPr>
              <p:spPr bwMode="auto">
                <a:xfrm>
                  <a:off x="1367" y="2400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"温馨圣诞冬日情"圣诞大餐、圣诞舞会等活动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52" name="Rectangle 54"/>
                <p:cNvSpPr>
                  <a:spLocks noChangeArrowheads="1"/>
                </p:cNvSpPr>
                <p:nvPr/>
              </p:nvSpPr>
              <p:spPr bwMode="auto">
                <a:xfrm>
                  <a:off x="1324" y="2400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4" name="Group 57"/>
              <p:cNvGrpSpPr/>
              <p:nvPr/>
            </p:nvGrpSpPr>
            <p:grpSpPr bwMode="auto">
              <a:xfrm>
                <a:off x="0" y="2880"/>
                <a:ext cx="535" cy="384"/>
                <a:chOff x="0" y="2880"/>
                <a:chExt cx="535" cy="384"/>
              </a:xfrm>
            </p:grpSpPr>
            <p:sp>
              <p:nvSpPr>
                <p:cNvPr id="21549" name="Rectangle 17"/>
                <p:cNvSpPr>
                  <a:spLocks noChangeArrowheads="1"/>
                </p:cNvSpPr>
                <p:nvPr/>
              </p:nvSpPr>
              <p:spPr bwMode="auto">
                <a:xfrm>
                  <a:off x="43" y="2880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50" name="Rectangle 56"/>
                <p:cNvSpPr>
                  <a:spLocks noChangeArrowheads="1"/>
                </p:cNvSpPr>
                <p:nvPr/>
              </p:nvSpPr>
              <p:spPr bwMode="auto">
                <a:xfrm>
                  <a:off x="0" y="2880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5" name="Group 59"/>
              <p:cNvGrpSpPr/>
              <p:nvPr/>
            </p:nvGrpSpPr>
            <p:grpSpPr bwMode="auto">
              <a:xfrm>
                <a:off x="535" y="2880"/>
                <a:ext cx="789" cy="384"/>
                <a:chOff x="535" y="2880"/>
                <a:chExt cx="789" cy="384"/>
              </a:xfrm>
            </p:grpSpPr>
            <p:sp>
              <p:nvSpPr>
                <p:cNvPr id="21547" name="Rectangle 18"/>
                <p:cNvSpPr>
                  <a:spLocks noChangeArrowheads="1"/>
                </p:cNvSpPr>
                <p:nvPr/>
              </p:nvSpPr>
              <p:spPr bwMode="auto">
                <a:xfrm>
                  <a:off x="578" y="2880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元旦节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48" name="Rectangle 58"/>
                <p:cNvSpPr>
                  <a:spLocks noChangeArrowheads="1"/>
                </p:cNvSpPr>
                <p:nvPr/>
              </p:nvSpPr>
              <p:spPr bwMode="auto">
                <a:xfrm>
                  <a:off x="535" y="2880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6" name="Group 61"/>
              <p:cNvGrpSpPr/>
              <p:nvPr/>
            </p:nvGrpSpPr>
            <p:grpSpPr bwMode="auto">
              <a:xfrm>
                <a:off x="1324" y="2880"/>
                <a:ext cx="1166" cy="384"/>
                <a:chOff x="1324" y="2880"/>
                <a:chExt cx="1166" cy="384"/>
              </a:xfrm>
            </p:grpSpPr>
            <p:sp>
              <p:nvSpPr>
                <p:cNvPr id="21545" name="Rectangle 19"/>
                <p:cNvSpPr>
                  <a:spLocks noChangeArrowheads="1"/>
                </p:cNvSpPr>
                <p:nvPr/>
              </p:nvSpPr>
              <p:spPr bwMode="auto">
                <a:xfrm>
                  <a:off x="1367" y="2880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元旦节前营销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46" name="Rectangle 60"/>
                <p:cNvSpPr>
                  <a:spLocks noChangeArrowheads="1"/>
                </p:cNvSpPr>
                <p:nvPr/>
              </p:nvSpPr>
              <p:spPr bwMode="auto">
                <a:xfrm>
                  <a:off x="1324" y="2880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7" name="Group 63"/>
              <p:cNvGrpSpPr/>
              <p:nvPr/>
            </p:nvGrpSpPr>
            <p:grpSpPr bwMode="auto">
              <a:xfrm>
                <a:off x="0" y="3264"/>
                <a:ext cx="535" cy="480"/>
                <a:chOff x="0" y="3264"/>
                <a:chExt cx="535" cy="480"/>
              </a:xfrm>
            </p:grpSpPr>
            <p:sp>
              <p:nvSpPr>
                <p:cNvPr id="21543" name="Rectangle 20"/>
                <p:cNvSpPr>
                  <a:spLocks noChangeArrowheads="1"/>
                </p:cNvSpPr>
                <p:nvPr/>
              </p:nvSpPr>
              <p:spPr bwMode="auto">
                <a:xfrm>
                  <a:off x="43" y="3264"/>
                  <a:ext cx="449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 dirty="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 b="1" dirty="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 b="1" dirty="0">
                      <a:latin typeface="宋体" panose="02010600030101010101" pitchFamily="2" charset="-122"/>
                    </a:rPr>
                    <a:t>20</a:t>
                  </a:r>
                  <a:r>
                    <a:rPr lang="en-US" altLang="zh-CN" sz="800" b="1" dirty="0">
                      <a:latin typeface="宋体" panose="02010600030101010101" pitchFamily="2" charset="-122"/>
                    </a:rPr>
                    <a:t>22</a:t>
                  </a:r>
                  <a:r>
                    <a:rPr lang="zh-CN" altLang="en-US" sz="800" b="1" dirty="0">
                      <a:latin typeface="宋体" panose="02010600030101010101" pitchFamily="2" charset="-122"/>
                    </a:rPr>
                    <a:t>年1月</a:t>
                  </a:r>
                  <a:endParaRPr lang="zh-CN" altLang="en-US" sz="800" dirty="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 dirty="0"/>
                </a:p>
              </p:txBody>
            </p:sp>
            <p:sp>
              <p:nvSpPr>
                <p:cNvPr id="21544" name="Rectangle 62"/>
                <p:cNvSpPr>
                  <a:spLocks noChangeArrowheads="1"/>
                </p:cNvSpPr>
                <p:nvPr/>
              </p:nvSpPr>
              <p:spPr bwMode="auto">
                <a:xfrm>
                  <a:off x="0" y="3264"/>
                  <a:ext cx="535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8" name="Group 65"/>
              <p:cNvGrpSpPr/>
              <p:nvPr/>
            </p:nvGrpSpPr>
            <p:grpSpPr bwMode="auto">
              <a:xfrm>
                <a:off x="535" y="3264"/>
                <a:ext cx="789" cy="480"/>
                <a:chOff x="535" y="3264"/>
                <a:chExt cx="789" cy="480"/>
              </a:xfrm>
            </p:grpSpPr>
            <p:sp>
              <p:nvSpPr>
                <p:cNvPr id="21541" name="Rectangle 21"/>
                <p:cNvSpPr>
                  <a:spLocks noChangeArrowheads="1"/>
                </p:cNvSpPr>
                <p:nvPr/>
              </p:nvSpPr>
              <p:spPr bwMode="auto">
                <a:xfrm>
                  <a:off x="578" y="3264"/>
                  <a:ext cx="703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42" name="Rectangle 64"/>
                <p:cNvSpPr>
                  <a:spLocks noChangeArrowheads="1"/>
                </p:cNvSpPr>
                <p:nvPr/>
              </p:nvSpPr>
              <p:spPr bwMode="auto">
                <a:xfrm>
                  <a:off x="535" y="3264"/>
                  <a:ext cx="789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29" name="Group 67"/>
              <p:cNvGrpSpPr/>
              <p:nvPr/>
            </p:nvGrpSpPr>
            <p:grpSpPr bwMode="auto">
              <a:xfrm>
                <a:off x="1324" y="3264"/>
                <a:ext cx="1166" cy="480"/>
                <a:chOff x="1324" y="3264"/>
                <a:chExt cx="1166" cy="480"/>
              </a:xfrm>
            </p:grpSpPr>
            <p:sp>
              <p:nvSpPr>
                <p:cNvPr id="21539" name="Rectangle 22"/>
                <p:cNvSpPr>
                  <a:spLocks noChangeArrowheads="1"/>
                </p:cNvSpPr>
                <p:nvPr/>
              </p:nvSpPr>
              <p:spPr bwMode="auto">
                <a:xfrm>
                  <a:off x="1367" y="3264"/>
                  <a:ext cx="108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/>
                    <a:t> 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40" name="Rectangle 66"/>
                <p:cNvSpPr>
                  <a:spLocks noChangeArrowheads="1"/>
                </p:cNvSpPr>
                <p:nvPr/>
              </p:nvSpPr>
              <p:spPr bwMode="auto">
                <a:xfrm>
                  <a:off x="1324" y="3264"/>
                  <a:ext cx="1166" cy="480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30" name="Group 69"/>
              <p:cNvGrpSpPr/>
              <p:nvPr/>
            </p:nvGrpSpPr>
            <p:grpSpPr bwMode="auto">
              <a:xfrm>
                <a:off x="0" y="3744"/>
                <a:ext cx="535" cy="384"/>
                <a:chOff x="0" y="3744"/>
                <a:chExt cx="535" cy="384"/>
              </a:xfrm>
            </p:grpSpPr>
            <p:sp>
              <p:nvSpPr>
                <p:cNvPr id="21537" name="Rectangle 23"/>
                <p:cNvSpPr>
                  <a:spLocks noChangeArrowheads="1"/>
                </p:cNvSpPr>
                <p:nvPr/>
              </p:nvSpPr>
              <p:spPr bwMode="auto">
                <a:xfrm>
                  <a:off x="43" y="3744"/>
                  <a:ext cx="449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主体活动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38" name="Rectangle 68"/>
                <p:cNvSpPr>
                  <a:spLocks noChangeArrowheads="1"/>
                </p:cNvSpPr>
                <p:nvPr/>
              </p:nvSpPr>
              <p:spPr bwMode="auto">
                <a:xfrm>
                  <a:off x="0" y="3744"/>
                  <a:ext cx="53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31" name="Group 71"/>
              <p:cNvGrpSpPr/>
              <p:nvPr/>
            </p:nvGrpSpPr>
            <p:grpSpPr bwMode="auto">
              <a:xfrm>
                <a:off x="535" y="3744"/>
                <a:ext cx="789" cy="384"/>
                <a:chOff x="535" y="3744"/>
                <a:chExt cx="789" cy="384"/>
              </a:xfrm>
            </p:grpSpPr>
            <p:sp>
              <p:nvSpPr>
                <p:cNvPr id="21535" name="Rectangle 24"/>
                <p:cNvSpPr>
                  <a:spLocks noChangeArrowheads="1"/>
                </p:cNvSpPr>
                <p:nvPr/>
              </p:nvSpPr>
              <p:spPr bwMode="auto">
                <a:xfrm>
                  <a:off x="578" y="3744"/>
                  <a:ext cx="703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ctr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团拜会餐</a:t>
                  </a:r>
                  <a:endParaRPr lang="zh-CN" altLang="en-US" sz="800"/>
                </a:p>
                <a:p>
                  <a:pPr algn="ctr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36" name="Rectangle 70"/>
                <p:cNvSpPr>
                  <a:spLocks noChangeArrowheads="1"/>
                </p:cNvSpPr>
                <p:nvPr/>
              </p:nvSpPr>
              <p:spPr bwMode="auto">
                <a:xfrm>
                  <a:off x="535" y="3744"/>
                  <a:ext cx="789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  <p:grpSp>
            <p:nvGrpSpPr>
              <p:cNvPr id="21532" name="Group 73"/>
              <p:cNvGrpSpPr/>
              <p:nvPr/>
            </p:nvGrpSpPr>
            <p:grpSpPr bwMode="auto">
              <a:xfrm>
                <a:off x="1324" y="3744"/>
                <a:ext cx="1166" cy="384"/>
                <a:chOff x="1324" y="3744"/>
                <a:chExt cx="1166" cy="384"/>
              </a:xfrm>
            </p:grpSpPr>
            <p:sp>
              <p:nvSpPr>
                <p:cNvPr id="21533" name="Rectangle 25"/>
                <p:cNvSpPr>
                  <a:spLocks noChangeArrowheads="1"/>
                </p:cNvSpPr>
                <p:nvPr/>
              </p:nvSpPr>
              <p:spPr bwMode="auto">
                <a:xfrm>
                  <a:off x="1367" y="3744"/>
                  <a:ext cx="1080" cy="3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92075" tIns="46038" rIns="92075" bIns="46038" anchor="ctr"/>
                <a:lstStyle/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endParaRPr lang="zh-CN" altLang="en-US" sz="800">
                    <a:latin typeface="宋体" panose="02010600030101010101" pitchFamily="2" charset="-122"/>
                  </a:endParaRPr>
                </a:p>
                <a:p>
                  <a:pPr algn="just">
                    <a:spcBef>
                      <a:spcPct val="0"/>
                    </a:spcBef>
                    <a:buClrTx/>
                  </a:pPr>
                  <a:r>
                    <a:rPr lang="zh-CN" altLang="en-US" sz="800">
                      <a:latin typeface="宋体" panose="02010600030101010101" pitchFamily="2" charset="-122"/>
                    </a:rPr>
                    <a:t>团拜会餐促销活动</a:t>
                  </a:r>
                  <a:endParaRPr lang="zh-CN" altLang="en-US" sz="800"/>
                </a:p>
                <a:p>
                  <a:pPr algn="just" eaLnBrk="0" hangingPunct="0">
                    <a:spcBef>
                      <a:spcPct val="0"/>
                    </a:spcBef>
                    <a:buClrTx/>
                  </a:pPr>
                  <a:endParaRPr lang="zh-CN" altLang="en-US" sz="800"/>
                </a:p>
              </p:txBody>
            </p:sp>
            <p:sp>
              <p:nvSpPr>
                <p:cNvPr id="21534" name="Rectangle 72"/>
                <p:cNvSpPr>
                  <a:spLocks noChangeArrowheads="1"/>
                </p:cNvSpPr>
                <p:nvPr/>
              </p:nvSpPr>
              <p:spPr bwMode="auto">
                <a:xfrm>
                  <a:off x="1324" y="3744"/>
                  <a:ext cx="11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2075" tIns="46038" rIns="92075" bIns="46038" anchor="ctr"/>
                <a:lstStyle/>
                <a:p>
                  <a:endParaRPr lang="zh-CN" altLang="en-US" sz="800"/>
                </a:p>
              </p:txBody>
            </p:sp>
          </p:grpSp>
        </p:grpSp>
        <p:sp>
          <p:nvSpPr>
            <p:cNvPr id="21508" name="Rectangle 75"/>
            <p:cNvSpPr>
              <a:spLocks noChangeArrowheads="1"/>
            </p:cNvSpPr>
            <p:nvPr/>
          </p:nvSpPr>
          <p:spPr bwMode="auto">
            <a:xfrm>
              <a:off x="-3" y="-3"/>
              <a:ext cx="2496" cy="4134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2075" tIns="46038" rIns="92075" bIns="46038" anchor="ctr"/>
            <a:lstStyle/>
            <a:p>
              <a:endParaRPr lang="zh-CN" altLang="en-US" sz="800"/>
            </a:p>
          </p:txBody>
        </p:sp>
      </p:grpSp>
      <p:pic>
        <p:nvPicPr>
          <p:cNvPr id="78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61720" y="1556544"/>
            <a:ext cx="6891814" cy="1623060"/>
          </a:xfrm>
          <a:prstGeom prst="rect">
            <a:avLst/>
          </a:prstGeom>
        </p:spPr>
        <p:txBody>
          <a:bodyPr vert="horz" wrap="square" lIns="0" tIns="9667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面对多样化</a:t>
            </a:r>
            <a:r>
              <a:rPr lang="zh-CN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营销手段和</a:t>
            </a:r>
            <a:r>
              <a:rPr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渠道选择，</a:t>
            </a:r>
            <a:endParaRPr sz="28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lang="zh-CN"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科创大厦</a:t>
            </a:r>
            <a:r>
              <a:rPr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需要探索新渠道、</a:t>
            </a:r>
            <a:r>
              <a:rPr sz="2800" b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玩法</a:t>
            </a:r>
            <a:endParaRPr sz="28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2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优化渠道组合</a:t>
            </a:r>
            <a:r>
              <a:rPr sz="2800" b="1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，实</a:t>
            </a:r>
            <a:r>
              <a:rPr sz="2800" b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现</a:t>
            </a:r>
            <a:r>
              <a:rPr sz="2800" b="1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渠道</a:t>
            </a:r>
            <a:r>
              <a:rPr sz="2800" b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利</a:t>
            </a:r>
            <a:r>
              <a:rPr sz="2800" b="1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润最</a:t>
            </a:r>
            <a:r>
              <a:rPr sz="2800" b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大</a:t>
            </a:r>
            <a:r>
              <a:rPr sz="2800" b="1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化</a:t>
            </a:r>
            <a:endParaRPr sz="2800" b="1" spc="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2194559" y="2779775"/>
            <a:ext cx="0" cy="1995964"/>
          </a:xfrm>
          <a:custGeom>
            <a:avLst/>
            <a:gdLst/>
            <a:ahLst/>
            <a:cxnLst/>
            <a:rect l="l" t="t" r="r" b="b"/>
            <a:pathLst>
              <a:path h="2661285">
                <a:moveTo>
                  <a:pt x="0" y="0"/>
                </a:moveTo>
                <a:lnTo>
                  <a:pt x="0" y="2660840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67327" y="2771775"/>
            <a:ext cx="14288" cy="2002631"/>
          </a:xfrm>
          <a:custGeom>
            <a:avLst/>
            <a:gdLst/>
            <a:ahLst/>
            <a:cxnLst/>
            <a:rect l="l" t="t" r="r" b="b"/>
            <a:pathLst>
              <a:path w="19050" h="2670175">
                <a:moveTo>
                  <a:pt x="18541" y="0"/>
                </a:moveTo>
                <a:lnTo>
                  <a:pt x="0" y="2669844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62955" y="2743200"/>
            <a:ext cx="0" cy="2015490"/>
          </a:xfrm>
          <a:custGeom>
            <a:avLst/>
            <a:gdLst/>
            <a:ahLst/>
            <a:cxnLst/>
            <a:rect l="l" t="t" r="r" b="b"/>
            <a:pathLst>
              <a:path h="2687320">
                <a:moveTo>
                  <a:pt x="0" y="0"/>
                </a:moveTo>
                <a:lnTo>
                  <a:pt x="0" y="2687180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10019" y="2771775"/>
            <a:ext cx="0" cy="1923574"/>
          </a:xfrm>
          <a:custGeom>
            <a:avLst/>
            <a:gdLst/>
            <a:ahLst/>
            <a:cxnLst/>
            <a:rect l="l" t="t" r="r" b="b"/>
            <a:pathLst>
              <a:path h="2564765">
                <a:moveTo>
                  <a:pt x="0" y="0"/>
                </a:moveTo>
                <a:lnTo>
                  <a:pt x="0" y="2564472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2028" y="2853525"/>
            <a:ext cx="1454944" cy="10502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22275">
              <a:lnSpc>
                <a:spcPct val="100000"/>
              </a:lnSpc>
              <a:spcBef>
                <a:spcPts val="100"/>
              </a:spcBef>
            </a:pPr>
            <a:r>
              <a:rPr sz="135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产品定位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00000"/>
              </a:lnSpc>
              <a:spcBef>
                <a:spcPts val="1460"/>
              </a:spcBef>
            </a:pP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重新定位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店产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品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 </a:t>
            </a:r>
            <a:r>
              <a:rPr sz="1050" spc="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能力</a:t>
            </a:r>
            <a:r>
              <a:rPr sz="1050" spc="10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让</a:t>
            </a:r>
            <a:r>
              <a:rPr sz="1050" spc="10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产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品</a:t>
            </a:r>
            <a:r>
              <a:rPr sz="1050" spc="10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不平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庸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 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有亮点、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打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造差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异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化 优势和产品力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47075" y="2853595"/>
            <a:ext cx="1359694" cy="13728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4831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数据思维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00000"/>
              </a:lnSpc>
              <a:spcBef>
                <a:spcPts val="1455"/>
              </a:spcBef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获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取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流量和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形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成转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化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一 样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重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要。建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立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数据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分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析 体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系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来衡量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渠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道价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值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和 转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化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效果。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流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量红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利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已 尽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今天，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建议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味 以获取流量为导向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13282" y="2853944"/>
            <a:ext cx="1316831" cy="12115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191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内容营销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00000"/>
              </a:lnSpc>
              <a:spcBef>
                <a:spcPts val="1455"/>
              </a:spcBef>
            </a:pP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通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过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内容营销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解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决 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分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享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和传播的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问</a:t>
            </a:r>
            <a:r>
              <a:rPr sz="1050" spc="1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题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。 </a:t>
            </a:r>
            <a:r>
              <a:rPr sz="1050" spc="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这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050" spc="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点对于内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容</a:t>
            </a:r>
            <a:r>
              <a:rPr sz="1050" spc="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类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电 商的运营至关重要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529167" y="2853239"/>
            <a:ext cx="1315879" cy="1373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19100">
              <a:lnSpc>
                <a:spcPct val="100000"/>
              </a:lnSpc>
              <a:spcBef>
                <a:spcPts val="100"/>
              </a:spcBef>
            </a:pPr>
            <a:r>
              <a:rPr sz="135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用户运营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00000"/>
              </a:lnSpc>
              <a:spcBef>
                <a:spcPts val="1460"/>
              </a:spcBef>
            </a:pP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力将外部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渠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道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过 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客人沉淀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自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己 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流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量</a:t>
            </a:r>
            <a:r>
              <a:rPr sz="1050" spc="12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池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50" spc="-3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并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断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进 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行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孵</a:t>
            </a:r>
            <a:r>
              <a:rPr sz="1050" spc="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化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50" spc="-3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降低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获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客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成 本，提升用户价值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35653" y="2891409"/>
            <a:ext cx="1419225" cy="12115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83235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数字营销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00000"/>
              </a:lnSpc>
              <a:spcBef>
                <a:spcPts val="1455"/>
              </a:spcBef>
            </a:pP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通</a:t>
            </a:r>
            <a:r>
              <a:rPr sz="1050" spc="5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过数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字</a:t>
            </a:r>
            <a:r>
              <a:rPr sz="1050" spc="5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营销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050" spc="5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系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断 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触</a:t>
            </a:r>
            <a:r>
              <a:rPr sz="1050" spc="5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达客</a:t>
            </a:r>
            <a:r>
              <a:rPr sz="1050" spc="7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050" spc="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50" spc="5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激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发</a:t>
            </a:r>
            <a:r>
              <a:rPr sz="1050" spc="5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需</a:t>
            </a:r>
            <a:r>
              <a:rPr sz="1050" spc="7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求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  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累</a:t>
            </a:r>
            <a:r>
              <a:rPr sz="1050" spc="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积品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牌</a:t>
            </a:r>
            <a:r>
              <a:rPr sz="1050" spc="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好感</a:t>
            </a:r>
            <a:r>
              <a:rPr sz="1050" spc="8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度</a:t>
            </a:r>
            <a:r>
              <a:rPr sz="1050" spc="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50" spc="6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具备 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建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立</a:t>
            </a:r>
            <a:r>
              <a:rPr sz="105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always</a:t>
            </a:r>
            <a:r>
              <a:rPr sz="1050" spc="2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on</a:t>
            </a:r>
            <a:r>
              <a:rPr sz="1050" spc="26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字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营 销策略的思维能力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502412" y="332423"/>
            <a:ext cx="8139178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科创大厦掘金数字营销时代的五大能力</a:t>
            </a:r>
            <a:endParaRPr sz="27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19023" y="1221009"/>
            <a:ext cx="7756208" cy="120396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数字营销时代对酒店运营者提出了</a:t>
            </a:r>
            <a:r>
              <a:rPr sz="16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新</a:t>
            </a:r>
            <a:r>
              <a:rPr sz="165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的要求</a:t>
            </a:r>
            <a:endParaRPr sz="16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20000"/>
              </a:lnSpc>
              <a:spcBef>
                <a:spcPts val="1300"/>
              </a:spcBef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新媒体是数字营销策略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重要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组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成部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分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，归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根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结底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新媒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营销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解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决的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分享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传播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问题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因此</a:t>
            </a:r>
            <a:r>
              <a:rPr lang="zh-CN"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科创大厦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产品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设计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需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要围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绕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如何 引发分享和传播来进行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设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计。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字营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销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另外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个特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点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是效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可衡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量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，这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意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味着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我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们有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能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力获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取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数据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更好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追踪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渠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道表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现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和转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化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的情 况，并以此来不断优化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调整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渠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道策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略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和广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告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投放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策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略。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这一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切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的背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后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，都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以内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容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变现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和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流量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变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现为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驱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动的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内容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红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利和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社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交红 利依然存在，只是取决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于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我们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否已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经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做好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准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备，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如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何获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取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612380" y="2853690"/>
            <a:ext cx="465296" cy="419100"/>
          </a:xfrm>
          <a:custGeom>
            <a:avLst/>
            <a:gdLst/>
            <a:ahLst/>
            <a:cxnLst/>
            <a:rect l="l" t="t" r="r" b="b"/>
            <a:pathLst>
              <a:path w="620395" h="558800">
                <a:moveTo>
                  <a:pt x="615695" y="537844"/>
                </a:moveTo>
                <a:lnTo>
                  <a:pt x="4571" y="537844"/>
                </a:lnTo>
                <a:lnTo>
                  <a:pt x="0" y="542416"/>
                </a:lnTo>
                <a:lnTo>
                  <a:pt x="0" y="553719"/>
                </a:lnTo>
                <a:lnTo>
                  <a:pt x="4571" y="558291"/>
                </a:lnTo>
                <a:lnTo>
                  <a:pt x="615695" y="558291"/>
                </a:lnTo>
                <a:lnTo>
                  <a:pt x="620267" y="553719"/>
                </a:lnTo>
                <a:lnTo>
                  <a:pt x="620267" y="542416"/>
                </a:lnTo>
                <a:lnTo>
                  <a:pt x="615695" y="537844"/>
                </a:lnTo>
                <a:close/>
              </a:path>
              <a:path w="620395" h="558800">
                <a:moveTo>
                  <a:pt x="615695" y="499109"/>
                </a:moveTo>
                <a:lnTo>
                  <a:pt x="4571" y="499109"/>
                </a:lnTo>
                <a:lnTo>
                  <a:pt x="0" y="504189"/>
                </a:lnTo>
                <a:lnTo>
                  <a:pt x="0" y="515619"/>
                </a:lnTo>
                <a:lnTo>
                  <a:pt x="4571" y="519429"/>
                </a:lnTo>
                <a:lnTo>
                  <a:pt x="615695" y="519429"/>
                </a:lnTo>
                <a:lnTo>
                  <a:pt x="620267" y="515619"/>
                </a:lnTo>
                <a:lnTo>
                  <a:pt x="620267" y="504189"/>
                </a:lnTo>
                <a:lnTo>
                  <a:pt x="615695" y="499109"/>
                </a:lnTo>
                <a:close/>
              </a:path>
              <a:path w="620395" h="558800">
                <a:moveTo>
                  <a:pt x="67563" y="431799"/>
                </a:moveTo>
                <a:lnTo>
                  <a:pt x="28828" y="431799"/>
                </a:lnTo>
                <a:lnTo>
                  <a:pt x="24256" y="435609"/>
                </a:lnTo>
                <a:lnTo>
                  <a:pt x="24129" y="441959"/>
                </a:lnTo>
                <a:lnTo>
                  <a:pt x="21462" y="499109"/>
                </a:lnTo>
                <a:lnTo>
                  <a:pt x="42036" y="499109"/>
                </a:lnTo>
                <a:lnTo>
                  <a:pt x="44068" y="452119"/>
                </a:lnTo>
                <a:lnTo>
                  <a:pt x="72714" y="452119"/>
                </a:lnTo>
                <a:lnTo>
                  <a:pt x="72262" y="441959"/>
                </a:lnTo>
                <a:lnTo>
                  <a:pt x="72135" y="435609"/>
                </a:lnTo>
                <a:lnTo>
                  <a:pt x="67563" y="431799"/>
                </a:lnTo>
                <a:close/>
              </a:path>
              <a:path w="620395" h="558800">
                <a:moveTo>
                  <a:pt x="72714" y="452119"/>
                </a:moveTo>
                <a:lnTo>
                  <a:pt x="52323" y="452119"/>
                </a:lnTo>
                <a:lnTo>
                  <a:pt x="54482" y="499109"/>
                </a:lnTo>
                <a:lnTo>
                  <a:pt x="74802" y="499109"/>
                </a:lnTo>
                <a:lnTo>
                  <a:pt x="72714" y="452119"/>
                </a:lnTo>
                <a:close/>
              </a:path>
              <a:path w="620395" h="558800">
                <a:moveTo>
                  <a:pt x="296163" y="184149"/>
                </a:moveTo>
                <a:lnTo>
                  <a:pt x="250253" y="201929"/>
                </a:lnTo>
                <a:lnTo>
                  <a:pt x="228726" y="246379"/>
                </a:lnTo>
                <a:lnTo>
                  <a:pt x="221741" y="335279"/>
                </a:lnTo>
                <a:lnTo>
                  <a:pt x="222138" y="350519"/>
                </a:lnTo>
                <a:lnTo>
                  <a:pt x="241426" y="391159"/>
                </a:lnTo>
                <a:lnTo>
                  <a:pt x="285876" y="415289"/>
                </a:lnTo>
                <a:lnTo>
                  <a:pt x="285876" y="499109"/>
                </a:lnTo>
                <a:lnTo>
                  <a:pt x="306323" y="499109"/>
                </a:lnTo>
                <a:lnTo>
                  <a:pt x="306323" y="415289"/>
                </a:lnTo>
                <a:lnTo>
                  <a:pt x="318827" y="411479"/>
                </a:lnTo>
                <a:lnTo>
                  <a:pt x="330628" y="407669"/>
                </a:lnTo>
                <a:lnTo>
                  <a:pt x="341453" y="400049"/>
                </a:lnTo>
                <a:lnTo>
                  <a:pt x="348292" y="393699"/>
                </a:lnTo>
                <a:lnTo>
                  <a:pt x="285876" y="393699"/>
                </a:lnTo>
                <a:lnTo>
                  <a:pt x="277683" y="392429"/>
                </a:lnTo>
                <a:lnTo>
                  <a:pt x="244919" y="359409"/>
                </a:lnTo>
                <a:lnTo>
                  <a:pt x="242286" y="335279"/>
                </a:lnTo>
                <a:lnTo>
                  <a:pt x="249046" y="247649"/>
                </a:lnTo>
                <a:lnTo>
                  <a:pt x="253765" y="231139"/>
                </a:lnTo>
                <a:lnTo>
                  <a:pt x="264128" y="217169"/>
                </a:lnTo>
                <a:lnTo>
                  <a:pt x="278729" y="208279"/>
                </a:lnTo>
                <a:lnTo>
                  <a:pt x="296163" y="204469"/>
                </a:lnTo>
                <a:lnTo>
                  <a:pt x="343902" y="204469"/>
                </a:lnTo>
                <a:lnTo>
                  <a:pt x="342042" y="201929"/>
                </a:lnTo>
                <a:lnTo>
                  <a:pt x="321115" y="189229"/>
                </a:lnTo>
                <a:lnTo>
                  <a:pt x="296163" y="184149"/>
                </a:lnTo>
                <a:close/>
              </a:path>
              <a:path w="620395" h="558800">
                <a:moveTo>
                  <a:pt x="429132" y="407669"/>
                </a:moveTo>
                <a:lnTo>
                  <a:pt x="408685" y="407669"/>
                </a:lnTo>
                <a:lnTo>
                  <a:pt x="408685" y="499109"/>
                </a:lnTo>
                <a:lnTo>
                  <a:pt x="429132" y="499109"/>
                </a:lnTo>
                <a:lnTo>
                  <a:pt x="429132" y="407669"/>
                </a:lnTo>
                <a:close/>
              </a:path>
              <a:path w="620395" h="558800">
                <a:moveTo>
                  <a:pt x="466851" y="387349"/>
                </a:moveTo>
                <a:lnTo>
                  <a:pt x="381888" y="387349"/>
                </a:lnTo>
                <a:lnTo>
                  <a:pt x="377189" y="391159"/>
                </a:lnTo>
                <a:lnTo>
                  <a:pt x="377189" y="402589"/>
                </a:lnTo>
                <a:lnTo>
                  <a:pt x="381888" y="407669"/>
                </a:lnTo>
                <a:lnTo>
                  <a:pt x="450849" y="407669"/>
                </a:lnTo>
                <a:lnTo>
                  <a:pt x="450849" y="499109"/>
                </a:lnTo>
                <a:lnTo>
                  <a:pt x="471423" y="499109"/>
                </a:lnTo>
                <a:lnTo>
                  <a:pt x="471423" y="391159"/>
                </a:lnTo>
                <a:lnTo>
                  <a:pt x="466851" y="387349"/>
                </a:lnTo>
                <a:close/>
              </a:path>
              <a:path w="620395" h="558800">
                <a:moveTo>
                  <a:pt x="600963" y="140969"/>
                </a:moveTo>
                <a:lnTo>
                  <a:pt x="580516" y="140969"/>
                </a:lnTo>
                <a:lnTo>
                  <a:pt x="580516" y="499109"/>
                </a:lnTo>
                <a:lnTo>
                  <a:pt x="600963" y="499109"/>
                </a:lnTo>
                <a:lnTo>
                  <a:pt x="600963" y="373379"/>
                </a:lnTo>
                <a:lnTo>
                  <a:pt x="615568" y="373379"/>
                </a:lnTo>
                <a:lnTo>
                  <a:pt x="620140" y="368299"/>
                </a:lnTo>
                <a:lnTo>
                  <a:pt x="620140" y="356869"/>
                </a:lnTo>
                <a:lnTo>
                  <a:pt x="615568" y="353059"/>
                </a:lnTo>
                <a:lnTo>
                  <a:pt x="600963" y="353059"/>
                </a:lnTo>
                <a:lnTo>
                  <a:pt x="600963" y="257809"/>
                </a:lnTo>
                <a:lnTo>
                  <a:pt x="615568" y="257809"/>
                </a:lnTo>
                <a:lnTo>
                  <a:pt x="620140" y="252729"/>
                </a:lnTo>
                <a:lnTo>
                  <a:pt x="620140" y="241299"/>
                </a:lnTo>
                <a:lnTo>
                  <a:pt x="615568" y="237489"/>
                </a:lnTo>
                <a:lnTo>
                  <a:pt x="600963" y="237489"/>
                </a:lnTo>
                <a:lnTo>
                  <a:pt x="600963" y="140969"/>
                </a:lnTo>
                <a:close/>
              </a:path>
              <a:path w="620395" h="558800">
                <a:moveTo>
                  <a:pt x="564895" y="387349"/>
                </a:moveTo>
                <a:lnTo>
                  <a:pt x="515619" y="387349"/>
                </a:lnTo>
                <a:lnTo>
                  <a:pt x="511174" y="391159"/>
                </a:lnTo>
                <a:lnTo>
                  <a:pt x="511174" y="483869"/>
                </a:lnTo>
                <a:lnTo>
                  <a:pt x="515619" y="488949"/>
                </a:lnTo>
                <a:lnTo>
                  <a:pt x="564895" y="488949"/>
                </a:lnTo>
                <a:lnTo>
                  <a:pt x="569467" y="483869"/>
                </a:lnTo>
                <a:lnTo>
                  <a:pt x="569467" y="468629"/>
                </a:lnTo>
                <a:lnTo>
                  <a:pt x="531621" y="468629"/>
                </a:lnTo>
                <a:lnTo>
                  <a:pt x="531621" y="407669"/>
                </a:lnTo>
                <a:lnTo>
                  <a:pt x="569467" y="407669"/>
                </a:lnTo>
                <a:lnTo>
                  <a:pt x="569467" y="391159"/>
                </a:lnTo>
                <a:lnTo>
                  <a:pt x="564895" y="387349"/>
                </a:lnTo>
                <a:close/>
              </a:path>
              <a:path w="620395" h="558800">
                <a:moveTo>
                  <a:pt x="569467" y="407669"/>
                </a:moveTo>
                <a:lnTo>
                  <a:pt x="549020" y="407669"/>
                </a:lnTo>
                <a:lnTo>
                  <a:pt x="549020" y="468629"/>
                </a:lnTo>
                <a:lnTo>
                  <a:pt x="569467" y="468629"/>
                </a:lnTo>
                <a:lnTo>
                  <a:pt x="569467" y="407669"/>
                </a:lnTo>
                <a:close/>
              </a:path>
              <a:path w="620395" h="558800">
                <a:moveTo>
                  <a:pt x="125729" y="233679"/>
                </a:moveTo>
                <a:lnTo>
                  <a:pt x="100710" y="233679"/>
                </a:lnTo>
                <a:lnTo>
                  <a:pt x="76334" y="238759"/>
                </a:lnTo>
                <a:lnTo>
                  <a:pt x="56387" y="252729"/>
                </a:lnTo>
                <a:lnTo>
                  <a:pt x="42918" y="273049"/>
                </a:lnTo>
                <a:lnTo>
                  <a:pt x="37972" y="297179"/>
                </a:lnTo>
                <a:lnTo>
                  <a:pt x="37972" y="431799"/>
                </a:lnTo>
                <a:lnTo>
                  <a:pt x="58419" y="431799"/>
                </a:lnTo>
                <a:lnTo>
                  <a:pt x="58419" y="297179"/>
                </a:lnTo>
                <a:lnTo>
                  <a:pt x="60872" y="283209"/>
                </a:lnTo>
                <a:lnTo>
                  <a:pt x="67659" y="270509"/>
                </a:lnTo>
                <a:lnTo>
                  <a:pt x="77922" y="261619"/>
                </a:lnTo>
                <a:lnTo>
                  <a:pt x="90804" y="255269"/>
                </a:lnTo>
                <a:lnTo>
                  <a:pt x="117517" y="255269"/>
                </a:lnTo>
                <a:lnTo>
                  <a:pt x="119379" y="253999"/>
                </a:lnTo>
                <a:lnTo>
                  <a:pt x="159039" y="253999"/>
                </a:lnTo>
                <a:lnTo>
                  <a:pt x="153209" y="245109"/>
                </a:lnTo>
                <a:lnTo>
                  <a:pt x="140856" y="237489"/>
                </a:lnTo>
                <a:lnTo>
                  <a:pt x="125729" y="233679"/>
                </a:lnTo>
                <a:close/>
              </a:path>
              <a:path w="620395" h="558800">
                <a:moveTo>
                  <a:pt x="301878" y="360679"/>
                </a:moveTo>
                <a:lnTo>
                  <a:pt x="290575" y="360679"/>
                </a:lnTo>
                <a:lnTo>
                  <a:pt x="285876" y="365759"/>
                </a:lnTo>
                <a:lnTo>
                  <a:pt x="285876" y="393699"/>
                </a:lnTo>
                <a:lnTo>
                  <a:pt x="306323" y="393699"/>
                </a:lnTo>
                <a:lnTo>
                  <a:pt x="306323" y="365759"/>
                </a:lnTo>
                <a:lnTo>
                  <a:pt x="301878" y="360679"/>
                </a:lnTo>
                <a:close/>
              </a:path>
              <a:path w="620395" h="558800">
                <a:moveTo>
                  <a:pt x="343902" y="204469"/>
                </a:moveTo>
                <a:lnTo>
                  <a:pt x="296163" y="204469"/>
                </a:lnTo>
                <a:lnTo>
                  <a:pt x="313598" y="208279"/>
                </a:lnTo>
                <a:lnTo>
                  <a:pt x="328199" y="217169"/>
                </a:lnTo>
                <a:lnTo>
                  <a:pt x="338562" y="231139"/>
                </a:lnTo>
                <a:lnTo>
                  <a:pt x="343280" y="247649"/>
                </a:lnTo>
                <a:lnTo>
                  <a:pt x="350138" y="336549"/>
                </a:lnTo>
                <a:lnTo>
                  <a:pt x="349863" y="347979"/>
                </a:lnTo>
                <a:lnTo>
                  <a:pt x="329505" y="383539"/>
                </a:lnTo>
                <a:lnTo>
                  <a:pt x="306323" y="393699"/>
                </a:lnTo>
                <a:lnTo>
                  <a:pt x="348292" y="393699"/>
                </a:lnTo>
                <a:lnTo>
                  <a:pt x="370191" y="350519"/>
                </a:lnTo>
                <a:lnTo>
                  <a:pt x="370585" y="335279"/>
                </a:lnTo>
                <a:lnTo>
                  <a:pt x="363727" y="246379"/>
                </a:lnTo>
                <a:lnTo>
                  <a:pt x="356921" y="222249"/>
                </a:lnTo>
                <a:lnTo>
                  <a:pt x="343902" y="204469"/>
                </a:lnTo>
                <a:close/>
              </a:path>
              <a:path w="620395" h="558800">
                <a:moveTo>
                  <a:pt x="429132" y="140969"/>
                </a:moveTo>
                <a:lnTo>
                  <a:pt x="408685" y="140969"/>
                </a:lnTo>
                <a:lnTo>
                  <a:pt x="408685" y="237489"/>
                </a:lnTo>
                <a:lnTo>
                  <a:pt x="394080" y="237489"/>
                </a:lnTo>
                <a:lnTo>
                  <a:pt x="389508" y="241299"/>
                </a:lnTo>
                <a:lnTo>
                  <a:pt x="389508" y="252729"/>
                </a:lnTo>
                <a:lnTo>
                  <a:pt x="394080" y="257809"/>
                </a:lnTo>
                <a:lnTo>
                  <a:pt x="408685" y="257809"/>
                </a:lnTo>
                <a:lnTo>
                  <a:pt x="408685" y="353059"/>
                </a:lnTo>
                <a:lnTo>
                  <a:pt x="394080" y="353059"/>
                </a:lnTo>
                <a:lnTo>
                  <a:pt x="389508" y="356869"/>
                </a:lnTo>
                <a:lnTo>
                  <a:pt x="389508" y="368299"/>
                </a:lnTo>
                <a:lnTo>
                  <a:pt x="394080" y="373379"/>
                </a:lnTo>
                <a:lnTo>
                  <a:pt x="408685" y="373379"/>
                </a:lnTo>
                <a:lnTo>
                  <a:pt x="408685" y="387349"/>
                </a:lnTo>
                <a:lnTo>
                  <a:pt x="429132" y="387349"/>
                </a:lnTo>
                <a:lnTo>
                  <a:pt x="429132" y="140969"/>
                </a:lnTo>
                <a:close/>
              </a:path>
              <a:path w="620395" h="558800">
                <a:moveTo>
                  <a:pt x="494029" y="270509"/>
                </a:moveTo>
                <a:lnTo>
                  <a:pt x="444753" y="270509"/>
                </a:lnTo>
                <a:lnTo>
                  <a:pt x="440181" y="275589"/>
                </a:lnTo>
                <a:lnTo>
                  <a:pt x="440181" y="368299"/>
                </a:lnTo>
                <a:lnTo>
                  <a:pt x="444753" y="373379"/>
                </a:lnTo>
                <a:lnTo>
                  <a:pt x="494029" y="373379"/>
                </a:lnTo>
                <a:lnTo>
                  <a:pt x="498474" y="368299"/>
                </a:lnTo>
                <a:lnTo>
                  <a:pt x="498474" y="353059"/>
                </a:lnTo>
                <a:lnTo>
                  <a:pt x="460628" y="353059"/>
                </a:lnTo>
                <a:lnTo>
                  <a:pt x="460628" y="290829"/>
                </a:lnTo>
                <a:lnTo>
                  <a:pt x="498474" y="290829"/>
                </a:lnTo>
                <a:lnTo>
                  <a:pt x="498474" y="275589"/>
                </a:lnTo>
                <a:lnTo>
                  <a:pt x="494029" y="270509"/>
                </a:lnTo>
                <a:close/>
              </a:path>
              <a:path w="620395" h="558800">
                <a:moveTo>
                  <a:pt x="564895" y="270509"/>
                </a:moveTo>
                <a:lnTo>
                  <a:pt x="515619" y="270509"/>
                </a:lnTo>
                <a:lnTo>
                  <a:pt x="511174" y="275589"/>
                </a:lnTo>
                <a:lnTo>
                  <a:pt x="511174" y="368299"/>
                </a:lnTo>
                <a:lnTo>
                  <a:pt x="515619" y="373379"/>
                </a:lnTo>
                <a:lnTo>
                  <a:pt x="564895" y="373379"/>
                </a:lnTo>
                <a:lnTo>
                  <a:pt x="569467" y="368299"/>
                </a:lnTo>
                <a:lnTo>
                  <a:pt x="569467" y="353059"/>
                </a:lnTo>
                <a:lnTo>
                  <a:pt x="531621" y="353059"/>
                </a:lnTo>
                <a:lnTo>
                  <a:pt x="531621" y="290829"/>
                </a:lnTo>
                <a:lnTo>
                  <a:pt x="569467" y="290829"/>
                </a:lnTo>
                <a:lnTo>
                  <a:pt x="569467" y="275589"/>
                </a:lnTo>
                <a:lnTo>
                  <a:pt x="564895" y="270509"/>
                </a:lnTo>
                <a:close/>
              </a:path>
              <a:path w="620395" h="558800">
                <a:moveTo>
                  <a:pt x="498474" y="290829"/>
                </a:moveTo>
                <a:lnTo>
                  <a:pt x="478027" y="290829"/>
                </a:lnTo>
                <a:lnTo>
                  <a:pt x="478027" y="353059"/>
                </a:lnTo>
                <a:lnTo>
                  <a:pt x="498474" y="353059"/>
                </a:lnTo>
                <a:lnTo>
                  <a:pt x="498474" y="290829"/>
                </a:lnTo>
                <a:close/>
              </a:path>
              <a:path w="620395" h="558800">
                <a:moveTo>
                  <a:pt x="569467" y="290829"/>
                </a:moveTo>
                <a:lnTo>
                  <a:pt x="549020" y="290829"/>
                </a:lnTo>
                <a:lnTo>
                  <a:pt x="549020" y="353059"/>
                </a:lnTo>
                <a:lnTo>
                  <a:pt x="569467" y="353059"/>
                </a:lnTo>
                <a:lnTo>
                  <a:pt x="569467" y="290829"/>
                </a:lnTo>
                <a:close/>
              </a:path>
              <a:path w="620395" h="558800">
                <a:moveTo>
                  <a:pt x="117517" y="255269"/>
                </a:moveTo>
                <a:lnTo>
                  <a:pt x="90804" y="255269"/>
                </a:lnTo>
                <a:lnTo>
                  <a:pt x="88264" y="260349"/>
                </a:lnTo>
                <a:lnTo>
                  <a:pt x="86867" y="266699"/>
                </a:lnTo>
                <a:lnTo>
                  <a:pt x="86867" y="278129"/>
                </a:lnTo>
                <a:lnTo>
                  <a:pt x="91439" y="283209"/>
                </a:lnTo>
                <a:lnTo>
                  <a:pt x="160019" y="283209"/>
                </a:lnTo>
                <a:lnTo>
                  <a:pt x="164591" y="278129"/>
                </a:lnTo>
                <a:lnTo>
                  <a:pt x="164591" y="273049"/>
                </a:lnTo>
                <a:lnTo>
                  <a:pt x="162556" y="262889"/>
                </a:lnTo>
                <a:lnTo>
                  <a:pt x="110362" y="262889"/>
                </a:lnTo>
                <a:lnTo>
                  <a:pt x="113791" y="257809"/>
                </a:lnTo>
                <a:lnTo>
                  <a:pt x="117517" y="255269"/>
                </a:lnTo>
                <a:close/>
              </a:path>
              <a:path w="620395" h="558800">
                <a:moveTo>
                  <a:pt x="159039" y="253999"/>
                </a:moveTo>
                <a:lnTo>
                  <a:pt x="132079" y="253999"/>
                </a:lnTo>
                <a:lnTo>
                  <a:pt x="137794" y="257809"/>
                </a:lnTo>
                <a:lnTo>
                  <a:pt x="140969" y="262889"/>
                </a:lnTo>
                <a:lnTo>
                  <a:pt x="162556" y="262889"/>
                </a:lnTo>
                <a:lnTo>
                  <a:pt x="161538" y="257809"/>
                </a:lnTo>
                <a:lnTo>
                  <a:pt x="159039" y="253999"/>
                </a:lnTo>
                <a:close/>
              </a:path>
              <a:path w="620395" h="558800">
                <a:moveTo>
                  <a:pt x="494029" y="154939"/>
                </a:moveTo>
                <a:lnTo>
                  <a:pt x="444753" y="154939"/>
                </a:lnTo>
                <a:lnTo>
                  <a:pt x="440181" y="160019"/>
                </a:lnTo>
                <a:lnTo>
                  <a:pt x="440181" y="252729"/>
                </a:lnTo>
                <a:lnTo>
                  <a:pt x="444753" y="257809"/>
                </a:lnTo>
                <a:lnTo>
                  <a:pt x="494029" y="257809"/>
                </a:lnTo>
                <a:lnTo>
                  <a:pt x="498474" y="252729"/>
                </a:lnTo>
                <a:lnTo>
                  <a:pt x="498474" y="237489"/>
                </a:lnTo>
                <a:lnTo>
                  <a:pt x="460628" y="237489"/>
                </a:lnTo>
                <a:lnTo>
                  <a:pt x="460628" y="175259"/>
                </a:lnTo>
                <a:lnTo>
                  <a:pt x="498474" y="175259"/>
                </a:lnTo>
                <a:lnTo>
                  <a:pt x="498474" y="160019"/>
                </a:lnTo>
                <a:lnTo>
                  <a:pt x="494029" y="154939"/>
                </a:lnTo>
                <a:close/>
              </a:path>
              <a:path w="620395" h="558800">
                <a:moveTo>
                  <a:pt x="564895" y="154939"/>
                </a:moveTo>
                <a:lnTo>
                  <a:pt x="515619" y="154939"/>
                </a:lnTo>
                <a:lnTo>
                  <a:pt x="511174" y="160019"/>
                </a:lnTo>
                <a:lnTo>
                  <a:pt x="511174" y="252729"/>
                </a:lnTo>
                <a:lnTo>
                  <a:pt x="515619" y="257809"/>
                </a:lnTo>
                <a:lnTo>
                  <a:pt x="564895" y="257809"/>
                </a:lnTo>
                <a:lnTo>
                  <a:pt x="569467" y="252729"/>
                </a:lnTo>
                <a:lnTo>
                  <a:pt x="569467" y="237489"/>
                </a:lnTo>
                <a:lnTo>
                  <a:pt x="531621" y="237489"/>
                </a:lnTo>
                <a:lnTo>
                  <a:pt x="531621" y="175259"/>
                </a:lnTo>
                <a:lnTo>
                  <a:pt x="569467" y="175259"/>
                </a:lnTo>
                <a:lnTo>
                  <a:pt x="569467" y="160019"/>
                </a:lnTo>
                <a:lnTo>
                  <a:pt x="564895" y="154939"/>
                </a:lnTo>
                <a:close/>
              </a:path>
              <a:path w="620395" h="558800">
                <a:moveTo>
                  <a:pt x="498474" y="175259"/>
                </a:moveTo>
                <a:lnTo>
                  <a:pt x="478027" y="175259"/>
                </a:lnTo>
                <a:lnTo>
                  <a:pt x="478027" y="237489"/>
                </a:lnTo>
                <a:lnTo>
                  <a:pt x="498474" y="237489"/>
                </a:lnTo>
                <a:lnTo>
                  <a:pt x="498474" y="175259"/>
                </a:lnTo>
                <a:close/>
              </a:path>
              <a:path w="620395" h="558800">
                <a:moveTo>
                  <a:pt x="569467" y="175259"/>
                </a:moveTo>
                <a:lnTo>
                  <a:pt x="549020" y="175259"/>
                </a:lnTo>
                <a:lnTo>
                  <a:pt x="549020" y="237489"/>
                </a:lnTo>
                <a:lnTo>
                  <a:pt x="569467" y="237489"/>
                </a:lnTo>
                <a:lnTo>
                  <a:pt x="569467" y="175259"/>
                </a:lnTo>
                <a:close/>
              </a:path>
              <a:path w="620395" h="558800">
                <a:moveTo>
                  <a:pt x="118744" y="0"/>
                </a:moveTo>
                <a:lnTo>
                  <a:pt x="88118" y="6349"/>
                </a:lnTo>
                <a:lnTo>
                  <a:pt x="63087" y="22859"/>
                </a:lnTo>
                <a:lnTo>
                  <a:pt x="46200" y="48259"/>
                </a:lnTo>
                <a:lnTo>
                  <a:pt x="40004" y="78739"/>
                </a:lnTo>
                <a:lnTo>
                  <a:pt x="46200" y="109219"/>
                </a:lnTo>
                <a:lnTo>
                  <a:pt x="63087" y="134619"/>
                </a:lnTo>
                <a:lnTo>
                  <a:pt x="88118" y="151129"/>
                </a:lnTo>
                <a:lnTo>
                  <a:pt x="118744" y="157479"/>
                </a:lnTo>
                <a:lnTo>
                  <a:pt x="149445" y="151129"/>
                </a:lnTo>
                <a:lnTo>
                  <a:pt x="170657" y="137159"/>
                </a:lnTo>
                <a:lnTo>
                  <a:pt x="118744" y="137159"/>
                </a:lnTo>
                <a:lnTo>
                  <a:pt x="96081" y="132079"/>
                </a:lnTo>
                <a:lnTo>
                  <a:pt x="77549" y="119379"/>
                </a:lnTo>
                <a:lnTo>
                  <a:pt x="65041" y="101599"/>
                </a:lnTo>
                <a:lnTo>
                  <a:pt x="60451" y="78739"/>
                </a:lnTo>
                <a:lnTo>
                  <a:pt x="65041" y="55879"/>
                </a:lnTo>
                <a:lnTo>
                  <a:pt x="77549" y="36829"/>
                </a:lnTo>
                <a:lnTo>
                  <a:pt x="96081" y="24129"/>
                </a:lnTo>
                <a:lnTo>
                  <a:pt x="118744" y="20319"/>
                </a:lnTo>
                <a:lnTo>
                  <a:pt x="170657" y="20319"/>
                </a:lnTo>
                <a:lnTo>
                  <a:pt x="149445" y="6349"/>
                </a:lnTo>
                <a:lnTo>
                  <a:pt x="118744" y="0"/>
                </a:lnTo>
                <a:close/>
              </a:path>
              <a:path w="620395" h="558800">
                <a:moveTo>
                  <a:pt x="615695" y="120649"/>
                </a:moveTo>
                <a:lnTo>
                  <a:pt x="395477" y="120649"/>
                </a:lnTo>
                <a:lnTo>
                  <a:pt x="390905" y="125729"/>
                </a:lnTo>
                <a:lnTo>
                  <a:pt x="390905" y="137159"/>
                </a:lnTo>
                <a:lnTo>
                  <a:pt x="395477" y="140969"/>
                </a:lnTo>
                <a:lnTo>
                  <a:pt x="615695" y="140969"/>
                </a:lnTo>
                <a:lnTo>
                  <a:pt x="620267" y="137159"/>
                </a:lnTo>
                <a:lnTo>
                  <a:pt x="620267" y="125729"/>
                </a:lnTo>
                <a:lnTo>
                  <a:pt x="615695" y="120649"/>
                </a:lnTo>
                <a:close/>
              </a:path>
              <a:path w="620395" h="558800">
                <a:moveTo>
                  <a:pt x="170657" y="20319"/>
                </a:moveTo>
                <a:lnTo>
                  <a:pt x="118744" y="20319"/>
                </a:lnTo>
                <a:lnTo>
                  <a:pt x="141408" y="24129"/>
                </a:lnTo>
                <a:lnTo>
                  <a:pt x="159940" y="36829"/>
                </a:lnTo>
                <a:lnTo>
                  <a:pt x="172448" y="55879"/>
                </a:lnTo>
                <a:lnTo>
                  <a:pt x="177037" y="78739"/>
                </a:lnTo>
                <a:lnTo>
                  <a:pt x="172448" y="101599"/>
                </a:lnTo>
                <a:lnTo>
                  <a:pt x="159940" y="119379"/>
                </a:lnTo>
                <a:lnTo>
                  <a:pt x="141408" y="132079"/>
                </a:lnTo>
                <a:lnTo>
                  <a:pt x="118744" y="137159"/>
                </a:lnTo>
                <a:lnTo>
                  <a:pt x="170657" y="137159"/>
                </a:lnTo>
                <a:lnTo>
                  <a:pt x="174513" y="134619"/>
                </a:lnTo>
                <a:lnTo>
                  <a:pt x="191414" y="109219"/>
                </a:lnTo>
                <a:lnTo>
                  <a:pt x="197611" y="78739"/>
                </a:lnTo>
                <a:lnTo>
                  <a:pt x="191414" y="48259"/>
                </a:lnTo>
                <a:lnTo>
                  <a:pt x="174513" y="22859"/>
                </a:lnTo>
                <a:lnTo>
                  <a:pt x="170657" y="20319"/>
                </a:lnTo>
                <a:close/>
              </a:path>
              <a:path w="620395" h="558800">
                <a:moveTo>
                  <a:pt x="572769" y="78739"/>
                </a:moveTo>
                <a:lnTo>
                  <a:pt x="566419" y="78739"/>
                </a:lnTo>
                <a:lnTo>
                  <a:pt x="509015" y="93979"/>
                </a:lnTo>
                <a:lnTo>
                  <a:pt x="504570" y="95249"/>
                </a:lnTo>
                <a:lnTo>
                  <a:pt x="501395" y="99059"/>
                </a:lnTo>
                <a:lnTo>
                  <a:pt x="501395" y="120649"/>
                </a:lnTo>
                <a:lnTo>
                  <a:pt x="521842" y="120649"/>
                </a:lnTo>
                <a:lnTo>
                  <a:pt x="521842" y="111759"/>
                </a:lnTo>
                <a:lnTo>
                  <a:pt x="558799" y="102869"/>
                </a:lnTo>
                <a:lnTo>
                  <a:pt x="579246" y="102869"/>
                </a:lnTo>
                <a:lnTo>
                  <a:pt x="579246" y="86359"/>
                </a:lnTo>
                <a:lnTo>
                  <a:pt x="577722" y="82549"/>
                </a:lnTo>
                <a:lnTo>
                  <a:pt x="575182" y="81279"/>
                </a:lnTo>
                <a:lnTo>
                  <a:pt x="572769" y="78739"/>
                </a:lnTo>
                <a:close/>
              </a:path>
              <a:path w="620395" h="558800">
                <a:moveTo>
                  <a:pt x="579246" y="102869"/>
                </a:moveTo>
                <a:lnTo>
                  <a:pt x="558799" y="102869"/>
                </a:lnTo>
                <a:lnTo>
                  <a:pt x="558799" y="120649"/>
                </a:lnTo>
                <a:lnTo>
                  <a:pt x="579246" y="120649"/>
                </a:lnTo>
                <a:lnTo>
                  <a:pt x="579246" y="102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33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451353" y="2194433"/>
            <a:ext cx="0" cy="1351121"/>
          </a:xfrm>
          <a:custGeom>
            <a:avLst/>
            <a:gdLst/>
            <a:ahLst/>
            <a:cxnLst/>
            <a:rect l="l" t="t" r="r" b="b"/>
            <a:pathLst>
              <a:path h="1801495">
                <a:moveTo>
                  <a:pt x="0" y="0"/>
                </a:moveTo>
                <a:lnTo>
                  <a:pt x="0" y="1800910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83023" y="2194433"/>
            <a:ext cx="20003" cy="1362075"/>
          </a:xfrm>
          <a:custGeom>
            <a:avLst/>
            <a:gdLst/>
            <a:ahLst/>
            <a:cxnLst/>
            <a:rect l="l" t="t" r="r" b="b"/>
            <a:pathLst>
              <a:path w="26670" h="1816100">
                <a:moveTo>
                  <a:pt x="26288" y="0"/>
                </a:moveTo>
                <a:lnTo>
                  <a:pt x="0" y="1815515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6334125" y="2194433"/>
            <a:ext cx="19526" cy="1362075"/>
          </a:xfrm>
          <a:custGeom>
            <a:avLst/>
            <a:gdLst/>
            <a:ahLst/>
            <a:cxnLst/>
            <a:rect l="l" t="t" r="r" b="b"/>
            <a:pathLst>
              <a:path w="26034" h="1816100">
                <a:moveTo>
                  <a:pt x="25526" y="0"/>
                </a:moveTo>
                <a:lnTo>
                  <a:pt x="0" y="1815515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78368" y="2139568"/>
            <a:ext cx="4286" cy="1415891"/>
          </a:xfrm>
          <a:custGeom>
            <a:avLst/>
            <a:gdLst/>
            <a:ahLst/>
            <a:cxnLst/>
            <a:rect l="l" t="t" r="r" b="b"/>
            <a:pathLst>
              <a:path w="5715" h="1887854">
                <a:moveTo>
                  <a:pt x="5588" y="0"/>
                </a:moveTo>
                <a:lnTo>
                  <a:pt x="0" y="1887435"/>
                </a:lnTo>
              </a:path>
            </a:pathLst>
          </a:custGeom>
          <a:ln w="317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304407" y="3506597"/>
            <a:ext cx="65151" cy="6057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502412" y="332423"/>
            <a:ext cx="8139178" cy="62484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 marR="2214245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It </a:t>
            </a:r>
            <a:r>
              <a:rPr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is going </a:t>
            </a:r>
            <a:r>
              <a:rPr sz="2000" b="1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to </a:t>
            </a:r>
            <a:r>
              <a:rPr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be a  Segmented</a:t>
            </a:r>
            <a:r>
              <a:rPr sz="2000" b="1" spc="-9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world…...</a:t>
            </a:r>
            <a:endParaRPr sz="20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细分</a:t>
            </a:r>
            <a:r>
              <a:rPr sz="2000" b="1" spc="-4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将是酒店业未来发展的</a:t>
            </a:r>
            <a:r>
              <a:rPr sz="2000" b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关</a:t>
            </a:r>
            <a:r>
              <a:rPr sz="2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键词</a:t>
            </a:r>
            <a:endParaRPr sz="20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57296" y="2148770"/>
            <a:ext cx="1448276" cy="13995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56565">
              <a:lnSpc>
                <a:spcPct val="100000"/>
              </a:lnSpc>
              <a:spcBef>
                <a:spcPts val="100"/>
              </a:spcBef>
            </a:pPr>
            <a:r>
              <a:rPr sz="135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品牌更细分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00000"/>
              </a:lnSpc>
              <a:spcBef>
                <a:spcPts val="1660"/>
              </a:spcBef>
            </a:pPr>
            <a:r>
              <a:rPr sz="1050" spc="10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以一概全的标</a:t>
            </a:r>
            <a:r>
              <a:rPr sz="1050" spc="9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准品</a:t>
            </a:r>
            <a:r>
              <a:rPr sz="1050" spc="10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牌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时 </a:t>
            </a:r>
            <a:r>
              <a:rPr sz="1050" spc="8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代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已</a:t>
            </a:r>
            <a:r>
              <a:rPr sz="1050" spc="8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辉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煌</a:t>
            </a:r>
            <a:r>
              <a:rPr sz="1050" spc="8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不再，</a:t>
            </a:r>
            <a:r>
              <a:rPr sz="1050" spc="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050" spc="8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用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10 </a:t>
            </a:r>
            <a:r>
              <a:rPr sz="1050" spc="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个品牌开</a:t>
            </a:r>
            <a:r>
              <a:rPr sz="1050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1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00</a:t>
            </a:r>
            <a:r>
              <a:rPr sz="1050" spc="6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0</a:t>
            </a:r>
            <a:r>
              <a:rPr sz="1050" spc="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家</a:t>
            </a:r>
            <a:r>
              <a:rPr sz="1050" spc="4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店</a:t>
            </a:r>
            <a:r>
              <a:rPr sz="1050" spc="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还 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1050" spc="1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用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100</a:t>
            </a:r>
            <a:r>
              <a:rPr sz="1050" spc="-3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spc="114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050" spc="1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品牌</a:t>
            </a:r>
            <a:r>
              <a:rPr sz="1050" spc="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开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10</a:t>
            </a:r>
            <a:r>
              <a:rPr sz="1050" spc="-30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家 店，这是一个问题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74775" y="2154713"/>
            <a:ext cx="1656398" cy="140589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1623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人群更细分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00000"/>
              </a:lnSpc>
              <a:spcBef>
                <a:spcPts val="1710"/>
              </a:spcBef>
            </a:pP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人群细分不仅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指用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于产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品 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前期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定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位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目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标市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场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050" spc="5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 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还指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企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业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部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的用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户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050" spc="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 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通过不同的标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签叠</a:t>
            </a:r>
            <a:r>
              <a:rPr sz="1050" spc="4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加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可 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以组合出无数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细分</a:t>
            </a:r>
            <a:r>
              <a:rPr sz="1050" spc="3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人</a:t>
            </a:r>
            <a:r>
              <a:rPr sz="1050" spc="4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群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  用于更精准的营销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783109" y="2157438"/>
            <a:ext cx="1504473" cy="123571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306705">
              <a:lnSpc>
                <a:spcPct val="100000"/>
              </a:lnSpc>
              <a:spcBef>
                <a:spcPts val="100"/>
              </a:spcBef>
            </a:pPr>
            <a:r>
              <a:rPr sz="135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产品更细分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105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ABS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模式备受追捧。</a:t>
            </a:r>
            <a:endParaRPr sz="10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00000"/>
              </a:lnSpc>
            </a:pP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包括万豪、洲际等多个酒 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店集团已经在尝试落地</a:t>
            </a:r>
            <a:endParaRPr sz="10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9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酒店产品结果将被重塑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0359" y="2154713"/>
            <a:ext cx="1373981" cy="123952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5847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渠道更细分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00000"/>
              </a:lnSpc>
              <a:spcBef>
                <a:spcPts val="1615"/>
              </a:spcBef>
            </a:pP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头部渠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道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将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被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稀释，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以 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个人和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小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组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织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为</a:t>
            </a:r>
            <a:r>
              <a:rPr sz="1050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代</a:t>
            </a:r>
            <a:r>
              <a:rPr sz="1050" spc="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表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 长尾渠道崛起</a:t>
            </a:r>
            <a:endParaRPr sz="10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9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数字营销时代全面到来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8249793" y="3514598"/>
            <a:ext cx="66294" cy="617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349876" y="3511168"/>
            <a:ext cx="66293" cy="60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09063" y="3495166"/>
            <a:ext cx="66293" cy="60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34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2A49">
              <a:alpha val="76077"/>
            </a:srgbClr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461771" y="0"/>
            <a:ext cx="99536" cy="902018"/>
          </a:xfrm>
          <a:custGeom>
            <a:avLst/>
            <a:gdLst/>
            <a:ahLst/>
            <a:cxnLst/>
            <a:rect l="l" t="t" r="r" b="b"/>
            <a:pathLst>
              <a:path w="132715" h="1202690">
                <a:moveTo>
                  <a:pt x="0" y="1202436"/>
                </a:moveTo>
                <a:lnTo>
                  <a:pt x="132587" y="1202436"/>
                </a:lnTo>
                <a:lnTo>
                  <a:pt x="132587" y="0"/>
                </a:lnTo>
                <a:lnTo>
                  <a:pt x="0" y="0"/>
                </a:lnTo>
                <a:lnTo>
                  <a:pt x="0" y="1202436"/>
                </a:lnTo>
                <a:close/>
              </a:path>
            </a:pathLst>
          </a:custGeom>
          <a:solidFill>
            <a:srgbClr val="3E7AAB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412" y="332423"/>
            <a:ext cx="8139178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新模式下以</a:t>
            </a:r>
            <a:r>
              <a:rPr sz="2700" b="1" spc="-12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2700" b="1" spc="-5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O</a:t>
            </a:r>
            <a:r>
              <a:rPr sz="2700" b="1" spc="5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L</a:t>
            </a:r>
            <a:r>
              <a:rPr sz="2700" b="1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＋</a:t>
            </a:r>
            <a:r>
              <a:rPr sz="2700" b="1" spc="-12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2700" b="1" spc="-5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O</a:t>
            </a:r>
            <a:r>
              <a:rPr sz="2700" b="1" spc="5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C</a:t>
            </a:r>
            <a:r>
              <a:rPr sz="2700" b="1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rPr>
              <a:t>组合投放为主</a:t>
            </a:r>
            <a:endParaRPr sz="2700" b="1" dirty="0">
              <a:solidFill>
                <a:schemeClr val="bg1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3248" y="2224088"/>
            <a:ext cx="366236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60" dirty="0">
                <a:solidFill>
                  <a:srgbClr val="FBC204"/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1350" b="1" spc="-5" dirty="0">
                <a:solidFill>
                  <a:srgbClr val="FBC204"/>
                </a:solidFill>
                <a:latin typeface="微软雅黑" panose="020B0503020204020204" charset="-122"/>
                <a:cs typeface="微软雅黑" panose="020B0503020204020204" charset="-122"/>
              </a:rPr>
              <a:t>OL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4678" y="3982974"/>
            <a:ext cx="388144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spc="-60" dirty="0">
                <a:solidFill>
                  <a:srgbClr val="FBC204"/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1350" b="1" spc="-5" dirty="0">
                <a:solidFill>
                  <a:srgbClr val="FBC204"/>
                </a:solidFill>
                <a:latin typeface="微软雅黑" panose="020B0503020204020204" charset="-122"/>
                <a:cs typeface="微软雅黑" panose="020B0503020204020204" charset="-122"/>
              </a:rPr>
              <a:t>OC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47810" y="2244662"/>
            <a:ext cx="361950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引流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04347" y="2244662"/>
            <a:ext cx="704850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提高声量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33300" y="2233231"/>
            <a:ext cx="361950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种草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04347" y="3957638"/>
            <a:ext cx="704850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可信度高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56516" y="3957638"/>
            <a:ext cx="704850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渗透性强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21521" y="3957638"/>
            <a:ext cx="533400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扩散快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06677" y="3171254"/>
            <a:ext cx="361950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转化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734407" y="2964466"/>
            <a:ext cx="117158" cy="150019"/>
          </a:xfrm>
          <a:custGeom>
            <a:avLst/>
            <a:gdLst/>
            <a:ahLst/>
            <a:cxnLst/>
            <a:rect l="l" t="t" r="r" b="b"/>
            <a:pathLst>
              <a:path w="156210" h="200025">
                <a:moveTo>
                  <a:pt x="155701" y="0"/>
                </a:moveTo>
                <a:lnTo>
                  <a:pt x="0" y="0"/>
                </a:lnTo>
                <a:lnTo>
                  <a:pt x="0" y="199516"/>
                </a:lnTo>
                <a:lnTo>
                  <a:pt x="155701" y="199516"/>
                </a:lnTo>
                <a:lnTo>
                  <a:pt x="155701" y="0"/>
                </a:lnTo>
                <a:close/>
              </a:path>
            </a:pathLst>
          </a:custGeom>
          <a:solidFill>
            <a:srgbClr val="574845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6" name="object 16"/>
          <p:cNvSpPr/>
          <p:nvPr/>
        </p:nvSpPr>
        <p:spPr>
          <a:xfrm>
            <a:off x="1584770" y="2836259"/>
            <a:ext cx="416243" cy="128588"/>
          </a:xfrm>
          <a:custGeom>
            <a:avLst/>
            <a:gdLst/>
            <a:ahLst/>
            <a:cxnLst/>
            <a:rect l="l" t="t" r="r" b="b"/>
            <a:pathLst>
              <a:path w="554989" h="171450">
                <a:moveTo>
                  <a:pt x="554736" y="0"/>
                </a:moveTo>
                <a:lnTo>
                  <a:pt x="0" y="0"/>
                </a:lnTo>
                <a:lnTo>
                  <a:pt x="0" y="170942"/>
                </a:lnTo>
                <a:lnTo>
                  <a:pt x="554736" y="170942"/>
                </a:lnTo>
                <a:lnTo>
                  <a:pt x="554736" y="0"/>
                </a:lnTo>
                <a:close/>
              </a:path>
            </a:pathLst>
          </a:custGeom>
          <a:solidFill>
            <a:srgbClr val="574845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17"/>
          <p:cNvSpPr/>
          <p:nvPr/>
        </p:nvSpPr>
        <p:spPr>
          <a:xfrm>
            <a:off x="1734407" y="2686621"/>
            <a:ext cx="117158" cy="150019"/>
          </a:xfrm>
          <a:custGeom>
            <a:avLst/>
            <a:gdLst/>
            <a:ahLst/>
            <a:cxnLst/>
            <a:rect l="l" t="t" r="r" b="b"/>
            <a:pathLst>
              <a:path w="156210" h="200025">
                <a:moveTo>
                  <a:pt x="155701" y="0"/>
                </a:moveTo>
                <a:lnTo>
                  <a:pt x="0" y="0"/>
                </a:lnTo>
                <a:lnTo>
                  <a:pt x="0" y="199517"/>
                </a:lnTo>
                <a:lnTo>
                  <a:pt x="155701" y="199517"/>
                </a:lnTo>
                <a:lnTo>
                  <a:pt x="155701" y="0"/>
                </a:lnTo>
                <a:close/>
              </a:path>
            </a:pathLst>
          </a:custGeom>
          <a:solidFill>
            <a:srgbClr val="574845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object 18"/>
          <p:cNvSpPr/>
          <p:nvPr/>
        </p:nvSpPr>
        <p:spPr>
          <a:xfrm>
            <a:off x="1584770" y="2686621"/>
            <a:ext cx="416243" cy="427673"/>
          </a:xfrm>
          <a:custGeom>
            <a:avLst/>
            <a:gdLst/>
            <a:ahLst/>
            <a:cxnLst/>
            <a:rect l="l" t="t" r="r" b="b"/>
            <a:pathLst>
              <a:path w="554989" h="570229">
                <a:moveTo>
                  <a:pt x="0" y="199517"/>
                </a:moveTo>
                <a:lnTo>
                  <a:pt x="199517" y="199517"/>
                </a:lnTo>
                <a:lnTo>
                  <a:pt x="199517" y="0"/>
                </a:lnTo>
                <a:lnTo>
                  <a:pt x="355219" y="0"/>
                </a:lnTo>
                <a:lnTo>
                  <a:pt x="355219" y="199517"/>
                </a:lnTo>
                <a:lnTo>
                  <a:pt x="554736" y="199517"/>
                </a:lnTo>
                <a:lnTo>
                  <a:pt x="554736" y="370459"/>
                </a:lnTo>
                <a:lnTo>
                  <a:pt x="355219" y="370459"/>
                </a:lnTo>
                <a:lnTo>
                  <a:pt x="355219" y="569976"/>
                </a:lnTo>
                <a:lnTo>
                  <a:pt x="199517" y="569976"/>
                </a:lnTo>
                <a:lnTo>
                  <a:pt x="199517" y="370459"/>
                </a:lnTo>
                <a:lnTo>
                  <a:pt x="0" y="370459"/>
                </a:lnTo>
                <a:lnTo>
                  <a:pt x="0" y="199517"/>
                </a:lnTo>
                <a:close/>
              </a:path>
            </a:pathLst>
          </a:custGeom>
          <a:ln w="28575">
            <a:solidFill>
              <a:srgbClr val="FFBB11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9"/>
          <p:cNvSpPr/>
          <p:nvPr/>
        </p:nvSpPr>
        <p:spPr>
          <a:xfrm>
            <a:off x="2583752" y="1475042"/>
            <a:ext cx="4126230" cy="1200150"/>
          </a:xfrm>
          <a:custGeom>
            <a:avLst/>
            <a:gdLst/>
            <a:ahLst/>
            <a:cxnLst/>
            <a:rect l="l" t="t" r="r" b="b"/>
            <a:pathLst>
              <a:path w="5501640" h="1600200">
                <a:moveTo>
                  <a:pt x="0" y="266700"/>
                </a:moveTo>
                <a:lnTo>
                  <a:pt x="4296" y="218753"/>
                </a:lnTo>
                <a:lnTo>
                  <a:pt x="16682" y="173629"/>
                </a:lnTo>
                <a:lnTo>
                  <a:pt x="36406" y="132080"/>
                </a:lnTo>
                <a:lnTo>
                  <a:pt x="62716" y="94858"/>
                </a:lnTo>
                <a:lnTo>
                  <a:pt x="94858" y="62716"/>
                </a:lnTo>
                <a:lnTo>
                  <a:pt x="132080" y="36406"/>
                </a:lnTo>
                <a:lnTo>
                  <a:pt x="173629" y="16682"/>
                </a:lnTo>
                <a:lnTo>
                  <a:pt x="218753" y="4296"/>
                </a:lnTo>
                <a:lnTo>
                  <a:pt x="266700" y="0"/>
                </a:lnTo>
                <a:lnTo>
                  <a:pt x="5234940" y="0"/>
                </a:lnTo>
                <a:lnTo>
                  <a:pt x="5282886" y="4296"/>
                </a:lnTo>
                <a:lnTo>
                  <a:pt x="5328010" y="16682"/>
                </a:lnTo>
                <a:lnTo>
                  <a:pt x="5369559" y="36406"/>
                </a:lnTo>
                <a:lnTo>
                  <a:pt x="5406781" y="62716"/>
                </a:lnTo>
                <a:lnTo>
                  <a:pt x="5438923" y="94858"/>
                </a:lnTo>
                <a:lnTo>
                  <a:pt x="5465233" y="132080"/>
                </a:lnTo>
                <a:lnTo>
                  <a:pt x="5484957" y="173629"/>
                </a:lnTo>
                <a:lnTo>
                  <a:pt x="5497343" y="218753"/>
                </a:lnTo>
                <a:lnTo>
                  <a:pt x="5501640" y="266700"/>
                </a:lnTo>
                <a:lnTo>
                  <a:pt x="5501640" y="1333500"/>
                </a:lnTo>
                <a:lnTo>
                  <a:pt x="5497343" y="1381446"/>
                </a:lnTo>
                <a:lnTo>
                  <a:pt x="5484957" y="1426570"/>
                </a:lnTo>
                <a:lnTo>
                  <a:pt x="5465233" y="1468120"/>
                </a:lnTo>
                <a:lnTo>
                  <a:pt x="5438923" y="1505341"/>
                </a:lnTo>
                <a:lnTo>
                  <a:pt x="5406781" y="1537483"/>
                </a:lnTo>
                <a:lnTo>
                  <a:pt x="5369560" y="1563793"/>
                </a:lnTo>
                <a:lnTo>
                  <a:pt x="5328010" y="1583517"/>
                </a:lnTo>
                <a:lnTo>
                  <a:pt x="5282886" y="1595903"/>
                </a:lnTo>
                <a:lnTo>
                  <a:pt x="5234940" y="1600200"/>
                </a:lnTo>
                <a:lnTo>
                  <a:pt x="266700" y="1600200"/>
                </a:lnTo>
                <a:lnTo>
                  <a:pt x="218753" y="1595903"/>
                </a:lnTo>
                <a:lnTo>
                  <a:pt x="173629" y="1583517"/>
                </a:lnTo>
                <a:lnTo>
                  <a:pt x="132080" y="1563793"/>
                </a:lnTo>
                <a:lnTo>
                  <a:pt x="94858" y="1537483"/>
                </a:lnTo>
                <a:lnTo>
                  <a:pt x="62716" y="1505341"/>
                </a:lnTo>
                <a:lnTo>
                  <a:pt x="36406" y="1468120"/>
                </a:lnTo>
                <a:lnTo>
                  <a:pt x="16682" y="1426570"/>
                </a:lnTo>
                <a:lnTo>
                  <a:pt x="4296" y="1381446"/>
                </a:lnTo>
                <a:lnTo>
                  <a:pt x="0" y="1333500"/>
                </a:lnTo>
                <a:lnTo>
                  <a:pt x="0" y="266700"/>
                </a:lnTo>
                <a:close/>
              </a:path>
            </a:pathLst>
          </a:custGeom>
          <a:ln w="28575">
            <a:solidFill>
              <a:srgbClr val="FFBB11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object 20"/>
          <p:cNvSpPr/>
          <p:nvPr/>
        </p:nvSpPr>
        <p:spPr>
          <a:xfrm>
            <a:off x="2598611" y="3164396"/>
            <a:ext cx="4126230" cy="1200150"/>
          </a:xfrm>
          <a:custGeom>
            <a:avLst/>
            <a:gdLst/>
            <a:ahLst/>
            <a:cxnLst/>
            <a:rect l="l" t="t" r="r" b="b"/>
            <a:pathLst>
              <a:path w="5501640" h="1600200">
                <a:moveTo>
                  <a:pt x="0" y="266699"/>
                </a:moveTo>
                <a:lnTo>
                  <a:pt x="4296" y="218753"/>
                </a:lnTo>
                <a:lnTo>
                  <a:pt x="16682" y="173629"/>
                </a:lnTo>
                <a:lnTo>
                  <a:pt x="36406" y="132079"/>
                </a:lnTo>
                <a:lnTo>
                  <a:pt x="62716" y="94858"/>
                </a:lnTo>
                <a:lnTo>
                  <a:pt x="94858" y="62716"/>
                </a:lnTo>
                <a:lnTo>
                  <a:pt x="132080" y="36406"/>
                </a:lnTo>
                <a:lnTo>
                  <a:pt x="173629" y="16682"/>
                </a:lnTo>
                <a:lnTo>
                  <a:pt x="218753" y="4296"/>
                </a:lnTo>
                <a:lnTo>
                  <a:pt x="266700" y="0"/>
                </a:lnTo>
                <a:lnTo>
                  <a:pt x="5234940" y="0"/>
                </a:lnTo>
                <a:lnTo>
                  <a:pt x="5282886" y="4296"/>
                </a:lnTo>
                <a:lnTo>
                  <a:pt x="5328010" y="16682"/>
                </a:lnTo>
                <a:lnTo>
                  <a:pt x="5369559" y="36406"/>
                </a:lnTo>
                <a:lnTo>
                  <a:pt x="5406781" y="62716"/>
                </a:lnTo>
                <a:lnTo>
                  <a:pt x="5438923" y="94858"/>
                </a:lnTo>
                <a:lnTo>
                  <a:pt x="5465233" y="132079"/>
                </a:lnTo>
                <a:lnTo>
                  <a:pt x="5484957" y="173629"/>
                </a:lnTo>
                <a:lnTo>
                  <a:pt x="5497343" y="218753"/>
                </a:lnTo>
                <a:lnTo>
                  <a:pt x="5501640" y="266699"/>
                </a:lnTo>
                <a:lnTo>
                  <a:pt x="5501640" y="1333499"/>
                </a:lnTo>
                <a:lnTo>
                  <a:pt x="5497343" y="1381439"/>
                </a:lnTo>
                <a:lnTo>
                  <a:pt x="5484957" y="1426560"/>
                </a:lnTo>
                <a:lnTo>
                  <a:pt x="5465233" y="1468108"/>
                </a:lnTo>
                <a:lnTo>
                  <a:pt x="5438923" y="1505331"/>
                </a:lnTo>
                <a:lnTo>
                  <a:pt x="5406781" y="1537475"/>
                </a:lnTo>
                <a:lnTo>
                  <a:pt x="5369560" y="1563787"/>
                </a:lnTo>
                <a:lnTo>
                  <a:pt x="5328010" y="1583514"/>
                </a:lnTo>
                <a:lnTo>
                  <a:pt x="5282886" y="1595903"/>
                </a:lnTo>
                <a:lnTo>
                  <a:pt x="5234940" y="1600199"/>
                </a:lnTo>
                <a:lnTo>
                  <a:pt x="266700" y="1600199"/>
                </a:lnTo>
                <a:lnTo>
                  <a:pt x="218753" y="1595903"/>
                </a:lnTo>
                <a:lnTo>
                  <a:pt x="173629" y="1583514"/>
                </a:lnTo>
                <a:lnTo>
                  <a:pt x="132080" y="1563787"/>
                </a:lnTo>
                <a:lnTo>
                  <a:pt x="94858" y="1537475"/>
                </a:lnTo>
                <a:lnTo>
                  <a:pt x="62716" y="1505331"/>
                </a:lnTo>
                <a:lnTo>
                  <a:pt x="36406" y="1468108"/>
                </a:lnTo>
                <a:lnTo>
                  <a:pt x="16682" y="1426560"/>
                </a:lnTo>
                <a:lnTo>
                  <a:pt x="4296" y="1381439"/>
                </a:lnTo>
                <a:lnTo>
                  <a:pt x="0" y="1333499"/>
                </a:lnTo>
                <a:lnTo>
                  <a:pt x="0" y="266699"/>
                </a:lnTo>
                <a:close/>
              </a:path>
            </a:pathLst>
          </a:custGeom>
          <a:ln w="28575">
            <a:solidFill>
              <a:srgbClr val="FFBB11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object 21"/>
          <p:cNvSpPr/>
          <p:nvPr/>
        </p:nvSpPr>
        <p:spPr>
          <a:xfrm>
            <a:off x="6709410" y="2871216"/>
            <a:ext cx="733425" cy="57150"/>
          </a:xfrm>
          <a:custGeom>
            <a:avLst/>
            <a:gdLst/>
            <a:ahLst/>
            <a:cxnLst/>
            <a:rect l="l" t="t" r="r" b="b"/>
            <a:pathLst>
              <a:path w="977900" h="76200">
                <a:moveTo>
                  <a:pt x="901319" y="0"/>
                </a:moveTo>
                <a:lnTo>
                  <a:pt x="901319" y="76200"/>
                </a:lnTo>
                <a:lnTo>
                  <a:pt x="964819" y="44450"/>
                </a:lnTo>
                <a:lnTo>
                  <a:pt x="914019" y="44450"/>
                </a:lnTo>
                <a:lnTo>
                  <a:pt x="914019" y="31750"/>
                </a:lnTo>
                <a:lnTo>
                  <a:pt x="964819" y="31750"/>
                </a:lnTo>
                <a:lnTo>
                  <a:pt x="901319" y="0"/>
                </a:lnTo>
                <a:close/>
              </a:path>
              <a:path w="977900" h="76200">
                <a:moveTo>
                  <a:pt x="901319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901319" y="44450"/>
                </a:lnTo>
                <a:lnTo>
                  <a:pt x="901319" y="31750"/>
                </a:lnTo>
                <a:close/>
              </a:path>
              <a:path w="977900" h="76200">
                <a:moveTo>
                  <a:pt x="964819" y="31750"/>
                </a:moveTo>
                <a:lnTo>
                  <a:pt x="914019" y="31750"/>
                </a:lnTo>
                <a:lnTo>
                  <a:pt x="914019" y="44450"/>
                </a:lnTo>
                <a:lnTo>
                  <a:pt x="964819" y="44450"/>
                </a:lnTo>
                <a:lnTo>
                  <a:pt x="977519" y="38100"/>
                </a:lnTo>
                <a:lnTo>
                  <a:pt x="964819" y="31750"/>
                </a:lnTo>
                <a:close/>
              </a:path>
            </a:pathLst>
          </a:custGeom>
          <a:solidFill>
            <a:srgbClr val="FFBB11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object 22"/>
          <p:cNvSpPr/>
          <p:nvPr/>
        </p:nvSpPr>
        <p:spPr>
          <a:xfrm>
            <a:off x="1471041" y="1649349"/>
            <a:ext cx="630936" cy="630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3" name="object 23"/>
          <p:cNvSpPr/>
          <p:nvPr/>
        </p:nvSpPr>
        <p:spPr>
          <a:xfrm>
            <a:off x="1472183" y="3268980"/>
            <a:ext cx="713232" cy="7132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object 24"/>
          <p:cNvSpPr/>
          <p:nvPr/>
        </p:nvSpPr>
        <p:spPr>
          <a:xfrm>
            <a:off x="2898648" y="1560195"/>
            <a:ext cx="683513" cy="6835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283964" y="1623059"/>
            <a:ext cx="683513" cy="6835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object 26"/>
          <p:cNvSpPr/>
          <p:nvPr/>
        </p:nvSpPr>
        <p:spPr>
          <a:xfrm>
            <a:off x="5703569" y="1697354"/>
            <a:ext cx="563498" cy="5634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7" name="object 27"/>
          <p:cNvSpPr/>
          <p:nvPr/>
        </p:nvSpPr>
        <p:spPr>
          <a:xfrm>
            <a:off x="7559801" y="2544317"/>
            <a:ext cx="598932" cy="5977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8" name="object 28"/>
          <p:cNvSpPr/>
          <p:nvPr/>
        </p:nvSpPr>
        <p:spPr>
          <a:xfrm>
            <a:off x="5740146" y="3345560"/>
            <a:ext cx="526923" cy="5269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9" name="object 29"/>
          <p:cNvSpPr/>
          <p:nvPr/>
        </p:nvSpPr>
        <p:spPr>
          <a:xfrm>
            <a:off x="4335399" y="3351275"/>
            <a:ext cx="643509" cy="5977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0" name="object 30"/>
          <p:cNvSpPr/>
          <p:nvPr/>
        </p:nvSpPr>
        <p:spPr>
          <a:xfrm>
            <a:off x="2960369" y="3327273"/>
            <a:ext cx="645795" cy="6457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32" name="object 13"/>
          <p:cNvPicPr/>
          <p:nvPr>
            <p:custDataLst>
              <p:tags r:id="rId11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412" y="332423"/>
            <a:ext cx="8139178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电商渠道的主要类型</a:t>
            </a:r>
            <a:endParaRPr sz="27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2510" y="1005649"/>
            <a:ext cx="7832408" cy="114681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过去二十年间，渠道的</a:t>
            </a:r>
            <a:r>
              <a:rPr sz="1500" b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发</a:t>
            </a:r>
            <a:r>
              <a:rPr sz="1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展不</a:t>
            </a:r>
            <a:r>
              <a:rPr sz="1500" b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断</a:t>
            </a:r>
            <a:r>
              <a:rPr sz="1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演进</a:t>
            </a:r>
            <a:r>
              <a:rPr sz="1500" b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迭代</a:t>
            </a:r>
            <a:endParaRPr sz="15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 algn="just">
              <a:lnSpc>
                <a:spcPct val="120000"/>
              </a:lnSpc>
              <a:spcBef>
                <a:spcPts val="1430"/>
              </a:spcBef>
            </a:pP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1996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年Booking.com</a:t>
            </a:r>
            <a:r>
              <a:rPr sz="975" spc="5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成立</a:t>
            </a: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，1999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年携程在中</a:t>
            </a:r>
            <a:r>
              <a:rPr sz="975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国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成立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中国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酒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店电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子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商务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发展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始</a:t>
            </a:r>
            <a:r>
              <a:rPr sz="975" spc="-4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于</a:t>
            </a:r>
            <a:r>
              <a:rPr sz="975" spc="-4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OTA，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却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不止</a:t>
            </a:r>
            <a:r>
              <a:rPr sz="975" spc="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于</a:t>
            </a:r>
            <a:r>
              <a:rPr sz="975" spc="-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OTA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r>
              <a:rPr sz="975" spc="-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OTA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一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个时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代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的产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物</a:t>
            </a:r>
            <a:r>
              <a:rPr sz="975" spc="-4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，OTA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对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接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供 需双方需求的方式主要依靠信息不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对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称，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包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括后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来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的飞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猪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虽然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模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式不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同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，但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主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要也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依赖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于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信息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不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对称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后来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了以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微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信、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小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红书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为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代表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内容 类电商，对接双方需求主要依靠的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内容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驱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动和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共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鸣；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再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后来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有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了以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拼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多多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为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代表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社交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类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电商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主要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以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传播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为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纽带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建立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供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需之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间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的连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接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，之 后有了以抖音为代表的短视频电商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平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台，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本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质上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依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然是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靠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内容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驱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动，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只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是变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化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了形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式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。</a:t>
            </a:r>
            <a:endParaRPr sz="975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36502" y="2193131"/>
            <a:ext cx="5851684" cy="2724150"/>
          </a:xfrm>
          <a:custGeom>
            <a:avLst/>
            <a:gdLst/>
            <a:ahLst/>
            <a:cxnLst/>
            <a:rect l="l" t="t" r="r" b="b"/>
            <a:pathLst>
              <a:path w="7802245" h="3632200">
                <a:moveTo>
                  <a:pt x="7042023" y="0"/>
                </a:moveTo>
                <a:lnTo>
                  <a:pt x="7124319" y="317500"/>
                </a:lnTo>
                <a:lnTo>
                  <a:pt x="7050199" y="330200"/>
                </a:lnTo>
                <a:lnTo>
                  <a:pt x="6976454" y="355600"/>
                </a:lnTo>
                <a:lnTo>
                  <a:pt x="6830087" y="381000"/>
                </a:lnTo>
                <a:lnTo>
                  <a:pt x="6757465" y="406400"/>
                </a:lnTo>
                <a:lnTo>
                  <a:pt x="6685218" y="419100"/>
                </a:lnTo>
                <a:lnTo>
                  <a:pt x="6613345" y="444500"/>
                </a:lnTo>
                <a:lnTo>
                  <a:pt x="6470722" y="469900"/>
                </a:lnTo>
                <a:lnTo>
                  <a:pt x="6399973" y="495300"/>
                </a:lnTo>
                <a:lnTo>
                  <a:pt x="6329598" y="508000"/>
                </a:lnTo>
                <a:lnTo>
                  <a:pt x="6259597" y="533400"/>
                </a:lnTo>
                <a:lnTo>
                  <a:pt x="6120719" y="558800"/>
                </a:lnTo>
                <a:lnTo>
                  <a:pt x="6051841" y="584200"/>
                </a:lnTo>
                <a:lnTo>
                  <a:pt x="5983338" y="596900"/>
                </a:lnTo>
                <a:lnTo>
                  <a:pt x="5915210" y="622300"/>
                </a:lnTo>
                <a:lnTo>
                  <a:pt x="5780076" y="647700"/>
                </a:lnTo>
                <a:lnTo>
                  <a:pt x="5713071" y="673100"/>
                </a:lnTo>
                <a:lnTo>
                  <a:pt x="5646440" y="685800"/>
                </a:lnTo>
                <a:lnTo>
                  <a:pt x="5580184" y="711200"/>
                </a:lnTo>
                <a:lnTo>
                  <a:pt x="5448794" y="736600"/>
                </a:lnTo>
                <a:lnTo>
                  <a:pt x="5383661" y="762000"/>
                </a:lnTo>
                <a:lnTo>
                  <a:pt x="5318903" y="774700"/>
                </a:lnTo>
                <a:lnTo>
                  <a:pt x="5254519" y="800100"/>
                </a:lnTo>
                <a:lnTo>
                  <a:pt x="5190509" y="812800"/>
                </a:lnTo>
                <a:lnTo>
                  <a:pt x="5126874" y="838200"/>
                </a:lnTo>
                <a:lnTo>
                  <a:pt x="5063613" y="850900"/>
                </a:lnTo>
                <a:lnTo>
                  <a:pt x="5000726" y="876300"/>
                </a:lnTo>
                <a:lnTo>
                  <a:pt x="4938214" y="889000"/>
                </a:lnTo>
                <a:lnTo>
                  <a:pt x="4876077" y="914400"/>
                </a:lnTo>
                <a:lnTo>
                  <a:pt x="4752925" y="939800"/>
                </a:lnTo>
                <a:lnTo>
                  <a:pt x="4691911" y="965200"/>
                </a:lnTo>
                <a:lnTo>
                  <a:pt x="4631271" y="977900"/>
                </a:lnTo>
                <a:lnTo>
                  <a:pt x="4571006" y="1003300"/>
                </a:lnTo>
                <a:lnTo>
                  <a:pt x="4511115" y="1016000"/>
                </a:lnTo>
                <a:lnTo>
                  <a:pt x="4451599" y="1041400"/>
                </a:lnTo>
                <a:lnTo>
                  <a:pt x="4392457" y="1054100"/>
                </a:lnTo>
                <a:lnTo>
                  <a:pt x="4333689" y="1079500"/>
                </a:lnTo>
                <a:lnTo>
                  <a:pt x="4275296" y="1092200"/>
                </a:lnTo>
                <a:lnTo>
                  <a:pt x="4217277" y="1117600"/>
                </a:lnTo>
                <a:lnTo>
                  <a:pt x="4159633" y="1130300"/>
                </a:lnTo>
                <a:lnTo>
                  <a:pt x="4102363" y="1155700"/>
                </a:lnTo>
                <a:lnTo>
                  <a:pt x="4045468" y="1168400"/>
                </a:lnTo>
                <a:lnTo>
                  <a:pt x="3988947" y="1193800"/>
                </a:lnTo>
                <a:lnTo>
                  <a:pt x="3932800" y="1206500"/>
                </a:lnTo>
                <a:lnTo>
                  <a:pt x="3877028" y="1231900"/>
                </a:lnTo>
                <a:lnTo>
                  <a:pt x="3821630" y="1244600"/>
                </a:lnTo>
                <a:lnTo>
                  <a:pt x="3766607" y="1270000"/>
                </a:lnTo>
                <a:lnTo>
                  <a:pt x="3711958" y="1282700"/>
                </a:lnTo>
                <a:lnTo>
                  <a:pt x="3657684" y="1308100"/>
                </a:lnTo>
                <a:lnTo>
                  <a:pt x="3603784" y="1320800"/>
                </a:lnTo>
                <a:lnTo>
                  <a:pt x="3497108" y="1371600"/>
                </a:lnTo>
                <a:lnTo>
                  <a:pt x="3444331" y="1384300"/>
                </a:lnTo>
                <a:lnTo>
                  <a:pt x="3391929" y="1409700"/>
                </a:lnTo>
                <a:lnTo>
                  <a:pt x="3339901" y="1422400"/>
                </a:lnTo>
                <a:lnTo>
                  <a:pt x="3288248" y="1447800"/>
                </a:lnTo>
                <a:lnTo>
                  <a:pt x="3236969" y="1460500"/>
                </a:lnTo>
                <a:lnTo>
                  <a:pt x="3186065" y="1485900"/>
                </a:lnTo>
                <a:lnTo>
                  <a:pt x="3135535" y="1498600"/>
                </a:lnTo>
                <a:lnTo>
                  <a:pt x="3035598" y="1549400"/>
                </a:lnTo>
                <a:lnTo>
                  <a:pt x="2986192" y="1562100"/>
                </a:lnTo>
                <a:lnTo>
                  <a:pt x="2937160" y="1587500"/>
                </a:lnTo>
                <a:lnTo>
                  <a:pt x="2888502" y="1600200"/>
                </a:lnTo>
                <a:lnTo>
                  <a:pt x="2840219" y="1625600"/>
                </a:lnTo>
                <a:lnTo>
                  <a:pt x="2792310" y="1638300"/>
                </a:lnTo>
                <a:lnTo>
                  <a:pt x="2697615" y="1689100"/>
                </a:lnTo>
                <a:lnTo>
                  <a:pt x="2650830" y="1701800"/>
                </a:lnTo>
                <a:lnTo>
                  <a:pt x="2604419" y="1727200"/>
                </a:lnTo>
                <a:lnTo>
                  <a:pt x="2558382" y="1739900"/>
                </a:lnTo>
                <a:lnTo>
                  <a:pt x="2467432" y="1790700"/>
                </a:lnTo>
                <a:lnTo>
                  <a:pt x="2422518" y="1803400"/>
                </a:lnTo>
                <a:lnTo>
                  <a:pt x="2377979" y="1828800"/>
                </a:lnTo>
                <a:lnTo>
                  <a:pt x="2333815" y="1841500"/>
                </a:lnTo>
                <a:lnTo>
                  <a:pt x="2246609" y="1892300"/>
                </a:lnTo>
                <a:lnTo>
                  <a:pt x="2203568" y="1905000"/>
                </a:lnTo>
                <a:lnTo>
                  <a:pt x="2118609" y="1955800"/>
                </a:lnTo>
                <a:lnTo>
                  <a:pt x="2076691" y="1968500"/>
                </a:lnTo>
                <a:lnTo>
                  <a:pt x="2035148" y="1993900"/>
                </a:lnTo>
                <a:lnTo>
                  <a:pt x="1993979" y="2006600"/>
                </a:lnTo>
                <a:lnTo>
                  <a:pt x="1912764" y="2057400"/>
                </a:lnTo>
                <a:lnTo>
                  <a:pt x="1872718" y="2070100"/>
                </a:lnTo>
                <a:lnTo>
                  <a:pt x="1793750" y="2120900"/>
                </a:lnTo>
                <a:lnTo>
                  <a:pt x="1754828" y="2133600"/>
                </a:lnTo>
                <a:lnTo>
                  <a:pt x="1678107" y="2184400"/>
                </a:lnTo>
                <a:lnTo>
                  <a:pt x="1640308" y="2197100"/>
                </a:lnTo>
                <a:lnTo>
                  <a:pt x="1565833" y="2247900"/>
                </a:lnTo>
                <a:lnTo>
                  <a:pt x="1529157" y="2260600"/>
                </a:lnTo>
                <a:lnTo>
                  <a:pt x="1456929" y="2311400"/>
                </a:lnTo>
                <a:lnTo>
                  <a:pt x="1421376" y="2324100"/>
                </a:lnTo>
                <a:lnTo>
                  <a:pt x="1351395" y="2374900"/>
                </a:lnTo>
                <a:lnTo>
                  <a:pt x="1316966" y="2387600"/>
                </a:lnTo>
                <a:lnTo>
                  <a:pt x="1282911" y="2413000"/>
                </a:lnTo>
                <a:lnTo>
                  <a:pt x="1215925" y="2463800"/>
                </a:lnTo>
                <a:lnTo>
                  <a:pt x="1182994" y="2476500"/>
                </a:lnTo>
                <a:lnTo>
                  <a:pt x="1118254" y="2527300"/>
                </a:lnTo>
                <a:lnTo>
                  <a:pt x="1086446" y="2540000"/>
                </a:lnTo>
                <a:lnTo>
                  <a:pt x="1055013" y="2565400"/>
                </a:lnTo>
                <a:lnTo>
                  <a:pt x="993269" y="2616200"/>
                </a:lnTo>
                <a:lnTo>
                  <a:pt x="962959" y="2628900"/>
                </a:lnTo>
                <a:lnTo>
                  <a:pt x="933023" y="2654300"/>
                </a:lnTo>
                <a:lnTo>
                  <a:pt x="903461" y="2679700"/>
                </a:lnTo>
                <a:lnTo>
                  <a:pt x="874274" y="2692400"/>
                </a:lnTo>
                <a:lnTo>
                  <a:pt x="845462" y="2717800"/>
                </a:lnTo>
                <a:lnTo>
                  <a:pt x="817024" y="2743200"/>
                </a:lnTo>
                <a:lnTo>
                  <a:pt x="788960" y="2768600"/>
                </a:lnTo>
                <a:lnTo>
                  <a:pt x="761271" y="2781300"/>
                </a:lnTo>
                <a:lnTo>
                  <a:pt x="733956" y="2806700"/>
                </a:lnTo>
                <a:lnTo>
                  <a:pt x="707016" y="2832100"/>
                </a:lnTo>
                <a:lnTo>
                  <a:pt x="680450" y="2857500"/>
                </a:lnTo>
                <a:lnTo>
                  <a:pt x="654258" y="2882900"/>
                </a:lnTo>
                <a:lnTo>
                  <a:pt x="628441" y="2895600"/>
                </a:lnTo>
                <a:lnTo>
                  <a:pt x="602999" y="2921000"/>
                </a:lnTo>
                <a:lnTo>
                  <a:pt x="577931" y="2946400"/>
                </a:lnTo>
                <a:lnTo>
                  <a:pt x="553237" y="2971800"/>
                </a:lnTo>
                <a:lnTo>
                  <a:pt x="528918" y="2984500"/>
                </a:lnTo>
                <a:lnTo>
                  <a:pt x="504973" y="3009900"/>
                </a:lnTo>
                <a:lnTo>
                  <a:pt x="481402" y="3035300"/>
                </a:lnTo>
                <a:lnTo>
                  <a:pt x="458206" y="3060700"/>
                </a:lnTo>
                <a:lnTo>
                  <a:pt x="435385" y="3086100"/>
                </a:lnTo>
                <a:lnTo>
                  <a:pt x="412938" y="3098800"/>
                </a:lnTo>
                <a:lnTo>
                  <a:pt x="390865" y="3124200"/>
                </a:lnTo>
                <a:lnTo>
                  <a:pt x="369167" y="3149600"/>
                </a:lnTo>
                <a:lnTo>
                  <a:pt x="347843" y="3175000"/>
                </a:lnTo>
                <a:lnTo>
                  <a:pt x="326894" y="3200400"/>
                </a:lnTo>
                <a:lnTo>
                  <a:pt x="306319" y="3213100"/>
                </a:lnTo>
                <a:lnTo>
                  <a:pt x="286118" y="3238500"/>
                </a:lnTo>
                <a:lnTo>
                  <a:pt x="266292" y="3263900"/>
                </a:lnTo>
                <a:lnTo>
                  <a:pt x="246841" y="3289300"/>
                </a:lnTo>
                <a:lnTo>
                  <a:pt x="227764" y="3314700"/>
                </a:lnTo>
                <a:lnTo>
                  <a:pt x="209061" y="3327400"/>
                </a:lnTo>
                <a:lnTo>
                  <a:pt x="172779" y="3378200"/>
                </a:lnTo>
                <a:lnTo>
                  <a:pt x="137994" y="3429000"/>
                </a:lnTo>
                <a:lnTo>
                  <a:pt x="121164" y="3454400"/>
                </a:lnTo>
                <a:lnTo>
                  <a:pt x="104708" y="3467100"/>
                </a:lnTo>
                <a:lnTo>
                  <a:pt x="72919" y="3517900"/>
                </a:lnTo>
                <a:lnTo>
                  <a:pt x="42628" y="3568700"/>
                </a:lnTo>
                <a:lnTo>
                  <a:pt x="13835" y="3619500"/>
                </a:lnTo>
                <a:lnTo>
                  <a:pt x="0" y="3632200"/>
                </a:lnTo>
                <a:lnTo>
                  <a:pt x="23554" y="3619500"/>
                </a:lnTo>
                <a:lnTo>
                  <a:pt x="47407" y="3594100"/>
                </a:lnTo>
                <a:lnTo>
                  <a:pt x="71559" y="3568700"/>
                </a:lnTo>
                <a:lnTo>
                  <a:pt x="96010" y="3556000"/>
                </a:lnTo>
                <a:lnTo>
                  <a:pt x="120760" y="3530600"/>
                </a:lnTo>
                <a:lnTo>
                  <a:pt x="145809" y="3505200"/>
                </a:lnTo>
                <a:lnTo>
                  <a:pt x="171157" y="3492500"/>
                </a:lnTo>
                <a:lnTo>
                  <a:pt x="196803" y="3467100"/>
                </a:lnTo>
                <a:lnTo>
                  <a:pt x="222749" y="3441700"/>
                </a:lnTo>
                <a:lnTo>
                  <a:pt x="248994" y="3429000"/>
                </a:lnTo>
                <a:lnTo>
                  <a:pt x="275538" y="3403600"/>
                </a:lnTo>
                <a:lnTo>
                  <a:pt x="302380" y="3378200"/>
                </a:lnTo>
                <a:lnTo>
                  <a:pt x="329522" y="3365500"/>
                </a:lnTo>
                <a:lnTo>
                  <a:pt x="384702" y="3314700"/>
                </a:lnTo>
                <a:lnTo>
                  <a:pt x="412741" y="3302000"/>
                </a:lnTo>
                <a:lnTo>
                  <a:pt x="469715" y="3251200"/>
                </a:lnTo>
                <a:lnTo>
                  <a:pt x="498650" y="3238500"/>
                </a:lnTo>
                <a:lnTo>
                  <a:pt x="527885" y="3213100"/>
                </a:lnTo>
                <a:lnTo>
                  <a:pt x="557418" y="3200400"/>
                </a:lnTo>
                <a:lnTo>
                  <a:pt x="617382" y="3149600"/>
                </a:lnTo>
                <a:lnTo>
                  <a:pt x="647812" y="3136900"/>
                </a:lnTo>
                <a:lnTo>
                  <a:pt x="678541" y="3111500"/>
                </a:lnTo>
                <a:lnTo>
                  <a:pt x="709570" y="3098800"/>
                </a:lnTo>
                <a:lnTo>
                  <a:pt x="772523" y="3048000"/>
                </a:lnTo>
                <a:lnTo>
                  <a:pt x="804448" y="3035300"/>
                </a:lnTo>
                <a:lnTo>
                  <a:pt x="836672" y="3009900"/>
                </a:lnTo>
                <a:lnTo>
                  <a:pt x="869195" y="2997200"/>
                </a:lnTo>
                <a:lnTo>
                  <a:pt x="902017" y="2971800"/>
                </a:lnTo>
                <a:lnTo>
                  <a:pt x="935138" y="2959100"/>
                </a:lnTo>
                <a:lnTo>
                  <a:pt x="1002277" y="2908300"/>
                </a:lnTo>
                <a:lnTo>
                  <a:pt x="1036295" y="2895600"/>
                </a:lnTo>
                <a:lnTo>
                  <a:pt x="1070612" y="2870200"/>
                </a:lnTo>
                <a:lnTo>
                  <a:pt x="1105227" y="2857500"/>
                </a:lnTo>
                <a:lnTo>
                  <a:pt x="1140142" y="2832100"/>
                </a:lnTo>
                <a:lnTo>
                  <a:pt x="1175356" y="2819400"/>
                </a:lnTo>
                <a:lnTo>
                  <a:pt x="1210868" y="2794000"/>
                </a:lnTo>
                <a:lnTo>
                  <a:pt x="1246680" y="2781300"/>
                </a:lnTo>
                <a:lnTo>
                  <a:pt x="1282791" y="2755900"/>
                </a:lnTo>
                <a:lnTo>
                  <a:pt x="1319200" y="2743200"/>
                </a:lnTo>
                <a:lnTo>
                  <a:pt x="1355909" y="2717800"/>
                </a:lnTo>
                <a:lnTo>
                  <a:pt x="1392916" y="2705100"/>
                </a:lnTo>
                <a:lnTo>
                  <a:pt x="1430223" y="2679700"/>
                </a:lnTo>
                <a:lnTo>
                  <a:pt x="1467828" y="2667000"/>
                </a:lnTo>
                <a:lnTo>
                  <a:pt x="1505732" y="2641600"/>
                </a:lnTo>
                <a:lnTo>
                  <a:pt x="1543936" y="2628900"/>
                </a:lnTo>
                <a:lnTo>
                  <a:pt x="1582438" y="2603500"/>
                </a:lnTo>
                <a:lnTo>
                  <a:pt x="1621239" y="2590800"/>
                </a:lnTo>
                <a:lnTo>
                  <a:pt x="1660339" y="2565400"/>
                </a:lnTo>
                <a:lnTo>
                  <a:pt x="1699739" y="2552700"/>
                </a:lnTo>
                <a:lnTo>
                  <a:pt x="1739437" y="2527300"/>
                </a:lnTo>
                <a:lnTo>
                  <a:pt x="1779434" y="2514600"/>
                </a:lnTo>
                <a:lnTo>
                  <a:pt x="1819730" y="2489200"/>
                </a:lnTo>
                <a:lnTo>
                  <a:pt x="1901219" y="2463800"/>
                </a:lnTo>
                <a:lnTo>
                  <a:pt x="1942412" y="2438400"/>
                </a:lnTo>
                <a:lnTo>
                  <a:pt x="1983904" y="2425700"/>
                </a:lnTo>
                <a:lnTo>
                  <a:pt x="2025695" y="2400300"/>
                </a:lnTo>
                <a:lnTo>
                  <a:pt x="2067785" y="2387600"/>
                </a:lnTo>
                <a:lnTo>
                  <a:pt x="2110173" y="2362200"/>
                </a:lnTo>
                <a:lnTo>
                  <a:pt x="2195848" y="2336800"/>
                </a:lnTo>
                <a:lnTo>
                  <a:pt x="2239134" y="2311400"/>
                </a:lnTo>
                <a:lnTo>
                  <a:pt x="2282718" y="2298700"/>
                </a:lnTo>
                <a:lnTo>
                  <a:pt x="2326602" y="2273300"/>
                </a:lnTo>
                <a:lnTo>
                  <a:pt x="2415266" y="2247900"/>
                </a:lnTo>
                <a:lnTo>
                  <a:pt x="2460047" y="2222500"/>
                </a:lnTo>
                <a:lnTo>
                  <a:pt x="2550505" y="2197100"/>
                </a:lnTo>
                <a:lnTo>
                  <a:pt x="2596182" y="2171700"/>
                </a:lnTo>
                <a:lnTo>
                  <a:pt x="2642158" y="2159000"/>
                </a:lnTo>
                <a:lnTo>
                  <a:pt x="2688434" y="2133600"/>
                </a:lnTo>
                <a:lnTo>
                  <a:pt x="2781881" y="2108200"/>
                </a:lnTo>
                <a:lnTo>
                  <a:pt x="2829054" y="2082800"/>
                </a:lnTo>
                <a:lnTo>
                  <a:pt x="2924295" y="2057400"/>
                </a:lnTo>
                <a:lnTo>
                  <a:pt x="2972364" y="2032000"/>
                </a:lnTo>
                <a:lnTo>
                  <a:pt x="3069399" y="2006600"/>
                </a:lnTo>
                <a:lnTo>
                  <a:pt x="3118365" y="1981200"/>
                </a:lnTo>
                <a:lnTo>
                  <a:pt x="3217194" y="1955800"/>
                </a:lnTo>
                <a:lnTo>
                  <a:pt x="3267057" y="1930400"/>
                </a:lnTo>
                <a:lnTo>
                  <a:pt x="3418439" y="1892300"/>
                </a:lnTo>
                <a:lnTo>
                  <a:pt x="3469498" y="1866900"/>
                </a:lnTo>
                <a:lnTo>
                  <a:pt x="3572513" y="1841500"/>
                </a:lnTo>
                <a:lnTo>
                  <a:pt x="3624468" y="1816100"/>
                </a:lnTo>
                <a:lnTo>
                  <a:pt x="3782129" y="1778000"/>
                </a:lnTo>
                <a:lnTo>
                  <a:pt x="3835281" y="1752600"/>
                </a:lnTo>
                <a:lnTo>
                  <a:pt x="3996529" y="1714500"/>
                </a:lnTo>
                <a:lnTo>
                  <a:pt x="4050876" y="1689100"/>
                </a:lnTo>
                <a:lnTo>
                  <a:pt x="4271255" y="1638300"/>
                </a:lnTo>
                <a:lnTo>
                  <a:pt x="4327097" y="1612900"/>
                </a:lnTo>
                <a:lnTo>
                  <a:pt x="4496418" y="1574800"/>
                </a:lnTo>
                <a:lnTo>
                  <a:pt x="4553456" y="1549400"/>
                </a:lnTo>
                <a:lnTo>
                  <a:pt x="4843130" y="1485900"/>
                </a:lnTo>
                <a:lnTo>
                  <a:pt x="4901962" y="1460500"/>
                </a:lnTo>
                <a:lnTo>
                  <a:pt x="5200606" y="1397000"/>
                </a:lnTo>
                <a:lnTo>
                  <a:pt x="5261231" y="1371600"/>
                </a:lnTo>
                <a:lnTo>
                  <a:pt x="5756999" y="1270000"/>
                </a:lnTo>
                <a:lnTo>
                  <a:pt x="5820315" y="1244600"/>
                </a:lnTo>
                <a:lnTo>
                  <a:pt x="6670632" y="1079500"/>
                </a:lnTo>
                <a:lnTo>
                  <a:pt x="6738134" y="1054100"/>
                </a:lnTo>
                <a:lnTo>
                  <a:pt x="7288910" y="952500"/>
                </a:lnTo>
                <a:lnTo>
                  <a:pt x="7535869" y="952500"/>
                </a:lnTo>
                <a:lnTo>
                  <a:pt x="7801864" y="419100"/>
                </a:lnTo>
                <a:lnTo>
                  <a:pt x="7042023" y="0"/>
                </a:lnTo>
                <a:close/>
              </a:path>
              <a:path w="7802245" h="3632200">
                <a:moveTo>
                  <a:pt x="7535869" y="952500"/>
                </a:moveTo>
                <a:lnTo>
                  <a:pt x="7288910" y="952500"/>
                </a:lnTo>
                <a:lnTo>
                  <a:pt x="7371207" y="1282700"/>
                </a:lnTo>
                <a:lnTo>
                  <a:pt x="7535869" y="952500"/>
                </a:lnTo>
                <a:close/>
              </a:path>
            </a:pathLst>
          </a:custGeom>
          <a:solidFill>
            <a:srgbClr val="3E7BAB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72283" y="4330826"/>
            <a:ext cx="86868" cy="86868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0151" y="3222402"/>
            <a:ext cx="1504950" cy="1084580"/>
          </a:xfrm>
          <a:prstGeom prst="rect">
            <a:avLst/>
          </a:prstGeom>
        </p:spPr>
        <p:txBody>
          <a:bodyPr vert="horz" wrap="square" lIns="0" tIns="12858" rIns="0" bIns="0" rtlCol="0">
            <a:spAutoFit/>
          </a:bodyPr>
          <a:lstStyle/>
          <a:p>
            <a:pPr marL="44450" marR="5080" indent="-32385">
              <a:lnSpc>
                <a:spcPct val="97000"/>
              </a:lnSpc>
              <a:spcBef>
                <a:spcPts val="135"/>
              </a:spcBef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无论是携程、美团还是飞猪， 基本都可以归类为交易类电 商平台。中国酒店电子商务 发展起始于交易类电商，但 不止于此。当然，这些年交 易类电商也在其平台上融入 了更多的内容和玩法，来建 立供需之间更多样性的连接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726180" y="3592449"/>
            <a:ext cx="150875" cy="149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26244" y="4307129"/>
            <a:ext cx="2190750" cy="549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7000"/>
              </a:lnSpc>
              <a:spcBef>
                <a:spcPts val="140"/>
              </a:spcBef>
            </a:pPr>
            <a:r>
              <a:rPr sz="9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UGC</a:t>
            </a: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模式由来已久，以微信和小红书为代 表，酒店行业来说</a:t>
            </a:r>
            <a:r>
              <a:rPr sz="90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，Tripadvisor</a:t>
            </a: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、马蜂窝 都属于</a:t>
            </a:r>
            <a:r>
              <a:rPr sz="9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UGC</a:t>
            </a: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时代的产物。这一阶段</a:t>
            </a:r>
            <a:r>
              <a:rPr sz="900" spc="-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 话语权开始不断增强，个人渠道开始崛起。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85791" y="3004947"/>
            <a:ext cx="200025" cy="199073"/>
          </a:xfrm>
          <a:custGeom>
            <a:avLst/>
            <a:gdLst/>
            <a:ahLst/>
            <a:cxnLst/>
            <a:rect l="l" t="t" r="r" b="b"/>
            <a:pathLst>
              <a:path w="266700" h="265429">
                <a:moveTo>
                  <a:pt x="133350" y="0"/>
                </a:moveTo>
                <a:lnTo>
                  <a:pt x="91196" y="6754"/>
                </a:lnTo>
                <a:lnTo>
                  <a:pt x="54589" y="25566"/>
                </a:lnTo>
                <a:lnTo>
                  <a:pt x="25725" y="54260"/>
                </a:lnTo>
                <a:lnTo>
                  <a:pt x="6797" y="90659"/>
                </a:lnTo>
                <a:lnTo>
                  <a:pt x="0" y="132587"/>
                </a:lnTo>
                <a:lnTo>
                  <a:pt x="6797" y="174516"/>
                </a:lnTo>
                <a:lnTo>
                  <a:pt x="25725" y="210915"/>
                </a:lnTo>
                <a:lnTo>
                  <a:pt x="54589" y="239609"/>
                </a:lnTo>
                <a:lnTo>
                  <a:pt x="91196" y="258421"/>
                </a:lnTo>
                <a:lnTo>
                  <a:pt x="133350" y="265175"/>
                </a:lnTo>
                <a:lnTo>
                  <a:pt x="175503" y="258421"/>
                </a:lnTo>
                <a:lnTo>
                  <a:pt x="212110" y="239609"/>
                </a:lnTo>
                <a:lnTo>
                  <a:pt x="240974" y="210915"/>
                </a:lnTo>
                <a:lnTo>
                  <a:pt x="259902" y="174516"/>
                </a:lnTo>
                <a:lnTo>
                  <a:pt x="266700" y="132587"/>
                </a:lnTo>
                <a:lnTo>
                  <a:pt x="259902" y="90659"/>
                </a:lnTo>
                <a:lnTo>
                  <a:pt x="240974" y="54260"/>
                </a:lnTo>
                <a:lnTo>
                  <a:pt x="212110" y="25566"/>
                </a:lnTo>
                <a:lnTo>
                  <a:pt x="175503" y="6754"/>
                </a:lnTo>
                <a:lnTo>
                  <a:pt x="13335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39687" y="2644901"/>
            <a:ext cx="267653" cy="267653"/>
          </a:xfrm>
          <a:custGeom>
            <a:avLst/>
            <a:gdLst/>
            <a:ahLst/>
            <a:cxnLst/>
            <a:rect l="l" t="t" r="r" b="b"/>
            <a:pathLst>
              <a:path w="356870" h="356870">
                <a:moveTo>
                  <a:pt x="178308" y="0"/>
                </a:moveTo>
                <a:lnTo>
                  <a:pt x="130924" y="6372"/>
                </a:lnTo>
                <a:lnTo>
                  <a:pt x="88335" y="24355"/>
                </a:lnTo>
                <a:lnTo>
                  <a:pt x="52244" y="52244"/>
                </a:lnTo>
                <a:lnTo>
                  <a:pt x="24355" y="88335"/>
                </a:lnTo>
                <a:lnTo>
                  <a:pt x="6372" y="130924"/>
                </a:lnTo>
                <a:lnTo>
                  <a:pt x="0" y="178307"/>
                </a:lnTo>
                <a:lnTo>
                  <a:pt x="6372" y="225691"/>
                </a:lnTo>
                <a:lnTo>
                  <a:pt x="24355" y="268280"/>
                </a:lnTo>
                <a:lnTo>
                  <a:pt x="52244" y="304371"/>
                </a:lnTo>
                <a:lnTo>
                  <a:pt x="88335" y="332260"/>
                </a:lnTo>
                <a:lnTo>
                  <a:pt x="130924" y="350243"/>
                </a:lnTo>
                <a:lnTo>
                  <a:pt x="178308" y="356615"/>
                </a:lnTo>
                <a:lnTo>
                  <a:pt x="225691" y="350243"/>
                </a:lnTo>
                <a:lnTo>
                  <a:pt x="268280" y="332260"/>
                </a:lnTo>
                <a:lnTo>
                  <a:pt x="304371" y="304371"/>
                </a:lnTo>
                <a:lnTo>
                  <a:pt x="332260" y="268280"/>
                </a:lnTo>
                <a:lnTo>
                  <a:pt x="350243" y="225691"/>
                </a:lnTo>
                <a:lnTo>
                  <a:pt x="356616" y="178307"/>
                </a:lnTo>
                <a:lnTo>
                  <a:pt x="350243" y="130924"/>
                </a:lnTo>
                <a:lnTo>
                  <a:pt x="332260" y="88335"/>
                </a:lnTo>
                <a:lnTo>
                  <a:pt x="304371" y="52244"/>
                </a:lnTo>
                <a:lnTo>
                  <a:pt x="268280" y="24355"/>
                </a:lnTo>
                <a:lnTo>
                  <a:pt x="225691" y="6372"/>
                </a:lnTo>
                <a:lnTo>
                  <a:pt x="178308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77617" y="3242120"/>
            <a:ext cx="876300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交易类电商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</a:pPr>
            <a:r>
              <a:rPr sz="1350" b="1" spc="-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OTA</a:t>
            </a: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为主</a:t>
            </a:r>
            <a:endParaRPr sz="13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45664" y="4417771"/>
            <a:ext cx="877729" cy="4254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内容类电商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R="6350" algn="r">
              <a:lnSpc>
                <a:spcPct val="100000"/>
              </a:lnSpc>
              <a:spcBef>
                <a:spcPts val="5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内容驱动</a:t>
            </a:r>
            <a:endParaRPr sz="13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211704" y="3023234"/>
            <a:ext cx="6668" cy="1410653"/>
          </a:xfrm>
          <a:custGeom>
            <a:avLst/>
            <a:gdLst/>
            <a:ahLst/>
            <a:cxnLst/>
            <a:rect l="l" t="t" r="r" b="b"/>
            <a:pathLst>
              <a:path w="8889" h="1880870">
                <a:moveTo>
                  <a:pt x="8636" y="1880273"/>
                </a:moveTo>
                <a:lnTo>
                  <a:pt x="0" y="0"/>
                </a:lnTo>
              </a:path>
            </a:pathLst>
          </a:custGeom>
          <a:ln w="635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645026" y="3669030"/>
            <a:ext cx="0" cy="1341596"/>
          </a:xfrm>
          <a:custGeom>
            <a:avLst/>
            <a:gdLst/>
            <a:ahLst/>
            <a:cxnLst/>
            <a:rect l="l" t="t" r="r" b="b"/>
            <a:pathLst>
              <a:path h="1788795">
                <a:moveTo>
                  <a:pt x="0" y="1788566"/>
                </a:moveTo>
                <a:lnTo>
                  <a:pt x="0" y="0"/>
                </a:lnTo>
              </a:path>
            </a:pathLst>
          </a:custGeom>
          <a:ln w="635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40832" y="2356484"/>
            <a:ext cx="1049179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社交类电商 以传播为核心</a:t>
            </a:r>
            <a:endParaRPr sz="13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080635" y="2263140"/>
            <a:ext cx="0" cy="842963"/>
          </a:xfrm>
          <a:custGeom>
            <a:avLst/>
            <a:gdLst/>
            <a:ahLst/>
            <a:cxnLst/>
            <a:rect l="l" t="t" r="r" b="b"/>
            <a:pathLst>
              <a:path h="1123950">
                <a:moveTo>
                  <a:pt x="0" y="1123822"/>
                </a:moveTo>
                <a:lnTo>
                  <a:pt x="0" y="0"/>
                </a:lnTo>
              </a:path>
            </a:pathLst>
          </a:custGeom>
          <a:ln w="635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83408" y="2366105"/>
            <a:ext cx="2076450" cy="415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7000"/>
              </a:lnSpc>
              <a:spcBef>
                <a:spcPts val="140"/>
              </a:spcBef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微信、拼多多等都属于是社交类电商的代 表。这类电商平台将社交红利发挥的淋漓 尽至。以传播为纽带建立供需之间的连接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91169" y="3577495"/>
            <a:ext cx="1562100" cy="6324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9144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短视频电商本质依然是内容驱动</a:t>
            </a:r>
            <a:endParaRPr sz="13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515100" y="2959226"/>
            <a:ext cx="0" cy="1983581"/>
          </a:xfrm>
          <a:custGeom>
            <a:avLst/>
            <a:gdLst/>
            <a:ahLst/>
            <a:cxnLst/>
            <a:rect l="l" t="t" r="r" b="b"/>
            <a:pathLst>
              <a:path h="2644775">
                <a:moveTo>
                  <a:pt x="0" y="2644394"/>
                </a:moveTo>
                <a:lnTo>
                  <a:pt x="0" y="0"/>
                </a:lnTo>
              </a:path>
            </a:pathLst>
          </a:custGeom>
          <a:ln w="635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51878" y="3418332"/>
            <a:ext cx="1847850" cy="95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7000"/>
              </a:lnSpc>
              <a:spcBef>
                <a:spcPts val="140"/>
              </a:spcBef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短视频只是内容呈现方式的迭代。由 图文、</a:t>
            </a:r>
            <a:r>
              <a:rPr sz="9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H5</a:t>
            </a: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、音频到视频的过程，是 碎片化时代的产物。也为行业发展提 供了新的可能性。这将是一个</a:t>
            </a:r>
            <a:r>
              <a:rPr sz="900" spc="-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900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O</a:t>
            </a:r>
            <a:r>
              <a:rPr sz="9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盛 行的年代，我们无法忽视这些所谓的  “长尾渠道”，主流</a:t>
            </a:r>
            <a:r>
              <a:rPr sz="900" spc="-7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O</a:t>
            </a:r>
            <a:r>
              <a:rPr sz="900" spc="-1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T</a:t>
            </a:r>
            <a:r>
              <a:rPr sz="9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A</a:t>
            </a: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的市场份额 或将被分流和蚕食。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5" name="object 13"/>
          <p:cNvPicPr/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412" y="332423"/>
            <a:ext cx="8139178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2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K</a:t>
            </a:r>
            <a:r>
              <a:rPr sz="270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O</a:t>
            </a:r>
            <a:r>
              <a:rPr sz="2700" b="1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L</a:t>
            </a:r>
            <a:r>
              <a:rPr sz="27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成为品牌投放广告的重要渠道</a:t>
            </a:r>
            <a:endParaRPr sz="27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45858" y="1885379"/>
            <a:ext cx="907733" cy="1715929"/>
          </a:xfrm>
          <a:custGeom>
            <a:avLst/>
            <a:gdLst/>
            <a:ahLst/>
            <a:cxnLst/>
            <a:rect l="l" t="t" r="r" b="b"/>
            <a:pathLst>
              <a:path w="1210310" h="2287904">
                <a:moveTo>
                  <a:pt x="0" y="2287524"/>
                </a:moveTo>
                <a:lnTo>
                  <a:pt x="1210055" y="2287524"/>
                </a:lnTo>
                <a:lnTo>
                  <a:pt x="1210055" y="0"/>
                </a:lnTo>
                <a:lnTo>
                  <a:pt x="0" y="0"/>
                </a:lnTo>
                <a:lnTo>
                  <a:pt x="0" y="2287524"/>
                </a:lnTo>
                <a:close/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3694175" y="1483623"/>
            <a:ext cx="576644" cy="3834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/>
          <p:nvPr/>
        </p:nvSpPr>
        <p:spPr>
          <a:xfrm>
            <a:off x="4041648" y="1483623"/>
            <a:ext cx="743522" cy="383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9" name="object 9"/>
          <p:cNvSpPr/>
          <p:nvPr/>
        </p:nvSpPr>
        <p:spPr>
          <a:xfrm>
            <a:off x="3718178" y="1791071"/>
            <a:ext cx="433769" cy="2989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0" name="object 10"/>
          <p:cNvSpPr/>
          <p:nvPr/>
        </p:nvSpPr>
        <p:spPr>
          <a:xfrm>
            <a:off x="3973067" y="1791071"/>
            <a:ext cx="3915347" cy="2989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1" name="object 11"/>
          <p:cNvSpPr/>
          <p:nvPr/>
        </p:nvSpPr>
        <p:spPr>
          <a:xfrm>
            <a:off x="3718178" y="2031101"/>
            <a:ext cx="847535" cy="2989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2" name="object 12"/>
          <p:cNvSpPr/>
          <p:nvPr/>
        </p:nvSpPr>
        <p:spPr>
          <a:xfrm>
            <a:off x="3694175" y="3525021"/>
            <a:ext cx="576644" cy="3834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3" name="object 13"/>
          <p:cNvSpPr/>
          <p:nvPr/>
        </p:nvSpPr>
        <p:spPr>
          <a:xfrm>
            <a:off x="4041648" y="3525021"/>
            <a:ext cx="1429322" cy="3834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4" name="object 14"/>
          <p:cNvSpPr/>
          <p:nvPr/>
        </p:nvSpPr>
        <p:spPr>
          <a:xfrm>
            <a:off x="5241798" y="3525021"/>
            <a:ext cx="359464" cy="3834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5" name="object 15"/>
          <p:cNvSpPr/>
          <p:nvPr/>
        </p:nvSpPr>
        <p:spPr>
          <a:xfrm>
            <a:off x="5372100" y="3525021"/>
            <a:ext cx="572071" cy="383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6" name="object 16"/>
          <p:cNvSpPr/>
          <p:nvPr/>
        </p:nvSpPr>
        <p:spPr>
          <a:xfrm>
            <a:off x="3718178" y="3832469"/>
            <a:ext cx="847535" cy="2989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object 17"/>
          <p:cNvSpPr/>
          <p:nvPr/>
        </p:nvSpPr>
        <p:spPr>
          <a:xfrm>
            <a:off x="4386833" y="3832469"/>
            <a:ext cx="433769" cy="2989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8" name="object 18"/>
          <p:cNvSpPr/>
          <p:nvPr/>
        </p:nvSpPr>
        <p:spPr>
          <a:xfrm>
            <a:off x="4641723" y="3832469"/>
            <a:ext cx="1246442" cy="29890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9" name="object 19"/>
          <p:cNvSpPr/>
          <p:nvPr/>
        </p:nvSpPr>
        <p:spPr>
          <a:xfrm>
            <a:off x="5709285" y="3832469"/>
            <a:ext cx="433768" cy="29890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0" name="object 20"/>
          <p:cNvSpPr/>
          <p:nvPr/>
        </p:nvSpPr>
        <p:spPr>
          <a:xfrm>
            <a:off x="5964173" y="3832469"/>
            <a:ext cx="1112711" cy="29890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object 21"/>
          <p:cNvSpPr/>
          <p:nvPr/>
        </p:nvSpPr>
        <p:spPr>
          <a:xfrm>
            <a:off x="6898005" y="3832469"/>
            <a:ext cx="432625" cy="29890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object 22"/>
          <p:cNvSpPr/>
          <p:nvPr/>
        </p:nvSpPr>
        <p:spPr>
          <a:xfrm>
            <a:off x="7151751" y="3832469"/>
            <a:ext cx="712661" cy="2989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3" name="object 23"/>
          <p:cNvSpPr/>
          <p:nvPr/>
        </p:nvSpPr>
        <p:spPr>
          <a:xfrm>
            <a:off x="3718178" y="4072508"/>
            <a:ext cx="2716339" cy="29890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4" name="object 24"/>
          <p:cNvSpPr/>
          <p:nvPr/>
        </p:nvSpPr>
        <p:spPr>
          <a:xfrm>
            <a:off x="3694175" y="2504322"/>
            <a:ext cx="576644" cy="38346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5" name="object 25"/>
          <p:cNvSpPr/>
          <p:nvPr/>
        </p:nvSpPr>
        <p:spPr>
          <a:xfrm>
            <a:off x="4041648" y="2504322"/>
            <a:ext cx="743522" cy="38346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6" name="object 26"/>
          <p:cNvSpPr/>
          <p:nvPr/>
        </p:nvSpPr>
        <p:spPr>
          <a:xfrm>
            <a:off x="3718178" y="2811770"/>
            <a:ext cx="433769" cy="29890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7" name="object 27"/>
          <p:cNvSpPr/>
          <p:nvPr/>
        </p:nvSpPr>
        <p:spPr>
          <a:xfrm>
            <a:off x="3973067" y="2811770"/>
            <a:ext cx="1648778" cy="29890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8" name="object 28"/>
          <p:cNvSpPr/>
          <p:nvPr/>
        </p:nvSpPr>
        <p:spPr>
          <a:xfrm>
            <a:off x="5442966" y="2811770"/>
            <a:ext cx="433768" cy="29890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9" name="object 29"/>
          <p:cNvSpPr/>
          <p:nvPr/>
        </p:nvSpPr>
        <p:spPr>
          <a:xfrm>
            <a:off x="5697855" y="2811770"/>
            <a:ext cx="2179129" cy="29890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0" name="object 30"/>
          <p:cNvSpPr/>
          <p:nvPr/>
        </p:nvSpPr>
        <p:spPr>
          <a:xfrm>
            <a:off x="3718178" y="3051800"/>
            <a:ext cx="446342" cy="29890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1" name="object 31"/>
          <p:cNvSpPr txBox="1"/>
          <p:nvPr/>
        </p:nvSpPr>
        <p:spPr>
          <a:xfrm>
            <a:off x="3793427" y="1411034"/>
            <a:ext cx="4011454" cy="305371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350" b="1" spc="-25" dirty="0">
                <a:solidFill>
                  <a:srgbClr val="F8C02C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350" b="1" dirty="0">
                <a:solidFill>
                  <a:srgbClr val="F8C02C"/>
                </a:solidFill>
                <a:latin typeface="微软雅黑" panose="020B0503020204020204" charset="-122"/>
                <a:cs typeface="微软雅黑" panose="020B0503020204020204" charset="-122"/>
              </a:rPr>
              <a:t>有内容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sz="1050" spc="-3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通过长期的优质内容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输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出，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助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力品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牌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沉淀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内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容，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为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品牌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带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来深远 的影响力。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1350" b="1" spc="-25" dirty="0">
                <a:solidFill>
                  <a:srgbClr val="F8C02C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350" b="1" dirty="0">
                <a:solidFill>
                  <a:srgbClr val="F8C02C"/>
                </a:solidFill>
                <a:latin typeface="微软雅黑" panose="020B0503020204020204" charset="-122"/>
                <a:cs typeface="微软雅黑" panose="020B0503020204020204" charset="-122"/>
              </a:rPr>
              <a:t>有粉丝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20955">
              <a:lnSpc>
                <a:spcPct val="150000"/>
              </a:lnSpc>
              <a:spcBef>
                <a:spcPts val="95"/>
              </a:spcBef>
            </a:pPr>
            <a:r>
              <a:rPr sz="1050" spc="-3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拥有大量粉丝，品牌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借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助</a:t>
            </a:r>
            <a:r>
              <a:rPr sz="1050" spc="-3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粉丝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体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量快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速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增加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曝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光，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扩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大声 量。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1350" b="1" spc="-25" dirty="0">
                <a:solidFill>
                  <a:srgbClr val="F8C02C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350" b="1" dirty="0">
                <a:solidFill>
                  <a:srgbClr val="F8C02C"/>
                </a:solidFill>
                <a:latin typeface="微软雅黑" panose="020B0503020204020204" charset="-122"/>
                <a:cs typeface="微软雅黑" panose="020B0503020204020204" charset="-122"/>
              </a:rPr>
              <a:t>可实现“种草”+交易</a:t>
            </a:r>
            <a:endParaRPr sz="13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基于粉丝对</a:t>
            </a:r>
            <a:r>
              <a:rPr sz="1050" spc="-3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的高度信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任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，加</a:t>
            </a:r>
            <a:r>
              <a:rPr sz="1050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之</a:t>
            </a:r>
            <a:r>
              <a:rPr sz="1050" spc="-3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了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解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粉丝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需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求</a:t>
            </a:r>
            <a:r>
              <a:rPr sz="1050" spc="-2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，KOL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容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易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对粉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丝进行“种草”，甚至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加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快“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拔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草”</a:t>
            </a:r>
            <a:r>
              <a:rPr sz="1050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速</a:t>
            </a:r>
            <a:r>
              <a:rPr sz="10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度。</a:t>
            </a:r>
            <a:endParaRPr sz="105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809618" y="2385441"/>
            <a:ext cx="3962400" cy="0"/>
          </a:xfrm>
          <a:custGeom>
            <a:avLst/>
            <a:gdLst/>
            <a:ahLst/>
            <a:cxnLst/>
            <a:rect l="l" t="t" r="r" b="b"/>
            <a:pathLst>
              <a:path w="5283200">
                <a:moveTo>
                  <a:pt x="0" y="0"/>
                </a:moveTo>
                <a:lnTo>
                  <a:pt x="5283200" y="0"/>
                </a:lnTo>
              </a:path>
            </a:pathLst>
          </a:custGeom>
          <a:ln w="3175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3" name="object 33"/>
          <p:cNvSpPr/>
          <p:nvPr/>
        </p:nvSpPr>
        <p:spPr>
          <a:xfrm>
            <a:off x="3779900" y="4431410"/>
            <a:ext cx="3962400" cy="0"/>
          </a:xfrm>
          <a:custGeom>
            <a:avLst/>
            <a:gdLst/>
            <a:ahLst/>
            <a:cxnLst/>
            <a:rect l="l" t="t" r="r" b="b"/>
            <a:pathLst>
              <a:path w="5283200">
                <a:moveTo>
                  <a:pt x="0" y="0"/>
                </a:moveTo>
                <a:lnTo>
                  <a:pt x="5283200" y="0"/>
                </a:lnTo>
              </a:path>
            </a:pathLst>
          </a:custGeom>
          <a:ln w="3175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4" name="object 34"/>
          <p:cNvSpPr/>
          <p:nvPr/>
        </p:nvSpPr>
        <p:spPr>
          <a:xfrm>
            <a:off x="3802760" y="3385566"/>
            <a:ext cx="3962400" cy="0"/>
          </a:xfrm>
          <a:custGeom>
            <a:avLst/>
            <a:gdLst/>
            <a:ahLst/>
            <a:cxnLst/>
            <a:rect l="l" t="t" r="r" b="b"/>
            <a:pathLst>
              <a:path w="5283200">
                <a:moveTo>
                  <a:pt x="0" y="0"/>
                </a:moveTo>
                <a:lnTo>
                  <a:pt x="5283200" y="0"/>
                </a:lnTo>
              </a:path>
            </a:pathLst>
          </a:custGeom>
          <a:ln w="3175">
            <a:solidFill>
              <a:srgbClr val="FFFFFF"/>
            </a:solidFill>
            <a:prstDash val="sysDot"/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5" name="object 35"/>
          <p:cNvSpPr/>
          <p:nvPr/>
        </p:nvSpPr>
        <p:spPr>
          <a:xfrm>
            <a:off x="1213866" y="2292858"/>
            <a:ext cx="770382" cy="77038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6" name="object 36"/>
          <p:cNvSpPr/>
          <p:nvPr/>
        </p:nvSpPr>
        <p:spPr>
          <a:xfrm>
            <a:off x="3031235" y="1610487"/>
            <a:ext cx="566927" cy="56692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7" name="object 37"/>
          <p:cNvSpPr/>
          <p:nvPr/>
        </p:nvSpPr>
        <p:spPr>
          <a:xfrm>
            <a:off x="3000375" y="2619756"/>
            <a:ext cx="621791" cy="62293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8" name="object 38"/>
          <p:cNvSpPr/>
          <p:nvPr/>
        </p:nvSpPr>
        <p:spPr>
          <a:xfrm>
            <a:off x="3026664" y="3640455"/>
            <a:ext cx="554354" cy="55435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0" name="object 13"/>
          <p:cNvPicPr/>
          <p:nvPr>
            <p:custDataLst>
              <p:tags r:id="rId28"/>
            </p:custDataLst>
          </p:nvPr>
        </p:nvPicPr>
        <p:blipFill>
          <a:blip r:embed="rId29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0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61212" y="0"/>
            <a:ext cx="5715" cy="845820"/>
          </a:xfrm>
          <a:custGeom>
            <a:avLst/>
            <a:gdLst/>
            <a:ahLst/>
            <a:cxnLst/>
            <a:rect l="l" t="t" r="r" b="b"/>
            <a:pathLst>
              <a:path w="7620" h="1127760">
                <a:moveTo>
                  <a:pt x="0" y="1127760"/>
                </a:moveTo>
                <a:lnTo>
                  <a:pt x="7620" y="1127760"/>
                </a:lnTo>
                <a:lnTo>
                  <a:pt x="7620" y="0"/>
                </a:lnTo>
                <a:lnTo>
                  <a:pt x="0" y="0"/>
                </a:lnTo>
                <a:lnTo>
                  <a:pt x="0" y="1127760"/>
                </a:lnTo>
                <a:close/>
              </a:path>
            </a:pathLst>
          </a:custGeom>
          <a:solidFill>
            <a:srgbClr val="3E7AAB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2412" y="332423"/>
            <a:ext cx="8139178" cy="8407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品牌投放</a:t>
            </a:r>
            <a:r>
              <a:rPr sz="2700" b="1" spc="-4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KOC</a:t>
            </a:r>
            <a:r>
              <a:rPr sz="270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的目的：</a:t>
            </a:r>
            <a:endParaRPr sz="27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7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低成本实现目标用户的深度渗透</a:t>
            </a:r>
            <a:endParaRPr sz="27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3182" y="2831021"/>
            <a:ext cx="876300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内容更真实</a:t>
            </a:r>
            <a:endParaRPr sz="13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97681" y="2831497"/>
            <a:ext cx="876300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信任感更强</a:t>
            </a:r>
            <a:endParaRPr sz="13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65187" y="2831021"/>
            <a:ext cx="877729" cy="2171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爆发式传播</a:t>
            </a:r>
            <a:endParaRPr sz="13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4565" y="3410997"/>
            <a:ext cx="1498283" cy="3327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KOC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发表的评论能体现广</a:t>
            </a:r>
            <a:endParaRPr sz="10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大用户的看法。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53746" y="3410997"/>
            <a:ext cx="1498283" cy="3327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3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KOC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也是用户，能以同理</a:t>
            </a:r>
            <a:endParaRPr sz="10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心影响其他用户。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61625" y="3410997"/>
            <a:ext cx="1490186" cy="49403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热词收录，用户搜索后可 看到大量相关内容，形成 大量曝光。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39670" y="2056257"/>
            <a:ext cx="718947" cy="71894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71950" y="2076830"/>
            <a:ext cx="808101" cy="8081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583680" y="1973961"/>
            <a:ext cx="957833" cy="95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7" name="object 13"/>
          <p:cNvPicPr/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664333" y="2242819"/>
            <a:ext cx="0" cy="565785"/>
          </a:xfrm>
          <a:custGeom>
            <a:avLst/>
            <a:gdLst/>
            <a:ahLst/>
            <a:cxnLst/>
            <a:rect l="l" t="t" r="r" b="b"/>
            <a:pathLst>
              <a:path h="754379">
                <a:moveTo>
                  <a:pt x="0" y="0"/>
                </a:moveTo>
                <a:lnTo>
                  <a:pt x="0" y="75387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3244" y="948309"/>
            <a:ext cx="6362700" cy="568960"/>
          </a:xfrm>
          <a:prstGeom prst="rect">
            <a:avLst/>
          </a:prstGeom>
        </p:spPr>
        <p:txBody>
          <a:bodyPr vert="horz" wrap="square" lIns="0" tIns="7096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盘点汇总</a:t>
            </a:r>
            <a:r>
              <a:rPr sz="1350" b="1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2021</a:t>
            </a: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年迅速崛起的七大新渠道和新玩法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35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包括渠道特点和人群分析、开通流程以及收费标准、渠道玩法总结</a:t>
            </a:r>
            <a:endParaRPr sz="135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02412" y="332423"/>
            <a:ext cx="8139178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七大新渠道、新玩法大盘点</a:t>
            </a:r>
            <a:endParaRPr sz="2700" b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90265" y="2269894"/>
            <a:ext cx="1863090" cy="691515"/>
          </a:xfrm>
          <a:prstGeom prst="rect">
            <a:avLst/>
          </a:prstGeom>
        </p:spPr>
        <p:txBody>
          <a:bodyPr vert="horz" wrap="square" lIns="0" tIns="10810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1125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拼多多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84785" marR="5080" indent="-172720">
              <a:lnSpc>
                <a:spcPct val="130000"/>
              </a:lnSpc>
              <a:spcBef>
                <a:spcPts val="400"/>
              </a:spcBef>
              <a:buFont typeface="Arial" panose="020B0604020202020204"/>
              <a:buChar char="•"/>
              <a:tabLst>
                <a:tab pos="185420" algn="l"/>
              </a:tabLst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华住、亚朵、小猪等上线拼多多， 拼多多会是下一个流量阵地吗？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49489" y="1818748"/>
            <a:ext cx="611514" cy="58294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7368921" y="1838197"/>
            <a:ext cx="534923" cy="506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89790" y="2281110"/>
            <a:ext cx="1426845" cy="6496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25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抖音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12725" marR="5080" indent="-172720">
              <a:lnSpc>
                <a:spcPct val="130000"/>
              </a:lnSpc>
              <a:spcBef>
                <a:spcPts val="840"/>
              </a:spcBef>
              <a:buFont typeface="Arial" panose="020B0604020202020204"/>
              <a:buChar char="•"/>
              <a:tabLst>
                <a:tab pos="213360" algn="l"/>
              </a:tabLst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酒店如何借助短视频，占 据抖音文旅市场高地？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122675" y="1818767"/>
            <a:ext cx="1112139" cy="4629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75045" y="3739515"/>
            <a:ext cx="1885315" cy="718820"/>
          </a:xfrm>
          <a:prstGeom prst="rect">
            <a:avLst/>
          </a:prstGeom>
        </p:spPr>
        <p:txBody>
          <a:bodyPr vert="horz" wrap="square" lIns="0" tIns="10715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125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高德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85420" indent="-173355">
              <a:lnSpc>
                <a:spcPct val="100000"/>
              </a:lnSpc>
              <a:spcBef>
                <a:spcPts val="825"/>
              </a:spcBef>
              <a:buFont typeface="Arial" panose="020B0604020202020204"/>
              <a:buChar char="•"/>
              <a:tabLst>
                <a:tab pos="186055" algn="l"/>
              </a:tabLst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高德地图推出酒店比价，地</a:t>
            </a:r>
            <a:endParaRPr sz="9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85420">
              <a:lnSpc>
                <a:spcPct val="100000"/>
              </a:lnSpc>
              <a:spcBef>
                <a:spcPts val="435"/>
              </a:spcBef>
            </a:pPr>
            <a:r>
              <a:rPr sz="9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图导航将如何影响酒店分销？</a:t>
            </a:r>
            <a:endParaRPr sz="900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256782" y="3244087"/>
            <a:ext cx="434340" cy="4331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3605" y="2308733"/>
            <a:ext cx="1520190" cy="7848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100"/>
              </a:spcBef>
            </a:pPr>
            <a:r>
              <a:rPr sz="1125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小红书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84785" indent="-172720">
              <a:lnSpc>
                <a:spcPct val="100000"/>
              </a:lnSpc>
              <a:spcBef>
                <a:spcPts val="1025"/>
              </a:spcBef>
              <a:buFont typeface="Arial" panose="020B0604020202020204"/>
              <a:buChar char="•"/>
              <a:tabLst>
                <a:tab pos="185420" algn="l"/>
              </a:tabLst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以女性为主的小红书，酒店</a:t>
            </a:r>
            <a:endParaRPr sz="9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84785">
              <a:lnSpc>
                <a:spcPct val="100000"/>
              </a:lnSpc>
              <a:spcBef>
                <a:spcPts val="430"/>
              </a:spcBef>
            </a:pPr>
            <a:r>
              <a:rPr sz="9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爆款应该怎么做？</a:t>
            </a:r>
            <a:endParaRPr sz="900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49908" y="1815338"/>
            <a:ext cx="624078" cy="5509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99819" y="3700507"/>
            <a:ext cx="1789748" cy="694055"/>
          </a:xfrm>
          <a:prstGeom prst="rect">
            <a:avLst/>
          </a:prstGeom>
        </p:spPr>
        <p:txBody>
          <a:bodyPr vert="horz" wrap="square" lIns="0" tIns="10953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125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口碑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84785" marR="5080" indent="-172720">
              <a:lnSpc>
                <a:spcPct val="130000"/>
              </a:lnSpc>
              <a:spcBef>
                <a:spcPts val="410"/>
              </a:spcBef>
              <a:buFont typeface="Arial" panose="020B0604020202020204"/>
              <a:buChar char="•"/>
              <a:tabLst>
                <a:tab pos="185420" algn="l"/>
              </a:tabLst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2021年大举进军酒店餐饮市场的 口碑带来哪些福利和补贴？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739645" y="3233801"/>
            <a:ext cx="472059" cy="4297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45355" y="2309209"/>
            <a:ext cx="1537811" cy="59944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25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飞猪直播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08280" marR="5080" indent="-172720">
              <a:lnSpc>
                <a:spcPct val="130000"/>
              </a:lnSpc>
              <a:spcBef>
                <a:spcPts val="445"/>
              </a:spcBef>
              <a:buFont typeface="Arial" panose="020B0604020202020204"/>
              <a:buChar char="•"/>
              <a:tabLst>
                <a:tab pos="208915" algn="l"/>
              </a:tabLst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旅游直播种草＋带货，如何 玩转飞猪直播？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101208" y="1818767"/>
            <a:ext cx="1026414" cy="4057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641090" y="3824605"/>
            <a:ext cx="1769110" cy="6140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1755">
              <a:lnSpc>
                <a:spcPct val="100000"/>
              </a:lnSpc>
              <a:spcBef>
                <a:spcPts val="100"/>
              </a:spcBef>
            </a:pPr>
            <a:r>
              <a:rPr sz="1125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携程开放平</a:t>
            </a:r>
            <a:r>
              <a:rPr sz="1125" b="1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台</a:t>
            </a:r>
            <a:r>
              <a:rPr sz="1125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&amp;Boss</a:t>
            </a:r>
            <a:r>
              <a:rPr sz="1125" b="1" spc="-7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25" b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直播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84785" marR="260985" indent="-172720">
              <a:lnSpc>
                <a:spcPct val="130000"/>
              </a:lnSpc>
              <a:spcBef>
                <a:spcPts val="560"/>
              </a:spcBef>
              <a:buFont typeface="Arial" panose="020B0604020202020204"/>
              <a:buChar char="•"/>
              <a:tabLst>
                <a:tab pos="185420" algn="l"/>
              </a:tabLst>
            </a:pPr>
            <a:r>
              <a:rPr sz="90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程邀旅行带货，是否会带来 新一波社交红利？</a:t>
            </a:r>
            <a:endParaRPr sz="90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360544" y="3269234"/>
            <a:ext cx="371475" cy="3714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61771" y="0"/>
            <a:ext cx="99536" cy="911066"/>
          </a:xfrm>
          <a:custGeom>
            <a:avLst/>
            <a:gdLst/>
            <a:ahLst/>
            <a:cxnLst/>
            <a:rect l="l" t="t" r="r" b="b"/>
            <a:pathLst>
              <a:path w="132715" h="1214755">
                <a:moveTo>
                  <a:pt x="0" y="1214627"/>
                </a:moveTo>
                <a:lnTo>
                  <a:pt x="132587" y="1214627"/>
                </a:lnTo>
                <a:lnTo>
                  <a:pt x="132587" y="0"/>
                </a:lnTo>
                <a:lnTo>
                  <a:pt x="0" y="0"/>
                </a:lnTo>
                <a:lnTo>
                  <a:pt x="0" y="1214627"/>
                </a:lnTo>
                <a:close/>
              </a:path>
            </a:pathLst>
          </a:custGeom>
          <a:solidFill>
            <a:srgbClr val="3E7AAB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522850" y="2248535"/>
            <a:ext cx="0" cy="565785"/>
          </a:xfrm>
          <a:custGeom>
            <a:avLst/>
            <a:gdLst/>
            <a:ahLst/>
            <a:cxnLst/>
            <a:rect l="l" t="t" r="r" b="b"/>
            <a:pathLst>
              <a:path h="754379">
                <a:moveTo>
                  <a:pt x="0" y="0"/>
                </a:moveTo>
                <a:lnTo>
                  <a:pt x="0" y="75387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479667" y="2271394"/>
            <a:ext cx="0" cy="565785"/>
          </a:xfrm>
          <a:custGeom>
            <a:avLst/>
            <a:gdLst/>
            <a:ahLst/>
            <a:cxnLst/>
            <a:rect l="l" t="t" r="r" b="b"/>
            <a:pathLst>
              <a:path h="754379">
                <a:moveTo>
                  <a:pt x="0" y="0"/>
                </a:moveTo>
                <a:lnTo>
                  <a:pt x="0" y="75387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661278" y="3772153"/>
            <a:ext cx="0" cy="565785"/>
          </a:xfrm>
          <a:custGeom>
            <a:avLst/>
            <a:gdLst/>
            <a:ahLst/>
            <a:cxnLst/>
            <a:rect l="l" t="t" r="r" b="b"/>
            <a:pathLst>
              <a:path h="754379">
                <a:moveTo>
                  <a:pt x="0" y="0"/>
                </a:moveTo>
                <a:lnTo>
                  <a:pt x="0" y="75388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78733" y="3816731"/>
            <a:ext cx="0" cy="565785"/>
          </a:xfrm>
          <a:custGeom>
            <a:avLst/>
            <a:gdLst/>
            <a:ahLst/>
            <a:cxnLst/>
            <a:rect l="l" t="t" r="r" b="b"/>
            <a:pathLst>
              <a:path h="754379">
                <a:moveTo>
                  <a:pt x="0" y="0"/>
                </a:moveTo>
                <a:lnTo>
                  <a:pt x="0" y="75388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30" name="object 13"/>
          <p:cNvPicPr/>
          <p:nvPr>
            <p:custDataLst>
              <p:tags r:id="rId9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矩形 4"/>
          <p:cNvSpPr/>
          <p:nvPr/>
        </p:nvSpPr>
        <p:spPr>
          <a:xfrm>
            <a:off x="1497806" y="4160044"/>
            <a:ext cx="711994" cy="682229"/>
          </a:xfrm>
          <a:prstGeom prst="rect">
            <a:avLst/>
          </a:prstGeom>
          <a:gradFill rotWithShape="0">
            <a:gsLst>
              <a:gs pos="0">
                <a:srgbClr val="E79902">
                  <a:alpha val="70000"/>
                </a:srgbClr>
              </a:gs>
              <a:gs pos="100000">
                <a:srgbClr val="C48302">
                  <a:alpha val="70000"/>
                </a:srgbClr>
              </a:gs>
            </a:gsLst>
            <a:lin ang="5400000"/>
            <a:tileRect/>
          </a:gradFill>
          <a:ln w="9525">
            <a:noFill/>
          </a:ln>
        </p:spPr>
        <p:txBody>
          <a:bodyPr anchor="ctr"/>
          <a:lstStyle/>
          <a:p>
            <a:endParaRPr lang="zh-CN" altLang="en-US" sz="1350" i="0" dirty="0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3078" name="矩形 6"/>
          <p:cNvSpPr/>
          <p:nvPr/>
        </p:nvSpPr>
        <p:spPr>
          <a:xfrm>
            <a:off x="2209800" y="4307681"/>
            <a:ext cx="433388" cy="415529"/>
          </a:xfrm>
          <a:prstGeom prst="rect">
            <a:avLst/>
          </a:prstGeom>
          <a:gradFill rotWithShape="0">
            <a:gsLst>
              <a:gs pos="0">
                <a:srgbClr val="00C0EB">
                  <a:alpha val="53999"/>
                </a:srgbClr>
              </a:gs>
              <a:gs pos="100000">
                <a:srgbClr val="00A2C8">
                  <a:alpha val="50000"/>
                </a:srgbClr>
              </a:gs>
            </a:gsLst>
            <a:lin ang="5400000"/>
            <a:tileRect/>
          </a:gradFill>
          <a:ln w="9525">
            <a:noFill/>
          </a:ln>
        </p:spPr>
        <p:txBody>
          <a:bodyPr anchor="ctr"/>
          <a:lstStyle/>
          <a:p>
            <a:endParaRPr lang="zh-CN" altLang="en-US" sz="1350" i="0" dirty="0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3089" name="文本框 3088"/>
          <p:cNvSpPr txBox="1"/>
          <p:nvPr/>
        </p:nvSpPr>
        <p:spPr>
          <a:xfrm>
            <a:off x="1610360" y="1974850"/>
            <a:ext cx="6340475" cy="1268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en-US" altLang="zh-CN" sz="3300" b="1" i="0" dirty="0">
                <a:solidFill>
                  <a:srgbClr val="336699"/>
                </a:solidFill>
                <a:latin typeface="+mj-ea"/>
                <a:ea typeface="+mj-ea"/>
              </a:rPr>
              <a:t>  3</a:t>
            </a:r>
            <a:r>
              <a:rPr lang="zh-CN" altLang="en-US" sz="3300" b="1" i="0" dirty="0">
                <a:solidFill>
                  <a:srgbClr val="336699"/>
                </a:solidFill>
                <a:latin typeface="+mj-ea"/>
                <a:ea typeface="+mj-ea"/>
              </a:rPr>
              <a:t>、</a:t>
            </a:r>
            <a:r>
              <a:rPr lang="zh-CN" altLang="en-US" sz="2800" b="1" i="0" dirty="0">
                <a:solidFill>
                  <a:srgbClr val="336699"/>
                </a:solidFill>
                <a:latin typeface="+mj-ea"/>
                <a:ea typeface="+mj-ea"/>
              </a:rPr>
              <a:t>团队管理</a:t>
            </a:r>
            <a:r>
              <a:rPr lang="zh-CN" altLang="en-US" sz="2800" b="1" i="0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  <a:cs typeface="微软雅黑" panose="020B0503020204020204" charset="-122"/>
              </a:rPr>
              <a:t>：</a:t>
            </a:r>
            <a:r>
              <a:rPr lang="zh-CN" altLang="en-US" sz="2800" b="1" i="0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以客户满意度</a:t>
            </a:r>
            <a:r>
              <a:rPr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</a:t>
            </a:r>
            <a:r>
              <a:rPr lang="zh-CN" alt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核心</a:t>
            </a:r>
            <a:r>
              <a:rPr lang="en-US" altLang="zh-CN" sz="2800" b="1" i="0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800" b="1" i="0" dirty="0">
              <a:solidFill>
                <a:schemeClr val="tx2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eaLnBrk="0" hangingPunct="0">
              <a:lnSpc>
                <a:spcPct val="150000"/>
              </a:lnSpc>
            </a:pPr>
            <a:r>
              <a:rPr lang="en-US" altLang="zh-CN" b="1" i="0" dirty="0">
                <a:solidFill>
                  <a:srgbClr val="336699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                                       </a:t>
            </a:r>
            <a:r>
              <a:rPr lang="zh-CN" altLang="en-US" b="1" i="0" dirty="0">
                <a:solidFill>
                  <a:srgbClr val="33669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b="1" i="0" dirty="0">
              <a:solidFill>
                <a:srgbClr val="3366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540385" y="407670"/>
            <a:ext cx="1391920" cy="492760"/>
          </a:xfrm>
          <a:prstGeom prst="rect">
            <a:avLst/>
          </a:prstGeom>
        </p:spPr>
      </p:pic>
      <p:pic>
        <p:nvPicPr>
          <p:cNvPr id="2" name="object 13"/>
          <p:cNvPicPr/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4785" y="514350"/>
            <a:ext cx="3693795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chemeClr val="tx1"/>
                </a:solidFill>
              </a:rPr>
              <a:t>团队组建与核心指标</a:t>
            </a:r>
            <a:endParaRPr sz="2700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0025" y="1191895"/>
            <a:ext cx="2079625" cy="3079115"/>
          </a:xfrm>
          <a:prstGeom prst="rect">
            <a:avLst/>
          </a:prstGeom>
          <a:solidFill>
            <a:srgbClr val="3E7BAB">
              <a:alpha val="58822"/>
            </a:srgbClr>
          </a:solidFill>
        </p:spPr>
        <p:txBody>
          <a:bodyPr vert="horz" wrap="square" lIns="0" tIns="476" rIns="0" bIns="0" rtlCol="0">
            <a:no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r>
              <a:rPr lang="en-US" sz="1650" b="1" i="1" spc="-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            </a:t>
            </a:r>
            <a:endParaRPr lang="en-US" sz="1650" b="1" i="1" spc="-5" dirty="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50" b="1" i="1" spc="-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前厅部</a:t>
            </a:r>
            <a:endParaRPr sz="1650" b="1" i="1" spc="-5" dirty="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R="159385" algn="ctr">
              <a:lnSpc>
                <a:spcPct val="100000"/>
              </a:lnSpc>
            </a:pPr>
            <a:endParaRPr sz="1200" spc="-5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R="159385" algn="ctr">
              <a:lnSpc>
                <a:spcPct val="150000"/>
              </a:lnSpc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客房营业额 </a:t>
            </a:r>
            <a:endParaRPr sz="1200" spc="-5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R="159385" algn="ctr">
              <a:lnSpc>
                <a:spcPct val="150000"/>
              </a:lnSpc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对客结账差错率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287655" marR="450215" algn="ctr">
              <a:lnSpc>
                <a:spcPct val="150000"/>
              </a:lnSpc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行李运送与保管差错率</a:t>
            </a:r>
            <a:endParaRPr sz="1200" spc="-5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87655" marR="450215" algn="ctr">
              <a:lnSpc>
                <a:spcPct val="150000"/>
              </a:lnSpc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客人有效投诉数</a:t>
            </a:r>
            <a:endParaRPr sz="1200" spc="-5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87655" marR="450215" algn="ctr">
              <a:lnSpc>
                <a:spcPct val="150000"/>
              </a:lnSpc>
              <a:spcBef>
                <a:spcPts val="5"/>
              </a:spcBef>
            </a:pPr>
            <a:r>
              <a:rPr sz="1200" spc="-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客人满意度分数 </a:t>
            </a:r>
            <a:endParaRPr sz="1200" spc="-5" dirty="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87655" marR="450215" algn="ctr">
              <a:lnSpc>
                <a:spcPct val="150000"/>
              </a:lnSpc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新增会员注册数量 </a:t>
            </a:r>
            <a:endParaRPr sz="1200" spc="-5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87655" marR="450215" algn="ctr">
              <a:lnSpc>
                <a:spcPct val="150000"/>
              </a:lnSpc>
              <a:spcBef>
                <a:spcPts val="5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紧急事件处理速度…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56180" y="1174750"/>
            <a:ext cx="2080260" cy="3198495"/>
          </a:xfrm>
          <a:prstGeom prst="rect">
            <a:avLst/>
          </a:prstGeom>
          <a:solidFill>
            <a:srgbClr val="E7E6E6">
              <a:alpha val="58822"/>
            </a:srgbClr>
          </a:solidFill>
        </p:spPr>
        <p:txBody>
          <a:bodyPr vert="horz" wrap="square" lIns="0" tIns="4762" rIns="0" bIns="0" rtlCol="0">
            <a:no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lang="en-US" sz="1650" b="1" i="1" spc="-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           </a:t>
            </a:r>
            <a:endParaRPr lang="en-US" sz="1650" b="1" i="1" spc="-5" dirty="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sz="1650" b="1" i="1" spc="-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客房部</a:t>
            </a:r>
            <a:endParaRPr sz="1650">
              <a:latin typeface="微软雅黑" panose="020B0503020204020204" charset="-122"/>
              <a:cs typeface="微软雅黑" panose="020B0503020204020204" charset="-122"/>
            </a:endParaRPr>
          </a:p>
          <a:p>
            <a:pPr marL="635" algn="ctr">
              <a:lnSpc>
                <a:spcPct val="100000"/>
              </a:lnSpc>
              <a:spcBef>
                <a:spcPts val="1150"/>
              </a:spcBef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部门GO</a:t>
            </a:r>
            <a:r>
              <a:rPr sz="1200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I</a:t>
            </a: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率</a:t>
            </a:r>
            <a:endParaRPr sz="12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329565" marR="321310" algn="ctr">
              <a:lnSpc>
                <a:spcPts val="2500"/>
              </a:lnSpc>
              <a:spcBef>
                <a:spcPts val="175"/>
              </a:spcBef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（营业利润/营业收入） 经营成本节约率</a:t>
            </a:r>
            <a:endParaRPr sz="12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对客服务设备设施完好率</a:t>
            </a:r>
            <a:endParaRPr sz="1200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sz="1200" spc="-5" dirty="0">
                <a:solidFill>
                  <a:schemeClr val="accent6"/>
                </a:solidFill>
                <a:latin typeface="微软雅黑" panose="020B0503020204020204" charset="-122"/>
                <a:cs typeface="微软雅黑" panose="020B0503020204020204" charset="-122"/>
              </a:rPr>
              <a:t>客人满意度 </a:t>
            </a:r>
            <a:endParaRPr sz="1200" spc="-5" dirty="0">
              <a:solidFill>
                <a:schemeClr val="accent6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395"/>
              </a:spcBef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投诉解决率</a:t>
            </a:r>
            <a:endParaRPr sz="12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580"/>
              </a:spcBef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卫生服务达标率</a:t>
            </a:r>
            <a:endParaRPr sz="12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575"/>
              </a:spcBef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…</a:t>
            </a:r>
            <a:endParaRPr sz="1200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8360" y="1153160"/>
            <a:ext cx="2079625" cy="3345815"/>
          </a:xfrm>
          <a:prstGeom prst="rect">
            <a:avLst/>
          </a:prstGeom>
          <a:solidFill>
            <a:srgbClr val="3E7BAB">
              <a:alpha val="58822"/>
            </a:srgbClr>
          </a:solidFill>
        </p:spPr>
        <p:txBody>
          <a:bodyPr vert="horz" wrap="square" lIns="0" tIns="183832" rIns="0" bIns="0" rtlCol="0">
            <a:noAutofit/>
          </a:bodyPr>
          <a:lstStyle/>
          <a:p>
            <a:pPr marR="40640" algn="ctr">
              <a:lnSpc>
                <a:spcPct val="100000"/>
              </a:lnSpc>
              <a:spcBef>
                <a:spcPts val="1930"/>
              </a:spcBef>
            </a:pPr>
            <a:r>
              <a:rPr sz="1650" b="1" i="1" spc="-10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餐饮部</a:t>
            </a:r>
            <a:endParaRPr sz="1650" b="1" i="1" spc="-10" dirty="0">
              <a:solidFill>
                <a:srgbClr val="FFC000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R="40640" algn="ctr">
              <a:lnSpc>
                <a:spcPct val="100000"/>
              </a:lnSpc>
              <a:spcBef>
                <a:spcPts val="1930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餐饮营业额 部门</a:t>
            </a:r>
            <a:r>
              <a:rPr sz="1200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GOI</a:t>
            </a: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值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448945" marR="490855" algn="ctr">
              <a:lnSpc>
                <a:spcPct val="130000"/>
              </a:lnSpc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餐饮销售计划达成率</a:t>
            </a:r>
            <a:endParaRPr sz="1200" spc="-5" dirty="0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448945" marR="490855" algn="ctr">
              <a:lnSpc>
                <a:spcPct val="130000"/>
              </a:lnSpc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餐饮经营成本节省率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R="40640" algn="ctr">
              <a:lnSpc>
                <a:spcPct val="100000"/>
              </a:lnSpc>
              <a:spcBef>
                <a:spcPts val="580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菜品出新率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L="246380" marR="288925" algn="ctr">
              <a:lnSpc>
                <a:spcPct val="130000"/>
              </a:lnSpc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对客服务设备设施完好率 </a:t>
            </a:r>
            <a:r>
              <a:rPr sz="1200" spc="-5" dirty="0">
                <a:solidFill>
                  <a:schemeClr val="accent6"/>
                </a:solidFill>
                <a:latin typeface="微软雅黑" panose="020B0503020204020204" charset="-122"/>
                <a:cs typeface="微软雅黑" panose="020B0503020204020204" charset="-122"/>
              </a:rPr>
              <a:t>客人满意度</a:t>
            </a:r>
            <a:endParaRPr sz="1200">
              <a:solidFill>
                <a:schemeClr val="accent6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R="39370" algn="ctr">
              <a:lnSpc>
                <a:spcPct val="100000"/>
              </a:lnSpc>
              <a:spcBef>
                <a:spcPts val="575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客人投诉解决率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R="39370" algn="ctr">
              <a:lnSpc>
                <a:spcPct val="100000"/>
              </a:lnSpc>
              <a:spcBef>
                <a:spcPts val="580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卫生清洁达标率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  <a:p>
            <a:pPr marR="41910" algn="ctr">
              <a:lnSpc>
                <a:spcPct val="100000"/>
              </a:lnSpc>
              <a:spcBef>
                <a:spcPts val="575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60540" y="1158875"/>
            <a:ext cx="2183130" cy="3345180"/>
          </a:xfrm>
          <a:prstGeom prst="rect">
            <a:avLst/>
          </a:prstGeom>
          <a:solidFill>
            <a:srgbClr val="E7E6E6">
              <a:alpha val="58822"/>
            </a:srgbClr>
          </a:solidFill>
        </p:spPr>
        <p:txBody>
          <a:bodyPr vert="horz" wrap="square" lIns="0" tIns="4762" rIns="0" bIns="0" rtlCol="0">
            <a:no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765">
              <a:latin typeface="Times New Roman" panose="02020603050405020304"/>
              <a:cs typeface="Times New Roman" panose="02020603050405020304"/>
            </a:endParaRPr>
          </a:p>
          <a:p>
            <a:pPr marL="82550" algn="ctr">
              <a:lnSpc>
                <a:spcPct val="100000"/>
              </a:lnSpc>
            </a:pPr>
            <a:r>
              <a:rPr sz="1650" b="1" i="1" spc="-5" dirty="0">
                <a:solidFill>
                  <a:srgbClr val="FFC000"/>
                </a:solidFill>
                <a:latin typeface="微软雅黑" panose="020B0503020204020204" charset="-122"/>
                <a:cs typeface="微软雅黑" panose="020B0503020204020204" charset="-122"/>
              </a:rPr>
              <a:t>工程部</a:t>
            </a:r>
            <a:endParaRPr sz="1650">
              <a:latin typeface="微软雅黑" panose="020B0503020204020204" charset="-122"/>
              <a:cs typeface="微软雅黑" panose="020B0503020204020204" charset="-122"/>
            </a:endParaRPr>
          </a:p>
          <a:p>
            <a:pPr marL="473710" marR="466725" algn="ctr">
              <a:lnSpc>
                <a:spcPct val="150000"/>
              </a:lnSpc>
              <a:spcBef>
                <a:spcPts val="240"/>
              </a:spcBef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工程计划目标完成率 </a:t>
            </a:r>
            <a:endParaRPr sz="1200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473710" marR="466725" algn="ctr">
              <a:lnSpc>
                <a:spcPct val="150000"/>
              </a:lnSpc>
              <a:spcBef>
                <a:spcPts val="240"/>
              </a:spcBef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设备设施完好率</a:t>
            </a:r>
            <a:endParaRPr sz="12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373380" marR="363855" algn="ctr">
              <a:lnSpc>
                <a:spcPct val="150000"/>
              </a:lnSpc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设备设施正常运转天数 系统运行成本节约率 </a:t>
            </a:r>
            <a:endParaRPr sz="1200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373380" marR="363855" algn="ctr">
              <a:lnSpc>
                <a:spcPct val="150000"/>
              </a:lnSpc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设备设施维修及时率 </a:t>
            </a:r>
            <a:endParaRPr sz="1200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373380" marR="363855" algn="ctr">
              <a:lnSpc>
                <a:spcPct val="150000"/>
              </a:lnSpc>
            </a:pPr>
            <a:r>
              <a:rPr sz="120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平均故障间隔时间</a:t>
            </a:r>
            <a:endParaRPr sz="120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  <a:spcBef>
                <a:spcPts val="575"/>
              </a:spcBef>
            </a:pPr>
            <a:r>
              <a:rPr sz="1200" spc="-5" dirty="0">
                <a:solidFill>
                  <a:schemeClr val="accent6"/>
                </a:solidFill>
                <a:latin typeface="微软雅黑" panose="020B0503020204020204" charset="-122"/>
                <a:cs typeface="微软雅黑" panose="020B0503020204020204" charset="-122"/>
              </a:rPr>
              <a:t>客人满意度</a:t>
            </a:r>
            <a:endParaRPr sz="1200">
              <a:solidFill>
                <a:schemeClr val="accent6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905" algn="ctr">
              <a:lnSpc>
                <a:spcPct val="100000"/>
              </a:lnSpc>
              <a:spcBef>
                <a:spcPts val="575"/>
              </a:spcBef>
            </a:pPr>
            <a:r>
              <a:rPr sz="12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…</a:t>
            </a:r>
            <a:endParaRPr sz="120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78894" y="1852421"/>
            <a:ext cx="3985260" cy="37846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CN"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客户</a:t>
            </a:r>
            <a:r>
              <a:rPr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满意度绩效考核及</a:t>
            </a:r>
            <a:r>
              <a:rPr sz="2400" b="1" i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量</a:t>
            </a:r>
            <a:r>
              <a:rPr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化：</a:t>
            </a:r>
            <a:endParaRPr sz="2400" b="1" i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2525" y="2292191"/>
            <a:ext cx="6479381" cy="111696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明确满意度衡量指标，</a:t>
            </a:r>
            <a:r>
              <a:rPr sz="2400" b="1" i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确</a:t>
            </a:r>
            <a:r>
              <a:rPr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保管</a:t>
            </a:r>
            <a:r>
              <a:rPr sz="2400" b="1" i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理</a:t>
            </a:r>
            <a:r>
              <a:rPr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层思</a:t>
            </a:r>
            <a:r>
              <a:rPr sz="2400" b="1" i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路</a:t>
            </a:r>
            <a:r>
              <a:rPr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能贯彻 到各级员工，以标准化</a:t>
            </a:r>
            <a:r>
              <a:rPr sz="2400" b="1" i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</a:t>
            </a:r>
            <a:r>
              <a:rPr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要求</a:t>
            </a:r>
            <a:r>
              <a:rPr sz="2400" b="1" i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执</a:t>
            </a:r>
            <a:r>
              <a:rPr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行日</a:t>
            </a:r>
            <a:r>
              <a:rPr sz="2400" b="1" i="1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常</a:t>
            </a:r>
            <a:r>
              <a:rPr sz="24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工作。</a:t>
            </a:r>
            <a:endParaRPr sz="2400" b="1" i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87951" y="861822"/>
            <a:ext cx="768096" cy="74866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314700" y="3771900"/>
            <a:ext cx="2514600" cy="0"/>
          </a:xfrm>
          <a:custGeom>
            <a:avLst/>
            <a:gdLst/>
            <a:ahLst/>
            <a:cxnLst/>
            <a:rect l="l" t="t" r="r" b="b"/>
            <a:pathLst>
              <a:path w="3352800">
                <a:moveTo>
                  <a:pt x="0" y="0"/>
                </a:moveTo>
                <a:lnTo>
                  <a:pt x="3352800" y="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3" name="object 13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1771" y="0"/>
            <a:ext cx="99536" cy="893921"/>
          </a:xfrm>
          <a:custGeom>
            <a:avLst/>
            <a:gdLst/>
            <a:ahLst/>
            <a:cxnLst/>
            <a:rect l="l" t="t" r="r" b="b"/>
            <a:pathLst>
              <a:path w="132715" h="1191895">
                <a:moveTo>
                  <a:pt x="0" y="1191767"/>
                </a:moveTo>
                <a:lnTo>
                  <a:pt x="132587" y="1191767"/>
                </a:lnTo>
                <a:lnTo>
                  <a:pt x="132587" y="0"/>
                </a:lnTo>
                <a:lnTo>
                  <a:pt x="0" y="0"/>
                </a:lnTo>
                <a:lnTo>
                  <a:pt x="0" y="1191767"/>
                </a:lnTo>
                <a:close/>
              </a:path>
            </a:pathLst>
          </a:custGeom>
          <a:solidFill>
            <a:srgbClr val="3E7AAB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3585" y="397510"/>
            <a:ext cx="5908675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酒店</a:t>
            </a:r>
            <a:r>
              <a:rPr lang="zh-CN" altLang="en-US" sz="27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客户</a:t>
            </a:r>
            <a:r>
              <a:rPr sz="2700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满意度绩效考核指标体系</a:t>
            </a:r>
            <a:endParaRPr sz="27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8590" y="2571750"/>
            <a:ext cx="1451610" cy="625316"/>
          </a:xfrm>
          <a:custGeom>
            <a:avLst/>
            <a:gdLst/>
            <a:ahLst/>
            <a:cxnLst/>
            <a:rect l="l" t="t" r="r" b="b"/>
            <a:pathLst>
              <a:path w="1935480" h="833754">
                <a:moveTo>
                  <a:pt x="1796542" y="0"/>
                </a:moveTo>
                <a:lnTo>
                  <a:pt x="138938" y="0"/>
                </a:lnTo>
                <a:lnTo>
                  <a:pt x="95022" y="7085"/>
                </a:lnTo>
                <a:lnTo>
                  <a:pt x="56882" y="26814"/>
                </a:lnTo>
                <a:lnTo>
                  <a:pt x="26806" y="56893"/>
                </a:lnTo>
                <a:lnTo>
                  <a:pt x="7083" y="95032"/>
                </a:lnTo>
                <a:lnTo>
                  <a:pt x="0" y="138937"/>
                </a:lnTo>
                <a:lnTo>
                  <a:pt x="0" y="694689"/>
                </a:lnTo>
                <a:lnTo>
                  <a:pt x="7083" y="738595"/>
                </a:lnTo>
                <a:lnTo>
                  <a:pt x="26806" y="776734"/>
                </a:lnTo>
                <a:lnTo>
                  <a:pt x="56882" y="806813"/>
                </a:lnTo>
                <a:lnTo>
                  <a:pt x="95022" y="826542"/>
                </a:lnTo>
                <a:lnTo>
                  <a:pt x="138938" y="833627"/>
                </a:lnTo>
                <a:lnTo>
                  <a:pt x="1796542" y="833627"/>
                </a:lnTo>
                <a:lnTo>
                  <a:pt x="1840447" y="826542"/>
                </a:lnTo>
                <a:lnTo>
                  <a:pt x="1878586" y="806813"/>
                </a:lnTo>
                <a:lnTo>
                  <a:pt x="1908665" y="776734"/>
                </a:lnTo>
                <a:lnTo>
                  <a:pt x="1928394" y="738595"/>
                </a:lnTo>
                <a:lnTo>
                  <a:pt x="1935480" y="694689"/>
                </a:lnTo>
                <a:lnTo>
                  <a:pt x="1935480" y="138937"/>
                </a:lnTo>
                <a:lnTo>
                  <a:pt x="1928394" y="95032"/>
                </a:lnTo>
                <a:lnTo>
                  <a:pt x="1908665" y="56893"/>
                </a:lnTo>
                <a:lnTo>
                  <a:pt x="1878586" y="26814"/>
                </a:lnTo>
                <a:lnTo>
                  <a:pt x="1840447" y="7085"/>
                </a:lnTo>
                <a:lnTo>
                  <a:pt x="1796542" y="0"/>
                </a:lnTo>
                <a:close/>
              </a:path>
            </a:pathLst>
          </a:custGeom>
          <a:solidFill>
            <a:srgbClr val="3E7BAB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866" y="2721540"/>
            <a:ext cx="970121" cy="297815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75" b="1" i="1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指标体系</a:t>
            </a:r>
            <a:endParaRPr sz="1875" b="1" i="1" spc="-1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73017" y="1115568"/>
            <a:ext cx="2124075" cy="1057275"/>
          </a:xfrm>
          <a:custGeom>
            <a:avLst/>
            <a:gdLst/>
            <a:ahLst/>
            <a:cxnLst/>
            <a:rect l="l" t="t" r="r" b="b"/>
            <a:pathLst>
              <a:path w="2832100" h="1409700">
                <a:moveTo>
                  <a:pt x="0" y="234950"/>
                </a:moveTo>
                <a:lnTo>
                  <a:pt x="4771" y="187589"/>
                </a:lnTo>
                <a:lnTo>
                  <a:pt x="18458" y="143482"/>
                </a:lnTo>
                <a:lnTo>
                  <a:pt x="40116" y="103571"/>
                </a:lnTo>
                <a:lnTo>
                  <a:pt x="68802" y="68802"/>
                </a:lnTo>
                <a:lnTo>
                  <a:pt x="103571" y="40116"/>
                </a:lnTo>
                <a:lnTo>
                  <a:pt x="143482" y="18458"/>
                </a:lnTo>
                <a:lnTo>
                  <a:pt x="187589" y="4771"/>
                </a:lnTo>
                <a:lnTo>
                  <a:pt x="234950" y="0"/>
                </a:lnTo>
                <a:lnTo>
                  <a:pt x="2596642" y="0"/>
                </a:lnTo>
                <a:lnTo>
                  <a:pt x="2644002" y="4771"/>
                </a:lnTo>
                <a:lnTo>
                  <a:pt x="2688109" y="18458"/>
                </a:lnTo>
                <a:lnTo>
                  <a:pt x="2728020" y="40116"/>
                </a:lnTo>
                <a:lnTo>
                  <a:pt x="2762789" y="68802"/>
                </a:lnTo>
                <a:lnTo>
                  <a:pt x="2791475" y="103571"/>
                </a:lnTo>
                <a:lnTo>
                  <a:pt x="2813133" y="143482"/>
                </a:lnTo>
                <a:lnTo>
                  <a:pt x="2826820" y="187589"/>
                </a:lnTo>
                <a:lnTo>
                  <a:pt x="2831592" y="234950"/>
                </a:lnTo>
                <a:lnTo>
                  <a:pt x="2831592" y="1174750"/>
                </a:lnTo>
                <a:lnTo>
                  <a:pt x="2826820" y="1222110"/>
                </a:lnTo>
                <a:lnTo>
                  <a:pt x="2813133" y="1266217"/>
                </a:lnTo>
                <a:lnTo>
                  <a:pt x="2791475" y="1306128"/>
                </a:lnTo>
                <a:lnTo>
                  <a:pt x="2762789" y="1340897"/>
                </a:lnTo>
                <a:lnTo>
                  <a:pt x="2728020" y="1369583"/>
                </a:lnTo>
                <a:lnTo>
                  <a:pt x="2688109" y="1391241"/>
                </a:lnTo>
                <a:lnTo>
                  <a:pt x="2644002" y="1404928"/>
                </a:lnTo>
                <a:lnTo>
                  <a:pt x="2596642" y="1409700"/>
                </a:lnTo>
                <a:lnTo>
                  <a:pt x="234950" y="1409700"/>
                </a:lnTo>
                <a:lnTo>
                  <a:pt x="187589" y="1404928"/>
                </a:lnTo>
                <a:lnTo>
                  <a:pt x="143482" y="1391241"/>
                </a:lnTo>
                <a:lnTo>
                  <a:pt x="103571" y="1369583"/>
                </a:lnTo>
                <a:lnTo>
                  <a:pt x="68802" y="1340897"/>
                </a:lnTo>
                <a:lnTo>
                  <a:pt x="40116" y="1306128"/>
                </a:lnTo>
                <a:lnTo>
                  <a:pt x="18458" y="1266217"/>
                </a:lnTo>
                <a:lnTo>
                  <a:pt x="4771" y="1222110"/>
                </a:lnTo>
                <a:lnTo>
                  <a:pt x="0" y="1174750"/>
                </a:lnTo>
                <a:lnTo>
                  <a:pt x="0" y="23495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39705" y="1162088"/>
            <a:ext cx="1888808" cy="1193165"/>
          </a:xfrm>
          <a:prstGeom prst="rect">
            <a:avLst/>
          </a:prstGeom>
        </p:spPr>
        <p:txBody>
          <a:bodyPr vert="horz" wrap="square" lIns="0" tIns="7667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35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NPS</a:t>
            </a:r>
            <a:r>
              <a:rPr sz="1350" b="1" i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35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净推荐值）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585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12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NPS </a:t>
            </a:r>
            <a:r>
              <a:rPr sz="1125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Percentage</a:t>
            </a:r>
            <a:r>
              <a:rPr sz="1125" spc="-5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2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Change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545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12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NPS</a:t>
            </a:r>
            <a:r>
              <a:rPr sz="112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2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Index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54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125" spc="-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Top</a:t>
            </a:r>
            <a:r>
              <a:rPr sz="112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25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Box</a:t>
            </a:r>
            <a:endParaRPr sz="1125" spc="-1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73017" y="2492883"/>
            <a:ext cx="2124075" cy="1051560"/>
          </a:xfrm>
          <a:custGeom>
            <a:avLst/>
            <a:gdLst/>
            <a:ahLst/>
            <a:cxnLst/>
            <a:rect l="l" t="t" r="r" b="b"/>
            <a:pathLst>
              <a:path w="2832100" h="1402079">
                <a:moveTo>
                  <a:pt x="0" y="233679"/>
                </a:moveTo>
                <a:lnTo>
                  <a:pt x="4748" y="186592"/>
                </a:lnTo>
                <a:lnTo>
                  <a:pt x="18367" y="142732"/>
                </a:lnTo>
                <a:lnTo>
                  <a:pt x="39915" y="103038"/>
                </a:lnTo>
                <a:lnTo>
                  <a:pt x="68453" y="68452"/>
                </a:lnTo>
                <a:lnTo>
                  <a:pt x="103038" y="39915"/>
                </a:lnTo>
                <a:lnTo>
                  <a:pt x="142732" y="18367"/>
                </a:lnTo>
                <a:lnTo>
                  <a:pt x="186592" y="4748"/>
                </a:lnTo>
                <a:lnTo>
                  <a:pt x="233679" y="0"/>
                </a:lnTo>
                <a:lnTo>
                  <a:pt x="2597911" y="0"/>
                </a:lnTo>
                <a:lnTo>
                  <a:pt x="2644999" y="4748"/>
                </a:lnTo>
                <a:lnTo>
                  <a:pt x="2688859" y="18367"/>
                </a:lnTo>
                <a:lnTo>
                  <a:pt x="2728553" y="39915"/>
                </a:lnTo>
                <a:lnTo>
                  <a:pt x="2763138" y="68453"/>
                </a:lnTo>
                <a:lnTo>
                  <a:pt x="2791676" y="103038"/>
                </a:lnTo>
                <a:lnTo>
                  <a:pt x="2813224" y="142732"/>
                </a:lnTo>
                <a:lnTo>
                  <a:pt x="2826843" y="186592"/>
                </a:lnTo>
                <a:lnTo>
                  <a:pt x="2831592" y="233679"/>
                </a:lnTo>
                <a:lnTo>
                  <a:pt x="2831592" y="1168399"/>
                </a:lnTo>
                <a:lnTo>
                  <a:pt x="2826843" y="1215487"/>
                </a:lnTo>
                <a:lnTo>
                  <a:pt x="2813224" y="1259347"/>
                </a:lnTo>
                <a:lnTo>
                  <a:pt x="2791676" y="1299041"/>
                </a:lnTo>
                <a:lnTo>
                  <a:pt x="2763139" y="1333627"/>
                </a:lnTo>
                <a:lnTo>
                  <a:pt x="2728553" y="1362164"/>
                </a:lnTo>
                <a:lnTo>
                  <a:pt x="2688859" y="1383712"/>
                </a:lnTo>
                <a:lnTo>
                  <a:pt x="2644999" y="1397331"/>
                </a:lnTo>
                <a:lnTo>
                  <a:pt x="2597911" y="1402079"/>
                </a:lnTo>
                <a:lnTo>
                  <a:pt x="233679" y="1402079"/>
                </a:lnTo>
                <a:lnTo>
                  <a:pt x="186592" y="1397331"/>
                </a:lnTo>
                <a:lnTo>
                  <a:pt x="142732" y="1383712"/>
                </a:lnTo>
                <a:lnTo>
                  <a:pt x="103038" y="1362164"/>
                </a:lnTo>
                <a:lnTo>
                  <a:pt x="68452" y="1333627"/>
                </a:lnTo>
                <a:lnTo>
                  <a:pt x="39915" y="1299041"/>
                </a:lnTo>
                <a:lnTo>
                  <a:pt x="18367" y="1259347"/>
                </a:lnTo>
                <a:lnTo>
                  <a:pt x="4748" y="1215487"/>
                </a:lnTo>
                <a:lnTo>
                  <a:pt x="0" y="1168399"/>
                </a:lnTo>
                <a:lnTo>
                  <a:pt x="0" y="233679"/>
                </a:lnTo>
                <a:close/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9705" y="2510123"/>
            <a:ext cx="1844040" cy="1193165"/>
          </a:xfrm>
          <a:prstGeom prst="rect">
            <a:avLst/>
          </a:prstGeom>
        </p:spPr>
        <p:txBody>
          <a:bodyPr vert="horz" wrap="square" lIns="0" tIns="7667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350" b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GRI</a:t>
            </a:r>
            <a:r>
              <a:rPr sz="1350" b="1" i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35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全球舆评指数）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59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12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GRI </a:t>
            </a:r>
            <a:r>
              <a:rPr sz="1125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Percentage</a:t>
            </a:r>
            <a:r>
              <a:rPr sz="1125" spc="-6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12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Change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54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125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CQI</a:t>
            </a:r>
            <a:endParaRPr sz="112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99085" indent="-287020">
              <a:lnSpc>
                <a:spcPct val="100000"/>
              </a:lnSpc>
              <a:spcBef>
                <a:spcPts val="540"/>
              </a:spcBef>
              <a:buFont typeface="Arial" panose="020B0604020202020204"/>
              <a:buChar char="•"/>
              <a:tabLst>
                <a:tab pos="299085" algn="l"/>
                <a:tab pos="299720" algn="l"/>
              </a:tabLst>
            </a:pPr>
            <a:r>
              <a:rPr sz="112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Ranking</a:t>
            </a:r>
            <a:endParaRPr sz="1125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181344" y="1017270"/>
            <a:ext cx="2307908" cy="1198245"/>
          </a:xfrm>
          <a:custGeom>
            <a:avLst/>
            <a:gdLst/>
            <a:ahLst/>
            <a:cxnLst/>
            <a:rect l="l" t="t" r="r" b="b"/>
            <a:pathLst>
              <a:path w="3077209" h="1597660">
                <a:moveTo>
                  <a:pt x="0" y="266191"/>
                </a:moveTo>
                <a:lnTo>
                  <a:pt x="4286" y="218329"/>
                </a:lnTo>
                <a:lnTo>
                  <a:pt x="16647" y="173287"/>
                </a:lnTo>
                <a:lnTo>
                  <a:pt x="36331" y="131816"/>
                </a:lnTo>
                <a:lnTo>
                  <a:pt x="62587" y="94666"/>
                </a:lnTo>
                <a:lnTo>
                  <a:pt x="94666" y="62587"/>
                </a:lnTo>
                <a:lnTo>
                  <a:pt x="131816" y="36331"/>
                </a:lnTo>
                <a:lnTo>
                  <a:pt x="173287" y="16647"/>
                </a:lnTo>
                <a:lnTo>
                  <a:pt x="218329" y="4286"/>
                </a:lnTo>
                <a:lnTo>
                  <a:pt x="266191" y="0"/>
                </a:lnTo>
                <a:lnTo>
                  <a:pt x="2810763" y="0"/>
                </a:lnTo>
                <a:lnTo>
                  <a:pt x="2858626" y="4286"/>
                </a:lnTo>
                <a:lnTo>
                  <a:pt x="2903668" y="16647"/>
                </a:lnTo>
                <a:lnTo>
                  <a:pt x="2945139" y="36331"/>
                </a:lnTo>
                <a:lnTo>
                  <a:pt x="2982289" y="62587"/>
                </a:lnTo>
                <a:lnTo>
                  <a:pt x="3014368" y="94666"/>
                </a:lnTo>
                <a:lnTo>
                  <a:pt x="3040624" y="131816"/>
                </a:lnTo>
                <a:lnTo>
                  <a:pt x="3060308" y="173287"/>
                </a:lnTo>
                <a:lnTo>
                  <a:pt x="3072669" y="218329"/>
                </a:lnTo>
                <a:lnTo>
                  <a:pt x="3076955" y="266191"/>
                </a:lnTo>
                <a:lnTo>
                  <a:pt x="3076955" y="1330960"/>
                </a:lnTo>
                <a:lnTo>
                  <a:pt x="3072669" y="1378822"/>
                </a:lnTo>
                <a:lnTo>
                  <a:pt x="3060308" y="1423864"/>
                </a:lnTo>
                <a:lnTo>
                  <a:pt x="3040624" y="1465335"/>
                </a:lnTo>
                <a:lnTo>
                  <a:pt x="3014368" y="1502485"/>
                </a:lnTo>
                <a:lnTo>
                  <a:pt x="2982289" y="1534564"/>
                </a:lnTo>
                <a:lnTo>
                  <a:pt x="2945139" y="1560820"/>
                </a:lnTo>
                <a:lnTo>
                  <a:pt x="2903668" y="1580504"/>
                </a:lnTo>
                <a:lnTo>
                  <a:pt x="2858626" y="1592865"/>
                </a:lnTo>
                <a:lnTo>
                  <a:pt x="2810763" y="1597152"/>
                </a:lnTo>
                <a:lnTo>
                  <a:pt x="266191" y="1597152"/>
                </a:lnTo>
                <a:lnTo>
                  <a:pt x="218329" y="1592865"/>
                </a:lnTo>
                <a:lnTo>
                  <a:pt x="173287" y="1580504"/>
                </a:lnTo>
                <a:lnTo>
                  <a:pt x="131816" y="1560820"/>
                </a:lnTo>
                <a:lnTo>
                  <a:pt x="94666" y="1534564"/>
                </a:lnTo>
                <a:lnTo>
                  <a:pt x="62587" y="1502485"/>
                </a:lnTo>
                <a:lnTo>
                  <a:pt x="36331" y="1465335"/>
                </a:lnTo>
                <a:lnTo>
                  <a:pt x="16647" y="1423864"/>
                </a:lnTo>
                <a:lnTo>
                  <a:pt x="4286" y="1378822"/>
                </a:lnTo>
                <a:lnTo>
                  <a:pt x="0" y="1330960"/>
                </a:lnTo>
                <a:lnTo>
                  <a:pt x="0" y="26619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74213" y="1013955"/>
            <a:ext cx="2122646" cy="118237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63500">
              <a:lnSpc>
                <a:spcPct val="130000"/>
              </a:lnSpc>
              <a:spcBef>
                <a:spcPts val="100"/>
              </a:spcBef>
            </a:pP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收集满意度调查数量</a:t>
            </a: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打开比例</a:t>
            </a: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收集 到的有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效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客人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联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系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方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式（手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机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，邮</a:t>
            </a:r>
            <a:r>
              <a:rPr sz="975" spc="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箱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）</a:t>
            </a:r>
            <a:endParaRPr sz="975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29210" marR="88900" algn="ctr">
              <a:lnSpc>
                <a:spcPct val="130000"/>
              </a:lnSpc>
            </a:pP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问卷有效回复率</a:t>
            </a: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问卷发送频率</a:t>
            </a: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问卷 设计的科学性</a:t>
            </a: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问卷回复的及时性</a:t>
            </a: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有 效重点客户的回访（企业客户）</a:t>
            </a: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是否 作出改进</a:t>
            </a:r>
            <a:r>
              <a:rPr sz="975" spc="-1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</a:t>
            </a:r>
            <a:r>
              <a:rPr sz="975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奖惩机制</a:t>
            </a:r>
            <a:endParaRPr sz="975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190487" y="2481452"/>
            <a:ext cx="2307908" cy="1198245"/>
          </a:xfrm>
          <a:custGeom>
            <a:avLst/>
            <a:gdLst/>
            <a:ahLst/>
            <a:cxnLst/>
            <a:rect l="l" t="t" r="r" b="b"/>
            <a:pathLst>
              <a:path w="3077209" h="1597660">
                <a:moveTo>
                  <a:pt x="0" y="266192"/>
                </a:moveTo>
                <a:lnTo>
                  <a:pt x="4286" y="218329"/>
                </a:lnTo>
                <a:lnTo>
                  <a:pt x="16647" y="173287"/>
                </a:lnTo>
                <a:lnTo>
                  <a:pt x="36331" y="131816"/>
                </a:lnTo>
                <a:lnTo>
                  <a:pt x="62587" y="94666"/>
                </a:lnTo>
                <a:lnTo>
                  <a:pt x="94666" y="62587"/>
                </a:lnTo>
                <a:lnTo>
                  <a:pt x="131816" y="36331"/>
                </a:lnTo>
                <a:lnTo>
                  <a:pt x="173287" y="16647"/>
                </a:lnTo>
                <a:lnTo>
                  <a:pt x="218329" y="4286"/>
                </a:lnTo>
                <a:lnTo>
                  <a:pt x="266192" y="0"/>
                </a:lnTo>
                <a:lnTo>
                  <a:pt x="2810764" y="0"/>
                </a:lnTo>
                <a:lnTo>
                  <a:pt x="2858626" y="4286"/>
                </a:lnTo>
                <a:lnTo>
                  <a:pt x="2903668" y="16647"/>
                </a:lnTo>
                <a:lnTo>
                  <a:pt x="2945139" y="36331"/>
                </a:lnTo>
                <a:lnTo>
                  <a:pt x="2982289" y="62587"/>
                </a:lnTo>
                <a:lnTo>
                  <a:pt x="3014368" y="94666"/>
                </a:lnTo>
                <a:lnTo>
                  <a:pt x="3040624" y="131816"/>
                </a:lnTo>
                <a:lnTo>
                  <a:pt x="3060308" y="173287"/>
                </a:lnTo>
                <a:lnTo>
                  <a:pt x="3072669" y="218329"/>
                </a:lnTo>
                <a:lnTo>
                  <a:pt x="3076956" y="266192"/>
                </a:lnTo>
                <a:lnTo>
                  <a:pt x="3076956" y="1330960"/>
                </a:lnTo>
                <a:lnTo>
                  <a:pt x="3072669" y="1378822"/>
                </a:lnTo>
                <a:lnTo>
                  <a:pt x="3060308" y="1423864"/>
                </a:lnTo>
                <a:lnTo>
                  <a:pt x="3040624" y="1465335"/>
                </a:lnTo>
                <a:lnTo>
                  <a:pt x="3014368" y="1502485"/>
                </a:lnTo>
                <a:lnTo>
                  <a:pt x="2982289" y="1534564"/>
                </a:lnTo>
                <a:lnTo>
                  <a:pt x="2945139" y="1560820"/>
                </a:lnTo>
                <a:lnTo>
                  <a:pt x="2903668" y="1580504"/>
                </a:lnTo>
                <a:lnTo>
                  <a:pt x="2858626" y="1592865"/>
                </a:lnTo>
                <a:lnTo>
                  <a:pt x="2810764" y="1597152"/>
                </a:lnTo>
                <a:lnTo>
                  <a:pt x="266192" y="1597152"/>
                </a:lnTo>
                <a:lnTo>
                  <a:pt x="218329" y="1592865"/>
                </a:lnTo>
                <a:lnTo>
                  <a:pt x="173287" y="1580504"/>
                </a:lnTo>
                <a:lnTo>
                  <a:pt x="131816" y="1560820"/>
                </a:lnTo>
                <a:lnTo>
                  <a:pt x="94666" y="1534564"/>
                </a:lnTo>
                <a:lnTo>
                  <a:pt x="62587" y="1502485"/>
                </a:lnTo>
                <a:lnTo>
                  <a:pt x="36331" y="1465335"/>
                </a:lnTo>
                <a:lnTo>
                  <a:pt x="16647" y="1423864"/>
                </a:lnTo>
                <a:lnTo>
                  <a:pt x="4286" y="1378822"/>
                </a:lnTo>
                <a:lnTo>
                  <a:pt x="0" y="1330960"/>
                </a:lnTo>
                <a:lnTo>
                  <a:pt x="0" y="266192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23648" y="2640882"/>
            <a:ext cx="2043589" cy="8642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34925" algn="just">
              <a:lnSpc>
                <a:spcPct val="130000"/>
              </a:lnSpc>
              <a:spcBef>
                <a:spcPts val="100"/>
              </a:spcBef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评论数量</a:t>
            </a:r>
            <a:r>
              <a:rPr sz="105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(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好评，差评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量）/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正面 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提及、负面提及数量/管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理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层回复 数量/</a:t>
            </a:r>
            <a:r>
              <a:rPr sz="1050" spc="-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平均回复时间/是否作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出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改进</a:t>
            </a:r>
            <a:endParaRPr sz="10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/奖惩机制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73017" y="4089653"/>
            <a:ext cx="2124075" cy="862965"/>
          </a:xfrm>
          <a:custGeom>
            <a:avLst/>
            <a:gdLst/>
            <a:ahLst/>
            <a:cxnLst/>
            <a:rect l="l" t="t" r="r" b="b"/>
            <a:pathLst>
              <a:path w="2832100" h="1150620">
                <a:moveTo>
                  <a:pt x="0" y="191769"/>
                </a:moveTo>
                <a:lnTo>
                  <a:pt x="5064" y="147796"/>
                </a:lnTo>
                <a:lnTo>
                  <a:pt x="19490" y="107431"/>
                </a:lnTo>
                <a:lnTo>
                  <a:pt x="42127" y="71824"/>
                </a:lnTo>
                <a:lnTo>
                  <a:pt x="71824" y="42127"/>
                </a:lnTo>
                <a:lnTo>
                  <a:pt x="107431" y="19490"/>
                </a:lnTo>
                <a:lnTo>
                  <a:pt x="147796" y="5064"/>
                </a:lnTo>
                <a:lnTo>
                  <a:pt x="191770" y="0"/>
                </a:lnTo>
                <a:lnTo>
                  <a:pt x="2639822" y="0"/>
                </a:lnTo>
                <a:lnTo>
                  <a:pt x="2683795" y="5064"/>
                </a:lnTo>
                <a:lnTo>
                  <a:pt x="2724160" y="19490"/>
                </a:lnTo>
                <a:lnTo>
                  <a:pt x="2759767" y="42127"/>
                </a:lnTo>
                <a:lnTo>
                  <a:pt x="2789464" y="71824"/>
                </a:lnTo>
                <a:lnTo>
                  <a:pt x="2812101" y="107431"/>
                </a:lnTo>
                <a:lnTo>
                  <a:pt x="2826527" y="147796"/>
                </a:lnTo>
                <a:lnTo>
                  <a:pt x="2831592" y="191769"/>
                </a:lnTo>
                <a:lnTo>
                  <a:pt x="2831592" y="958849"/>
                </a:lnTo>
                <a:lnTo>
                  <a:pt x="2826527" y="1002819"/>
                </a:lnTo>
                <a:lnTo>
                  <a:pt x="2812101" y="1043182"/>
                </a:lnTo>
                <a:lnTo>
                  <a:pt x="2789464" y="1078789"/>
                </a:lnTo>
                <a:lnTo>
                  <a:pt x="2759767" y="1108488"/>
                </a:lnTo>
                <a:lnTo>
                  <a:pt x="2724160" y="1131127"/>
                </a:lnTo>
                <a:lnTo>
                  <a:pt x="2683795" y="1145554"/>
                </a:lnTo>
                <a:lnTo>
                  <a:pt x="2639822" y="1150620"/>
                </a:lnTo>
                <a:lnTo>
                  <a:pt x="191770" y="1150620"/>
                </a:lnTo>
                <a:lnTo>
                  <a:pt x="147796" y="1145554"/>
                </a:lnTo>
                <a:lnTo>
                  <a:pt x="107431" y="1131127"/>
                </a:lnTo>
                <a:lnTo>
                  <a:pt x="71824" y="1108488"/>
                </a:lnTo>
                <a:lnTo>
                  <a:pt x="42127" y="1078789"/>
                </a:lnTo>
                <a:lnTo>
                  <a:pt x="19490" y="1043182"/>
                </a:lnTo>
                <a:lnTo>
                  <a:pt x="5064" y="1002819"/>
                </a:lnTo>
                <a:lnTo>
                  <a:pt x="0" y="958849"/>
                </a:lnTo>
                <a:lnTo>
                  <a:pt x="0" y="191769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77984" y="4125346"/>
            <a:ext cx="1879759" cy="741680"/>
          </a:xfrm>
          <a:prstGeom prst="rect">
            <a:avLst/>
          </a:prstGeom>
        </p:spPr>
        <p:txBody>
          <a:bodyPr vert="horz" wrap="square" lIns="0" tIns="7667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35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部门平均分数</a:t>
            </a:r>
            <a:endParaRPr sz="135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2700" marR="5080">
              <a:lnSpc>
                <a:spcPct val="130000"/>
              </a:lnSpc>
              <a:spcBef>
                <a:spcPts val="50"/>
              </a:spcBef>
            </a:pPr>
            <a:r>
              <a:rPr sz="1125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前厅部、礼宾部、工程部、客 房部、餐饮部、市场营销部</a:t>
            </a:r>
            <a:endParaRPr sz="1125" b="1" i="1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190487" y="4061078"/>
            <a:ext cx="2307908" cy="891540"/>
          </a:xfrm>
          <a:custGeom>
            <a:avLst/>
            <a:gdLst/>
            <a:ahLst/>
            <a:cxnLst/>
            <a:rect l="l" t="t" r="r" b="b"/>
            <a:pathLst>
              <a:path w="3077209" h="1188720">
                <a:moveTo>
                  <a:pt x="0" y="198119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20" y="0"/>
                </a:lnTo>
                <a:lnTo>
                  <a:pt x="2878836" y="0"/>
                </a:lnTo>
                <a:lnTo>
                  <a:pt x="2924280" y="5229"/>
                </a:lnTo>
                <a:lnTo>
                  <a:pt x="2965988" y="20127"/>
                </a:lnTo>
                <a:lnTo>
                  <a:pt x="3002773" y="43507"/>
                </a:lnTo>
                <a:lnTo>
                  <a:pt x="3033448" y="74182"/>
                </a:lnTo>
                <a:lnTo>
                  <a:pt x="3056828" y="110967"/>
                </a:lnTo>
                <a:lnTo>
                  <a:pt x="3071726" y="152675"/>
                </a:lnTo>
                <a:lnTo>
                  <a:pt x="3076956" y="198119"/>
                </a:lnTo>
                <a:lnTo>
                  <a:pt x="3076956" y="990599"/>
                </a:lnTo>
                <a:lnTo>
                  <a:pt x="3071726" y="1036024"/>
                </a:lnTo>
                <a:lnTo>
                  <a:pt x="3056828" y="1077724"/>
                </a:lnTo>
                <a:lnTo>
                  <a:pt x="3033448" y="1114510"/>
                </a:lnTo>
                <a:lnTo>
                  <a:pt x="3002773" y="1145192"/>
                </a:lnTo>
                <a:lnTo>
                  <a:pt x="2965988" y="1168581"/>
                </a:lnTo>
                <a:lnTo>
                  <a:pt x="2924280" y="1183487"/>
                </a:lnTo>
                <a:lnTo>
                  <a:pt x="2878836" y="1188720"/>
                </a:lnTo>
                <a:lnTo>
                  <a:pt x="198120" y="1188720"/>
                </a:lnTo>
                <a:lnTo>
                  <a:pt x="152675" y="1183487"/>
                </a:lnTo>
                <a:lnTo>
                  <a:pt x="110967" y="1168581"/>
                </a:lnTo>
                <a:lnTo>
                  <a:pt x="74182" y="1145192"/>
                </a:lnTo>
                <a:lnTo>
                  <a:pt x="43507" y="1114510"/>
                </a:lnTo>
                <a:lnTo>
                  <a:pt x="20127" y="1077724"/>
                </a:lnTo>
                <a:lnTo>
                  <a:pt x="5229" y="1036024"/>
                </a:lnTo>
                <a:lnTo>
                  <a:pt x="0" y="990599"/>
                </a:lnTo>
                <a:lnTo>
                  <a:pt x="0" y="198119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29076" y="4174312"/>
            <a:ext cx="1947863" cy="6381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负面提及，正面提及的</a:t>
            </a:r>
            <a:r>
              <a:rPr sz="1050" spc="-1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数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量/响应 速度/收集到</a:t>
            </a:r>
            <a:r>
              <a:rPr sz="1050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Case</a:t>
            </a:r>
            <a:r>
              <a:rPr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的数量/神秘访 客的结果</a:t>
            </a: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20824" y="2738627"/>
            <a:ext cx="1188720" cy="431006"/>
          </a:xfrm>
          <a:custGeom>
            <a:avLst/>
            <a:gdLst/>
            <a:ahLst/>
            <a:cxnLst/>
            <a:rect l="l" t="t" r="r" b="b"/>
            <a:pathLst>
              <a:path w="1584960" h="574675">
                <a:moveTo>
                  <a:pt x="1489202" y="0"/>
                </a:moveTo>
                <a:lnTo>
                  <a:pt x="95757" y="0"/>
                </a:lnTo>
                <a:lnTo>
                  <a:pt x="58507" y="7532"/>
                </a:lnTo>
                <a:lnTo>
                  <a:pt x="28066" y="28067"/>
                </a:lnTo>
                <a:lnTo>
                  <a:pt x="7532" y="58507"/>
                </a:lnTo>
                <a:lnTo>
                  <a:pt x="0" y="95758"/>
                </a:lnTo>
                <a:lnTo>
                  <a:pt x="0" y="478790"/>
                </a:lnTo>
                <a:lnTo>
                  <a:pt x="7532" y="516040"/>
                </a:lnTo>
                <a:lnTo>
                  <a:pt x="28067" y="546481"/>
                </a:lnTo>
                <a:lnTo>
                  <a:pt x="58507" y="567015"/>
                </a:lnTo>
                <a:lnTo>
                  <a:pt x="95757" y="574548"/>
                </a:lnTo>
                <a:lnTo>
                  <a:pt x="1489202" y="574548"/>
                </a:lnTo>
                <a:lnTo>
                  <a:pt x="1526452" y="567015"/>
                </a:lnTo>
                <a:lnTo>
                  <a:pt x="1556893" y="546481"/>
                </a:lnTo>
                <a:lnTo>
                  <a:pt x="1577427" y="516040"/>
                </a:lnTo>
                <a:lnTo>
                  <a:pt x="1584959" y="478790"/>
                </a:lnTo>
                <a:lnTo>
                  <a:pt x="1584959" y="95758"/>
                </a:lnTo>
                <a:lnTo>
                  <a:pt x="1577427" y="58507"/>
                </a:lnTo>
                <a:lnTo>
                  <a:pt x="1556892" y="28067"/>
                </a:lnTo>
                <a:lnTo>
                  <a:pt x="1526452" y="7532"/>
                </a:lnTo>
                <a:lnTo>
                  <a:pt x="1489202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008251" y="1354454"/>
            <a:ext cx="1187768" cy="3404235"/>
          </a:xfrm>
          <a:custGeom>
            <a:avLst/>
            <a:gdLst/>
            <a:ahLst/>
            <a:cxnLst/>
            <a:rect l="l" t="t" r="r" b="b"/>
            <a:pathLst>
              <a:path w="1583689" h="4538980">
                <a:moveTo>
                  <a:pt x="1583436" y="4060952"/>
                </a:moveTo>
                <a:lnTo>
                  <a:pt x="1575917" y="4023779"/>
                </a:lnTo>
                <a:lnTo>
                  <a:pt x="1555445" y="3993426"/>
                </a:lnTo>
                <a:lnTo>
                  <a:pt x="1525079" y="3972953"/>
                </a:lnTo>
                <a:lnTo>
                  <a:pt x="1487932" y="3965448"/>
                </a:lnTo>
                <a:lnTo>
                  <a:pt x="95504" y="3965448"/>
                </a:lnTo>
                <a:lnTo>
                  <a:pt x="58343" y="3972953"/>
                </a:lnTo>
                <a:lnTo>
                  <a:pt x="27978" y="3993426"/>
                </a:lnTo>
                <a:lnTo>
                  <a:pt x="7505" y="4023779"/>
                </a:lnTo>
                <a:lnTo>
                  <a:pt x="0" y="4060952"/>
                </a:lnTo>
                <a:lnTo>
                  <a:pt x="0" y="4442968"/>
                </a:lnTo>
                <a:lnTo>
                  <a:pt x="7505" y="4480153"/>
                </a:lnTo>
                <a:lnTo>
                  <a:pt x="27978" y="4510506"/>
                </a:lnTo>
                <a:lnTo>
                  <a:pt x="58343" y="4530979"/>
                </a:lnTo>
                <a:lnTo>
                  <a:pt x="95504" y="4538472"/>
                </a:lnTo>
                <a:lnTo>
                  <a:pt x="1487932" y="4538472"/>
                </a:lnTo>
                <a:lnTo>
                  <a:pt x="1525079" y="4530979"/>
                </a:lnTo>
                <a:lnTo>
                  <a:pt x="1555445" y="4510506"/>
                </a:lnTo>
                <a:lnTo>
                  <a:pt x="1575917" y="4480153"/>
                </a:lnTo>
                <a:lnTo>
                  <a:pt x="1583436" y="4442968"/>
                </a:lnTo>
                <a:lnTo>
                  <a:pt x="1583436" y="4060952"/>
                </a:lnTo>
                <a:close/>
              </a:path>
              <a:path w="1583689" h="4538980">
                <a:moveTo>
                  <a:pt x="1583436" y="95758"/>
                </a:moveTo>
                <a:lnTo>
                  <a:pt x="1575892" y="58508"/>
                </a:lnTo>
                <a:lnTo>
                  <a:pt x="1555356" y="28067"/>
                </a:lnTo>
                <a:lnTo>
                  <a:pt x="1524927" y="7543"/>
                </a:lnTo>
                <a:lnTo>
                  <a:pt x="1487678" y="0"/>
                </a:lnTo>
                <a:lnTo>
                  <a:pt x="95758" y="0"/>
                </a:lnTo>
                <a:lnTo>
                  <a:pt x="58496" y="7543"/>
                </a:lnTo>
                <a:lnTo>
                  <a:pt x="28054" y="28067"/>
                </a:lnTo>
                <a:lnTo>
                  <a:pt x="7531" y="58508"/>
                </a:lnTo>
                <a:lnTo>
                  <a:pt x="0" y="95758"/>
                </a:lnTo>
                <a:lnTo>
                  <a:pt x="0" y="478790"/>
                </a:lnTo>
                <a:lnTo>
                  <a:pt x="7531" y="516051"/>
                </a:lnTo>
                <a:lnTo>
                  <a:pt x="28067" y="546481"/>
                </a:lnTo>
                <a:lnTo>
                  <a:pt x="58496" y="567016"/>
                </a:lnTo>
                <a:lnTo>
                  <a:pt x="95758" y="574548"/>
                </a:lnTo>
                <a:lnTo>
                  <a:pt x="1487678" y="574548"/>
                </a:lnTo>
                <a:lnTo>
                  <a:pt x="1524927" y="567016"/>
                </a:lnTo>
                <a:lnTo>
                  <a:pt x="1555369" y="546481"/>
                </a:lnTo>
                <a:lnTo>
                  <a:pt x="1575892" y="516051"/>
                </a:lnTo>
                <a:lnTo>
                  <a:pt x="1583436" y="478790"/>
                </a:lnTo>
                <a:lnTo>
                  <a:pt x="1583436" y="95758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80070" y="1459706"/>
            <a:ext cx="1083469" cy="19304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i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宾客满意度调查</a:t>
            </a:r>
            <a:endParaRPr sz="1200" b="1" i="1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97715" y="2834926"/>
            <a:ext cx="627221" cy="19304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i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舆评管理</a:t>
            </a:r>
            <a:endParaRPr sz="1200" b="1" i="1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40934" y="4431030"/>
            <a:ext cx="931545" cy="193040"/>
          </a:xfrm>
          <a:prstGeom prst="rect">
            <a:avLst/>
          </a:prstGeom>
        </p:spPr>
        <p:txBody>
          <a:bodyPr vert="horz" wrap="square" lIns="0" tIns="904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i="1" spc="-5" dirty="0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charset="-122"/>
                <a:cs typeface="微软雅黑" panose="020B0503020204020204" charset="-122"/>
              </a:rPr>
              <a:t>部门评价指标</a:t>
            </a:r>
            <a:endParaRPr sz="1200" b="1" i="1" spc="-5" dirty="0">
              <a:solidFill>
                <a:schemeClr val="tx2">
                  <a:lumMod val="90000"/>
                  <a:lumOff val="10000"/>
                </a:schemeClr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65934" y="1577340"/>
            <a:ext cx="218599" cy="2983230"/>
          </a:xfrm>
          <a:custGeom>
            <a:avLst/>
            <a:gdLst/>
            <a:ahLst/>
            <a:cxnLst/>
            <a:rect l="l" t="t" r="r" b="b"/>
            <a:pathLst>
              <a:path w="291464" h="3977640">
                <a:moveTo>
                  <a:pt x="291083" y="3977640"/>
                </a:moveTo>
                <a:lnTo>
                  <a:pt x="234428" y="3975734"/>
                </a:lnTo>
                <a:lnTo>
                  <a:pt x="188166" y="3970535"/>
                </a:lnTo>
                <a:lnTo>
                  <a:pt x="156977" y="3962825"/>
                </a:lnTo>
                <a:lnTo>
                  <a:pt x="145542" y="3953382"/>
                </a:lnTo>
                <a:lnTo>
                  <a:pt x="145542" y="2013077"/>
                </a:lnTo>
                <a:lnTo>
                  <a:pt x="134106" y="2003661"/>
                </a:lnTo>
                <a:lnTo>
                  <a:pt x="102917" y="1995947"/>
                </a:lnTo>
                <a:lnTo>
                  <a:pt x="56655" y="1990734"/>
                </a:lnTo>
                <a:lnTo>
                  <a:pt x="0" y="1988819"/>
                </a:lnTo>
                <a:lnTo>
                  <a:pt x="56655" y="1986905"/>
                </a:lnTo>
                <a:lnTo>
                  <a:pt x="102917" y="1981692"/>
                </a:lnTo>
                <a:lnTo>
                  <a:pt x="134106" y="1973978"/>
                </a:lnTo>
                <a:lnTo>
                  <a:pt x="145542" y="1964562"/>
                </a:lnTo>
                <a:lnTo>
                  <a:pt x="145542" y="24256"/>
                </a:lnTo>
                <a:lnTo>
                  <a:pt x="156977" y="14841"/>
                </a:lnTo>
                <a:lnTo>
                  <a:pt x="188166" y="7127"/>
                </a:lnTo>
                <a:lnTo>
                  <a:pt x="234428" y="1914"/>
                </a:lnTo>
                <a:lnTo>
                  <a:pt x="291083" y="0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263837" y="1549336"/>
            <a:ext cx="2850833" cy="72390"/>
          </a:xfrm>
          <a:custGeom>
            <a:avLst/>
            <a:gdLst/>
            <a:ahLst/>
            <a:cxnLst/>
            <a:rect l="l" t="t" r="r" b="b"/>
            <a:pathLst>
              <a:path w="3801109" h="96519">
                <a:moveTo>
                  <a:pt x="412750" y="38100"/>
                </a:moveTo>
                <a:lnTo>
                  <a:pt x="387350" y="25400"/>
                </a:lnTo>
                <a:lnTo>
                  <a:pt x="336550" y="0"/>
                </a:lnTo>
                <a:lnTo>
                  <a:pt x="336550" y="25400"/>
                </a:lnTo>
                <a:lnTo>
                  <a:pt x="0" y="25400"/>
                </a:lnTo>
                <a:lnTo>
                  <a:pt x="0" y="50800"/>
                </a:lnTo>
                <a:lnTo>
                  <a:pt x="336550" y="50800"/>
                </a:lnTo>
                <a:lnTo>
                  <a:pt x="336550" y="76200"/>
                </a:lnTo>
                <a:lnTo>
                  <a:pt x="387350" y="50800"/>
                </a:lnTo>
                <a:lnTo>
                  <a:pt x="412750" y="38100"/>
                </a:lnTo>
                <a:close/>
              </a:path>
              <a:path w="3801109" h="96519">
                <a:moveTo>
                  <a:pt x="3801110" y="45212"/>
                </a:moveTo>
                <a:lnTo>
                  <a:pt x="3351276" y="45212"/>
                </a:lnTo>
                <a:lnTo>
                  <a:pt x="3351276" y="19812"/>
                </a:lnTo>
                <a:lnTo>
                  <a:pt x="3275076" y="57912"/>
                </a:lnTo>
                <a:lnTo>
                  <a:pt x="3351276" y="96012"/>
                </a:lnTo>
                <a:lnTo>
                  <a:pt x="3351276" y="70612"/>
                </a:lnTo>
                <a:lnTo>
                  <a:pt x="3801110" y="70612"/>
                </a:lnTo>
                <a:lnTo>
                  <a:pt x="3801110" y="452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63837" y="2920937"/>
            <a:ext cx="2850833" cy="171450"/>
          </a:xfrm>
          <a:custGeom>
            <a:avLst/>
            <a:gdLst/>
            <a:ahLst/>
            <a:cxnLst/>
            <a:rect l="l" t="t" r="r" b="b"/>
            <a:pathLst>
              <a:path w="3801109" h="228600">
                <a:moveTo>
                  <a:pt x="412750" y="38100"/>
                </a:moveTo>
                <a:lnTo>
                  <a:pt x="387350" y="25400"/>
                </a:lnTo>
                <a:lnTo>
                  <a:pt x="336550" y="0"/>
                </a:lnTo>
                <a:lnTo>
                  <a:pt x="336550" y="25400"/>
                </a:lnTo>
                <a:lnTo>
                  <a:pt x="0" y="25400"/>
                </a:lnTo>
                <a:lnTo>
                  <a:pt x="0" y="50800"/>
                </a:lnTo>
                <a:lnTo>
                  <a:pt x="336550" y="50800"/>
                </a:lnTo>
                <a:lnTo>
                  <a:pt x="336550" y="76200"/>
                </a:lnTo>
                <a:lnTo>
                  <a:pt x="387350" y="50800"/>
                </a:lnTo>
                <a:lnTo>
                  <a:pt x="412750" y="38100"/>
                </a:lnTo>
                <a:close/>
              </a:path>
              <a:path w="3801109" h="228600">
                <a:moveTo>
                  <a:pt x="3801110" y="177800"/>
                </a:moveTo>
                <a:lnTo>
                  <a:pt x="3351276" y="177800"/>
                </a:lnTo>
                <a:lnTo>
                  <a:pt x="3351276" y="152400"/>
                </a:lnTo>
                <a:lnTo>
                  <a:pt x="3275076" y="190500"/>
                </a:lnTo>
                <a:lnTo>
                  <a:pt x="3351276" y="228600"/>
                </a:lnTo>
                <a:lnTo>
                  <a:pt x="3351276" y="203200"/>
                </a:lnTo>
                <a:lnTo>
                  <a:pt x="3801110" y="203200"/>
                </a:lnTo>
                <a:lnTo>
                  <a:pt x="3801110" y="177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256979" y="4554283"/>
            <a:ext cx="2857976" cy="57150"/>
          </a:xfrm>
          <a:custGeom>
            <a:avLst/>
            <a:gdLst/>
            <a:ahLst/>
            <a:cxnLst/>
            <a:rect l="l" t="t" r="r" b="b"/>
            <a:pathLst>
              <a:path w="3810634" h="76200">
                <a:moveTo>
                  <a:pt x="412750" y="38100"/>
                </a:moveTo>
                <a:lnTo>
                  <a:pt x="387350" y="25400"/>
                </a:lnTo>
                <a:lnTo>
                  <a:pt x="336550" y="0"/>
                </a:lnTo>
                <a:lnTo>
                  <a:pt x="336550" y="25400"/>
                </a:lnTo>
                <a:lnTo>
                  <a:pt x="0" y="25400"/>
                </a:lnTo>
                <a:lnTo>
                  <a:pt x="0" y="50800"/>
                </a:lnTo>
                <a:lnTo>
                  <a:pt x="336550" y="50800"/>
                </a:lnTo>
                <a:lnTo>
                  <a:pt x="336550" y="76200"/>
                </a:lnTo>
                <a:lnTo>
                  <a:pt x="387350" y="50800"/>
                </a:lnTo>
                <a:lnTo>
                  <a:pt x="412750" y="38100"/>
                </a:lnTo>
                <a:close/>
              </a:path>
              <a:path w="3810634" h="76200">
                <a:moveTo>
                  <a:pt x="3810254" y="25400"/>
                </a:moveTo>
                <a:lnTo>
                  <a:pt x="3360420" y="25400"/>
                </a:lnTo>
                <a:lnTo>
                  <a:pt x="3360420" y="0"/>
                </a:lnTo>
                <a:lnTo>
                  <a:pt x="3284220" y="38100"/>
                </a:lnTo>
                <a:lnTo>
                  <a:pt x="3360420" y="76200"/>
                </a:lnTo>
                <a:lnTo>
                  <a:pt x="3360420" y="50800"/>
                </a:lnTo>
                <a:lnTo>
                  <a:pt x="3810254" y="50800"/>
                </a:lnTo>
                <a:lnTo>
                  <a:pt x="3810254" y="25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5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44967" y="1045844"/>
            <a:ext cx="3126664" cy="409765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4854321" y="1234440"/>
            <a:ext cx="2931795" cy="661035"/>
          </a:xfrm>
          <a:custGeom>
            <a:avLst/>
            <a:gdLst/>
            <a:ahLst/>
            <a:cxnLst/>
            <a:rect l="l" t="t" r="r" b="b"/>
            <a:pathLst>
              <a:path w="3909059" h="881380">
                <a:moveTo>
                  <a:pt x="3762248" y="0"/>
                </a:moveTo>
                <a:lnTo>
                  <a:pt x="146812" y="0"/>
                </a:lnTo>
                <a:lnTo>
                  <a:pt x="100429" y="7489"/>
                </a:lnTo>
                <a:lnTo>
                  <a:pt x="60130" y="28342"/>
                </a:lnTo>
                <a:lnTo>
                  <a:pt x="28342" y="60130"/>
                </a:lnTo>
                <a:lnTo>
                  <a:pt x="7489" y="100429"/>
                </a:lnTo>
                <a:lnTo>
                  <a:pt x="0" y="146812"/>
                </a:lnTo>
                <a:lnTo>
                  <a:pt x="0" y="734059"/>
                </a:lnTo>
                <a:lnTo>
                  <a:pt x="7489" y="780442"/>
                </a:lnTo>
                <a:lnTo>
                  <a:pt x="28342" y="820741"/>
                </a:lnTo>
                <a:lnTo>
                  <a:pt x="60130" y="852529"/>
                </a:lnTo>
                <a:lnTo>
                  <a:pt x="100429" y="873382"/>
                </a:lnTo>
                <a:lnTo>
                  <a:pt x="146812" y="880871"/>
                </a:lnTo>
                <a:lnTo>
                  <a:pt x="3762248" y="880871"/>
                </a:lnTo>
                <a:lnTo>
                  <a:pt x="3808630" y="873382"/>
                </a:lnTo>
                <a:lnTo>
                  <a:pt x="3848929" y="852529"/>
                </a:lnTo>
                <a:lnTo>
                  <a:pt x="3880717" y="820741"/>
                </a:lnTo>
                <a:lnTo>
                  <a:pt x="3901570" y="780442"/>
                </a:lnTo>
                <a:lnTo>
                  <a:pt x="3909060" y="734059"/>
                </a:lnTo>
                <a:lnTo>
                  <a:pt x="3909060" y="146812"/>
                </a:lnTo>
                <a:lnTo>
                  <a:pt x="3901570" y="100429"/>
                </a:lnTo>
                <a:lnTo>
                  <a:pt x="3880717" y="60130"/>
                </a:lnTo>
                <a:lnTo>
                  <a:pt x="3848929" y="28342"/>
                </a:lnTo>
                <a:lnTo>
                  <a:pt x="3808630" y="7489"/>
                </a:lnTo>
                <a:lnTo>
                  <a:pt x="3762248" y="0"/>
                </a:lnTo>
                <a:close/>
              </a:path>
            </a:pathLst>
          </a:custGeom>
          <a:solidFill>
            <a:srgbClr val="3E7BAB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/>
          <p:nvPr/>
        </p:nvSpPr>
        <p:spPr>
          <a:xfrm>
            <a:off x="4854321" y="2220849"/>
            <a:ext cx="2931795" cy="661035"/>
          </a:xfrm>
          <a:custGeom>
            <a:avLst/>
            <a:gdLst/>
            <a:ahLst/>
            <a:cxnLst/>
            <a:rect l="l" t="t" r="r" b="b"/>
            <a:pathLst>
              <a:path w="3909059" h="881379">
                <a:moveTo>
                  <a:pt x="3762248" y="0"/>
                </a:moveTo>
                <a:lnTo>
                  <a:pt x="146812" y="0"/>
                </a:lnTo>
                <a:lnTo>
                  <a:pt x="100429" y="7489"/>
                </a:lnTo>
                <a:lnTo>
                  <a:pt x="60130" y="28342"/>
                </a:lnTo>
                <a:lnTo>
                  <a:pt x="28342" y="60130"/>
                </a:lnTo>
                <a:lnTo>
                  <a:pt x="7489" y="100429"/>
                </a:lnTo>
                <a:lnTo>
                  <a:pt x="0" y="146812"/>
                </a:lnTo>
                <a:lnTo>
                  <a:pt x="0" y="734059"/>
                </a:lnTo>
                <a:lnTo>
                  <a:pt x="7489" y="780442"/>
                </a:lnTo>
                <a:lnTo>
                  <a:pt x="28342" y="820741"/>
                </a:lnTo>
                <a:lnTo>
                  <a:pt x="60130" y="852529"/>
                </a:lnTo>
                <a:lnTo>
                  <a:pt x="100429" y="873382"/>
                </a:lnTo>
                <a:lnTo>
                  <a:pt x="146812" y="880871"/>
                </a:lnTo>
                <a:lnTo>
                  <a:pt x="3762248" y="880871"/>
                </a:lnTo>
                <a:lnTo>
                  <a:pt x="3808630" y="873382"/>
                </a:lnTo>
                <a:lnTo>
                  <a:pt x="3848929" y="852529"/>
                </a:lnTo>
                <a:lnTo>
                  <a:pt x="3880717" y="820741"/>
                </a:lnTo>
                <a:lnTo>
                  <a:pt x="3901570" y="780442"/>
                </a:lnTo>
                <a:lnTo>
                  <a:pt x="3909060" y="734059"/>
                </a:lnTo>
                <a:lnTo>
                  <a:pt x="3909060" y="146812"/>
                </a:lnTo>
                <a:lnTo>
                  <a:pt x="3901570" y="100429"/>
                </a:lnTo>
                <a:lnTo>
                  <a:pt x="3880717" y="60130"/>
                </a:lnTo>
                <a:lnTo>
                  <a:pt x="3848929" y="28342"/>
                </a:lnTo>
                <a:lnTo>
                  <a:pt x="3808630" y="7489"/>
                </a:lnTo>
                <a:lnTo>
                  <a:pt x="3762248" y="0"/>
                </a:lnTo>
                <a:close/>
              </a:path>
            </a:pathLst>
          </a:custGeom>
          <a:solidFill>
            <a:srgbClr val="3E7BAB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4854321" y="3207258"/>
            <a:ext cx="2931795" cy="661035"/>
          </a:xfrm>
          <a:custGeom>
            <a:avLst/>
            <a:gdLst/>
            <a:ahLst/>
            <a:cxnLst/>
            <a:rect l="l" t="t" r="r" b="b"/>
            <a:pathLst>
              <a:path w="3909059" h="881379">
                <a:moveTo>
                  <a:pt x="3762248" y="0"/>
                </a:moveTo>
                <a:lnTo>
                  <a:pt x="146812" y="0"/>
                </a:lnTo>
                <a:lnTo>
                  <a:pt x="100429" y="7489"/>
                </a:lnTo>
                <a:lnTo>
                  <a:pt x="60130" y="28342"/>
                </a:lnTo>
                <a:lnTo>
                  <a:pt x="28342" y="60130"/>
                </a:lnTo>
                <a:lnTo>
                  <a:pt x="7489" y="100429"/>
                </a:lnTo>
                <a:lnTo>
                  <a:pt x="0" y="146811"/>
                </a:lnTo>
                <a:lnTo>
                  <a:pt x="0" y="734059"/>
                </a:lnTo>
                <a:lnTo>
                  <a:pt x="7489" y="780442"/>
                </a:lnTo>
                <a:lnTo>
                  <a:pt x="28342" y="820741"/>
                </a:lnTo>
                <a:lnTo>
                  <a:pt x="60130" y="852529"/>
                </a:lnTo>
                <a:lnTo>
                  <a:pt x="100429" y="873382"/>
                </a:lnTo>
                <a:lnTo>
                  <a:pt x="146812" y="880871"/>
                </a:lnTo>
                <a:lnTo>
                  <a:pt x="3762248" y="880871"/>
                </a:lnTo>
                <a:lnTo>
                  <a:pt x="3808630" y="873382"/>
                </a:lnTo>
                <a:lnTo>
                  <a:pt x="3848929" y="852529"/>
                </a:lnTo>
                <a:lnTo>
                  <a:pt x="3880717" y="820741"/>
                </a:lnTo>
                <a:lnTo>
                  <a:pt x="3901570" y="780442"/>
                </a:lnTo>
                <a:lnTo>
                  <a:pt x="3909060" y="734059"/>
                </a:lnTo>
                <a:lnTo>
                  <a:pt x="3909060" y="146811"/>
                </a:lnTo>
                <a:lnTo>
                  <a:pt x="3901570" y="100429"/>
                </a:lnTo>
                <a:lnTo>
                  <a:pt x="3880717" y="60130"/>
                </a:lnTo>
                <a:lnTo>
                  <a:pt x="3848929" y="28342"/>
                </a:lnTo>
                <a:lnTo>
                  <a:pt x="3808630" y="7489"/>
                </a:lnTo>
                <a:lnTo>
                  <a:pt x="3762248" y="0"/>
                </a:lnTo>
                <a:close/>
              </a:path>
            </a:pathLst>
          </a:custGeom>
          <a:solidFill>
            <a:srgbClr val="3E7BAB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/>
          <p:nvPr/>
        </p:nvSpPr>
        <p:spPr>
          <a:xfrm>
            <a:off x="4854321" y="4193666"/>
            <a:ext cx="2931795" cy="661035"/>
          </a:xfrm>
          <a:custGeom>
            <a:avLst/>
            <a:gdLst/>
            <a:ahLst/>
            <a:cxnLst/>
            <a:rect l="l" t="t" r="r" b="b"/>
            <a:pathLst>
              <a:path w="3909059" h="881379">
                <a:moveTo>
                  <a:pt x="3762248" y="0"/>
                </a:moveTo>
                <a:lnTo>
                  <a:pt x="146812" y="0"/>
                </a:lnTo>
                <a:lnTo>
                  <a:pt x="100429" y="7485"/>
                </a:lnTo>
                <a:lnTo>
                  <a:pt x="60130" y="28327"/>
                </a:lnTo>
                <a:lnTo>
                  <a:pt x="28342" y="60108"/>
                </a:lnTo>
                <a:lnTo>
                  <a:pt x="7489" y="100410"/>
                </a:lnTo>
                <a:lnTo>
                  <a:pt x="0" y="146812"/>
                </a:lnTo>
                <a:lnTo>
                  <a:pt x="0" y="734060"/>
                </a:lnTo>
                <a:lnTo>
                  <a:pt x="7489" y="780461"/>
                </a:lnTo>
                <a:lnTo>
                  <a:pt x="28342" y="820763"/>
                </a:lnTo>
                <a:lnTo>
                  <a:pt x="60130" y="852544"/>
                </a:lnTo>
                <a:lnTo>
                  <a:pt x="100429" y="873386"/>
                </a:lnTo>
                <a:lnTo>
                  <a:pt x="146812" y="880872"/>
                </a:lnTo>
                <a:lnTo>
                  <a:pt x="3762248" y="880872"/>
                </a:lnTo>
                <a:lnTo>
                  <a:pt x="3808630" y="873386"/>
                </a:lnTo>
                <a:lnTo>
                  <a:pt x="3848929" y="852544"/>
                </a:lnTo>
                <a:lnTo>
                  <a:pt x="3880717" y="820763"/>
                </a:lnTo>
                <a:lnTo>
                  <a:pt x="3901570" y="780461"/>
                </a:lnTo>
                <a:lnTo>
                  <a:pt x="3909060" y="734060"/>
                </a:lnTo>
                <a:lnTo>
                  <a:pt x="3909060" y="146812"/>
                </a:lnTo>
                <a:lnTo>
                  <a:pt x="3901570" y="100410"/>
                </a:lnTo>
                <a:lnTo>
                  <a:pt x="3880717" y="60108"/>
                </a:lnTo>
                <a:lnTo>
                  <a:pt x="3848929" y="28327"/>
                </a:lnTo>
                <a:lnTo>
                  <a:pt x="3808630" y="7485"/>
                </a:lnTo>
                <a:lnTo>
                  <a:pt x="3762248" y="0"/>
                </a:lnTo>
                <a:close/>
              </a:path>
            </a:pathLst>
          </a:custGeom>
          <a:solidFill>
            <a:srgbClr val="3E7BAB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7" name="object 7"/>
          <p:cNvSpPr/>
          <p:nvPr/>
        </p:nvSpPr>
        <p:spPr>
          <a:xfrm>
            <a:off x="461771" y="0"/>
            <a:ext cx="99536" cy="893921"/>
          </a:xfrm>
          <a:custGeom>
            <a:avLst/>
            <a:gdLst/>
            <a:ahLst/>
            <a:cxnLst/>
            <a:rect l="l" t="t" r="r" b="b"/>
            <a:pathLst>
              <a:path w="132715" h="1191895">
                <a:moveTo>
                  <a:pt x="0" y="1191767"/>
                </a:moveTo>
                <a:lnTo>
                  <a:pt x="132587" y="1191767"/>
                </a:lnTo>
                <a:lnTo>
                  <a:pt x="132587" y="0"/>
                </a:lnTo>
                <a:lnTo>
                  <a:pt x="0" y="0"/>
                </a:lnTo>
                <a:lnTo>
                  <a:pt x="0" y="1191767"/>
                </a:lnTo>
                <a:close/>
              </a:path>
            </a:pathLst>
          </a:custGeom>
          <a:solidFill>
            <a:srgbClr val="3E7AAB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45795" y="448945"/>
            <a:ext cx="5711190" cy="4248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7E7E7E"/>
                </a:solidFill>
              </a:rPr>
              <a:t>满意度绩效考核的</a:t>
            </a:r>
            <a:r>
              <a:rPr sz="2700" dirty="0">
                <a:solidFill>
                  <a:schemeClr val="accent6"/>
                </a:solidFill>
              </a:rPr>
              <a:t>四大关键点</a:t>
            </a:r>
            <a:endParaRPr sz="2700" dirty="0">
              <a:solidFill>
                <a:schemeClr val="accent6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70493" y="1305115"/>
            <a:ext cx="1733550" cy="338645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i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设置合理目标</a:t>
            </a:r>
            <a:endParaRPr sz="2250">
              <a:latin typeface="微软雅黑" panose="020B0503020204020204" charset="-122"/>
              <a:cs typeface="微软雅黑" panose="020B0503020204020204" charset="-122"/>
            </a:endParaRPr>
          </a:p>
          <a:p>
            <a:pPr marL="393700" marR="5080" indent="-381000">
              <a:lnSpc>
                <a:spcPct val="286000"/>
              </a:lnSpc>
              <a:spcBef>
                <a:spcPts val="475"/>
              </a:spcBef>
            </a:pPr>
            <a:r>
              <a:rPr sz="2250" b="1" i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明确岗位规范 实时监控 </a:t>
            </a:r>
            <a:r>
              <a:rPr sz="2250" b="1" i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定期回顾</a:t>
            </a:r>
            <a:endParaRPr sz="225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3" name="object 13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矩形 4"/>
          <p:cNvSpPr/>
          <p:nvPr/>
        </p:nvSpPr>
        <p:spPr>
          <a:xfrm>
            <a:off x="1497806" y="4160044"/>
            <a:ext cx="711994" cy="682229"/>
          </a:xfrm>
          <a:prstGeom prst="rect">
            <a:avLst/>
          </a:prstGeom>
          <a:gradFill rotWithShape="0">
            <a:gsLst>
              <a:gs pos="0">
                <a:srgbClr val="E79902">
                  <a:alpha val="70000"/>
                </a:srgbClr>
              </a:gs>
              <a:gs pos="100000">
                <a:srgbClr val="C48302">
                  <a:alpha val="70000"/>
                </a:srgbClr>
              </a:gs>
            </a:gsLst>
            <a:lin ang="5400000"/>
            <a:tileRect/>
          </a:gradFill>
          <a:ln w="9525">
            <a:noFill/>
          </a:ln>
        </p:spPr>
        <p:txBody>
          <a:bodyPr anchor="ctr"/>
          <a:lstStyle/>
          <a:p>
            <a:endParaRPr lang="zh-CN" altLang="en-US" sz="1350" i="0" dirty="0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3078" name="矩形 6"/>
          <p:cNvSpPr/>
          <p:nvPr/>
        </p:nvSpPr>
        <p:spPr>
          <a:xfrm>
            <a:off x="2209800" y="4307681"/>
            <a:ext cx="433388" cy="415529"/>
          </a:xfrm>
          <a:prstGeom prst="rect">
            <a:avLst/>
          </a:prstGeom>
          <a:gradFill rotWithShape="0">
            <a:gsLst>
              <a:gs pos="0">
                <a:srgbClr val="00C0EB">
                  <a:alpha val="53999"/>
                </a:srgbClr>
              </a:gs>
              <a:gs pos="100000">
                <a:srgbClr val="00A2C8">
                  <a:alpha val="50000"/>
                </a:srgbClr>
              </a:gs>
            </a:gsLst>
            <a:lin ang="5400000"/>
            <a:tileRect/>
          </a:gradFill>
          <a:ln w="9525">
            <a:noFill/>
          </a:ln>
        </p:spPr>
        <p:txBody>
          <a:bodyPr anchor="ctr"/>
          <a:lstStyle/>
          <a:p>
            <a:endParaRPr lang="zh-CN" altLang="en-US" sz="1350" i="0" dirty="0">
              <a:solidFill>
                <a:srgbClr val="FFFFFF"/>
              </a:solidFill>
              <a:latin typeface="Calibri" panose="020F0502020204030204" charset="0"/>
            </a:endParaRPr>
          </a:p>
        </p:txBody>
      </p:sp>
      <p:sp>
        <p:nvSpPr>
          <p:cNvPr id="3089" name="文本框 3088"/>
          <p:cNvSpPr txBox="1"/>
          <p:nvPr/>
        </p:nvSpPr>
        <p:spPr>
          <a:xfrm>
            <a:off x="1610360" y="1974850"/>
            <a:ext cx="6340475" cy="1268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0" hangingPunct="0">
              <a:lnSpc>
                <a:spcPct val="150000"/>
              </a:lnSpc>
            </a:pPr>
            <a:r>
              <a:rPr lang="en-US" altLang="zh-CN" sz="3300" b="1" i="0" dirty="0">
                <a:solidFill>
                  <a:srgbClr val="336699"/>
                </a:solidFill>
                <a:latin typeface="MingLiU-ExtB" panose="02020500000000000000" pitchFamily="18" charset="-120"/>
                <a:ea typeface="MingLiU-ExtB" panose="02020500000000000000" pitchFamily="18" charset="-120"/>
              </a:rPr>
              <a:t> 4</a:t>
            </a:r>
            <a:r>
              <a:rPr lang="zh-CN" altLang="en-US" sz="3300" b="1" i="0" dirty="0">
                <a:solidFill>
                  <a:srgbClr val="336699"/>
                </a:solidFill>
                <a:latin typeface="MingLiU-ExtB" panose="02020500000000000000" pitchFamily="18" charset="-120"/>
                <a:ea typeface="MingLiU-ExtB" panose="02020500000000000000" pitchFamily="18" charset="-120"/>
              </a:rPr>
              <a:t>、</a:t>
            </a:r>
            <a:r>
              <a:rPr lang="zh-CN" altLang="en-US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经营</a:t>
            </a:r>
            <a:r>
              <a:rPr lang="zh-CN" altLang="en-US" sz="2800" b="1" i="0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800" b="1" spc="-120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为金盘科技创造合理利润</a:t>
            </a:r>
            <a:r>
              <a:rPr lang="en-US" altLang="zh-CN" sz="2800" b="1" i="0" dirty="0">
                <a:solidFill>
                  <a:schemeClr val="tx2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800" b="1" i="0" dirty="0">
              <a:solidFill>
                <a:schemeClr val="tx2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eaLnBrk="0" hangingPunct="0">
              <a:lnSpc>
                <a:spcPct val="150000"/>
              </a:lnSpc>
            </a:pPr>
            <a:r>
              <a:rPr lang="en-US" altLang="zh-CN" b="1" i="0" dirty="0">
                <a:solidFill>
                  <a:srgbClr val="336699"/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                                          </a:t>
            </a:r>
            <a:r>
              <a:rPr lang="zh-CN" altLang="en-US" b="1" i="0" dirty="0">
                <a:solidFill>
                  <a:srgbClr val="33669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b="1" i="0" dirty="0">
              <a:solidFill>
                <a:srgbClr val="33669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540385" y="407670"/>
            <a:ext cx="1391920" cy="492760"/>
          </a:xfrm>
          <a:prstGeom prst="rect">
            <a:avLst/>
          </a:prstGeom>
        </p:spPr>
      </p:pic>
      <p:pic>
        <p:nvPicPr>
          <p:cNvPr id="2" name="object 13"/>
          <p:cNvPicPr/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菱形 54"/>
          <p:cNvSpPr/>
          <p:nvPr>
            <p:custDataLst>
              <p:tags r:id="rId1"/>
            </p:custDataLst>
          </p:nvPr>
        </p:nvSpPr>
        <p:spPr>
          <a:xfrm>
            <a:off x="892969" y="1803559"/>
            <a:ext cx="1535430" cy="1535430"/>
          </a:xfrm>
          <a:prstGeom prst="diamond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rgbClr val="282928">
              <a:shade val="50000"/>
            </a:srgbClr>
          </a:lnRef>
          <a:fillRef idx="1">
            <a:srgbClr val="282928"/>
          </a:fillRef>
          <a:effectRef idx="0">
            <a:srgbClr val="282928"/>
          </a:effectRef>
          <a:fontRef idx="minor">
            <a:sysClr val="window" lastClr="FFFFFF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350"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1457960" y="2024698"/>
            <a:ext cx="494348" cy="992505"/>
          </a:xfrm>
          <a:prstGeom prst="rect">
            <a:avLst/>
          </a:prstGeom>
          <a:noFill/>
        </p:spPr>
        <p:txBody>
          <a:bodyPr wrap="square" rtlCol="0">
            <a:normAutofit fontScale="25000" lnSpcReduction="20000"/>
          </a:bodyPr>
          <a:lstStyle/>
          <a:p>
            <a:r>
              <a:rPr lang="zh-CN" altLang="en-US" sz="6000" b="1" spc="60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利润构成</a:t>
            </a:r>
            <a:endParaRPr lang="zh-CN" altLang="en-US" sz="6000" b="1" spc="600" dirty="0">
              <a:solidFill>
                <a:schemeClr val="bg1"/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276600" y="470049"/>
            <a:ext cx="4511675" cy="668020"/>
          </a:xfrm>
        </p:spPr>
        <p:txBody>
          <a:bodyPr/>
          <a:lstStyle/>
          <a:p>
            <a:r>
              <a:rPr lang="zh-CN" altLang="en-US" sz="2400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科创大厦自营分析（略）</a:t>
            </a:r>
            <a:endParaRPr lang="zh-CN" altLang="en-US" sz="2400" dirty="0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9780" y="1220470"/>
            <a:ext cx="5709920" cy="2435860"/>
          </a:xfrm>
          <a:prstGeom prst="rect">
            <a:avLst/>
          </a:prstGeom>
        </p:spPr>
      </p:pic>
      <p:sp>
        <p:nvSpPr>
          <p:cNvPr id="4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984625" y="4008120"/>
            <a:ext cx="4040505" cy="45847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 fontScale="60000" lnSpcReduction="20000"/>
          </a:bodyPr>
          <a:lstStyle>
            <a:lvl1pPr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5400" b="1" u="none" strike="noStrike" kern="1200" cap="none" spc="3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备注</a:t>
            </a:r>
            <a:r>
              <a:rPr lang="en-US" altLang="zh-CN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r>
              <a:rPr lang="zh-CN" altLang="en-US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：</a:t>
            </a:r>
            <a:r>
              <a:rPr lang="en-US" altLang="zh-CN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RevPAR=</a:t>
            </a:r>
            <a:r>
              <a:rPr lang="zh-CN" altLang="en-US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每间可供出租客房收入</a:t>
            </a:r>
            <a:endParaRPr lang="zh-CN" altLang="en-US" sz="20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备注</a:t>
            </a:r>
            <a:r>
              <a:rPr lang="en-US" altLang="zh-CN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r>
              <a:rPr lang="zh-CN" altLang="en-US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：自建自持物业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租金</a:t>
            </a:r>
            <a:r>
              <a:rPr lang="zh-CN" altLang="en-US" sz="2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可记为机会成本</a:t>
            </a:r>
            <a:endParaRPr lang="zh-CN" altLang="en-US" sz="20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object 13"/>
          <p:cNvPicPr/>
          <p:nvPr>
            <p:custDataLst>
              <p:tags r:id="rId6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57198" y="666752"/>
          <a:ext cx="8229604" cy="3886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1311"/>
                <a:gridCol w="1113632"/>
                <a:gridCol w="479286"/>
                <a:gridCol w="606154"/>
                <a:gridCol w="563866"/>
                <a:gridCol w="507478"/>
                <a:gridCol w="245281"/>
                <a:gridCol w="245281"/>
                <a:gridCol w="245281"/>
                <a:gridCol w="245281"/>
                <a:gridCol w="245281"/>
                <a:gridCol w="245281"/>
                <a:gridCol w="245281"/>
                <a:gridCol w="245281"/>
                <a:gridCol w="245281"/>
                <a:gridCol w="245281"/>
                <a:gridCol w="245281"/>
                <a:gridCol w="245281"/>
                <a:gridCol w="236823"/>
                <a:gridCol w="245281"/>
                <a:gridCol w="245281"/>
                <a:gridCol w="747120"/>
              </a:tblGrid>
              <a:tr h="338253">
                <a:tc gridSpan="21">
                  <a:txBody>
                    <a:bodyPr/>
                    <a:lstStyle/>
                    <a:p>
                      <a:pPr algn="ctr" fontAlgn="b"/>
                      <a:r>
                        <a:rPr lang="zh-CN" altLang="en-US" sz="1000" u="none" strike="noStrike" dirty="0">
                          <a:effectLst/>
                        </a:rPr>
                        <a:t>人员级别及编制人数</a:t>
                      </a:r>
                      <a:endParaRPr lang="zh-CN" altLang="en-US" sz="1000" b="1" i="0" u="none" strike="noStrike" dirty="0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</a:tr>
              <a:tr h="288753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经理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 hMerge="1">
                  <a:tcPr/>
                </a:tc>
                <a:tc hMerge="1"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主管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领班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员工级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合计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</a:tr>
              <a:tr h="429006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部门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岗位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行政级</a:t>
                      </a:r>
                      <a:br>
                        <a:rPr lang="zh-CN" altLang="en-US" sz="800" u="none" strike="noStrike">
                          <a:effectLst/>
                        </a:rPr>
                      </a:br>
                      <a:r>
                        <a:rPr lang="en-US" sz="800" u="none" strike="noStrike">
                          <a:effectLst/>
                        </a:rPr>
                        <a:t>EXEC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部门经理</a:t>
                      </a:r>
                      <a:r>
                        <a:rPr lang="en-US" sz="800" u="none" strike="noStrike">
                          <a:effectLst/>
                        </a:rPr>
                        <a:t>A</a:t>
                      </a:r>
                      <a:r>
                        <a:rPr lang="zh-CN" altLang="en-US" sz="800" u="none" strike="noStrike">
                          <a:effectLst/>
                        </a:rPr>
                        <a:t>级</a:t>
                      </a:r>
                      <a:br>
                        <a:rPr lang="zh-CN" altLang="en-US" sz="800" u="none" strike="noStrike">
                          <a:effectLst/>
                        </a:rPr>
                      </a:br>
                      <a:r>
                        <a:rPr lang="en-US" sz="800" u="none" strike="noStrike">
                          <a:effectLst/>
                        </a:rPr>
                        <a:t>A1/A2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部门经理</a:t>
                      </a:r>
                      <a:r>
                        <a:rPr lang="en-US" sz="800" u="none" strike="noStrike">
                          <a:effectLst/>
                        </a:rPr>
                        <a:t>B</a:t>
                      </a:r>
                      <a:r>
                        <a:rPr lang="zh-CN" altLang="en-US" sz="800" u="none" strike="noStrike">
                          <a:effectLst/>
                        </a:rPr>
                        <a:t>级</a:t>
                      </a:r>
                      <a:br>
                        <a:rPr lang="zh-CN" altLang="en-US" sz="800" u="none" strike="noStrike">
                          <a:effectLst/>
                        </a:rPr>
                      </a:br>
                      <a:r>
                        <a:rPr lang="en-US" sz="800" u="none" strike="noStrike">
                          <a:effectLst/>
                        </a:rPr>
                        <a:t>B1/B2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部门经理</a:t>
                      </a:r>
                      <a:br>
                        <a:rPr lang="zh-CN" altLang="en-US" sz="800" u="none" strike="noStrike">
                          <a:effectLst/>
                        </a:rPr>
                      </a:br>
                      <a:r>
                        <a:rPr lang="en-US" sz="800" u="none" strike="noStrike">
                          <a:effectLst/>
                        </a:rPr>
                        <a:t>C</a:t>
                      </a:r>
                      <a:r>
                        <a:rPr lang="zh-CN" altLang="en-US" sz="800" u="none" strike="noStrike">
                          <a:effectLst/>
                        </a:rPr>
                        <a:t>级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S1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S2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S3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S4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C1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C2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C3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C4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R1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R2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R3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R4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R5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R6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R7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sng" strike="noStrike">
                          <a:effectLst/>
                        </a:rPr>
                        <a:t>　</a:t>
                      </a:r>
                      <a:endParaRPr lang="zh-CN" altLang="en-US" sz="800" b="1" i="0" u="sng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</a:tr>
              <a:tr h="29700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总经办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总经理办公室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br>
                        <a:rPr lang="en-US" altLang="zh-CN" sz="800" u="none" strike="noStrike">
                          <a:effectLst/>
                        </a:rPr>
                      </a:br>
                      <a:r>
                        <a:rPr lang="zh-CN" altLang="en-US" sz="800" u="none" strike="noStrike">
                          <a:effectLst/>
                        </a:rPr>
                        <a:t>车队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sng" strike="noStrike">
                          <a:effectLst/>
                        </a:rPr>
                        <a:t>　</a:t>
                      </a:r>
                      <a:endParaRPr lang="zh-CN" altLang="en-US" sz="800" b="0" i="0" u="sng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sng" strike="noStrike">
                          <a:effectLst/>
                        </a:rPr>
                        <a:t>　</a:t>
                      </a:r>
                      <a:endParaRPr lang="zh-CN" altLang="en-US" sz="800" b="0" i="0" u="sng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sng" strike="noStrike">
                          <a:effectLst/>
                        </a:rPr>
                        <a:t>　</a:t>
                      </a:r>
                      <a:endParaRPr lang="zh-CN" altLang="en-US" sz="800" b="0" i="0" u="sng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sng" strike="noStrike">
                          <a:effectLst/>
                        </a:rPr>
                        <a:t>　</a:t>
                      </a:r>
                      <a:endParaRPr lang="zh-CN" altLang="en-US" sz="800" b="0" i="0" u="sng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  <a:tr h="429006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人力资源部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人事劳资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培训质检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员工宿舍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员工食堂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医务室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  <a:tr h="28090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前厅部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大堂副理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礼宾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接待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总机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商务票务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  <a:tr h="22275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客房部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楼层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en-US" sz="800" u="none" strike="noStrike">
                          <a:effectLst/>
                        </a:rPr>
                        <a:t>PA/</a:t>
                      </a:r>
                      <a:r>
                        <a:rPr lang="zh-CN" altLang="en-US" sz="800" u="none" strike="noStrike">
                          <a:effectLst/>
                        </a:rPr>
                        <a:t>洗衣房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  <a:tr h="22275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保安部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治安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消防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  <a:tr h="22275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餐饮部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楼面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管事部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  <a:tr h="22275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市场营销部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销售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企划公关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  <a:tr h="28875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财务部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会计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收银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审计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成本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采购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电脑房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  <a:tr h="42075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工程部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综合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电梯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弱电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锅炉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空调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万能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电工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  <a:tr h="2227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员工编制合计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7378" marR="7378" marT="7378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7378" marR="7378" marT="7378" marB="0" anchor="b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28600" y="13335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人员编制（略）</a:t>
            </a:r>
            <a:endParaRPr lang="zh-CN" altLang="en-US" dirty="0"/>
          </a:p>
        </p:txBody>
      </p:sp>
      <p:pic>
        <p:nvPicPr>
          <p:cNvPr id="5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762000" y="561139"/>
          <a:ext cx="7848601" cy="44490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0297"/>
                <a:gridCol w="506361"/>
                <a:gridCol w="675149"/>
                <a:gridCol w="3925532"/>
                <a:gridCol w="616382"/>
                <a:gridCol w="774880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职务类别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级别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人数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岗位职务</a:t>
                      </a:r>
                      <a:r>
                        <a:rPr lang="en-US" sz="800" u="none" strike="noStrike">
                          <a:effectLst/>
                        </a:rPr>
                        <a:t>Job titles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基本工资</a:t>
                      </a:r>
                      <a:r>
                        <a:rPr lang="en-US" sz="800" u="none" strike="noStrike">
                          <a:effectLst/>
                        </a:rPr>
                        <a:t>Salary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 hMerge="1">
                  <a:tcPr/>
                </a:tc>
              </a:tr>
              <a:tr h="2265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Position Code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Grade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试用期</a:t>
                      </a:r>
                      <a:r>
                        <a:rPr lang="en-US" sz="800" u="none" strike="noStrike">
                          <a:effectLst/>
                        </a:rPr>
                        <a:t>On pro.</a:t>
                      </a: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试用后</a:t>
                      </a:r>
                      <a:r>
                        <a:rPr lang="en-US" sz="800" u="none" strike="noStrike">
                          <a:effectLst/>
                        </a:rPr>
                        <a:t>After pro.</a:t>
                      </a: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行政级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E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</a:t>
                      </a:r>
                      <a:endParaRPr lang="en-US" altLang="zh-CN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总经理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(EXEC)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E1/E2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餐饮总监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出品总监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行政总厨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部门经理</a:t>
                      </a:r>
                      <a:r>
                        <a:rPr lang="en-US" sz="800" u="none" strike="noStrike">
                          <a:effectLst/>
                        </a:rPr>
                        <a:t>A</a:t>
                      </a:r>
                      <a:r>
                        <a:rPr lang="zh-CN" altLang="en-US" sz="800" u="none" strike="noStrike">
                          <a:effectLst/>
                        </a:rPr>
                        <a:t>级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A1</a:t>
                      </a: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</a:t>
                      </a:r>
                      <a:endParaRPr lang="en-US" altLang="zh-CN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市场销售总监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财务总监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总工程师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16915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A2</a:t>
                      </a: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4</a:t>
                      </a:r>
                      <a:endParaRPr lang="en-US" altLang="zh-CN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总经办主任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人力资源部经理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财务部经理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保安部经理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部门经理</a:t>
                      </a:r>
                      <a:r>
                        <a:rPr lang="en-US" sz="800" u="none" strike="noStrike">
                          <a:effectLst/>
                        </a:rPr>
                        <a:t>B</a:t>
                      </a:r>
                      <a:r>
                        <a:rPr lang="zh-CN" altLang="en-US" sz="800" u="none" strike="noStrike">
                          <a:effectLst/>
                        </a:rPr>
                        <a:t>级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B1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1691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（DHB）</a:t>
                      </a: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B2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4</a:t>
                      </a:r>
                      <a:endParaRPr lang="en-US" altLang="zh-CN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前厅部经理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客房部经理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保安部副经理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餐饮部经理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214944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部门经理</a:t>
                      </a:r>
                      <a:r>
                        <a:rPr lang="en-US" altLang="zh-CN" sz="800" u="none" strike="noStrike" dirty="0">
                          <a:effectLst/>
                        </a:rPr>
                        <a:t>C</a:t>
                      </a:r>
                      <a:r>
                        <a:rPr lang="zh-CN" altLang="en-US" sz="800" u="none" strike="noStrike" dirty="0">
                          <a:effectLst/>
                        </a:rPr>
                        <a:t>级    （</a:t>
                      </a:r>
                      <a:r>
                        <a:rPr lang="en-US" altLang="zh-CN" sz="800" u="none" strike="noStrike" dirty="0">
                          <a:effectLst/>
                        </a:rPr>
                        <a:t>DHC</a:t>
                      </a:r>
                      <a:r>
                        <a:rPr lang="zh-CN" altLang="en-US" sz="800" u="none" strike="noStrike" dirty="0">
                          <a:effectLst/>
                        </a:rPr>
                        <a:t>）</a:t>
                      </a:r>
                      <a:endParaRPr lang="zh-CN" altLang="en-US" sz="800" b="0" i="0" u="none" strike="noStrike" dirty="0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</a:t>
                      </a:r>
                      <a:endParaRPr lang="en-US" altLang="zh-CN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人事经理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客户部经理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公关部经理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中餐经理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西餐经理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rowSpan="4"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主管</a:t>
                      </a:r>
                      <a:br>
                        <a:rPr lang="zh-CN" altLang="en-US" sz="800" u="none" strike="noStrike">
                          <a:effectLst/>
                        </a:rPr>
                      </a:br>
                      <a:r>
                        <a:rPr lang="en-US" altLang="zh-CN" sz="800" u="none" strike="noStrike">
                          <a:effectLst/>
                        </a:rPr>
                        <a:t>(</a:t>
                      </a:r>
                      <a:r>
                        <a:rPr lang="en-US" sz="800" u="none" strike="noStrike">
                          <a:effectLst/>
                        </a:rPr>
                        <a:t>Supervisor)</a:t>
                      </a:r>
                      <a:br>
                        <a:rPr lang="en-US" sz="800" u="none" strike="noStrike">
                          <a:effectLst/>
                        </a:rPr>
                      </a:b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S1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38</a:t>
                      </a:r>
                      <a:endParaRPr lang="en-US" altLang="zh-CN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大客户经理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采购部经理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143297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S2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总经办秘书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主管会计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值班工程师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宴会主管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西餐主管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143297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S3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宴会预订主管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酒水部主管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茶皇殿主管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客户经理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公关策划主管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377781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S4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人事主管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后勤主管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收银主管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成本会计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帐务会计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大堂副理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接待主管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礼宾部主管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客房主管</a:t>
                      </a:r>
                      <a:r>
                        <a:rPr lang="en-US" altLang="zh-CN" sz="800" u="none" strike="noStrike">
                          <a:effectLst/>
                        </a:rPr>
                        <a:t>/PA</a:t>
                      </a:r>
                      <a:r>
                        <a:rPr lang="zh-CN" altLang="en-US" sz="800" u="none" strike="noStrike">
                          <a:effectLst/>
                        </a:rPr>
                        <a:t>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洗衣房主管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治安主管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消防主管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管事部主管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餐厅主管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包厢主管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传菜主管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领班</a:t>
                      </a:r>
                      <a:br>
                        <a:rPr lang="zh-CN" altLang="en-US" sz="800" u="none" strike="noStrike">
                          <a:effectLst/>
                        </a:rPr>
                      </a:br>
                      <a:r>
                        <a:rPr lang="zh-CN" altLang="en-US" sz="800" u="none" strike="noStrike">
                          <a:effectLst/>
                        </a:rPr>
                        <a:t>（</a:t>
                      </a:r>
                      <a:r>
                        <a:rPr lang="en-US" sz="800" u="none" strike="noStrike">
                          <a:effectLst/>
                        </a:rPr>
                        <a:t>Captain）</a:t>
                      </a: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C1           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62</a:t>
                      </a:r>
                      <a:endParaRPr lang="en-US" altLang="zh-CN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电脑维护员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出纳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锅炉领班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338447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C2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车队队长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劳资专干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培训质检专干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木工领班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空调领班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水工领班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电工领班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值班配电领班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餐厅领班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包厢领班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传菜领班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西餐领班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宴会领班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酒水领班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管事领班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茶艺领班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C3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大客户主任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客户主任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283986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C4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医生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员工高级厨师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收银领班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总机领班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接待领班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礼宾部领班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客房领班</a:t>
                      </a:r>
                      <a:r>
                        <a:rPr lang="en-US" altLang="zh-CN" sz="800" u="none" strike="noStrike">
                          <a:effectLst/>
                        </a:rPr>
                        <a:t>/PA</a:t>
                      </a:r>
                      <a:r>
                        <a:rPr lang="zh-CN" altLang="en-US" sz="800" u="none" strike="noStrike">
                          <a:effectLst/>
                        </a:rPr>
                        <a:t>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洗衣房领班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房务中心领班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治安领班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消防领班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基层员工                         （</a:t>
                      </a:r>
                      <a:r>
                        <a:rPr lang="en-US" sz="800" u="none" strike="noStrike">
                          <a:effectLst/>
                        </a:rPr>
                        <a:t>R&amp;F Staff）</a:t>
                      </a: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R1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333</a:t>
                      </a:r>
                      <a:endParaRPr lang="en-US" altLang="zh-CN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锅炉工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23709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R2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司机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员工食堂厨师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美工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仓库管理员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审核员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收银员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采购员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木工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空调工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水工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电工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值班配电工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弱电工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餐饮秘书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R3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餐饮预订员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迎宾员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高级调酒师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</a:tr>
              <a:tr h="23709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R4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总办接待员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文员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收银员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工程部仓库管理员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话务员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商务中心文员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房务中心文员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高级餐饮服务员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高级餐饮传菜员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</a:tr>
              <a:tr h="23709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R5</a:t>
                      </a:r>
                      <a:endParaRPr 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行李员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客房服务员</a:t>
                      </a:r>
                      <a:r>
                        <a:rPr lang="en-US" altLang="zh-CN" sz="800" u="none" strike="noStrike">
                          <a:effectLst/>
                        </a:rPr>
                        <a:t>/PA</a:t>
                      </a:r>
                      <a:r>
                        <a:rPr lang="zh-CN" altLang="en-US" sz="800" u="none" strike="noStrike">
                          <a:effectLst/>
                        </a:rPr>
                        <a:t>技工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熨烫工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洗涤工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制服房工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保安员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监控员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巡楼员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餐饮服务员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传菜员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送餐员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酒吧员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R6</a:t>
                      </a: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宿舍管理员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员工食堂帮厨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  <a:tr h="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R7</a:t>
                      </a:r>
                      <a:endParaRPr 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800" u="none" strike="noStrike">
                          <a:effectLst/>
                        </a:rPr>
                        <a:t>PA</a:t>
                      </a:r>
                      <a:r>
                        <a:rPr lang="zh-CN" altLang="en-US" sz="800" u="none" strike="noStrike">
                          <a:effectLst/>
                        </a:rPr>
                        <a:t>部清洁工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管事部洁净员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2861" marR="2861" marT="2861" marB="0" anchor="ctr"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228600" y="13335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工资方案（略）</a:t>
            </a:r>
            <a:endParaRPr lang="zh-CN" altLang="en-US" dirty="0"/>
          </a:p>
        </p:txBody>
      </p:sp>
      <p:pic>
        <p:nvPicPr>
          <p:cNvPr id="4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57200" y="590550"/>
          <a:ext cx="8000999" cy="41782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7345"/>
                <a:gridCol w="421106"/>
                <a:gridCol w="926549"/>
                <a:gridCol w="1649621"/>
                <a:gridCol w="606886"/>
                <a:gridCol w="606886"/>
                <a:gridCol w="606886"/>
                <a:gridCol w="656430"/>
                <a:gridCol w="656430"/>
                <a:gridCol w="656430"/>
                <a:gridCol w="656430"/>
              </a:tblGrid>
              <a:tr h="117297">
                <a:tc gridSpan="11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福利项目及标准</a:t>
                      </a:r>
                      <a:endParaRPr lang="zh-CN" altLang="en-US" sz="800" b="1" i="0" u="none" strike="noStrike" dirty="0">
                        <a:effectLst/>
                        <a:latin typeface="黑体" panose="02010609060101010101" charset="-122"/>
                      </a:endParaRPr>
                    </a:p>
                  </a:txBody>
                  <a:tcPr marL="3559" marR="3559" marT="3559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264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序号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项目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说明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高级行政级（</a:t>
                      </a:r>
                      <a:r>
                        <a:rPr lang="en-US" altLang="zh-CN" sz="800" u="none" strike="noStrike">
                          <a:effectLst/>
                        </a:rPr>
                        <a:t>SE</a:t>
                      </a:r>
                      <a:r>
                        <a:rPr lang="zh-CN" altLang="en-US" sz="800" u="none" strike="noStrike">
                          <a:effectLst/>
                        </a:rPr>
                        <a:t>）</a:t>
                      </a:r>
                      <a:endParaRPr lang="zh-CN" alt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A</a:t>
                      </a:r>
                      <a:r>
                        <a:rPr lang="zh-CN" altLang="en-US" sz="800" u="none" strike="noStrike">
                          <a:effectLst/>
                        </a:rPr>
                        <a:t>级经理（</a:t>
                      </a:r>
                      <a:r>
                        <a:rPr lang="en-US" sz="800" u="none" strike="noStrike">
                          <a:effectLst/>
                        </a:rPr>
                        <a:t>A）</a:t>
                      </a:r>
                      <a:endParaRPr 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B</a:t>
                      </a:r>
                      <a:r>
                        <a:rPr lang="zh-CN" altLang="en-US" sz="800" u="none" strike="noStrike">
                          <a:effectLst/>
                        </a:rPr>
                        <a:t>级经理（</a:t>
                      </a:r>
                      <a:r>
                        <a:rPr lang="en-US" sz="800" u="none" strike="noStrike">
                          <a:effectLst/>
                        </a:rPr>
                        <a:t>B）</a:t>
                      </a:r>
                      <a:endParaRPr 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effectLst/>
                        </a:rPr>
                        <a:t>C</a:t>
                      </a:r>
                      <a:r>
                        <a:rPr lang="zh-CN" altLang="en-US" sz="800" u="none" strike="noStrike">
                          <a:effectLst/>
                        </a:rPr>
                        <a:t>级经理（</a:t>
                      </a:r>
                      <a:r>
                        <a:rPr lang="en-US" sz="800" u="none" strike="noStrike">
                          <a:effectLst/>
                        </a:rPr>
                        <a:t>C）</a:t>
                      </a:r>
                      <a:endParaRPr 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主管（</a:t>
                      </a:r>
                      <a:r>
                        <a:rPr lang="en-US" sz="800" u="none" strike="noStrike">
                          <a:effectLst/>
                        </a:rPr>
                        <a:t>S）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领班   </a:t>
                      </a:r>
                      <a:r>
                        <a:rPr lang="en-US" altLang="zh-CN" sz="800" u="none" strike="noStrike">
                          <a:effectLst/>
                        </a:rPr>
                        <a:t>(</a:t>
                      </a:r>
                      <a:r>
                        <a:rPr lang="en-US" sz="800" u="none" strike="noStrike">
                          <a:effectLst/>
                        </a:rPr>
                        <a:t>C)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员工</a:t>
                      </a:r>
                      <a:r>
                        <a:rPr lang="en-US" altLang="zh-CN" sz="800" u="none" strike="noStrike">
                          <a:effectLst/>
                        </a:rPr>
                        <a:t>(</a:t>
                      </a:r>
                      <a:r>
                        <a:rPr lang="en-US" sz="800" u="none" strike="noStrike">
                          <a:effectLst/>
                        </a:rPr>
                        <a:t>R)</a:t>
                      </a:r>
                      <a:endParaRPr lang="en-US" sz="800" b="1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</a:tr>
              <a:tr h="33811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1</a:t>
                      </a:r>
                      <a:endParaRPr lang="en-US" altLang="zh-CN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通讯费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通讯费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办理手机包月套餐；</a:t>
                      </a:r>
                      <a:br>
                        <a:rPr lang="zh-CN" altLang="en-US" sz="800" u="none" strike="noStrike">
                          <a:effectLst/>
                        </a:rPr>
                      </a:br>
                      <a:r>
                        <a:rPr lang="zh-CN" altLang="en-US" sz="800" u="none" strike="noStrike">
                          <a:effectLst/>
                        </a:rPr>
                        <a:t>员工级仅限司机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出纳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采购员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按实报销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</a:tr>
              <a:tr h="6037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 dirty="0">
                          <a:effectLst/>
                        </a:rPr>
                        <a:t>2</a:t>
                      </a:r>
                      <a:endParaRPr lang="en-US" altLang="zh-CN" sz="800" b="0" i="0" u="none" strike="noStrike" dirty="0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工资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工资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领班（含）以下人员每半年一次，领班级以上人员每年进行一次绩效考核调档，根据工作岗位性质、工作能力及工作表现核定工资级别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</a:tr>
              <a:tr h="449732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双薪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根据员工全年月平均工资、全年出勤天数、酒店完成营收比例及部门绩效完成情况核发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</a:tr>
              <a:tr h="282892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3</a:t>
                      </a:r>
                      <a:endParaRPr lang="en-US" altLang="zh-CN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福利费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体检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从第二年起</a:t>
                      </a:r>
                      <a:r>
                        <a:rPr lang="en-US" altLang="zh-CN" sz="800" u="none" strike="noStrike">
                          <a:effectLst/>
                        </a:rPr>
                        <a:t>70</a:t>
                      </a:r>
                      <a:r>
                        <a:rPr lang="zh-CN" altLang="en-US" sz="800" u="none" strike="noStrike">
                          <a:effectLst/>
                        </a:rPr>
                        <a:t>元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次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人全额报销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</a:tr>
              <a:tr h="226495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洗衣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行政级管理人员及部门负责人每月享受</a:t>
                      </a:r>
                      <a:r>
                        <a:rPr lang="en-US" altLang="zh-CN" sz="800" u="none" strike="noStrike">
                          <a:effectLst/>
                        </a:rPr>
                        <a:t>200</a:t>
                      </a:r>
                      <a:r>
                        <a:rPr lang="zh-CN" altLang="en-US" sz="800" u="none" strike="noStrike">
                          <a:effectLst/>
                        </a:rPr>
                        <a:t>元洗衣费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</a:tr>
              <a:tr h="413988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住宿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员工入住宿舍，按普通房</a:t>
                      </a:r>
                      <a:r>
                        <a:rPr lang="en-US" altLang="zh-CN" sz="800" u="none" strike="noStrike">
                          <a:effectLst/>
                        </a:rPr>
                        <a:t>15</a:t>
                      </a:r>
                      <a:r>
                        <a:rPr lang="zh-CN" altLang="en-US" sz="800" u="none" strike="noStrike">
                          <a:effectLst/>
                        </a:rPr>
                        <a:t>元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月，主管房</a:t>
                      </a:r>
                      <a:r>
                        <a:rPr lang="en-US" altLang="zh-CN" sz="800" u="none" strike="noStrike">
                          <a:effectLst/>
                        </a:rPr>
                        <a:t>35</a:t>
                      </a:r>
                      <a:r>
                        <a:rPr lang="zh-CN" altLang="en-US" sz="800" u="none" strike="noStrike">
                          <a:effectLst/>
                        </a:rPr>
                        <a:t>元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人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月收取住宿管理费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</a:tr>
              <a:tr h="413988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年假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每服务满</a:t>
                      </a:r>
                      <a:r>
                        <a:rPr lang="en-US" altLang="zh-CN" sz="800" u="none" strike="noStrike">
                          <a:effectLst/>
                        </a:rPr>
                        <a:t>12</a:t>
                      </a:r>
                      <a:r>
                        <a:rPr lang="zh-CN" altLang="en-US" sz="800" u="none" strike="noStrike">
                          <a:effectLst/>
                        </a:rPr>
                        <a:t>个月的员工可享有</a:t>
                      </a:r>
                      <a:r>
                        <a:rPr lang="en-US" altLang="zh-CN" sz="800" u="none" strike="noStrike">
                          <a:effectLst/>
                        </a:rPr>
                        <a:t>7</a:t>
                      </a:r>
                      <a:r>
                        <a:rPr lang="zh-CN" altLang="en-US" sz="800" u="none" strike="noStrike">
                          <a:effectLst/>
                        </a:rPr>
                        <a:t>个工作日之有薪年假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每工作满</a:t>
                      </a:r>
                      <a:r>
                        <a:rPr lang="en-US" altLang="zh-CN" sz="800" u="none" strike="noStrike">
                          <a:effectLst/>
                        </a:rPr>
                        <a:t>1</a:t>
                      </a:r>
                      <a:r>
                        <a:rPr lang="zh-CN" altLang="en-US" sz="800" u="none" strike="noStrike">
                          <a:effectLst/>
                        </a:rPr>
                        <a:t>年，年假可增加</a:t>
                      </a:r>
                      <a:r>
                        <a:rPr lang="en-US" altLang="zh-CN" sz="800" u="none" strike="noStrike">
                          <a:effectLst/>
                        </a:rPr>
                        <a:t>1.5</a:t>
                      </a:r>
                      <a:r>
                        <a:rPr lang="zh-CN" altLang="en-US" sz="800" u="none" strike="noStrike">
                          <a:effectLst/>
                        </a:rPr>
                        <a:t>天，最多不超过</a:t>
                      </a:r>
                      <a:r>
                        <a:rPr lang="en-US" altLang="zh-CN" sz="800" u="none" strike="noStrike">
                          <a:effectLst/>
                        </a:rPr>
                        <a:t>18</a:t>
                      </a:r>
                      <a:r>
                        <a:rPr lang="zh-CN" altLang="en-US" sz="800" u="none" strike="noStrike">
                          <a:effectLst/>
                        </a:rPr>
                        <a:t>天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每工作满</a:t>
                      </a:r>
                      <a:r>
                        <a:rPr lang="en-US" altLang="zh-CN" sz="800" u="none" strike="noStrike">
                          <a:effectLst/>
                        </a:rPr>
                        <a:t>1</a:t>
                      </a:r>
                      <a:r>
                        <a:rPr lang="zh-CN" altLang="en-US" sz="800" u="none" strike="noStrike">
                          <a:effectLst/>
                        </a:rPr>
                        <a:t>年，年假将增加</a:t>
                      </a:r>
                      <a:r>
                        <a:rPr lang="en-US" altLang="zh-CN" sz="800" u="none" strike="noStrike">
                          <a:effectLst/>
                        </a:rPr>
                        <a:t>1</a:t>
                      </a:r>
                      <a:r>
                        <a:rPr lang="zh-CN" altLang="en-US" sz="800" u="none" strike="noStrike">
                          <a:effectLst/>
                        </a:rPr>
                        <a:t>天最多不超过</a:t>
                      </a:r>
                      <a:r>
                        <a:rPr lang="en-US" altLang="zh-CN" sz="800" u="none" strike="noStrike">
                          <a:effectLst/>
                        </a:rPr>
                        <a:t>12</a:t>
                      </a:r>
                      <a:r>
                        <a:rPr lang="zh-CN" altLang="en-US" sz="800" u="none" strike="noStrike">
                          <a:effectLst/>
                        </a:rPr>
                        <a:t>天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 hMerge="1">
                  <a:tcPr/>
                </a:tc>
                <a:tc hMerge="1">
                  <a:tcPr/>
                </a:tc>
              </a:tr>
              <a:tr h="248393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合同开始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结束</a:t>
                      </a:r>
                      <a:r>
                        <a:rPr lang="en-US" altLang="zh-CN" sz="800" u="none" strike="noStrike">
                          <a:effectLst/>
                        </a:rPr>
                        <a:t>/</a:t>
                      </a:r>
                      <a:r>
                        <a:rPr lang="zh-CN" altLang="en-US" sz="800" u="none" strike="noStrike">
                          <a:effectLst/>
                        </a:rPr>
                        <a:t>年假往返的交通费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所有员工合同期均为一年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</a:tr>
              <a:tr h="1511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4</a:t>
                      </a:r>
                      <a:endParaRPr lang="en-US" altLang="zh-CN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工作餐费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工作餐费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人均每人每天</a:t>
                      </a:r>
                      <a:r>
                        <a:rPr lang="en-US" altLang="zh-CN" sz="800" u="none" strike="noStrike">
                          <a:effectLst/>
                        </a:rPr>
                        <a:t>7</a:t>
                      </a:r>
                      <a:r>
                        <a:rPr lang="zh-CN" altLang="en-US" sz="800" u="none" strike="noStrike">
                          <a:effectLst/>
                        </a:rPr>
                        <a:t>元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</a:tr>
              <a:tr h="1511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5</a:t>
                      </a:r>
                      <a:endParaRPr lang="en-US" altLang="zh-CN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服装费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服装费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559" marR="3559" marT="3559" marB="0" anchor="ctr"/>
                </a:tc>
              </a:tr>
              <a:tr h="2156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6</a:t>
                      </a:r>
                      <a:endParaRPr lang="en-US" altLang="zh-CN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保险，人事代理费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社会保险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u="none" strike="noStrike">
                          <a:effectLst/>
                        </a:rPr>
                        <a:t>员工均享受社会保险待遇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</a:tr>
              <a:tr h="137997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人事代理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</a:tr>
              <a:tr h="15115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800" u="none" strike="noStrike">
                          <a:effectLst/>
                        </a:rPr>
                        <a:t>7</a:t>
                      </a:r>
                      <a:endParaRPr lang="en-US" altLang="zh-CN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办公费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办公用品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559" marR="3559" marT="3559" marB="0" anchor="ctr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28600" y="13335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工资福利（略）</a:t>
            </a:r>
            <a:endParaRPr lang="zh-CN" altLang="en-US" dirty="0"/>
          </a:p>
        </p:txBody>
      </p:sp>
      <p:pic>
        <p:nvPicPr>
          <p:cNvPr id="6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9"/>
          <p:cNvSpPr>
            <a:spLocks noChangeArrowheads="1"/>
          </p:cNvSpPr>
          <p:nvPr/>
        </p:nvSpPr>
        <p:spPr bwMode="auto">
          <a:xfrm>
            <a:off x="609600" y="628650"/>
            <a:ext cx="7391400" cy="228600"/>
          </a:xfrm>
          <a:prstGeom prst="rect">
            <a:avLst/>
          </a:prstGeom>
          <a:gradFill rotWithShape="0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 algn="ctr"/>
            <a:r>
              <a:rPr lang="zh-CN" altLang="en-US" sz="1400" dirty="0">
                <a:solidFill>
                  <a:schemeClr val="tx1"/>
                </a:solidFill>
              </a:rPr>
              <a:t>客房</a:t>
            </a:r>
            <a:r>
              <a:rPr lang="zh-CN" altLang="en-US" sz="1400" dirty="0"/>
              <a:t>售卖</a:t>
            </a:r>
            <a:r>
              <a:rPr lang="zh-CN" altLang="en-US" sz="1400" dirty="0">
                <a:solidFill>
                  <a:schemeClr val="tx1"/>
                </a:solidFill>
              </a:rPr>
              <a:t>分析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7651" name="Rectangle 1030"/>
          <p:cNvSpPr>
            <a:spLocks noChangeArrowheads="1"/>
          </p:cNvSpPr>
          <p:nvPr/>
        </p:nvSpPr>
        <p:spPr bwMode="auto">
          <a:xfrm>
            <a:off x="609600" y="857250"/>
            <a:ext cx="7315200" cy="10287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</a:pPr>
            <a:r>
              <a:rPr lang="zh-CN" altLang="en-US" sz="1400" dirty="0"/>
              <a:t> 	</a:t>
            </a:r>
            <a:r>
              <a:rPr lang="zh-CN" altLang="en-US" sz="1400" dirty="0">
                <a:latin typeface="宋体" panose="02010600030101010101" pitchFamily="2" charset="-122"/>
              </a:rPr>
              <a:t>年可销售客房总计	：***间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  	预计年销售房总计	：***间	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	年出租房平均房价	：***元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	年平均开房率	：**</a:t>
            </a:r>
            <a:r>
              <a:rPr lang="en-US" altLang="zh-CN" sz="1400" dirty="0">
                <a:latin typeface="宋体" panose="02010600030101010101" pitchFamily="2" charset="-122"/>
              </a:rPr>
              <a:t>%</a:t>
            </a:r>
            <a:endParaRPr lang="en-US" altLang="zh-CN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	其他收入	</a:t>
            </a:r>
            <a:r>
              <a:rPr lang="en-US" altLang="zh-CN" sz="1400" dirty="0">
                <a:latin typeface="宋体" panose="02010600030101010101" pitchFamily="2" charset="-122"/>
              </a:rPr>
              <a:t>：</a:t>
            </a:r>
            <a:r>
              <a:rPr lang="zh-CN" altLang="en-US" sz="1400" dirty="0">
                <a:latin typeface="宋体" panose="02010600030101010101" pitchFamily="2" charset="-122"/>
              </a:rPr>
              <a:t>***元(服务费)</a:t>
            </a:r>
            <a:endParaRPr lang="zh-CN" altLang="en-US" sz="1400" dirty="0">
              <a:latin typeface="宋体" panose="02010600030101010101" pitchFamily="2" charset="-122"/>
            </a:endParaRPr>
          </a:p>
        </p:txBody>
      </p:sp>
      <p:sp>
        <p:nvSpPr>
          <p:cNvPr id="27652" name="AutoShape 1033"/>
          <p:cNvSpPr>
            <a:spLocks noChangeArrowheads="1"/>
          </p:cNvSpPr>
          <p:nvPr/>
        </p:nvSpPr>
        <p:spPr bwMode="auto">
          <a:xfrm>
            <a:off x="4495800" y="1428750"/>
            <a:ext cx="3352800" cy="40005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92075" tIns="46038" rIns="92075" bIns="46038" anchor="ctr"/>
          <a:lstStyle/>
          <a:p>
            <a:r>
              <a:rPr lang="zh-CN" altLang="en-US" sz="1400" dirty="0">
                <a:ea typeface="华文中宋" panose="02010600040101010101" pitchFamily="2" charset="-122"/>
              </a:rPr>
              <a:t>客房收入合计</a:t>
            </a:r>
            <a:r>
              <a:rPr lang="zh-CN" altLang="en-US" sz="1400" dirty="0"/>
              <a:t>：</a:t>
            </a:r>
            <a:r>
              <a:rPr lang="zh-CN" altLang="en-US" sz="1400" dirty="0">
                <a:latin typeface="宋体" panose="02010600030101010101" pitchFamily="2" charset="-122"/>
              </a:rPr>
              <a:t>***元 </a:t>
            </a:r>
            <a:endParaRPr lang="zh-CN" altLang="en-US" sz="1400" dirty="0">
              <a:latin typeface="宋体" panose="02010600030101010101" pitchFamily="2" charset="-122"/>
            </a:endParaRPr>
          </a:p>
        </p:txBody>
      </p:sp>
      <p:sp>
        <p:nvSpPr>
          <p:cNvPr id="27654" name="Rectangle 1037"/>
          <p:cNvSpPr>
            <a:spLocks noChangeArrowheads="1"/>
          </p:cNvSpPr>
          <p:nvPr/>
        </p:nvSpPr>
        <p:spPr bwMode="auto">
          <a:xfrm>
            <a:off x="609600" y="2000250"/>
            <a:ext cx="7391400" cy="228600"/>
          </a:xfrm>
          <a:prstGeom prst="rect">
            <a:avLst/>
          </a:prstGeom>
          <a:gradFill rotWithShape="0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 algn="ctr"/>
            <a:r>
              <a:rPr lang="zh-CN" altLang="en-US" sz="1400" dirty="0">
                <a:solidFill>
                  <a:schemeClr val="tx1"/>
                </a:solidFill>
              </a:rPr>
              <a:t>餐饮收入分析</a:t>
            </a:r>
            <a:endParaRPr lang="en-US" altLang="zh-CN" sz="1400" dirty="0">
              <a:solidFill>
                <a:schemeClr val="tx1"/>
              </a:solidFill>
            </a:endParaRPr>
          </a:p>
        </p:txBody>
      </p:sp>
      <p:sp>
        <p:nvSpPr>
          <p:cNvPr id="27655" name="Rectangle 1038"/>
          <p:cNvSpPr>
            <a:spLocks noChangeArrowheads="1"/>
          </p:cNvSpPr>
          <p:nvPr/>
        </p:nvSpPr>
        <p:spPr bwMode="auto">
          <a:xfrm>
            <a:off x="609600" y="2228850"/>
            <a:ext cx="7315200" cy="12573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</a:pPr>
            <a:r>
              <a:rPr lang="zh-CN" altLang="en-US" sz="2400" dirty="0"/>
              <a:t>	</a:t>
            </a:r>
            <a:r>
              <a:rPr lang="zh-CN" altLang="en-US" sz="1400" dirty="0">
                <a:latin typeface="宋体" panose="02010600030101010101" pitchFamily="2" charset="-122"/>
              </a:rPr>
              <a:t>餐位总量</a:t>
            </a:r>
            <a:r>
              <a:rPr lang="en-US" altLang="zh-CN" sz="1400" dirty="0">
                <a:latin typeface="宋体" panose="02010600030101010101" pitchFamily="2" charset="-122"/>
              </a:rPr>
              <a:t> 	：</a:t>
            </a:r>
            <a:r>
              <a:rPr lang="zh-CN" altLang="en-US" sz="1400" dirty="0">
                <a:latin typeface="宋体" panose="02010600030101010101" pitchFamily="2" charset="-122"/>
              </a:rPr>
              <a:t>***个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	年接待人数总计	：***人</a:t>
            </a:r>
            <a:endParaRPr lang="en-US" altLang="zh-CN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   	人均消费	：约***元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	食品收入	：****元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	酒水收入	</a:t>
            </a:r>
            <a:r>
              <a:rPr lang="en-US" altLang="zh-CN" sz="1400" dirty="0">
                <a:latin typeface="宋体" panose="02010600030101010101" pitchFamily="2" charset="-122"/>
              </a:rPr>
              <a:t>：</a:t>
            </a:r>
            <a:r>
              <a:rPr lang="zh-CN" altLang="en-US" sz="1400" dirty="0">
                <a:latin typeface="宋体" panose="02010600030101010101" pitchFamily="2" charset="-122"/>
              </a:rPr>
              <a:t>****元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   	其它收入	</a:t>
            </a:r>
            <a:r>
              <a:rPr lang="en-US" altLang="zh-CN" sz="1400" dirty="0">
                <a:latin typeface="宋体" panose="02010600030101010101" pitchFamily="2" charset="-122"/>
              </a:rPr>
              <a:t>：</a:t>
            </a:r>
            <a:r>
              <a:rPr lang="zh-CN" altLang="en-US" sz="1400" dirty="0">
                <a:latin typeface="宋体" panose="02010600030101010101" pitchFamily="2" charset="-122"/>
              </a:rPr>
              <a:t>****元</a:t>
            </a:r>
            <a:endParaRPr lang="zh-CN" altLang="en-US" sz="1400" dirty="0">
              <a:latin typeface="宋体" panose="02010600030101010101" pitchFamily="2" charset="-122"/>
            </a:endParaRPr>
          </a:p>
        </p:txBody>
      </p:sp>
      <p:sp>
        <p:nvSpPr>
          <p:cNvPr id="27656" name="AutoShape 1039"/>
          <p:cNvSpPr>
            <a:spLocks noChangeArrowheads="1"/>
          </p:cNvSpPr>
          <p:nvPr/>
        </p:nvSpPr>
        <p:spPr bwMode="auto">
          <a:xfrm>
            <a:off x="5105400" y="2952750"/>
            <a:ext cx="2819400" cy="5334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92075" tIns="46038" rIns="92075" bIns="46038" anchor="ctr"/>
          <a:lstStyle/>
          <a:p>
            <a:r>
              <a:rPr lang="zh-CN" altLang="en-US" sz="1400" dirty="0">
                <a:ea typeface="华文中宋" panose="02010600040101010101" pitchFamily="2" charset="-122"/>
              </a:rPr>
              <a:t>餐厅收入合计</a:t>
            </a:r>
            <a:r>
              <a: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：***元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7657" name="Rectangle 1040"/>
          <p:cNvSpPr>
            <a:spLocks noChangeArrowheads="1"/>
          </p:cNvSpPr>
          <p:nvPr/>
        </p:nvSpPr>
        <p:spPr bwMode="auto">
          <a:xfrm>
            <a:off x="609600" y="3600450"/>
            <a:ext cx="7391400" cy="228600"/>
          </a:xfrm>
          <a:prstGeom prst="rect">
            <a:avLst/>
          </a:prstGeom>
          <a:gradFill rotWithShape="0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 algn="ctr"/>
            <a:r>
              <a:rPr lang="zh-CN" altLang="en-US" sz="1400" dirty="0">
                <a:solidFill>
                  <a:schemeClr val="tx1"/>
                </a:solidFill>
              </a:rPr>
              <a:t>其他收入（跨境电商，便利店等）</a:t>
            </a:r>
            <a:endParaRPr lang="en-US" altLang="zh-CN" sz="1400" dirty="0">
              <a:solidFill>
                <a:schemeClr val="tx1"/>
              </a:solidFill>
            </a:endParaRPr>
          </a:p>
        </p:txBody>
      </p:sp>
      <p:sp>
        <p:nvSpPr>
          <p:cNvPr id="27658" name="Rectangle 1041"/>
          <p:cNvSpPr>
            <a:spLocks noChangeArrowheads="1"/>
          </p:cNvSpPr>
          <p:nvPr/>
        </p:nvSpPr>
        <p:spPr bwMode="auto">
          <a:xfrm>
            <a:off x="609600" y="3829050"/>
            <a:ext cx="7391400" cy="10287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</a:pPr>
            <a:r>
              <a:rPr lang="zh-CN" altLang="en-US" sz="1400" dirty="0"/>
              <a:t>	</a:t>
            </a:r>
            <a:r>
              <a:rPr lang="zh-CN" altLang="en-US" sz="1400" dirty="0">
                <a:latin typeface="宋体" panose="02010600030101010101" pitchFamily="2" charset="-122"/>
              </a:rPr>
              <a:t>年接待人数总计	： ****人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   	人均消费	：约**元</a:t>
            </a:r>
            <a:endParaRPr lang="zh-CN" altLang="en-US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zh-CN" altLang="en-US" sz="1400" dirty="0">
                <a:latin typeface="宋体" panose="02010600030101010101" pitchFamily="2" charset="-122"/>
              </a:rPr>
              <a:t>	销售收入	： ****元</a:t>
            </a:r>
            <a:endParaRPr lang="en-US" altLang="zh-CN" sz="1400" dirty="0">
              <a:latin typeface="宋体" panose="02010600030101010101" pitchFamily="2" charset="-122"/>
            </a:endParaRPr>
          </a:p>
          <a:p>
            <a:pPr marL="342900" indent="-342900"/>
            <a:r>
              <a:rPr lang="en-US" altLang="zh-CN" sz="1400" dirty="0">
                <a:latin typeface="宋体" panose="02010600030101010101" pitchFamily="2" charset="-122"/>
              </a:rPr>
              <a:t>    </a:t>
            </a:r>
            <a:r>
              <a:rPr lang="zh-CN" altLang="en-US" sz="1400" dirty="0">
                <a:latin typeface="宋体" panose="02010600030101010101" pitchFamily="2" charset="-122"/>
              </a:rPr>
              <a:t>其他收入         ：****元</a:t>
            </a:r>
            <a:endParaRPr lang="zh-CN" altLang="en-US" sz="1400" dirty="0">
              <a:latin typeface="宋体" panose="02010600030101010101" pitchFamily="2" charset="-122"/>
            </a:endParaRPr>
          </a:p>
        </p:txBody>
      </p:sp>
      <p:sp>
        <p:nvSpPr>
          <p:cNvPr id="12" name="AutoShape 1039"/>
          <p:cNvSpPr>
            <a:spLocks noChangeArrowheads="1"/>
          </p:cNvSpPr>
          <p:nvPr/>
        </p:nvSpPr>
        <p:spPr bwMode="auto">
          <a:xfrm>
            <a:off x="5063836" y="4248150"/>
            <a:ext cx="2819400" cy="53340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92075" tIns="46038" rIns="92075" bIns="46038" anchor="ctr"/>
          <a:lstStyle/>
          <a:p>
            <a:r>
              <a:rPr lang="zh-CN" altLang="en-US" sz="1400" dirty="0">
                <a:ea typeface="华文中宋" panose="02010600040101010101" pitchFamily="2" charset="-122"/>
              </a:rPr>
              <a:t>其他收入合计</a:t>
            </a:r>
            <a:r>
              <a:rPr lang="zh-CN" altLang="en-US" sz="1400" dirty="0">
                <a:latin typeface="华文中宋" panose="02010600040101010101" pitchFamily="2" charset="-122"/>
                <a:ea typeface="华文中宋" panose="02010600040101010101" pitchFamily="2" charset="-122"/>
              </a:rPr>
              <a:t>：***元</a:t>
            </a:r>
            <a:endParaRPr lang="zh-CN" altLang="en-US" sz="1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8600" y="13335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营业收入（略）</a:t>
            </a:r>
            <a:endParaRPr lang="zh-CN" altLang="en-US" dirty="0"/>
          </a:p>
        </p:txBody>
      </p:sp>
      <p:pic>
        <p:nvPicPr>
          <p:cNvPr id="14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914400" y="502682"/>
          <a:ext cx="7315198" cy="4203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0600"/>
                <a:gridCol w="668311"/>
                <a:gridCol w="589613"/>
                <a:gridCol w="449704"/>
                <a:gridCol w="429719"/>
                <a:gridCol w="409730"/>
                <a:gridCol w="409730"/>
                <a:gridCol w="399738"/>
                <a:gridCol w="409730"/>
                <a:gridCol w="439711"/>
                <a:gridCol w="429719"/>
                <a:gridCol w="419725"/>
                <a:gridCol w="429719"/>
                <a:gridCol w="429719"/>
                <a:gridCol w="409730"/>
              </a:tblGrid>
              <a:tr h="117930"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zh-CN" altLang="en-US" sz="800" b="1" u="none" strike="noStrike" dirty="0">
                          <a:effectLst/>
                        </a:rPr>
                        <a:t>损益表　</a:t>
                      </a:r>
                      <a:endParaRPr lang="zh-CN" altLang="en-US" sz="800" b="1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  <a:tc hMerge="1"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 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800" u="none" strike="noStrike">
                          <a:effectLst/>
                        </a:rPr>
                        <a:t>2022</a:t>
                      </a:r>
                      <a:r>
                        <a:rPr lang="zh-CN" altLang="en-US" sz="800" u="none" strike="noStrike">
                          <a:effectLst/>
                        </a:rPr>
                        <a:t>年预算</a:t>
                      </a:r>
                      <a:endParaRPr lang="zh-CN" altLang="en-US" sz="800" b="1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一月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二月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三月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四月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 dirty="0">
                          <a:effectLst/>
                        </a:rPr>
                        <a:t>五月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 dirty="0">
                          <a:effectLst/>
                        </a:rPr>
                        <a:t>六月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 dirty="0">
                          <a:effectLst/>
                        </a:rPr>
                        <a:t>七月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 dirty="0">
                          <a:effectLst/>
                        </a:rPr>
                        <a:t>八月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 dirty="0">
                          <a:effectLst/>
                        </a:rPr>
                        <a:t>九月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十月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十一月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十二月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收入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 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客房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餐饮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其他营业部门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总收入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3896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营业税金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房务部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餐饮部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其他营业部门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20675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     总营业税金</a:t>
                      </a:r>
                      <a:endParaRPr lang="zh-CN" altLang="en-US" sz="800" b="1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3896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营业成本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餐饮部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其他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成本合计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3896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其他费用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客房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餐饮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总其他费用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6796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减：不分配费用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行政管理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营业推广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能源维修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总其他支出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4459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总不分配费用</a:t>
                      </a:r>
                      <a:endParaRPr lang="zh-CN" altLang="en-US" sz="800" b="1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34232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营业毛利</a:t>
                      </a:r>
                      <a:r>
                        <a:rPr lang="en-US" altLang="zh-CN" sz="800" u="none" strike="noStrike">
                          <a:effectLst/>
                        </a:rPr>
                        <a:t>(</a:t>
                      </a:r>
                      <a:r>
                        <a:rPr lang="zh-CN" altLang="en-US" sz="800" u="none" strike="noStrike">
                          <a:effectLst/>
                        </a:rPr>
                        <a:t>不含工资及福利费</a:t>
                      </a:r>
                      <a:r>
                        <a:rPr lang="en-US" altLang="zh-CN" sz="800" u="none" strike="noStrike">
                          <a:effectLst/>
                        </a:rPr>
                        <a:t>)</a:t>
                      </a:r>
                      <a:endParaRPr lang="en-US" altLang="zh-CN" sz="800" b="1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44592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工资及福利费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17930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管理费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1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  <a:tr h="138963"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营业毛利</a:t>
                      </a:r>
                      <a:endParaRPr lang="zh-CN" altLang="en-US" sz="800" b="1" i="0" u="none" strike="noStrike">
                        <a:effectLst/>
                        <a:latin typeface="楷体_GB231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宋体" panose="02010600030101010101" pitchFamily="2" charset="-122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>
                          <a:effectLst/>
                        </a:rPr>
                        <a:t>　</a:t>
                      </a:r>
                      <a:endParaRPr lang="zh-CN" altLang="en-US" sz="800" b="0" i="0" u="none" strike="noStrike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800" u="none" strike="noStrike" dirty="0">
                          <a:effectLst/>
                        </a:rPr>
                        <a:t>　</a:t>
                      </a:r>
                      <a:endParaRPr lang="zh-CN" altLang="en-US" sz="800" b="0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3857" marR="3857" marT="3857" marB="0" anchor="b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28600" y="13335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</a:rPr>
              <a:t>经营预算（略）</a:t>
            </a:r>
            <a:endParaRPr lang="zh-CN" altLang="en-US" dirty="0"/>
          </a:p>
        </p:txBody>
      </p:sp>
      <p:pic>
        <p:nvPicPr>
          <p:cNvPr id="7" name="object 13"/>
          <p:cNvPicPr/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  <a:endParaRPr lang="en-US" altLang="zh-CN" dirty="0"/>
          </a:p>
        </p:txBody>
      </p:sp>
      <p:pic>
        <p:nvPicPr>
          <p:cNvPr id="3" name="object 13"/>
          <p:cNvPicPr/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096124" y="193167"/>
            <a:ext cx="1097280" cy="284606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2"/>
  <p:tag name="KSO_WM_UNIT_ID" val="_1*y*2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3"/>
  <p:tag name="KSO_WM_UNIT_ID" val="_1*y*3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4"/>
  <p:tag name="KSO_WM_UNIT_ID" val="_1*y*4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5"/>
  <p:tag name="KSO_WM_UNIT_LAYERLEVEL" val="1"/>
  <p:tag name="KSO_WM_TAG_VERSION" val="1.0"/>
  <p:tag name="KSO_WM_BEAUTIFY_FLAG" val="#wm#"/>
  <p:tag name="KSO_WM_UNIT_TYPE" val="y"/>
  <p:tag name="KSO_WM_UNIT_INDEX" val="5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2"/>
  <p:tag name="KSO_WM_UNIT_LAYERLEVEL" val="1"/>
  <p:tag name="KSO_WM_TAG_VERSION" val="1.0"/>
  <p:tag name="KSO_WM_BEAUTIFY_FLAG" val="#wm#"/>
  <p:tag name="KSO_WM_UNIT_TYPE" val="i"/>
  <p:tag name="KSO_WM_UNIT_INDEX" val="2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3"/>
  <p:tag name="KSO_WM_UNIT_LAYERLEVEL" val="1"/>
  <p:tag name="KSO_WM_TAG_VERSION" val="1.0"/>
  <p:tag name="KSO_WM_BEAUTIFY_FLAG" val="#wm#"/>
  <p:tag name="KSO_WM_UNIT_TYPE" val="i"/>
  <p:tag name="KSO_WM_UNIT_INDEX" val="3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4"/>
  <p:tag name="KSO_WM_UNIT_LAYERLEVEL" val="1"/>
  <p:tag name="KSO_WM_TAG_VERSION" val="1.0"/>
  <p:tag name="KSO_WM_BEAUTIFY_FLAG" val="#wm#"/>
  <p:tag name="KSO_WM_UNIT_TYPE" val="i"/>
  <p:tag name="KSO_WM_UNIT_INDEX" val="4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i*5"/>
  <p:tag name="KSO_WM_UNIT_LAYERLEVEL" val="1"/>
  <p:tag name="KSO_WM_TAG_VERSION" val="1.0"/>
  <p:tag name="KSO_WM_BEAUTIFY_FLAG" val="#wm#"/>
  <p:tag name="KSO_WM_UNIT_TYPE" val="i"/>
  <p:tag name="KSO_WM_UNIT_INDEX" val="5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SLIDE_BACKGROUND_TYPE" val="general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2*i*3"/>
  <p:tag name="KSO_WM_UNIT_LAYERLEVEL" val="1"/>
  <p:tag name="KSO_WM_TAG_VERSION" val="1.0"/>
  <p:tag name="KSO_WM_BEAUTIFY_FLAG" val="#wm#"/>
  <p:tag name="KSO_WM_SLIDE_BACKGROUND_TYPE" val="general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2*i*4"/>
  <p:tag name="KSO_WM_UNIT_LAYERLEVEL" val="1"/>
  <p:tag name="KSO_WM_TAG_VERSION" val="1.0"/>
  <p:tag name="KSO_WM_BEAUTIFY_FLAG" val="#wm#"/>
  <p:tag name="KSO_WM_SLIDE_BACKGROUND_TYPE" val="general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0.xml><?xml version="1.0" encoding="utf-8"?>
<p:tagLst xmlns:p="http://schemas.openxmlformats.org/presentationml/2006/main">
  <p:tag name="KSO_WM_SLIDE_BACKGROUND_TYPE" val="frame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3*i*4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3*i*4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8.xml><?xml version="1.0" encoding="utf-8"?>
<p:tagLst xmlns:p="http://schemas.openxmlformats.org/presentationml/2006/main">
  <p:tag name="KSO_WM_SLIDE_BACKGROUND_TYPE" val="leftRight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  <p:tag name="KSO_WM_SLIDE_BACKGROUND_TYPE" val="leftRight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  <p:tag name="KSO_WM_SLIDE_BACKGROUND_TYPE" val="leftRight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4*i*5"/>
  <p:tag name="KSO_WM_UNIT_LAYERLEVEL" val="1"/>
  <p:tag name="KSO_WM_TAG_VERSION" val="1.0"/>
  <p:tag name="KSO_WM_BEAUTIFY_FLAG" val="#wm#"/>
  <p:tag name="KSO_WM_SLIDE_BACKGROUND_TYPE" val="leftRight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UNIT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  <p:tag name="KSO_WM_SLIDE_BACKGROUND_TYPE" val="topBottom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  <p:tag name="KSO_WM_SLIDE_BACKGROUND_TYPE" val="topBottom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5*i*4"/>
  <p:tag name="KSO_WM_UNIT_LAYERLEVEL" val="1"/>
  <p:tag name="KSO_WM_TAG_VERSION" val="1.0"/>
  <p:tag name="KSO_WM_BEAUTIFY_FLAG" val="#wm#"/>
  <p:tag name="KSO_WM_SLIDE_BACKGROUND_TYPE" val="topBottom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UNIT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6*i*4"/>
  <p:tag name="KSO_WM_UNIT_LAYERLEVEL" val="1"/>
  <p:tag name="KSO_WM_TAG_VERSION" val="1.0"/>
  <p:tag name="KSO_WM_BEAUTIFY_FLAG" val="#wm#"/>
  <p:tag name="KSO_WM_SLIDE_BACKGROUND_TYPE" val="bottomTop"/>
</p:tagLst>
</file>

<file path=ppt/tags/tag130.xml><?xml version="1.0" encoding="utf-8"?>
<p:tagLst xmlns:p="http://schemas.openxmlformats.org/presentationml/2006/main">
  <p:tag name="KSO_WM_SLIDE_BACKGROUND_TYPE" val="bottomTop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  <p:tag name="KSO_WM_SLIDE_BACKGROUND_TYPE" val="bottomTop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  <p:tag name="KSO_WM_SLIDE_BACKGROUND_TYPE" val="bottomTop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UNIT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  <p:tag name="KSO_WM_SLIDE_BACKGROUND_TYPE" val="navigation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  <p:tag name="KSO_WM_SLIDE_BACKGROUND_TYPE" val="navigation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7*i*4"/>
  <p:tag name="KSO_WM_UNIT_LAYERLEVEL" val="1"/>
  <p:tag name="KSO_WM_TAG_VERSION" val="1.0"/>
  <p:tag name="KSO_WM_BEAUTIFY_FLAG" val="#wm#"/>
  <p:tag name="KSO_WM_SLIDE_BACKGROUND_TYPE" val="navigation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UNIT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2"/>
</p:tagLst>
</file>

<file path=ppt/tags/tag153.xml><?xml version="1.0" encoding="utf-8"?>
<p:tagLst xmlns:p="http://schemas.openxmlformats.org/presentationml/2006/main">
  <p:tag name="KSO_WM_SLIDE_BACKGROUND_TYPE" val="belt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6.xml><?xml version="1.0" encoding="utf-8"?>
<p:tagLst xmlns:p="http://schemas.openxmlformats.org/presentationml/2006/main">
  <p:tag name="KSO_WM_SLIDE_BACKGROUND_TYPE" val="belt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4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3884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AG_VERSION" val="1.0"/>
  <p:tag name="KSO_WM_BEAUTIFY_FLAG" val="#wm#"/>
  <p:tag name="KSO_WM_TEMPLATE_CATEGORY" val="custom"/>
  <p:tag name="KSO_WM_TEMPLATE_INDEX" val="20203884"/>
  <p:tag name="KSO_WM_TEMPLATE_MASTER_THUMB_INDEX" val="12"/>
  <p:tag name="KSO_WM_TEMPLATE_THUMBS_INDEX" val="1、4、7、8、11、14、15、16、17、18、19、20、21、22、23、24、25、26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884_26*a*1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5"/>
  <p:tag name="KSO_WM_UNIT_TYPE" val="a"/>
  <p:tag name="KSO_WM_UNIT_INDEX" val="1"/>
  <p:tag name="KSO_WM_UNIT_PRESET_TEXT" val="THANKS"/>
  <p:tag name="KSO_WM_UNIT_ISNUMDGMTITLE" val="0"/>
  <p:tag name="KSO_WM_FULL_TEXT_BEAUTIFY_COPY_ID" val="3"/>
</p:tagLst>
</file>

<file path=ppt/tags/tag171.xml><?xml version="1.0" encoding="utf-8"?>
<p:tagLst xmlns:p="http://schemas.openxmlformats.org/presentationml/2006/main">
  <p:tag name="KSO_WM_FULL_TEXT_BEAUTIFY_COPY_ID" val="13"/>
</p:tagLst>
</file>

<file path=ppt/tags/tag172.xml><?xml version="1.0" encoding="utf-8"?>
<p:tagLst xmlns:p="http://schemas.openxmlformats.org/presentationml/2006/main">
  <p:tag name="KSO_WM_TEMPLATE_THUMBS_INDEX" val="1、4、7、10、14、16、17、19、20、21、22、24"/>
  <p:tag name="KSO_WM_SLIDE_ID" val="custom20203884_26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26"/>
  <p:tag name="KSO_WM_TAG_VERSION" val="1.0"/>
  <p:tag name="KSO_WM_BEAUTIFY_FLAG" val="#wm#"/>
  <p:tag name="KSO_WM_TEMPLATE_CATEGORY" val="custom"/>
  <p:tag name="KSO_WM_TEMPLATE_INDEX" val="20203884"/>
  <p:tag name="KSO_WM_SLIDE_LAYOUT" val="a"/>
  <p:tag name="KSO_WM_SLIDE_LAYOUT_CNT" val="1"/>
  <p:tag name="KSO_WM_TEMPLATE_MASTER_THUMB_INDEX" val="12"/>
  <p:tag name="KSO_WM_FULL_TEXT_BEAUTIFY_COPY_ID" val="150995280"/>
  <p:tag name="KSO_WM_SPECIAL_SOURCE" val="bdnull"/>
</p:tagLst>
</file>

<file path=ppt/tags/tag173.xml><?xml version="1.0" encoding="utf-8"?>
<p:tagLst xmlns:p="http://schemas.openxmlformats.org/presentationml/2006/main">
  <p:tag name="KSO_WM_FULL_TEXT_BEAUTIFY_COPY_ID" val="5"/>
</p:tagLst>
</file>

<file path=ppt/tags/tag174.xml><?xml version="1.0" encoding="utf-8"?>
<p:tagLst xmlns:p="http://schemas.openxmlformats.org/presentationml/2006/main">
  <p:tag name="KSO_WM_FULL_TEXT_BEAUTIFY_COPY_ID" val="6"/>
</p:tagLst>
</file>

<file path=ppt/tags/tag175.xml><?xml version="1.0" encoding="utf-8"?>
<p:tagLst xmlns:p="http://schemas.openxmlformats.org/presentationml/2006/main">
  <p:tag name="KSO_WM_FULL_TEXT_BEAUTIFY_COPY_ID" val="8"/>
</p:tagLst>
</file>

<file path=ppt/tags/tag176.xml><?xml version="1.0" encoding="utf-8"?>
<p:tagLst xmlns:p="http://schemas.openxmlformats.org/presentationml/2006/main">
  <p:tag name="KSO_WM_FULL_TEXT_BEAUTIFY_COPY_ID" val="9"/>
</p:tagLst>
</file>

<file path=ppt/tags/tag177.xml><?xml version="1.0" encoding="utf-8"?>
<p:tagLst xmlns:p="http://schemas.openxmlformats.org/presentationml/2006/main">
  <p:tag name="KSO_WM_FULL_TEXT_BEAUTIFY_COPY_ID" val="10"/>
</p:tagLst>
</file>

<file path=ppt/tags/tag178.xml><?xml version="1.0" encoding="utf-8"?>
<p:tagLst xmlns:p="http://schemas.openxmlformats.org/presentationml/2006/main">
  <p:tag name="KSO_WM_FULL_TEXT_BEAUTIFY_COPY_ID" val="11"/>
</p:tagLst>
</file>

<file path=ppt/tags/tag179.xml><?xml version="1.0" encoding="utf-8"?>
<p:tagLst xmlns:p="http://schemas.openxmlformats.org/presentationml/2006/main">
  <p:tag name="KSO_WM_FULL_TEXT_BEAUTIFY_COPY_ID" val="13"/>
</p:tagLst>
</file>

<file path=ppt/tags/tag180.xml><?xml version="1.0" encoding="utf-8"?>
<p:tagLst xmlns:p="http://schemas.openxmlformats.org/presentationml/2006/main">
  <p:tag name="KSO_WM_FULL_TEXT_BEAUTIFY_COPY_ID" val="14"/>
</p:tagLst>
</file>

<file path=ppt/tags/tag181.xml><?xml version="1.0" encoding="utf-8"?>
<p:tagLst xmlns:p="http://schemas.openxmlformats.org/presentationml/2006/main">
  <p:tag name="KSO_WM_FULL_TEXT_BEAUTIFY_COPY_ID" val="15"/>
</p:tagLst>
</file>

<file path=ppt/tags/tag182.xml><?xml version="1.0" encoding="utf-8"?>
<p:tagLst xmlns:p="http://schemas.openxmlformats.org/presentationml/2006/main">
  <p:tag name="KSO_WM_FULL_TEXT_BEAUTIFY_COPY_ID" val="16"/>
</p:tagLst>
</file>

<file path=ppt/tags/tag183.xml><?xml version="1.0" encoding="utf-8"?>
<p:tagLst xmlns:p="http://schemas.openxmlformats.org/presentationml/2006/main">
  <p:tag name="KSO_WM_FULL_TEXT_BEAUTIFY_COPY_ID" val="17"/>
</p:tagLst>
</file>

<file path=ppt/tags/tag184.xml><?xml version="1.0" encoding="utf-8"?>
<p:tagLst xmlns:p="http://schemas.openxmlformats.org/presentationml/2006/main">
  <p:tag name="KSO_WM_FULL_TEXT_BEAUTIFY_COPY_ID" val="18"/>
</p:tagLst>
</file>

<file path=ppt/tags/tag185.xml><?xml version="1.0" encoding="utf-8"?>
<p:tagLst xmlns:p="http://schemas.openxmlformats.org/presentationml/2006/main">
  <p:tag name="KSO_WM_FULL_TEXT_BEAUTIFY_COPY_ID" val="19"/>
</p:tagLst>
</file>

<file path=ppt/tags/tag186.xml><?xml version="1.0" encoding="utf-8"?>
<p:tagLst xmlns:p="http://schemas.openxmlformats.org/presentationml/2006/main">
  <p:tag name="KSO_WM_FULL_TEXT_BEAUTIFY_COPY_ID" val="20"/>
</p:tagLst>
</file>

<file path=ppt/tags/tag187.xml><?xml version="1.0" encoding="utf-8"?>
<p:tagLst xmlns:p="http://schemas.openxmlformats.org/presentationml/2006/main">
  <p:tag name="KSO_WM_FULL_TEXT_BEAUTIFY_COPY_ID" val="21"/>
</p:tagLst>
</file>

<file path=ppt/tags/tag188.xml><?xml version="1.0" encoding="utf-8"?>
<p:tagLst xmlns:p="http://schemas.openxmlformats.org/presentationml/2006/main">
  <p:tag name="KSO_WM_FULL_TEXT_BEAUTIFY_COPY_ID" val="22"/>
</p:tagLst>
</file>

<file path=ppt/tags/tag189.xml><?xml version="1.0" encoding="utf-8"?>
<p:tagLst xmlns:p="http://schemas.openxmlformats.org/presentationml/2006/main">
  <p:tag name="KSO_WM_FULL_TEXT_BEAUTIFY_COPY_ID" val="23"/>
</p:tagLst>
</file>

<file path=ppt/tags/tag190.xml><?xml version="1.0" encoding="utf-8"?>
<p:tagLst xmlns:p="http://schemas.openxmlformats.org/presentationml/2006/main">
  <p:tag name="KSO_WM_FULL_TEXT_BEAUTIFY_COPY_ID" val="24"/>
</p:tagLst>
</file>

<file path=ppt/tags/tag191.xml><?xml version="1.0" encoding="utf-8"?>
<p:tagLst xmlns:p="http://schemas.openxmlformats.org/presentationml/2006/main">
  <p:tag name="KSO_WM_FULL_TEXT_BEAUTIFY_COPY_ID" val="150995281"/>
  <p:tag name="KSO_WM_SPECIAL_SOURCE" val="bdnull"/>
</p:tagLst>
</file>

<file path=ppt/tags/tag192.xml><?xml version="1.0" encoding="utf-8"?>
<p:tagLst xmlns:p="http://schemas.openxmlformats.org/presentationml/2006/main">
  <p:tag name="KSO_WM_FULL_TEXT_BEAUTIFY_COPY_ID" val="13"/>
</p:tagLst>
</file>

<file path=ppt/tags/tag193.xml><?xml version="1.0" encoding="utf-8"?>
<p:tagLst xmlns:p="http://schemas.openxmlformats.org/presentationml/2006/main">
  <p:tag name="KSO_WM_SPECIAL_SOURCE" val="bdnull"/>
</p:tagLst>
</file>

<file path=ppt/tags/tag194.xml><?xml version="1.0" encoding="utf-8"?>
<p:tagLst xmlns:p="http://schemas.openxmlformats.org/presentationml/2006/main">
  <p:tag name="KSO_WM_FULL_TEXT_BEAUTIFY_COPY_ID" val="13"/>
</p:tagLst>
</file>

<file path=ppt/tags/tag195.xml><?xml version="1.0" encoding="utf-8"?>
<p:tagLst xmlns:p="http://schemas.openxmlformats.org/presentationml/2006/main">
  <p:tag name="KSO_WM_FULL_TEXT_BEAUTIFY_COPY_ID" val="13"/>
</p:tagLst>
</file>

<file path=ppt/tags/tag196.xml><?xml version="1.0" encoding="utf-8"?>
<p:tagLst xmlns:p="http://schemas.openxmlformats.org/presentationml/2006/main">
  <p:tag name="KSO_WM_SPECIAL_SOURCE" val="bdnull"/>
</p:tagLst>
</file>

<file path=ppt/tags/tag197.xml><?xml version="1.0" encoding="utf-8"?>
<p:tagLst xmlns:p="http://schemas.openxmlformats.org/presentationml/2006/main">
  <p:tag name="KSO_WM_FULL_TEXT_BEAUTIFY_COPY_ID" val="13"/>
</p:tagLst>
</file>

<file path=ppt/tags/tag198.xml><?xml version="1.0" encoding="utf-8"?>
<p:tagLst xmlns:p="http://schemas.openxmlformats.org/presentationml/2006/main">
  <p:tag name="KSO_WM_SPECIAL_SOURCE" val="bdnull"/>
</p:tagLst>
</file>

<file path=ppt/tags/tag199.xml><?xml version="1.0" encoding="utf-8"?>
<p:tagLst xmlns:p="http://schemas.openxmlformats.org/presentationml/2006/main">
  <p:tag name="KSO_WM_FULL_TEXT_BEAUTIFY_COPY_ID" val="13"/>
</p:tagLst>
</file>

<file path=ppt/tags/tag200.xml><?xml version="1.0" encoding="utf-8"?>
<p:tagLst xmlns:p="http://schemas.openxmlformats.org/presentationml/2006/main">
  <p:tag name="KSO_WM_SPECIAL_SOURCE" val="bdnull"/>
</p:tagLst>
</file>

<file path=ppt/tags/tag201.xml><?xml version="1.0" encoding="utf-8"?>
<p:tagLst xmlns:p="http://schemas.openxmlformats.org/presentationml/2006/main">
  <p:tag name="KSO_WM_FULL_TEXT_BEAUTIFY_COPY_ID" val="13"/>
</p:tagLst>
</file>

<file path=ppt/tags/tag202.xml><?xml version="1.0" encoding="utf-8"?>
<p:tagLst xmlns:p="http://schemas.openxmlformats.org/presentationml/2006/main">
  <p:tag name="KSO_WM_SPECIAL_SOURCE" val="bdnull"/>
</p:tagLst>
</file>

<file path=ppt/tags/tag203.xml><?xml version="1.0" encoding="utf-8"?>
<p:tagLst xmlns:p="http://schemas.openxmlformats.org/presentationml/2006/main">
  <p:tag name="KSO_WM_FULL_TEXT_BEAUTIFY_COPY_ID" val="13"/>
</p:tagLst>
</file>

<file path=ppt/tags/tag204.xml><?xml version="1.0" encoding="utf-8"?>
<p:tagLst xmlns:p="http://schemas.openxmlformats.org/presentationml/2006/main">
  <p:tag name="KSO_WM_SPECIAL_SOURCE" val="bdnull"/>
</p:tagLst>
</file>

<file path=ppt/tags/tag205.xml><?xml version="1.0" encoding="utf-8"?>
<p:tagLst xmlns:p="http://schemas.openxmlformats.org/presentationml/2006/main">
  <p:tag name="KSO_WM_FULL_TEXT_BEAUTIFY_COPY_ID" val="13"/>
</p:tagLst>
</file>

<file path=ppt/tags/tag206.xml><?xml version="1.0" encoding="utf-8"?>
<p:tagLst xmlns:p="http://schemas.openxmlformats.org/presentationml/2006/main">
  <p:tag name="KSO_WM_SPECIAL_SOURCE" val="bdnull"/>
</p:tagLst>
</file>

<file path=ppt/tags/tag207.xml><?xml version="1.0" encoding="utf-8"?>
<p:tagLst xmlns:p="http://schemas.openxmlformats.org/presentationml/2006/main">
  <p:tag name="KSO_WM_FULL_TEXT_BEAUTIFY_COPY_ID" val="13"/>
</p:tagLst>
</file>

<file path=ppt/tags/tag208.xml><?xml version="1.0" encoding="utf-8"?>
<p:tagLst xmlns:p="http://schemas.openxmlformats.org/presentationml/2006/main">
  <p:tag name="KSO_WM_SPECIAL_SOURCE" val="bdnull"/>
</p:tagLst>
</file>

<file path=ppt/tags/tag209.xml><?xml version="1.0" encoding="utf-8"?>
<p:tagLst xmlns:p="http://schemas.openxmlformats.org/presentationml/2006/main">
  <p:tag name="KSO_WM_FULL_TEXT_BEAUTIFY_COPY_ID" val="13"/>
</p:tagLst>
</file>

<file path=ppt/tags/tag210.xml><?xml version="1.0" encoding="utf-8"?>
<p:tagLst xmlns:p="http://schemas.openxmlformats.org/presentationml/2006/main">
  <p:tag name="KSO_WM_SPECIAL_SOURCE" val="bdnull"/>
</p:tagLst>
</file>

<file path=ppt/tags/tag211.xml><?xml version="1.0" encoding="utf-8"?>
<p:tagLst xmlns:p="http://schemas.openxmlformats.org/presentationml/2006/main">
  <p:tag name="KSO_WM_FULL_TEXT_BEAUTIFY_COPY_ID" val="13"/>
</p:tagLst>
</file>

<file path=ppt/tags/tag212.xml><?xml version="1.0" encoding="utf-8"?>
<p:tagLst xmlns:p="http://schemas.openxmlformats.org/presentationml/2006/main">
  <p:tag name="KSO_WM_SPECIAL_SOURCE" val="bdnull"/>
</p:tagLst>
</file>

<file path=ppt/tags/tag213.xml><?xml version="1.0" encoding="utf-8"?>
<p:tagLst xmlns:p="http://schemas.openxmlformats.org/presentationml/2006/main">
  <p:tag name="KSO_WM_FULL_TEXT_BEAUTIFY_COPY_ID" val="13"/>
</p:tagLst>
</file>

<file path=ppt/tags/tag214.xml><?xml version="1.0" encoding="utf-8"?>
<p:tagLst xmlns:p="http://schemas.openxmlformats.org/presentationml/2006/main">
  <p:tag name="KSO_WM_SPECIAL_SOURCE" val="bdnull"/>
</p:tagLst>
</file>

<file path=ppt/tags/tag215.xml><?xml version="1.0" encoding="utf-8"?>
<p:tagLst xmlns:p="http://schemas.openxmlformats.org/presentationml/2006/main">
  <p:tag name="KSO_WM_FULL_TEXT_BEAUTIFY_COPY_ID" val="13"/>
</p:tagLst>
</file>

<file path=ppt/tags/tag216.xml><?xml version="1.0" encoding="utf-8"?>
<p:tagLst xmlns:p="http://schemas.openxmlformats.org/presentationml/2006/main">
  <p:tag name="KSO_WM_SPECIAL_SOURCE" val="bdnull"/>
</p:tagLst>
</file>

<file path=ppt/tags/tag217.xml><?xml version="1.0" encoding="utf-8"?>
<p:tagLst xmlns:p="http://schemas.openxmlformats.org/presentationml/2006/main">
  <p:tag name="KSO_WM_FULL_TEXT_BEAUTIFY_COPY_ID" val="13"/>
</p:tagLst>
</file>

<file path=ppt/tags/tag218.xml><?xml version="1.0" encoding="utf-8"?>
<p:tagLst xmlns:p="http://schemas.openxmlformats.org/presentationml/2006/main">
  <p:tag name="KSO_WM_SPECIAL_SOURCE" val="bdnull"/>
</p:tagLst>
</file>

<file path=ppt/tags/tag219.xml><?xml version="1.0" encoding="utf-8"?>
<p:tagLst xmlns:p="http://schemas.openxmlformats.org/presentationml/2006/main">
  <p:tag name="KSO_WM_FULL_TEXT_BEAUTIFY_COPY_ID" val="13"/>
</p:tagLst>
</file>

<file path=ppt/tags/tag220.xml><?xml version="1.0" encoding="utf-8"?>
<p:tagLst xmlns:p="http://schemas.openxmlformats.org/presentationml/2006/main">
  <p:tag name="KSO_WM_SPECIAL_SOURCE" val="bdnull"/>
</p:tagLst>
</file>

<file path=ppt/tags/tag221.xml><?xml version="1.0" encoding="utf-8"?>
<p:tagLst xmlns:p="http://schemas.openxmlformats.org/presentationml/2006/main">
  <p:tag name="KSO_WM_FULL_TEXT_BEAUTIFY_COPY_ID" val="13"/>
</p:tagLst>
</file>

<file path=ppt/tags/tag222.xml><?xml version="1.0" encoding="utf-8"?>
<p:tagLst xmlns:p="http://schemas.openxmlformats.org/presentationml/2006/main">
  <p:tag name="KSO_WM_SPECIAL_SOURCE" val="bdnull"/>
</p:tagLst>
</file>

<file path=ppt/tags/tag223.xml><?xml version="1.0" encoding="utf-8"?>
<p:tagLst xmlns:p="http://schemas.openxmlformats.org/presentationml/2006/main">
  <p:tag name="KSO_WM_FULL_TEXT_BEAUTIFY_COPY_ID" val="13"/>
</p:tagLst>
</file>

<file path=ppt/tags/tag224.xml><?xml version="1.0" encoding="utf-8"?>
<p:tagLst xmlns:p="http://schemas.openxmlformats.org/presentationml/2006/main">
  <p:tag name="KSO_WM_SPECIAL_SOURCE" val="bdnull"/>
</p:tagLst>
</file>

<file path=ppt/tags/tag225.xml><?xml version="1.0" encoding="utf-8"?>
<p:tagLst xmlns:p="http://schemas.openxmlformats.org/presentationml/2006/main">
  <p:tag name="KSO_WM_FULL_TEXT_BEAUTIFY_COPY_ID" val="13"/>
</p:tagLst>
</file>

<file path=ppt/tags/tag226.xml><?xml version="1.0" encoding="utf-8"?>
<p:tagLst xmlns:p="http://schemas.openxmlformats.org/presentationml/2006/main">
  <p:tag name="KSO_WM_SPECIAL_SOURCE" val="bdnull"/>
</p:tagLst>
</file>

<file path=ppt/tags/tag227.xml><?xml version="1.0" encoding="utf-8"?>
<p:tagLst xmlns:p="http://schemas.openxmlformats.org/presentationml/2006/main">
  <p:tag name="KSO_WM_FULL_TEXT_BEAUTIFY_COPY_ID" val="13"/>
</p:tagLst>
</file>

<file path=ppt/tags/tag228.xml><?xml version="1.0" encoding="utf-8"?>
<p:tagLst xmlns:p="http://schemas.openxmlformats.org/presentationml/2006/main">
  <p:tag name="KSO_WM_SPECIAL_SOURCE" val="bdnull"/>
</p:tagLst>
</file>

<file path=ppt/tags/tag229.xml><?xml version="1.0" encoding="utf-8"?>
<p:tagLst xmlns:p="http://schemas.openxmlformats.org/presentationml/2006/main">
  <p:tag name="KSO_WM_FULL_TEXT_BEAUTIFY_COPY_ID" val="13"/>
</p:tagLst>
</file>

<file path=ppt/tags/tag230.xml><?xml version="1.0" encoding="utf-8"?>
<p:tagLst xmlns:p="http://schemas.openxmlformats.org/presentationml/2006/main">
  <p:tag name="KSO_WM_SPECIAL_SOURCE" val="bdnull"/>
</p:tagLst>
</file>

<file path=ppt/tags/tag231.xml><?xml version="1.0" encoding="utf-8"?>
<p:tagLst xmlns:p="http://schemas.openxmlformats.org/presentationml/2006/main">
  <p:tag name="KSO_WM_FULL_TEXT_BEAUTIFY_COPY_ID" val="13"/>
</p:tagLst>
</file>

<file path=ppt/tags/tag232.xml><?xml version="1.0" encoding="utf-8"?>
<p:tagLst xmlns:p="http://schemas.openxmlformats.org/presentationml/2006/main">
  <p:tag name="KSO_WM_SPECIAL_SOURCE" val="bdnull"/>
</p:tagLst>
</file>

<file path=ppt/tags/tag233.xml><?xml version="1.0" encoding="utf-8"?>
<p:tagLst xmlns:p="http://schemas.openxmlformats.org/presentationml/2006/main">
  <p:tag name="KSO_WM_FULL_TEXT_BEAUTIFY_COPY_ID" val="13"/>
</p:tagLst>
</file>

<file path=ppt/tags/tag234.xml><?xml version="1.0" encoding="utf-8"?>
<p:tagLst xmlns:p="http://schemas.openxmlformats.org/presentationml/2006/main">
  <p:tag name="KSO_WM_SPECIAL_SOURCE" val="bdnull"/>
</p:tagLst>
</file>

<file path=ppt/tags/tag235.xml><?xml version="1.0" encoding="utf-8"?>
<p:tagLst xmlns:p="http://schemas.openxmlformats.org/presentationml/2006/main">
  <p:tag name="KSO_WM_FULL_TEXT_BEAUTIFY_COPY_ID" val="13"/>
</p:tagLst>
</file>

<file path=ppt/tags/tag236.xml><?xml version="1.0" encoding="utf-8"?>
<p:tagLst xmlns:p="http://schemas.openxmlformats.org/presentationml/2006/main">
  <p:tag name="KSO_WM_SPECIAL_SOURCE" val="bdnull"/>
</p:tagLst>
</file>

<file path=ppt/tags/tag237.xml><?xml version="1.0" encoding="utf-8"?>
<p:tagLst xmlns:p="http://schemas.openxmlformats.org/presentationml/2006/main">
  <p:tag name="KSO_WM_FULL_TEXT_BEAUTIFY_COPY_ID" val="13"/>
</p:tagLst>
</file>

<file path=ppt/tags/tag238.xml><?xml version="1.0" encoding="utf-8"?>
<p:tagLst xmlns:p="http://schemas.openxmlformats.org/presentationml/2006/main">
  <p:tag name="KSO_WM_FULL_TEXT_BEAUTIFY_COPY_ID" val="13"/>
</p:tagLst>
</file>

<file path=ppt/tags/tag239.xml><?xml version="1.0" encoding="utf-8"?>
<p:tagLst xmlns:p="http://schemas.openxmlformats.org/presentationml/2006/main">
  <p:tag name="KSO_WM_SPECIAL_SOURCE" val="bdnull"/>
</p:tagLst>
</file>

<file path=ppt/tags/tag240.xml><?xml version="1.0" encoding="utf-8"?>
<p:tagLst xmlns:p="http://schemas.openxmlformats.org/presentationml/2006/main">
  <p:tag name="KSO_WM_FULL_TEXT_BEAUTIFY_COPY_ID" val="13"/>
</p:tagLst>
</file>

<file path=ppt/tags/tag241.xml><?xml version="1.0" encoding="utf-8"?>
<p:tagLst xmlns:p="http://schemas.openxmlformats.org/presentationml/2006/main">
  <p:tag name="KSO_WM_SPECIAL_SOURCE" val="bdnull"/>
</p:tagLst>
</file>

<file path=ppt/tags/tag242.xml><?xml version="1.0" encoding="utf-8"?>
<p:tagLst xmlns:p="http://schemas.openxmlformats.org/presentationml/2006/main">
  <p:tag name="KSO_WM_FULL_TEXT_BEAUTIFY_COPY_ID" val="13"/>
</p:tagLst>
</file>

<file path=ppt/tags/tag243.xml><?xml version="1.0" encoding="utf-8"?>
<p:tagLst xmlns:p="http://schemas.openxmlformats.org/presentationml/2006/main">
  <p:tag name="KSO_WM_SPECIAL_SOURCE" val="bdnull"/>
</p:tagLst>
</file>

<file path=ppt/tags/tag244.xml><?xml version="1.0" encoding="utf-8"?>
<p:tagLst xmlns:p="http://schemas.openxmlformats.org/presentationml/2006/main">
  <p:tag name="KSO_WM_FULL_TEXT_BEAUTIFY_COPY_ID" val="13"/>
</p:tagLst>
</file>

<file path=ppt/tags/tag245.xml><?xml version="1.0" encoding="utf-8"?>
<p:tagLst xmlns:p="http://schemas.openxmlformats.org/presentationml/2006/main">
  <p:tag name="KSO_WM_SPECIAL_SOURCE" val="bdnull"/>
</p:tagLst>
</file>

<file path=ppt/tags/tag246.xml><?xml version="1.0" encoding="utf-8"?>
<p:tagLst xmlns:p="http://schemas.openxmlformats.org/presentationml/2006/main">
  <p:tag name="KSO_WM_FULL_TEXT_BEAUTIFY_COPY_ID" val="13"/>
</p:tagLst>
</file>

<file path=ppt/tags/tag247.xml><?xml version="1.0" encoding="utf-8"?>
<p:tagLst xmlns:p="http://schemas.openxmlformats.org/presentationml/2006/main">
  <p:tag name="KSO_WM_SPECIAL_SOURCE" val="bdnull"/>
</p:tagLst>
</file>

<file path=ppt/tags/tag248.xml><?xml version="1.0" encoding="utf-8"?>
<p:tagLst xmlns:p="http://schemas.openxmlformats.org/presentationml/2006/main">
  <p:tag name="KSO_WM_FULL_TEXT_BEAUTIFY_COPY_ID" val="13"/>
</p:tagLst>
</file>

<file path=ppt/tags/tag249.xml><?xml version="1.0" encoding="utf-8"?>
<p:tagLst xmlns:p="http://schemas.openxmlformats.org/presentationml/2006/main">
  <p:tag name="KSO_WM_SPECIAL_SOURCE" val="bdnull"/>
</p:tagLst>
</file>

<file path=ppt/tags/tag250.xml><?xml version="1.0" encoding="utf-8"?>
<p:tagLst xmlns:p="http://schemas.openxmlformats.org/presentationml/2006/main">
  <p:tag name="KSO_WM_FULL_TEXT_BEAUTIFY_COPY_ID" val="13"/>
</p:tagLst>
</file>

<file path=ppt/tags/tag251.xml><?xml version="1.0" encoding="utf-8"?>
<p:tagLst xmlns:p="http://schemas.openxmlformats.org/presentationml/2006/main">
  <p:tag name="KSO_WM_SPECIAL_SOURCE" val="bdnull"/>
</p:tagLst>
</file>

<file path=ppt/tags/tag252.xml><?xml version="1.0" encoding="utf-8"?>
<p:tagLst xmlns:p="http://schemas.openxmlformats.org/presentationml/2006/main">
  <p:tag name="KSO_WM_FULL_TEXT_BEAUTIFY_COPY_ID" val="13"/>
</p:tagLst>
</file>

<file path=ppt/tags/tag253.xml><?xml version="1.0" encoding="utf-8"?>
<p:tagLst xmlns:p="http://schemas.openxmlformats.org/presentationml/2006/main">
  <p:tag name="KSO_WM_SPECIAL_SOURCE" val="bdnull"/>
</p:tagLst>
</file>

<file path=ppt/tags/tag254.xml><?xml version="1.0" encoding="utf-8"?>
<p:tagLst xmlns:p="http://schemas.openxmlformats.org/presentationml/2006/main">
  <p:tag name="KSO_WM_FULL_TEXT_BEAUTIFY_COPY_ID" val="13"/>
</p:tagLst>
</file>

<file path=ppt/tags/tag255.xml><?xml version="1.0" encoding="utf-8"?>
<p:tagLst xmlns:p="http://schemas.openxmlformats.org/presentationml/2006/main">
  <p:tag name="KSO_WM_SPECIAL_SOURCE" val="bdnull"/>
</p:tagLst>
</file>

<file path=ppt/tags/tag256.xml><?xml version="1.0" encoding="utf-8"?>
<p:tagLst xmlns:p="http://schemas.openxmlformats.org/presentationml/2006/main">
  <p:tag name="KSO_WM_FULL_TEXT_BEAUTIFY_COPY_ID" val="13"/>
</p:tagLst>
</file>

<file path=ppt/tags/tag257.xml><?xml version="1.0" encoding="utf-8"?>
<p:tagLst xmlns:p="http://schemas.openxmlformats.org/presentationml/2006/main">
  <p:tag name="KSO_WM_SPECIAL_SOURCE" val="bdnull"/>
</p:tagLst>
</file>

<file path=ppt/tags/tag258.xml><?xml version="1.0" encoding="utf-8"?>
<p:tagLst xmlns:p="http://schemas.openxmlformats.org/presentationml/2006/main">
  <p:tag name="KSO_WM_FULL_TEXT_BEAUTIFY_COPY_ID" val="13"/>
</p:tagLst>
</file>

<file path=ppt/tags/tag259.xml><?xml version="1.0" encoding="utf-8"?>
<p:tagLst xmlns:p="http://schemas.openxmlformats.org/presentationml/2006/main">
  <p:tag name="KSO_WM_SPECIAL_SOURCE" val="bdnull"/>
</p:tagLst>
</file>

<file path=ppt/tags/tag260.xml><?xml version="1.0" encoding="utf-8"?>
<p:tagLst xmlns:p="http://schemas.openxmlformats.org/presentationml/2006/main">
  <p:tag name="KSO_WM_FULL_TEXT_BEAUTIFY_COPY_ID" val="13"/>
</p:tagLst>
</file>

<file path=ppt/tags/tag261.xml><?xml version="1.0" encoding="utf-8"?>
<p:tagLst xmlns:p="http://schemas.openxmlformats.org/presentationml/2006/main">
  <p:tag name="KSO_WM_SPECIAL_SOURCE" val="bdnull"/>
</p:tagLst>
</file>

<file path=ppt/tags/tag262.xml><?xml version="1.0" encoding="utf-8"?>
<p:tagLst xmlns:p="http://schemas.openxmlformats.org/presentationml/2006/main">
  <p:tag name="KSO_WM_FULL_TEXT_BEAUTIFY_COPY_ID" val="13"/>
</p:tagLst>
</file>

<file path=ppt/tags/tag263.xml><?xml version="1.0" encoding="utf-8"?>
<p:tagLst xmlns:p="http://schemas.openxmlformats.org/presentationml/2006/main">
  <p:tag name="KSO_WM_FULL_TEXT_BEAUTIFY_COPY_ID" val="13"/>
</p:tagLst>
</file>

<file path=ppt/tags/tag264.xml><?xml version="1.0" encoding="utf-8"?>
<p:tagLst xmlns:p="http://schemas.openxmlformats.org/presentationml/2006/main">
  <p:tag name="KSO_WM_SPECIAL_SOURCE" val="bdnull"/>
</p:tagLst>
</file>

<file path=ppt/tags/tag265.xml><?xml version="1.0" encoding="utf-8"?>
<p:tagLst xmlns:p="http://schemas.openxmlformats.org/presentationml/2006/main">
  <p:tag name="KSO_WM_FULL_TEXT_BEAUTIFY_COPY_ID" val="13"/>
</p:tagLst>
</file>

<file path=ppt/tags/tag266.xml><?xml version="1.0" encoding="utf-8"?>
<p:tagLst xmlns:p="http://schemas.openxmlformats.org/presentationml/2006/main">
  <p:tag name="KSO_WM_SPECIAL_SOURCE" val="bdnull"/>
</p:tagLst>
</file>

<file path=ppt/tags/tag267.xml><?xml version="1.0" encoding="utf-8"?>
<p:tagLst xmlns:p="http://schemas.openxmlformats.org/presentationml/2006/main">
  <p:tag name="KSO_WM_FULL_TEXT_BEAUTIFY_COPY_ID" val="13"/>
</p:tagLst>
</file>

<file path=ppt/tags/tag268.xml><?xml version="1.0" encoding="utf-8"?>
<p:tagLst xmlns:p="http://schemas.openxmlformats.org/presentationml/2006/main">
  <p:tag name="KSO_WM_SPECIAL_SOURCE" val="bdnull"/>
</p:tagLst>
</file>

<file path=ppt/tags/tag269.xml><?xml version="1.0" encoding="utf-8"?>
<p:tagLst xmlns:p="http://schemas.openxmlformats.org/presentationml/2006/main">
  <p:tag name="KSO_WM_FULL_TEXT_BEAUTIFY_COPY_ID" val="13"/>
</p:tagLst>
</file>

<file path=ppt/tags/tag270.xml><?xml version="1.0" encoding="utf-8"?>
<p:tagLst xmlns:p="http://schemas.openxmlformats.org/presentationml/2006/main">
  <p:tag name="KSO_WM_SPECIAL_SOURCE" val="bdnull"/>
</p:tagLst>
</file>

<file path=ppt/tags/tag271.xml><?xml version="1.0" encoding="utf-8"?>
<p:tagLst xmlns:p="http://schemas.openxmlformats.org/presentationml/2006/main">
  <p:tag name="KSO_WM_FULL_TEXT_BEAUTIFY_COPY_ID" val="13"/>
</p:tagLst>
</file>

<file path=ppt/tags/tag272.xml><?xml version="1.0" encoding="utf-8"?>
<p:tagLst xmlns:p="http://schemas.openxmlformats.org/presentationml/2006/main">
  <p:tag name="KSO_WM_SPECIAL_SOURCE" val="bdnull"/>
</p:tagLst>
</file>

<file path=ppt/tags/tag273.xml><?xml version="1.0" encoding="utf-8"?>
<p:tagLst xmlns:p="http://schemas.openxmlformats.org/presentationml/2006/main">
  <p:tag name="KSO_WM_FULL_TEXT_BEAUTIFY_COPY_ID" val="13"/>
</p:tagLst>
</file>

<file path=ppt/tags/tag274.xml><?xml version="1.0" encoding="utf-8"?>
<p:tagLst xmlns:p="http://schemas.openxmlformats.org/presentationml/2006/main">
  <p:tag name="KSO_WM_FULL_TEXT_BEAUTIFY_COPY_ID" val="13"/>
</p:tagLst>
</file>

<file path=ppt/tags/tag275.xml><?xml version="1.0" encoding="utf-8"?>
<p:tagLst xmlns:p="http://schemas.openxmlformats.org/presentationml/2006/main">
  <p:tag name="KSO_WM_SPECIAL_SOURCE" val="bdnull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884_7*i*1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277.xml><?xml version="1.0" encoding="utf-8"?>
<p:tagLst xmlns:p="http://schemas.openxmlformats.org/presentationml/2006/main">
  <p:tag name="KSO_WM_UNIT_ISCONTENTSTITLE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custom20203884_7*e*1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UNIT_VALUE" val="0"/>
  <p:tag name="KSO_WM_UNIT_PRESET_TEXT" val="1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884_7*a*1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2"/>
  <p:tag name="KSO_WM_UNIT_TYPE" val="a"/>
  <p:tag name="KSO_WM_UNIT_INDEX" val="1"/>
  <p:tag name="KSO_WM_UNIT_PRESET_TEXT" val="单击此处添加标题"/>
  <p:tag name="KSO_WM_UNIT_ISNUMDGMTITLE" val="0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884_7*a*1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UNIT_ISCONTENTSTITLE" val="0"/>
  <p:tag name="KSO_WM_UNIT_NOCLEAR" val="0"/>
  <p:tag name="KSO_WM_UNIT_VALUE" val="12"/>
  <p:tag name="KSO_WM_UNIT_TYPE" val="a"/>
  <p:tag name="KSO_WM_UNIT_INDEX" val="1"/>
  <p:tag name="KSO_WM_UNIT_PRESET_TEXT" val="单击此处添加标题"/>
  <p:tag name="KSO_WM_UNIT_ISNUMDGMTITLE" val="0"/>
</p:tagLst>
</file>

<file path=ppt/tags/tag280.xml><?xml version="1.0" encoding="utf-8"?>
<p:tagLst xmlns:p="http://schemas.openxmlformats.org/presentationml/2006/main">
  <p:tag name="KSO_WM_FULL_TEXT_BEAUTIFY_COPY_ID" val="13"/>
</p:tagLst>
</file>

<file path=ppt/tags/tag281.xml><?xml version="1.0" encoding="utf-8"?>
<p:tagLst xmlns:p="http://schemas.openxmlformats.org/presentationml/2006/main">
  <p:tag name="KSO_WM_SLIDE_ID" val="custom20203884_7"/>
  <p:tag name="KSO_WM_TEMPLATE_SUBCATEGORY" val="0"/>
  <p:tag name="KSO_WM_TEMPLATE_MASTER_TYPE" val="1"/>
  <p:tag name="KSO_WM_TEMPLATE_COLOR_TYPE" val="1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3884"/>
  <p:tag name="KSO_WM_SLIDE_TYPE" val="sectionTitle"/>
  <p:tag name="KSO_WM_SLIDE_SUBTYPE" val="pureTxt"/>
  <p:tag name="KSO_WM_SLIDE_LAYOUT" val="a_e"/>
  <p:tag name="KSO_WM_SLIDE_LAYOUT_CNT" val="1_1"/>
  <p:tag name="KSO_WM_SPECIAL_SOURCE" val="bdnull"/>
</p:tagLst>
</file>

<file path=ppt/tags/tag282.xml><?xml version="1.0" encoding="utf-8"?>
<p:tagLst xmlns:p="http://schemas.openxmlformats.org/presentationml/2006/main">
  <p:tag name="KSO_WM_FULL_TEXT_BEAUTIFY_COPY_ID" val="13"/>
</p:tagLst>
</file>

<file path=ppt/tags/tag283.xml><?xml version="1.0" encoding="utf-8"?>
<p:tagLst xmlns:p="http://schemas.openxmlformats.org/presentationml/2006/main">
  <p:tag name="KSO_WM_BEAUTIFY_FLAG" val="#wm#"/>
  <p:tag name="KSO_WM_TEMPLATE_CATEGORY" val="custom"/>
  <p:tag name="KSO_WM_TEMPLATE_INDEX" val="20203884"/>
  <p:tag name="KSO_WM_SPECIAL_SOURCE" val="bdnull"/>
</p:tagLst>
</file>

<file path=ppt/tags/tag284.xml><?xml version="1.0" encoding="utf-8"?>
<p:tagLst xmlns:p="http://schemas.openxmlformats.org/presentationml/2006/main">
  <p:tag name="KSO_WM_FULL_TEXT_BEAUTIFY_COPY_ID" val="13"/>
</p:tagLst>
</file>

<file path=ppt/tags/tag285.xml><?xml version="1.0" encoding="utf-8"?>
<p:tagLst xmlns:p="http://schemas.openxmlformats.org/presentationml/2006/main">
  <p:tag name="KSO_WM_SPECIAL_SOURCE" val="bdnull"/>
</p:tagLst>
</file>

<file path=ppt/tags/tag286.xml><?xml version="1.0" encoding="utf-8"?>
<p:tagLst xmlns:p="http://schemas.openxmlformats.org/presentationml/2006/main">
  <p:tag name="KSO_WM_FULL_TEXT_BEAUTIFY_COPY_ID" val="13"/>
</p:tagLst>
</file>

<file path=ppt/tags/tag287.xml><?xml version="1.0" encoding="utf-8"?>
<p:tagLst xmlns:p="http://schemas.openxmlformats.org/presentationml/2006/main">
  <p:tag name="KSO_WM_SPECIAL_SOURCE" val="bdnull"/>
</p:tagLst>
</file>

<file path=ppt/tags/tag288.xml><?xml version="1.0" encoding="utf-8"?>
<p:tagLst xmlns:p="http://schemas.openxmlformats.org/presentationml/2006/main">
  <p:tag name="KSO_WM_FULL_TEXT_BEAUTIFY_COPY_ID" val="13"/>
</p:tagLst>
</file>

<file path=ppt/tags/tag289.xml><?xml version="1.0" encoding="utf-8"?>
<p:tagLst xmlns:p="http://schemas.openxmlformats.org/presentationml/2006/main">
  <p:tag name="KSO_WM_SPECIAL_SOURCE" val="bdnull"/>
</p:tagLst>
</file>

<file path=ppt/tags/tag290.xml><?xml version="1.0" encoding="utf-8"?>
<p:tagLst xmlns:p="http://schemas.openxmlformats.org/presentationml/2006/main">
  <p:tag name="KSO_WM_FULL_TEXT_BEAUTIFY_COPY_ID" val="13"/>
</p:tagLst>
</file>

<file path=ppt/tags/tag291.xml><?xml version="1.0" encoding="utf-8"?>
<p:tagLst xmlns:p="http://schemas.openxmlformats.org/presentationml/2006/main">
  <p:tag name="KSO_WM_BEAUTIFY_FLAG" val="#wm#"/>
  <p:tag name="KSO_WM_TEMPLATE_CATEGORY" val="custom"/>
  <p:tag name="KSO_WM_TEMPLATE_INDEX" val="20203884"/>
  <p:tag name="KSO_WM_SPECIAL_SOURCE" val="bdnull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3884_26*a*1"/>
  <p:tag name="KSO_WM_TEMPLATE_CATEGORY" val="custom"/>
  <p:tag name="KSO_WM_TEMPLATE_INDEX" val="20203884"/>
  <p:tag name="KSO_WM_UNIT_LAYERLEVEL" val="1"/>
  <p:tag name="KSO_WM_TAG_VERSION" val="1.0"/>
  <p:tag name="KSO_WM_BEAUTIFY_FLAG" val="#wm#"/>
  <p:tag name="KSO_WM_UNIT_ISCONTENTSTITLE" val="0"/>
  <p:tag name="KSO_WM_UNIT_NOCLEAR" val="1"/>
  <p:tag name="KSO_WM_UNIT_VALUE" val="5"/>
  <p:tag name="KSO_WM_UNIT_TYPE" val="a"/>
  <p:tag name="KSO_WM_UNIT_INDEX" val="1"/>
  <p:tag name="KSO_WM_UNIT_PRESET_TEXT" val="THANKS"/>
  <p:tag name="KSO_WM_UNIT_ISNUMDGMTITLE" val="0"/>
</p:tagLst>
</file>

<file path=ppt/tags/tag293.xml><?xml version="1.0" encoding="utf-8"?>
<p:tagLst xmlns:p="http://schemas.openxmlformats.org/presentationml/2006/main">
  <p:tag name="KSO_WM_FULL_TEXT_BEAUTIFY_COPY_ID" val="13"/>
</p:tagLst>
</file>

<file path=ppt/tags/tag294.xml><?xml version="1.0" encoding="utf-8"?>
<p:tagLst xmlns:p="http://schemas.openxmlformats.org/presentationml/2006/main">
  <p:tag name="KSO_WM_SLIDE_ID" val="custom20203884_26"/>
  <p:tag name="KSO_WM_TEMPLATE_SUBCATEGORY" val="0"/>
  <p:tag name="KSO_WM_TEMPLATE_MASTER_TYPE" val="1"/>
  <p:tag name="KSO_WM_TEMPLATE_COLOR_TYPE" val="1"/>
  <p:tag name="KSO_WM_SLIDE_ITEM_CNT" val="0"/>
  <p:tag name="KSO_WM_SLIDE_INDEX" val="26"/>
  <p:tag name="KSO_WM_TAG_VERSION" val="1.0"/>
  <p:tag name="KSO_WM_BEAUTIFY_FLAG" val="#wm#"/>
  <p:tag name="KSO_WM_TEMPLATE_CATEGORY" val="custom"/>
  <p:tag name="KSO_WM_TEMPLATE_INDEX" val="20203884"/>
  <p:tag name="KSO_WM_SLIDE_TYPE" val="endPage"/>
  <p:tag name="KSO_WM_SLIDE_SUBTYPE" val="pureTxt"/>
  <p:tag name="KSO_WM_SLIDE_LAYOUT" val="a"/>
  <p:tag name="KSO_WM_SLIDE_LAYOUT_CNT" val="1"/>
  <p:tag name="KSO_WM_SPECIAL_SOURCE" val="bdnull"/>
</p:tagLst>
</file>

<file path=ppt/tags/tag295.xml><?xml version="1.0" encoding="utf-8"?>
<p:tagLst xmlns:p="http://schemas.openxmlformats.org/presentationml/2006/main">
  <p:tag name="KSO_WPP_MARK_KEY" val="1cc69ec4-9de2-45aa-9e20-b2318565143a"/>
  <p:tag name="COMMONDATA" val="eyJoZGlkIjoiZTFmMDc4YTYxZWY3MGZjYWI5Y2I2NGIxYjYwYTMwZjYifQ=="/>
</p:tagLst>
</file>

<file path=ppt/theme/theme1.xml><?xml version="1.0" encoding="utf-8"?>
<a:theme xmlns:a="http://schemas.openxmlformats.org/drawingml/2006/main" name="更多免费方案资料加微信：anran1468">
  <a:themeElements>
    <a:clrScheme name="">
      <a:dk1>
        <a:sysClr val="windowText" lastClr="000000"/>
      </a:dk1>
      <a:lt1>
        <a:sysClr val="window" lastClr="FFFFFF"/>
      </a:lt1>
      <a:dk2>
        <a:srgbClr val="002842"/>
      </a:dk2>
      <a:lt2>
        <a:srgbClr val="FFFFFF"/>
      </a:lt2>
      <a:accent1>
        <a:srgbClr val="5195A5"/>
      </a:accent1>
      <a:accent2>
        <a:srgbClr val="8CA26C"/>
      </a:accent2>
      <a:accent3>
        <a:srgbClr val="C5B331"/>
      </a:accent3>
      <a:accent4>
        <a:srgbClr val="E1A215"/>
      </a:accent4>
      <a:accent5>
        <a:srgbClr val="E87A20"/>
      </a:accent5>
      <a:accent6>
        <a:srgbClr val="DD4319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12416</Words>
  <Application>WPS 演示</Application>
  <PresentationFormat>全屏显示(16:9)</PresentationFormat>
  <Paragraphs>2999</Paragraphs>
  <Slides>49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68" baseType="lpstr">
      <vt:lpstr>Arial</vt:lpstr>
      <vt:lpstr>宋体</vt:lpstr>
      <vt:lpstr>Wingdings</vt:lpstr>
      <vt:lpstr>微软雅黑</vt:lpstr>
      <vt:lpstr>汉仪旗黑-85S</vt:lpstr>
      <vt:lpstr>黑体</vt:lpstr>
      <vt:lpstr>PMingLiU</vt:lpstr>
      <vt:lpstr>等线</vt:lpstr>
      <vt:lpstr>Broadway</vt:lpstr>
      <vt:lpstr>Century Gothic</vt:lpstr>
      <vt:lpstr>Calibri</vt:lpstr>
      <vt:lpstr>Times New Roman</vt:lpstr>
      <vt:lpstr>Arial Unicode MS</vt:lpstr>
      <vt:lpstr>MingLiU-ExtB</vt:lpstr>
      <vt:lpstr>Arial</vt:lpstr>
      <vt:lpstr>华文中宋</vt:lpstr>
      <vt:lpstr>楷体_GB2312</vt:lpstr>
      <vt:lpstr>新宋体</vt:lpstr>
      <vt:lpstr>更多免费方案资料加微信：anran1468</vt:lpstr>
      <vt:lpstr>金盘科创大厦智慧酒店 运营策划方案   </vt:lpstr>
      <vt:lpstr>金盘科创大厦功能结构图</vt:lpstr>
      <vt:lpstr>目录</vt:lpstr>
      <vt:lpstr>PowerPoint 演示文稿</vt:lpstr>
      <vt:lpstr>PowerPoint 演示文稿</vt:lpstr>
      <vt:lpstr>PowerPoint 演示文稿</vt:lpstr>
      <vt:lpstr>其他高端会员人群画像</vt:lpstr>
      <vt:lpstr>免税购物</vt:lpstr>
      <vt:lpstr>PowerPoint 演示文稿</vt:lpstr>
      <vt:lpstr>智能硬件</vt:lpstr>
      <vt:lpstr>智能硬件</vt:lpstr>
      <vt:lpstr>PowerPoint 演示文稿</vt:lpstr>
      <vt:lpstr>智能硬件</vt:lpstr>
      <vt:lpstr>PowerPoint 演示文稿</vt:lpstr>
      <vt:lpstr>主题四：技术</vt:lpstr>
      <vt:lpstr>主题四：技术</vt:lpstr>
      <vt:lpstr>主题四：技术</vt:lpstr>
      <vt:lpstr>主题四：技术</vt:lpstr>
      <vt:lpstr>主题四：技术</vt:lpstr>
      <vt:lpstr>8、自助式酒店软件</vt:lpstr>
      <vt:lpstr>主题四：技术</vt:lpstr>
      <vt:lpstr>11、大堂中的无人零售，跨境电商体验店</vt:lpstr>
      <vt:lpstr>主题四：技术</vt:lpstr>
      <vt:lpstr>主题四：技术</vt:lpstr>
      <vt:lpstr>PowerPoint 演示文稿</vt:lpstr>
      <vt:lpstr>科创大厦市场营销活动节奏安排</vt:lpstr>
      <vt:lpstr>PowerPoint 演示文稿</vt:lpstr>
      <vt:lpstr>PowerPoint 演示文稿</vt:lpstr>
      <vt:lpstr>PowerPoint 演示文稿</vt:lpstr>
      <vt:lpstr>科创大厦掘金数字营销时代的五大能力</vt:lpstr>
      <vt:lpstr>细分 将是酒店业未来发展的关键词</vt:lpstr>
      <vt:lpstr>新模式下以KOL＋KOC组合投放为主</vt:lpstr>
      <vt:lpstr>电商渠道的主要类型</vt:lpstr>
      <vt:lpstr>KOL成为品牌投放广告的重要渠道</vt:lpstr>
      <vt:lpstr>低成本实现目标用户的深度渗透</vt:lpstr>
      <vt:lpstr>七大新渠道、新玩法大盘点</vt:lpstr>
      <vt:lpstr>PowerPoint 演示文稿</vt:lpstr>
      <vt:lpstr>团队组建与核心指标</vt:lpstr>
      <vt:lpstr>PowerPoint 演示文稿</vt:lpstr>
      <vt:lpstr>酒店客户满意度绩效考核指标体系</vt:lpstr>
      <vt:lpstr>满意度绩效考核的四大关键点</vt:lpstr>
      <vt:lpstr>PowerPoint 演示文稿</vt:lpstr>
      <vt:lpstr>科创大厦自营分析（略）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科创大厦营销策划方案</dc:title>
  <dc:creator/>
  <cp:lastModifiedBy>安柏啦</cp:lastModifiedBy>
  <cp:revision>26</cp:revision>
  <dcterms:created xsi:type="dcterms:W3CDTF">2023-05-27T10:54:00Z</dcterms:created>
  <dcterms:modified xsi:type="dcterms:W3CDTF">2023-08-07T01:38:16Z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2020-12-30T00:00:00Z</vt:filetime>
  </property>
  <property fmtid="{D5CDD505-2E9C-101B-9397-08002B2CF9AE}" pid="5" name="KSOProductBuildVer">
    <vt:lpwstr>2052-11.1.0.14309</vt:lpwstr>
  </property>
  <property fmtid="{D5CDD505-2E9C-101B-9397-08002B2CF9AE}" pid="6" name="ICV">
    <vt:lpwstr>77613577948F4A96820CC4A2AEFE6C30_12</vt:lpwstr>
  </property>
</Properties>
</file>