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notesSlides/notesSlide3.xml" ContentType="application/vnd.openxmlformats-officedocument.presentationml.notesSlide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notesSlides/notesSlide4.xml" ContentType="application/vnd.openxmlformats-officedocument.presentationml.notesSlide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charts/chart1.xml" ContentType="application/vnd.openxmlformats-officedocument.drawingml.chart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159.xml" ContentType="application/vnd.openxmlformats-officedocument.presentationml.tags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61"/>
  </p:notesMasterIdLst>
  <p:handoutMasterIdLst>
    <p:handoutMasterId r:id="rId62"/>
  </p:handoutMasterIdLst>
  <p:sldIdLst>
    <p:sldId id="376" r:id="rId2"/>
    <p:sldId id="441" r:id="rId3"/>
    <p:sldId id="379" r:id="rId4"/>
    <p:sldId id="409" r:id="rId5"/>
    <p:sldId id="410" r:id="rId6"/>
    <p:sldId id="411" r:id="rId7"/>
    <p:sldId id="412" r:id="rId8"/>
    <p:sldId id="413" r:id="rId9"/>
    <p:sldId id="415" r:id="rId10"/>
    <p:sldId id="414" r:id="rId11"/>
    <p:sldId id="416" r:id="rId12"/>
    <p:sldId id="417" r:id="rId13"/>
    <p:sldId id="421" r:id="rId14"/>
    <p:sldId id="422" r:id="rId15"/>
    <p:sldId id="380" r:id="rId16"/>
    <p:sldId id="423" r:id="rId17"/>
    <p:sldId id="424" r:id="rId18"/>
    <p:sldId id="425" r:id="rId19"/>
    <p:sldId id="427" r:id="rId20"/>
    <p:sldId id="426" r:id="rId21"/>
    <p:sldId id="428" r:id="rId22"/>
    <p:sldId id="429" r:id="rId23"/>
    <p:sldId id="430" r:id="rId24"/>
    <p:sldId id="381" r:id="rId25"/>
    <p:sldId id="431" r:id="rId26"/>
    <p:sldId id="432" r:id="rId27"/>
    <p:sldId id="433" r:id="rId28"/>
    <p:sldId id="382" r:id="rId29"/>
    <p:sldId id="434" r:id="rId30"/>
    <p:sldId id="435" r:id="rId31"/>
    <p:sldId id="436" r:id="rId32"/>
    <p:sldId id="356" r:id="rId33"/>
    <p:sldId id="384" r:id="rId34"/>
    <p:sldId id="359" r:id="rId35"/>
    <p:sldId id="321" r:id="rId36"/>
    <p:sldId id="360" r:id="rId37"/>
    <p:sldId id="320" r:id="rId38"/>
    <p:sldId id="361" r:id="rId39"/>
    <p:sldId id="322" r:id="rId40"/>
    <p:sldId id="362" r:id="rId41"/>
    <p:sldId id="323" r:id="rId42"/>
    <p:sldId id="442" r:id="rId43"/>
    <p:sldId id="396" r:id="rId44"/>
    <p:sldId id="335" r:id="rId45"/>
    <p:sldId id="347" r:id="rId46"/>
    <p:sldId id="374" r:id="rId47"/>
    <p:sldId id="350" r:id="rId48"/>
    <p:sldId id="329" r:id="rId49"/>
    <p:sldId id="351" r:id="rId50"/>
    <p:sldId id="330" r:id="rId51"/>
    <p:sldId id="331" r:id="rId52"/>
    <p:sldId id="365" r:id="rId53"/>
    <p:sldId id="366" r:id="rId54"/>
    <p:sldId id="352" r:id="rId55"/>
    <p:sldId id="315" r:id="rId56"/>
    <p:sldId id="367" r:id="rId57"/>
    <p:sldId id="353" r:id="rId58"/>
    <p:sldId id="327" r:id="rId59"/>
    <p:sldId id="333" r:id="rId60"/>
  </p:sldIdLst>
  <p:sldSz cx="12192000" cy="6858000"/>
  <p:notesSz cx="6858000" cy="9144000"/>
  <p:embeddedFontLst>
    <p:embeddedFont>
      <p:font typeface="江城正义体 500W" panose="02010600030101010101" charset="-122"/>
      <p:regular r:id="rId63"/>
    </p:embeddedFont>
    <p:embeddedFont>
      <p:font typeface="等线" panose="02010600030101010101" pitchFamily="2" charset="-122"/>
      <p:regular r:id="rId64"/>
      <p:bold r:id="rId65"/>
    </p:embeddedFont>
  </p:embeddedFontLst>
  <p:custDataLst>
    <p:tags r:id="rId6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966"/>
    <a:srgbClr val="E06862"/>
    <a:srgbClr val="1F4970"/>
    <a:srgbClr val="B93A3A"/>
    <a:srgbClr val="595959"/>
    <a:srgbClr val="2F70AB"/>
    <a:srgbClr val="CD5F5F"/>
    <a:srgbClr val="E6E6E6"/>
    <a:srgbClr val="CD2B2B"/>
    <a:srgbClr val="0F0B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822" autoAdjust="0"/>
    <p:restoredTop sz="94660"/>
  </p:normalViewPr>
  <p:slideViewPr>
    <p:cSldViewPr snapToGrid="0">
      <p:cViewPr varScale="1">
        <p:scale>
          <a:sx n="84" d="100"/>
          <a:sy n="84" d="100"/>
        </p:scale>
        <p:origin x="70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1.fntdata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gs" Target="tags/tag1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2.fntdata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commentAuthors" Target="commentAuthor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handoutMaster" Target="handoutMasters/handoutMaster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Jimmy&#21830;&#21697;&#20225;&#21010;\Jimmy&#21830;&#21697;&#20225;&#21010;\&#21697;&#29260;&#21697;&#31867;&#32467;&#26500;&#21344;&#27604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2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江城正义体 500W" panose="020B0500000000000000" charset="-122"/>
              </a:defRPr>
            </a:pPr>
            <a:r>
              <a:rPr lang="en-US">
                <a:cs typeface="江城正义体 500W" panose="020B0500000000000000" charset="-122"/>
              </a:rPr>
              <a:t>SKU</a:t>
            </a:r>
            <a:r>
              <a:rPr lang="zh-CN" altLang="en-US">
                <a:cs typeface="江城正义体 500W" panose="020B0500000000000000" charset="-122"/>
              </a:rPr>
              <a:t>占比</a:t>
            </a:r>
          </a:p>
        </c:rich>
      </c:tx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工作表2!$G$35</c:f>
              <c:strCache>
                <c:ptCount val="1"/>
                <c:pt idx="0">
                  <c:v>店铺内SKU</c:v>
                </c:pt>
              </c:strCache>
            </c:strRef>
          </c:tx>
          <c:explosion val="25"/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F4F2-4400-B1C4-DB11AF506728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F4F2-4400-B1C4-DB11AF506728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2-F4F2-4400-B1C4-DB11AF506728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3-F4F2-4400-B1C4-DB11AF506728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4-F4F2-4400-B1C4-DB11AF506728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5-F4F2-4400-B1C4-DB11AF506728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6-F4F2-4400-B1C4-DB11AF506728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7-F4F2-4400-B1C4-DB11AF506728}"/>
              </c:ext>
            </c:extLst>
          </c:dPt>
          <c:dPt>
            <c:idx val="8"/>
            <c:bubble3D val="0"/>
            <c:extLst>
              <c:ext xmlns:c16="http://schemas.microsoft.com/office/drawing/2014/chart" uri="{C3380CC4-5D6E-409C-BE32-E72D297353CC}">
                <c16:uniqueId val="{00000008-F4F2-4400-B1C4-DB11AF506728}"/>
              </c:ext>
            </c:extLst>
          </c:dPt>
          <c:dPt>
            <c:idx val="9"/>
            <c:bubble3D val="0"/>
            <c:extLst>
              <c:ext xmlns:c16="http://schemas.microsoft.com/office/drawing/2014/chart" uri="{C3380CC4-5D6E-409C-BE32-E72D297353CC}">
                <c16:uniqueId val="{00000009-F4F2-4400-B1C4-DB11AF506728}"/>
              </c:ext>
            </c:extLst>
          </c:dPt>
          <c:dPt>
            <c:idx val="10"/>
            <c:bubble3D val="0"/>
            <c:extLst>
              <c:ext xmlns:c16="http://schemas.microsoft.com/office/drawing/2014/chart" uri="{C3380CC4-5D6E-409C-BE32-E72D297353CC}">
                <c16:uniqueId val="{0000000A-F4F2-4400-B1C4-DB11AF506728}"/>
              </c:ext>
            </c:extLst>
          </c:dPt>
          <c:dPt>
            <c:idx val="11"/>
            <c:bubble3D val="0"/>
            <c:extLst>
              <c:ext xmlns:c16="http://schemas.microsoft.com/office/drawing/2014/chart" uri="{C3380CC4-5D6E-409C-BE32-E72D297353CC}">
                <c16:uniqueId val="{0000000B-F4F2-4400-B1C4-DB11AF506728}"/>
              </c:ext>
            </c:extLst>
          </c:dPt>
          <c:dPt>
            <c:idx val="12"/>
            <c:bubble3D val="0"/>
            <c:extLst>
              <c:ext xmlns:c16="http://schemas.microsoft.com/office/drawing/2014/chart" uri="{C3380CC4-5D6E-409C-BE32-E72D297353CC}">
                <c16:uniqueId val="{0000000C-F4F2-4400-B1C4-DB11AF506728}"/>
              </c:ext>
            </c:extLst>
          </c:dPt>
          <c:dPt>
            <c:idx val="13"/>
            <c:bubble3D val="0"/>
            <c:extLst>
              <c:ext xmlns:c16="http://schemas.microsoft.com/office/drawing/2014/chart" uri="{C3380CC4-5D6E-409C-BE32-E72D297353CC}">
                <c16:uniqueId val="{0000000D-F4F2-4400-B1C4-DB11AF506728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0E-F4F2-4400-B1C4-DB11AF506728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0F-F4F2-4400-B1C4-DB11AF506728}"/>
              </c:ext>
            </c:extLst>
          </c:dPt>
          <c:dLbls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4F2-4400-B1C4-DB11AF506728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4F2-4400-B1C4-DB11AF506728}"/>
                </c:ext>
              </c:extLst>
            </c:dLbl>
            <c:dLbl>
              <c:idx val="13"/>
              <c:layout>
                <c:manualLayout>
                  <c:x val="-3.2816766250522299E-3"/>
                  <c:y val="-4.0896385709555299E-3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F4F2-4400-B1C4-DB11AF506728}"/>
                </c:ext>
              </c:extLst>
            </c:dLbl>
            <c:dLbl>
              <c:idx val="14"/>
              <c:layout>
                <c:manualLayout>
                  <c:x val="-1.47681048637306E-2"/>
                  <c:y val="-3.4904160815918898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F4F2-4400-B1C4-DB11AF50672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江城正义体 500W" panose="020B0500000000000000" charset="-122"/>
                  </a:defRPr>
                </a:pPr>
                <a:endParaRPr lang="zh-CN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工作表2!$F$36:$F$51</c:f>
              <c:strCache>
                <c:ptCount val="16"/>
                <c:pt idx="0">
                  <c:v>衬衫</c:v>
                </c:pt>
                <c:pt idx="1">
                  <c:v>T恤</c:v>
                </c:pt>
                <c:pt idx="2">
                  <c:v>卫衣</c:v>
                </c:pt>
                <c:pt idx="3">
                  <c:v>上衣</c:v>
                </c:pt>
                <c:pt idx="4">
                  <c:v>套装</c:v>
                </c:pt>
                <c:pt idx="5">
                  <c:v>针织衫</c:v>
                </c:pt>
                <c:pt idx="6">
                  <c:v>其他外套</c:v>
                </c:pt>
                <c:pt idx="7">
                  <c:v>夹克</c:v>
                </c:pt>
                <c:pt idx="8">
                  <c:v>裤子</c:v>
                </c:pt>
                <c:pt idx="9">
                  <c:v>连体裤</c:v>
                </c:pt>
                <c:pt idx="10">
                  <c:v>牛仔裤</c:v>
                </c:pt>
                <c:pt idx="11">
                  <c:v>针织连体裤</c:v>
                </c:pt>
                <c:pt idx="12">
                  <c:v>半身裙</c:v>
                </c:pt>
                <c:pt idx="13">
                  <c:v>背带裙</c:v>
                </c:pt>
                <c:pt idx="14">
                  <c:v>牛仔连衣裙</c:v>
                </c:pt>
                <c:pt idx="15">
                  <c:v>总计</c:v>
                </c:pt>
              </c:strCache>
            </c:strRef>
          </c:cat>
          <c:val>
            <c:numRef>
              <c:f>工作表2!$G$36:$G$51</c:f>
              <c:numCache>
                <c:formatCode>General</c:formatCode>
                <c:ptCount val="16"/>
                <c:pt idx="0">
                  <c:v>39</c:v>
                </c:pt>
                <c:pt idx="1">
                  <c:v>111</c:v>
                </c:pt>
                <c:pt idx="2">
                  <c:v>10</c:v>
                </c:pt>
                <c:pt idx="3">
                  <c:v>21</c:v>
                </c:pt>
                <c:pt idx="4">
                  <c:v>4</c:v>
                </c:pt>
                <c:pt idx="5">
                  <c:v>26</c:v>
                </c:pt>
                <c:pt idx="6">
                  <c:v>57</c:v>
                </c:pt>
                <c:pt idx="7">
                  <c:v>8</c:v>
                </c:pt>
                <c:pt idx="8">
                  <c:v>54</c:v>
                </c:pt>
                <c:pt idx="9">
                  <c:v>7</c:v>
                </c:pt>
                <c:pt idx="10">
                  <c:v>41</c:v>
                </c:pt>
                <c:pt idx="11">
                  <c:v>10</c:v>
                </c:pt>
                <c:pt idx="12">
                  <c:v>4</c:v>
                </c:pt>
                <c:pt idx="13">
                  <c:v>8</c:v>
                </c:pt>
                <c:pt idx="14">
                  <c:v>16</c:v>
                </c:pt>
                <c:pt idx="15">
                  <c:v>416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F4F2-4400-B1C4-DB11AF506728}"/>
            </c:ext>
          </c:extLst>
        </c:ser>
        <c:ser>
          <c:idx val="1"/>
          <c:order val="1"/>
          <c:tx>
            <c:strRef>
              <c:f>工作表2!$H$35</c:f>
              <c:strCache>
                <c:ptCount val="1"/>
                <c:pt idx="0">
                  <c:v>SKU占比</c:v>
                </c:pt>
              </c:strCache>
            </c:strRef>
          </c:tx>
          <c:explosion val="25"/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11-F4F2-4400-B1C4-DB11AF506728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12-F4F2-4400-B1C4-DB11AF506728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13-F4F2-4400-B1C4-DB11AF506728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14-F4F2-4400-B1C4-DB11AF506728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15-F4F2-4400-B1C4-DB11AF506728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16-F4F2-4400-B1C4-DB11AF506728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17-F4F2-4400-B1C4-DB11AF506728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18-F4F2-4400-B1C4-DB11AF506728}"/>
              </c:ext>
            </c:extLst>
          </c:dPt>
          <c:dPt>
            <c:idx val="8"/>
            <c:bubble3D val="0"/>
            <c:extLst>
              <c:ext xmlns:c16="http://schemas.microsoft.com/office/drawing/2014/chart" uri="{C3380CC4-5D6E-409C-BE32-E72D297353CC}">
                <c16:uniqueId val="{00000019-F4F2-4400-B1C4-DB11AF506728}"/>
              </c:ext>
            </c:extLst>
          </c:dPt>
          <c:dPt>
            <c:idx val="9"/>
            <c:bubble3D val="0"/>
            <c:extLst>
              <c:ext xmlns:c16="http://schemas.microsoft.com/office/drawing/2014/chart" uri="{C3380CC4-5D6E-409C-BE32-E72D297353CC}">
                <c16:uniqueId val="{0000001A-F4F2-4400-B1C4-DB11AF506728}"/>
              </c:ext>
            </c:extLst>
          </c:dPt>
          <c:dPt>
            <c:idx val="10"/>
            <c:bubble3D val="0"/>
            <c:extLst>
              <c:ext xmlns:c16="http://schemas.microsoft.com/office/drawing/2014/chart" uri="{C3380CC4-5D6E-409C-BE32-E72D297353CC}">
                <c16:uniqueId val="{0000001B-F4F2-4400-B1C4-DB11AF506728}"/>
              </c:ext>
            </c:extLst>
          </c:dPt>
          <c:dPt>
            <c:idx val="11"/>
            <c:bubble3D val="0"/>
            <c:extLst>
              <c:ext xmlns:c16="http://schemas.microsoft.com/office/drawing/2014/chart" uri="{C3380CC4-5D6E-409C-BE32-E72D297353CC}">
                <c16:uniqueId val="{0000001C-F4F2-4400-B1C4-DB11AF506728}"/>
              </c:ext>
            </c:extLst>
          </c:dPt>
          <c:dPt>
            <c:idx val="12"/>
            <c:bubble3D val="0"/>
            <c:extLst>
              <c:ext xmlns:c16="http://schemas.microsoft.com/office/drawing/2014/chart" uri="{C3380CC4-5D6E-409C-BE32-E72D297353CC}">
                <c16:uniqueId val="{0000001D-F4F2-4400-B1C4-DB11AF506728}"/>
              </c:ext>
            </c:extLst>
          </c:dPt>
          <c:dPt>
            <c:idx val="13"/>
            <c:bubble3D val="0"/>
            <c:extLst>
              <c:ext xmlns:c16="http://schemas.microsoft.com/office/drawing/2014/chart" uri="{C3380CC4-5D6E-409C-BE32-E72D297353CC}">
                <c16:uniqueId val="{0000001E-F4F2-4400-B1C4-DB11AF506728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1F-F4F2-4400-B1C4-DB11AF506728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20-F4F2-4400-B1C4-DB11AF50672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江城正义体 500W" panose="020B0500000000000000" charset="-122"/>
                  </a:defRPr>
                </a:pPr>
                <a:endParaRPr lang="zh-CN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工作表2!$F$36:$F$51</c:f>
              <c:strCache>
                <c:ptCount val="16"/>
                <c:pt idx="0">
                  <c:v>衬衫</c:v>
                </c:pt>
                <c:pt idx="1">
                  <c:v>T恤</c:v>
                </c:pt>
                <c:pt idx="2">
                  <c:v>卫衣</c:v>
                </c:pt>
                <c:pt idx="3">
                  <c:v>上衣</c:v>
                </c:pt>
                <c:pt idx="4">
                  <c:v>套装</c:v>
                </c:pt>
                <c:pt idx="5">
                  <c:v>针织衫</c:v>
                </c:pt>
                <c:pt idx="6">
                  <c:v>其他外套</c:v>
                </c:pt>
                <c:pt idx="7">
                  <c:v>夹克</c:v>
                </c:pt>
                <c:pt idx="8">
                  <c:v>裤子</c:v>
                </c:pt>
                <c:pt idx="9">
                  <c:v>连体裤</c:v>
                </c:pt>
                <c:pt idx="10">
                  <c:v>牛仔裤</c:v>
                </c:pt>
                <c:pt idx="11">
                  <c:v>针织连体裤</c:v>
                </c:pt>
                <c:pt idx="12">
                  <c:v>半身裙</c:v>
                </c:pt>
                <c:pt idx="13">
                  <c:v>背带裙</c:v>
                </c:pt>
                <c:pt idx="14">
                  <c:v>牛仔连衣裙</c:v>
                </c:pt>
                <c:pt idx="15">
                  <c:v>总计</c:v>
                </c:pt>
              </c:strCache>
            </c:strRef>
          </c:cat>
          <c:val>
            <c:numRef>
              <c:f>工作表2!$H$36:$H$51</c:f>
              <c:numCache>
                <c:formatCode>0.00%</c:formatCode>
                <c:ptCount val="16"/>
                <c:pt idx="0">
                  <c:v>9.375E-2</c:v>
                </c:pt>
                <c:pt idx="1">
                  <c:v>0.26682692307692302</c:v>
                </c:pt>
                <c:pt idx="2">
                  <c:v>2.4038461538461502E-2</c:v>
                </c:pt>
                <c:pt idx="3">
                  <c:v>5.0480769230769197E-2</c:v>
                </c:pt>
                <c:pt idx="4">
                  <c:v>9.6153846153846194E-3</c:v>
                </c:pt>
                <c:pt idx="5">
                  <c:v>6.25E-2</c:v>
                </c:pt>
                <c:pt idx="6">
                  <c:v>0.137019230769231</c:v>
                </c:pt>
                <c:pt idx="7">
                  <c:v>1.9230769230769201E-2</c:v>
                </c:pt>
                <c:pt idx="8">
                  <c:v>0.12980769230769201</c:v>
                </c:pt>
                <c:pt idx="9">
                  <c:v>1.68269230769231E-2</c:v>
                </c:pt>
                <c:pt idx="10">
                  <c:v>9.8557692307692304E-2</c:v>
                </c:pt>
                <c:pt idx="11">
                  <c:v>2.4038461538461502E-2</c:v>
                </c:pt>
                <c:pt idx="12">
                  <c:v>9.6153846153846194E-3</c:v>
                </c:pt>
                <c:pt idx="13">
                  <c:v>1.9230769230769201E-2</c:v>
                </c:pt>
                <c:pt idx="14">
                  <c:v>3.8461538461538498E-2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1-F4F2-4400-B1C4-DB11AF506728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</c:plotArea>
    <c:legend>
      <c:legendPos val="t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江城正义体 500W" panose="020B0500000000000000" charset="-122"/>
              </a:defRPr>
            </a:pPr>
            <a:endParaRPr lang="zh-CN"/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江城正义体 500W" panose="020B0500000000000000" charset="-122"/>
              </a:defRPr>
            </a:pPr>
            <a:endParaRPr lang="zh-CN"/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江城正义体 500W" panose="020B0500000000000000" charset="-122"/>
              </a:defRPr>
            </a:pPr>
            <a:endParaRPr lang="zh-CN"/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江城正义体 500W" panose="020B0500000000000000" charset="-122"/>
              </a:defRPr>
            </a:pPr>
            <a:endParaRPr lang="zh-CN"/>
          </a:p>
        </c:txPr>
      </c:legendEntry>
      <c:legendEntry>
        <c:idx val="4"/>
        <c:txPr>
          <a:bodyPr rot="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江城正义体 500W" panose="020B0500000000000000" charset="-122"/>
              </a:defRPr>
            </a:pPr>
            <a:endParaRPr lang="zh-CN"/>
          </a:p>
        </c:txPr>
      </c:legendEntry>
      <c:legendEntry>
        <c:idx val="5"/>
        <c:txPr>
          <a:bodyPr rot="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江城正义体 500W" panose="020B0500000000000000" charset="-122"/>
              </a:defRPr>
            </a:pPr>
            <a:endParaRPr lang="zh-CN"/>
          </a:p>
        </c:txPr>
      </c:legendEntry>
      <c:legendEntry>
        <c:idx val="6"/>
        <c:txPr>
          <a:bodyPr rot="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江城正义体 500W" panose="020B0500000000000000" charset="-122"/>
              </a:defRPr>
            </a:pPr>
            <a:endParaRPr lang="zh-CN"/>
          </a:p>
        </c:txPr>
      </c:legendEntry>
      <c:legendEntry>
        <c:idx val="7"/>
        <c:txPr>
          <a:bodyPr rot="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江城正义体 500W" panose="020B0500000000000000" charset="-122"/>
              </a:defRPr>
            </a:pPr>
            <a:endParaRPr lang="zh-CN"/>
          </a:p>
        </c:txPr>
      </c:legendEntry>
      <c:legendEntry>
        <c:idx val="8"/>
        <c:txPr>
          <a:bodyPr rot="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江城正义体 500W" panose="020B0500000000000000" charset="-122"/>
              </a:defRPr>
            </a:pPr>
            <a:endParaRPr lang="zh-CN"/>
          </a:p>
        </c:txPr>
      </c:legendEntry>
      <c:legendEntry>
        <c:idx val="9"/>
        <c:txPr>
          <a:bodyPr rot="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江城正义体 500W" panose="020B0500000000000000" charset="-122"/>
              </a:defRPr>
            </a:pPr>
            <a:endParaRPr lang="zh-CN"/>
          </a:p>
        </c:txPr>
      </c:legendEntry>
      <c:legendEntry>
        <c:idx val="10"/>
        <c:txPr>
          <a:bodyPr rot="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江城正义体 500W" panose="020B0500000000000000" charset="-122"/>
              </a:defRPr>
            </a:pPr>
            <a:endParaRPr lang="zh-CN"/>
          </a:p>
        </c:txPr>
      </c:legendEntry>
      <c:legendEntry>
        <c:idx val="11"/>
        <c:txPr>
          <a:bodyPr rot="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江城正义体 500W" panose="020B0500000000000000" charset="-122"/>
              </a:defRPr>
            </a:pPr>
            <a:endParaRPr lang="zh-CN"/>
          </a:p>
        </c:txPr>
      </c:legendEntry>
      <c:legendEntry>
        <c:idx val="12"/>
        <c:txPr>
          <a:bodyPr rot="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江城正义体 500W" panose="020B0500000000000000" charset="-122"/>
              </a:defRPr>
            </a:pPr>
            <a:endParaRPr lang="zh-CN"/>
          </a:p>
        </c:txPr>
      </c:legendEntry>
      <c:legendEntry>
        <c:idx val="13"/>
        <c:txPr>
          <a:bodyPr rot="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江城正义体 500W" panose="020B0500000000000000" charset="-122"/>
              </a:defRPr>
            </a:pPr>
            <a:endParaRPr lang="zh-CN"/>
          </a:p>
        </c:txPr>
      </c:legendEntry>
      <c:legendEntry>
        <c:idx val="14"/>
        <c:txPr>
          <a:bodyPr rot="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江城正义体 500W" panose="020B0500000000000000" charset="-122"/>
              </a:defRPr>
            </a:pPr>
            <a:endParaRPr lang="zh-CN"/>
          </a:p>
        </c:txPr>
      </c:legendEntry>
      <c:legendEntry>
        <c:idx val="15"/>
        <c:txPr>
          <a:bodyPr rot="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江城正义体 500W" panose="020B0500000000000000" charset="-122"/>
              </a:defRPr>
            </a:pPr>
            <a:endParaRPr lang="zh-CN"/>
          </a:p>
        </c:txPr>
      </c:legendEntry>
      <c:layout>
        <c:manualLayout>
          <c:xMode val="edge"/>
          <c:yMode val="edge"/>
          <c:x val="3.6363732041006E-2"/>
          <c:y val="9.5947968163966099E-2"/>
          <c:w val="0.93808600630108696"/>
          <c:h val="0.224944680917743"/>
        </c:manualLayout>
      </c:layout>
      <c:overlay val="0"/>
      <c:txPr>
        <a:bodyPr rot="0" spcFirstLastPara="0" vertOverflow="ellipsis" vert="horz" wrap="square" anchor="ctr" anchorCtr="1"/>
        <a:lstStyle/>
        <a:p>
          <a:pPr>
            <a:defRPr lang="zh-CN"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江城正义体 500W" panose="020B0500000000000000" charset="-122"/>
            </a:defRPr>
          </a:pPr>
          <a:endParaRPr lang="zh-CN"/>
        </a:p>
      </c:txPr>
    </c:legend>
    <c:plotVisOnly val="1"/>
    <c:dispBlanksAs val="gap"/>
    <c:showDLblsOverMax val="0"/>
  </c:chart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cs typeface="江城正义体 500W" panose="020B0500000000000000" charset="-122"/>
              </a:rPr>
              <a:t>2023/8/2</a:t>
            </a:fld>
            <a:endParaRPr lang="zh-CN" altLang="en-US">
              <a:cs typeface="江城正义体 500W" panose="020B0500000000000000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cs typeface="江城正义体 500W" panose="020B0500000000000000" charset="-122"/>
              </a:rPr>
              <a:t>‹#›</a:t>
            </a:fld>
            <a:endParaRPr lang="zh-CN" altLang="en-US">
              <a:cs typeface="江城正义体 500W" panose="020B050000000000000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defRPr>
            </a:lvl1pPr>
          </a:lstStyle>
          <a:p>
            <a:fld id="{6DD77B7B-6F8B-45C4-837A-00AF4C8ABEC2}" type="datetimeFigureOut">
              <a:rPr lang="zh-CN" altLang="en-US" smtClean="0"/>
              <a:t>2023/8/2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defRPr>
            </a:lvl1pPr>
          </a:lstStyle>
          <a:p>
            <a:fld id="{8A2E1027-3158-486C-A431-9B5EADFBFF3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江城正义体 500W" panose="020B0500000000000000" charset="-122"/>
        <a:ea typeface="江城正义体 500W" panose="020B0500000000000000" charset="-122"/>
        <a:cs typeface="江城正义体 500W" panose="020B0500000000000000" charset="-12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江城正义体 500W" panose="020B0500000000000000" charset="-122"/>
        <a:ea typeface="江城正义体 500W" panose="020B0500000000000000" charset="-122"/>
        <a:cs typeface="江城正义体 500W" panose="020B0500000000000000" charset="-122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江城正义体 500W" panose="020B0500000000000000" charset="-122"/>
        <a:ea typeface="江城正义体 500W" panose="020B0500000000000000" charset="-122"/>
        <a:cs typeface="江城正义体 500W" panose="020B0500000000000000" charset="-122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江城正义体 500W" panose="020B0500000000000000" charset="-122"/>
        <a:ea typeface="江城正义体 500W" panose="020B0500000000000000" charset="-122"/>
        <a:cs typeface="江城正义体 500W" panose="020B0500000000000000" charset="-122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江城正义体 500W" panose="020B0500000000000000" charset="-122"/>
        <a:ea typeface="江城正义体 500W" panose="020B0500000000000000" charset="-122"/>
        <a:cs typeface="江城正义体 500W" panose="020B0500000000000000" charset="-122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2E1027-3158-486C-A431-9B5EADFBFF3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2E1027-3158-486C-A431-9B5EADFBFF3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2E1027-3158-486C-A431-9B5EADFBFF3D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2E1027-3158-486C-A431-9B5EADFBFF3D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2E1027-3158-486C-A431-9B5EADFBFF3D}" type="slidenum">
              <a:rPr lang="zh-CN" altLang="en-US" smtClean="0"/>
              <a:t>32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2E1027-3158-486C-A431-9B5EADFBFF3D}" type="slidenum">
              <a:rPr lang="zh-CN" altLang="en-US" smtClean="0"/>
              <a:t>33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2E1027-3158-486C-A431-9B5EADFBFF3D}" type="slidenum">
              <a:rPr lang="zh-CN" altLang="en-US" smtClean="0"/>
              <a:t>35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2E1027-3158-486C-A431-9B5EADFBFF3D}" type="slidenum">
              <a:rPr lang="zh-CN" altLang="en-US" smtClean="0"/>
              <a:t>41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2E1027-3158-486C-A431-9B5EADFBFF3D}" type="slidenum">
              <a:rPr lang="zh-CN" altLang="en-US" smtClean="0"/>
              <a:t>42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2E1027-3158-486C-A431-9B5EADFBFF3D}" type="slidenum">
              <a:rPr lang="zh-CN" altLang="en-US" smtClean="0"/>
              <a:t>44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2E1027-3158-486C-A431-9B5EADFBFF3D}" type="slidenum">
              <a:rPr lang="zh-CN" altLang="en-US" smtClean="0"/>
              <a:t>45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2E1027-3158-486C-A431-9B5EADFBFF3D}" type="slidenum">
              <a:rPr lang="zh-CN" altLang="en-US" smtClean="0"/>
              <a:t>46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A2E1027-3158-486C-A431-9B5EADFBFF3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55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A2E1027-3158-486C-A431-9B5EADFBFF3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56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F212C-D2F2-4566-B672-AF60C68503DD}" type="slidenum">
              <a:rPr lang="zh-CN" altLang="en-US" smtClean="0"/>
              <a:t>59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 spd="slow">
    <p:random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tags" Target="../tags/tag19.xml"/><Relationship Id="rId3" Type="http://schemas.openxmlformats.org/officeDocument/2006/relationships/tags" Target="../tags/tag4.xml"/><Relationship Id="rId21" Type="http://schemas.openxmlformats.org/officeDocument/2006/relationships/tags" Target="../tags/tag22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25" Type="http://schemas.openxmlformats.org/officeDocument/2006/relationships/image" Target="../media/image3.png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20" Type="http://schemas.openxmlformats.org/officeDocument/2006/relationships/tags" Target="../tags/tag21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24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23" Type="http://schemas.openxmlformats.org/officeDocument/2006/relationships/tags" Target="../tags/tag24.xml"/><Relationship Id="rId10" Type="http://schemas.openxmlformats.org/officeDocument/2006/relationships/tags" Target="../tags/tag11.xml"/><Relationship Id="rId19" Type="http://schemas.openxmlformats.org/officeDocument/2006/relationships/tags" Target="../tags/tag20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Relationship Id="rId22" Type="http://schemas.openxmlformats.org/officeDocument/2006/relationships/tags" Target="../tags/tag2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6.xml"/><Relationship Id="rId1" Type="http://schemas.openxmlformats.org/officeDocument/2006/relationships/tags" Target="../tags/tag2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0.xml"/><Relationship Id="rId1" Type="http://schemas.openxmlformats.org/officeDocument/2006/relationships/tags" Target="../tags/tag29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38.xml"/><Relationship Id="rId13" Type="http://schemas.openxmlformats.org/officeDocument/2006/relationships/tags" Target="../tags/tag43.xml"/><Relationship Id="rId18" Type="http://schemas.openxmlformats.org/officeDocument/2006/relationships/tags" Target="../tags/tag48.xml"/><Relationship Id="rId3" Type="http://schemas.openxmlformats.org/officeDocument/2006/relationships/tags" Target="../tags/tag33.xml"/><Relationship Id="rId21" Type="http://schemas.openxmlformats.org/officeDocument/2006/relationships/tags" Target="../tags/tag51.xml"/><Relationship Id="rId7" Type="http://schemas.openxmlformats.org/officeDocument/2006/relationships/tags" Target="../tags/tag37.xml"/><Relationship Id="rId12" Type="http://schemas.openxmlformats.org/officeDocument/2006/relationships/tags" Target="../tags/tag42.xml"/><Relationship Id="rId17" Type="http://schemas.openxmlformats.org/officeDocument/2006/relationships/tags" Target="../tags/tag47.xml"/><Relationship Id="rId25" Type="http://schemas.openxmlformats.org/officeDocument/2006/relationships/image" Target="../media/image3.png"/><Relationship Id="rId2" Type="http://schemas.openxmlformats.org/officeDocument/2006/relationships/tags" Target="../tags/tag32.xml"/><Relationship Id="rId16" Type="http://schemas.openxmlformats.org/officeDocument/2006/relationships/tags" Target="../tags/tag46.xml"/><Relationship Id="rId20" Type="http://schemas.openxmlformats.org/officeDocument/2006/relationships/tags" Target="../tags/tag50.xml"/><Relationship Id="rId1" Type="http://schemas.openxmlformats.org/officeDocument/2006/relationships/tags" Target="../tags/tag31.xml"/><Relationship Id="rId6" Type="http://schemas.openxmlformats.org/officeDocument/2006/relationships/tags" Target="../tags/tag36.xml"/><Relationship Id="rId11" Type="http://schemas.openxmlformats.org/officeDocument/2006/relationships/tags" Target="../tags/tag41.xml"/><Relationship Id="rId24" Type="http://schemas.openxmlformats.org/officeDocument/2006/relationships/slideLayout" Target="../slideLayouts/slideLayout1.xml"/><Relationship Id="rId5" Type="http://schemas.openxmlformats.org/officeDocument/2006/relationships/tags" Target="../tags/tag35.xml"/><Relationship Id="rId15" Type="http://schemas.openxmlformats.org/officeDocument/2006/relationships/tags" Target="../tags/tag45.xml"/><Relationship Id="rId23" Type="http://schemas.openxmlformats.org/officeDocument/2006/relationships/tags" Target="../tags/tag53.xml"/><Relationship Id="rId10" Type="http://schemas.openxmlformats.org/officeDocument/2006/relationships/tags" Target="../tags/tag40.xml"/><Relationship Id="rId19" Type="http://schemas.openxmlformats.org/officeDocument/2006/relationships/tags" Target="../tags/tag49.xml"/><Relationship Id="rId4" Type="http://schemas.openxmlformats.org/officeDocument/2006/relationships/tags" Target="../tags/tag34.xml"/><Relationship Id="rId9" Type="http://schemas.openxmlformats.org/officeDocument/2006/relationships/tags" Target="../tags/tag39.xml"/><Relationship Id="rId14" Type="http://schemas.openxmlformats.org/officeDocument/2006/relationships/tags" Target="../tags/tag44.xml"/><Relationship Id="rId22" Type="http://schemas.openxmlformats.org/officeDocument/2006/relationships/tags" Target="../tags/tag5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55.xml"/><Relationship Id="rId1" Type="http://schemas.openxmlformats.org/officeDocument/2006/relationships/tags" Target="../tags/tag5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" Type="http://schemas.openxmlformats.org/officeDocument/2006/relationships/tags" Target="../tags/tag56.xml"/><Relationship Id="rId4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5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1.xml"/><Relationship Id="rId1" Type="http://schemas.openxmlformats.org/officeDocument/2006/relationships/tags" Target="../tags/tag60.xml"/><Relationship Id="rId4" Type="http://schemas.openxmlformats.org/officeDocument/2006/relationships/notesSlide" Target="../notesSlides/notesSlide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69.xml"/><Relationship Id="rId13" Type="http://schemas.openxmlformats.org/officeDocument/2006/relationships/tags" Target="../tags/tag74.xml"/><Relationship Id="rId18" Type="http://schemas.openxmlformats.org/officeDocument/2006/relationships/tags" Target="../tags/tag79.xml"/><Relationship Id="rId26" Type="http://schemas.openxmlformats.org/officeDocument/2006/relationships/tags" Target="../tags/tag87.xml"/><Relationship Id="rId3" Type="http://schemas.openxmlformats.org/officeDocument/2006/relationships/tags" Target="../tags/tag64.xml"/><Relationship Id="rId21" Type="http://schemas.openxmlformats.org/officeDocument/2006/relationships/tags" Target="../tags/tag82.xml"/><Relationship Id="rId7" Type="http://schemas.openxmlformats.org/officeDocument/2006/relationships/tags" Target="../tags/tag68.xml"/><Relationship Id="rId12" Type="http://schemas.openxmlformats.org/officeDocument/2006/relationships/tags" Target="../tags/tag73.xml"/><Relationship Id="rId17" Type="http://schemas.openxmlformats.org/officeDocument/2006/relationships/tags" Target="../tags/tag78.xml"/><Relationship Id="rId25" Type="http://schemas.openxmlformats.org/officeDocument/2006/relationships/tags" Target="../tags/tag86.xml"/><Relationship Id="rId2" Type="http://schemas.openxmlformats.org/officeDocument/2006/relationships/tags" Target="../tags/tag63.xml"/><Relationship Id="rId16" Type="http://schemas.openxmlformats.org/officeDocument/2006/relationships/tags" Target="../tags/tag77.xml"/><Relationship Id="rId20" Type="http://schemas.openxmlformats.org/officeDocument/2006/relationships/tags" Target="../tags/tag81.xml"/><Relationship Id="rId29" Type="http://schemas.openxmlformats.org/officeDocument/2006/relationships/image" Target="../media/image3.png"/><Relationship Id="rId1" Type="http://schemas.openxmlformats.org/officeDocument/2006/relationships/tags" Target="../tags/tag62.xml"/><Relationship Id="rId6" Type="http://schemas.openxmlformats.org/officeDocument/2006/relationships/tags" Target="../tags/tag67.xml"/><Relationship Id="rId11" Type="http://schemas.openxmlformats.org/officeDocument/2006/relationships/tags" Target="../tags/tag72.xml"/><Relationship Id="rId24" Type="http://schemas.openxmlformats.org/officeDocument/2006/relationships/tags" Target="../tags/tag85.xml"/><Relationship Id="rId5" Type="http://schemas.openxmlformats.org/officeDocument/2006/relationships/tags" Target="../tags/tag66.xml"/><Relationship Id="rId15" Type="http://schemas.openxmlformats.org/officeDocument/2006/relationships/tags" Target="../tags/tag76.xml"/><Relationship Id="rId23" Type="http://schemas.openxmlformats.org/officeDocument/2006/relationships/tags" Target="../tags/tag84.xml"/><Relationship Id="rId28" Type="http://schemas.openxmlformats.org/officeDocument/2006/relationships/slideLayout" Target="../slideLayouts/slideLayout1.xml"/><Relationship Id="rId10" Type="http://schemas.openxmlformats.org/officeDocument/2006/relationships/tags" Target="../tags/tag71.xml"/><Relationship Id="rId19" Type="http://schemas.openxmlformats.org/officeDocument/2006/relationships/tags" Target="../tags/tag80.xml"/><Relationship Id="rId4" Type="http://schemas.openxmlformats.org/officeDocument/2006/relationships/tags" Target="../tags/tag65.xml"/><Relationship Id="rId9" Type="http://schemas.openxmlformats.org/officeDocument/2006/relationships/tags" Target="../tags/tag70.xml"/><Relationship Id="rId14" Type="http://schemas.openxmlformats.org/officeDocument/2006/relationships/tags" Target="../tags/tag75.xml"/><Relationship Id="rId22" Type="http://schemas.openxmlformats.org/officeDocument/2006/relationships/tags" Target="../tags/tag83.xml"/><Relationship Id="rId27" Type="http://schemas.openxmlformats.org/officeDocument/2006/relationships/tags" Target="../tags/tag8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9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91.xml"/><Relationship Id="rId1" Type="http://schemas.openxmlformats.org/officeDocument/2006/relationships/tags" Target="../tags/tag90.xml"/><Relationship Id="rId4" Type="http://schemas.openxmlformats.org/officeDocument/2006/relationships/notesSlide" Target="../notesSlides/notesSlide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93.xml"/><Relationship Id="rId1" Type="http://schemas.openxmlformats.org/officeDocument/2006/relationships/tags" Target="../tags/tag92.xml"/><Relationship Id="rId4" Type="http://schemas.openxmlformats.org/officeDocument/2006/relationships/chart" Target="../charts/char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9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96.xml"/><Relationship Id="rId1" Type="http://schemas.openxmlformats.org/officeDocument/2006/relationships/tags" Target="../tags/tag9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98.xml"/><Relationship Id="rId1" Type="http://schemas.openxmlformats.org/officeDocument/2006/relationships/tags" Target="../tags/tag9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00.xml"/><Relationship Id="rId1" Type="http://schemas.openxmlformats.org/officeDocument/2006/relationships/tags" Target="../tags/tag99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108.xml"/><Relationship Id="rId13" Type="http://schemas.openxmlformats.org/officeDocument/2006/relationships/tags" Target="../tags/tag113.xml"/><Relationship Id="rId18" Type="http://schemas.openxmlformats.org/officeDocument/2006/relationships/tags" Target="../tags/tag118.xml"/><Relationship Id="rId26" Type="http://schemas.openxmlformats.org/officeDocument/2006/relationships/tags" Target="../tags/tag126.xml"/><Relationship Id="rId3" Type="http://schemas.openxmlformats.org/officeDocument/2006/relationships/tags" Target="../tags/tag103.xml"/><Relationship Id="rId21" Type="http://schemas.openxmlformats.org/officeDocument/2006/relationships/tags" Target="../tags/tag121.xml"/><Relationship Id="rId7" Type="http://schemas.openxmlformats.org/officeDocument/2006/relationships/tags" Target="../tags/tag107.xml"/><Relationship Id="rId12" Type="http://schemas.openxmlformats.org/officeDocument/2006/relationships/tags" Target="../tags/tag112.xml"/><Relationship Id="rId17" Type="http://schemas.openxmlformats.org/officeDocument/2006/relationships/tags" Target="../tags/tag117.xml"/><Relationship Id="rId25" Type="http://schemas.openxmlformats.org/officeDocument/2006/relationships/tags" Target="../tags/tag125.xml"/><Relationship Id="rId2" Type="http://schemas.openxmlformats.org/officeDocument/2006/relationships/tags" Target="../tags/tag102.xml"/><Relationship Id="rId16" Type="http://schemas.openxmlformats.org/officeDocument/2006/relationships/tags" Target="../tags/tag116.xml"/><Relationship Id="rId20" Type="http://schemas.openxmlformats.org/officeDocument/2006/relationships/tags" Target="../tags/tag120.xml"/><Relationship Id="rId29" Type="http://schemas.openxmlformats.org/officeDocument/2006/relationships/image" Target="../media/image3.png"/><Relationship Id="rId1" Type="http://schemas.openxmlformats.org/officeDocument/2006/relationships/tags" Target="../tags/tag101.xml"/><Relationship Id="rId6" Type="http://schemas.openxmlformats.org/officeDocument/2006/relationships/tags" Target="../tags/tag106.xml"/><Relationship Id="rId11" Type="http://schemas.openxmlformats.org/officeDocument/2006/relationships/tags" Target="../tags/tag111.xml"/><Relationship Id="rId24" Type="http://schemas.openxmlformats.org/officeDocument/2006/relationships/tags" Target="../tags/tag124.xml"/><Relationship Id="rId5" Type="http://schemas.openxmlformats.org/officeDocument/2006/relationships/tags" Target="../tags/tag105.xml"/><Relationship Id="rId15" Type="http://schemas.openxmlformats.org/officeDocument/2006/relationships/tags" Target="../tags/tag115.xml"/><Relationship Id="rId23" Type="http://schemas.openxmlformats.org/officeDocument/2006/relationships/tags" Target="../tags/tag123.xml"/><Relationship Id="rId28" Type="http://schemas.openxmlformats.org/officeDocument/2006/relationships/slideLayout" Target="../slideLayouts/slideLayout1.xml"/><Relationship Id="rId10" Type="http://schemas.openxmlformats.org/officeDocument/2006/relationships/tags" Target="../tags/tag110.xml"/><Relationship Id="rId19" Type="http://schemas.openxmlformats.org/officeDocument/2006/relationships/tags" Target="../tags/tag119.xml"/><Relationship Id="rId4" Type="http://schemas.openxmlformats.org/officeDocument/2006/relationships/tags" Target="../tags/tag104.xml"/><Relationship Id="rId9" Type="http://schemas.openxmlformats.org/officeDocument/2006/relationships/tags" Target="../tags/tag109.xml"/><Relationship Id="rId14" Type="http://schemas.openxmlformats.org/officeDocument/2006/relationships/tags" Target="../tags/tag114.xml"/><Relationship Id="rId22" Type="http://schemas.openxmlformats.org/officeDocument/2006/relationships/tags" Target="../tags/tag122.xml"/><Relationship Id="rId27" Type="http://schemas.openxmlformats.org/officeDocument/2006/relationships/tags" Target="../tags/tag12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9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137.xml"/><Relationship Id="rId13" Type="http://schemas.openxmlformats.org/officeDocument/2006/relationships/tags" Target="../tags/tag142.xml"/><Relationship Id="rId18" Type="http://schemas.openxmlformats.org/officeDocument/2006/relationships/tags" Target="../tags/tag147.xml"/><Relationship Id="rId26" Type="http://schemas.openxmlformats.org/officeDocument/2006/relationships/tags" Target="../tags/tag155.xml"/><Relationship Id="rId3" Type="http://schemas.openxmlformats.org/officeDocument/2006/relationships/tags" Target="../tags/tag132.xml"/><Relationship Id="rId21" Type="http://schemas.openxmlformats.org/officeDocument/2006/relationships/tags" Target="../tags/tag150.xml"/><Relationship Id="rId7" Type="http://schemas.openxmlformats.org/officeDocument/2006/relationships/tags" Target="../tags/tag136.xml"/><Relationship Id="rId12" Type="http://schemas.openxmlformats.org/officeDocument/2006/relationships/tags" Target="../tags/tag141.xml"/><Relationship Id="rId17" Type="http://schemas.openxmlformats.org/officeDocument/2006/relationships/tags" Target="../tags/tag146.xml"/><Relationship Id="rId25" Type="http://schemas.openxmlformats.org/officeDocument/2006/relationships/tags" Target="../tags/tag154.xml"/><Relationship Id="rId2" Type="http://schemas.openxmlformats.org/officeDocument/2006/relationships/tags" Target="../tags/tag131.xml"/><Relationship Id="rId16" Type="http://schemas.openxmlformats.org/officeDocument/2006/relationships/tags" Target="../tags/tag145.xml"/><Relationship Id="rId20" Type="http://schemas.openxmlformats.org/officeDocument/2006/relationships/tags" Target="../tags/tag149.xml"/><Relationship Id="rId29" Type="http://schemas.openxmlformats.org/officeDocument/2006/relationships/image" Target="../media/image3.png"/><Relationship Id="rId1" Type="http://schemas.openxmlformats.org/officeDocument/2006/relationships/tags" Target="../tags/tag130.xml"/><Relationship Id="rId6" Type="http://schemas.openxmlformats.org/officeDocument/2006/relationships/tags" Target="../tags/tag135.xml"/><Relationship Id="rId11" Type="http://schemas.openxmlformats.org/officeDocument/2006/relationships/tags" Target="../tags/tag140.xml"/><Relationship Id="rId24" Type="http://schemas.openxmlformats.org/officeDocument/2006/relationships/tags" Target="../tags/tag153.xml"/><Relationship Id="rId5" Type="http://schemas.openxmlformats.org/officeDocument/2006/relationships/tags" Target="../tags/tag134.xml"/><Relationship Id="rId15" Type="http://schemas.openxmlformats.org/officeDocument/2006/relationships/tags" Target="../tags/tag144.xml"/><Relationship Id="rId23" Type="http://schemas.openxmlformats.org/officeDocument/2006/relationships/tags" Target="../tags/tag152.xml"/><Relationship Id="rId28" Type="http://schemas.openxmlformats.org/officeDocument/2006/relationships/slideLayout" Target="../slideLayouts/slideLayout1.xml"/><Relationship Id="rId10" Type="http://schemas.openxmlformats.org/officeDocument/2006/relationships/tags" Target="../tags/tag139.xml"/><Relationship Id="rId19" Type="http://schemas.openxmlformats.org/officeDocument/2006/relationships/tags" Target="../tags/tag148.xml"/><Relationship Id="rId4" Type="http://schemas.openxmlformats.org/officeDocument/2006/relationships/tags" Target="../tags/tag133.xml"/><Relationship Id="rId9" Type="http://schemas.openxmlformats.org/officeDocument/2006/relationships/tags" Target="../tags/tag138.xml"/><Relationship Id="rId14" Type="http://schemas.openxmlformats.org/officeDocument/2006/relationships/tags" Target="../tags/tag143.xml"/><Relationship Id="rId22" Type="http://schemas.openxmlformats.org/officeDocument/2006/relationships/tags" Target="../tags/tag151.xml"/><Relationship Id="rId27" Type="http://schemas.openxmlformats.org/officeDocument/2006/relationships/tags" Target="../tags/tag15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58.xml"/><Relationship Id="rId1" Type="http://schemas.openxmlformats.org/officeDocument/2006/relationships/tags" Target="../tags/tag15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 amt="4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ïsļïḓé"/>
          <p:cNvSpPr/>
          <p:nvPr/>
        </p:nvSpPr>
        <p:spPr>
          <a:xfrm>
            <a:off x="6787833" y="1629410"/>
            <a:ext cx="1393190" cy="1393190"/>
          </a:xfrm>
          <a:prstGeom prst="ellipse">
            <a:avLst/>
          </a:prstGeom>
          <a:solidFill>
            <a:schemeClr val="tx1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5400" b="1" dirty="0">
                <a:cs typeface="江城正义体 500W" panose="020B0500000000000000" charset="-122"/>
              </a:rPr>
              <a:t>3</a:t>
            </a:r>
            <a:endParaRPr lang="en-US" altLang="zh-CN" sz="5400" b="1" dirty="0">
              <a:ea typeface="江城正义体 500W" panose="020B0500000000000000" charset="-122"/>
              <a:cs typeface="江城正义体 500W" panose="020B0500000000000000" charset="-122"/>
            </a:endParaRPr>
          </a:p>
        </p:txBody>
      </p:sp>
      <p:sp>
        <p:nvSpPr>
          <p:cNvPr id="17" name="íSlíde"/>
          <p:cNvSpPr/>
          <p:nvPr/>
        </p:nvSpPr>
        <p:spPr>
          <a:xfrm>
            <a:off x="3977005" y="1629410"/>
            <a:ext cx="1393190" cy="1393190"/>
          </a:xfrm>
          <a:prstGeom prst="ellipse">
            <a:avLst/>
          </a:prstGeom>
          <a:solidFill>
            <a:srgbClr val="FFD966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5400" b="1" dirty="0">
                <a:cs typeface="江城正义体 500W" panose="020B0500000000000000" charset="-122"/>
              </a:rPr>
              <a:t>2</a:t>
            </a:r>
            <a:endParaRPr lang="en-US" altLang="zh-CN" sz="5400" b="1" dirty="0">
              <a:ea typeface="江城正义体 500W" panose="020B0500000000000000" charset="-122"/>
              <a:cs typeface="江城正义体 500W" panose="020B0500000000000000" charset="-122"/>
            </a:endParaRPr>
          </a:p>
        </p:txBody>
      </p:sp>
      <p:sp>
        <p:nvSpPr>
          <p:cNvPr id="7" name="ísḻîḍé"/>
          <p:cNvSpPr/>
          <p:nvPr/>
        </p:nvSpPr>
        <p:spPr>
          <a:xfrm>
            <a:off x="997903" y="1629410"/>
            <a:ext cx="1393190" cy="1393190"/>
          </a:xfrm>
          <a:prstGeom prst="ellipse">
            <a:avLst/>
          </a:prstGeom>
          <a:solidFill>
            <a:srgbClr val="E06862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5400" b="1" dirty="0">
                <a:cs typeface="江城正义体 500W" panose="020B0500000000000000" charset="-122"/>
              </a:rPr>
              <a:t>1</a:t>
            </a:r>
            <a:endParaRPr lang="en-US" altLang="zh-CN" sz="5400" b="1" dirty="0">
              <a:ea typeface="江城正义体 500W" panose="020B0500000000000000" charset="-122"/>
              <a:cs typeface="江城正义体 500W" panose="020B0500000000000000" charset="-122"/>
            </a:endParaRPr>
          </a:p>
        </p:txBody>
      </p:sp>
      <p:sp>
        <p:nvSpPr>
          <p:cNvPr id="39" name="íşḻîďe"/>
          <p:cNvSpPr txBox="1"/>
          <p:nvPr/>
        </p:nvSpPr>
        <p:spPr>
          <a:xfrm>
            <a:off x="3303270" y="3411855"/>
            <a:ext cx="2740660" cy="268097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chemeClr val="tx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服装组货策略</a:t>
            </a:r>
          </a:p>
          <a:p>
            <a:pPr algn="ctr">
              <a:lnSpc>
                <a:spcPct val="100000"/>
              </a:lnSpc>
            </a:pPr>
            <a:endParaRPr lang="zh-CN" altLang="en-US" sz="2400" b="1" dirty="0">
              <a:solidFill>
                <a:schemeClr val="tx1"/>
              </a:solidFill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款式廓形组合</a:t>
            </a: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价格组合</a:t>
            </a: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色系组合</a:t>
            </a: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上市波段组合</a:t>
            </a:r>
          </a:p>
        </p:txBody>
      </p:sp>
      <p:sp>
        <p:nvSpPr>
          <p:cNvPr id="41" name="íşḻîďe"/>
          <p:cNvSpPr txBox="1"/>
          <p:nvPr/>
        </p:nvSpPr>
        <p:spPr>
          <a:xfrm>
            <a:off x="6177915" y="3411855"/>
            <a:ext cx="2613025" cy="268160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chemeClr val="tx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服装组货的作用</a:t>
            </a:r>
            <a:endParaRPr lang="zh-CN" altLang="en-US" sz="2800" b="1" dirty="0">
              <a:solidFill>
                <a:schemeClr val="tx1"/>
              </a:solidFill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+mn-ea"/>
            </a:endParaRPr>
          </a:p>
          <a:p>
            <a:pPr algn="ctr">
              <a:lnSpc>
                <a:spcPct val="100000"/>
              </a:lnSpc>
            </a:pPr>
            <a:endParaRPr lang="zh-CN" altLang="en-US" sz="2000" dirty="0">
              <a:solidFill>
                <a:schemeClr val="tx1"/>
              </a:solidFill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AIDCA模型</a:t>
            </a: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组货的作用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331470" y="285115"/>
            <a:ext cx="3981450" cy="5835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>
                <a:solidFill>
                  <a:schemeClr val="bg1"/>
                </a:solidFill>
                <a:cs typeface="江城正义体 500W" panose="020B0500000000000000" charset="-122"/>
                <a:sym typeface="+mn-ea"/>
              </a:rPr>
              <a:t>服装商品的组合策划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19710" y="3411855"/>
            <a:ext cx="2949575" cy="24612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chemeClr val="tx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服装组货的基本概念</a:t>
            </a:r>
          </a:p>
          <a:p>
            <a:pPr algn="ctr">
              <a:lnSpc>
                <a:spcPct val="100000"/>
              </a:lnSpc>
            </a:pPr>
            <a:endParaRPr lang="zh-CN" altLang="en-US" sz="2800" b="1" dirty="0">
              <a:solidFill>
                <a:schemeClr val="tx1"/>
              </a:solidFill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>
                <a:solidFill>
                  <a:schemeClr val="tx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组货的内容</a:t>
            </a:r>
          </a:p>
          <a:p>
            <a:pPr algn="ctr">
              <a:lnSpc>
                <a:spcPct val="150000"/>
              </a:lnSpc>
            </a:pPr>
            <a:r>
              <a:rPr lang="zh-CN" altLang="en-US" sz="2000">
                <a:solidFill>
                  <a:schemeClr val="tx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组货的品类管理</a:t>
            </a:r>
          </a:p>
          <a:p>
            <a:pPr algn="ctr">
              <a:lnSpc>
                <a:spcPct val="150000"/>
              </a:lnSpc>
            </a:pPr>
            <a:r>
              <a:rPr lang="zh-CN" altLang="en-US" sz="2000">
                <a:solidFill>
                  <a:schemeClr val="tx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组货的原则</a:t>
            </a:r>
          </a:p>
        </p:txBody>
      </p:sp>
      <p:sp>
        <p:nvSpPr>
          <p:cNvPr id="2" name="ïsļïḓé"/>
          <p:cNvSpPr/>
          <p:nvPr/>
        </p:nvSpPr>
        <p:spPr>
          <a:xfrm>
            <a:off x="9730423" y="1629410"/>
            <a:ext cx="1393190" cy="1393190"/>
          </a:xfrm>
          <a:prstGeom prst="ellipse">
            <a:avLst/>
          </a:prstGeom>
          <a:solidFill>
            <a:schemeClr val="bg2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5400" b="1" dirty="0">
                <a:solidFill>
                  <a:schemeClr val="tx1"/>
                </a:solidFill>
                <a:cs typeface="江城正义体 500W" panose="020B0500000000000000" charset="-122"/>
              </a:rPr>
              <a:t>4</a:t>
            </a:r>
            <a:endParaRPr lang="en-US" altLang="zh-CN" sz="5400" b="1" dirty="0">
              <a:solidFill>
                <a:schemeClr val="tx1"/>
              </a:solidFill>
              <a:ea typeface="江城正义体 500W" panose="020B0500000000000000" charset="-122"/>
              <a:cs typeface="江城正义体 500W" panose="020B0500000000000000" charset="-122"/>
            </a:endParaRPr>
          </a:p>
        </p:txBody>
      </p:sp>
      <p:sp>
        <p:nvSpPr>
          <p:cNvPr id="3" name="íşḻîďe"/>
          <p:cNvSpPr txBox="1"/>
          <p:nvPr/>
        </p:nvSpPr>
        <p:spPr>
          <a:xfrm>
            <a:off x="8924925" y="3411855"/>
            <a:ext cx="3004820" cy="268160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chemeClr val="tx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服装组货的实施流程</a:t>
            </a:r>
          </a:p>
          <a:p>
            <a:pPr algn="ctr">
              <a:lnSpc>
                <a:spcPct val="100000"/>
              </a:lnSpc>
            </a:pPr>
            <a:endParaRPr lang="zh-CN" altLang="en-US" sz="2000" dirty="0">
              <a:solidFill>
                <a:schemeClr val="tx1"/>
              </a:solidFill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</a:endParaRPr>
          </a:p>
        </p:txBody>
      </p:sp>
    </p:spTree>
  </p:cSld>
  <p:clrMapOvr>
    <a:masterClrMapping/>
  </p:clrMapOvr>
  <p:transition spd="slow"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alphaModFix amt="4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任意多边形: 形状 37"/>
          <p:cNvSpPr/>
          <p:nvPr/>
        </p:nvSpPr>
        <p:spPr>
          <a:xfrm>
            <a:off x="74295" y="79375"/>
            <a:ext cx="12053570" cy="6710045"/>
          </a:xfrm>
          <a:custGeom>
            <a:avLst/>
            <a:gdLst>
              <a:gd name="connsiteX0" fmla="*/ 0 w 12192000"/>
              <a:gd name="connsiteY0" fmla="*/ 0 h 6858000"/>
              <a:gd name="connsiteX1" fmla="*/ 8846969 w 12192000"/>
              <a:gd name="connsiteY1" fmla="*/ 0 h 6858000"/>
              <a:gd name="connsiteX2" fmla="*/ 9880600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1946057 h 6858000"/>
              <a:gd name="connsiteX5" fmla="*/ 11150196 w 12192000"/>
              <a:gd name="connsiteY5" fmla="*/ 6857999 h 6858000"/>
              <a:gd name="connsiteX6" fmla="*/ 9880600 w 12192000"/>
              <a:gd name="connsiteY6" fmla="*/ 6857999 h 6858000"/>
              <a:gd name="connsiteX7" fmla="*/ 9880600 w 12192000"/>
              <a:gd name="connsiteY7" fmla="*/ 6858000 h 6858000"/>
              <a:gd name="connsiteX8" fmla="*/ 0 w 12192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8846969" y="0"/>
                </a:lnTo>
                <a:lnTo>
                  <a:pt x="9880600" y="0"/>
                </a:lnTo>
                <a:lnTo>
                  <a:pt x="12192000" y="0"/>
                </a:lnTo>
                <a:lnTo>
                  <a:pt x="12192000" y="1946057"/>
                </a:lnTo>
                <a:lnTo>
                  <a:pt x="11150196" y="6857999"/>
                </a:lnTo>
                <a:lnTo>
                  <a:pt x="9880600" y="6857999"/>
                </a:lnTo>
                <a:lnTo>
                  <a:pt x="98806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solidFill>
              <a:srgbClr val="D09E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江城正义体 500W" panose="020B0500000000000000" charset="-122"/>
            </a:endParaRPr>
          </a:p>
        </p:txBody>
      </p:sp>
      <p:sp>
        <p:nvSpPr>
          <p:cNvPr id="4" name="平行四边形 3"/>
          <p:cNvSpPr/>
          <p:nvPr/>
        </p:nvSpPr>
        <p:spPr>
          <a:xfrm>
            <a:off x="95250" y="69850"/>
            <a:ext cx="5212080" cy="6720205"/>
          </a:xfrm>
          <a:prstGeom prst="parallelogram">
            <a:avLst>
              <a:gd name="adj" fmla="val 27906"/>
            </a:avLst>
          </a:prstGeom>
          <a:solidFill>
            <a:srgbClr val="DE6262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江城正义体 500W" panose="020B0500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621623" y="1119556"/>
            <a:ext cx="1852999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700" dirty="0">
                <a:solidFill>
                  <a:schemeClr val="bg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1</a:t>
            </a:r>
            <a:endParaRPr lang="zh-CN" altLang="en-US" sz="28700" dirty="0">
              <a:solidFill>
                <a:schemeClr val="bg1"/>
              </a:solidFill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1087232" y="4774523"/>
            <a:ext cx="26104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ea typeface="江城正义体 500W" panose="020B0500000000000000" charset="-122"/>
                <a:cs typeface="江城正义体 500W" panose="020B0500000000000000" charset="-122"/>
              </a:rPr>
              <a:t>PART ONE</a:t>
            </a:r>
            <a:endParaRPr lang="zh-CN" altLang="en-US" sz="2800" b="1" dirty="0">
              <a:solidFill>
                <a:schemeClr val="bg1"/>
              </a:solidFill>
              <a:ea typeface="江城正义体 500W" panose="020B0500000000000000" charset="-122"/>
              <a:cs typeface="江城正义体 500W" panose="020B0500000000000000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5869749" y="2404793"/>
            <a:ext cx="4380230" cy="2122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600" b="1" dirty="0">
                <a:solidFill>
                  <a:schemeClr val="tx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服装组货</a:t>
            </a:r>
          </a:p>
          <a:p>
            <a:pPr algn="ctr"/>
            <a:r>
              <a:rPr lang="zh-CN" altLang="en-US" sz="6600" b="1" dirty="0">
                <a:solidFill>
                  <a:schemeClr val="tx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的基本概念</a:t>
            </a:r>
          </a:p>
        </p:txBody>
      </p:sp>
    </p:spTree>
  </p:cSld>
  <p:clrMapOvr>
    <a:masterClrMapping/>
  </p:clrMapOvr>
  <p:transition spd="slow"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/>
          <p:cNvSpPr txBox="1"/>
          <p:nvPr/>
        </p:nvSpPr>
        <p:spPr>
          <a:xfrm flipH="1">
            <a:off x="287655" y="283845"/>
            <a:ext cx="2821940" cy="5835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sz="3200">
                <a:solidFill>
                  <a:schemeClr val="bg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江城正义体 500W" panose="020B0500000000000000" charset="-122"/>
              </a:rPr>
              <a:t>1</a:t>
            </a:r>
            <a:r>
              <a:rPr lang="en-US" altLang="zh-CN" sz="3200">
                <a:solidFill>
                  <a:schemeClr val="bg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江城正义体 500W" panose="020B0500000000000000" charset="-122"/>
              </a:rPr>
              <a:t>.1 </a:t>
            </a:r>
            <a:r>
              <a:rPr sz="3200">
                <a:solidFill>
                  <a:schemeClr val="bg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江城正义体 500W" panose="020B0500000000000000" charset="-122"/>
              </a:rPr>
              <a:t>组货的内容</a:t>
            </a:r>
            <a:endParaRPr lang="zh-CN" sz="3200">
              <a:solidFill>
                <a:schemeClr val="bg1"/>
              </a:solidFill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江城正义体 500W" panose="020B0500000000000000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724140" y="560705"/>
            <a:ext cx="1559560" cy="27292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大型品牌专卖店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非一站式购物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针对目标市场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专业形象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品类精选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区域限定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来源广泛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满足消费者需求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受流行趋势影响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专业的员工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1200"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724140" y="3508375"/>
            <a:ext cx="1559560" cy="27292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便利店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面对需求方便的顾客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高周转率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集中于利润高的产品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低成本战略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很少选择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不能满足很多需求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品类形象弱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顾客限定区域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1200"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</a:endParaRP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1200"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9484360" y="560705"/>
            <a:ext cx="1559560" cy="27292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t">
            <a:spAutoFit/>
          </a:bodyPr>
          <a:lstStyle/>
          <a:p>
            <a:pPr indent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大百货店</a:t>
            </a:r>
            <a:endParaRPr lang="zh-CN" altLang="en-US" sz="1200" b="0"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</a:endParaRPr>
          </a:p>
          <a:p>
            <a:pPr indent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广泛的市场吸引</a:t>
            </a:r>
            <a:endParaRPr lang="zh-CN" altLang="en-US" sz="1200" b="0"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</a:endParaRPr>
          </a:p>
          <a:p>
            <a:pPr indent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总体更多选择</a:t>
            </a:r>
            <a:endParaRPr lang="zh-CN" altLang="en-US" sz="1200" b="0"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</a:endParaRPr>
          </a:p>
          <a:p>
            <a:pPr indent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一站式购物</a:t>
            </a:r>
            <a:endParaRPr lang="zh-CN" altLang="en-US" sz="1200" b="0"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</a:endParaRPr>
          </a:p>
          <a:p>
            <a:pPr indent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满足消费者需求</a:t>
            </a:r>
            <a:endParaRPr lang="zh-CN" altLang="en-US" sz="1200" b="0"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</a:endParaRPr>
          </a:p>
          <a:p>
            <a:pPr indent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顾客可能会忠诚</a:t>
            </a:r>
            <a:endParaRPr lang="zh-CN" altLang="en-US" sz="1200" b="0"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</a:endParaRPr>
          </a:p>
          <a:p>
            <a:pPr indent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潜在的交易量</a:t>
            </a:r>
            <a:endParaRPr lang="zh-CN" altLang="en-US" sz="1200" b="0"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</a:endParaRPr>
          </a:p>
          <a:p>
            <a:pPr indent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对存货的投入大</a:t>
            </a:r>
            <a:endParaRPr lang="zh-CN" altLang="en-US" sz="1200" b="0"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</a:endParaRPr>
          </a:p>
          <a:p>
            <a:pPr indent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产品流动慢</a:t>
            </a:r>
            <a:endParaRPr lang="zh-CN" altLang="en-US" sz="1200" b="0"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</a:endParaRPr>
          </a:p>
          <a:p>
            <a:pPr indent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过时的风险</a:t>
            </a:r>
            <a:endParaRPr lang="zh-CN" altLang="en-US" sz="1200" b="0"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</a:endParaRPr>
          </a:p>
          <a:p>
            <a:pPr indent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高服务成本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9484360" y="3508375"/>
            <a:ext cx="1559560" cy="27292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t">
            <a:spAutoFit/>
          </a:bodyPr>
          <a:lstStyle/>
          <a:p>
            <a:pPr indent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一般折扣店</a:t>
            </a:r>
            <a:endParaRPr lang="zh-CN" altLang="en-US" sz="1200" b="0"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</a:endParaRPr>
          </a:p>
          <a:p>
            <a:pPr indent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大范围的市场吸引</a:t>
            </a:r>
            <a:endParaRPr lang="zh-CN" altLang="en-US" sz="1200" b="0"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</a:endParaRPr>
          </a:p>
          <a:p>
            <a:pPr indent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低成本战略</a:t>
            </a:r>
            <a:endParaRPr lang="zh-CN" altLang="en-US" sz="1200" b="0"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</a:endParaRPr>
          </a:p>
          <a:p>
            <a:pPr indent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潜在的交易量</a:t>
            </a:r>
            <a:endParaRPr lang="zh-CN" altLang="en-US" sz="1200" b="0"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</a:endParaRPr>
          </a:p>
          <a:p>
            <a:pPr indent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品类变化性小</a:t>
            </a:r>
            <a:endParaRPr lang="zh-CN" altLang="en-US" sz="1200" b="0"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</a:endParaRPr>
          </a:p>
          <a:p>
            <a:pPr indent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不能满足很多需求</a:t>
            </a:r>
            <a:endParaRPr lang="zh-CN" altLang="en-US" sz="1200" b="0"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</a:endParaRPr>
          </a:p>
          <a:p>
            <a:pPr indent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倾向有利润的商品</a:t>
            </a:r>
            <a:endParaRPr lang="zh-CN" altLang="en-US" sz="1200" b="0"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</a:endParaRPr>
          </a:p>
          <a:p>
            <a:pPr indent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倾向便宜的商品</a:t>
            </a:r>
            <a:endParaRPr lang="zh-CN" altLang="en-US" sz="1200" b="0"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</a:endParaRPr>
          </a:p>
          <a:p>
            <a:pPr indent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顾客忠诚度可能低</a:t>
            </a:r>
            <a:endParaRPr lang="zh-CN" altLang="en-US" sz="1200" b="0"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</a:endParaRPr>
          </a:p>
          <a:p>
            <a:pPr indent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形象弱</a:t>
            </a:r>
            <a:endParaRPr lang="zh-CN" altLang="en-US" sz="1200" b="0"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</a:endParaRPr>
          </a:p>
          <a:p>
            <a:pPr indent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顾客跨区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8285480" y="6320790"/>
            <a:ext cx="1965325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indent="0">
              <a:lnSpc>
                <a:spcPct val="100000"/>
              </a:lnSpc>
            </a:pPr>
            <a:r>
              <a:rPr lang="zh-CN" altLang="en-US" sz="2000" b="1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组货时考量要素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7634605" y="171450"/>
            <a:ext cx="267906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l">
              <a:lnSpc>
                <a:spcPct val="100000"/>
              </a:lnSpc>
            </a:pPr>
            <a:r>
              <a:rPr lang="zh-CN" altLang="en-US" sz="160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窄</a:t>
            </a:r>
            <a:r>
              <a:rPr lang="en-US" altLang="zh-CN" sz="160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         </a:t>
            </a:r>
            <a:r>
              <a:rPr lang="zh-CN" altLang="en-US" sz="160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品类数量</a:t>
            </a:r>
            <a:r>
              <a:rPr lang="en-US" altLang="zh-CN" sz="160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              </a:t>
            </a:r>
            <a:r>
              <a:rPr lang="zh-CN" altLang="en-US" sz="160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宽</a:t>
            </a:r>
          </a:p>
        </p:txBody>
      </p:sp>
      <p:cxnSp>
        <p:nvCxnSpPr>
          <p:cNvPr id="27" name="直接箭头连接符 26"/>
          <p:cNvCxnSpPr/>
          <p:nvPr/>
        </p:nvCxnSpPr>
        <p:spPr>
          <a:xfrm flipH="1" flipV="1">
            <a:off x="8018780" y="337185"/>
            <a:ext cx="363220" cy="5080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直接箭头连接符 29"/>
          <p:cNvCxnSpPr/>
          <p:nvPr/>
        </p:nvCxnSpPr>
        <p:spPr>
          <a:xfrm flipV="1">
            <a:off x="9391015" y="337185"/>
            <a:ext cx="363220" cy="5080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/>
        </p:nvSpPr>
        <p:spPr>
          <a:xfrm>
            <a:off x="7247890" y="1991360"/>
            <a:ext cx="386715" cy="27997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l">
              <a:lnSpc>
                <a:spcPct val="100000"/>
              </a:lnSpc>
            </a:pPr>
            <a:r>
              <a:rPr lang="zh-CN" altLang="en-US" sz="160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深</a:t>
            </a:r>
          </a:p>
          <a:p>
            <a:pPr indent="0" algn="l">
              <a:lnSpc>
                <a:spcPct val="100000"/>
              </a:lnSpc>
            </a:pPr>
            <a:endParaRPr lang="zh-CN" altLang="en-US" sz="1600"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+mn-ea"/>
            </a:endParaRPr>
          </a:p>
          <a:p>
            <a:pPr indent="0" algn="l">
              <a:lnSpc>
                <a:spcPct val="100000"/>
              </a:lnSpc>
            </a:pPr>
            <a:endParaRPr lang="zh-CN" altLang="en-US" sz="1600"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+mn-ea"/>
            </a:endParaRPr>
          </a:p>
          <a:p>
            <a:pPr indent="0" algn="l">
              <a:lnSpc>
                <a:spcPct val="100000"/>
              </a:lnSpc>
            </a:pPr>
            <a:r>
              <a:rPr lang="zh-CN" sz="160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品类中单品</a:t>
            </a:r>
          </a:p>
          <a:p>
            <a:pPr indent="0" algn="l">
              <a:lnSpc>
                <a:spcPct val="100000"/>
              </a:lnSpc>
            </a:pPr>
            <a:endParaRPr lang="zh-CN" sz="1600"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+mn-ea"/>
            </a:endParaRPr>
          </a:p>
          <a:p>
            <a:pPr indent="0" algn="l">
              <a:lnSpc>
                <a:spcPct val="100000"/>
              </a:lnSpc>
            </a:pPr>
            <a:endParaRPr lang="zh-CN" sz="1600"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+mn-ea"/>
            </a:endParaRPr>
          </a:p>
          <a:p>
            <a:pPr indent="0" algn="l">
              <a:lnSpc>
                <a:spcPct val="100000"/>
              </a:lnSpc>
            </a:pPr>
            <a:r>
              <a:rPr lang="zh-CN" sz="160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浅</a:t>
            </a:r>
          </a:p>
        </p:txBody>
      </p:sp>
      <p:cxnSp>
        <p:nvCxnSpPr>
          <p:cNvPr id="38" name="直接箭头连接符 37"/>
          <p:cNvCxnSpPr/>
          <p:nvPr/>
        </p:nvCxnSpPr>
        <p:spPr>
          <a:xfrm flipH="1" flipV="1">
            <a:off x="7440295" y="2301240"/>
            <a:ext cx="1905" cy="382270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直接箭头连接符 38"/>
          <p:cNvCxnSpPr/>
          <p:nvPr/>
        </p:nvCxnSpPr>
        <p:spPr>
          <a:xfrm flipH="1">
            <a:off x="7440295" y="4010660"/>
            <a:ext cx="1905" cy="382270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46" name="图片 14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463" y="1538495"/>
            <a:ext cx="2115902" cy="4310703"/>
          </a:xfrm>
          <a:prstGeom prst="rect">
            <a:avLst/>
          </a:prstGeom>
        </p:spPr>
      </p:pic>
      <p:cxnSp>
        <p:nvCxnSpPr>
          <p:cNvPr id="134" name="直接连接符 133"/>
          <p:cNvCxnSpPr/>
          <p:nvPr>
            <p:custDataLst>
              <p:tags r:id="rId3"/>
            </p:custDataLst>
          </p:nvPr>
        </p:nvCxnSpPr>
        <p:spPr>
          <a:xfrm flipH="1">
            <a:off x="2877277" y="3738545"/>
            <a:ext cx="232340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Freeform 122"/>
          <p:cNvSpPr/>
          <p:nvPr>
            <p:custDataLst>
              <p:tags r:id="rId4"/>
            </p:custDataLst>
          </p:nvPr>
        </p:nvSpPr>
        <p:spPr bwMode="auto">
          <a:xfrm>
            <a:off x="1872460" y="2943656"/>
            <a:ext cx="1157967" cy="1528517"/>
          </a:xfrm>
          <a:custGeom>
            <a:avLst/>
            <a:gdLst>
              <a:gd name="T0" fmla="*/ 1547 w 1551"/>
              <a:gd name="T1" fmla="*/ 2182 h 2182"/>
              <a:gd name="T2" fmla="*/ 0 w 1551"/>
              <a:gd name="T3" fmla="*/ 2181 h 2182"/>
              <a:gd name="T4" fmla="*/ 3 w 1551"/>
              <a:gd name="T5" fmla="*/ 0 h 2182"/>
              <a:gd name="T6" fmla="*/ 1551 w 1551"/>
              <a:gd name="T7" fmla="*/ 2 h 2182"/>
              <a:gd name="T8" fmla="*/ 1547 w 1551"/>
              <a:gd name="T9" fmla="*/ 2182 h 2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51" h="2182">
                <a:moveTo>
                  <a:pt x="1547" y="2182"/>
                </a:moveTo>
                <a:lnTo>
                  <a:pt x="0" y="2181"/>
                </a:lnTo>
                <a:lnTo>
                  <a:pt x="3" y="0"/>
                </a:lnTo>
                <a:lnTo>
                  <a:pt x="1551" y="2"/>
                </a:lnTo>
                <a:lnTo>
                  <a:pt x="1547" y="218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pPr fontAlgn="auto">
              <a:lnSpc>
                <a:spcPct val="120000"/>
              </a:lnSpc>
            </a:pPr>
            <a:endParaRPr lang="zh-CN" altLang="en-US" sz="2000" dirty="0"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Arial" panose="020B0604020202020204" pitchFamily="34" charset="0"/>
            </a:endParaRPr>
          </a:p>
        </p:txBody>
      </p:sp>
      <p:sp>
        <p:nvSpPr>
          <p:cNvPr id="125" name="Freeform 123"/>
          <p:cNvSpPr>
            <a:spLocks noEditPoints="1"/>
          </p:cNvSpPr>
          <p:nvPr>
            <p:custDataLst>
              <p:tags r:id="rId5"/>
            </p:custDataLst>
          </p:nvPr>
        </p:nvSpPr>
        <p:spPr bwMode="auto">
          <a:xfrm>
            <a:off x="1877689" y="2967563"/>
            <a:ext cx="1146015" cy="1480704"/>
          </a:xfrm>
          <a:custGeom>
            <a:avLst/>
            <a:gdLst>
              <a:gd name="T0" fmla="*/ 1480 w 1483"/>
              <a:gd name="T1" fmla="*/ 2116 h 2116"/>
              <a:gd name="T2" fmla="*/ 0 w 1483"/>
              <a:gd name="T3" fmla="*/ 2114 h 2116"/>
              <a:gd name="T4" fmla="*/ 1 w 1483"/>
              <a:gd name="T5" fmla="*/ 0 h 2116"/>
              <a:gd name="T6" fmla="*/ 1483 w 1483"/>
              <a:gd name="T7" fmla="*/ 2 h 2116"/>
              <a:gd name="T8" fmla="*/ 1480 w 1483"/>
              <a:gd name="T9" fmla="*/ 2116 h 2116"/>
              <a:gd name="T10" fmla="*/ 20 w 1483"/>
              <a:gd name="T11" fmla="*/ 2094 h 2116"/>
              <a:gd name="T12" fmla="*/ 1460 w 1483"/>
              <a:gd name="T13" fmla="*/ 2096 h 2116"/>
              <a:gd name="T14" fmla="*/ 1463 w 1483"/>
              <a:gd name="T15" fmla="*/ 22 h 2116"/>
              <a:gd name="T16" fmla="*/ 21 w 1483"/>
              <a:gd name="T17" fmla="*/ 21 h 2116"/>
              <a:gd name="T18" fmla="*/ 20 w 1483"/>
              <a:gd name="T19" fmla="*/ 2094 h 2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483" h="2116">
                <a:moveTo>
                  <a:pt x="1480" y="2116"/>
                </a:moveTo>
                <a:lnTo>
                  <a:pt x="0" y="2114"/>
                </a:lnTo>
                <a:lnTo>
                  <a:pt x="1" y="0"/>
                </a:lnTo>
                <a:lnTo>
                  <a:pt x="1483" y="2"/>
                </a:lnTo>
                <a:lnTo>
                  <a:pt x="1480" y="2116"/>
                </a:lnTo>
                <a:close/>
                <a:moveTo>
                  <a:pt x="20" y="2094"/>
                </a:moveTo>
                <a:lnTo>
                  <a:pt x="1460" y="2096"/>
                </a:lnTo>
                <a:lnTo>
                  <a:pt x="1463" y="22"/>
                </a:lnTo>
                <a:lnTo>
                  <a:pt x="21" y="21"/>
                </a:lnTo>
                <a:lnTo>
                  <a:pt x="20" y="2094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pPr fontAlgn="auto">
              <a:lnSpc>
                <a:spcPct val="120000"/>
              </a:lnSpc>
            </a:pPr>
            <a:endParaRPr lang="zh-CN" altLang="en-US" sz="2000"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Arial" panose="020B0604020202020204" pitchFamily="34" charset="0"/>
            </a:endParaRPr>
          </a:p>
        </p:txBody>
      </p:sp>
      <p:sp>
        <p:nvSpPr>
          <p:cNvPr id="173" name="矩形 172"/>
          <p:cNvSpPr/>
          <p:nvPr>
            <p:custDataLst>
              <p:tags r:id="rId6"/>
            </p:custDataLst>
          </p:nvPr>
        </p:nvSpPr>
        <p:spPr>
          <a:xfrm>
            <a:off x="1871980" y="2966720"/>
            <a:ext cx="1139825" cy="1480820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 marL="0" indent="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800" b="1" spc="30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组货</a:t>
            </a:r>
          </a:p>
          <a:p>
            <a:pPr marL="0" indent="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800" b="1" spc="30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内容</a:t>
            </a:r>
          </a:p>
        </p:txBody>
      </p:sp>
      <p:sp>
        <p:nvSpPr>
          <p:cNvPr id="136" name="圆角矩形 135"/>
          <p:cNvSpPr/>
          <p:nvPr>
            <p:custDataLst>
              <p:tags r:id="rId7"/>
            </p:custDataLst>
          </p:nvPr>
        </p:nvSpPr>
        <p:spPr>
          <a:xfrm>
            <a:off x="3774515" y="2175662"/>
            <a:ext cx="578237" cy="58271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fontAlgn="auto">
              <a:lnSpc>
                <a:spcPct val="120000"/>
              </a:lnSpc>
            </a:pPr>
            <a:endParaRPr lang="zh-CN" altLang="en-US" sz="2000" dirty="0">
              <a:solidFill>
                <a:schemeClr val="tx2"/>
              </a:solidFill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Arial" panose="020B0604020202020204" pitchFamily="34" charset="0"/>
            </a:endParaRPr>
          </a:p>
        </p:txBody>
      </p:sp>
      <p:sp>
        <p:nvSpPr>
          <p:cNvPr id="166" name="Freeform 63"/>
          <p:cNvSpPr>
            <a:spLocks noEditPoints="1"/>
          </p:cNvSpPr>
          <p:nvPr>
            <p:custDataLst>
              <p:tags r:id="rId8"/>
            </p:custDataLst>
          </p:nvPr>
        </p:nvSpPr>
        <p:spPr bwMode="auto">
          <a:xfrm>
            <a:off x="3923184" y="2329560"/>
            <a:ext cx="272682" cy="267453"/>
          </a:xfrm>
          <a:custGeom>
            <a:avLst/>
            <a:gdLst>
              <a:gd name="T0" fmla="*/ 38 w 59"/>
              <a:gd name="T1" fmla="*/ 34 h 58"/>
              <a:gd name="T2" fmla="*/ 36 w 59"/>
              <a:gd name="T3" fmla="*/ 7 h 58"/>
              <a:gd name="T4" fmla="*/ 8 w 59"/>
              <a:gd name="T5" fmla="*/ 7 h 58"/>
              <a:gd name="T6" fmla="*/ 8 w 59"/>
              <a:gd name="T7" fmla="*/ 35 h 58"/>
              <a:gd name="T8" fmla="*/ 34 w 59"/>
              <a:gd name="T9" fmla="*/ 37 h 58"/>
              <a:gd name="T10" fmla="*/ 38 w 59"/>
              <a:gd name="T11" fmla="*/ 40 h 58"/>
              <a:gd name="T12" fmla="*/ 38 w 59"/>
              <a:gd name="T13" fmla="*/ 44 h 58"/>
              <a:gd name="T14" fmla="*/ 51 w 59"/>
              <a:gd name="T15" fmla="*/ 57 h 58"/>
              <a:gd name="T16" fmla="*/ 55 w 59"/>
              <a:gd name="T17" fmla="*/ 57 h 58"/>
              <a:gd name="T18" fmla="*/ 58 w 59"/>
              <a:gd name="T19" fmla="*/ 55 h 58"/>
              <a:gd name="T20" fmla="*/ 58 w 59"/>
              <a:gd name="T21" fmla="*/ 50 h 58"/>
              <a:gd name="T22" fmla="*/ 44 w 59"/>
              <a:gd name="T23" fmla="*/ 37 h 58"/>
              <a:gd name="T24" fmla="*/ 41 w 59"/>
              <a:gd name="T25" fmla="*/ 37 h 58"/>
              <a:gd name="T26" fmla="*/ 38 w 59"/>
              <a:gd name="T27" fmla="*/ 34 h 58"/>
              <a:gd name="T28" fmla="*/ 33 w 59"/>
              <a:gd name="T29" fmla="*/ 32 h 58"/>
              <a:gd name="T30" fmla="*/ 33 w 59"/>
              <a:gd name="T31" fmla="*/ 11 h 58"/>
              <a:gd name="T32" fmla="*/ 11 w 59"/>
              <a:gd name="T33" fmla="*/ 11 h 58"/>
              <a:gd name="T34" fmla="*/ 11 w 59"/>
              <a:gd name="T35" fmla="*/ 32 h 58"/>
              <a:gd name="T36" fmla="*/ 33 w 59"/>
              <a:gd name="T37" fmla="*/ 32 h 58"/>
              <a:gd name="T38" fmla="*/ 33 w 59"/>
              <a:gd name="T39" fmla="*/ 32 h 58"/>
              <a:gd name="T40" fmla="*/ 28 w 59"/>
              <a:gd name="T41" fmla="*/ 11 h 58"/>
              <a:gd name="T42" fmla="*/ 14 w 59"/>
              <a:gd name="T43" fmla="*/ 13 h 58"/>
              <a:gd name="T44" fmla="*/ 14 w 59"/>
              <a:gd name="T45" fmla="*/ 29 h 58"/>
              <a:gd name="T46" fmla="*/ 15 w 59"/>
              <a:gd name="T47" fmla="*/ 31 h 58"/>
              <a:gd name="T48" fmla="*/ 16 w 59"/>
              <a:gd name="T49" fmla="*/ 14 h 58"/>
              <a:gd name="T50" fmla="*/ 28 w 59"/>
              <a:gd name="T51" fmla="*/ 11 h 58"/>
              <a:gd name="T52" fmla="*/ 28 w 59"/>
              <a:gd name="T53" fmla="*/ 11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59" h="58">
                <a:moveTo>
                  <a:pt x="38" y="34"/>
                </a:moveTo>
                <a:cubicBezTo>
                  <a:pt x="44" y="26"/>
                  <a:pt x="43" y="14"/>
                  <a:pt x="36" y="7"/>
                </a:cubicBezTo>
                <a:cubicBezTo>
                  <a:pt x="28" y="0"/>
                  <a:pt x="16" y="0"/>
                  <a:pt x="8" y="7"/>
                </a:cubicBezTo>
                <a:cubicBezTo>
                  <a:pt x="0" y="15"/>
                  <a:pt x="0" y="28"/>
                  <a:pt x="8" y="35"/>
                </a:cubicBezTo>
                <a:cubicBezTo>
                  <a:pt x="15" y="42"/>
                  <a:pt x="27" y="43"/>
                  <a:pt x="34" y="37"/>
                </a:cubicBezTo>
                <a:cubicBezTo>
                  <a:pt x="38" y="40"/>
                  <a:pt x="38" y="40"/>
                  <a:pt x="38" y="40"/>
                </a:cubicBezTo>
                <a:cubicBezTo>
                  <a:pt x="37" y="41"/>
                  <a:pt x="37" y="43"/>
                  <a:pt x="38" y="44"/>
                </a:cubicBezTo>
                <a:cubicBezTo>
                  <a:pt x="51" y="57"/>
                  <a:pt x="51" y="57"/>
                  <a:pt x="51" y="57"/>
                </a:cubicBezTo>
                <a:cubicBezTo>
                  <a:pt x="52" y="58"/>
                  <a:pt x="54" y="58"/>
                  <a:pt x="55" y="57"/>
                </a:cubicBezTo>
                <a:cubicBezTo>
                  <a:pt x="58" y="55"/>
                  <a:pt x="58" y="55"/>
                  <a:pt x="58" y="55"/>
                </a:cubicBezTo>
                <a:cubicBezTo>
                  <a:pt x="59" y="53"/>
                  <a:pt x="59" y="51"/>
                  <a:pt x="58" y="50"/>
                </a:cubicBezTo>
                <a:cubicBezTo>
                  <a:pt x="44" y="37"/>
                  <a:pt x="44" y="37"/>
                  <a:pt x="44" y="37"/>
                </a:cubicBezTo>
                <a:cubicBezTo>
                  <a:pt x="44" y="36"/>
                  <a:pt x="42" y="36"/>
                  <a:pt x="41" y="37"/>
                </a:cubicBezTo>
                <a:cubicBezTo>
                  <a:pt x="38" y="34"/>
                  <a:pt x="38" y="34"/>
                  <a:pt x="38" y="34"/>
                </a:cubicBezTo>
                <a:close/>
                <a:moveTo>
                  <a:pt x="33" y="32"/>
                </a:moveTo>
                <a:cubicBezTo>
                  <a:pt x="38" y="26"/>
                  <a:pt x="38" y="17"/>
                  <a:pt x="33" y="11"/>
                </a:cubicBezTo>
                <a:cubicBezTo>
                  <a:pt x="27" y="5"/>
                  <a:pt x="17" y="5"/>
                  <a:pt x="11" y="11"/>
                </a:cubicBezTo>
                <a:cubicBezTo>
                  <a:pt x="6" y="17"/>
                  <a:pt x="6" y="26"/>
                  <a:pt x="11" y="32"/>
                </a:cubicBezTo>
                <a:cubicBezTo>
                  <a:pt x="17" y="38"/>
                  <a:pt x="27" y="38"/>
                  <a:pt x="33" y="32"/>
                </a:cubicBezTo>
                <a:cubicBezTo>
                  <a:pt x="33" y="32"/>
                  <a:pt x="33" y="32"/>
                  <a:pt x="33" y="32"/>
                </a:cubicBezTo>
                <a:close/>
                <a:moveTo>
                  <a:pt x="28" y="11"/>
                </a:moveTo>
                <a:cubicBezTo>
                  <a:pt x="23" y="9"/>
                  <a:pt x="18" y="9"/>
                  <a:pt x="14" y="13"/>
                </a:cubicBezTo>
                <a:cubicBezTo>
                  <a:pt x="9" y="18"/>
                  <a:pt x="9" y="25"/>
                  <a:pt x="14" y="29"/>
                </a:cubicBezTo>
                <a:cubicBezTo>
                  <a:pt x="14" y="30"/>
                  <a:pt x="15" y="30"/>
                  <a:pt x="15" y="31"/>
                </a:cubicBezTo>
                <a:cubicBezTo>
                  <a:pt x="12" y="26"/>
                  <a:pt x="12" y="19"/>
                  <a:pt x="16" y="14"/>
                </a:cubicBezTo>
                <a:cubicBezTo>
                  <a:pt x="19" y="11"/>
                  <a:pt x="24" y="10"/>
                  <a:pt x="28" y="11"/>
                </a:cubicBezTo>
                <a:cubicBezTo>
                  <a:pt x="28" y="11"/>
                  <a:pt x="28" y="11"/>
                  <a:pt x="28" y="1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 fontScale="97500" lnSpcReduction="10000"/>
          </a:bodyPr>
          <a:lstStyle/>
          <a:p>
            <a:pPr fontAlgn="auto">
              <a:lnSpc>
                <a:spcPct val="140000"/>
              </a:lnSpc>
            </a:pPr>
            <a:endParaRPr lang="zh-CN" altLang="en-US" sz="1000">
              <a:solidFill>
                <a:schemeClr val="tx2"/>
              </a:solidFill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Arial" panose="020B0604020202020204" pitchFamily="34" charset="0"/>
            </a:endParaRPr>
          </a:p>
        </p:txBody>
      </p:sp>
      <p:sp>
        <p:nvSpPr>
          <p:cNvPr id="175" name="文本框 174"/>
          <p:cNvSpPr txBox="1"/>
          <p:nvPr>
            <p:custDataLst>
              <p:tags r:id="rId9"/>
            </p:custDataLst>
          </p:nvPr>
        </p:nvSpPr>
        <p:spPr>
          <a:xfrm>
            <a:off x="4382135" y="2207895"/>
            <a:ext cx="1325880" cy="49657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0" indent="0" algn="l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400" b="1" spc="150">
                <a:solidFill>
                  <a:schemeClr val="tx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宽度</a:t>
            </a:r>
          </a:p>
        </p:txBody>
      </p:sp>
      <p:sp>
        <p:nvSpPr>
          <p:cNvPr id="144" name="圆角矩形 143"/>
          <p:cNvSpPr/>
          <p:nvPr>
            <p:custDataLst>
              <p:tags r:id="rId10"/>
            </p:custDataLst>
          </p:nvPr>
        </p:nvSpPr>
        <p:spPr>
          <a:xfrm>
            <a:off x="3774515" y="3003422"/>
            <a:ext cx="578237" cy="582719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fontAlgn="auto">
              <a:lnSpc>
                <a:spcPct val="120000"/>
              </a:lnSpc>
            </a:pPr>
            <a:endParaRPr lang="zh-CN" altLang="en-US" sz="2000">
              <a:solidFill>
                <a:schemeClr val="tx2"/>
              </a:solidFill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Arial" panose="020B0604020202020204" pitchFamily="34" charset="0"/>
            </a:endParaRPr>
          </a:p>
        </p:txBody>
      </p:sp>
      <p:sp>
        <p:nvSpPr>
          <p:cNvPr id="176" name="文本框 175"/>
          <p:cNvSpPr txBox="1"/>
          <p:nvPr>
            <p:custDataLst>
              <p:tags r:id="rId11"/>
            </p:custDataLst>
          </p:nvPr>
        </p:nvSpPr>
        <p:spPr>
          <a:xfrm>
            <a:off x="4382135" y="3035300"/>
            <a:ext cx="1325880" cy="49657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0" indent="0" algn="l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400" b="1" spc="150">
                <a:solidFill>
                  <a:schemeClr val="tx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深度</a:t>
            </a:r>
          </a:p>
        </p:txBody>
      </p:sp>
      <p:sp>
        <p:nvSpPr>
          <p:cNvPr id="140" name="圆角矩形 139"/>
          <p:cNvSpPr/>
          <p:nvPr>
            <p:custDataLst>
              <p:tags r:id="rId12"/>
            </p:custDataLst>
          </p:nvPr>
        </p:nvSpPr>
        <p:spPr>
          <a:xfrm rot="8707077">
            <a:off x="3774515" y="3831183"/>
            <a:ext cx="578237" cy="582719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fontAlgn="auto">
              <a:lnSpc>
                <a:spcPct val="120000"/>
              </a:lnSpc>
            </a:pPr>
            <a:endParaRPr lang="zh-CN" altLang="en-US" sz="2000" dirty="0">
              <a:solidFill>
                <a:schemeClr val="tx2"/>
              </a:solidFill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Arial" panose="020B0604020202020204" pitchFamily="34" charset="0"/>
            </a:endParaRPr>
          </a:p>
        </p:txBody>
      </p:sp>
      <p:sp>
        <p:nvSpPr>
          <p:cNvPr id="162" name="Freeform 64"/>
          <p:cNvSpPr>
            <a:spLocks noEditPoints="1"/>
          </p:cNvSpPr>
          <p:nvPr>
            <p:custDataLst>
              <p:tags r:id="rId13"/>
            </p:custDataLst>
          </p:nvPr>
        </p:nvSpPr>
        <p:spPr bwMode="auto">
          <a:xfrm>
            <a:off x="3952320" y="3959679"/>
            <a:ext cx="244294" cy="292107"/>
          </a:xfrm>
          <a:custGeom>
            <a:avLst/>
            <a:gdLst>
              <a:gd name="T0" fmla="*/ 34 w 53"/>
              <a:gd name="T1" fmla="*/ 54 h 63"/>
              <a:gd name="T2" fmla="*/ 35 w 53"/>
              <a:gd name="T3" fmla="*/ 56 h 63"/>
              <a:gd name="T4" fmla="*/ 19 w 53"/>
              <a:gd name="T5" fmla="*/ 57 h 63"/>
              <a:gd name="T6" fmla="*/ 18 w 53"/>
              <a:gd name="T7" fmla="*/ 55 h 63"/>
              <a:gd name="T8" fmla="*/ 19 w 53"/>
              <a:gd name="T9" fmla="*/ 54 h 63"/>
              <a:gd name="T10" fmla="*/ 32 w 53"/>
              <a:gd name="T11" fmla="*/ 61 h 63"/>
              <a:gd name="T12" fmla="*/ 23 w 53"/>
              <a:gd name="T13" fmla="*/ 63 h 63"/>
              <a:gd name="T14" fmla="*/ 21 w 53"/>
              <a:gd name="T15" fmla="*/ 59 h 63"/>
              <a:gd name="T16" fmla="*/ 26 w 53"/>
              <a:gd name="T17" fmla="*/ 15 h 63"/>
              <a:gd name="T18" fmla="*/ 33 w 53"/>
              <a:gd name="T19" fmla="*/ 52 h 63"/>
              <a:gd name="T20" fmla="*/ 12 w 53"/>
              <a:gd name="T21" fmla="*/ 29 h 63"/>
              <a:gd name="T22" fmla="*/ 26 w 53"/>
              <a:gd name="T23" fmla="*/ 15 h 63"/>
              <a:gd name="T24" fmla="*/ 29 w 53"/>
              <a:gd name="T25" fmla="*/ 17 h 63"/>
              <a:gd name="T26" fmla="*/ 32 w 53"/>
              <a:gd name="T27" fmla="*/ 19 h 63"/>
              <a:gd name="T28" fmla="*/ 29 w 53"/>
              <a:gd name="T29" fmla="*/ 18 h 63"/>
              <a:gd name="T30" fmla="*/ 20 w 53"/>
              <a:gd name="T31" fmla="*/ 22 h 63"/>
              <a:gd name="T32" fmla="*/ 17 w 53"/>
              <a:gd name="T33" fmla="*/ 29 h 63"/>
              <a:gd name="T34" fmla="*/ 16 w 53"/>
              <a:gd name="T35" fmla="*/ 34 h 63"/>
              <a:gd name="T36" fmla="*/ 15 w 53"/>
              <a:gd name="T37" fmla="*/ 31 h 63"/>
              <a:gd name="T38" fmla="*/ 15 w 53"/>
              <a:gd name="T39" fmla="*/ 25 h 63"/>
              <a:gd name="T40" fmla="*/ 19 w 53"/>
              <a:gd name="T41" fmla="*/ 20 h 63"/>
              <a:gd name="T42" fmla="*/ 26 w 53"/>
              <a:gd name="T43" fmla="*/ 17 h 63"/>
              <a:gd name="T44" fmla="*/ 28 w 53"/>
              <a:gd name="T45" fmla="*/ 17 h 63"/>
              <a:gd name="T46" fmla="*/ 28 w 53"/>
              <a:gd name="T47" fmla="*/ 0 h 63"/>
              <a:gd name="T48" fmla="*/ 27 w 53"/>
              <a:gd name="T49" fmla="*/ 10 h 63"/>
              <a:gd name="T50" fmla="*/ 25 w 53"/>
              <a:gd name="T51" fmla="*/ 0 h 63"/>
              <a:gd name="T52" fmla="*/ 47 w 53"/>
              <a:gd name="T53" fmla="*/ 10 h 63"/>
              <a:gd name="T54" fmla="*/ 38 w 53"/>
              <a:gd name="T55" fmla="*/ 14 h 63"/>
              <a:gd name="T56" fmla="*/ 14 w 53"/>
              <a:gd name="T57" fmla="*/ 42 h 63"/>
              <a:gd name="T58" fmla="*/ 6 w 53"/>
              <a:gd name="T59" fmla="*/ 45 h 63"/>
              <a:gd name="T60" fmla="*/ 14 w 53"/>
              <a:gd name="T61" fmla="*/ 42 h 63"/>
              <a:gd name="T62" fmla="*/ 9 w 53"/>
              <a:gd name="T63" fmla="*/ 7 h 63"/>
              <a:gd name="T64" fmla="*/ 13 w 53"/>
              <a:gd name="T65" fmla="*/ 16 h 63"/>
              <a:gd name="T66" fmla="*/ 9 w 53"/>
              <a:gd name="T67" fmla="*/ 7 h 63"/>
              <a:gd name="T68" fmla="*/ 44 w 53"/>
              <a:gd name="T69" fmla="*/ 47 h 63"/>
              <a:gd name="T70" fmla="*/ 42 w 53"/>
              <a:gd name="T71" fmla="*/ 40 h 63"/>
              <a:gd name="T72" fmla="*/ 39 w 53"/>
              <a:gd name="T73" fmla="*/ 42 h 63"/>
              <a:gd name="T74" fmla="*/ 53 w 53"/>
              <a:gd name="T75" fmla="*/ 29 h 63"/>
              <a:gd name="T76" fmla="*/ 45 w 53"/>
              <a:gd name="T77" fmla="*/ 29 h 63"/>
              <a:gd name="T78" fmla="*/ 53 w 53"/>
              <a:gd name="T79" fmla="*/ 26 h 63"/>
              <a:gd name="T80" fmla="*/ 0 w 53"/>
              <a:gd name="T81" fmla="*/ 29 h 63"/>
              <a:gd name="T82" fmla="*/ 8 w 53"/>
              <a:gd name="T83" fmla="*/ 26 h 63"/>
              <a:gd name="T84" fmla="*/ 8 w 53"/>
              <a:gd name="T85" fmla="*/ 29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3" h="63">
                <a:moveTo>
                  <a:pt x="19" y="54"/>
                </a:moveTo>
                <a:cubicBezTo>
                  <a:pt x="34" y="54"/>
                  <a:pt x="34" y="54"/>
                  <a:pt x="34" y="54"/>
                </a:cubicBezTo>
                <a:cubicBezTo>
                  <a:pt x="34" y="54"/>
                  <a:pt x="35" y="54"/>
                  <a:pt x="35" y="55"/>
                </a:cubicBezTo>
                <a:cubicBezTo>
                  <a:pt x="35" y="56"/>
                  <a:pt x="35" y="56"/>
                  <a:pt x="35" y="56"/>
                </a:cubicBezTo>
                <a:cubicBezTo>
                  <a:pt x="35" y="57"/>
                  <a:pt x="34" y="57"/>
                  <a:pt x="34" y="57"/>
                </a:cubicBezTo>
                <a:cubicBezTo>
                  <a:pt x="19" y="57"/>
                  <a:pt x="19" y="57"/>
                  <a:pt x="19" y="57"/>
                </a:cubicBezTo>
                <a:cubicBezTo>
                  <a:pt x="19" y="57"/>
                  <a:pt x="18" y="57"/>
                  <a:pt x="18" y="56"/>
                </a:cubicBezTo>
                <a:cubicBezTo>
                  <a:pt x="18" y="55"/>
                  <a:pt x="18" y="55"/>
                  <a:pt x="18" y="55"/>
                </a:cubicBezTo>
                <a:cubicBezTo>
                  <a:pt x="18" y="54"/>
                  <a:pt x="19" y="54"/>
                  <a:pt x="19" y="54"/>
                </a:cubicBezTo>
                <a:cubicBezTo>
                  <a:pt x="19" y="54"/>
                  <a:pt x="19" y="54"/>
                  <a:pt x="19" y="54"/>
                </a:cubicBezTo>
                <a:close/>
                <a:moveTo>
                  <a:pt x="32" y="59"/>
                </a:moveTo>
                <a:cubicBezTo>
                  <a:pt x="32" y="61"/>
                  <a:pt x="32" y="61"/>
                  <a:pt x="32" y="61"/>
                </a:cubicBezTo>
                <a:cubicBezTo>
                  <a:pt x="32" y="62"/>
                  <a:pt x="31" y="63"/>
                  <a:pt x="30" y="63"/>
                </a:cubicBezTo>
                <a:cubicBezTo>
                  <a:pt x="23" y="63"/>
                  <a:pt x="23" y="63"/>
                  <a:pt x="23" y="63"/>
                </a:cubicBezTo>
                <a:cubicBezTo>
                  <a:pt x="22" y="63"/>
                  <a:pt x="21" y="62"/>
                  <a:pt x="21" y="61"/>
                </a:cubicBezTo>
                <a:cubicBezTo>
                  <a:pt x="21" y="59"/>
                  <a:pt x="21" y="59"/>
                  <a:pt x="21" y="59"/>
                </a:cubicBezTo>
                <a:cubicBezTo>
                  <a:pt x="32" y="59"/>
                  <a:pt x="32" y="59"/>
                  <a:pt x="32" y="59"/>
                </a:cubicBezTo>
                <a:close/>
                <a:moveTo>
                  <a:pt x="26" y="15"/>
                </a:moveTo>
                <a:cubicBezTo>
                  <a:pt x="34" y="15"/>
                  <a:pt x="40" y="21"/>
                  <a:pt x="40" y="29"/>
                </a:cubicBezTo>
                <a:cubicBezTo>
                  <a:pt x="40" y="37"/>
                  <a:pt x="33" y="39"/>
                  <a:pt x="33" y="52"/>
                </a:cubicBezTo>
                <a:cubicBezTo>
                  <a:pt x="20" y="52"/>
                  <a:pt x="20" y="52"/>
                  <a:pt x="20" y="52"/>
                </a:cubicBezTo>
                <a:cubicBezTo>
                  <a:pt x="20" y="39"/>
                  <a:pt x="12" y="37"/>
                  <a:pt x="12" y="29"/>
                </a:cubicBezTo>
                <a:cubicBezTo>
                  <a:pt x="12" y="21"/>
                  <a:pt x="19" y="15"/>
                  <a:pt x="26" y="15"/>
                </a:cubicBezTo>
                <a:cubicBezTo>
                  <a:pt x="26" y="15"/>
                  <a:pt x="26" y="15"/>
                  <a:pt x="26" y="15"/>
                </a:cubicBezTo>
                <a:close/>
                <a:moveTo>
                  <a:pt x="28" y="17"/>
                </a:moveTo>
                <a:cubicBezTo>
                  <a:pt x="29" y="17"/>
                  <a:pt x="29" y="17"/>
                  <a:pt x="29" y="17"/>
                </a:cubicBezTo>
                <a:cubicBezTo>
                  <a:pt x="31" y="18"/>
                  <a:pt x="32" y="19"/>
                  <a:pt x="34" y="20"/>
                </a:cubicBezTo>
                <a:cubicBezTo>
                  <a:pt x="33" y="19"/>
                  <a:pt x="33" y="19"/>
                  <a:pt x="32" y="19"/>
                </a:cubicBezTo>
                <a:cubicBezTo>
                  <a:pt x="31" y="19"/>
                  <a:pt x="31" y="19"/>
                  <a:pt x="31" y="19"/>
                </a:cubicBezTo>
                <a:cubicBezTo>
                  <a:pt x="30" y="19"/>
                  <a:pt x="30" y="19"/>
                  <a:pt x="29" y="18"/>
                </a:cubicBezTo>
                <a:cubicBezTo>
                  <a:pt x="28" y="19"/>
                  <a:pt x="27" y="19"/>
                  <a:pt x="26" y="19"/>
                </a:cubicBezTo>
                <a:cubicBezTo>
                  <a:pt x="24" y="20"/>
                  <a:pt x="22" y="21"/>
                  <a:pt x="20" y="22"/>
                </a:cubicBezTo>
                <a:cubicBezTo>
                  <a:pt x="19" y="23"/>
                  <a:pt x="19" y="23"/>
                  <a:pt x="19" y="23"/>
                </a:cubicBezTo>
                <a:cubicBezTo>
                  <a:pt x="18" y="25"/>
                  <a:pt x="17" y="27"/>
                  <a:pt x="17" y="29"/>
                </a:cubicBezTo>
                <a:cubicBezTo>
                  <a:pt x="16" y="30"/>
                  <a:pt x="16" y="30"/>
                  <a:pt x="16" y="30"/>
                </a:cubicBezTo>
                <a:cubicBezTo>
                  <a:pt x="16" y="31"/>
                  <a:pt x="16" y="33"/>
                  <a:pt x="16" y="34"/>
                </a:cubicBezTo>
                <a:cubicBezTo>
                  <a:pt x="16" y="33"/>
                  <a:pt x="16" y="33"/>
                  <a:pt x="15" y="32"/>
                </a:cubicBezTo>
                <a:cubicBezTo>
                  <a:pt x="15" y="31"/>
                  <a:pt x="15" y="31"/>
                  <a:pt x="15" y="31"/>
                </a:cubicBezTo>
                <a:cubicBezTo>
                  <a:pt x="15" y="29"/>
                  <a:pt x="15" y="28"/>
                  <a:pt x="15" y="26"/>
                </a:cubicBezTo>
                <a:cubicBezTo>
                  <a:pt x="15" y="25"/>
                  <a:pt x="15" y="25"/>
                  <a:pt x="15" y="25"/>
                </a:cubicBezTo>
                <a:cubicBezTo>
                  <a:pt x="16" y="24"/>
                  <a:pt x="17" y="22"/>
                  <a:pt x="18" y="21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19"/>
                  <a:pt x="22" y="18"/>
                  <a:pt x="24" y="17"/>
                </a:cubicBezTo>
                <a:cubicBezTo>
                  <a:pt x="25" y="17"/>
                  <a:pt x="25" y="17"/>
                  <a:pt x="26" y="17"/>
                </a:cubicBezTo>
                <a:cubicBezTo>
                  <a:pt x="27" y="17"/>
                  <a:pt x="28" y="17"/>
                  <a:pt x="28" y="17"/>
                </a:cubicBezTo>
                <a:cubicBezTo>
                  <a:pt x="28" y="17"/>
                  <a:pt x="28" y="17"/>
                  <a:pt x="28" y="17"/>
                </a:cubicBezTo>
                <a:close/>
                <a:moveTo>
                  <a:pt x="25" y="0"/>
                </a:moveTo>
                <a:cubicBezTo>
                  <a:pt x="28" y="0"/>
                  <a:pt x="28" y="0"/>
                  <a:pt x="28" y="0"/>
                </a:cubicBezTo>
                <a:cubicBezTo>
                  <a:pt x="28" y="10"/>
                  <a:pt x="28" y="10"/>
                  <a:pt x="28" y="10"/>
                </a:cubicBezTo>
                <a:cubicBezTo>
                  <a:pt x="28" y="10"/>
                  <a:pt x="27" y="10"/>
                  <a:pt x="27" y="10"/>
                </a:cubicBezTo>
                <a:cubicBezTo>
                  <a:pt x="26" y="10"/>
                  <a:pt x="25" y="10"/>
                  <a:pt x="25" y="10"/>
                </a:cubicBezTo>
                <a:cubicBezTo>
                  <a:pt x="25" y="0"/>
                  <a:pt x="25" y="0"/>
                  <a:pt x="25" y="0"/>
                </a:cubicBezTo>
                <a:close/>
                <a:moveTo>
                  <a:pt x="44" y="7"/>
                </a:moveTo>
                <a:cubicBezTo>
                  <a:pt x="47" y="10"/>
                  <a:pt x="47" y="10"/>
                  <a:pt x="47" y="10"/>
                </a:cubicBezTo>
                <a:cubicBezTo>
                  <a:pt x="40" y="16"/>
                  <a:pt x="40" y="16"/>
                  <a:pt x="40" y="16"/>
                </a:cubicBezTo>
                <a:cubicBezTo>
                  <a:pt x="40" y="15"/>
                  <a:pt x="39" y="14"/>
                  <a:pt x="38" y="14"/>
                </a:cubicBezTo>
                <a:cubicBezTo>
                  <a:pt x="44" y="7"/>
                  <a:pt x="44" y="7"/>
                  <a:pt x="44" y="7"/>
                </a:cubicBezTo>
                <a:close/>
                <a:moveTo>
                  <a:pt x="14" y="42"/>
                </a:moveTo>
                <a:cubicBezTo>
                  <a:pt x="9" y="47"/>
                  <a:pt x="9" y="47"/>
                  <a:pt x="9" y="47"/>
                </a:cubicBezTo>
                <a:cubicBezTo>
                  <a:pt x="6" y="45"/>
                  <a:pt x="6" y="45"/>
                  <a:pt x="6" y="45"/>
                </a:cubicBezTo>
                <a:cubicBezTo>
                  <a:pt x="11" y="40"/>
                  <a:pt x="11" y="40"/>
                  <a:pt x="11" y="40"/>
                </a:cubicBezTo>
                <a:cubicBezTo>
                  <a:pt x="12" y="41"/>
                  <a:pt x="13" y="42"/>
                  <a:pt x="14" y="42"/>
                </a:cubicBezTo>
                <a:cubicBezTo>
                  <a:pt x="14" y="42"/>
                  <a:pt x="14" y="42"/>
                  <a:pt x="14" y="42"/>
                </a:cubicBezTo>
                <a:close/>
                <a:moveTo>
                  <a:pt x="9" y="7"/>
                </a:moveTo>
                <a:cubicBezTo>
                  <a:pt x="6" y="10"/>
                  <a:pt x="6" y="10"/>
                  <a:pt x="6" y="10"/>
                </a:cubicBezTo>
                <a:cubicBezTo>
                  <a:pt x="13" y="16"/>
                  <a:pt x="13" y="16"/>
                  <a:pt x="13" y="16"/>
                </a:cubicBezTo>
                <a:cubicBezTo>
                  <a:pt x="14" y="15"/>
                  <a:pt x="14" y="14"/>
                  <a:pt x="15" y="14"/>
                </a:cubicBezTo>
                <a:cubicBezTo>
                  <a:pt x="9" y="7"/>
                  <a:pt x="9" y="7"/>
                  <a:pt x="9" y="7"/>
                </a:cubicBezTo>
                <a:close/>
                <a:moveTo>
                  <a:pt x="39" y="42"/>
                </a:moveTo>
                <a:cubicBezTo>
                  <a:pt x="44" y="47"/>
                  <a:pt x="44" y="47"/>
                  <a:pt x="44" y="47"/>
                </a:cubicBezTo>
                <a:cubicBezTo>
                  <a:pt x="47" y="45"/>
                  <a:pt x="47" y="45"/>
                  <a:pt x="47" y="45"/>
                </a:cubicBezTo>
                <a:cubicBezTo>
                  <a:pt x="42" y="40"/>
                  <a:pt x="42" y="40"/>
                  <a:pt x="42" y="40"/>
                </a:cubicBezTo>
                <a:cubicBezTo>
                  <a:pt x="41" y="41"/>
                  <a:pt x="40" y="42"/>
                  <a:pt x="39" y="42"/>
                </a:cubicBezTo>
                <a:cubicBezTo>
                  <a:pt x="39" y="42"/>
                  <a:pt x="39" y="42"/>
                  <a:pt x="39" y="42"/>
                </a:cubicBezTo>
                <a:close/>
                <a:moveTo>
                  <a:pt x="53" y="26"/>
                </a:moveTo>
                <a:cubicBezTo>
                  <a:pt x="53" y="29"/>
                  <a:pt x="53" y="29"/>
                  <a:pt x="53" y="29"/>
                </a:cubicBezTo>
                <a:cubicBezTo>
                  <a:pt x="45" y="29"/>
                  <a:pt x="45" y="29"/>
                  <a:pt x="45" y="29"/>
                </a:cubicBezTo>
                <a:cubicBezTo>
                  <a:pt x="45" y="29"/>
                  <a:pt x="45" y="29"/>
                  <a:pt x="45" y="29"/>
                </a:cubicBezTo>
                <a:cubicBezTo>
                  <a:pt x="45" y="28"/>
                  <a:pt x="45" y="27"/>
                  <a:pt x="45" y="26"/>
                </a:cubicBezTo>
                <a:cubicBezTo>
                  <a:pt x="53" y="26"/>
                  <a:pt x="53" y="26"/>
                  <a:pt x="53" y="26"/>
                </a:cubicBezTo>
                <a:close/>
                <a:moveTo>
                  <a:pt x="8" y="29"/>
                </a:moveTo>
                <a:cubicBezTo>
                  <a:pt x="0" y="29"/>
                  <a:pt x="0" y="29"/>
                  <a:pt x="0" y="29"/>
                </a:cubicBezTo>
                <a:cubicBezTo>
                  <a:pt x="0" y="26"/>
                  <a:pt x="0" y="26"/>
                  <a:pt x="0" y="26"/>
                </a:cubicBezTo>
                <a:cubicBezTo>
                  <a:pt x="8" y="26"/>
                  <a:pt x="8" y="26"/>
                  <a:pt x="8" y="26"/>
                </a:cubicBezTo>
                <a:cubicBezTo>
                  <a:pt x="8" y="27"/>
                  <a:pt x="8" y="28"/>
                  <a:pt x="8" y="29"/>
                </a:cubicBezTo>
                <a:cubicBezTo>
                  <a:pt x="8" y="29"/>
                  <a:pt x="8" y="29"/>
                  <a:pt x="8" y="29"/>
                </a:cubicBezTo>
                <a:cubicBezTo>
                  <a:pt x="8" y="29"/>
                  <a:pt x="8" y="29"/>
                  <a:pt x="8" y="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 fontScale="92500" lnSpcReduction="20000"/>
          </a:bodyPr>
          <a:lstStyle/>
          <a:p>
            <a:pPr fontAlgn="auto">
              <a:lnSpc>
                <a:spcPct val="130000"/>
              </a:lnSpc>
            </a:pPr>
            <a:endParaRPr lang="zh-CN" altLang="en-US" sz="1400">
              <a:solidFill>
                <a:schemeClr val="tx2"/>
              </a:solidFill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Arial" panose="020B0604020202020204" pitchFamily="34" charset="0"/>
            </a:endParaRPr>
          </a:p>
        </p:txBody>
      </p:sp>
      <p:sp>
        <p:nvSpPr>
          <p:cNvPr id="177" name="文本框 176"/>
          <p:cNvSpPr txBox="1"/>
          <p:nvPr>
            <p:custDataLst>
              <p:tags r:id="rId14"/>
            </p:custDataLst>
          </p:nvPr>
        </p:nvSpPr>
        <p:spPr>
          <a:xfrm>
            <a:off x="4382135" y="3863340"/>
            <a:ext cx="1325880" cy="49657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0" indent="0" algn="l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400" b="1" spc="150">
                <a:solidFill>
                  <a:schemeClr val="tx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量度</a:t>
            </a:r>
          </a:p>
        </p:txBody>
      </p:sp>
      <p:sp>
        <p:nvSpPr>
          <p:cNvPr id="148" name="圆角矩形 147"/>
          <p:cNvSpPr/>
          <p:nvPr>
            <p:custDataLst>
              <p:tags r:id="rId15"/>
            </p:custDataLst>
          </p:nvPr>
        </p:nvSpPr>
        <p:spPr>
          <a:xfrm>
            <a:off x="3774515" y="4658195"/>
            <a:ext cx="578237" cy="582719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fontAlgn="auto">
              <a:lnSpc>
                <a:spcPct val="120000"/>
              </a:lnSpc>
            </a:pPr>
            <a:endParaRPr lang="zh-CN" altLang="en-US" sz="2000" dirty="0">
              <a:solidFill>
                <a:schemeClr val="tx2"/>
              </a:solidFill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Arial" panose="020B0604020202020204" pitchFamily="34" charset="0"/>
            </a:endParaRPr>
          </a:p>
        </p:txBody>
      </p:sp>
      <p:sp>
        <p:nvSpPr>
          <p:cNvPr id="161" name="Freeform 60"/>
          <p:cNvSpPr>
            <a:spLocks noEditPoints="1"/>
          </p:cNvSpPr>
          <p:nvPr>
            <p:custDataLst>
              <p:tags r:id="rId16"/>
            </p:custDataLst>
          </p:nvPr>
        </p:nvSpPr>
        <p:spPr bwMode="auto">
          <a:xfrm>
            <a:off x="3932149" y="4850194"/>
            <a:ext cx="281647" cy="189757"/>
          </a:xfrm>
          <a:custGeom>
            <a:avLst/>
            <a:gdLst>
              <a:gd name="T0" fmla="*/ 56 w 61"/>
              <a:gd name="T1" fmla="*/ 3 h 41"/>
              <a:gd name="T2" fmla="*/ 55 w 61"/>
              <a:gd name="T3" fmla="*/ 0 h 41"/>
              <a:gd name="T4" fmla="*/ 47 w 61"/>
              <a:gd name="T5" fmla="*/ 1 h 41"/>
              <a:gd name="T6" fmla="*/ 10 w 61"/>
              <a:gd name="T7" fmla="*/ 3 h 41"/>
              <a:gd name="T8" fmla="*/ 9 w 61"/>
              <a:gd name="T9" fmla="*/ 0 h 41"/>
              <a:gd name="T10" fmla="*/ 6 w 61"/>
              <a:gd name="T11" fmla="*/ 1 h 41"/>
              <a:gd name="T12" fmla="*/ 2 w 61"/>
              <a:gd name="T13" fmla="*/ 3 h 41"/>
              <a:gd name="T14" fmla="*/ 0 w 61"/>
              <a:gd name="T15" fmla="*/ 40 h 41"/>
              <a:gd name="T16" fmla="*/ 59 w 61"/>
              <a:gd name="T17" fmla="*/ 41 h 41"/>
              <a:gd name="T18" fmla="*/ 61 w 61"/>
              <a:gd name="T19" fmla="*/ 4 h 41"/>
              <a:gd name="T20" fmla="*/ 59 w 61"/>
              <a:gd name="T21" fmla="*/ 3 h 41"/>
              <a:gd name="T22" fmla="*/ 5 w 61"/>
              <a:gd name="T23" fmla="*/ 8 h 41"/>
              <a:gd name="T24" fmla="*/ 10 w 61"/>
              <a:gd name="T25" fmla="*/ 8 h 41"/>
              <a:gd name="T26" fmla="*/ 8 w 61"/>
              <a:gd name="T27" fmla="*/ 5 h 41"/>
              <a:gd name="T28" fmla="*/ 48 w 61"/>
              <a:gd name="T29" fmla="*/ 6 h 41"/>
              <a:gd name="T30" fmla="*/ 47 w 61"/>
              <a:gd name="T31" fmla="*/ 8 h 41"/>
              <a:gd name="T32" fmla="*/ 55 w 61"/>
              <a:gd name="T33" fmla="*/ 9 h 41"/>
              <a:gd name="T34" fmla="*/ 56 w 61"/>
              <a:gd name="T35" fmla="*/ 7 h 41"/>
              <a:gd name="T36" fmla="*/ 55 w 61"/>
              <a:gd name="T37" fmla="*/ 6 h 41"/>
              <a:gd name="T38" fmla="*/ 48 w 61"/>
              <a:gd name="T39" fmla="*/ 22 h 41"/>
              <a:gd name="T40" fmla="*/ 14 w 61"/>
              <a:gd name="T41" fmla="*/ 22 h 41"/>
              <a:gd name="T42" fmla="*/ 31 w 61"/>
              <a:gd name="T43" fmla="*/ 5 h 41"/>
              <a:gd name="T44" fmla="*/ 44 w 61"/>
              <a:gd name="T45" fmla="*/ 22 h 41"/>
              <a:gd name="T46" fmla="*/ 17 w 61"/>
              <a:gd name="T47" fmla="*/ 22 h 41"/>
              <a:gd name="T48" fmla="*/ 31 w 61"/>
              <a:gd name="T49" fmla="*/ 8 h 41"/>
              <a:gd name="T50" fmla="*/ 40 w 61"/>
              <a:gd name="T51" fmla="*/ 22 h 41"/>
              <a:gd name="T52" fmla="*/ 21 w 61"/>
              <a:gd name="T53" fmla="*/ 22 h 41"/>
              <a:gd name="T54" fmla="*/ 31 w 61"/>
              <a:gd name="T55" fmla="*/ 12 h 41"/>
              <a:gd name="T56" fmla="*/ 36 w 61"/>
              <a:gd name="T57" fmla="*/ 17 h 41"/>
              <a:gd name="T58" fmla="*/ 24 w 61"/>
              <a:gd name="T59" fmla="*/ 24 h 41"/>
              <a:gd name="T60" fmla="*/ 23 w 61"/>
              <a:gd name="T61" fmla="*/ 22 h 41"/>
              <a:gd name="T62" fmla="*/ 31 w 61"/>
              <a:gd name="T63" fmla="*/ 15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1" h="41">
                <a:moveTo>
                  <a:pt x="59" y="3"/>
                </a:moveTo>
                <a:cubicBezTo>
                  <a:pt x="56" y="3"/>
                  <a:pt x="56" y="3"/>
                  <a:pt x="56" y="3"/>
                </a:cubicBezTo>
                <a:cubicBezTo>
                  <a:pt x="56" y="1"/>
                  <a:pt x="56" y="1"/>
                  <a:pt x="56" y="1"/>
                </a:cubicBezTo>
                <a:cubicBezTo>
                  <a:pt x="56" y="1"/>
                  <a:pt x="55" y="0"/>
                  <a:pt x="55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7" y="0"/>
                  <a:pt x="47" y="1"/>
                  <a:pt x="47" y="1"/>
                </a:cubicBezTo>
                <a:cubicBezTo>
                  <a:pt x="47" y="3"/>
                  <a:pt x="47" y="3"/>
                  <a:pt x="47" y="3"/>
                </a:cubicBezTo>
                <a:cubicBezTo>
                  <a:pt x="10" y="3"/>
                  <a:pt x="10" y="3"/>
                  <a:pt x="10" y="3"/>
                </a:cubicBezTo>
                <a:cubicBezTo>
                  <a:pt x="10" y="1"/>
                  <a:pt x="10" y="1"/>
                  <a:pt x="10" y="1"/>
                </a:cubicBezTo>
                <a:cubicBezTo>
                  <a:pt x="10" y="1"/>
                  <a:pt x="10" y="0"/>
                  <a:pt x="9" y="0"/>
                </a:cubicBezTo>
                <a:cubicBezTo>
                  <a:pt x="7" y="0"/>
                  <a:pt x="7" y="0"/>
                  <a:pt x="7" y="0"/>
                </a:cubicBezTo>
                <a:cubicBezTo>
                  <a:pt x="6" y="0"/>
                  <a:pt x="6" y="1"/>
                  <a:pt x="6" y="1"/>
                </a:cubicBezTo>
                <a:cubicBezTo>
                  <a:pt x="6" y="3"/>
                  <a:pt x="6" y="3"/>
                  <a:pt x="6" y="3"/>
                </a:cubicBezTo>
                <a:cubicBezTo>
                  <a:pt x="2" y="3"/>
                  <a:pt x="2" y="3"/>
                  <a:pt x="2" y="3"/>
                </a:cubicBezTo>
                <a:cubicBezTo>
                  <a:pt x="1" y="3"/>
                  <a:pt x="0" y="3"/>
                  <a:pt x="0" y="4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41"/>
                  <a:pt x="1" y="41"/>
                  <a:pt x="2" y="41"/>
                </a:cubicBezTo>
                <a:cubicBezTo>
                  <a:pt x="59" y="41"/>
                  <a:pt x="59" y="41"/>
                  <a:pt x="59" y="41"/>
                </a:cubicBezTo>
                <a:cubicBezTo>
                  <a:pt x="60" y="41"/>
                  <a:pt x="61" y="41"/>
                  <a:pt x="61" y="40"/>
                </a:cubicBezTo>
                <a:cubicBezTo>
                  <a:pt x="61" y="4"/>
                  <a:pt x="61" y="4"/>
                  <a:pt x="61" y="4"/>
                </a:cubicBezTo>
                <a:cubicBezTo>
                  <a:pt x="61" y="3"/>
                  <a:pt x="60" y="3"/>
                  <a:pt x="59" y="3"/>
                </a:cubicBezTo>
                <a:cubicBezTo>
                  <a:pt x="59" y="3"/>
                  <a:pt x="59" y="3"/>
                  <a:pt x="59" y="3"/>
                </a:cubicBezTo>
                <a:close/>
                <a:moveTo>
                  <a:pt x="8" y="5"/>
                </a:moveTo>
                <a:cubicBezTo>
                  <a:pt x="6" y="5"/>
                  <a:pt x="5" y="6"/>
                  <a:pt x="5" y="8"/>
                </a:cubicBezTo>
                <a:cubicBezTo>
                  <a:pt x="5" y="9"/>
                  <a:pt x="6" y="10"/>
                  <a:pt x="8" y="10"/>
                </a:cubicBezTo>
                <a:cubicBezTo>
                  <a:pt x="9" y="10"/>
                  <a:pt x="10" y="9"/>
                  <a:pt x="10" y="8"/>
                </a:cubicBezTo>
                <a:cubicBezTo>
                  <a:pt x="10" y="6"/>
                  <a:pt x="9" y="5"/>
                  <a:pt x="8" y="5"/>
                </a:cubicBezTo>
                <a:cubicBezTo>
                  <a:pt x="8" y="5"/>
                  <a:pt x="8" y="5"/>
                  <a:pt x="8" y="5"/>
                </a:cubicBezTo>
                <a:close/>
                <a:moveTo>
                  <a:pt x="55" y="6"/>
                </a:moveTo>
                <a:cubicBezTo>
                  <a:pt x="48" y="6"/>
                  <a:pt x="48" y="6"/>
                  <a:pt x="48" y="6"/>
                </a:cubicBezTo>
                <a:cubicBezTo>
                  <a:pt x="47" y="6"/>
                  <a:pt x="47" y="7"/>
                  <a:pt x="47" y="7"/>
                </a:cubicBezTo>
                <a:cubicBezTo>
                  <a:pt x="47" y="8"/>
                  <a:pt x="47" y="8"/>
                  <a:pt x="47" y="8"/>
                </a:cubicBezTo>
                <a:cubicBezTo>
                  <a:pt x="47" y="9"/>
                  <a:pt x="47" y="9"/>
                  <a:pt x="48" y="9"/>
                </a:cubicBezTo>
                <a:cubicBezTo>
                  <a:pt x="55" y="9"/>
                  <a:pt x="55" y="9"/>
                  <a:pt x="55" y="9"/>
                </a:cubicBezTo>
                <a:cubicBezTo>
                  <a:pt x="55" y="9"/>
                  <a:pt x="56" y="9"/>
                  <a:pt x="56" y="8"/>
                </a:cubicBezTo>
                <a:cubicBezTo>
                  <a:pt x="56" y="7"/>
                  <a:pt x="56" y="7"/>
                  <a:pt x="56" y="7"/>
                </a:cubicBezTo>
                <a:cubicBezTo>
                  <a:pt x="56" y="7"/>
                  <a:pt x="55" y="6"/>
                  <a:pt x="55" y="6"/>
                </a:cubicBezTo>
                <a:cubicBezTo>
                  <a:pt x="55" y="6"/>
                  <a:pt x="55" y="6"/>
                  <a:pt x="55" y="6"/>
                </a:cubicBezTo>
                <a:close/>
                <a:moveTo>
                  <a:pt x="31" y="5"/>
                </a:moveTo>
                <a:cubicBezTo>
                  <a:pt x="40" y="5"/>
                  <a:pt x="48" y="13"/>
                  <a:pt x="48" y="22"/>
                </a:cubicBezTo>
                <a:cubicBezTo>
                  <a:pt x="48" y="31"/>
                  <a:pt x="40" y="39"/>
                  <a:pt x="31" y="39"/>
                </a:cubicBezTo>
                <a:cubicBezTo>
                  <a:pt x="21" y="39"/>
                  <a:pt x="14" y="31"/>
                  <a:pt x="14" y="22"/>
                </a:cubicBezTo>
                <a:cubicBezTo>
                  <a:pt x="14" y="13"/>
                  <a:pt x="21" y="5"/>
                  <a:pt x="31" y="5"/>
                </a:cubicBezTo>
                <a:cubicBezTo>
                  <a:pt x="31" y="5"/>
                  <a:pt x="31" y="5"/>
                  <a:pt x="31" y="5"/>
                </a:cubicBezTo>
                <a:close/>
                <a:moveTo>
                  <a:pt x="31" y="8"/>
                </a:moveTo>
                <a:cubicBezTo>
                  <a:pt x="38" y="8"/>
                  <a:pt x="44" y="14"/>
                  <a:pt x="44" y="22"/>
                </a:cubicBezTo>
                <a:cubicBezTo>
                  <a:pt x="44" y="30"/>
                  <a:pt x="38" y="36"/>
                  <a:pt x="31" y="36"/>
                </a:cubicBezTo>
                <a:cubicBezTo>
                  <a:pt x="23" y="36"/>
                  <a:pt x="17" y="30"/>
                  <a:pt x="17" y="22"/>
                </a:cubicBezTo>
                <a:cubicBezTo>
                  <a:pt x="17" y="14"/>
                  <a:pt x="23" y="8"/>
                  <a:pt x="31" y="8"/>
                </a:cubicBezTo>
                <a:cubicBezTo>
                  <a:pt x="31" y="8"/>
                  <a:pt x="31" y="8"/>
                  <a:pt x="31" y="8"/>
                </a:cubicBezTo>
                <a:close/>
                <a:moveTo>
                  <a:pt x="31" y="12"/>
                </a:moveTo>
                <a:cubicBezTo>
                  <a:pt x="36" y="12"/>
                  <a:pt x="40" y="17"/>
                  <a:pt x="40" y="22"/>
                </a:cubicBezTo>
                <a:cubicBezTo>
                  <a:pt x="40" y="27"/>
                  <a:pt x="36" y="32"/>
                  <a:pt x="31" y="32"/>
                </a:cubicBezTo>
                <a:cubicBezTo>
                  <a:pt x="25" y="32"/>
                  <a:pt x="21" y="27"/>
                  <a:pt x="21" y="22"/>
                </a:cubicBezTo>
                <a:cubicBezTo>
                  <a:pt x="21" y="17"/>
                  <a:pt x="25" y="12"/>
                  <a:pt x="31" y="12"/>
                </a:cubicBezTo>
                <a:cubicBezTo>
                  <a:pt x="31" y="12"/>
                  <a:pt x="31" y="12"/>
                  <a:pt x="31" y="12"/>
                </a:cubicBezTo>
                <a:close/>
                <a:moveTo>
                  <a:pt x="31" y="15"/>
                </a:moveTo>
                <a:cubicBezTo>
                  <a:pt x="33" y="15"/>
                  <a:pt x="35" y="16"/>
                  <a:pt x="36" y="17"/>
                </a:cubicBezTo>
                <a:cubicBezTo>
                  <a:pt x="35" y="17"/>
                  <a:pt x="34" y="16"/>
                  <a:pt x="32" y="16"/>
                </a:cubicBezTo>
                <a:cubicBezTo>
                  <a:pt x="28" y="16"/>
                  <a:pt x="24" y="19"/>
                  <a:pt x="24" y="24"/>
                </a:cubicBezTo>
                <a:cubicBezTo>
                  <a:pt x="24" y="25"/>
                  <a:pt x="25" y="26"/>
                  <a:pt x="25" y="27"/>
                </a:cubicBezTo>
                <a:cubicBezTo>
                  <a:pt x="24" y="26"/>
                  <a:pt x="23" y="24"/>
                  <a:pt x="23" y="22"/>
                </a:cubicBezTo>
                <a:cubicBezTo>
                  <a:pt x="23" y="18"/>
                  <a:pt x="27" y="15"/>
                  <a:pt x="31" y="15"/>
                </a:cubicBezTo>
                <a:cubicBezTo>
                  <a:pt x="31" y="15"/>
                  <a:pt x="31" y="15"/>
                  <a:pt x="31" y="1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 fontScale="90000"/>
          </a:bodyPr>
          <a:lstStyle/>
          <a:p>
            <a:pPr fontAlgn="auto">
              <a:lnSpc>
                <a:spcPct val="140000"/>
              </a:lnSpc>
            </a:pPr>
            <a:endParaRPr lang="zh-CN" altLang="en-US" sz="600">
              <a:solidFill>
                <a:schemeClr val="tx2"/>
              </a:solidFill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Arial" panose="020B0604020202020204" pitchFamily="34" charset="0"/>
            </a:endParaRPr>
          </a:p>
        </p:txBody>
      </p:sp>
      <p:sp>
        <p:nvSpPr>
          <p:cNvPr id="178" name="文本框 177"/>
          <p:cNvSpPr txBox="1"/>
          <p:nvPr>
            <p:custDataLst>
              <p:tags r:id="rId17"/>
            </p:custDataLst>
          </p:nvPr>
        </p:nvSpPr>
        <p:spPr>
          <a:xfrm>
            <a:off x="4382135" y="4691380"/>
            <a:ext cx="1325880" cy="49657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0" indent="0" algn="l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400" b="1" spc="150">
                <a:solidFill>
                  <a:schemeClr val="tx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关联度</a:t>
            </a:r>
          </a:p>
        </p:txBody>
      </p:sp>
      <p:cxnSp>
        <p:nvCxnSpPr>
          <p:cNvPr id="3" name="直接连接符 2"/>
          <p:cNvCxnSpPr/>
          <p:nvPr>
            <p:custDataLst>
              <p:tags r:id="rId18"/>
            </p:custDataLst>
          </p:nvPr>
        </p:nvCxnSpPr>
        <p:spPr>
          <a:xfrm>
            <a:off x="3108871" y="2467022"/>
            <a:ext cx="0" cy="2498221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>
            <a:stCxn id="136" idx="1"/>
          </p:cNvCxnSpPr>
          <p:nvPr>
            <p:custDataLst>
              <p:tags r:id="rId19"/>
            </p:custDataLst>
          </p:nvPr>
        </p:nvCxnSpPr>
        <p:spPr>
          <a:xfrm flipH="1">
            <a:off x="3108871" y="2456862"/>
            <a:ext cx="665645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>
            <p:custDataLst>
              <p:tags r:id="rId20"/>
            </p:custDataLst>
          </p:nvPr>
        </p:nvCxnSpPr>
        <p:spPr>
          <a:xfrm flipH="1">
            <a:off x="3108871" y="3323170"/>
            <a:ext cx="665645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>
            <p:custDataLst>
              <p:tags r:id="rId21"/>
            </p:custDataLst>
          </p:nvPr>
        </p:nvCxnSpPr>
        <p:spPr>
          <a:xfrm flipH="1">
            <a:off x="3108871" y="4130012"/>
            <a:ext cx="665645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直接连接符 127"/>
          <p:cNvCxnSpPr/>
          <p:nvPr>
            <p:custDataLst>
              <p:tags r:id="rId22"/>
            </p:custDataLst>
          </p:nvPr>
        </p:nvCxnSpPr>
        <p:spPr>
          <a:xfrm flipH="1">
            <a:off x="3108871" y="4954784"/>
            <a:ext cx="665645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repairing-service_75668"/>
          <p:cNvSpPr>
            <a:spLocks noChangeAspect="1"/>
          </p:cNvSpPr>
          <p:nvPr>
            <p:custDataLst>
              <p:tags r:id="rId23"/>
            </p:custDataLst>
          </p:nvPr>
        </p:nvSpPr>
        <p:spPr bwMode="auto">
          <a:xfrm>
            <a:off x="3925833" y="3157320"/>
            <a:ext cx="275601" cy="274924"/>
          </a:xfrm>
          <a:custGeom>
            <a:avLst/>
            <a:gdLst>
              <a:gd name="T0" fmla="*/ 278945 h 440259"/>
              <a:gd name="T1" fmla="*/ 278945 h 440259"/>
              <a:gd name="T2" fmla="*/ 278945 h 440259"/>
              <a:gd name="T3" fmla="*/ 278945 h 440259"/>
              <a:gd name="T4" fmla="*/ 278945 h 440259"/>
              <a:gd name="T5" fmla="*/ 278945 h 440259"/>
              <a:gd name="T6" fmla="*/ 278945 h 440259"/>
              <a:gd name="T7" fmla="*/ 278945 h 440259"/>
              <a:gd name="T8" fmla="*/ 278945 h 440259"/>
              <a:gd name="T9" fmla="*/ 278945 h 440259"/>
              <a:gd name="T10" fmla="*/ 278945 h 440259"/>
              <a:gd name="T11" fmla="*/ 278945 h 440259"/>
              <a:gd name="T12" fmla="*/ 278945 h 440259"/>
              <a:gd name="T13" fmla="*/ 278945 h 440259"/>
              <a:gd name="T14" fmla="*/ 278945 h 440259"/>
              <a:gd name="T15" fmla="*/ 278945 h 440259"/>
              <a:gd name="T16" fmla="*/ 278945 h 440259"/>
              <a:gd name="T17" fmla="*/ 278945 h 440259"/>
              <a:gd name="T18" fmla="*/ 278945 h 440259"/>
              <a:gd name="T19" fmla="*/ 278945 h 440259"/>
              <a:gd name="T20" fmla="*/ 278945 h 440259"/>
              <a:gd name="T21" fmla="*/ 278945 h 440259"/>
              <a:gd name="T22" fmla="*/ 278945 h 440259"/>
              <a:gd name="T23" fmla="*/ 278945 h 440259"/>
              <a:gd name="T24" fmla="*/ 278945 h 440259"/>
              <a:gd name="T25" fmla="*/ 278945 h 440259"/>
              <a:gd name="T26" fmla="*/ 278945 h 440259"/>
              <a:gd name="T27" fmla="*/ 278945 h 440259"/>
              <a:gd name="T28" fmla="*/ 278945 h 440259"/>
              <a:gd name="T29" fmla="*/ 278945 h 440259"/>
              <a:gd name="T30" fmla="*/ 278945 h 440259"/>
              <a:gd name="T31" fmla="*/ 278945 h 440259"/>
              <a:gd name="T32" fmla="*/ 278945 h 440259"/>
              <a:gd name="T33" fmla="*/ 278945 h 440259"/>
              <a:gd name="T34" fmla="*/ 278945 h 440259"/>
              <a:gd name="T35" fmla="*/ 278945 h 440259"/>
              <a:gd name="T36" fmla="*/ 278945 h 440259"/>
              <a:gd name="T37" fmla="*/ 278945 h 440259"/>
              <a:gd name="T38" fmla="*/ 278945 h 440259"/>
              <a:gd name="T39" fmla="*/ 278945 h 440259"/>
              <a:gd name="T40" fmla="*/ 278945 h 440259"/>
              <a:gd name="T41" fmla="*/ 278945 h 440259"/>
              <a:gd name="T42" fmla="*/ 88862 h 440259"/>
              <a:gd name="T43" fmla="*/ 88862 h 440259"/>
              <a:gd name="T44" fmla="*/ 278945 h 440259"/>
              <a:gd name="T45" fmla="*/ 278945 h 440259"/>
              <a:gd name="T46" fmla="*/ 278945 h 440259"/>
              <a:gd name="T47" fmla="*/ 278945 h 440259"/>
              <a:gd name="T48" fmla="*/ 278945 h 440259"/>
              <a:gd name="T49" fmla="*/ 278945 h 440259"/>
              <a:gd name="T50" fmla="*/ 278945 h 440259"/>
              <a:gd name="T51" fmla="*/ 278945 h 440259"/>
              <a:gd name="T52" fmla="*/ 278945 h 440259"/>
              <a:gd name="T53" fmla="*/ 278945 h 440259"/>
              <a:gd name="T54" fmla="*/ 278945 h 440259"/>
              <a:gd name="T55" fmla="*/ 278945 h 440259"/>
              <a:gd name="T56" fmla="*/ 278945 h 440259"/>
              <a:gd name="T57" fmla="*/ 278945 h 440259"/>
              <a:gd name="T58" fmla="*/ 278945 h 440259"/>
              <a:gd name="T59" fmla="*/ 278945 h 440259"/>
              <a:gd name="T60" fmla="*/ 278945 h 440259"/>
              <a:gd name="T61" fmla="*/ 278945 h 440259"/>
              <a:gd name="T62" fmla="*/ 278945 h 440259"/>
              <a:gd name="T63" fmla="*/ 278945 h 440259"/>
              <a:gd name="T64" fmla="*/ 278945 h 440259"/>
              <a:gd name="T65" fmla="*/ 278945 h 440259"/>
              <a:gd name="T66" fmla="*/ 278945 h 440259"/>
              <a:gd name="T67" fmla="*/ 278945 h 440259"/>
              <a:gd name="T68" fmla="*/ 278945 h 440259"/>
              <a:gd name="T69" fmla="*/ 278945 h 440259"/>
              <a:gd name="T70" fmla="*/ 278945 h 440259"/>
              <a:gd name="T71" fmla="*/ 278945 h 440259"/>
              <a:gd name="T72" fmla="*/ 278945 h 440259"/>
              <a:gd name="T73" fmla="*/ 278945 h 4402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89" h="3086">
                <a:moveTo>
                  <a:pt x="3076" y="1373"/>
                </a:moveTo>
                <a:cubicBezTo>
                  <a:pt x="3072" y="1330"/>
                  <a:pt x="3021" y="1297"/>
                  <a:pt x="2977" y="1297"/>
                </a:cubicBezTo>
                <a:cubicBezTo>
                  <a:pt x="2836" y="1297"/>
                  <a:pt x="2711" y="1215"/>
                  <a:pt x="2658" y="1086"/>
                </a:cubicBezTo>
                <a:cubicBezTo>
                  <a:pt x="2604" y="955"/>
                  <a:pt x="2639" y="802"/>
                  <a:pt x="2744" y="705"/>
                </a:cubicBezTo>
                <a:cubicBezTo>
                  <a:pt x="2777" y="675"/>
                  <a:pt x="2781" y="624"/>
                  <a:pt x="2754" y="589"/>
                </a:cubicBezTo>
                <a:cubicBezTo>
                  <a:pt x="2681" y="497"/>
                  <a:pt x="2599" y="414"/>
                  <a:pt x="2509" y="342"/>
                </a:cubicBezTo>
                <a:cubicBezTo>
                  <a:pt x="2474" y="314"/>
                  <a:pt x="2423" y="318"/>
                  <a:pt x="2392" y="352"/>
                </a:cubicBezTo>
                <a:cubicBezTo>
                  <a:pt x="2300" y="453"/>
                  <a:pt x="2135" y="491"/>
                  <a:pt x="2008" y="438"/>
                </a:cubicBezTo>
                <a:cubicBezTo>
                  <a:pt x="1875" y="382"/>
                  <a:pt x="1791" y="248"/>
                  <a:pt x="1800" y="103"/>
                </a:cubicBezTo>
                <a:cubicBezTo>
                  <a:pt x="1802" y="58"/>
                  <a:pt x="1769" y="19"/>
                  <a:pt x="1724" y="13"/>
                </a:cubicBezTo>
                <a:cubicBezTo>
                  <a:pt x="1609" y="0"/>
                  <a:pt x="1493" y="0"/>
                  <a:pt x="1377" y="12"/>
                </a:cubicBezTo>
                <a:cubicBezTo>
                  <a:pt x="1332" y="17"/>
                  <a:pt x="1299" y="56"/>
                  <a:pt x="1301" y="101"/>
                </a:cubicBezTo>
                <a:cubicBezTo>
                  <a:pt x="1306" y="244"/>
                  <a:pt x="1221" y="376"/>
                  <a:pt x="1090" y="429"/>
                </a:cubicBezTo>
                <a:cubicBezTo>
                  <a:pt x="964" y="481"/>
                  <a:pt x="800" y="443"/>
                  <a:pt x="708" y="343"/>
                </a:cubicBezTo>
                <a:cubicBezTo>
                  <a:pt x="678" y="309"/>
                  <a:pt x="627" y="305"/>
                  <a:pt x="592" y="333"/>
                </a:cubicBezTo>
                <a:cubicBezTo>
                  <a:pt x="499" y="405"/>
                  <a:pt x="415" y="488"/>
                  <a:pt x="342" y="579"/>
                </a:cubicBezTo>
                <a:cubicBezTo>
                  <a:pt x="314" y="615"/>
                  <a:pt x="318" y="666"/>
                  <a:pt x="352" y="696"/>
                </a:cubicBezTo>
                <a:cubicBezTo>
                  <a:pt x="459" y="794"/>
                  <a:pt x="494" y="948"/>
                  <a:pt x="438" y="1081"/>
                </a:cubicBezTo>
                <a:cubicBezTo>
                  <a:pt x="385" y="1208"/>
                  <a:pt x="253" y="1290"/>
                  <a:pt x="102" y="1290"/>
                </a:cubicBezTo>
                <a:cubicBezTo>
                  <a:pt x="54" y="1288"/>
                  <a:pt x="19" y="1321"/>
                  <a:pt x="13" y="1365"/>
                </a:cubicBezTo>
                <a:cubicBezTo>
                  <a:pt x="0" y="1481"/>
                  <a:pt x="0" y="1599"/>
                  <a:pt x="13" y="1716"/>
                </a:cubicBezTo>
                <a:cubicBezTo>
                  <a:pt x="18" y="1759"/>
                  <a:pt x="70" y="1792"/>
                  <a:pt x="114" y="1792"/>
                </a:cubicBezTo>
                <a:cubicBezTo>
                  <a:pt x="248" y="1788"/>
                  <a:pt x="377" y="1871"/>
                  <a:pt x="431" y="2003"/>
                </a:cubicBezTo>
                <a:cubicBezTo>
                  <a:pt x="485" y="2134"/>
                  <a:pt x="450" y="2287"/>
                  <a:pt x="345" y="2384"/>
                </a:cubicBezTo>
                <a:cubicBezTo>
                  <a:pt x="312" y="2414"/>
                  <a:pt x="308" y="2465"/>
                  <a:pt x="335" y="2500"/>
                </a:cubicBezTo>
                <a:cubicBezTo>
                  <a:pt x="407" y="2591"/>
                  <a:pt x="489" y="2674"/>
                  <a:pt x="579" y="2747"/>
                </a:cubicBezTo>
                <a:cubicBezTo>
                  <a:pt x="615" y="2775"/>
                  <a:pt x="666" y="2771"/>
                  <a:pt x="697" y="2738"/>
                </a:cubicBezTo>
                <a:cubicBezTo>
                  <a:pt x="789" y="2636"/>
                  <a:pt x="954" y="2598"/>
                  <a:pt x="1081" y="2651"/>
                </a:cubicBezTo>
                <a:cubicBezTo>
                  <a:pt x="1214" y="2707"/>
                  <a:pt x="1298" y="2841"/>
                  <a:pt x="1289" y="2986"/>
                </a:cubicBezTo>
                <a:cubicBezTo>
                  <a:pt x="1287" y="3031"/>
                  <a:pt x="1320" y="3071"/>
                  <a:pt x="1365" y="3076"/>
                </a:cubicBezTo>
                <a:cubicBezTo>
                  <a:pt x="1424" y="3083"/>
                  <a:pt x="1483" y="3086"/>
                  <a:pt x="1543" y="3086"/>
                </a:cubicBezTo>
                <a:cubicBezTo>
                  <a:pt x="1599" y="3086"/>
                  <a:pt x="1656" y="3083"/>
                  <a:pt x="1712" y="3077"/>
                </a:cubicBezTo>
                <a:cubicBezTo>
                  <a:pt x="1757" y="3072"/>
                  <a:pt x="1790" y="3033"/>
                  <a:pt x="1788" y="2988"/>
                </a:cubicBezTo>
                <a:cubicBezTo>
                  <a:pt x="1783" y="2846"/>
                  <a:pt x="1868" y="2713"/>
                  <a:pt x="1999" y="2660"/>
                </a:cubicBezTo>
                <a:cubicBezTo>
                  <a:pt x="2126" y="2608"/>
                  <a:pt x="2289" y="2646"/>
                  <a:pt x="2381" y="2747"/>
                </a:cubicBezTo>
                <a:cubicBezTo>
                  <a:pt x="2411" y="2780"/>
                  <a:pt x="2462" y="2784"/>
                  <a:pt x="2497" y="2756"/>
                </a:cubicBezTo>
                <a:cubicBezTo>
                  <a:pt x="2589" y="2684"/>
                  <a:pt x="2673" y="2601"/>
                  <a:pt x="2747" y="2510"/>
                </a:cubicBezTo>
                <a:cubicBezTo>
                  <a:pt x="2775" y="2474"/>
                  <a:pt x="2771" y="2423"/>
                  <a:pt x="2737" y="2393"/>
                </a:cubicBezTo>
                <a:cubicBezTo>
                  <a:pt x="2630" y="2295"/>
                  <a:pt x="2595" y="2141"/>
                  <a:pt x="2651" y="2008"/>
                </a:cubicBezTo>
                <a:cubicBezTo>
                  <a:pt x="2703" y="1883"/>
                  <a:pt x="2830" y="1799"/>
                  <a:pt x="2966" y="1799"/>
                </a:cubicBezTo>
                <a:lnTo>
                  <a:pt x="2985" y="1800"/>
                </a:lnTo>
                <a:cubicBezTo>
                  <a:pt x="3030" y="1803"/>
                  <a:pt x="3070" y="1769"/>
                  <a:pt x="3076" y="1724"/>
                </a:cubicBezTo>
                <a:cubicBezTo>
                  <a:pt x="3089" y="1608"/>
                  <a:pt x="3089" y="1490"/>
                  <a:pt x="3076" y="1373"/>
                </a:cubicBezTo>
                <a:close/>
                <a:moveTo>
                  <a:pt x="1545" y="2433"/>
                </a:moveTo>
                <a:cubicBezTo>
                  <a:pt x="1054" y="2433"/>
                  <a:pt x="656" y="2035"/>
                  <a:pt x="656" y="1545"/>
                </a:cubicBezTo>
                <a:cubicBezTo>
                  <a:pt x="656" y="1054"/>
                  <a:pt x="1054" y="656"/>
                  <a:pt x="1545" y="656"/>
                </a:cubicBezTo>
                <a:cubicBezTo>
                  <a:pt x="2035" y="656"/>
                  <a:pt x="2433" y="1054"/>
                  <a:pt x="2433" y="1545"/>
                </a:cubicBezTo>
                <a:cubicBezTo>
                  <a:pt x="2433" y="1711"/>
                  <a:pt x="2387" y="1867"/>
                  <a:pt x="2308" y="2000"/>
                </a:cubicBezTo>
                <a:lnTo>
                  <a:pt x="1918" y="1611"/>
                </a:lnTo>
                <a:cubicBezTo>
                  <a:pt x="1947" y="1545"/>
                  <a:pt x="1961" y="1473"/>
                  <a:pt x="1961" y="1398"/>
                </a:cubicBezTo>
                <a:cubicBezTo>
                  <a:pt x="1961" y="1253"/>
                  <a:pt x="1905" y="1116"/>
                  <a:pt x="1802" y="1013"/>
                </a:cubicBezTo>
                <a:cubicBezTo>
                  <a:pt x="1699" y="910"/>
                  <a:pt x="1562" y="854"/>
                  <a:pt x="1417" y="854"/>
                </a:cubicBezTo>
                <a:cubicBezTo>
                  <a:pt x="1368" y="854"/>
                  <a:pt x="1320" y="860"/>
                  <a:pt x="1273" y="873"/>
                </a:cubicBezTo>
                <a:cubicBezTo>
                  <a:pt x="1253" y="878"/>
                  <a:pt x="1236" y="895"/>
                  <a:pt x="1230" y="916"/>
                </a:cubicBezTo>
                <a:cubicBezTo>
                  <a:pt x="1225" y="937"/>
                  <a:pt x="1231" y="958"/>
                  <a:pt x="1247" y="975"/>
                </a:cubicBezTo>
                <a:cubicBezTo>
                  <a:pt x="1247" y="975"/>
                  <a:pt x="1440" y="1168"/>
                  <a:pt x="1504" y="1232"/>
                </a:cubicBezTo>
                <a:cubicBezTo>
                  <a:pt x="1511" y="1239"/>
                  <a:pt x="1511" y="1255"/>
                  <a:pt x="1510" y="1261"/>
                </a:cubicBezTo>
                <a:lnTo>
                  <a:pt x="1509" y="1265"/>
                </a:lnTo>
                <a:cubicBezTo>
                  <a:pt x="1503" y="1336"/>
                  <a:pt x="1490" y="1421"/>
                  <a:pt x="1480" y="1453"/>
                </a:cubicBezTo>
                <a:cubicBezTo>
                  <a:pt x="1478" y="1455"/>
                  <a:pt x="1477" y="1456"/>
                  <a:pt x="1476" y="1457"/>
                </a:cubicBezTo>
                <a:cubicBezTo>
                  <a:pt x="1474" y="1459"/>
                  <a:pt x="1473" y="1460"/>
                  <a:pt x="1471" y="1462"/>
                </a:cubicBezTo>
                <a:cubicBezTo>
                  <a:pt x="1438" y="1472"/>
                  <a:pt x="1352" y="1485"/>
                  <a:pt x="1280" y="1491"/>
                </a:cubicBezTo>
                <a:lnTo>
                  <a:pt x="1280" y="1491"/>
                </a:lnTo>
                <a:lnTo>
                  <a:pt x="1277" y="1492"/>
                </a:lnTo>
                <a:cubicBezTo>
                  <a:pt x="1277" y="1492"/>
                  <a:pt x="1276" y="1492"/>
                  <a:pt x="1274" y="1492"/>
                </a:cubicBezTo>
                <a:cubicBezTo>
                  <a:pt x="1266" y="1492"/>
                  <a:pt x="1255" y="1490"/>
                  <a:pt x="1245" y="1479"/>
                </a:cubicBezTo>
                <a:cubicBezTo>
                  <a:pt x="1178" y="1412"/>
                  <a:pt x="993" y="1229"/>
                  <a:pt x="993" y="1229"/>
                </a:cubicBezTo>
                <a:cubicBezTo>
                  <a:pt x="977" y="1213"/>
                  <a:pt x="960" y="1209"/>
                  <a:pt x="948" y="1209"/>
                </a:cubicBezTo>
                <a:cubicBezTo>
                  <a:pt x="922" y="1209"/>
                  <a:pt x="898" y="1228"/>
                  <a:pt x="891" y="1256"/>
                </a:cubicBezTo>
                <a:cubicBezTo>
                  <a:pt x="840" y="1444"/>
                  <a:pt x="894" y="1646"/>
                  <a:pt x="1031" y="1784"/>
                </a:cubicBezTo>
                <a:cubicBezTo>
                  <a:pt x="1134" y="1886"/>
                  <a:pt x="1271" y="1943"/>
                  <a:pt x="1417" y="1943"/>
                </a:cubicBezTo>
                <a:cubicBezTo>
                  <a:pt x="1491" y="1943"/>
                  <a:pt x="1563" y="1928"/>
                  <a:pt x="1629" y="1900"/>
                </a:cubicBezTo>
                <a:lnTo>
                  <a:pt x="2023" y="2293"/>
                </a:lnTo>
                <a:cubicBezTo>
                  <a:pt x="1885" y="2382"/>
                  <a:pt x="1721" y="2433"/>
                  <a:pt x="1545" y="24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 sz="2800"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 spd="slow"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表格 7"/>
          <p:cNvGraphicFramePr/>
          <p:nvPr>
            <p:custDataLst>
              <p:tags r:id="rId2"/>
            </p:custDataLst>
          </p:nvPr>
        </p:nvGraphicFramePr>
        <p:xfrm>
          <a:off x="1894205" y="1181100"/>
          <a:ext cx="8749030" cy="516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8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55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752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370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序号</a:t>
                      </a:r>
                      <a:endParaRPr lang="zh-CN" altLang="en-US" sz="2000" b="0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1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宽度</a:t>
                      </a:r>
                      <a:endParaRPr lang="zh-CN" altLang="en-US" sz="2000" b="1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深度</a:t>
                      </a:r>
                      <a:endParaRPr lang="zh-CN" altLang="en-US" sz="2000" b="0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898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1</a:t>
                      </a:r>
                      <a:endParaRPr lang="en-US" altLang="en-US" sz="2000" b="0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1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衬衫系列</a:t>
                      </a:r>
                      <a:endParaRPr lang="zh-CN" altLang="en-US" sz="2000" b="1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altLang="zh-CN" sz="20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  </a:t>
                      </a:r>
                      <a:r>
                        <a:rPr lang="zh-CN" sz="20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A短袖：A1翻领，A2立领</a:t>
                      </a:r>
                    </a:p>
                    <a:p>
                      <a:pPr indent="0">
                        <a:buNone/>
                      </a:pPr>
                      <a:r>
                        <a:rPr lang="en-US" altLang="zh-CN" sz="20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  </a:t>
                      </a:r>
                      <a:r>
                        <a:rPr lang="zh-CN" sz="20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B短袖：B1翻领，B2立领</a:t>
                      </a:r>
                      <a:endParaRPr lang="zh-CN" altLang="en-US" sz="2000" b="0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898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2</a:t>
                      </a:r>
                      <a:endParaRPr lang="en-US" altLang="en-US" sz="2000" b="0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1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T恤系列</a:t>
                      </a:r>
                      <a:endParaRPr lang="zh-CN" altLang="en-US" sz="2000" b="1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altLang="zh-CN" sz="20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  </a:t>
                      </a:r>
                      <a:r>
                        <a:rPr lang="zh-CN" sz="20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C长袖：C1翻领，C2立领</a:t>
                      </a:r>
                    </a:p>
                    <a:p>
                      <a:pPr indent="0">
                        <a:buNone/>
                      </a:pPr>
                      <a:r>
                        <a:rPr lang="en-US" altLang="zh-CN" sz="20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  </a:t>
                      </a:r>
                      <a:r>
                        <a:rPr lang="zh-CN" sz="20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D长袖：D1翻领，D2立领</a:t>
                      </a:r>
                      <a:endParaRPr lang="zh-CN" altLang="en-US" sz="2000" b="0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898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3</a:t>
                      </a:r>
                      <a:endParaRPr lang="en-US" altLang="en-US" sz="2000" b="0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1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背心系列</a:t>
                      </a:r>
                      <a:endParaRPr lang="zh-CN" altLang="en-US" sz="2000" b="1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altLang="zh-CN" sz="20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  </a:t>
                      </a:r>
                      <a:r>
                        <a:rPr lang="zh-CN" sz="20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E套衫：E1无领，E2翻领，E3连帽</a:t>
                      </a:r>
                    </a:p>
                    <a:p>
                      <a:pPr indent="0">
                        <a:buNone/>
                      </a:pPr>
                      <a:r>
                        <a:rPr lang="en-US" altLang="zh-CN" sz="20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  </a:t>
                      </a:r>
                      <a:r>
                        <a:rPr lang="zh-CN" sz="20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F开襟：F1无领，F2翻领，F3连帽</a:t>
                      </a:r>
                      <a:endParaRPr lang="zh-CN" altLang="en-US" sz="2000" b="0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898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4</a:t>
                      </a:r>
                      <a:endParaRPr lang="en-US" altLang="en-US" sz="2000" b="0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1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卫衣系列</a:t>
                      </a:r>
                      <a:endParaRPr lang="zh-CN" altLang="en-US" sz="2000" b="1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altLang="zh-CN" sz="20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  </a:t>
                      </a:r>
                      <a:r>
                        <a:rPr lang="zh-CN" sz="20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G厚款：G1圆领，G2连帽</a:t>
                      </a:r>
                    </a:p>
                    <a:p>
                      <a:pPr indent="0">
                        <a:buNone/>
                      </a:pPr>
                      <a:r>
                        <a:rPr lang="en-US" altLang="zh-CN" sz="20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  </a:t>
                      </a:r>
                      <a:r>
                        <a:rPr lang="zh-CN" sz="20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H薄款：H1圆领，H2连帽</a:t>
                      </a:r>
                      <a:endParaRPr lang="zh-CN" altLang="en-US" sz="2000" b="0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2898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5</a:t>
                      </a:r>
                      <a:endParaRPr lang="en-US" altLang="en-US" sz="2000" b="0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1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夹克系列</a:t>
                      </a:r>
                      <a:endParaRPr lang="zh-CN" altLang="en-US" sz="2000" b="1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altLang="zh-CN" sz="20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  </a:t>
                      </a:r>
                      <a:r>
                        <a:rPr lang="zh-CN" sz="20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I厚款：I1连帽，I2翻领，I3无领</a:t>
                      </a:r>
                    </a:p>
                    <a:p>
                      <a:pPr indent="0">
                        <a:buNone/>
                      </a:pPr>
                      <a:r>
                        <a:rPr lang="en-US" altLang="zh-CN" sz="20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  </a:t>
                      </a:r>
                      <a:r>
                        <a:rPr lang="zh-CN" sz="20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J薄款：J1连帽，J2翻领，J3无领</a:t>
                      </a:r>
                      <a:endParaRPr lang="zh-CN" altLang="en-US" sz="2000" b="0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2898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6</a:t>
                      </a:r>
                      <a:endParaRPr lang="en-US" altLang="en-US" sz="2000" b="0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1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裤装系列</a:t>
                      </a:r>
                      <a:endParaRPr lang="zh-CN" altLang="en-US" sz="2000" b="1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altLang="zh-CN" sz="20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  </a:t>
                      </a:r>
                      <a:r>
                        <a:rPr lang="zh-CN" sz="20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K厚款：K1直筒，K2束脚，K3背带</a:t>
                      </a:r>
                    </a:p>
                    <a:p>
                      <a:pPr indent="0">
                        <a:buNone/>
                      </a:pPr>
                      <a:r>
                        <a:rPr lang="en-US" altLang="zh-CN" sz="20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  </a:t>
                      </a:r>
                      <a:r>
                        <a:rPr lang="zh-CN" sz="20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L薄款：L1直筒，L2束脚，L3背带</a:t>
                      </a:r>
                      <a:endParaRPr lang="zh-CN" altLang="en-US" sz="2000" b="0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132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7</a:t>
                      </a:r>
                      <a:endParaRPr lang="en-US" altLang="en-US" sz="2000" b="0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1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配件系列</a:t>
                      </a:r>
                      <a:endParaRPr lang="zh-CN" altLang="en-US" sz="2000" b="1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altLang="zh-CN" sz="20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  </a:t>
                      </a:r>
                      <a:r>
                        <a:rPr lang="zh-CN" sz="20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M1鞋类，M2包类，M3帽子</a:t>
                      </a:r>
                      <a:endParaRPr lang="zh-CN" altLang="en-US" sz="2000" b="0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3980815" y="407035"/>
            <a:ext cx="2059305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 b="1" spc="15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宽度和深度</a:t>
            </a:r>
          </a:p>
        </p:txBody>
      </p:sp>
      <p:sp>
        <p:nvSpPr>
          <p:cNvPr id="2" name="文本框 1"/>
          <p:cNvSpPr txBox="1"/>
          <p:nvPr/>
        </p:nvSpPr>
        <p:spPr>
          <a:xfrm flipH="1">
            <a:off x="287655" y="283845"/>
            <a:ext cx="2939415" cy="5835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sz="3200">
                <a:solidFill>
                  <a:schemeClr val="bg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江城正义体 500W" panose="020B0500000000000000" charset="-122"/>
              </a:rPr>
              <a:t>1</a:t>
            </a:r>
            <a:r>
              <a:rPr lang="en-US" altLang="zh-CN" sz="3200">
                <a:solidFill>
                  <a:schemeClr val="bg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江城正义体 500W" panose="020B0500000000000000" charset="-122"/>
              </a:rPr>
              <a:t>.1 </a:t>
            </a:r>
            <a:r>
              <a:rPr sz="3200">
                <a:solidFill>
                  <a:schemeClr val="bg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江城正义体 500W" panose="020B0500000000000000" charset="-122"/>
              </a:rPr>
              <a:t>组货的内容</a:t>
            </a:r>
            <a:endParaRPr lang="zh-CN" sz="3200">
              <a:solidFill>
                <a:schemeClr val="bg1"/>
              </a:solidFill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江城正义体 500W" panose="020B0500000000000000" charset="-122"/>
            </a:endParaRPr>
          </a:p>
        </p:txBody>
      </p:sp>
    </p:spTree>
    <p:custDataLst>
      <p:tags r:id="rId1"/>
    </p:custDataLst>
  </p:cSld>
  <p:clrMapOvr>
    <a:masterClrMapping/>
  </p:clrMapOvr>
  <p:transition spd="slow">
    <p:rand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236595" y="407035"/>
            <a:ext cx="1805305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b="1" spc="15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宽度和深度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655" y="1064895"/>
            <a:ext cx="10957560" cy="541274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3348990" y="2019300"/>
            <a:ext cx="7347585" cy="536575"/>
          </a:xfrm>
          <a:prstGeom prst="rect">
            <a:avLst/>
          </a:prstGeom>
          <a:noFill/>
          <a:ln>
            <a:solidFill>
              <a:srgbClr val="9FBFE5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江城正义体 500W" panose="020B0500000000000000" charset="-122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2447290" y="2019300"/>
            <a:ext cx="789305" cy="537845"/>
          </a:xfrm>
          <a:prstGeom prst="rect">
            <a:avLst/>
          </a:prstGeom>
          <a:ln>
            <a:solidFill>
              <a:srgbClr val="000000">
                <a:alpha val="0"/>
              </a:srgb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r>
              <a:rPr lang="zh-CN" altLang="en-US" sz="2000" b="1">
                <a:solidFill>
                  <a:schemeClr val="tx1"/>
                </a:solidFill>
                <a:cs typeface="江城正义体 500W" panose="020B0500000000000000" charset="-122"/>
              </a:rPr>
              <a:t>宽度</a:t>
            </a:r>
          </a:p>
        </p:txBody>
      </p:sp>
      <p:sp>
        <p:nvSpPr>
          <p:cNvPr id="68" name="矩形 67"/>
          <p:cNvSpPr/>
          <p:nvPr/>
        </p:nvSpPr>
        <p:spPr>
          <a:xfrm>
            <a:off x="2447290" y="2710180"/>
            <a:ext cx="789305" cy="3045460"/>
          </a:xfrm>
          <a:prstGeom prst="rect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scaled="0"/>
          </a:gradFill>
          <a:ln>
            <a:solidFill>
              <a:srgbClr val="000000">
                <a:alpha val="0"/>
              </a:srgb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r>
              <a:rPr lang="zh-CN" altLang="en-US" sz="2000" b="1">
                <a:solidFill>
                  <a:schemeClr val="bg1"/>
                </a:solidFill>
                <a:cs typeface="江城正义体 500W" panose="020B0500000000000000" charset="-122"/>
              </a:rPr>
              <a:t>深度</a:t>
            </a:r>
          </a:p>
        </p:txBody>
      </p:sp>
      <p:sp>
        <p:nvSpPr>
          <p:cNvPr id="5" name="矩形 4"/>
          <p:cNvSpPr/>
          <p:nvPr/>
        </p:nvSpPr>
        <p:spPr>
          <a:xfrm>
            <a:off x="3348990" y="2683510"/>
            <a:ext cx="7347585" cy="304546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江城正义体 500W" panose="020B0500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 flipH="1">
            <a:off x="287655" y="283845"/>
            <a:ext cx="2822575" cy="5835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sz="3200">
                <a:solidFill>
                  <a:schemeClr val="bg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江城正义体 500W" panose="020B0500000000000000" charset="-122"/>
              </a:rPr>
              <a:t>1</a:t>
            </a:r>
            <a:r>
              <a:rPr lang="en-US" altLang="zh-CN" sz="3200">
                <a:solidFill>
                  <a:schemeClr val="bg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江城正义体 500W" panose="020B0500000000000000" charset="-122"/>
              </a:rPr>
              <a:t>.1 </a:t>
            </a:r>
            <a:r>
              <a:rPr sz="3200">
                <a:solidFill>
                  <a:schemeClr val="bg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江城正义体 500W" panose="020B0500000000000000" charset="-122"/>
              </a:rPr>
              <a:t>组货的内容</a:t>
            </a:r>
            <a:endParaRPr lang="zh-CN" sz="3200">
              <a:solidFill>
                <a:schemeClr val="bg1"/>
              </a:solidFill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p:transition spd="slow">
    <p:rand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/>
          <p:cNvSpPr txBox="1"/>
          <p:nvPr/>
        </p:nvSpPr>
        <p:spPr>
          <a:xfrm flipH="1">
            <a:off x="287655" y="221615"/>
            <a:ext cx="2881630" cy="5835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sz="3200">
                <a:solidFill>
                  <a:schemeClr val="bg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江城正义体 500W" panose="020B0500000000000000" charset="-122"/>
              </a:rPr>
              <a:t>1</a:t>
            </a:r>
            <a:r>
              <a:rPr lang="en-US" sz="3200">
                <a:solidFill>
                  <a:schemeClr val="bg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江城正义体 500W" panose="020B0500000000000000" charset="-122"/>
              </a:rPr>
              <a:t>.</a:t>
            </a:r>
            <a:r>
              <a:rPr lang="en-US" altLang="zh-CN" sz="3200">
                <a:solidFill>
                  <a:schemeClr val="bg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江城正义体 500W" panose="020B0500000000000000" charset="-122"/>
              </a:rPr>
              <a:t>1 </a:t>
            </a:r>
            <a:r>
              <a:rPr sz="3200">
                <a:solidFill>
                  <a:schemeClr val="bg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江城正义体 500W" panose="020B0500000000000000" charset="-122"/>
              </a:rPr>
              <a:t>组货的内容</a:t>
            </a:r>
            <a:endParaRPr lang="zh-CN" sz="3200">
              <a:solidFill>
                <a:schemeClr val="bg1"/>
              </a:solidFill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319145" y="344805"/>
            <a:ext cx="1805305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b="1" spc="15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宽度和深度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3161030" y="1606550"/>
            <a:ext cx="6744970" cy="30480"/>
          </a:xfrm>
          <a:prstGeom prst="line">
            <a:avLst/>
          </a:prstGeom>
          <a:ln w="12700">
            <a:solidFill>
              <a:srgbClr val="262E3E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6448743" y="1903413"/>
            <a:ext cx="895350" cy="398780"/>
          </a:xfrm>
          <a:prstGeom prst="rect">
            <a:avLst/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000">
                <a:solidFill>
                  <a:schemeClr val="tx1"/>
                </a:solidFill>
                <a:cs typeface="江城正义体 500W" panose="020B0500000000000000" charset="-122"/>
              </a:rPr>
              <a:t>服装</a:t>
            </a:r>
          </a:p>
        </p:txBody>
      </p:sp>
      <p:cxnSp>
        <p:nvCxnSpPr>
          <p:cNvPr id="36" name="直接连接符 35"/>
          <p:cNvCxnSpPr/>
          <p:nvPr/>
        </p:nvCxnSpPr>
        <p:spPr>
          <a:xfrm>
            <a:off x="5266055" y="2576195"/>
            <a:ext cx="3486785" cy="1397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4633278" y="1009015"/>
            <a:ext cx="2952115" cy="39878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000" b="1">
                <a:solidFill>
                  <a:schemeClr val="tx1"/>
                </a:solidFill>
                <a:ea typeface="+mn-lt"/>
                <a:cs typeface="江城正义体 500W" panose="020B0500000000000000" charset="-122"/>
              </a:rPr>
              <a:t>李宁</a:t>
            </a:r>
            <a:r>
              <a:rPr lang="en-US" altLang="zh-CN" sz="2000" b="1">
                <a:solidFill>
                  <a:schemeClr val="tx1"/>
                </a:solidFill>
                <a:ea typeface="+mn-lt"/>
                <a:cs typeface="江城正义体 500W" panose="020B0500000000000000" charset="-122"/>
              </a:rPr>
              <a:t>(</a:t>
            </a:r>
            <a:r>
              <a:rPr lang="zh-CN" altLang="en-US" sz="2000" b="1">
                <a:solidFill>
                  <a:schemeClr val="tx1"/>
                </a:solidFill>
                <a:ea typeface="+mn-lt"/>
                <a:cs typeface="江城正义体 500W" panose="020B0500000000000000" charset="-122"/>
              </a:rPr>
              <a:t>女子</a:t>
            </a:r>
            <a:r>
              <a:rPr lang="en-US" altLang="zh-CN" sz="2000" b="1">
                <a:solidFill>
                  <a:schemeClr val="tx1"/>
                </a:solidFill>
                <a:ea typeface="+mn-lt"/>
                <a:cs typeface="江城正义体 500W" panose="020B0500000000000000" charset="-122"/>
              </a:rPr>
              <a:t>)</a:t>
            </a:r>
            <a:r>
              <a:rPr lang="zh-CN" altLang="en-US" sz="2000" b="1">
                <a:solidFill>
                  <a:schemeClr val="tx1"/>
                </a:solidFill>
                <a:ea typeface="+mn-lt"/>
                <a:cs typeface="江城正义体 500W" panose="020B0500000000000000" charset="-122"/>
              </a:rPr>
              <a:t>商品组合构成</a:t>
            </a:r>
          </a:p>
        </p:txBody>
      </p:sp>
      <p:cxnSp>
        <p:nvCxnSpPr>
          <p:cNvPr id="23" name="直接连接符 22"/>
          <p:cNvCxnSpPr>
            <a:stCxn id="26" idx="0"/>
          </p:cNvCxnSpPr>
          <p:nvPr/>
        </p:nvCxnSpPr>
        <p:spPr>
          <a:xfrm>
            <a:off x="3178810" y="1864995"/>
            <a:ext cx="0" cy="263525"/>
          </a:xfrm>
          <a:prstGeom prst="line">
            <a:avLst/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cxnSp>
      <p:sp>
        <p:nvSpPr>
          <p:cNvPr id="26" name="文本框 25"/>
          <p:cNvSpPr txBox="1"/>
          <p:nvPr/>
        </p:nvSpPr>
        <p:spPr>
          <a:xfrm>
            <a:off x="2776855" y="1864678"/>
            <a:ext cx="803910" cy="398780"/>
          </a:xfrm>
          <a:prstGeom prst="rect">
            <a:avLst/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000">
                <a:solidFill>
                  <a:schemeClr val="tx1"/>
                </a:solidFill>
                <a:cs typeface="江城正义体 500W" panose="020B0500000000000000" charset="-122"/>
              </a:rPr>
              <a:t>鞋子</a:t>
            </a:r>
          </a:p>
        </p:txBody>
      </p:sp>
      <p:cxnSp>
        <p:nvCxnSpPr>
          <p:cNvPr id="10" name="直接连接符 9"/>
          <p:cNvCxnSpPr/>
          <p:nvPr/>
        </p:nvCxnSpPr>
        <p:spPr>
          <a:xfrm>
            <a:off x="2466975" y="2541270"/>
            <a:ext cx="1322705" cy="127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9535795" y="1884363"/>
            <a:ext cx="749935" cy="398780"/>
          </a:xfrm>
          <a:prstGeom prst="rect">
            <a:avLst/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000">
                <a:solidFill>
                  <a:schemeClr val="tx1"/>
                </a:solidFill>
                <a:cs typeface="江城正义体 500W" panose="020B0500000000000000" charset="-122"/>
              </a:rPr>
              <a:t>配饰</a:t>
            </a:r>
          </a:p>
        </p:txBody>
      </p:sp>
      <p:sp>
        <p:nvSpPr>
          <p:cNvPr id="69" name="矩形 68"/>
          <p:cNvSpPr/>
          <p:nvPr/>
        </p:nvSpPr>
        <p:spPr>
          <a:xfrm>
            <a:off x="9570403" y="3818255"/>
            <a:ext cx="680720" cy="133540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>
                <a:cs typeface="江城正义体 500W" panose="020B0500000000000000" charset="-122"/>
              </a:rPr>
              <a:t>包包帽子</a:t>
            </a:r>
          </a:p>
        </p:txBody>
      </p:sp>
      <p:sp>
        <p:nvSpPr>
          <p:cNvPr id="40" name="矩形 39"/>
          <p:cNvSpPr/>
          <p:nvPr/>
        </p:nvSpPr>
        <p:spPr>
          <a:xfrm>
            <a:off x="2042160" y="2810510"/>
            <a:ext cx="1053465" cy="723900"/>
          </a:xfrm>
          <a:prstGeom prst="rect">
            <a:avLst/>
          </a:prstGeom>
          <a:ln>
            <a:solidFill>
              <a:srgbClr val="000000">
                <a:alpha val="0"/>
              </a:srgb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000">
                <a:cs typeface="江城正义体 500W" panose="020B0500000000000000" charset="-122"/>
              </a:rPr>
              <a:t>运动鞋</a:t>
            </a:r>
          </a:p>
        </p:txBody>
      </p:sp>
      <p:sp>
        <p:nvSpPr>
          <p:cNvPr id="41" name="矩形 40"/>
          <p:cNvSpPr/>
          <p:nvPr/>
        </p:nvSpPr>
        <p:spPr>
          <a:xfrm>
            <a:off x="3299460" y="2794000"/>
            <a:ext cx="1013460" cy="723900"/>
          </a:xfrm>
          <a:prstGeom prst="rect">
            <a:avLst/>
          </a:prstGeom>
          <a:ln>
            <a:solidFill>
              <a:srgbClr val="000000">
                <a:alpha val="0"/>
              </a:srgb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000">
                <a:cs typeface="江城正义体 500W" panose="020B0500000000000000" charset="-122"/>
              </a:rPr>
              <a:t>休闲鞋</a:t>
            </a:r>
          </a:p>
        </p:txBody>
      </p:sp>
      <p:sp>
        <p:nvSpPr>
          <p:cNvPr id="70" name="矩形 69"/>
          <p:cNvSpPr/>
          <p:nvPr/>
        </p:nvSpPr>
        <p:spPr>
          <a:xfrm>
            <a:off x="2105660" y="3798570"/>
            <a:ext cx="883285" cy="131381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>
                <a:cs typeface="江城正义体 500W" panose="020B0500000000000000" charset="-122"/>
              </a:rPr>
              <a:t>跑步鞋</a:t>
            </a:r>
          </a:p>
          <a:p>
            <a:pPr algn="ctr">
              <a:lnSpc>
                <a:spcPct val="150000"/>
              </a:lnSpc>
            </a:pPr>
            <a:r>
              <a:rPr lang="zh-CN" altLang="en-US">
                <a:cs typeface="江城正义体 500W" panose="020B0500000000000000" charset="-122"/>
              </a:rPr>
              <a:t>篮球鞋</a:t>
            </a:r>
          </a:p>
          <a:p>
            <a:pPr algn="ctr">
              <a:lnSpc>
                <a:spcPct val="150000"/>
              </a:lnSpc>
            </a:pPr>
            <a:r>
              <a:rPr lang="zh-CN" altLang="en-US">
                <a:cs typeface="江城正义体 500W" panose="020B0500000000000000" charset="-122"/>
              </a:rPr>
              <a:t>训练鞋</a:t>
            </a:r>
          </a:p>
        </p:txBody>
      </p:sp>
      <p:sp>
        <p:nvSpPr>
          <p:cNvPr id="71" name="矩形 70"/>
          <p:cNvSpPr/>
          <p:nvPr/>
        </p:nvSpPr>
        <p:spPr>
          <a:xfrm>
            <a:off x="3319145" y="3798570"/>
            <a:ext cx="934085" cy="126238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>
                <a:cs typeface="江城正义体 500W" panose="020B0500000000000000" charset="-122"/>
              </a:rPr>
              <a:t>凉鞋</a:t>
            </a:r>
          </a:p>
          <a:p>
            <a:pPr algn="ctr">
              <a:lnSpc>
                <a:spcPct val="150000"/>
              </a:lnSpc>
            </a:pPr>
            <a:r>
              <a:rPr lang="zh-CN">
                <a:cs typeface="江城正义体 500W" panose="020B0500000000000000" charset="-122"/>
              </a:rPr>
              <a:t>拖鞋</a:t>
            </a:r>
          </a:p>
        </p:txBody>
      </p:sp>
      <p:sp>
        <p:nvSpPr>
          <p:cNvPr id="33" name="矩形 32"/>
          <p:cNvSpPr/>
          <p:nvPr/>
        </p:nvSpPr>
        <p:spPr>
          <a:xfrm>
            <a:off x="4871720" y="2832100"/>
            <a:ext cx="789305" cy="710565"/>
          </a:xfrm>
          <a:prstGeom prst="rect">
            <a:avLst/>
          </a:prstGeom>
          <a:ln>
            <a:solidFill>
              <a:srgbClr val="000000">
                <a:alpha val="0"/>
              </a:srgb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000">
                <a:cs typeface="江城正义体 500W" panose="020B0500000000000000" charset="-122"/>
              </a:rPr>
              <a:t>上装</a:t>
            </a:r>
          </a:p>
        </p:txBody>
      </p:sp>
      <p:sp>
        <p:nvSpPr>
          <p:cNvPr id="34" name="矩形 33"/>
          <p:cNvSpPr/>
          <p:nvPr/>
        </p:nvSpPr>
        <p:spPr>
          <a:xfrm>
            <a:off x="6108700" y="2847340"/>
            <a:ext cx="842010" cy="710565"/>
          </a:xfrm>
          <a:prstGeom prst="rect">
            <a:avLst/>
          </a:prstGeom>
          <a:ln>
            <a:solidFill>
              <a:srgbClr val="000000">
                <a:alpha val="0"/>
              </a:srgb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000">
                <a:cs typeface="江城正义体 500W" panose="020B0500000000000000" charset="-122"/>
              </a:rPr>
              <a:t>下装</a:t>
            </a:r>
          </a:p>
        </p:txBody>
      </p:sp>
      <p:sp>
        <p:nvSpPr>
          <p:cNvPr id="56" name="矩形 55"/>
          <p:cNvSpPr/>
          <p:nvPr/>
        </p:nvSpPr>
        <p:spPr>
          <a:xfrm>
            <a:off x="7233920" y="2851150"/>
            <a:ext cx="842645" cy="723900"/>
          </a:xfrm>
          <a:prstGeom prst="rect">
            <a:avLst/>
          </a:prstGeom>
          <a:ln>
            <a:solidFill>
              <a:srgbClr val="000000">
                <a:alpha val="0"/>
              </a:srgb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000">
                <a:cs typeface="江城正义体 500W" panose="020B0500000000000000" charset="-122"/>
              </a:rPr>
              <a:t>套装</a:t>
            </a:r>
          </a:p>
        </p:txBody>
      </p:sp>
      <p:sp>
        <p:nvSpPr>
          <p:cNvPr id="53" name="矩形 52"/>
          <p:cNvSpPr/>
          <p:nvPr/>
        </p:nvSpPr>
        <p:spPr>
          <a:xfrm>
            <a:off x="6108700" y="3837305"/>
            <a:ext cx="842010" cy="131381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>
                <a:ea typeface="江城正义体 500W" panose="020B0500000000000000" charset="-122"/>
                <a:cs typeface="江城正义体 500W" panose="020B0500000000000000" charset="-122"/>
                <a:sym typeface="江城正义体 500W" panose="020B0500000000000000" charset="-122"/>
              </a:rPr>
              <a:t>裤装</a:t>
            </a:r>
          </a:p>
          <a:p>
            <a:pPr algn="ctr">
              <a:lnSpc>
                <a:spcPct val="150000"/>
              </a:lnSpc>
            </a:pPr>
            <a:r>
              <a:rPr>
                <a:ea typeface="江城正义体 500W" panose="020B0500000000000000" charset="-122"/>
                <a:cs typeface="江城正义体 500W" panose="020B0500000000000000" charset="-122"/>
                <a:sym typeface="江城正义体 500W" panose="020B0500000000000000" charset="-122"/>
              </a:rPr>
              <a:t>裙装</a:t>
            </a:r>
            <a:endParaRPr lang="zh-CN" altLang="en-US">
              <a:ea typeface="+mn-lt"/>
              <a:cs typeface="江城正义体 500W" panose="020B0500000000000000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8323580" y="2834640"/>
            <a:ext cx="842645" cy="723900"/>
          </a:xfrm>
          <a:prstGeom prst="rect">
            <a:avLst/>
          </a:prstGeom>
          <a:ln>
            <a:solidFill>
              <a:srgbClr val="000000">
                <a:alpha val="0"/>
              </a:srgb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000">
                <a:cs typeface="江城正义体 500W" panose="020B0500000000000000" charset="-122"/>
              </a:rPr>
              <a:t>内衣</a:t>
            </a:r>
          </a:p>
        </p:txBody>
      </p:sp>
      <p:sp>
        <p:nvSpPr>
          <p:cNvPr id="21" name="矩形 20"/>
          <p:cNvSpPr/>
          <p:nvPr/>
        </p:nvSpPr>
        <p:spPr>
          <a:xfrm>
            <a:off x="4661535" y="3837305"/>
            <a:ext cx="1210310" cy="134747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>
                <a:ea typeface="江城正义体 500W" panose="020B0500000000000000" charset="-122"/>
                <a:cs typeface="江城正义体 500W" panose="020B0500000000000000" charset="-122"/>
              </a:rPr>
              <a:t>T恤</a:t>
            </a:r>
            <a:r>
              <a:rPr lang="en-US">
                <a:ea typeface="江城正义体 500W" panose="020B0500000000000000" charset="-122"/>
                <a:cs typeface="江城正义体 500W" panose="020B0500000000000000" charset="-122"/>
              </a:rPr>
              <a:t> </a:t>
            </a:r>
            <a:r>
              <a:rPr>
                <a:ea typeface="江城正义体 500W" panose="020B0500000000000000" charset="-122"/>
                <a:cs typeface="江城正义体 500W" panose="020B0500000000000000" charset="-122"/>
              </a:rPr>
              <a:t>背心</a:t>
            </a:r>
          </a:p>
          <a:p>
            <a:pPr algn="ctr">
              <a:lnSpc>
                <a:spcPct val="150000"/>
              </a:lnSpc>
            </a:pPr>
            <a:r>
              <a:rPr>
                <a:ea typeface="江城正义体 500W" panose="020B0500000000000000" charset="-122"/>
                <a:cs typeface="江城正义体 500W" panose="020B0500000000000000" charset="-122"/>
              </a:rPr>
              <a:t>卫衣</a:t>
            </a:r>
            <a:r>
              <a:rPr lang="en-US">
                <a:ea typeface="江城正义体 500W" panose="020B0500000000000000" charset="-122"/>
                <a:cs typeface="江城正义体 500W" panose="020B0500000000000000" charset="-122"/>
              </a:rPr>
              <a:t> </a:t>
            </a:r>
            <a:r>
              <a:rPr>
                <a:ea typeface="江城正义体 500W" panose="020B0500000000000000" charset="-122"/>
                <a:cs typeface="江城正义体 500W" panose="020B0500000000000000" charset="-122"/>
              </a:rPr>
              <a:t>外套马甲</a:t>
            </a:r>
            <a:r>
              <a:rPr lang="en-US">
                <a:ea typeface="江城正义体 500W" panose="020B0500000000000000" charset="-122"/>
                <a:cs typeface="江城正义体 500W" panose="020B0500000000000000" charset="-122"/>
              </a:rPr>
              <a:t> </a:t>
            </a:r>
            <a:r>
              <a:rPr>
                <a:ea typeface="江城正义体 500W" panose="020B0500000000000000" charset="-122"/>
                <a:cs typeface="江城正义体 500W" panose="020B0500000000000000" charset="-122"/>
              </a:rPr>
              <a:t>棉服</a:t>
            </a:r>
          </a:p>
        </p:txBody>
      </p:sp>
      <p:sp>
        <p:nvSpPr>
          <p:cNvPr id="29" name="矩形 28"/>
          <p:cNvSpPr/>
          <p:nvPr/>
        </p:nvSpPr>
        <p:spPr>
          <a:xfrm>
            <a:off x="7200900" y="3837305"/>
            <a:ext cx="908685" cy="131381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>
                <a:ea typeface="江城正义体 500W" panose="020B0500000000000000" charset="-122"/>
                <a:cs typeface="江城正义体 500W" panose="020B0500000000000000" charset="-122"/>
                <a:sym typeface="江城正义体 500W" panose="020B0500000000000000" charset="-122"/>
              </a:rPr>
              <a:t>比赛服</a:t>
            </a:r>
          </a:p>
          <a:p>
            <a:pPr algn="ctr">
              <a:lnSpc>
                <a:spcPct val="150000"/>
              </a:lnSpc>
            </a:pPr>
            <a:r>
              <a:rPr>
                <a:ea typeface="江城正义体 500W" panose="020B0500000000000000" charset="-122"/>
                <a:cs typeface="江城正义体 500W" panose="020B0500000000000000" charset="-122"/>
                <a:sym typeface="江城正义体 500W" panose="020B0500000000000000" charset="-122"/>
              </a:rPr>
              <a:t>紧身服</a:t>
            </a:r>
            <a:endParaRPr lang="zh-CN" altLang="en-US">
              <a:ea typeface="+mn-lt"/>
              <a:cs typeface="江城正义体 500W" panose="020B0500000000000000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8323580" y="3837305"/>
            <a:ext cx="842645" cy="131381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ea typeface="+mn-lt"/>
              <a:cs typeface="江城正义体 500W" panose="020B0500000000000000" charset="-122"/>
            </a:endParaRPr>
          </a:p>
          <a:p>
            <a:pPr algn="ctr">
              <a:lnSpc>
                <a:spcPct val="150000"/>
              </a:lnSpc>
            </a:pPr>
            <a:r>
              <a:rPr>
                <a:ea typeface="江城正义体 500W" panose="020B0500000000000000" charset="-122"/>
                <a:cs typeface="江城正义体 500W" panose="020B0500000000000000" charset="-122"/>
                <a:sym typeface="江城正义体 500W" panose="020B0500000000000000" charset="-122"/>
              </a:rPr>
              <a:t>运动文胸</a:t>
            </a:r>
            <a:endParaRPr lang="zh-CN" altLang="en-US">
              <a:ea typeface="+mn-lt"/>
              <a:cs typeface="江城正义体 500W" panose="020B0500000000000000" charset="-122"/>
            </a:endParaRPr>
          </a:p>
          <a:p>
            <a:pPr algn="ctr">
              <a:lnSpc>
                <a:spcPct val="150000"/>
              </a:lnSpc>
            </a:pPr>
            <a:endParaRPr lang="zh-CN" altLang="en-US">
              <a:ea typeface="+mn-lt"/>
              <a:cs typeface="江城正义体 500W" panose="020B0500000000000000" charset="-122"/>
            </a:endParaRPr>
          </a:p>
        </p:txBody>
      </p:sp>
      <p:cxnSp>
        <p:nvCxnSpPr>
          <p:cNvPr id="44" name="直接箭头连接符 43"/>
          <p:cNvCxnSpPr/>
          <p:nvPr/>
        </p:nvCxnSpPr>
        <p:spPr>
          <a:xfrm>
            <a:off x="3169920" y="1619885"/>
            <a:ext cx="0" cy="227965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直接箭头连接符 53"/>
          <p:cNvCxnSpPr/>
          <p:nvPr/>
        </p:nvCxnSpPr>
        <p:spPr>
          <a:xfrm>
            <a:off x="6828790" y="1656715"/>
            <a:ext cx="0" cy="227965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直接箭头连接符 54"/>
          <p:cNvCxnSpPr/>
          <p:nvPr/>
        </p:nvCxnSpPr>
        <p:spPr>
          <a:xfrm>
            <a:off x="9903460" y="1637665"/>
            <a:ext cx="0" cy="227965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直接箭头连接符 56"/>
          <p:cNvCxnSpPr/>
          <p:nvPr/>
        </p:nvCxnSpPr>
        <p:spPr>
          <a:xfrm>
            <a:off x="6092190" y="1391920"/>
            <a:ext cx="0" cy="227965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直接箭头连接符 57"/>
          <p:cNvCxnSpPr/>
          <p:nvPr/>
        </p:nvCxnSpPr>
        <p:spPr>
          <a:xfrm>
            <a:off x="6529705" y="2592705"/>
            <a:ext cx="0" cy="227965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直接箭头连接符 58"/>
          <p:cNvCxnSpPr/>
          <p:nvPr/>
        </p:nvCxnSpPr>
        <p:spPr>
          <a:xfrm>
            <a:off x="6896735" y="2314575"/>
            <a:ext cx="0" cy="227965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直接箭头连接符 59"/>
          <p:cNvCxnSpPr/>
          <p:nvPr/>
        </p:nvCxnSpPr>
        <p:spPr>
          <a:xfrm>
            <a:off x="5266055" y="2592705"/>
            <a:ext cx="0" cy="227965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直接箭头连接符 60"/>
          <p:cNvCxnSpPr/>
          <p:nvPr/>
        </p:nvCxnSpPr>
        <p:spPr>
          <a:xfrm>
            <a:off x="7622540" y="2592705"/>
            <a:ext cx="0" cy="227965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直接箭头连接符 61"/>
          <p:cNvCxnSpPr/>
          <p:nvPr/>
        </p:nvCxnSpPr>
        <p:spPr>
          <a:xfrm>
            <a:off x="8744585" y="2592705"/>
            <a:ext cx="0" cy="227965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直接箭头连接符 62"/>
          <p:cNvCxnSpPr/>
          <p:nvPr/>
        </p:nvCxnSpPr>
        <p:spPr>
          <a:xfrm>
            <a:off x="2475865" y="2553970"/>
            <a:ext cx="0" cy="227965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直接箭头连接符 63"/>
          <p:cNvCxnSpPr/>
          <p:nvPr/>
        </p:nvCxnSpPr>
        <p:spPr>
          <a:xfrm>
            <a:off x="3785870" y="2553970"/>
            <a:ext cx="0" cy="227965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直接箭头连接符 64"/>
          <p:cNvCxnSpPr/>
          <p:nvPr/>
        </p:nvCxnSpPr>
        <p:spPr>
          <a:xfrm>
            <a:off x="3178810" y="2279650"/>
            <a:ext cx="0" cy="227965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直接箭头连接符 65"/>
          <p:cNvCxnSpPr>
            <a:endCxn id="69" idx="0"/>
          </p:cNvCxnSpPr>
          <p:nvPr/>
        </p:nvCxnSpPr>
        <p:spPr>
          <a:xfrm>
            <a:off x="9906000" y="2293620"/>
            <a:ext cx="5080" cy="1515745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7" name="矩形 66"/>
          <p:cNvSpPr/>
          <p:nvPr/>
        </p:nvSpPr>
        <p:spPr>
          <a:xfrm>
            <a:off x="669925" y="1814830"/>
            <a:ext cx="789305" cy="537845"/>
          </a:xfrm>
          <a:prstGeom prst="rect">
            <a:avLst/>
          </a:prstGeom>
          <a:ln>
            <a:solidFill>
              <a:srgbClr val="000000">
                <a:alpha val="0"/>
              </a:srgb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r>
              <a:rPr lang="zh-CN" altLang="en-US" sz="2000" b="1">
                <a:solidFill>
                  <a:schemeClr val="tx1"/>
                </a:solidFill>
                <a:cs typeface="江城正义体 500W" panose="020B0500000000000000" charset="-122"/>
              </a:rPr>
              <a:t>宽度</a:t>
            </a:r>
          </a:p>
        </p:txBody>
      </p:sp>
      <p:sp>
        <p:nvSpPr>
          <p:cNvPr id="68" name="矩形 67"/>
          <p:cNvSpPr/>
          <p:nvPr/>
        </p:nvSpPr>
        <p:spPr>
          <a:xfrm>
            <a:off x="669925" y="2691765"/>
            <a:ext cx="789305" cy="3902710"/>
          </a:xfrm>
          <a:prstGeom prst="rect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scaled="0"/>
          </a:gradFill>
          <a:ln>
            <a:solidFill>
              <a:srgbClr val="000000">
                <a:alpha val="0"/>
              </a:srgb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r>
              <a:rPr lang="zh-CN" altLang="en-US" sz="2000" b="1">
                <a:solidFill>
                  <a:schemeClr val="bg1"/>
                </a:solidFill>
                <a:cs typeface="江城正义体 500W" panose="020B0500000000000000" charset="-122"/>
              </a:rPr>
              <a:t>深度</a:t>
            </a:r>
          </a:p>
        </p:txBody>
      </p:sp>
      <p:cxnSp>
        <p:nvCxnSpPr>
          <p:cNvPr id="72" name="直接连接符 71"/>
          <p:cNvCxnSpPr/>
          <p:nvPr/>
        </p:nvCxnSpPr>
        <p:spPr>
          <a:xfrm>
            <a:off x="6230620" y="5410200"/>
            <a:ext cx="3425190" cy="381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直接箭头连接符 72"/>
          <p:cNvCxnSpPr/>
          <p:nvPr/>
        </p:nvCxnSpPr>
        <p:spPr>
          <a:xfrm>
            <a:off x="7383780" y="5414010"/>
            <a:ext cx="0" cy="227965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4" name="直接箭头连接符 73"/>
          <p:cNvCxnSpPr/>
          <p:nvPr/>
        </p:nvCxnSpPr>
        <p:spPr>
          <a:xfrm>
            <a:off x="7707630" y="5182235"/>
            <a:ext cx="0" cy="227965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直接箭头连接符 74"/>
          <p:cNvCxnSpPr/>
          <p:nvPr/>
        </p:nvCxnSpPr>
        <p:spPr>
          <a:xfrm>
            <a:off x="6239510" y="5414010"/>
            <a:ext cx="0" cy="227965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直接箭头连接符 75"/>
          <p:cNvCxnSpPr/>
          <p:nvPr/>
        </p:nvCxnSpPr>
        <p:spPr>
          <a:xfrm>
            <a:off x="8484870" y="5414010"/>
            <a:ext cx="0" cy="227965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直接箭头连接符 76"/>
          <p:cNvCxnSpPr/>
          <p:nvPr/>
        </p:nvCxnSpPr>
        <p:spPr>
          <a:xfrm>
            <a:off x="9652635" y="5414010"/>
            <a:ext cx="0" cy="227965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3" name="文本框 82"/>
          <p:cNvSpPr txBox="1"/>
          <p:nvPr/>
        </p:nvSpPr>
        <p:spPr>
          <a:xfrm>
            <a:off x="5838825" y="5641975"/>
            <a:ext cx="781050" cy="3683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</a:ex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chemeClr val="tx1"/>
                </a:solidFill>
                <a:cs typeface="江城正义体 500W" panose="020B0500000000000000" charset="-122"/>
              </a:rPr>
              <a:t>黄色</a:t>
            </a:r>
          </a:p>
        </p:txBody>
      </p:sp>
      <p:sp>
        <p:nvSpPr>
          <p:cNvPr id="84" name="文本框 83"/>
          <p:cNvSpPr txBox="1"/>
          <p:nvPr/>
        </p:nvSpPr>
        <p:spPr>
          <a:xfrm>
            <a:off x="9262110" y="5641975"/>
            <a:ext cx="781050" cy="3683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002060"/>
                </a:solidFill>
              </a14:hiddenFill>
            </a:ext>
          </a:ex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chemeClr val="tx1"/>
                </a:solidFill>
                <a:cs typeface="江城正义体 500W" panose="020B0500000000000000" charset="-122"/>
              </a:rPr>
              <a:t>蓝色</a:t>
            </a:r>
          </a:p>
        </p:txBody>
      </p:sp>
      <p:sp>
        <p:nvSpPr>
          <p:cNvPr id="85" name="文本框 84"/>
          <p:cNvSpPr txBox="1"/>
          <p:nvPr/>
        </p:nvSpPr>
        <p:spPr>
          <a:xfrm>
            <a:off x="8094345" y="5641975"/>
            <a:ext cx="781050" cy="3683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</a:ex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chemeClr val="tx1"/>
                </a:solidFill>
                <a:cs typeface="江城正义体 500W" panose="020B0500000000000000" charset="-122"/>
              </a:rPr>
              <a:t>红色</a:t>
            </a:r>
          </a:p>
        </p:txBody>
      </p:sp>
      <p:sp>
        <p:nvSpPr>
          <p:cNvPr id="86" name="文本框 85"/>
          <p:cNvSpPr txBox="1"/>
          <p:nvPr/>
        </p:nvSpPr>
        <p:spPr>
          <a:xfrm>
            <a:off x="6926580" y="5641975"/>
            <a:ext cx="781050" cy="3683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92D050"/>
                </a:solidFill>
              </a14:hiddenFill>
            </a:ext>
          </a:ex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chemeClr val="tx1"/>
                </a:solidFill>
                <a:cs typeface="江城正义体 500W" panose="020B0500000000000000" charset="-122"/>
              </a:rPr>
              <a:t>绿色</a:t>
            </a:r>
          </a:p>
        </p:txBody>
      </p:sp>
      <p:cxnSp>
        <p:nvCxnSpPr>
          <p:cNvPr id="88" name="直接箭头连接符 87"/>
          <p:cNvCxnSpPr/>
          <p:nvPr/>
        </p:nvCxnSpPr>
        <p:spPr>
          <a:xfrm>
            <a:off x="7350760" y="6017260"/>
            <a:ext cx="0" cy="227965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9" name="直接箭头连接符 88"/>
          <p:cNvCxnSpPr/>
          <p:nvPr/>
        </p:nvCxnSpPr>
        <p:spPr>
          <a:xfrm>
            <a:off x="6277610" y="6017260"/>
            <a:ext cx="0" cy="227965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直接箭头连接符 89"/>
          <p:cNvCxnSpPr/>
          <p:nvPr/>
        </p:nvCxnSpPr>
        <p:spPr>
          <a:xfrm>
            <a:off x="8451850" y="6017260"/>
            <a:ext cx="0" cy="227965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直接箭头连接符 90"/>
          <p:cNvCxnSpPr/>
          <p:nvPr/>
        </p:nvCxnSpPr>
        <p:spPr>
          <a:xfrm>
            <a:off x="9619615" y="6017260"/>
            <a:ext cx="0" cy="227965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2" name="文本框 91"/>
          <p:cNvSpPr txBox="1"/>
          <p:nvPr/>
        </p:nvSpPr>
        <p:spPr>
          <a:xfrm>
            <a:off x="5805805" y="6245225"/>
            <a:ext cx="781050" cy="3683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</a:ex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chemeClr val="tx1"/>
                </a:solidFill>
                <a:cs typeface="江城正义体 500W" panose="020B0500000000000000" charset="-122"/>
              </a:rPr>
              <a:t>款</a:t>
            </a:r>
            <a:r>
              <a:rPr lang="en-US" altLang="zh-CN">
                <a:solidFill>
                  <a:schemeClr val="tx1"/>
                </a:solidFill>
                <a:cs typeface="江城正义体 500W" panose="020B0500000000000000" charset="-122"/>
              </a:rPr>
              <a:t>1 </a:t>
            </a:r>
          </a:p>
        </p:txBody>
      </p:sp>
      <p:sp>
        <p:nvSpPr>
          <p:cNvPr id="93" name="文本框 92"/>
          <p:cNvSpPr txBox="1"/>
          <p:nvPr/>
        </p:nvSpPr>
        <p:spPr>
          <a:xfrm>
            <a:off x="9229090" y="6245225"/>
            <a:ext cx="781050" cy="3683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002060"/>
                </a:solidFill>
              </a14:hiddenFill>
            </a:ext>
          </a:ex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chemeClr val="tx1"/>
                </a:solidFill>
                <a:cs typeface="江城正义体 500W" panose="020B0500000000000000" charset="-122"/>
              </a:rPr>
              <a:t>款</a:t>
            </a:r>
            <a:r>
              <a:rPr lang="en-US" altLang="zh-CN">
                <a:solidFill>
                  <a:schemeClr val="tx1"/>
                </a:solidFill>
                <a:cs typeface="江城正义体 500W" panose="020B0500000000000000" charset="-122"/>
              </a:rPr>
              <a:t>4</a:t>
            </a:r>
          </a:p>
        </p:txBody>
      </p:sp>
      <p:sp>
        <p:nvSpPr>
          <p:cNvPr id="94" name="文本框 93"/>
          <p:cNvSpPr txBox="1"/>
          <p:nvPr/>
        </p:nvSpPr>
        <p:spPr>
          <a:xfrm>
            <a:off x="8061325" y="6245225"/>
            <a:ext cx="781050" cy="3683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</a:ex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chemeClr val="tx1"/>
                </a:solidFill>
                <a:cs typeface="江城正义体 500W" panose="020B0500000000000000" charset="-122"/>
              </a:rPr>
              <a:t>款</a:t>
            </a:r>
            <a:r>
              <a:rPr lang="en-US" altLang="zh-CN">
                <a:solidFill>
                  <a:schemeClr val="tx1"/>
                </a:solidFill>
                <a:cs typeface="江城正义体 500W" panose="020B0500000000000000" charset="-122"/>
              </a:rPr>
              <a:t>3</a:t>
            </a:r>
          </a:p>
        </p:txBody>
      </p:sp>
      <p:sp>
        <p:nvSpPr>
          <p:cNvPr id="95" name="文本框 94"/>
          <p:cNvSpPr txBox="1"/>
          <p:nvPr/>
        </p:nvSpPr>
        <p:spPr>
          <a:xfrm>
            <a:off x="6893560" y="6245225"/>
            <a:ext cx="781050" cy="3683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92D050"/>
                </a:solidFill>
              </a14:hiddenFill>
            </a:ext>
          </a:ex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chemeClr val="tx1"/>
                </a:solidFill>
                <a:cs typeface="江城正义体 500W" panose="020B0500000000000000" charset="-122"/>
              </a:rPr>
              <a:t>款</a:t>
            </a:r>
            <a:r>
              <a:rPr lang="en-US" altLang="zh-CN">
                <a:solidFill>
                  <a:schemeClr val="tx1"/>
                </a:solidFill>
                <a:cs typeface="江城正义体 500W" panose="020B0500000000000000" charset="-122"/>
              </a:rPr>
              <a:t>2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448743" y="1902778"/>
            <a:ext cx="895350" cy="398780"/>
          </a:xfrm>
          <a:prstGeom prst="rect">
            <a:avLst/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000">
                <a:solidFill>
                  <a:schemeClr val="tx1"/>
                </a:solidFill>
                <a:cs typeface="江城正义体 500W" panose="020B0500000000000000" charset="-122"/>
              </a:rPr>
              <a:t>服装</a:t>
            </a:r>
          </a:p>
        </p:txBody>
      </p:sp>
      <p:cxnSp>
        <p:nvCxnSpPr>
          <p:cNvPr id="18" name="直接箭头连接符 17"/>
          <p:cNvCxnSpPr/>
          <p:nvPr/>
        </p:nvCxnSpPr>
        <p:spPr>
          <a:xfrm>
            <a:off x="9903460" y="1637030"/>
            <a:ext cx="0" cy="227965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直接箭头连接符 18"/>
          <p:cNvCxnSpPr/>
          <p:nvPr/>
        </p:nvCxnSpPr>
        <p:spPr>
          <a:xfrm>
            <a:off x="6529705" y="2592070"/>
            <a:ext cx="0" cy="227965"/>
          </a:xfrm>
          <a:prstGeom prst="straightConnector1">
            <a:avLst/>
          </a:prstGeom>
          <a:ln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文本框 45"/>
          <p:cNvSpPr txBox="1"/>
          <p:nvPr/>
        </p:nvSpPr>
        <p:spPr>
          <a:xfrm>
            <a:off x="9262110" y="5641340"/>
            <a:ext cx="781050" cy="3683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002060"/>
                </a:solidFill>
              </a14:hiddenFill>
            </a:ext>
          </a:ex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chemeClr val="tx1"/>
                </a:solidFill>
                <a:cs typeface="江城正义体 500W" panose="020B0500000000000000" charset="-122"/>
              </a:rPr>
              <a:t>蓝色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8094345" y="5641340"/>
            <a:ext cx="781050" cy="3683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</a:ex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chemeClr val="tx1"/>
                </a:solidFill>
                <a:cs typeface="江城正义体 500W" panose="020B0500000000000000" charset="-122"/>
              </a:rPr>
              <a:t>红色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6926580" y="5641340"/>
            <a:ext cx="781050" cy="3683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92D050"/>
                </a:solidFill>
              </a14:hiddenFill>
            </a:ext>
          </a:ex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chemeClr val="tx1"/>
                </a:solidFill>
                <a:cs typeface="江城正义体 500W" panose="020B0500000000000000" charset="-122"/>
              </a:rPr>
              <a:t>绿色</a:t>
            </a:r>
          </a:p>
        </p:txBody>
      </p:sp>
    </p:spTree>
    <p:custDataLst>
      <p:tags r:id="rId1"/>
    </p:custDataLst>
  </p:cSld>
  <p:clrMapOvr>
    <a:masterClrMapping/>
  </p:clrMapOvr>
  <p:transition spd="slow">
    <p:rand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8359140" y="1525905"/>
            <a:ext cx="3448050" cy="2837815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江城正义体 500W" panose="020B0500000000000000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359140" y="1725295"/>
            <a:ext cx="2352040" cy="263144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江城正义体 500W" panose="020B05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221355" y="407035"/>
            <a:ext cx="83185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b="1" spc="15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量度</a:t>
            </a:r>
          </a:p>
        </p:txBody>
      </p:sp>
      <p:graphicFrame>
        <p:nvGraphicFramePr>
          <p:cNvPr id="8" name="表格 7"/>
          <p:cNvGraphicFramePr/>
          <p:nvPr>
            <p:custDataLst>
              <p:tags r:id="rId2"/>
            </p:custDataLst>
          </p:nvPr>
        </p:nvGraphicFramePr>
        <p:xfrm>
          <a:off x="287338" y="1642745"/>
          <a:ext cx="7002145" cy="19615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53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1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056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4350"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zh-CN" sz="20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属性等级</a:t>
                      </a:r>
                      <a:endParaRPr lang="zh-CN" altLang="en-US" sz="2000" b="0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zh-CN" sz="2000" b="1">
                          <a:solidFill>
                            <a:srgbClr val="FF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占销售额比例</a:t>
                      </a:r>
                      <a:endParaRPr lang="zh-CN" altLang="en-US" sz="2000" b="1">
                        <a:solidFill>
                          <a:srgbClr val="FF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zh-CN" sz="20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商品性质</a:t>
                      </a:r>
                      <a:endParaRPr lang="zh-CN" altLang="en-US" sz="2000" b="0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en-US" sz="20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A</a:t>
                      </a:r>
                      <a:r>
                        <a:rPr lang="zh-CN" altLang="en-US" sz="20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级商品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en-US" altLang="zh-CN" sz="2000" b="1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70%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zh-CN" altLang="en-US" sz="20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主力商品、成熟商品、重点商品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1965"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en-US" altLang="zh-CN" sz="200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  <a:sym typeface="+mn-ea"/>
                        </a:rPr>
                        <a:t>B</a:t>
                      </a:r>
                      <a:r>
                        <a:rPr lang="zh-CN" altLang="en-US" sz="200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  <a:sym typeface="+mn-ea"/>
                        </a:rPr>
                        <a:t>级商品</a:t>
                      </a:r>
                      <a:endParaRPr lang="en-US" altLang="en-US" sz="2000" b="0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en-US" altLang="zh-CN" sz="2000" b="1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  <a:sym typeface="+mn-ea"/>
                        </a:rPr>
                        <a:t>25%</a:t>
                      </a:r>
                      <a:endParaRPr lang="zh-CN" altLang="en-US" sz="2000" b="1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en-US" altLang="zh-CN" sz="20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 </a:t>
                      </a:r>
                      <a:r>
                        <a:rPr lang="zh-CN" sz="20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辅助商品、衰退期商品、成长期商品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en-US" altLang="zh-CN" sz="200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  <a:sym typeface="+mn-ea"/>
                        </a:rPr>
                        <a:t>C</a:t>
                      </a:r>
                      <a:r>
                        <a:rPr lang="zh-CN" altLang="en-US" sz="200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  <a:sym typeface="+mn-ea"/>
                        </a:rPr>
                        <a:t>级商品</a:t>
                      </a:r>
                      <a:endParaRPr lang="en-US" altLang="en-US" sz="2000" b="0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en-US" altLang="zh-CN" sz="2000" b="1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  <a:sym typeface="+mn-ea"/>
                        </a:rPr>
                        <a:t>5%</a:t>
                      </a:r>
                      <a:endParaRPr lang="zh-CN" altLang="en-US" sz="2000" b="1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en-US" altLang="zh-CN" sz="20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  </a:t>
                      </a:r>
                      <a:r>
                        <a:rPr lang="zh-CN" sz="20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辅助商品、滞销品、淘汰品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2588260" y="1144905"/>
            <a:ext cx="243459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服装商品</a:t>
            </a:r>
            <a:r>
              <a:rPr lang="en-US" altLang="zh-CN" sz="2000" b="1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ABC</a:t>
            </a:r>
            <a:r>
              <a:rPr lang="zh-CN" altLang="en-US" sz="2000" b="1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分类法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87655" y="3703320"/>
            <a:ext cx="586232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b="1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注：</a:t>
            </a:r>
            <a:r>
              <a:rPr lang="en-US">
                <a:solidFill>
                  <a:srgbClr val="000000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江城正义体 500W" panose="020B0500000000000000" charset="-122"/>
              </a:rPr>
              <a:t>A</a:t>
            </a:r>
            <a:r>
              <a:rPr lang="zh-CN" altLang="en-US">
                <a:solidFill>
                  <a:srgbClr val="000000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级商品为重点管理对象，</a:t>
            </a:r>
            <a:r>
              <a:rPr lang="en-US">
                <a:solidFill>
                  <a:srgbClr val="000000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江城正义体 500W" panose="020B0500000000000000" charset="-122"/>
              </a:rPr>
              <a:t>B</a:t>
            </a:r>
            <a:r>
              <a:rPr lang="zh-CN" altLang="en-US">
                <a:solidFill>
                  <a:srgbClr val="000000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级商品为辅助管理商品，</a:t>
            </a:r>
          </a:p>
          <a:p>
            <a:pPr algn="l">
              <a:lnSpc>
                <a:spcPct val="150000"/>
              </a:lnSpc>
            </a:pPr>
            <a:r>
              <a:rPr lang="en-US" altLang="zh-CN">
                <a:solidFill>
                  <a:srgbClr val="000000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C</a:t>
            </a:r>
            <a:r>
              <a:rPr lang="zh-CN" altLang="en-US">
                <a:solidFill>
                  <a:srgbClr val="000000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级商品为预备淘汰货更换的商品</a:t>
            </a:r>
            <a:endParaRPr lang="zh-CN" b="1"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</a:endParaRPr>
          </a:p>
        </p:txBody>
      </p:sp>
      <p:sp>
        <p:nvSpPr>
          <p:cNvPr id="11" name="弧形 10"/>
          <p:cNvSpPr/>
          <p:nvPr/>
        </p:nvSpPr>
        <p:spPr>
          <a:xfrm flipH="1">
            <a:off x="8376285" y="1543685"/>
            <a:ext cx="6819900" cy="5600065"/>
          </a:xfrm>
          <a:prstGeom prst="arc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cs typeface="江城正义体 500W" panose="020B0500000000000000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359140" y="2379345"/>
            <a:ext cx="952500" cy="197739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江城正义体 500W" panose="020B0500000000000000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880475" y="5176520"/>
            <a:ext cx="240474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sz="2000" b="1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标准型</a:t>
            </a:r>
            <a:r>
              <a:rPr lang="en-US" sz="2000" b="1">
                <a:solidFill>
                  <a:srgbClr val="000000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江城正义体 500W" panose="020B0500000000000000" charset="-122"/>
              </a:rPr>
              <a:t>ABC</a:t>
            </a:r>
            <a:r>
              <a:rPr lang="zh-CN" altLang="en-US" sz="2000" b="1">
                <a:solidFill>
                  <a:srgbClr val="000000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分析图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10328910" y="4784090"/>
            <a:ext cx="147828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sz="160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商品数量占比</a:t>
            </a:r>
            <a:endParaRPr lang="zh-CN" sz="1600">
              <a:solidFill>
                <a:srgbClr val="000000"/>
              </a:solidFill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905433" y="2663190"/>
            <a:ext cx="351790" cy="181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sz="160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销售额累计占比</a:t>
            </a:r>
            <a:endParaRPr lang="zh-CN" sz="1600">
              <a:solidFill>
                <a:srgbClr val="000000"/>
              </a:solidFill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737475" y="1388110"/>
            <a:ext cx="687705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>
                <a:cs typeface="江城正义体 500W" panose="020B0500000000000000" charset="-122"/>
              </a:rPr>
              <a:t>100%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7793038" y="1642745"/>
            <a:ext cx="5765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>
                <a:cs typeface="江城正义体 500W" panose="020B0500000000000000" charset="-122"/>
              </a:rPr>
              <a:t>95%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7794625" y="2284730"/>
            <a:ext cx="573405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>
                <a:cs typeface="江城正义体 500W" panose="020B0500000000000000" charset="-122"/>
              </a:rPr>
              <a:t>70%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10328593" y="4445635"/>
            <a:ext cx="573405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>
                <a:cs typeface="江城正义体 500W" panose="020B0500000000000000" charset="-122"/>
              </a:rPr>
              <a:t>70%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9034780" y="4478020"/>
            <a:ext cx="567055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>
                <a:cs typeface="江城正义体 500W" panose="020B0500000000000000" charset="-122"/>
              </a:rPr>
              <a:t>25%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11200130" y="4440555"/>
            <a:ext cx="687705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>
                <a:cs typeface="江城正义体 500W" panose="020B0500000000000000" charset="-122"/>
              </a:rPr>
              <a:t>100%</a:t>
            </a:r>
          </a:p>
        </p:txBody>
      </p:sp>
      <p:sp>
        <p:nvSpPr>
          <p:cNvPr id="2" name="文本框 1"/>
          <p:cNvSpPr txBox="1"/>
          <p:nvPr/>
        </p:nvSpPr>
        <p:spPr>
          <a:xfrm flipH="1">
            <a:off x="287655" y="283845"/>
            <a:ext cx="2822575" cy="5835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sz="3200">
                <a:solidFill>
                  <a:schemeClr val="bg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江城正义体 500W" panose="020B0500000000000000" charset="-122"/>
              </a:rPr>
              <a:t>1</a:t>
            </a:r>
            <a:r>
              <a:rPr lang="en-US" altLang="zh-CN" sz="3200">
                <a:solidFill>
                  <a:schemeClr val="bg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江城正义体 500W" panose="020B0500000000000000" charset="-122"/>
              </a:rPr>
              <a:t>.1 </a:t>
            </a:r>
            <a:r>
              <a:rPr sz="3200">
                <a:solidFill>
                  <a:schemeClr val="bg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江城正义体 500W" panose="020B0500000000000000" charset="-122"/>
              </a:rPr>
              <a:t>组货的内容</a:t>
            </a:r>
            <a:endParaRPr lang="zh-CN" sz="3200">
              <a:solidFill>
                <a:schemeClr val="bg1"/>
              </a:solidFill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p:transition spd="slow"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268345" y="407035"/>
            <a:ext cx="1156335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b="1" spc="15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关联度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86410" y="1418590"/>
            <a:ext cx="803910" cy="39878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000">
                <a:solidFill>
                  <a:schemeClr val="tx1"/>
                </a:solidFill>
                <a:cs typeface="江城正义体 500W" panose="020B0500000000000000" charset="-122"/>
              </a:rPr>
              <a:t>宽度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486410" y="2104073"/>
            <a:ext cx="803910" cy="39878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000">
                <a:solidFill>
                  <a:schemeClr val="tx1"/>
                </a:solidFill>
                <a:cs typeface="江城正义体 500W" panose="020B0500000000000000" charset="-122"/>
              </a:rPr>
              <a:t>深度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157730" y="1418590"/>
            <a:ext cx="2995295" cy="39878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zh-CN" altLang="en-US" sz="2000">
                <a:solidFill>
                  <a:schemeClr val="tx1"/>
                </a:solidFill>
                <a:cs typeface="江城正义体 500W" panose="020B0500000000000000" charset="-122"/>
              </a:rPr>
              <a:t>产品大类（产品线）数目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157730" y="2104390"/>
            <a:ext cx="2995295" cy="39878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zh-CN" altLang="en-US" sz="2000">
                <a:solidFill>
                  <a:schemeClr val="tx1"/>
                </a:solidFill>
                <a:cs typeface="江城正义体 500W" panose="020B0500000000000000" charset="-122"/>
              </a:rPr>
              <a:t>产品项目的数量</a:t>
            </a:r>
          </a:p>
        </p:txBody>
      </p:sp>
      <p:sp>
        <p:nvSpPr>
          <p:cNvPr id="7" name="右箭头 6"/>
          <p:cNvSpPr/>
          <p:nvPr/>
        </p:nvSpPr>
        <p:spPr>
          <a:xfrm>
            <a:off x="1413510" y="1522730"/>
            <a:ext cx="592455" cy="186055"/>
          </a:xfrm>
          <a:prstGeom prst="rightArrow">
            <a:avLst/>
          </a:prstGeom>
          <a:solidFill>
            <a:srgbClr val="000000">
              <a:alpha val="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江城正义体 500W" panose="020B0500000000000000" charset="-122"/>
            </a:endParaRPr>
          </a:p>
        </p:txBody>
      </p:sp>
      <p:sp>
        <p:nvSpPr>
          <p:cNvPr id="10" name="右箭头 9"/>
          <p:cNvSpPr/>
          <p:nvPr/>
        </p:nvSpPr>
        <p:spPr>
          <a:xfrm>
            <a:off x="5689600" y="3549650"/>
            <a:ext cx="592455" cy="186055"/>
          </a:xfrm>
          <a:prstGeom prst="rightArrow">
            <a:avLst/>
          </a:prstGeom>
          <a:solidFill>
            <a:srgbClr val="000000">
              <a:alpha val="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江城正义体 500W" panose="020B0500000000000000" charset="-122"/>
            </a:endParaRPr>
          </a:p>
        </p:txBody>
      </p:sp>
      <p:pic>
        <p:nvPicPr>
          <p:cNvPr id="146" name="图片 14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753" y="2882780"/>
            <a:ext cx="1784270" cy="3635073"/>
          </a:xfrm>
          <a:prstGeom prst="rect">
            <a:avLst/>
          </a:prstGeom>
        </p:spPr>
      </p:pic>
      <p:cxnSp>
        <p:nvCxnSpPr>
          <p:cNvPr id="134" name="直接连接符 133"/>
          <p:cNvCxnSpPr/>
          <p:nvPr>
            <p:custDataLst>
              <p:tags r:id="rId3"/>
            </p:custDataLst>
          </p:nvPr>
        </p:nvCxnSpPr>
        <p:spPr>
          <a:xfrm flipH="1">
            <a:off x="2945028" y="4738009"/>
            <a:ext cx="195925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Freeform 122"/>
          <p:cNvSpPr/>
          <p:nvPr>
            <p:custDataLst>
              <p:tags r:id="rId4"/>
            </p:custDataLst>
          </p:nvPr>
        </p:nvSpPr>
        <p:spPr bwMode="auto">
          <a:xfrm>
            <a:off x="1940560" y="4067810"/>
            <a:ext cx="1111250" cy="1289050"/>
          </a:xfrm>
          <a:custGeom>
            <a:avLst/>
            <a:gdLst>
              <a:gd name="T0" fmla="*/ 1547 w 1551"/>
              <a:gd name="T1" fmla="*/ 2182 h 2182"/>
              <a:gd name="T2" fmla="*/ 0 w 1551"/>
              <a:gd name="T3" fmla="*/ 2181 h 2182"/>
              <a:gd name="T4" fmla="*/ 3 w 1551"/>
              <a:gd name="T5" fmla="*/ 0 h 2182"/>
              <a:gd name="T6" fmla="*/ 1551 w 1551"/>
              <a:gd name="T7" fmla="*/ 2 h 2182"/>
              <a:gd name="T8" fmla="*/ 1547 w 1551"/>
              <a:gd name="T9" fmla="*/ 2182 h 2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51" h="2182">
                <a:moveTo>
                  <a:pt x="1547" y="2182"/>
                </a:moveTo>
                <a:lnTo>
                  <a:pt x="0" y="2181"/>
                </a:lnTo>
                <a:lnTo>
                  <a:pt x="3" y="0"/>
                </a:lnTo>
                <a:lnTo>
                  <a:pt x="1551" y="2"/>
                </a:lnTo>
                <a:lnTo>
                  <a:pt x="1547" y="218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pPr fontAlgn="auto">
              <a:lnSpc>
                <a:spcPct val="120000"/>
              </a:lnSpc>
            </a:pPr>
            <a:endParaRPr lang="zh-CN" altLang="en-US" dirty="0"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Arial" panose="020B0604020202020204" pitchFamily="34" charset="0"/>
            </a:endParaRPr>
          </a:p>
        </p:txBody>
      </p:sp>
      <p:sp>
        <p:nvSpPr>
          <p:cNvPr id="125" name="Freeform 123"/>
          <p:cNvSpPr>
            <a:spLocks noEditPoints="1"/>
          </p:cNvSpPr>
          <p:nvPr>
            <p:custDataLst>
              <p:tags r:id="rId5"/>
            </p:custDataLst>
          </p:nvPr>
        </p:nvSpPr>
        <p:spPr bwMode="auto">
          <a:xfrm>
            <a:off x="1943418" y="4067810"/>
            <a:ext cx="1106805" cy="1248410"/>
          </a:xfrm>
          <a:custGeom>
            <a:avLst/>
            <a:gdLst>
              <a:gd name="T0" fmla="*/ 1480 w 1483"/>
              <a:gd name="T1" fmla="*/ 2116 h 2116"/>
              <a:gd name="T2" fmla="*/ 0 w 1483"/>
              <a:gd name="T3" fmla="*/ 2114 h 2116"/>
              <a:gd name="T4" fmla="*/ 1 w 1483"/>
              <a:gd name="T5" fmla="*/ 0 h 2116"/>
              <a:gd name="T6" fmla="*/ 1483 w 1483"/>
              <a:gd name="T7" fmla="*/ 2 h 2116"/>
              <a:gd name="T8" fmla="*/ 1480 w 1483"/>
              <a:gd name="T9" fmla="*/ 2116 h 2116"/>
              <a:gd name="T10" fmla="*/ 20 w 1483"/>
              <a:gd name="T11" fmla="*/ 2094 h 2116"/>
              <a:gd name="T12" fmla="*/ 1460 w 1483"/>
              <a:gd name="T13" fmla="*/ 2096 h 2116"/>
              <a:gd name="T14" fmla="*/ 1463 w 1483"/>
              <a:gd name="T15" fmla="*/ 22 h 2116"/>
              <a:gd name="T16" fmla="*/ 21 w 1483"/>
              <a:gd name="T17" fmla="*/ 21 h 2116"/>
              <a:gd name="T18" fmla="*/ 20 w 1483"/>
              <a:gd name="T19" fmla="*/ 2094 h 2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483" h="2116">
                <a:moveTo>
                  <a:pt x="1480" y="2116"/>
                </a:moveTo>
                <a:lnTo>
                  <a:pt x="0" y="2114"/>
                </a:lnTo>
                <a:lnTo>
                  <a:pt x="1" y="0"/>
                </a:lnTo>
                <a:lnTo>
                  <a:pt x="1483" y="2"/>
                </a:lnTo>
                <a:lnTo>
                  <a:pt x="1480" y="2116"/>
                </a:lnTo>
                <a:close/>
                <a:moveTo>
                  <a:pt x="20" y="2094"/>
                </a:moveTo>
                <a:lnTo>
                  <a:pt x="1460" y="2096"/>
                </a:lnTo>
                <a:lnTo>
                  <a:pt x="1463" y="22"/>
                </a:lnTo>
                <a:lnTo>
                  <a:pt x="21" y="21"/>
                </a:lnTo>
                <a:lnTo>
                  <a:pt x="20" y="2094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pPr fontAlgn="auto">
              <a:lnSpc>
                <a:spcPct val="120000"/>
              </a:lnSpc>
            </a:pPr>
            <a:endParaRPr lang="zh-CN" altLang="en-US"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Arial" panose="020B0604020202020204" pitchFamily="34" charset="0"/>
            </a:endParaRPr>
          </a:p>
        </p:txBody>
      </p:sp>
      <p:sp>
        <p:nvSpPr>
          <p:cNvPr id="173" name="矩形 172"/>
          <p:cNvSpPr/>
          <p:nvPr>
            <p:custDataLst>
              <p:tags r:id="rId6"/>
            </p:custDataLst>
          </p:nvPr>
        </p:nvSpPr>
        <p:spPr>
          <a:xfrm>
            <a:off x="1938655" y="4067810"/>
            <a:ext cx="1113155" cy="1288415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 marL="0" indent="0"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400" b="1" spc="30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结合</a:t>
            </a:r>
          </a:p>
          <a:p>
            <a:pPr marL="0" indent="0"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400" b="1" spc="30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形式</a:t>
            </a:r>
          </a:p>
        </p:txBody>
      </p:sp>
      <p:sp>
        <p:nvSpPr>
          <p:cNvPr id="136" name="圆角矩形 135"/>
          <p:cNvSpPr/>
          <p:nvPr>
            <p:custDataLst>
              <p:tags r:id="rId7"/>
            </p:custDataLst>
          </p:nvPr>
        </p:nvSpPr>
        <p:spPr>
          <a:xfrm>
            <a:off x="3701639" y="3420082"/>
            <a:ext cx="487608" cy="49138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 fontAlgn="auto">
              <a:lnSpc>
                <a:spcPct val="120000"/>
              </a:lnSpc>
            </a:pPr>
            <a:endParaRPr lang="zh-CN" altLang="en-US" dirty="0">
              <a:solidFill>
                <a:schemeClr val="tx2"/>
              </a:solidFill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Arial" panose="020B0604020202020204" pitchFamily="34" charset="0"/>
            </a:endParaRPr>
          </a:p>
        </p:txBody>
      </p:sp>
      <p:sp>
        <p:nvSpPr>
          <p:cNvPr id="166" name="Freeform 63"/>
          <p:cNvSpPr>
            <a:spLocks noEditPoints="1"/>
          </p:cNvSpPr>
          <p:nvPr>
            <p:custDataLst>
              <p:tags r:id="rId8"/>
            </p:custDataLst>
          </p:nvPr>
        </p:nvSpPr>
        <p:spPr bwMode="auto">
          <a:xfrm>
            <a:off x="3827006" y="3549859"/>
            <a:ext cx="229944" cy="225534"/>
          </a:xfrm>
          <a:custGeom>
            <a:avLst/>
            <a:gdLst>
              <a:gd name="T0" fmla="*/ 38 w 59"/>
              <a:gd name="T1" fmla="*/ 34 h 58"/>
              <a:gd name="T2" fmla="*/ 36 w 59"/>
              <a:gd name="T3" fmla="*/ 7 h 58"/>
              <a:gd name="T4" fmla="*/ 8 w 59"/>
              <a:gd name="T5" fmla="*/ 7 h 58"/>
              <a:gd name="T6" fmla="*/ 8 w 59"/>
              <a:gd name="T7" fmla="*/ 35 h 58"/>
              <a:gd name="T8" fmla="*/ 34 w 59"/>
              <a:gd name="T9" fmla="*/ 37 h 58"/>
              <a:gd name="T10" fmla="*/ 38 w 59"/>
              <a:gd name="T11" fmla="*/ 40 h 58"/>
              <a:gd name="T12" fmla="*/ 38 w 59"/>
              <a:gd name="T13" fmla="*/ 44 h 58"/>
              <a:gd name="T14" fmla="*/ 51 w 59"/>
              <a:gd name="T15" fmla="*/ 57 h 58"/>
              <a:gd name="T16" fmla="*/ 55 w 59"/>
              <a:gd name="T17" fmla="*/ 57 h 58"/>
              <a:gd name="T18" fmla="*/ 58 w 59"/>
              <a:gd name="T19" fmla="*/ 55 h 58"/>
              <a:gd name="T20" fmla="*/ 58 w 59"/>
              <a:gd name="T21" fmla="*/ 50 h 58"/>
              <a:gd name="T22" fmla="*/ 44 w 59"/>
              <a:gd name="T23" fmla="*/ 37 h 58"/>
              <a:gd name="T24" fmla="*/ 41 w 59"/>
              <a:gd name="T25" fmla="*/ 37 h 58"/>
              <a:gd name="T26" fmla="*/ 38 w 59"/>
              <a:gd name="T27" fmla="*/ 34 h 58"/>
              <a:gd name="T28" fmla="*/ 33 w 59"/>
              <a:gd name="T29" fmla="*/ 32 h 58"/>
              <a:gd name="T30" fmla="*/ 33 w 59"/>
              <a:gd name="T31" fmla="*/ 11 h 58"/>
              <a:gd name="T32" fmla="*/ 11 w 59"/>
              <a:gd name="T33" fmla="*/ 11 h 58"/>
              <a:gd name="T34" fmla="*/ 11 w 59"/>
              <a:gd name="T35" fmla="*/ 32 h 58"/>
              <a:gd name="T36" fmla="*/ 33 w 59"/>
              <a:gd name="T37" fmla="*/ 32 h 58"/>
              <a:gd name="T38" fmla="*/ 33 w 59"/>
              <a:gd name="T39" fmla="*/ 32 h 58"/>
              <a:gd name="T40" fmla="*/ 28 w 59"/>
              <a:gd name="T41" fmla="*/ 11 h 58"/>
              <a:gd name="T42" fmla="*/ 14 w 59"/>
              <a:gd name="T43" fmla="*/ 13 h 58"/>
              <a:gd name="T44" fmla="*/ 14 w 59"/>
              <a:gd name="T45" fmla="*/ 29 h 58"/>
              <a:gd name="T46" fmla="*/ 15 w 59"/>
              <a:gd name="T47" fmla="*/ 31 h 58"/>
              <a:gd name="T48" fmla="*/ 16 w 59"/>
              <a:gd name="T49" fmla="*/ 14 h 58"/>
              <a:gd name="T50" fmla="*/ 28 w 59"/>
              <a:gd name="T51" fmla="*/ 11 h 58"/>
              <a:gd name="T52" fmla="*/ 28 w 59"/>
              <a:gd name="T53" fmla="*/ 11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59" h="58">
                <a:moveTo>
                  <a:pt x="38" y="34"/>
                </a:moveTo>
                <a:cubicBezTo>
                  <a:pt x="44" y="26"/>
                  <a:pt x="43" y="14"/>
                  <a:pt x="36" y="7"/>
                </a:cubicBezTo>
                <a:cubicBezTo>
                  <a:pt x="28" y="0"/>
                  <a:pt x="16" y="0"/>
                  <a:pt x="8" y="7"/>
                </a:cubicBezTo>
                <a:cubicBezTo>
                  <a:pt x="0" y="15"/>
                  <a:pt x="0" y="28"/>
                  <a:pt x="8" y="35"/>
                </a:cubicBezTo>
                <a:cubicBezTo>
                  <a:pt x="15" y="42"/>
                  <a:pt x="27" y="43"/>
                  <a:pt x="34" y="37"/>
                </a:cubicBezTo>
                <a:cubicBezTo>
                  <a:pt x="38" y="40"/>
                  <a:pt x="38" y="40"/>
                  <a:pt x="38" y="40"/>
                </a:cubicBezTo>
                <a:cubicBezTo>
                  <a:pt x="37" y="41"/>
                  <a:pt x="37" y="43"/>
                  <a:pt x="38" y="44"/>
                </a:cubicBezTo>
                <a:cubicBezTo>
                  <a:pt x="51" y="57"/>
                  <a:pt x="51" y="57"/>
                  <a:pt x="51" y="57"/>
                </a:cubicBezTo>
                <a:cubicBezTo>
                  <a:pt x="52" y="58"/>
                  <a:pt x="54" y="58"/>
                  <a:pt x="55" y="57"/>
                </a:cubicBezTo>
                <a:cubicBezTo>
                  <a:pt x="58" y="55"/>
                  <a:pt x="58" y="55"/>
                  <a:pt x="58" y="55"/>
                </a:cubicBezTo>
                <a:cubicBezTo>
                  <a:pt x="59" y="53"/>
                  <a:pt x="59" y="51"/>
                  <a:pt x="58" y="50"/>
                </a:cubicBezTo>
                <a:cubicBezTo>
                  <a:pt x="44" y="37"/>
                  <a:pt x="44" y="37"/>
                  <a:pt x="44" y="37"/>
                </a:cubicBezTo>
                <a:cubicBezTo>
                  <a:pt x="44" y="36"/>
                  <a:pt x="42" y="36"/>
                  <a:pt x="41" y="37"/>
                </a:cubicBezTo>
                <a:cubicBezTo>
                  <a:pt x="38" y="34"/>
                  <a:pt x="38" y="34"/>
                  <a:pt x="38" y="34"/>
                </a:cubicBezTo>
                <a:close/>
                <a:moveTo>
                  <a:pt x="33" y="32"/>
                </a:moveTo>
                <a:cubicBezTo>
                  <a:pt x="38" y="26"/>
                  <a:pt x="38" y="17"/>
                  <a:pt x="33" y="11"/>
                </a:cubicBezTo>
                <a:cubicBezTo>
                  <a:pt x="27" y="5"/>
                  <a:pt x="17" y="5"/>
                  <a:pt x="11" y="11"/>
                </a:cubicBezTo>
                <a:cubicBezTo>
                  <a:pt x="6" y="17"/>
                  <a:pt x="6" y="26"/>
                  <a:pt x="11" y="32"/>
                </a:cubicBezTo>
                <a:cubicBezTo>
                  <a:pt x="17" y="38"/>
                  <a:pt x="27" y="38"/>
                  <a:pt x="33" y="32"/>
                </a:cubicBezTo>
                <a:cubicBezTo>
                  <a:pt x="33" y="32"/>
                  <a:pt x="33" y="32"/>
                  <a:pt x="33" y="32"/>
                </a:cubicBezTo>
                <a:close/>
                <a:moveTo>
                  <a:pt x="28" y="11"/>
                </a:moveTo>
                <a:cubicBezTo>
                  <a:pt x="23" y="9"/>
                  <a:pt x="18" y="9"/>
                  <a:pt x="14" y="13"/>
                </a:cubicBezTo>
                <a:cubicBezTo>
                  <a:pt x="9" y="18"/>
                  <a:pt x="9" y="25"/>
                  <a:pt x="14" y="29"/>
                </a:cubicBezTo>
                <a:cubicBezTo>
                  <a:pt x="14" y="30"/>
                  <a:pt x="15" y="30"/>
                  <a:pt x="15" y="31"/>
                </a:cubicBezTo>
                <a:cubicBezTo>
                  <a:pt x="12" y="26"/>
                  <a:pt x="12" y="19"/>
                  <a:pt x="16" y="14"/>
                </a:cubicBezTo>
                <a:cubicBezTo>
                  <a:pt x="19" y="11"/>
                  <a:pt x="24" y="10"/>
                  <a:pt x="28" y="11"/>
                </a:cubicBezTo>
                <a:cubicBezTo>
                  <a:pt x="28" y="11"/>
                  <a:pt x="28" y="11"/>
                  <a:pt x="28" y="1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 fontScale="45000" lnSpcReduction="20000"/>
          </a:bodyPr>
          <a:lstStyle/>
          <a:p>
            <a:pPr fontAlgn="auto">
              <a:lnSpc>
                <a:spcPct val="140000"/>
              </a:lnSpc>
            </a:pPr>
            <a:endParaRPr lang="zh-CN" altLang="en-US">
              <a:solidFill>
                <a:schemeClr val="tx2"/>
              </a:solidFill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Arial" panose="020B0604020202020204" pitchFamily="34" charset="0"/>
            </a:endParaRPr>
          </a:p>
        </p:txBody>
      </p:sp>
      <p:sp>
        <p:nvSpPr>
          <p:cNvPr id="175" name="文本框 174"/>
          <p:cNvSpPr txBox="1"/>
          <p:nvPr>
            <p:custDataLst>
              <p:tags r:id="rId9"/>
            </p:custDataLst>
          </p:nvPr>
        </p:nvSpPr>
        <p:spPr>
          <a:xfrm>
            <a:off x="4213860" y="3447415"/>
            <a:ext cx="1550035" cy="418465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0" indent="0" algn="l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000" b="1" spc="150">
                <a:solidFill>
                  <a:schemeClr val="tx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加宽加深</a:t>
            </a:r>
          </a:p>
        </p:txBody>
      </p:sp>
      <p:sp>
        <p:nvSpPr>
          <p:cNvPr id="144" name="圆角矩形 143"/>
          <p:cNvSpPr/>
          <p:nvPr>
            <p:custDataLst>
              <p:tags r:id="rId10"/>
            </p:custDataLst>
          </p:nvPr>
        </p:nvSpPr>
        <p:spPr>
          <a:xfrm>
            <a:off x="3701639" y="4118105"/>
            <a:ext cx="487608" cy="49138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2"/>
              </a:solidFill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Arial" panose="020B0604020202020204" pitchFamily="34" charset="0"/>
            </a:endParaRPr>
          </a:p>
        </p:txBody>
      </p:sp>
      <p:sp>
        <p:nvSpPr>
          <p:cNvPr id="176" name="文本框 175"/>
          <p:cNvSpPr txBox="1"/>
          <p:nvPr>
            <p:custDataLst>
              <p:tags r:id="rId11"/>
            </p:custDataLst>
          </p:nvPr>
        </p:nvSpPr>
        <p:spPr>
          <a:xfrm>
            <a:off x="4213860" y="4145280"/>
            <a:ext cx="1550035" cy="418465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0" indent="0" algn="l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000" b="1" spc="150">
                <a:solidFill>
                  <a:schemeClr val="tx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加宽减深</a:t>
            </a:r>
          </a:p>
        </p:txBody>
      </p:sp>
      <p:sp>
        <p:nvSpPr>
          <p:cNvPr id="140" name="圆角矩形 139"/>
          <p:cNvSpPr/>
          <p:nvPr>
            <p:custDataLst>
              <p:tags r:id="rId12"/>
            </p:custDataLst>
          </p:nvPr>
        </p:nvSpPr>
        <p:spPr>
          <a:xfrm rot="8707077">
            <a:off x="3701639" y="4816128"/>
            <a:ext cx="487608" cy="491388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 fontAlgn="auto">
              <a:lnSpc>
                <a:spcPct val="120000"/>
              </a:lnSpc>
            </a:pPr>
            <a:endParaRPr lang="zh-CN" altLang="en-US" dirty="0">
              <a:solidFill>
                <a:schemeClr val="tx2"/>
              </a:solidFill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Arial" panose="020B0604020202020204" pitchFamily="34" charset="0"/>
            </a:endParaRPr>
          </a:p>
        </p:txBody>
      </p:sp>
      <p:sp>
        <p:nvSpPr>
          <p:cNvPr id="162" name="Freeform 64"/>
          <p:cNvSpPr>
            <a:spLocks noEditPoints="1"/>
          </p:cNvSpPr>
          <p:nvPr>
            <p:custDataLst>
              <p:tags r:id="rId13"/>
            </p:custDataLst>
          </p:nvPr>
        </p:nvSpPr>
        <p:spPr bwMode="auto">
          <a:xfrm>
            <a:off x="3851576" y="4924484"/>
            <a:ext cx="206005" cy="246324"/>
          </a:xfrm>
          <a:custGeom>
            <a:avLst/>
            <a:gdLst>
              <a:gd name="T0" fmla="*/ 34 w 53"/>
              <a:gd name="T1" fmla="*/ 54 h 63"/>
              <a:gd name="T2" fmla="*/ 35 w 53"/>
              <a:gd name="T3" fmla="*/ 56 h 63"/>
              <a:gd name="T4" fmla="*/ 19 w 53"/>
              <a:gd name="T5" fmla="*/ 57 h 63"/>
              <a:gd name="T6" fmla="*/ 18 w 53"/>
              <a:gd name="T7" fmla="*/ 55 h 63"/>
              <a:gd name="T8" fmla="*/ 19 w 53"/>
              <a:gd name="T9" fmla="*/ 54 h 63"/>
              <a:gd name="T10" fmla="*/ 32 w 53"/>
              <a:gd name="T11" fmla="*/ 61 h 63"/>
              <a:gd name="T12" fmla="*/ 23 w 53"/>
              <a:gd name="T13" fmla="*/ 63 h 63"/>
              <a:gd name="T14" fmla="*/ 21 w 53"/>
              <a:gd name="T15" fmla="*/ 59 h 63"/>
              <a:gd name="T16" fmla="*/ 26 w 53"/>
              <a:gd name="T17" fmla="*/ 15 h 63"/>
              <a:gd name="T18" fmla="*/ 33 w 53"/>
              <a:gd name="T19" fmla="*/ 52 h 63"/>
              <a:gd name="T20" fmla="*/ 12 w 53"/>
              <a:gd name="T21" fmla="*/ 29 h 63"/>
              <a:gd name="T22" fmla="*/ 26 w 53"/>
              <a:gd name="T23" fmla="*/ 15 h 63"/>
              <a:gd name="T24" fmla="*/ 29 w 53"/>
              <a:gd name="T25" fmla="*/ 17 h 63"/>
              <a:gd name="T26" fmla="*/ 32 w 53"/>
              <a:gd name="T27" fmla="*/ 19 h 63"/>
              <a:gd name="T28" fmla="*/ 29 w 53"/>
              <a:gd name="T29" fmla="*/ 18 h 63"/>
              <a:gd name="T30" fmla="*/ 20 w 53"/>
              <a:gd name="T31" fmla="*/ 22 h 63"/>
              <a:gd name="T32" fmla="*/ 17 w 53"/>
              <a:gd name="T33" fmla="*/ 29 h 63"/>
              <a:gd name="T34" fmla="*/ 16 w 53"/>
              <a:gd name="T35" fmla="*/ 34 h 63"/>
              <a:gd name="T36" fmla="*/ 15 w 53"/>
              <a:gd name="T37" fmla="*/ 31 h 63"/>
              <a:gd name="T38" fmla="*/ 15 w 53"/>
              <a:gd name="T39" fmla="*/ 25 h 63"/>
              <a:gd name="T40" fmla="*/ 19 w 53"/>
              <a:gd name="T41" fmla="*/ 20 h 63"/>
              <a:gd name="T42" fmla="*/ 26 w 53"/>
              <a:gd name="T43" fmla="*/ 17 h 63"/>
              <a:gd name="T44" fmla="*/ 28 w 53"/>
              <a:gd name="T45" fmla="*/ 17 h 63"/>
              <a:gd name="T46" fmla="*/ 28 w 53"/>
              <a:gd name="T47" fmla="*/ 0 h 63"/>
              <a:gd name="T48" fmla="*/ 27 w 53"/>
              <a:gd name="T49" fmla="*/ 10 h 63"/>
              <a:gd name="T50" fmla="*/ 25 w 53"/>
              <a:gd name="T51" fmla="*/ 0 h 63"/>
              <a:gd name="T52" fmla="*/ 47 w 53"/>
              <a:gd name="T53" fmla="*/ 10 h 63"/>
              <a:gd name="T54" fmla="*/ 38 w 53"/>
              <a:gd name="T55" fmla="*/ 14 h 63"/>
              <a:gd name="T56" fmla="*/ 14 w 53"/>
              <a:gd name="T57" fmla="*/ 42 h 63"/>
              <a:gd name="T58" fmla="*/ 6 w 53"/>
              <a:gd name="T59" fmla="*/ 45 h 63"/>
              <a:gd name="T60" fmla="*/ 14 w 53"/>
              <a:gd name="T61" fmla="*/ 42 h 63"/>
              <a:gd name="T62" fmla="*/ 9 w 53"/>
              <a:gd name="T63" fmla="*/ 7 h 63"/>
              <a:gd name="T64" fmla="*/ 13 w 53"/>
              <a:gd name="T65" fmla="*/ 16 h 63"/>
              <a:gd name="T66" fmla="*/ 9 w 53"/>
              <a:gd name="T67" fmla="*/ 7 h 63"/>
              <a:gd name="T68" fmla="*/ 44 w 53"/>
              <a:gd name="T69" fmla="*/ 47 h 63"/>
              <a:gd name="T70" fmla="*/ 42 w 53"/>
              <a:gd name="T71" fmla="*/ 40 h 63"/>
              <a:gd name="T72" fmla="*/ 39 w 53"/>
              <a:gd name="T73" fmla="*/ 42 h 63"/>
              <a:gd name="T74" fmla="*/ 53 w 53"/>
              <a:gd name="T75" fmla="*/ 29 h 63"/>
              <a:gd name="T76" fmla="*/ 45 w 53"/>
              <a:gd name="T77" fmla="*/ 29 h 63"/>
              <a:gd name="T78" fmla="*/ 53 w 53"/>
              <a:gd name="T79" fmla="*/ 26 h 63"/>
              <a:gd name="T80" fmla="*/ 0 w 53"/>
              <a:gd name="T81" fmla="*/ 29 h 63"/>
              <a:gd name="T82" fmla="*/ 8 w 53"/>
              <a:gd name="T83" fmla="*/ 26 h 63"/>
              <a:gd name="T84" fmla="*/ 8 w 53"/>
              <a:gd name="T85" fmla="*/ 29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3" h="63">
                <a:moveTo>
                  <a:pt x="19" y="54"/>
                </a:moveTo>
                <a:cubicBezTo>
                  <a:pt x="34" y="54"/>
                  <a:pt x="34" y="54"/>
                  <a:pt x="34" y="54"/>
                </a:cubicBezTo>
                <a:cubicBezTo>
                  <a:pt x="34" y="54"/>
                  <a:pt x="35" y="54"/>
                  <a:pt x="35" y="55"/>
                </a:cubicBezTo>
                <a:cubicBezTo>
                  <a:pt x="35" y="56"/>
                  <a:pt x="35" y="56"/>
                  <a:pt x="35" y="56"/>
                </a:cubicBezTo>
                <a:cubicBezTo>
                  <a:pt x="35" y="57"/>
                  <a:pt x="34" y="57"/>
                  <a:pt x="34" y="57"/>
                </a:cubicBezTo>
                <a:cubicBezTo>
                  <a:pt x="19" y="57"/>
                  <a:pt x="19" y="57"/>
                  <a:pt x="19" y="57"/>
                </a:cubicBezTo>
                <a:cubicBezTo>
                  <a:pt x="19" y="57"/>
                  <a:pt x="18" y="57"/>
                  <a:pt x="18" y="56"/>
                </a:cubicBezTo>
                <a:cubicBezTo>
                  <a:pt x="18" y="55"/>
                  <a:pt x="18" y="55"/>
                  <a:pt x="18" y="55"/>
                </a:cubicBezTo>
                <a:cubicBezTo>
                  <a:pt x="18" y="54"/>
                  <a:pt x="19" y="54"/>
                  <a:pt x="19" y="54"/>
                </a:cubicBezTo>
                <a:cubicBezTo>
                  <a:pt x="19" y="54"/>
                  <a:pt x="19" y="54"/>
                  <a:pt x="19" y="54"/>
                </a:cubicBezTo>
                <a:close/>
                <a:moveTo>
                  <a:pt x="32" y="59"/>
                </a:moveTo>
                <a:cubicBezTo>
                  <a:pt x="32" y="61"/>
                  <a:pt x="32" y="61"/>
                  <a:pt x="32" y="61"/>
                </a:cubicBezTo>
                <a:cubicBezTo>
                  <a:pt x="32" y="62"/>
                  <a:pt x="31" y="63"/>
                  <a:pt x="30" y="63"/>
                </a:cubicBezTo>
                <a:cubicBezTo>
                  <a:pt x="23" y="63"/>
                  <a:pt x="23" y="63"/>
                  <a:pt x="23" y="63"/>
                </a:cubicBezTo>
                <a:cubicBezTo>
                  <a:pt x="22" y="63"/>
                  <a:pt x="21" y="62"/>
                  <a:pt x="21" y="61"/>
                </a:cubicBezTo>
                <a:cubicBezTo>
                  <a:pt x="21" y="59"/>
                  <a:pt x="21" y="59"/>
                  <a:pt x="21" y="59"/>
                </a:cubicBezTo>
                <a:cubicBezTo>
                  <a:pt x="32" y="59"/>
                  <a:pt x="32" y="59"/>
                  <a:pt x="32" y="59"/>
                </a:cubicBezTo>
                <a:close/>
                <a:moveTo>
                  <a:pt x="26" y="15"/>
                </a:moveTo>
                <a:cubicBezTo>
                  <a:pt x="34" y="15"/>
                  <a:pt x="40" y="21"/>
                  <a:pt x="40" y="29"/>
                </a:cubicBezTo>
                <a:cubicBezTo>
                  <a:pt x="40" y="37"/>
                  <a:pt x="33" y="39"/>
                  <a:pt x="33" y="52"/>
                </a:cubicBezTo>
                <a:cubicBezTo>
                  <a:pt x="20" y="52"/>
                  <a:pt x="20" y="52"/>
                  <a:pt x="20" y="52"/>
                </a:cubicBezTo>
                <a:cubicBezTo>
                  <a:pt x="20" y="39"/>
                  <a:pt x="12" y="37"/>
                  <a:pt x="12" y="29"/>
                </a:cubicBezTo>
                <a:cubicBezTo>
                  <a:pt x="12" y="21"/>
                  <a:pt x="19" y="15"/>
                  <a:pt x="26" y="15"/>
                </a:cubicBezTo>
                <a:cubicBezTo>
                  <a:pt x="26" y="15"/>
                  <a:pt x="26" y="15"/>
                  <a:pt x="26" y="15"/>
                </a:cubicBezTo>
                <a:close/>
                <a:moveTo>
                  <a:pt x="28" y="17"/>
                </a:moveTo>
                <a:cubicBezTo>
                  <a:pt x="29" y="17"/>
                  <a:pt x="29" y="17"/>
                  <a:pt x="29" y="17"/>
                </a:cubicBezTo>
                <a:cubicBezTo>
                  <a:pt x="31" y="18"/>
                  <a:pt x="32" y="19"/>
                  <a:pt x="34" y="20"/>
                </a:cubicBezTo>
                <a:cubicBezTo>
                  <a:pt x="33" y="19"/>
                  <a:pt x="33" y="19"/>
                  <a:pt x="32" y="19"/>
                </a:cubicBezTo>
                <a:cubicBezTo>
                  <a:pt x="31" y="19"/>
                  <a:pt x="31" y="19"/>
                  <a:pt x="31" y="19"/>
                </a:cubicBezTo>
                <a:cubicBezTo>
                  <a:pt x="30" y="19"/>
                  <a:pt x="30" y="19"/>
                  <a:pt x="29" y="18"/>
                </a:cubicBezTo>
                <a:cubicBezTo>
                  <a:pt x="28" y="19"/>
                  <a:pt x="27" y="19"/>
                  <a:pt x="26" y="19"/>
                </a:cubicBezTo>
                <a:cubicBezTo>
                  <a:pt x="24" y="20"/>
                  <a:pt x="22" y="21"/>
                  <a:pt x="20" y="22"/>
                </a:cubicBezTo>
                <a:cubicBezTo>
                  <a:pt x="19" y="23"/>
                  <a:pt x="19" y="23"/>
                  <a:pt x="19" y="23"/>
                </a:cubicBezTo>
                <a:cubicBezTo>
                  <a:pt x="18" y="25"/>
                  <a:pt x="17" y="27"/>
                  <a:pt x="17" y="29"/>
                </a:cubicBezTo>
                <a:cubicBezTo>
                  <a:pt x="16" y="30"/>
                  <a:pt x="16" y="30"/>
                  <a:pt x="16" y="30"/>
                </a:cubicBezTo>
                <a:cubicBezTo>
                  <a:pt x="16" y="31"/>
                  <a:pt x="16" y="33"/>
                  <a:pt x="16" y="34"/>
                </a:cubicBezTo>
                <a:cubicBezTo>
                  <a:pt x="16" y="33"/>
                  <a:pt x="16" y="33"/>
                  <a:pt x="15" y="32"/>
                </a:cubicBezTo>
                <a:cubicBezTo>
                  <a:pt x="15" y="31"/>
                  <a:pt x="15" y="31"/>
                  <a:pt x="15" y="31"/>
                </a:cubicBezTo>
                <a:cubicBezTo>
                  <a:pt x="15" y="29"/>
                  <a:pt x="15" y="28"/>
                  <a:pt x="15" y="26"/>
                </a:cubicBezTo>
                <a:cubicBezTo>
                  <a:pt x="15" y="25"/>
                  <a:pt x="15" y="25"/>
                  <a:pt x="15" y="25"/>
                </a:cubicBezTo>
                <a:cubicBezTo>
                  <a:pt x="16" y="24"/>
                  <a:pt x="17" y="22"/>
                  <a:pt x="18" y="21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19"/>
                  <a:pt x="22" y="18"/>
                  <a:pt x="24" y="17"/>
                </a:cubicBezTo>
                <a:cubicBezTo>
                  <a:pt x="25" y="17"/>
                  <a:pt x="25" y="17"/>
                  <a:pt x="26" y="17"/>
                </a:cubicBezTo>
                <a:cubicBezTo>
                  <a:pt x="27" y="17"/>
                  <a:pt x="28" y="17"/>
                  <a:pt x="28" y="17"/>
                </a:cubicBezTo>
                <a:cubicBezTo>
                  <a:pt x="28" y="17"/>
                  <a:pt x="28" y="17"/>
                  <a:pt x="28" y="17"/>
                </a:cubicBezTo>
                <a:close/>
                <a:moveTo>
                  <a:pt x="25" y="0"/>
                </a:moveTo>
                <a:cubicBezTo>
                  <a:pt x="28" y="0"/>
                  <a:pt x="28" y="0"/>
                  <a:pt x="28" y="0"/>
                </a:cubicBezTo>
                <a:cubicBezTo>
                  <a:pt x="28" y="10"/>
                  <a:pt x="28" y="10"/>
                  <a:pt x="28" y="10"/>
                </a:cubicBezTo>
                <a:cubicBezTo>
                  <a:pt x="28" y="10"/>
                  <a:pt x="27" y="10"/>
                  <a:pt x="27" y="10"/>
                </a:cubicBezTo>
                <a:cubicBezTo>
                  <a:pt x="26" y="10"/>
                  <a:pt x="25" y="10"/>
                  <a:pt x="25" y="10"/>
                </a:cubicBezTo>
                <a:cubicBezTo>
                  <a:pt x="25" y="0"/>
                  <a:pt x="25" y="0"/>
                  <a:pt x="25" y="0"/>
                </a:cubicBezTo>
                <a:close/>
                <a:moveTo>
                  <a:pt x="44" y="7"/>
                </a:moveTo>
                <a:cubicBezTo>
                  <a:pt x="47" y="10"/>
                  <a:pt x="47" y="10"/>
                  <a:pt x="47" y="10"/>
                </a:cubicBezTo>
                <a:cubicBezTo>
                  <a:pt x="40" y="16"/>
                  <a:pt x="40" y="16"/>
                  <a:pt x="40" y="16"/>
                </a:cubicBezTo>
                <a:cubicBezTo>
                  <a:pt x="40" y="15"/>
                  <a:pt x="39" y="14"/>
                  <a:pt x="38" y="14"/>
                </a:cubicBezTo>
                <a:cubicBezTo>
                  <a:pt x="44" y="7"/>
                  <a:pt x="44" y="7"/>
                  <a:pt x="44" y="7"/>
                </a:cubicBezTo>
                <a:close/>
                <a:moveTo>
                  <a:pt x="14" y="42"/>
                </a:moveTo>
                <a:cubicBezTo>
                  <a:pt x="9" y="47"/>
                  <a:pt x="9" y="47"/>
                  <a:pt x="9" y="47"/>
                </a:cubicBezTo>
                <a:cubicBezTo>
                  <a:pt x="6" y="45"/>
                  <a:pt x="6" y="45"/>
                  <a:pt x="6" y="45"/>
                </a:cubicBezTo>
                <a:cubicBezTo>
                  <a:pt x="11" y="40"/>
                  <a:pt x="11" y="40"/>
                  <a:pt x="11" y="40"/>
                </a:cubicBezTo>
                <a:cubicBezTo>
                  <a:pt x="12" y="41"/>
                  <a:pt x="13" y="42"/>
                  <a:pt x="14" y="42"/>
                </a:cubicBezTo>
                <a:cubicBezTo>
                  <a:pt x="14" y="42"/>
                  <a:pt x="14" y="42"/>
                  <a:pt x="14" y="42"/>
                </a:cubicBezTo>
                <a:close/>
                <a:moveTo>
                  <a:pt x="9" y="7"/>
                </a:moveTo>
                <a:cubicBezTo>
                  <a:pt x="6" y="10"/>
                  <a:pt x="6" y="10"/>
                  <a:pt x="6" y="10"/>
                </a:cubicBezTo>
                <a:cubicBezTo>
                  <a:pt x="13" y="16"/>
                  <a:pt x="13" y="16"/>
                  <a:pt x="13" y="16"/>
                </a:cubicBezTo>
                <a:cubicBezTo>
                  <a:pt x="14" y="15"/>
                  <a:pt x="14" y="14"/>
                  <a:pt x="15" y="14"/>
                </a:cubicBezTo>
                <a:cubicBezTo>
                  <a:pt x="9" y="7"/>
                  <a:pt x="9" y="7"/>
                  <a:pt x="9" y="7"/>
                </a:cubicBezTo>
                <a:close/>
                <a:moveTo>
                  <a:pt x="39" y="42"/>
                </a:moveTo>
                <a:cubicBezTo>
                  <a:pt x="44" y="47"/>
                  <a:pt x="44" y="47"/>
                  <a:pt x="44" y="47"/>
                </a:cubicBezTo>
                <a:cubicBezTo>
                  <a:pt x="47" y="45"/>
                  <a:pt x="47" y="45"/>
                  <a:pt x="47" y="45"/>
                </a:cubicBezTo>
                <a:cubicBezTo>
                  <a:pt x="42" y="40"/>
                  <a:pt x="42" y="40"/>
                  <a:pt x="42" y="40"/>
                </a:cubicBezTo>
                <a:cubicBezTo>
                  <a:pt x="41" y="41"/>
                  <a:pt x="40" y="42"/>
                  <a:pt x="39" y="42"/>
                </a:cubicBezTo>
                <a:cubicBezTo>
                  <a:pt x="39" y="42"/>
                  <a:pt x="39" y="42"/>
                  <a:pt x="39" y="42"/>
                </a:cubicBezTo>
                <a:close/>
                <a:moveTo>
                  <a:pt x="53" y="26"/>
                </a:moveTo>
                <a:cubicBezTo>
                  <a:pt x="53" y="29"/>
                  <a:pt x="53" y="29"/>
                  <a:pt x="53" y="29"/>
                </a:cubicBezTo>
                <a:cubicBezTo>
                  <a:pt x="45" y="29"/>
                  <a:pt x="45" y="29"/>
                  <a:pt x="45" y="29"/>
                </a:cubicBezTo>
                <a:cubicBezTo>
                  <a:pt x="45" y="29"/>
                  <a:pt x="45" y="29"/>
                  <a:pt x="45" y="29"/>
                </a:cubicBezTo>
                <a:cubicBezTo>
                  <a:pt x="45" y="28"/>
                  <a:pt x="45" y="27"/>
                  <a:pt x="45" y="26"/>
                </a:cubicBezTo>
                <a:cubicBezTo>
                  <a:pt x="53" y="26"/>
                  <a:pt x="53" y="26"/>
                  <a:pt x="53" y="26"/>
                </a:cubicBezTo>
                <a:close/>
                <a:moveTo>
                  <a:pt x="8" y="29"/>
                </a:moveTo>
                <a:cubicBezTo>
                  <a:pt x="0" y="29"/>
                  <a:pt x="0" y="29"/>
                  <a:pt x="0" y="29"/>
                </a:cubicBezTo>
                <a:cubicBezTo>
                  <a:pt x="0" y="26"/>
                  <a:pt x="0" y="26"/>
                  <a:pt x="0" y="26"/>
                </a:cubicBezTo>
                <a:cubicBezTo>
                  <a:pt x="8" y="26"/>
                  <a:pt x="8" y="26"/>
                  <a:pt x="8" y="26"/>
                </a:cubicBezTo>
                <a:cubicBezTo>
                  <a:pt x="8" y="27"/>
                  <a:pt x="8" y="28"/>
                  <a:pt x="8" y="29"/>
                </a:cubicBezTo>
                <a:cubicBezTo>
                  <a:pt x="8" y="29"/>
                  <a:pt x="8" y="29"/>
                  <a:pt x="8" y="29"/>
                </a:cubicBezTo>
                <a:cubicBezTo>
                  <a:pt x="8" y="29"/>
                  <a:pt x="8" y="29"/>
                  <a:pt x="8" y="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 fontScale="52500" lnSpcReduction="20000"/>
          </a:bodyPr>
          <a:lstStyle/>
          <a:p>
            <a:pPr fontAlgn="auto">
              <a:lnSpc>
                <a:spcPct val="130000"/>
              </a:lnSpc>
            </a:pPr>
            <a:endParaRPr lang="zh-CN" altLang="en-US">
              <a:solidFill>
                <a:schemeClr val="tx2"/>
              </a:solidFill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Arial" panose="020B0604020202020204" pitchFamily="34" charset="0"/>
            </a:endParaRPr>
          </a:p>
        </p:txBody>
      </p:sp>
      <p:sp>
        <p:nvSpPr>
          <p:cNvPr id="177" name="文本框 176"/>
          <p:cNvSpPr txBox="1"/>
          <p:nvPr>
            <p:custDataLst>
              <p:tags r:id="rId14"/>
            </p:custDataLst>
          </p:nvPr>
        </p:nvSpPr>
        <p:spPr>
          <a:xfrm>
            <a:off x="4213860" y="4843145"/>
            <a:ext cx="1550035" cy="418465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0" indent="0" algn="l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000" b="1" spc="150">
                <a:solidFill>
                  <a:schemeClr val="tx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减宽加深</a:t>
            </a:r>
          </a:p>
        </p:txBody>
      </p:sp>
      <p:sp>
        <p:nvSpPr>
          <p:cNvPr id="148" name="圆角矩形 147"/>
          <p:cNvSpPr/>
          <p:nvPr>
            <p:custDataLst>
              <p:tags r:id="rId15"/>
            </p:custDataLst>
          </p:nvPr>
        </p:nvSpPr>
        <p:spPr>
          <a:xfrm>
            <a:off x="3701639" y="5513520"/>
            <a:ext cx="487608" cy="49138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 fontAlgn="auto">
              <a:lnSpc>
                <a:spcPct val="120000"/>
              </a:lnSpc>
            </a:pPr>
            <a:endParaRPr lang="zh-CN" altLang="en-US" dirty="0">
              <a:solidFill>
                <a:schemeClr val="tx2"/>
              </a:solidFill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Arial" panose="020B0604020202020204" pitchFamily="34" charset="0"/>
            </a:endParaRPr>
          </a:p>
        </p:txBody>
      </p:sp>
      <p:sp>
        <p:nvSpPr>
          <p:cNvPr id="161" name="Freeform 60"/>
          <p:cNvSpPr>
            <a:spLocks noEditPoints="1"/>
          </p:cNvSpPr>
          <p:nvPr>
            <p:custDataLst>
              <p:tags r:id="rId16"/>
            </p:custDataLst>
          </p:nvPr>
        </p:nvSpPr>
        <p:spPr bwMode="auto">
          <a:xfrm>
            <a:off x="3834566" y="5675426"/>
            <a:ext cx="237504" cy="160016"/>
          </a:xfrm>
          <a:custGeom>
            <a:avLst/>
            <a:gdLst>
              <a:gd name="T0" fmla="*/ 56 w 61"/>
              <a:gd name="T1" fmla="*/ 3 h 41"/>
              <a:gd name="T2" fmla="*/ 55 w 61"/>
              <a:gd name="T3" fmla="*/ 0 h 41"/>
              <a:gd name="T4" fmla="*/ 47 w 61"/>
              <a:gd name="T5" fmla="*/ 1 h 41"/>
              <a:gd name="T6" fmla="*/ 10 w 61"/>
              <a:gd name="T7" fmla="*/ 3 h 41"/>
              <a:gd name="T8" fmla="*/ 9 w 61"/>
              <a:gd name="T9" fmla="*/ 0 h 41"/>
              <a:gd name="T10" fmla="*/ 6 w 61"/>
              <a:gd name="T11" fmla="*/ 1 h 41"/>
              <a:gd name="T12" fmla="*/ 2 w 61"/>
              <a:gd name="T13" fmla="*/ 3 h 41"/>
              <a:gd name="T14" fmla="*/ 0 w 61"/>
              <a:gd name="T15" fmla="*/ 40 h 41"/>
              <a:gd name="T16" fmla="*/ 59 w 61"/>
              <a:gd name="T17" fmla="*/ 41 h 41"/>
              <a:gd name="T18" fmla="*/ 61 w 61"/>
              <a:gd name="T19" fmla="*/ 4 h 41"/>
              <a:gd name="T20" fmla="*/ 59 w 61"/>
              <a:gd name="T21" fmla="*/ 3 h 41"/>
              <a:gd name="T22" fmla="*/ 5 w 61"/>
              <a:gd name="T23" fmla="*/ 8 h 41"/>
              <a:gd name="T24" fmla="*/ 10 w 61"/>
              <a:gd name="T25" fmla="*/ 8 h 41"/>
              <a:gd name="T26" fmla="*/ 8 w 61"/>
              <a:gd name="T27" fmla="*/ 5 h 41"/>
              <a:gd name="T28" fmla="*/ 48 w 61"/>
              <a:gd name="T29" fmla="*/ 6 h 41"/>
              <a:gd name="T30" fmla="*/ 47 w 61"/>
              <a:gd name="T31" fmla="*/ 8 h 41"/>
              <a:gd name="T32" fmla="*/ 55 w 61"/>
              <a:gd name="T33" fmla="*/ 9 h 41"/>
              <a:gd name="T34" fmla="*/ 56 w 61"/>
              <a:gd name="T35" fmla="*/ 7 h 41"/>
              <a:gd name="T36" fmla="*/ 55 w 61"/>
              <a:gd name="T37" fmla="*/ 6 h 41"/>
              <a:gd name="T38" fmla="*/ 48 w 61"/>
              <a:gd name="T39" fmla="*/ 22 h 41"/>
              <a:gd name="T40" fmla="*/ 14 w 61"/>
              <a:gd name="T41" fmla="*/ 22 h 41"/>
              <a:gd name="T42" fmla="*/ 31 w 61"/>
              <a:gd name="T43" fmla="*/ 5 h 41"/>
              <a:gd name="T44" fmla="*/ 44 w 61"/>
              <a:gd name="T45" fmla="*/ 22 h 41"/>
              <a:gd name="T46" fmla="*/ 17 w 61"/>
              <a:gd name="T47" fmla="*/ 22 h 41"/>
              <a:gd name="T48" fmla="*/ 31 w 61"/>
              <a:gd name="T49" fmla="*/ 8 h 41"/>
              <a:gd name="T50" fmla="*/ 40 w 61"/>
              <a:gd name="T51" fmla="*/ 22 h 41"/>
              <a:gd name="T52" fmla="*/ 21 w 61"/>
              <a:gd name="T53" fmla="*/ 22 h 41"/>
              <a:gd name="T54" fmla="*/ 31 w 61"/>
              <a:gd name="T55" fmla="*/ 12 h 41"/>
              <a:gd name="T56" fmla="*/ 36 w 61"/>
              <a:gd name="T57" fmla="*/ 17 h 41"/>
              <a:gd name="T58" fmla="*/ 24 w 61"/>
              <a:gd name="T59" fmla="*/ 24 h 41"/>
              <a:gd name="T60" fmla="*/ 23 w 61"/>
              <a:gd name="T61" fmla="*/ 22 h 41"/>
              <a:gd name="T62" fmla="*/ 31 w 61"/>
              <a:gd name="T63" fmla="*/ 15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1" h="41">
                <a:moveTo>
                  <a:pt x="59" y="3"/>
                </a:moveTo>
                <a:cubicBezTo>
                  <a:pt x="56" y="3"/>
                  <a:pt x="56" y="3"/>
                  <a:pt x="56" y="3"/>
                </a:cubicBezTo>
                <a:cubicBezTo>
                  <a:pt x="56" y="1"/>
                  <a:pt x="56" y="1"/>
                  <a:pt x="56" y="1"/>
                </a:cubicBezTo>
                <a:cubicBezTo>
                  <a:pt x="56" y="1"/>
                  <a:pt x="55" y="0"/>
                  <a:pt x="55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7" y="0"/>
                  <a:pt x="47" y="1"/>
                  <a:pt x="47" y="1"/>
                </a:cubicBezTo>
                <a:cubicBezTo>
                  <a:pt x="47" y="3"/>
                  <a:pt x="47" y="3"/>
                  <a:pt x="47" y="3"/>
                </a:cubicBezTo>
                <a:cubicBezTo>
                  <a:pt x="10" y="3"/>
                  <a:pt x="10" y="3"/>
                  <a:pt x="10" y="3"/>
                </a:cubicBezTo>
                <a:cubicBezTo>
                  <a:pt x="10" y="1"/>
                  <a:pt x="10" y="1"/>
                  <a:pt x="10" y="1"/>
                </a:cubicBezTo>
                <a:cubicBezTo>
                  <a:pt x="10" y="1"/>
                  <a:pt x="10" y="0"/>
                  <a:pt x="9" y="0"/>
                </a:cubicBezTo>
                <a:cubicBezTo>
                  <a:pt x="7" y="0"/>
                  <a:pt x="7" y="0"/>
                  <a:pt x="7" y="0"/>
                </a:cubicBezTo>
                <a:cubicBezTo>
                  <a:pt x="6" y="0"/>
                  <a:pt x="6" y="1"/>
                  <a:pt x="6" y="1"/>
                </a:cubicBezTo>
                <a:cubicBezTo>
                  <a:pt x="6" y="3"/>
                  <a:pt x="6" y="3"/>
                  <a:pt x="6" y="3"/>
                </a:cubicBezTo>
                <a:cubicBezTo>
                  <a:pt x="2" y="3"/>
                  <a:pt x="2" y="3"/>
                  <a:pt x="2" y="3"/>
                </a:cubicBezTo>
                <a:cubicBezTo>
                  <a:pt x="1" y="3"/>
                  <a:pt x="0" y="3"/>
                  <a:pt x="0" y="4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41"/>
                  <a:pt x="1" y="41"/>
                  <a:pt x="2" y="41"/>
                </a:cubicBezTo>
                <a:cubicBezTo>
                  <a:pt x="59" y="41"/>
                  <a:pt x="59" y="41"/>
                  <a:pt x="59" y="41"/>
                </a:cubicBezTo>
                <a:cubicBezTo>
                  <a:pt x="60" y="41"/>
                  <a:pt x="61" y="41"/>
                  <a:pt x="61" y="40"/>
                </a:cubicBezTo>
                <a:cubicBezTo>
                  <a:pt x="61" y="4"/>
                  <a:pt x="61" y="4"/>
                  <a:pt x="61" y="4"/>
                </a:cubicBezTo>
                <a:cubicBezTo>
                  <a:pt x="61" y="3"/>
                  <a:pt x="60" y="3"/>
                  <a:pt x="59" y="3"/>
                </a:cubicBezTo>
                <a:cubicBezTo>
                  <a:pt x="59" y="3"/>
                  <a:pt x="59" y="3"/>
                  <a:pt x="59" y="3"/>
                </a:cubicBezTo>
                <a:close/>
                <a:moveTo>
                  <a:pt x="8" y="5"/>
                </a:moveTo>
                <a:cubicBezTo>
                  <a:pt x="6" y="5"/>
                  <a:pt x="5" y="6"/>
                  <a:pt x="5" y="8"/>
                </a:cubicBezTo>
                <a:cubicBezTo>
                  <a:pt x="5" y="9"/>
                  <a:pt x="6" y="10"/>
                  <a:pt x="8" y="10"/>
                </a:cubicBezTo>
                <a:cubicBezTo>
                  <a:pt x="9" y="10"/>
                  <a:pt x="10" y="9"/>
                  <a:pt x="10" y="8"/>
                </a:cubicBezTo>
                <a:cubicBezTo>
                  <a:pt x="10" y="6"/>
                  <a:pt x="9" y="5"/>
                  <a:pt x="8" y="5"/>
                </a:cubicBezTo>
                <a:cubicBezTo>
                  <a:pt x="8" y="5"/>
                  <a:pt x="8" y="5"/>
                  <a:pt x="8" y="5"/>
                </a:cubicBezTo>
                <a:close/>
                <a:moveTo>
                  <a:pt x="55" y="6"/>
                </a:moveTo>
                <a:cubicBezTo>
                  <a:pt x="48" y="6"/>
                  <a:pt x="48" y="6"/>
                  <a:pt x="48" y="6"/>
                </a:cubicBezTo>
                <a:cubicBezTo>
                  <a:pt x="47" y="6"/>
                  <a:pt x="47" y="7"/>
                  <a:pt x="47" y="7"/>
                </a:cubicBezTo>
                <a:cubicBezTo>
                  <a:pt x="47" y="8"/>
                  <a:pt x="47" y="8"/>
                  <a:pt x="47" y="8"/>
                </a:cubicBezTo>
                <a:cubicBezTo>
                  <a:pt x="47" y="9"/>
                  <a:pt x="47" y="9"/>
                  <a:pt x="48" y="9"/>
                </a:cubicBezTo>
                <a:cubicBezTo>
                  <a:pt x="55" y="9"/>
                  <a:pt x="55" y="9"/>
                  <a:pt x="55" y="9"/>
                </a:cubicBezTo>
                <a:cubicBezTo>
                  <a:pt x="55" y="9"/>
                  <a:pt x="56" y="9"/>
                  <a:pt x="56" y="8"/>
                </a:cubicBezTo>
                <a:cubicBezTo>
                  <a:pt x="56" y="7"/>
                  <a:pt x="56" y="7"/>
                  <a:pt x="56" y="7"/>
                </a:cubicBezTo>
                <a:cubicBezTo>
                  <a:pt x="56" y="7"/>
                  <a:pt x="55" y="6"/>
                  <a:pt x="55" y="6"/>
                </a:cubicBezTo>
                <a:cubicBezTo>
                  <a:pt x="55" y="6"/>
                  <a:pt x="55" y="6"/>
                  <a:pt x="55" y="6"/>
                </a:cubicBezTo>
                <a:close/>
                <a:moveTo>
                  <a:pt x="31" y="5"/>
                </a:moveTo>
                <a:cubicBezTo>
                  <a:pt x="40" y="5"/>
                  <a:pt x="48" y="13"/>
                  <a:pt x="48" y="22"/>
                </a:cubicBezTo>
                <a:cubicBezTo>
                  <a:pt x="48" y="31"/>
                  <a:pt x="40" y="39"/>
                  <a:pt x="31" y="39"/>
                </a:cubicBezTo>
                <a:cubicBezTo>
                  <a:pt x="21" y="39"/>
                  <a:pt x="14" y="31"/>
                  <a:pt x="14" y="22"/>
                </a:cubicBezTo>
                <a:cubicBezTo>
                  <a:pt x="14" y="13"/>
                  <a:pt x="21" y="5"/>
                  <a:pt x="31" y="5"/>
                </a:cubicBezTo>
                <a:cubicBezTo>
                  <a:pt x="31" y="5"/>
                  <a:pt x="31" y="5"/>
                  <a:pt x="31" y="5"/>
                </a:cubicBezTo>
                <a:close/>
                <a:moveTo>
                  <a:pt x="31" y="8"/>
                </a:moveTo>
                <a:cubicBezTo>
                  <a:pt x="38" y="8"/>
                  <a:pt x="44" y="14"/>
                  <a:pt x="44" y="22"/>
                </a:cubicBezTo>
                <a:cubicBezTo>
                  <a:pt x="44" y="30"/>
                  <a:pt x="38" y="36"/>
                  <a:pt x="31" y="36"/>
                </a:cubicBezTo>
                <a:cubicBezTo>
                  <a:pt x="23" y="36"/>
                  <a:pt x="17" y="30"/>
                  <a:pt x="17" y="22"/>
                </a:cubicBezTo>
                <a:cubicBezTo>
                  <a:pt x="17" y="14"/>
                  <a:pt x="23" y="8"/>
                  <a:pt x="31" y="8"/>
                </a:cubicBezTo>
                <a:cubicBezTo>
                  <a:pt x="31" y="8"/>
                  <a:pt x="31" y="8"/>
                  <a:pt x="31" y="8"/>
                </a:cubicBezTo>
                <a:close/>
                <a:moveTo>
                  <a:pt x="31" y="12"/>
                </a:moveTo>
                <a:cubicBezTo>
                  <a:pt x="36" y="12"/>
                  <a:pt x="40" y="17"/>
                  <a:pt x="40" y="22"/>
                </a:cubicBezTo>
                <a:cubicBezTo>
                  <a:pt x="40" y="27"/>
                  <a:pt x="36" y="32"/>
                  <a:pt x="31" y="32"/>
                </a:cubicBezTo>
                <a:cubicBezTo>
                  <a:pt x="25" y="32"/>
                  <a:pt x="21" y="27"/>
                  <a:pt x="21" y="22"/>
                </a:cubicBezTo>
                <a:cubicBezTo>
                  <a:pt x="21" y="17"/>
                  <a:pt x="25" y="12"/>
                  <a:pt x="31" y="12"/>
                </a:cubicBezTo>
                <a:cubicBezTo>
                  <a:pt x="31" y="12"/>
                  <a:pt x="31" y="12"/>
                  <a:pt x="31" y="12"/>
                </a:cubicBezTo>
                <a:close/>
                <a:moveTo>
                  <a:pt x="31" y="15"/>
                </a:moveTo>
                <a:cubicBezTo>
                  <a:pt x="33" y="15"/>
                  <a:pt x="35" y="16"/>
                  <a:pt x="36" y="17"/>
                </a:cubicBezTo>
                <a:cubicBezTo>
                  <a:pt x="35" y="17"/>
                  <a:pt x="34" y="16"/>
                  <a:pt x="32" y="16"/>
                </a:cubicBezTo>
                <a:cubicBezTo>
                  <a:pt x="28" y="16"/>
                  <a:pt x="24" y="19"/>
                  <a:pt x="24" y="24"/>
                </a:cubicBezTo>
                <a:cubicBezTo>
                  <a:pt x="24" y="25"/>
                  <a:pt x="25" y="26"/>
                  <a:pt x="25" y="27"/>
                </a:cubicBezTo>
                <a:cubicBezTo>
                  <a:pt x="24" y="26"/>
                  <a:pt x="23" y="24"/>
                  <a:pt x="23" y="22"/>
                </a:cubicBezTo>
                <a:cubicBezTo>
                  <a:pt x="23" y="18"/>
                  <a:pt x="27" y="15"/>
                  <a:pt x="31" y="15"/>
                </a:cubicBezTo>
                <a:cubicBezTo>
                  <a:pt x="31" y="15"/>
                  <a:pt x="31" y="15"/>
                  <a:pt x="31" y="1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 fontScale="25000" lnSpcReduction="20000"/>
          </a:bodyPr>
          <a:lstStyle/>
          <a:p>
            <a:pPr fontAlgn="auto">
              <a:lnSpc>
                <a:spcPct val="140000"/>
              </a:lnSpc>
            </a:pPr>
            <a:endParaRPr lang="zh-CN" altLang="en-US">
              <a:solidFill>
                <a:schemeClr val="tx2"/>
              </a:solidFill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Arial" panose="020B0604020202020204" pitchFamily="34" charset="0"/>
            </a:endParaRPr>
          </a:p>
        </p:txBody>
      </p:sp>
      <p:sp>
        <p:nvSpPr>
          <p:cNvPr id="178" name="文本框 177"/>
          <p:cNvSpPr txBox="1"/>
          <p:nvPr>
            <p:custDataLst>
              <p:tags r:id="rId17"/>
            </p:custDataLst>
          </p:nvPr>
        </p:nvSpPr>
        <p:spPr>
          <a:xfrm>
            <a:off x="4213860" y="5541645"/>
            <a:ext cx="1550035" cy="418465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0" indent="0" algn="l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000" b="1" spc="150">
                <a:solidFill>
                  <a:schemeClr val="tx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减宽减深</a:t>
            </a:r>
          </a:p>
        </p:txBody>
      </p:sp>
      <p:cxnSp>
        <p:nvCxnSpPr>
          <p:cNvPr id="11" name="直接连接符 10"/>
          <p:cNvCxnSpPr/>
          <p:nvPr>
            <p:custDataLst>
              <p:tags r:id="rId18"/>
            </p:custDataLst>
          </p:nvPr>
        </p:nvCxnSpPr>
        <p:spPr>
          <a:xfrm>
            <a:off x="3140323" y="3665776"/>
            <a:ext cx="0" cy="2106667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>
            <a:stCxn id="136" idx="1"/>
          </p:cNvCxnSpPr>
          <p:nvPr>
            <p:custDataLst>
              <p:tags r:id="rId19"/>
            </p:custDataLst>
          </p:nvPr>
        </p:nvCxnSpPr>
        <p:spPr>
          <a:xfrm flipH="1">
            <a:off x="3148578" y="3666099"/>
            <a:ext cx="561316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>
            <p:custDataLst>
              <p:tags r:id="rId20"/>
            </p:custDataLst>
          </p:nvPr>
        </p:nvCxnSpPr>
        <p:spPr>
          <a:xfrm flipH="1">
            <a:off x="3140323" y="4387737"/>
            <a:ext cx="561316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>
            <p:custDataLst>
              <p:tags r:id="rId21"/>
            </p:custDataLst>
          </p:nvPr>
        </p:nvCxnSpPr>
        <p:spPr>
          <a:xfrm flipH="1">
            <a:off x="3140323" y="5068121"/>
            <a:ext cx="561316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直接连接符 127"/>
          <p:cNvCxnSpPr/>
          <p:nvPr>
            <p:custDataLst>
              <p:tags r:id="rId22"/>
            </p:custDataLst>
          </p:nvPr>
        </p:nvCxnSpPr>
        <p:spPr>
          <a:xfrm flipH="1">
            <a:off x="3140323" y="5763623"/>
            <a:ext cx="561316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repairing-service_75668"/>
          <p:cNvSpPr>
            <a:spLocks noChangeAspect="1"/>
          </p:cNvSpPr>
          <p:nvPr>
            <p:custDataLst>
              <p:tags r:id="rId23"/>
            </p:custDataLst>
          </p:nvPr>
        </p:nvSpPr>
        <p:spPr bwMode="auto">
          <a:xfrm>
            <a:off x="3829240" y="4247882"/>
            <a:ext cx="232405" cy="231834"/>
          </a:xfrm>
          <a:custGeom>
            <a:avLst/>
            <a:gdLst>
              <a:gd name="T0" fmla="*/ 278945 h 440259"/>
              <a:gd name="T1" fmla="*/ 278945 h 440259"/>
              <a:gd name="T2" fmla="*/ 278945 h 440259"/>
              <a:gd name="T3" fmla="*/ 278945 h 440259"/>
              <a:gd name="T4" fmla="*/ 278945 h 440259"/>
              <a:gd name="T5" fmla="*/ 278945 h 440259"/>
              <a:gd name="T6" fmla="*/ 278945 h 440259"/>
              <a:gd name="T7" fmla="*/ 278945 h 440259"/>
              <a:gd name="T8" fmla="*/ 278945 h 440259"/>
              <a:gd name="T9" fmla="*/ 278945 h 440259"/>
              <a:gd name="T10" fmla="*/ 278945 h 440259"/>
              <a:gd name="T11" fmla="*/ 278945 h 440259"/>
              <a:gd name="T12" fmla="*/ 278945 h 440259"/>
              <a:gd name="T13" fmla="*/ 278945 h 440259"/>
              <a:gd name="T14" fmla="*/ 278945 h 440259"/>
              <a:gd name="T15" fmla="*/ 278945 h 440259"/>
              <a:gd name="T16" fmla="*/ 278945 h 440259"/>
              <a:gd name="T17" fmla="*/ 278945 h 440259"/>
              <a:gd name="T18" fmla="*/ 278945 h 440259"/>
              <a:gd name="T19" fmla="*/ 278945 h 440259"/>
              <a:gd name="T20" fmla="*/ 278945 h 440259"/>
              <a:gd name="T21" fmla="*/ 278945 h 440259"/>
              <a:gd name="T22" fmla="*/ 278945 h 440259"/>
              <a:gd name="T23" fmla="*/ 278945 h 440259"/>
              <a:gd name="T24" fmla="*/ 278945 h 440259"/>
              <a:gd name="T25" fmla="*/ 278945 h 440259"/>
              <a:gd name="T26" fmla="*/ 278945 h 440259"/>
              <a:gd name="T27" fmla="*/ 278945 h 440259"/>
              <a:gd name="T28" fmla="*/ 278945 h 440259"/>
              <a:gd name="T29" fmla="*/ 278945 h 440259"/>
              <a:gd name="T30" fmla="*/ 278945 h 440259"/>
              <a:gd name="T31" fmla="*/ 278945 h 440259"/>
              <a:gd name="T32" fmla="*/ 278945 h 440259"/>
              <a:gd name="T33" fmla="*/ 278945 h 440259"/>
              <a:gd name="T34" fmla="*/ 278945 h 440259"/>
              <a:gd name="T35" fmla="*/ 278945 h 440259"/>
              <a:gd name="T36" fmla="*/ 278945 h 440259"/>
              <a:gd name="T37" fmla="*/ 278945 h 440259"/>
              <a:gd name="T38" fmla="*/ 278945 h 440259"/>
              <a:gd name="T39" fmla="*/ 278945 h 440259"/>
              <a:gd name="T40" fmla="*/ 278945 h 440259"/>
              <a:gd name="T41" fmla="*/ 278945 h 440259"/>
              <a:gd name="T42" fmla="*/ 88862 h 440259"/>
              <a:gd name="T43" fmla="*/ 88862 h 440259"/>
              <a:gd name="T44" fmla="*/ 278945 h 440259"/>
              <a:gd name="T45" fmla="*/ 278945 h 440259"/>
              <a:gd name="T46" fmla="*/ 278945 h 440259"/>
              <a:gd name="T47" fmla="*/ 278945 h 440259"/>
              <a:gd name="T48" fmla="*/ 278945 h 440259"/>
              <a:gd name="T49" fmla="*/ 278945 h 440259"/>
              <a:gd name="T50" fmla="*/ 278945 h 440259"/>
              <a:gd name="T51" fmla="*/ 278945 h 440259"/>
              <a:gd name="T52" fmla="*/ 278945 h 440259"/>
              <a:gd name="T53" fmla="*/ 278945 h 440259"/>
              <a:gd name="T54" fmla="*/ 278945 h 440259"/>
              <a:gd name="T55" fmla="*/ 278945 h 440259"/>
              <a:gd name="T56" fmla="*/ 278945 h 440259"/>
              <a:gd name="T57" fmla="*/ 278945 h 440259"/>
              <a:gd name="T58" fmla="*/ 278945 h 440259"/>
              <a:gd name="T59" fmla="*/ 278945 h 440259"/>
              <a:gd name="T60" fmla="*/ 278945 h 440259"/>
              <a:gd name="T61" fmla="*/ 278945 h 440259"/>
              <a:gd name="T62" fmla="*/ 278945 h 440259"/>
              <a:gd name="T63" fmla="*/ 278945 h 440259"/>
              <a:gd name="T64" fmla="*/ 278945 h 440259"/>
              <a:gd name="T65" fmla="*/ 278945 h 440259"/>
              <a:gd name="T66" fmla="*/ 278945 h 440259"/>
              <a:gd name="T67" fmla="*/ 278945 h 440259"/>
              <a:gd name="T68" fmla="*/ 278945 h 440259"/>
              <a:gd name="T69" fmla="*/ 278945 h 440259"/>
              <a:gd name="T70" fmla="*/ 278945 h 440259"/>
              <a:gd name="T71" fmla="*/ 278945 h 440259"/>
              <a:gd name="T72" fmla="*/ 278945 h 440259"/>
              <a:gd name="T73" fmla="*/ 278945 h 4402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89" h="3086">
                <a:moveTo>
                  <a:pt x="3076" y="1373"/>
                </a:moveTo>
                <a:cubicBezTo>
                  <a:pt x="3072" y="1330"/>
                  <a:pt x="3021" y="1297"/>
                  <a:pt x="2977" y="1297"/>
                </a:cubicBezTo>
                <a:cubicBezTo>
                  <a:pt x="2836" y="1297"/>
                  <a:pt x="2711" y="1215"/>
                  <a:pt x="2658" y="1086"/>
                </a:cubicBezTo>
                <a:cubicBezTo>
                  <a:pt x="2604" y="955"/>
                  <a:pt x="2639" y="802"/>
                  <a:pt x="2744" y="705"/>
                </a:cubicBezTo>
                <a:cubicBezTo>
                  <a:pt x="2777" y="675"/>
                  <a:pt x="2781" y="624"/>
                  <a:pt x="2754" y="589"/>
                </a:cubicBezTo>
                <a:cubicBezTo>
                  <a:pt x="2681" y="497"/>
                  <a:pt x="2599" y="414"/>
                  <a:pt x="2509" y="342"/>
                </a:cubicBezTo>
                <a:cubicBezTo>
                  <a:pt x="2474" y="314"/>
                  <a:pt x="2423" y="318"/>
                  <a:pt x="2392" y="352"/>
                </a:cubicBezTo>
                <a:cubicBezTo>
                  <a:pt x="2300" y="453"/>
                  <a:pt x="2135" y="491"/>
                  <a:pt x="2008" y="438"/>
                </a:cubicBezTo>
                <a:cubicBezTo>
                  <a:pt x="1875" y="382"/>
                  <a:pt x="1791" y="248"/>
                  <a:pt x="1800" y="103"/>
                </a:cubicBezTo>
                <a:cubicBezTo>
                  <a:pt x="1802" y="58"/>
                  <a:pt x="1769" y="19"/>
                  <a:pt x="1724" y="13"/>
                </a:cubicBezTo>
                <a:cubicBezTo>
                  <a:pt x="1609" y="0"/>
                  <a:pt x="1493" y="0"/>
                  <a:pt x="1377" y="12"/>
                </a:cubicBezTo>
                <a:cubicBezTo>
                  <a:pt x="1332" y="17"/>
                  <a:pt x="1299" y="56"/>
                  <a:pt x="1301" y="101"/>
                </a:cubicBezTo>
                <a:cubicBezTo>
                  <a:pt x="1306" y="244"/>
                  <a:pt x="1221" y="376"/>
                  <a:pt x="1090" y="429"/>
                </a:cubicBezTo>
                <a:cubicBezTo>
                  <a:pt x="964" y="481"/>
                  <a:pt x="800" y="443"/>
                  <a:pt x="708" y="343"/>
                </a:cubicBezTo>
                <a:cubicBezTo>
                  <a:pt x="678" y="309"/>
                  <a:pt x="627" y="305"/>
                  <a:pt x="592" y="333"/>
                </a:cubicBezTo>
                <a:cubicBezTo>
                  <a:pt x="499" y="405"/>
                  <a:pt x="415" y="488"/>
                  <a:pt x="342" y="579"/>
                </a:cubicBezTo>
                <a:cubicBezTo>
                  <a:pt x="314" y="615"/>
                  <a:pt x="318" y="666"/>
                  <a:pt x="352" y="696"/>
                </a:cubicBezTo>
                <a:cubicBezTo>
                  <a:pt x="459" y="794"/>
                  <a:pt x="494" y="948"/>
                  <a:pt x="438" y="1081"/>
                </a:cubicBezTo>
                <a:cubicBezTo>
                  <a:pt x="385" y="1208"/>
                  <a:pt x="253" y="1290"/>
                  <a:pt x="102" y="1290"/>
                </a:cubicBezTo>
                <a:cubicBezTo>
                  <a:pt x="54" y="1288"/>
                  <a:pt x="19" y="1321"/>
                  <a:pt x="13" y="1365"/>
                </a:cubicBezTo>
                <a:cubicBezTo>
                  <a:pt x="0" y="1481"/>
                  <a:pt x="0" y="1599"/>
                  <a:pt x="13" y="1716"/>
                </a:cubicBezTo>
                <a:cubicBezTo>
                  <a:pt x="18" y="1759"/>
                  <a:pt x="70" y="1792"/>
                  <a:pt x="114" y="1792"/>
                </a:cubicBezTo>
                <a:cubicBezTo>
                  <a:pt x="248" y="1788"/>
                  <a:pt x="377" y="1871"/>
                  <a:pt x="431" y="2003"/>
                </a:cubicBezTo>
                <a:cubicBezTo>
                  <a:pt x="485" y="2134"/>
                  <a:pt x="450" y="2287"/>
                  <a:pt x="345" y="2384"/>
                </a:cubicBezTo>
                <a:cubicBezTo>
                  <a:pt x="312" y="2414"/>
                  <a:pt x="308" y="2465"/>
                  <a:pt x="335" y="2500"/>
                </a:cubicBezTo>
                <a:cubicBezTo>
                  <a:pt x="407" y="2591"/>
                  <a:pt x="489" y="2674"/>
                  <a:pt x="579" y="2747"/>
                </a:cubicBezTo>
                <a:cubicBezTo>
                  <a:pt x="615" y="2775"/>
                  <a:pt x="666" y="2771"/>
                  <a:pt x="697" y="2738"/>
                </a:cubicBezTo>
                <a:cubicBezTo>
                  <a:pt x="789" y="2636"/>
                  <a:pt x="954" y="2598"/>
                  <a:pt x="1081" y="2651"/>
                </a:cubicBezTo>
                <a:cubicBezTo>
                  <a:pt x="1214" y="2707"/>
                  <a:pt x="1298" y="2841"/>
                  <a:pt x="1289" y="2986"/>
                </a:cubicBezTo>
                <a:cubicBezTo>
                  <a:pt x="1287" y="3031"/>
                  <a:pt x="1320" y="3071"/>
                  <a:pt x="1365" y="3076"/>
                </a:cubicBezTo>
                <a:cubicBezTo>
                  <a:pt x="1424" y="3083"/>
                  <a:pt x="1483" y="3086"/>
                  <a:pt x="1543" y="3086"/>
                </a:cubicBezTo>
                <a:cubicBezTo>
                  <a:pt x="1599" y="3086"/>
                  <a:pt x="1656" y="3083"/>
                  <a:pt x="1712" y="3077"/>
                </a:cubicBezTo>
                <a:cubicBezTo>
                  <a:pt x="1757" y="3072"/>
                  <a:pt x="1790" y="3033"/>
                  <a:pt x="1788" y="2988"/>
                </a:cubicBezTo>
                <a:cubicBezTo>
                  <a:pt x="1783" y="2846"/>
                  <a:pt x="1868" y="2713"/>
                  <a:pt x="1999" y="2660"/>
                </a:cubicBezTo>
                <a:cubicBezTo>
                  <a:pt x="2126" y="2608"/>
                  <a:pt x="2289" y="2646"/>
                  <a:pt x="2381" y="2747"/>
                </a:cubicBezTo>
                <a:cubicBezTo>
                  <a:pt x="2411" y="2780"/>
                  <a:pt x="2462" y="2784"/>
                  <a:pt x="2497" y="2756"/>
                </a:cubicBezTo>
                <a:cubicBezTo>
                  <a:pt x="2589" y="2684"/>
                  <a:pt x="2673" y="2601"/>
                  <a:pt x="2747" y="2510"/>
                </a:cubicBezTo>
                <a:cubicBezTo>
                  <a:pt x="2775" y="2474"/>
                  <a:pt x="2771" y="2423"/>
                  <a:pt x="2737" y="2393"/>
                </a:cubicBezTo>
                <a:cubicBezTo>
                  <a:pt x="2630" y="2295"/>
                  <a:pt x="2595" y="2141"/>
                  <a:pt x="2651" y="2008"/>
                </a:cubicBezTo>
                <a:cubicBezTo>
                  <a:pt x="2703" y="1883"/>
                  <a:pt x="2830" y="1799"/>
                  <a:pt x="2966" y="1799"/>
                </a:cubicBezTo>
                <a:lnTo>
                  <a:pt x="2985" y="1800"/>
                </a:lnTo>
                <a:cubicBezTo>
                  <a:pt x="3030" y="1803"/>
                  <a:pt x="3070" y="1769"/>
                  <a:pt x="3076" y="1724"/>
                </a:cubicBezTo>
                <a:cubicBezTo>
                  <a:pt x="3089" y="1608"/>
                  <a:pt x="3089" y="1490"/>
                  <a:pt x="3076" y="1373"/>
                </a:cubicBezTo>
                <a:close/>
                <a:moveTo>
                  <a:pt x="1545" y="2433"/>
                </a:moveTo>
                <a:cubicBezTo>
                  <a:pt x="1054" y="2433"/>
                  <a:pt x="656" y="2035"/>
                  <a:pt x="656" y="1545"/>
                </a:cubicBezTo>
                <a:cubicBezTo>
                  <a:pt x="656" y="1054"/>
                  <a:pt x="1054" y="656"/>
                  <a:pt x="1545" y="656"/>
                </a:cubicBezTo>
                <a:cubicBezTo>
                  <a:pt x="2035" y="656"/>
                  <a:pt x="2433" y="1054"/>
                  <a:pt x="2433" y="1545"/>
                </a:cubicBezTo>
                <a:cubicBezTo>
                  <a:pt x="2433" y="1711"/>
                  <a:pt x="2387" y="1867"/>
                  <a:pt x="2308" y="2000"/>
                </a:cubicBezTo>
                <a:lnTo>
                  <a:pt x="1918" y="1611"/>
                </a:lnTo>
                <a:cubicBezTo>
                  <a:pt x="1947" y="1545"/>
                  <a:pt x="1961" y="1473"/>
                  <a:pt x="1961" y="1398"/>
                </a:cubicBezTo>
                <a:cubicBezTo>
                  <a:pt x="1961" y="1253"/>
                  <a:pt x="1905" y="1116"/>
                  <a:pt x="1802" y="1013"/>
                </a:cubicBezTo>
                <a:cubicBezTo>
                  <a:pt x="1699" y="910"/>
                  <a:pt x="1562" y="854"/>
                  <a:pt x="1417" y="854"/>
                </a:cubicBezTo>
                <a:cubicBezTo>
                  <a:pt x="1368" y="854"/>
                  <a:pt x="1320" y="860"/>
                  <a:pt x="1273" y="873"/>
                </a:cubicBezTo>
                <a:cubicBezTo>
                  <a:pt x="1253" y="878"/>
                  <a:pt x="1236" y="895"/>
                  <a:pt x="1230" y="916"/>
                </a:cubicBezTo>
                <a:cubicBezTo>
                  <a:pt x="1225" y="937"/>
                  <a:pt x="1231" y="958"/>
                  <a:pt x="1247" y="975"/>
                </a:cubicBezTo>
                <a:cubicBezTo>
                  <a:pt x="1247" y="975"/>
                  <a:pt x="1440" y="1168"/>
                  <a:pt x="1504" y="1232"/>
                </a:cubicBezTo>
                <a:cubicBezTo>
                  <a:pt x="1511" y="1239"/>
                  <a:pt x="1511" y="1255"/>
                  <a:pt x="1510" y="1261"/>
                </a:cubicBezTo>
                <a:lnTo>
                  <a:pt x="1509" y="1265"/>
                </a:lnTo>
                <a:cubicBezTo>
                  <a:pt x="1503" y="1336"/>
                  <a:pt x="1490" y="1421"/>
                  <a:pt x="1480" y="1453"/>
                </a:cubicBezTo>
                <a:cubicBezTo>
                  <a:pt x="1478" y="1455"/>
                  <a:pt x="1477" y="1456"/>
                  <a:pt x="1476" y="1457"/>
                </a:cubicBezTo>
                <a:cubicBezTo>
                  <a:pt x="1474" y="1459"/>
                  <a:pt x="1473" y="1460"/>
                  <a:pt x="1471" y="1462"/>
                </a:cubicBezTo>
                <a:cubicBezTo>
                  <a:pt x="1438" y="1472"/>
                  <a:pt x="1352" y="1485"/>
                  <a:pt x="1280" y="1491"/>
                </a:cubicBezTo>
                <a:lnTo>
                  <a:pt x="1280" y="1491"/>
                </a:lnTo>
                <a:lnTo>
                  <a:pt x="1277" y="1492"/>
                </a:lnTo>
                <a:cubicBezTo>
                  <a:pt x="1277" y="1492"/>
                  <a:pt x="1276" y="1492"/>
                  <a:pt x="1274" y="1492"/>
                </a:cubicBezTo>
                <a:cubicBezTo>
                  <a:pt x="1266" y="1492"/>
                  <a:pt x="1255" y="1490"/>
                  <a:pt x="1245" y="1479"/>
                </a:cubicBezTo>
                <a:cubicBezTo>
                  <a:pt x="1178" y="1412"/>
                  <a:pt x="993" y="1229"/>
                  <a:pt x="993" y="1229"/>
                </a:cubicBezTo>
                <a:cubicBezTo>
                  <a:pt x="977" y="1213"/>
                  <a:pt x="960" y="1209"/>
                  <a:pt x="948" y="1209"/>
                </a:cubicBezTo>
                <a:cubicBezTo>
                  <a:pt x="922" y="1209"/>
                  <a:pt x="898" y="1228"/>
                  <a:pt x="891" y="1256"/>
                </a:cubicBezTo>
                <a:cubicBezTo>
                  <a:pt x="840" y="1444"/>
                  <a:pt x="894" y="1646"/>
                  <a:pt x="1031" y="1784"/>
                </a:cubicBezTo>
                <a:cubicBezTo>
                  <a:pt x="1134" y="1886"/>
                  <a:pt x="1271" y="1943"/>
                  <a:pt x="1417" y="1943"/>
                </a:cubicBezTo>
                <a:cubicBezTo>
                  <a:pt x="1491" y="1943"/>
                  <a:pt x="1563" y="1928"/>
                  <a:pt x="1629" y="1900"/>
                </a:cubicBezTo>
                <a:lnTo>
                  <a:pt x="2023" y="2293"/>
                </a:lnTo>
                <a:cubicBezTo>
                  <a:pt x="1885" y="2382"/>
                  <a:pt x="1721" y="2433"/>
                  <a:pt x="1545" y="24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 sz="2400"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Arial" panose="020B0604020202020204" pitchFamily="34" charset="0"/>
            </a:endParaRPr>
          </a:p>
        </p:txBody>
      </p:sp>
      <p:sp>
        <p:nvSpPr>
          <p:cNvPr id="65" name="右箭头 64"/>
          <p:cNvSpPr/>
          <p:nvPr/>
        </p:nvSpPr>
        <p:spPr>
          <a:xfrm>
            <a:off x="1413510" y="2211070"/>
            <a:ext cx="592455" cy="186055"/>
          </a:xfrm>
          <a:prstGeom prst="rightArrow">
            <a:avLst/>
          </a:prstGeom>
          <a:solidFill>
            <a:srgbClr val="000000">
              <a:alpha val="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江城正义体 500W" panose="020B0500000000000000" charset="-122"/>
            </a:endParaRPr>
          </a:p>
        </p:txBody>
      </p:sp>
      <p:sp>
        <p:nvSpPr>
          <p:cNvPr id="66" name="右箭头 65"/>
          <p:cNvSpPr/>
          <p:nvPr/>
        </p:nvSpPr>
        <p:spPr>
          <a:xfrm>
            <a:off x="5689600" y="4949190"/>
            <a:ext cx="592455" cy="186055"/>
          </a:xfrm>
          <a:prstGeom prst="rightArrow">
            <a:avLst/>
          </a:prstGeom>
          <a:solidFill>
            <a:srgbClr val="000000">
              <a:alpha val="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江城正义体 500W" panose="020B0500000000000000" charset="-122"/>
            </a:endParaRPr>
          </a:p>
        </p:txBody>
      </p:sp>
      <p:sp>
        <p:nvSpPr>
          <p:cNvPr id="67" name="右箭头 66"/>
          <p:cNvSpPr/>
          <p:nvPr/>
        </p:nvSpPr>
        <p:spPr>
          <a:xfrm>
            <a:off x="5689600" y="4249420"/>
            <a:ext cx="592455" cy="186055"/>
          </a:xfrm>
          <a:prstGeom prst="rightArrow">
            <a:avLst/>
          </a:prstGeom>
          <a:solidFill>
            <a:srgbClr val="000000">
              <a:alpha val="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江城正义体 500W" panose="020B0500000000000000" charset="-122"/>
            </a:endParaRPr>
          </a:p>
        </p:txBody>
      </p:sp>
      <p:sp>
        <p:nvSpPr>
          <p:cNvPr id="68" name="右箭头 67"/>
          <p:cNvSpPr/>
          <p:nvPr/>
        </p:nvSpPr>
        <p:spPr>
          <a:xfrm>
            <a:off x="5689600" y="5648960"/>
            <a:ext cx="592455" cy="186055"/>
          </a:xfrm>
          <a:prstGeom prst="rightArrow">
            <a:avLst/>
          </a:prstGeom>
          <a:solidFill>
            <a:srgbClr val="000000">
              <a:alpha val="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江城正义体 500W" panose="020B0500000000000000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6455410" y="3453130"/>
            <a:ext cx="1706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>
                <a:cs typeface="江城正义体 500W" panose="020B0500000000000000" charset="-122"/>
              </a:rPr>
              <a:t>大型购物中心</a:t>
            </a:r>
          </a:p>
        </p:txBody>
      </p:sp>
      <p:sp>
        <p:nvSpPr>
          <p:cNvPr id="71" name="文本框 70"/>
          <p:cNvSpPr txBox="1"/>
          <p:nvPr/>
        </p:nvSpPr>
        <p:spPr>
          <a:xfrm>
            <a:off x="6455410" y="4154170"/>
            <a:ext cx="1452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>
                <a:cs typeface="江城正义体 500W" panose="020B0500000000000000" charset="-122"/>
              </a:rPr>
              <a:t>快时尚品牌</a:t>
            </a:r>
          </a:p>
        </p:txBody>
      </p:sp>
      <p:sp>
        <p:nvSpPr>
          <p:cNvPr id="72" name="文本框 71"/>
          <p:cNvSpPr txBox="1"/>
          <p:nvPr/>
        </p:nvSpPr>
        <p:spPr>
          <a:xfrm>
            <a:off x="6455410" y="4855210"/>
            <a:ext cx="221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>
                <a:cs typeface="江城正义体 500W" panose="020B0500000000000000" charset="-122"/>
              </a:rPr>
              <a:t>单一品类的专卖店</a:t>
            </a:r>
          </a:p>
        </p:txBody>
      </p:sp>
      <p:sp>
        <p:nvSpPr>
          <p:cNvPr id="73" name="文本框 72"/>
          <p:cNvSpPr txBox="1"/>
          <p:nvPr/>
        </p:nvSpPr>
        <p:spPr>
          <a:xfrm>
            <a:off x="6455410" y="5556250"/>
            <a:ext cx="94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>
                <a:cs typeface="江城正义体 500W" panose="020B0500000000000000" charset="-122"/>
              </a:rPr>
              <a:t>精品店</a:t>
            </a:r>
          </a:p>
        </p:txBody>
      </p:sp>
      <p:sp>
        <p:nvSpPr>
          <p:cNvPr id="3" name="文本框 2"/>
          <p:cNvSpPr txBox="1"/>
          <p:nvPr/>
        </p:nvSpPr>
        <p:spPr>
          <a:xfrm flipH="1">
            <a:off x="287655" y="283845"/>
            <a:ext cx="2822575" cy="5835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sz="3200">
                <a:solidFill>
                  <a:schemeClr val="bg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江城正义体 500W" panose="020B0500000000000000" charset="-122"/>
              </a:rPr>
              <a:t>1</a:t>
            </a:r>
            <a:r>
              <a:rPr lang="en-US" altLang="zh-CN" sz="3200">
                <a:solidFill>
                  <a:schemeClr val="bg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江城正义体 500W" panose="020B0500000000000000" charset="-122"/>
              </a:rPr>
              <a:t>.1 </a:t>
            </a:r>
            <a:r>
              <a:rPr sz="3200">
                <a:solidFill>
                  <a:schemeClr val="bg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江城正义体 500W" panose="020B0500000000000000" charset="-122"/>
              </a:rPr>
              <a:t>组货的内容</a:t>
            </a:r>
            <a:endParaRPr lang="zh-CN" sz="3200">
              <a:solidFill>
                <a:schemeClr val="bg1"/>
              </a:solidFill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475605" y="321310"/>
            <a:ext cx="6152515" cy="1337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>
                <a:cs typeface="江城正义体 500W" panose="020B0500000000000000" charset="-122"/>
              </a:rPr>
              <a:t>两种情况：</a:t>
            </a:r>
          </a:p>
          <a:p>
            <a:pPr>
              <a:lnSpc>
                <a:spcPct val="150000"/>
              </a:lnSpc>
            </a:pPr>
            <a:r>
              <a:rPr lang="en-US" altLang="zh-CN">
                <a:cs typeface="江城正义体 500W" panose="020B0500000000000000" charset="-122"/>
              </a:rPr>
              <a:t>1</a:t>
            </a:r>
            <a:r>
              <a:rPr lang="zh-CN" altLang="en-US">
                <a:cs typeface="江城正义体 500W" panose="020B0500000000000000" charset="-122"/>
              </a:rPr>
              <a:t>、宽度太宽，深度太浅</a:t>
            </a:r>
          </a:p>
          <a:p>
            <a:pPr>
              <a:lnSpc>
                <a:spcPct val="150000"/>
              </a:lnSpc>
            </a:pPr>
            <a:r>
              <a:rPr lang="en-US" altLang="zh-CN">
                <a:cs typeface="江城正义体 500W" panose="020B0500000000000000" charset="-122"/>
              </a:rPr>
              <a:t>2</a:t>
            </a:r>
            <a:r>
              <a:rPr lang="zh-CN" altLang="en-US">
                <a:cs typeface="江城正义体 500W" panose="020B0500000000000000" charset="-122"/>
              </a:rPr>
              <a:t>、</a:t>
            </a:r>
            <a:r>
              <a:rPr lang="zh-CN" altLang="en-US">
                <a:cs typeface="江城正义体 500W" panose="020B0500000000000000" charset="-122"/>
                <a:sym typeface="+mn-ea"/>
              </a:rPr>
              <a:t>宽度太浅，深度太深</a:t>
            </a:r>
            <a:endParaRPr lang="zh-CN" altLang="en-US">
              <a:cs typeface="江城正义体 500W" panose="020B05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475605" y="1722120"/>
            <a:ext cx="6383655" cy="1337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>
                <a:cs typeface="江城正义体 500W" panose="020B0500000000000000" charset="-122"/>
              </a:rPr>
              <a:t>以服装零售店为例</a:t>
            </a:r>
            <a:endParaRPr lang="en-US" altLang="zh-CN">
              <a:cs typeface="江城正义体 500W" panose="020B0500000000000000" charset="-122"/>
            </a:endParaRPr>
          </a:p>
          <a:p>
            <a:pPr>
              <a:lnSpc>
                <a:spcPct val="150000"/>
              </a:lnSpc>
            </a:pPr>
            <a:r>
              <a:rPr lang="en-US" altLang="zh-CN">
                <a:cs typeface="江城正义体 500W" panose="020B0500000000000000" charset="-122"/>
              </a:rPr>
              <a:t>1</a:t>
            </a:r>
            <a:r>
              <a:rPr lang="zh-CN" altLang="en-US">
                <a:cs typeface="江城正义体 500W" panose="020B0500000000000000" charset="-122"/>
              </a:rPr>
              <a:t>、宽而浅的商品结构店铺：常见的快时尚店铺</a:t>
            </a:r>
          </a:p>
          <a:p>
            <a:pPr>
              <a:lnSpc>
                <a:spcPct val="150000"/>
              </a:lnSpc>
            </a:pPr>
            <a:r>
              <a:rPr lang="en-US" altLang="zh-CN">
                <a:cs typeface="江城正义体 500W" panose="020B0500000000000000" charset="-122"/>
              </a:rPr>
              <a:t>2</a:t>
            </a:r>
            <a:r>
              <a:rPr lang="zh-CN" altLang="en-US">
                <a:cs typeface="江城正义体 500W" panose="020B0500000000000000" charset="-122"/>
              </a:rPr>
              <a:t>、</a:t>
            </a:r>
            <a:r>
              <a:rPr lang="zh-CN" altLang="en-US">
                <a:cs typeface="江城正义体 500W" panose="020B0500000000000000" charset="-122"/>
                <a:sym typeface="+mn-ea"/>
              </a:rPr>
              <a:t>窄而深的商品结构店铺：经典、传统或者单品类品牌店</a:t>
            </a:r>
            <a:endParaRPr lang="zh-CN" altLang="en-US">
              <a:cs typeface="江城正义体 500W" panose="020B0500000000000000" charset="-122"/>
            </a:endParaRPr>
          </a:p>
        </p:txBody>
      </p:sp>
    </p:spTree>
    <p:custDataLst>
      <p:tags r:id="rId1"/>
    </p:custDataLst>
  </p:cSld>
  <p:clrMapOvr>
    <a:masterClrMapping/>
  </p:clrMapOvr>
  <p:transition spd="slow">
    <p:rand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221355" y="407035"/>
            <a:ext cx="279146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2400">
                <a:cs typeface="江城正义体 500W" panose="020B0500000000000000" charset="-122"/>
                <a:sym typeface="+mn-ea"/>
              </a:rPr>
              <a:t>商品4个品类的作用</a:t>
            </a:r>
            <a:endParaRPr lang="zh-CN" altLang="en-US" sz="2400" b="1" spc="150"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 flipH="1">
            <a:off x="287655" y="283845"/>
            <a:ext cx="2822575" cy="5835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sz="3200">
                <a:solidFill>
                  <a:schemeClr val="bg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江城正义体 500W" panose="020B0500000000000000" charset="-122"/>
              </a:rPr>
              <a:t>1</a:t>
            </a:r>
            <a:r>
              <a:rPr lang="en-US" altLang="zh-CN" sz="3200">
                <a:solidFill>
                  <a:schemeClr val="bg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江城正义体 500W" panose="020B0500000000000000" charset="-122"/>
              </a:rPr>
              <a:t>.1 </a:t>
            </a:r>
            <a:r>
              <a:rPr sz="3200">
                <a:solidFill>
                  <a:schemeClr val="bg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江城正义体 500W" panose="020B0500000000000000" charset="-122"/>
              </a:rPr>
              <a:t>组货的内容</a:t>
            </a:r>
            <a:endParaRPr lang="zh-CN" sz="3200">
              <a:solidFill>
                <a:schemeClr val="bg1"/>
              </a:solidFill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+mn-ea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2"/>
            </p:custDataLst>
          </p:nvPr>
        </p:nvGraphicFramePr>
        <p:xfrm>
          <a:off x="1926590" y="1638935"/>
          <a:ext cx="8609965" cy="49113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208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891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32075">
                <a:tc>
                  <a:txBody>
                    <a:bodyPr/>
                    <a:lstStyle/>
                    <a:p>
                      <a:pPr indent="0" algn="ctr" fontAlgn="t">
                        <a:lnSpc>
                          <a:spcPct val="130000"/>
                        </a:lnSpc>
                        <a:buNone/>
                      </a:pPr>
                      <a:r>
                        <a:rPr lang="zh-CN" altLang="en-US" sz="200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  <a:sym typeface="+mn-ea"/>
                        </a:rPr>
                        <a:t>明星产品</a:t>
                      </a:r>
                    </a:p>
                    <a:p>
                      <a:pPr indent="0" algn="ctr" fontAlgn="t">
                        <a:lnSpc>
                          <a:spcPct val="130000"/>
                        </a:lnSpc>
                        <a:buNone/>
                      </a:pPr>
                      <a:r>
                        <a:rPr lang="zh-CN" altLang="en-US" sz="200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  <a:sym typeface="+mn-ea"/>
                        </a:rPr>
                        <a:t>销量高、利润高</a:t>
                      </a:r>
                    </a:p>
                    <a:p>
                      <a:pPr lvl="1" indent="0" algn="l" fontAlgn="t">
                        <a:lnSpc>
                          <a:spcPct val="130000"/>
                        </a:lnSpc>
                        <a:buNone/>
                      </a:pPr>
                      <a:r>
                        <a:rPr lang="en-US" altLang="zh-CN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  <a:sym typeface="+mn-ea"/>
                        </a:rPr>
                        <a:t>1</a:t>
                      </a:r>
                      <a:r>
                        <a:rPr lang="zh-CN" alt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  <a:sym typeface="+mn-ea"/>
                        </a:rPr>
                        <a:t>、公司主力推广商品</a:t>
                      </a:r>
                    </a:p>
                    <a:p>
                      <a:pPr lvl="1" indent="0" algn="l" fontAlgn="t">
                        <a:lnSpc>
                          <a:spcPct val="130000"/>
                        </a:lnSpc>
                        <a:buNone/>
                      </a:pPr>
                      <a:r>
                        <a:rPr lang="en-US" altLang="zh-CN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  <a:sym typeface="+mn-ea"/>
                        </a:rPr>
                        <a:t>2</a:t>
                      </a:r>
                      <a:r>
                        <a:rPr lang="zh-CN" alt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  <a:sym typeface="+mn-ea"/>
                        </a:rPr>
                        <a:t>、贡献销售及利润</a:t>
                      </a:r>
                    </a:p>
                    <a:p>
                      <a:pPr lvl="1" indent="0" algn="l" fontAlgn="t">
                        <a:lnSpc>
                          <a:spcPct val="130000"/>
                        </a:lnSpc>
                        <a:buNone/>
                      </a:pPr>
                      <a:r>
                        <a:rPr lang="en-US" altLang="zh-CN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  <a:sym typeface="+mn-ea"/>
                        </a:rPr>
                        <a:t>3</a:t>
                      </a:r>
                      <a:r>
                        <a:rPr lang="zh-CN" alt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  <a:sym typeface="+mn-ea"/>
                        </a:rPr>
                        <a:t>、创造品牌形象</a:t>
                      </a:r>
                    </a:p>
                    <a:p>
                      <a:pPr lvl="1" indent="0" algn="l" fontAlgn="t">
                        <a:lnSpc>
                          <a:spcPct val="130000"/>
                        </a:lnSpc>
                        <a:buNone/>
                      </a:pPr>
                      <a:r>
                        <a:rPr lang="en-US" altLang="zh-CN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  <a:sym typeface="+mn-ea"/>
                        </a:rPr>
                        <a:t>4</a:t>
                      </a:r>
                      <a:r>
                        <a:rPr lang="zh-CN" alt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  <a:sym typeface="+mn-ea"/>
                        </a:rPr>
                        <a:t>、与竟品具有一定差异化</a:t>
                      </a:r>
                    </a:p>
                    <a:p>
                      <a:pPr lvl="1" indent="0" algn="l" fontAlgn="t">
                        <a:lnSpc>
                          <a:spcPct val="130000"/>
                        </a:lnSpc>
                        <a:buNone/>
                      </a:pPr>
                      <a:r>
                        <a:rPr lang="en-US" altLang="zh-CN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  <a:sym typeface="+mn-ea"/>
                        </a:rPr>
                        <a:t>5</a:t>
                      </a:r>
                      <a:r>
                        <a:rPr lang="zh-CN" alt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  <a:sym typeface="+mn-ea"/>
                        </a:rPr>
                        <a:t>、事关本季组货的成败得失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t">
                        <a:lnSpc>
                          <a:spcPct val="130000"/>
                        </a:lnSpc>
                        <a:buNone/>
                      </a:pPr>
                      <a:r>
                        <a:rPr lang="zh-CN" altLang="en-US" sz="200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  <a:sym typeface="+mn-ea"/>
                        </a:rPr>
                        <a:t>机会产品</a:t>
                      </a:r>
                    </a:p>
                    <a:p>
                      <a:pPr indent="0" algn="ctr" fontAlgn="t">
                        <a:lnSpc>
                          <a:spcPct val="130000"/>
                        </a:lnSpc>
                        <a:buNone/>
                      </a:pPr>
                      <a:r>
                        <a:rPr lang="zh-CN" altLang="en-US" sz="200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  <a:sym typeface="+mn-ea"/>
                        </a:rPr>
                        <a:t>销量低、利润高</a:t>
                      </a:r>
                    </a:p>
                    <a:p>
                      <a:pPr lvl="1" indent="0" algn="l" fontAlgn="t">
                        <a:lnSpc>
                          <a:spcPct val="130000"/>
                        </a:lnSpc>
                        <a:buNone/>
                      </a:pPr>
                      <a:r>
                        <a:rPr lang="en-US" altLang="zh-CN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  <a:sym typeface="+mn-ea"/>
                        </a:rPr>
                        <a:t>1</a:t>
                      </a:r>
                      <a:r>
                        <a:rPr lang="zh-CN" alt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  <a:sym typeface="+mn-ea"/>
                        </a:rPr>
                        <a:t>、主要为高单价低销量产品</a:t>
                      </a:r>
                      <a:endParaRPr lang="zh-CN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  <a:p>
                      <a:pPr lvl="1" indent="0" algn="l" fontAlgn="t">
                        <a:lnSpc>
                          <a:spcPct val="130000"/>
                        </a:lnSpc>
                        <a:buNone/>
                      </a:pPr>
                      <a:r>
                        <a:rPr lang="en-US" altLang="zh-CN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  <a:sym typeface="+mn-ea"/>
                        </a:rPr>
                        <a:t>2</a:t>
                      </a:r>
                      <a:r>
                        <a:rPr lang="zh-CN" alt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  <a:sym typeface="+mn-ea"/>
                        </a:rPr>
                        <a:t>、通常为公司策略性推广的高端产品，意在突出品牌档次和含金量，提升整体客单价，为明星产品起到衬托作用</a:t>
                      </a:r>
                      <a:endParaRPr lang="zh-CN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  <a:p>
                      <a:pPr lvl="1" indent="0" algn="l" fontAlgn="t">
                        <a:lnSpc>
                          <a:spcPct val="130000"/>
                        </a:lnSpc>
                        <a:buNone/>
                      </a:pPr>
                      <a:r>
                        <a:rPr lang="en-US" altLang="zh-CN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  <a:sym typeface="+mn-ea"/>
                        </a:rPr>
                        <a:t>3</a:t>
                      </a:r>
                      <a:r>
                        <a:rPr lang="zh-CN" alt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  <a:sym typeface="+mn-ea"/>
                        </a:rPr>
                        <a:t>、部分产品广告款属于此类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72005">
                <a:tc>
                  <a:txBody>
                    <a:bodyPr/>
                    <a:lstStyle/>
                    <a:p>
                      <a:pPr indent="0" algn="ctr" fontAlgn="t">
                        <a:lnSpc>
                          <a:spcPct val="130000"/>
                        </a:lnSpc>
                        <a:buNone/>
                      </a:pPr>
                      <a:r>
                        <a:rPr lang="zh-CN" sz="2000" b="1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客流产品</a:t>
                      </a:r>
                    </a:p>
                    <a:p>
                      <a:pPr indent="0" algn="ctr" fontAlgn="t">
                        <a:lnSpc>
                          <a:spcPct val="130000"/>
                        </a:lnSpc>
                        <a:buNone/>
                      </a:pPr>
                      <a:r>
                        <a:rPr lang="zh-CN" altLang="en-US" sz="2000" b="1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  <a:sym typeface="+mn-ea"/>
                        </a:rPr>
                        <a:t>利润低、利润低</a:t>
                      </a:r>
                    </a:p>
                    <a:p>
                      <a:pPr lvl="1" indent="0" algn="l" fontAlgn="t">
                        <a:lnSpc>
                          <a:spcPct val="130000"/>
                        </a:lnSpc>
                        <a:buFont typeface="+mj-ea"/>
                        <a:buNone/>
                      </a:pPr>
                      <a:r>
                        <a:rPr lang="en-US" altLang="zh-CN" sz="180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  <a:sym typeface="+mn-ea"/>
                        </a:rPr>
                        <a:t>1</a:t>
                      </a:r>
                      <a:r>
                        <a:rPr lang="zh-CN" altLang="en-US" sz="180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  <a:sym typeface="+mn-ea"/>
                        </a:rPr>
                        <a:t>、主要提升店铺人流量和吸引力</a:t>
                      </a:r>
                      <a:endParaRPr lang="zh-CN" altLang="en-US" sz="180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  <a:p>
                      <a:pPr lvl="1" indent="0" algn="l" fontAlgn="t">
                        <a:lnSpc>
                          <a:spcPct val="130000"/>
                        </a:lnSpc>
                        <a:buFont typeface="+mj-ea"/>
                        <a:buNone/>
                      </a:pPr>
                      <a:r>
                        <a:rPr lang="en-US" altLang="zh-CN" sz="180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  <a:sym typeface="+mn-ea"/>
                        </a:rPr>
                        <a:t>2</a:t>
                      </a:r>
                      <a:r>
                        <a:rPr lang="zh-CN" altLang="en-US" sz="180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  <a:sym typeface="+mn-ea"/>
                        </a:rPr>
                        <a:t>、培养入门级销售客群</a:t>
                      </a:r>
                      <a:endParaRPr lang="zh-CN" altLang="en-US" sz="180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  <a:p>
                      <a:pPr lvl="1" indent="0" algn="l" fontAlgn="t">
                        <a:lnSpc>
                          <a:spcPct val="130000"/>
                        </a:lnSpc>
                        <a:buFont typeface="+mj-ea"/>
                        <a:buNone/>
                      </a:pPr>
                      <a:r>
                        <a:rPr lang="en-US" altLang="zh-CN" sz="180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  <a:sym typeface="+mn-ea"/>
                        </a:rPr>
                        <a:t>3</a:t>
                      </a:r>
                      <a:r>
                        <a:rPr lang="zh-CN" altLang="en-US" sz="180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  <a:sym typeface="+mn-ea"/>
                        </a:rPr>
                        <a:t>、提升店铺成交率</a:t>
                      </a:r>
                      <a:endParaRPr lang="zh-CN" altLang="en-US" sz="180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  <a:p>
                      <a:pPr lvl="1" indent="0" algn="l" fontAlgn="t">
                        <a:lnSpc>
                          <a:spcPct val="130000"/>
                        </a:lnSpc>
                        <a:buFont typeface="+mj-ea"/>
                        <a:buNone/>
                      </a:pPr>
                      <a:r>
                        <a:rPr lang="en-US" altLang="zh-CN" sz="180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  <a:sym typeface="+mn-ea"/>
                        </a:rPr>
                        <a:t>4</a:t>
                      </a:r>
                      <a:r>
                        <a:rPr lang="zh-CN" altLang="en-US" sz="180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  <a:sym typeface="+mn-ea"/>
                        </a:rPr>
                        <a:t>、限制此类SKU总数及销量占比</a:t>
                      </a:r>
                      <a:endParaRPr lang="zh-CN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  <a:sym typeface="+mn-ea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t">
                        <a:lnSpc>
                          <a:spcPct val="130000"/>
                        </a:lnSpc>
                        <a:buNone/>
                      </a:pPr>
                      <a:r>
                        <a:rPr lang="zh-CN" altLang="en-US" sz="2000" b="1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  <a:sym typeface="+mn-ea"/>
                        </a:rPr>
                        <a:t>基础产品</a:t>
                      </a:r>
                    </a:p>
                    <a:p>
                      <a:pPr indent="0" algn="ctr" fontAlgn="t">
                        <a:lnSpc>
                          <a:spcPct val="130000"/>
                        </a:lnSpc>
                        <a:buNone/>
                      </a:pPr>
                      <a:r>
                        <a:rPr lang="zh-CN" altLang="en-US" sz="2000" b="1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  <a:sym typeface="+mn-ea"/>
                        </a:rPr>
                        <a:t>销量低、利润低</a:t>
                      </a:r>
                      <a:endParaRPr lang="zh-CN" altLang="en-US" sz="2000" b="1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  <a:p>
                      <a:pPr lvl="1" indent="0" algn="l" fontAlgn="t">
                        <a:lnSpc>
                          <a:spcPct val="130000"/>
                        </a:lnSpc>
                        <a:buFont typeface="+mj-ea"/>
                        <a:buNone/>
                      </a:pPr>
                      <a:r>
                        <a:rPr lang="en-US" altLang="zh-CN" sz="180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  <a:sym typeface="+mn-ea"/>
                        </a:rPr>
                        <a:t>1</a:t>
                      </a:r>
                      <a:r>
                        <a:rPr lang="zh-CN" altLang="en-US" sz="180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  <a:sym typeface="+mn-ea"/>
                        </a:rPr>
                        <a:t>、此类商品已经销售多年</a:t>
                      </a:r>
                      <a:endParaRPr lang="zh-CN" altLang="en-US" sz="180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  <a:p>
                      <a:pPr lvl="1" indent="0" algn="l" fontAlgn="t">
                        <a:lnSpc>
                          <a:spcPct val="130000"/>
                        </a:lnSpc>
                        <a:buFont typeface="+mj-ea"/>
                        <a:buNone/>
                      </a:pPr>
                      <a:r>
                        <a:rPr lang="en-US" altLang="zh-CN" sz="180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  <a:sym typeface="+mn-ea"/>
                        </a:rPr>
                        <a:t>2</a:t>
                      </a:r>
                      <a:r>
                        <a:rPr lang="zh-CN" altLang="en-US" sz="180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  <a:sym typeface="+mn-ea"/>
                        </a:rPr>
                        <a:t>、与竞品同质化严重，采取低价策略</a:t>
                      </a:r>
                    </a:p>
                    <a:p>
                      <a:pPr lvl="1" indent="0" algn="l" fontAlgn="t">
                        <a:lnSpc>
                          <a:spcPct val="130000"/>
                        </a:lnSpc>
                        <a:buFont typeface="+mj-ea"/>
                        <a:buNone/>
                      </a:pPr>
                      <a:r>
                        <a:rPr lang="en-US" altLang="zh-CN" sz="180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  <a:sym typeface="+mn-ea"/>
                        </a:rPr>
                        <a:t>3</a:t>
                      </a:r>
                      <a:r>
                        <a:rPr lang="zh-CN" altLang="en-US" sz="180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  <a:sym typeface="+mn-ea"/>
                        </a:rPr>
                        <a:t>、核心是适应更多人群， 提高成交率</a:t>
                      </a:r>
                    </a:p>
                    <a:p>
                      <a:pPr lvl="1" indent="0" algn="l" fontAlgn="t">
                        <a:lnSpc>
                          <a:spcPct val="130000"/>
                        </a:lnSpc>
                        <a:buFont typeface="+mj-ea"/>
                        <a:buNone/>
                      </a:pPr>
                      <a:endParaRPr lang="zh-CN" altLang="en-US" sz="1800" b="1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  <a:sym typeface="+mn-ea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5191760" y="1198880"/>
            <a:ext cx="106743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000" b="1">
                <a:cs typeface="江城正义体 500W" panose="020B0500000000000000" charset="-122"/>
              </a:rPr>
              <a:t>销售额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9732645" y="1198880"/>
            <a:ext cx="48196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000" b="1">
                <a:cs typeface="江城正义体 500W" panose="020B0500000000000000" charset="-122"/>
              </a:rPr>
              <a:t>低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1281430" y="1198880"/>
            <a:ext cx="437515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000" b="1">
                <a:cs typeface="江城正义体 500W" panose="020B0500000000000000" charset="-122"/>
                <a:sym typeface="+mn-ea"/>
              </a:rPr>
              <a:t>高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1291908" y="3260725"/>
            <a:ext cx="416560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000" b="1">
                <a:cs typeface="江城正义体 500W" panose="020B0500000000000000" charset="-122"/>
                <a:sym typeface="+mn-ea"/>
              </a:rPr>
              <a:t>毛利率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1219200" y="5938520"/>
            <a:ext cx="56197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000" b="1">
                <a:cs typeface="江城正义体 500W" panose="020B0500000000000000" charset="-122"/>
              </a:rPr>
              <a:t>低</a:t>
            </a:r>
          </a:p>
        </p:txBody>
      </p:sp>
      <p:sp>
        <p:nvSpPr>
          <p:cNvPr id="22" name="右箭头 21"/>
          <p:cNvSpPr/>
          <p:nvPr/>
        </p:nvSpPr>
        <p:spPr>
          <a:xfrm>
            <a:off x="6644005" y="1306830"/>
            <a:ext cx="2703830" cy="182880"/>
          </a:xfrm>
          <a:prstGeom prst="rightArrow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江城正义体 500W" panose="020B0500000000000000" charset="-122"/>
            </a:endParaRPr>
          </a:p>
        </p:txBody>
      </p:sp>
      <p:sp>
        <p:nvSpPr>
          <p:cNvPr id="23" name="右箭头 22"/>
          <p:cNvSpPr/>
          <p:nvPr/>
        </p:nvSpPr>
        <p:spPr>
          <a:xfrm flipH="1">
            <a:off x="2103120" y="1306830"/>
            <a:ext cx="2703830" cy="182880"/>
          </a:xfrm>
          <a:prstGeom prst="rightArrow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江城正义体 500W" panose="020B0500000000000000" charset="-122"/>
            </a:endParaRPr>
          </a:p>
        </p:txBody>
      </p:sp>
      <p:sp>
        <p:nvSpPr>
          <p:cNvPr id="25" name="右箭头 24"/>
          <p:cNvSpPr/>
          <p:nvPr/>
        </p:nvSpPr>
        <p:spPr>
          <a:xfrm rot="5400000" flipH="1">
            <a:off x="793115" y="2352040"/>
            <a:ext cx="1414145" cy="154305"/>
          </a:xfrm>
          <a:prstGeom prst="rightArrow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江城正义体 500W" panose="020B0500000000000000" charset="-122"/>
            </a:endParaRPr>
          </a:p>
        </p:txBody>
      </p:sp>
      <p:sp>
        <p:nvSpPr>
          <p:cNvPr id="26" name="右箭头 25"/>
          <p:cNvSpPr/>
          <p:nvPr/>
        </p:nvSpPr>
        <p:spPr>
          <a:xfrm rot="16200000" flipH="1" flipV="1">
            <a:off x="793115" y="5029835"/>
            <a:ext cx="1414145" cy="154305"/>
          </a:xfrm>
          <a:prstGeom prst="rightArrow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江城正义体 500W" panose="020B0500000000000000" charset="-122"/>
            </a:endParaRPr>
          </a:p>
        </p:txBody>
      </p:sp>
    </p:spTree>
    <p:custDataLst>
      <p:tags r:id="rId1"/>
    </p:custDataLst>
  </p:cSld>
  <p:clrMapOvr>
    <a:masterClrMapping/>
  </p:clrMapOvr>
  <p:transition spd="slow">
    <p:rand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/>
          <p:cNvSpPr txBox="1"/>
          <p:nvPr/>
        </p:nvSpPr>
        <p:spPr>
          <a:xfrm flipH="1">
            <a:off x="287655" y="283845"/>
            <a:ext cx="3747770" cy="5835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altLang="zh-CN" sz="3200">
                <a:solidFill>
                  <a:schemeClr val="bg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1.</a:t>
            </a:r>
            <a:r>
              <a:rPr lang="zh-CN" sz="3200">
                <a:solidFill>
                  <a:schemeClr val="bg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2</a:t>
            </a:r>
            <a:r>
              <a:rPr lang="en-US" altLang="zh-CN" sz="3200">
                <a:solidFill>
                  <a:schemeClr val="bg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 </a:t>
            </a:r>
            <a:r>
              <a:rPr lang="zh-CN" sz="3200">
                <a:solidFill>
                  <a:schemeClr val="bg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组货的品类管理</a:t>
            </a:r>
          </a:p>
        </p:txBody>
      </p:sp>
      <p:graphicFrame>
        <p:nvGraphicFramePr>
          <p:cNvPr id="3" name="表格 2"/>
          <p:cNvGraphicFramePr/>
          <p:nvPr>
            <p:custDataLst>
              <p:tags r:id="rId2"/>
            </p:custDataLst>
          </p:nvPr>
        </p:nvGraphicFramePr>
        <p:xfrm>
          <a:off x="287338" y="1493520"/>
          <a:ext cx="8178165" cy="2148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4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8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34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16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68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516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32740"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zh-CN" sz="1800" b="1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序号</a:t>
                      </a:r>
                      <a:endParaRPr lang="zh-CN" altLang="en-US" sz="1800" b="1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zh-CN" sz="1800" b="1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一级品类</a:t>
                      </a:r>
                      <a:endParaRPr lang="zh-CN" altLang="en-US" sz="1800" b="1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zh-CN" sz="1800" b="1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二级品类</a:t>
                      </a:r>
                      <a:endParaRPr lang="zh-CN" altLang="en-US" sz="1800" b="1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zh-CN" sz="1800" b="1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序号</a:t>
                      </a:r>
                      <a:endParaRPr lang="zh-CN" altLang="en-US" sz="1800" b="1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zh-CN" sz="1800" b="1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一级品类</a:t>
                      </a:r>
                      <a:endParaRPr lang="zh-CN" altLang="en-US" sz="1800" b="1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zh-CN" sz="1800" b="1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二级品类</a:t>
                      </a:r>
                      <a:endParaRPr lang="zh-CN" altLang="en-US" sz="1800" b="1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3220"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1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en-US" altLang="zh-CN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T</a:t>
                      </a:r>
                      <a:r>
                        <a:rPr lang="zh-CN" alt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恤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zh-CN" alt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长袖</a:t>
                      </a:r>
                      <a:r>
                        <a:rPr lang="en-US" altLang="zh-CN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T</a:t>
                      </a:r>
                      <a:r>
                        <a:rPr lang="zh-CN" alt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恤、短袖</a:t>
                      </a:r>
                      <a:r>
                        <a:rPr lang="en-US" altLang="zh-CN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T</a:t>
                      </a:r>
                      <a:r>
                        <a:rPr lang="zh-CN" alt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恤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en-US" alt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6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zh-CN" alt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西服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zh-CN" alt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厚西装、薄西装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3220"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en-US" alt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2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zh-CN" alt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衬衫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zh-CN" altLang="en-US" sz="180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  <a:sym typeface="+mn-ea"/>
                        </a:rPr>
                        <a:t>长袖衬衫、短袖衬衫</a:t>
                      </a:r>
                      <a:endParaRPr lang="zh-CN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  <a:sym typeface="+mn-ea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en-US" altLang="zh-CN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7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zh-CN" alt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风衣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zh-CN" alt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长风衣、短风衣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3220"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  <a:sym typeface="江城正义体 500W" panose="020B0500000000000000" charset="-122"/>
                        </a:rPr>
                        <a:t>3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zh-CN" alt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背心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zh-CN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针织背心、梭织背心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en-US" altLang="zh-CN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8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zh-CN" alt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大衣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zh-CN" alt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长大衣、短大衣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3220"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en-US" alt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4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zh-CN" alt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毛衣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zh-CN" alt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金宝毛衣、粗纺毛衣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en-US" altLang="zh-CN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9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zh-CN" alt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裤装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zh-CN" alt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长裤子、短裤子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3220"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en-US" alt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5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zh-CN" alt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夹克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zh-CN" alt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厚夹克、薄夹克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en-US" altLang="zh-CN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10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zh-CN" alt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配饰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zh-CN" alt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包包、帽子等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5" name="文本框 24"/>
          <p:cNvSpPr txBox="1"/>
          <p:nvPr/>
        </p:nvSpPr>
        <p:spPr>
          <a:xfrm>
            <a:off x="3776345" y="923925"/>
            <a:ext cx="120142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>
                <a:cs typeface="江城正义体 500W" panose="020B0500000000000000" charset="-122"/>
              </a:rPr>
              <a:t>服装品类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87655" y="5387340"/>
            <a:ext cx="9735820" cy="1337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>
                <a:cs typeface="江城正义体 500W" panose="020B0500000000000000" charset="-122"/>
              </a:rPr>
              <a:t>实体店：</a:t>
            </a:r>
          </a:p>
          <a:p>
            <a:pPr algn="l">
              <a:lnSpc>
                <a:spcPct val="150000"/>
              </a:lnSpc>
            </a:pPr>
            <a:r>
              <a:rPr lang="en-US" altLang="zh-CN">
                <a:cs typeface="江城正义体 500W" panose="020B0500000000000000" charset="-122"/>
              </a:rPr>
              <a:t>1</a:t>
            </a:r>
            <a:r>
              <a:rPr lang="zh-CN" altLang="en-US">
                <a:cs typeface="江城正义体 500W" panose="020B0500000000000000" charset="-122"/>
              </a:rPr>
              <a:t>、上一期</a:t>
            </a:r>
            <a:r>
              <a:rPr lang="en-US" altLang="zh-CN">
                <a:cs typeface="江城正义体 500W" panose="020B0500000000000000" charset="-122"/>
              </a:rPr>
              <a:t>A</a:t>
            </a:r>
            <a:r>
              <a:rPr lang="zh-CN" altLang="en-US">
                <a:cs typeface="江城正义体 500W" panose="020B0500000000000000" charset="-122"/>
              </a:rPr>
              <a:t>品类组货金额占比＞销售占比，说明上一期</a:t>
            </a:r>
            <a:r>
              <a:rPr lang="en-US" altLang="zh-CN">
                <a:cs typeface="江城正义体 500W" panose="020B0500000000000000" charset="-122"/>
              </a:rPr>
              <a:t>A</a:t>
            </a:r>
            <a:r>
              <a:rPr lang="zh-CN" altLang="en-US">
                <a:cs typeface="江城正义体 500W" panose="020B0500000000000000" charset="-122"/>
                <a:sym typeface="+mn-ea"/>
              </a:rPr>
              <a:t>品类</a:t>
            </a:r>
            <a:r>
              <a:rPr lang="zh-CN" altLang="en-US">
                <a:cs typeface="江城正义体 500W" panose="020B0500000000000000" charset="-122"/>
              </a:rPr>
              <a:t>组货比例偏高，本期该适当下调。</a:t>
            </a:r>
          </a:p>
          <a:p>
            <a:pPr algn="l">
              <a:lnSpc>
                <a:spcPct val="150000"/>
              </a:lnSpc>
            </a:pPr>
            <a:r>
              <a:rPr lang="en-US" altLang="zh-CN">
                <a:cs typeface="江城正义体 500W" panose="020B0500000000000000" charset="-122"/>
                <a:sym typeface="+mn-ea"/>
              </a:rPr>
              <a:t>2</a:t>
            </a:r>
            <a:r>
              <a:rPr lang="zh-CN" altLang="en-US">
                <a:cs typeface="江城正义体 500W" panose="020B0500000000000000" charset="-122"/>
                <a:sym typeface="+mn-ea"/>
              </a:rPr>
              <a:t>、上一期</a:t>
            </a:r>
            <a:r>
              <a:rPr lang="en-US" altLang="zh-CN">
                <a:cs typeface="江城正义体 500W" panose="020B0500000000000000" charset="-122"/>
                <a:sym typeface="+mn-ea"/>
              </a:rPr>
              <a:t>B</a:t>
            </a:r>
            <a:r>
              <a:rPr lang="zh-CN" altLang="en-US">
                <a:cs typeface="江城正义体 500W" panose="020B0500000000000000" charset="-122"/>
                <a:sym typeface="+mn-ea"/>
              </a:rPr>
              <a:t>品类组货金额占比</a:t>
            </a:r>
            <a:r>
              <a:rPr lang="zh-CN" altLang="en-US">
                <a:cs typeface="江城正义体 500W" panose="020B0500000000000000" charset="-122"/>
              </a:rPr>
              <a:t>＜</a:t>
            </a:r>
            <a:r>
              <a:rPr lang="zh-CN" altLang="en-US">
                <a:cs typeface="江城正义体 500W" panose="020B0500000000000000" charset="-122"/>
                <a:sym typeface="+mn-ea"/>
              </a:rPr>
              <a:t>销售占比，说明上一期</a:t>
            </a:r>
            <a:r>
              <a:rPr lang="en-US" altLang="zh-CN">
                <a:cs typeface="江城正义体 500W" panose="020B0500000000000000" charset="-122"/>
                <a:sym typeface="+mn-ea"/>
              </a:rPr>
              <a:t>B</a:t>
            </a:r>
            <a:r>
              <a:rPr lang="zh-CN" altLang="en-US">
                <a:cs typeface="江城正义体 500W" panose="020B0500000000000000" charset="-122"/>
                <a:sym typeface="+mn-ea"/>
              </a:rPr>
              <a:t>品类组货比例偏低，本期该适当上调。</a:t>
            </a:r>
            <a:endParaRPr lang="zh-CN" altLang="en-US">
              <a:cs typeface="江城正义体 500W" panose="020B0500000000000000" charset="-122"/>
            </a:endParaRPr>
          </a:p>
        </p:txBody>
      </p:sp>
      <p:graphicFrame>
        <p:nvGraphicFramePr>
          <p:cNvPr id="4" name="表格 3"/>
          <p:cNvGraphicFramePr/>
          <p:nvPr>
            <p:custDataLst>
              <p:tags r:id="rId3"/>
            </p:custDataLst>
          </p:nvPr>
        </p:nvGraphicFramePr>
        <p:xfrm>
          <a:off x="287655" y="4268470"/>
          <a:ext cx="8178165" cy="10547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307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21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32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684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41630"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zh-CN" sz="1800" b="1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品类</a:t>
                      </a:r>
                      <a:endParaRPr lang="zh-CN" altLang="en-US" sz="1800" b="1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zh-CN" altLang="en-US" sz="1800" b="1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组货</a:t>
                      </a:r>
                      <a:r>
                        <a:rPr lang="en-US" altLang="zh-CN" sz="1800" b="1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/</a:t>
                      </a:r>
                      <a:r>
                        <a:rPr lang="zh-CN" altLang="en-US" sz="1800" b="1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万元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zh-CN" altLang="en-US" sz="1800" b="1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销售</a:t>
                      </a:r>
                      <a:r>
                        <a:rPr lang="en-US" altLang="zh-CN" sz="180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  <a:sym typeface="+mn-ea"/>
                        </a:rPr>
                        <a:t>/</a:t>
                      </a:r>
                      <a:r>
                        <a:rPr lang="zh-CN" altLang="en-US" sz="180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  <a:sym typeface="+mn-ea"/>
                        </a:rPr>
                        <a:t>万元</a:t>
                      </a:r>
                      <a:endParaRPr lang="zh-CN" altLang="en-US" sz="1800" b="1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zh-CN" sz="1800" b="1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组货占比</a:t>
                      </a:r>
                      <a:endParaRPr lang="zh-CN" altLang="en-US" sz="1800" b="1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zh-CN" sz="1800" b="1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销售占比</a:t>
                      </a:r>
                      <a:endParaRPr lang="zh-CN" altLang="en-US" sz="1800" b="1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6235"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A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en-US" altLang="zh-CN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40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en-US" altLang="zh-CN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70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en-US" alt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40%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en-US" altLang="zh-CN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35%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6870"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en-US" alt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B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en-US" altLang="zh-CN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60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en-US" altLang="zh-CN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  <a:sym typeface="+mn-ea"/>
                        </a:rPr>
                        <a:t>130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en-US" altLang="zh-CN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60%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en-US" altLang="zh-CN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65%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custDataLst>
      <p:tags r:id="rId1"/>
    </p:custDataLst>
  </p:cSld>
  <p:clrMapOvr>
    <a:masterClrMapping/>
  </p:clrMapOvr>
  <p:transition spd="slow">
    <p:rand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/>
        </p:nvCxnSpPr>
        <p:spPr>
          <a:xfrm>
            <a:off x="2756535" y="1464945"/>
            <a:ext cx="6457950" cy="25400"/>
          </a:xfrm>
          <a:prstGeom prst="line">
            <a:avLst/>
          </a:prstGeom>
          <a:ln w="12700">
            <a:solidFill>
              <a:srgbClr val="262E3E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直接连接符 6"/>
          <p:cNvCxnSpPr>
            <a:endCxn id="25" idx="0"/>
          </p:cNvCxnSpPr>
          <p:nvPr/>
        </p:nvCxnSpPr>
        <p:spPr>
          <a:xfrm>
            <a:off x="2758440" y="1468120"/>
            <a:ext cx="0" cy="2819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4827271" y="284133"/>
            <a:ext cx="355727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b="1" dirty="0">
                <a:solidFill>
                  <a:schemeClr val="bg2">
                    <a:lumMod val="10000"/>
                  </a:schemeClr>
                </a:solidFill>
                <a:uFillTx/>
                <a:latin typeface="江城正义体 500W" panose="020B0500000000000000" charset="-122"/>
                <a:ea typeface="江城正义体 500W" panose="020B0500000000000000" charset="-122"/>
                <a:cs typeface="+mn-ea"/>
                <a:sym typeface="+mn-lt"/>
              </a:rPr>
              <a:t>UR</a:t>
            </a:r>
            <a:r>
              <a:rPr lang="zh-CN" altLang="en-US" sz="2800" b="1" dirty="0">
                <a:solidFill>
                  <a:schemeClr val="bg2">
                    <a:lumMod val="10000"/>
                  </a:schemeClr>
                </a:solidFill>
                <a:uFillTx/>
                <a:latin typeface="江城正义体 500W" panose="020B0500000000000000" charset="-122"/>
                <a:ea typeface="+mj-lt"/>
                <a:cs typeface="+mn-ea"/>
                <a:sym typeface="+mn-lt"/>
              </a:rPr>
              <a:t>商品品类管理计划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2310765" y="1750060"/>
            <a:ext cx="895350" cy="39878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000">
                <a:cs typeface="江城正义体 500W" panose="020B0500000000000000" charset="-122"/>
              </a:rPr>
              <a:t>男装</a:t>
            </a:r>
          </a:p>
        </p:txBody>
      </p:sp>
      <p:sp>
        <p:nvSpPr>
          <p:cNvPr id="33" name="矩形 32"/>
          <p:cNvSpPr/>
          <p:nvPr/>
        </p:nvSpPr>
        <p:spPr>
          <a:xfrm>
            <a:off x="1455420" y="2526030"/>
            <a:ext cx="789305" cy="710565"/>
          </a:xfrm>
          <a:prstGeom prst="rect">
            <a:avLst/>
          </a:prstGeom>
          <a:ln>
            <a:solidFill>
              <a:srgbClr val="000000">
                <a:alpha val="0"/>
              </a:srgb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000">
                <a:cs typeface="江城正义体 500W" panose="020B0500000000000000" charset="-122"/>
              </a:rPr>
              <a:t>休闲服饰</a:t>
            </a:r>
          </a:p>
        </p:txBody>
      </p:sp>
      <p:sp>
        <p:nvSpPr>
          <p:cNvPr id="34" name="矩形 33"/>
          <p:cNvSpPr/>
          <p:nvPr/>
        </p:nvSpPr>
        <p:spPr>
          <a:xfrm>
            <a:off x="2338705" y="2526030"/>
            <a:ext cx="842010" cy="710565"/>
          </a:xfrm>
          <a:prstGeom prst="rect">
            <a:avLst/>
          </a:prstGeom>
          <a:ln>
            <a:solidFill>
              <a:srgbClr val="000000">
                <a:alpha val="0"/>
              </a:srgb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000">
                <a:cs typeface="江城正义体 500W" panose="020B0500000000000000" charset="-122"/>
              </a:rPr>
              <a:t>商务服饰</a:t>
            </a:r>
          </a:p>
        </p:txBody>
      </p:sp>
      <p:cxnSp>
        <p:nvCxnSpPr>
          <p:cNvPr id="43" name="直接连接符 42"/>
          <p:cNvCxnSpPr/>
          <p:nvPr/>
        </p:nvCxnSpPr>
        <p:spPr>
          <a:xfrm flipH="1">
            <a:off x="3696335" y="2268220"/>
            <a:ext cx="2540" cy="2495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1850390" y="2252980"/>
            <a:ext cx="1854200" cy="50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直接连接符 50"/>
          <p:cNvCxnSpPr>
            <a:stCxn id="25" idx="2"/>
            <a:endCxn id="34" idx="0"/>
          </p:cNvCxnSpPr>
          <p:nvPr/>
        </p:nvCxnSpPr>
        <p:spPr>
          <a:xfrm>
            <a:off x="2758440" y="2148840"/>
            <a:ext cx="1270" cy="377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矩形 51"/>
          <p:cNvSpPr/>
          <p:nvPr/>
        </p:nvSpPr>
        <p:spPr>
          <a:xfrm>
            <a:off x="1454150" y="3312160"/>
            <a:ext cx="1752600" cy="1698625"/>
          </a:xfrm>
          <a:prstGeom prst="rect">
            <a:avLst/>
          </a:prstGeom>
          <a:ln>
            <a:solidFill>
              <a:srgbClr val="000000">
                <a:alpha val="0"/>
              </a:srgb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zh-CN" altLang="en-US">
                <a:cs typeface="江城正义体 500W" panose="020B0500000000000000" charset="-122"/>
              </a:rPr>
              <a:t>衬衫、卫衣、毛衣、针织衫、外套、大衣、风衣、羽绒服、棉衣、长裤、休闲裤</a:t>
            </a:r>
          </a:p>
        </p:txBody>
      </p:sp>
      <p:sp>
        <p:nvSpPr>
          <p:cNvPr id="56" name="矩形 55"/>
          <p:cNvSpPr/>
          <p:nvPr/>
        </p:nvSpPr>
        <p:spPr>
          <a:xfrm>
            <a:off x="3274695" y="2526030"/>
            <a:ext cx="842645" cy="723900"/>
          </a:xfrm>
          <a:prstGeom prst="rect">
            <a:avLst/>
          </a:prstGeom>
          <a:ln>
            <a:solidFill>
              <a:srgbClr val="000000">
                <a:alpha val="0"/>
              </a:srgb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000">
                <a:cs typeface="江城正义体 500W" panose="020B0500000000000000" charset="-122"/>
              </a:rPr>
              <a:t>服饰配件</a:t>
            </a:r>
          </a:p>
        </p:txBody>
      </p:sp>
      <p:sp>
        <p:nvSpPr>
          <p:cNvPr id="69" name="矩形 68"/>
          <p:cNvSpPr/>
          <p:nvPr/>
        </p:nvSpPr>
        <p:spPr>
          <a:xfrm>
            <a:off x="3355340" y="3322955"/>
            <a:ext cx="680720" cy="1684020"/>
          </a:xfrm>
          <a:prstGeom prst="rect">
            <a:avLst/>
          </a:prstGeom>
          <a:ln>
            <a:solidFill>
              <a:srgbClr val="000000">
                <a:alpha val="0"/>
              </a:srgb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>
                <a:cs typeface="江城正义体 500W" panose="020B0500000000000000" charset="-122"/>
              </a:rPr>
              <a:t>包包鞋子帽子</a:t>
            </a:r>
          </a:p>
          <a:p>
            <a:pPr algn="ctr"/>
            <a:r>
              <a:rPr lang="zh-CN" altLang="en-US">
                <a:cs typeface="江城正义体 500W" panose="020B0500000000000000" charset="-122"/>
              </a:rPr>
              <a:t>皮带</a:t>
            </a:r>
          </a:p>
        </p:txBody>
      </p:sp>
      <p:sp>
        <p:nvSpPr>
          <p:cNvPr id="80" name="矩形 79"/>
          <p:cNvSpPr/>
          <p:nvPr/>
        </p:nvSpPr>
        <p:spPr>
          <a:xfrm>
            <a:off x="1455420" y="5086350"/>
            <a:ext cx="2580640" cy="1461770"/>
          </a:xfrm>
          <a:prstGeom prst="rect">
            <a:avLst/>
          </a:prstGeom>
          <a:ln>
            <a:solidFill>
              <a:srgbClr val="000000">
                <a:alpha val="0"/>
              </a:srgb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>
                <a:ea typeface="+mn-lt"/>
                <a:cs typeface="江城正义体 500W" panose="020B0500000000000000" charset="-122"/>
              </a:rPr>
              <a:t>男装区</a:t>
            </a:r>
          </a:p>
          <a:p>
            <a:pPr algn="ctr"/>
            <a:r>
              <a:rPr lang="en-US" altLang="zh-CN">
                <a:ea typeface="+mn-lt"/>
                <a:cs typeface="江城正义体 500W" panose="020B0500000000000000" charset="-122"/>
              </a:rPr>
              <a:t>VP</a:t>
            </a:r>
          </a:p>
          <a:p>
            <a:pPr algn="ctr"/>
            <a:r>
              <a:rPr lang="en-US" altLang="zh-CN">
                <a:ea typeface="+mn-lt"/>
                <a:cs typeface="江城正义体 500W" panose="020B0500000000000000" charset="-122"/>
              </a:rPr>
              <a:t>IP</a:t>
            </a:r>
          </a:p>
          <a:p>
            <a:pPr algn="ctr"/>
            <a:r>
              <a:rPr lang="en-US" altLang="zh-CN">
                <a:ea typeface="+mn-lt"/>
                <a:cs typeface="江城正义体 500W" panose="020B0500000000000000" charset="-122"/>
              </a:rPr>
              <a:t>PP</a:t>
            </a:r>
          </a:p>
          <a:p>
            <a:pPr algn="ctr"/>
            <a:r>
              <a:rPr lang="en-US" altLang="zh-CN">
                <a:ea typeface="+mn-lt"/>
                <a:cs typeface="江城正义体 500W" panose="020B0500000000000000" charset="-122"/>
              </a:rPr>
              <a:t>POP</a:t>
            </a:r>
          </a:p>
        </p:txBody>
      </p:sp>
      <p:cxnSp>
        <p:nvCxnSpPr>
          <p:cNvPr id="13" name="直接连接符 12"/>
          <p:cNvCxnSpPr/>
          <p:nvPr/>
        </p:nvCxnSpPr>
        <p:spPr>
          <a:xfrm flipH="1">
            <a:off x="1850390" y="2259330"/>
            <a:ext cx="2540" cy="2495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5073650" y="929005"/>
            <a:ext cx="1803400" cy="39878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CN" sz="2000" b="1">
                <a:solidFill>
                  <a:schemeClr val="tx1"/>
                </a:solidFill>
                <a:ea typeface="+mn-lt"/>
                <a:cs typeface="江城正义体 500W" panose="020B0500000000000000" charset="-122"/>
              </a:rPr>
              <a:t>UR</a:t>
            </a:r>
            <a:r>
              <a:rPr lang="zh-CN" altLang="en-US" sz="2000" b="1">
                <a:solidFill>
                  <a:schemeClr val="tx1"/>
                </a:solidFill>
                <a:ea typeface="+mn-lt"/>
                <a:cs typeface="江城正义体 500W" panose="020B0500000000000000" charset="-122"/>
              </a:rPr>
              <a:t>产品品类</a:t>
            </a:r>
          </a:p>
        </p:txBody>
      </p:sp>
      <p:cxnSp>
        <p:nvCxnSpPr>
          <p:cNvPr id="5" name="直接连接符 4"/>
          <p:cNvCxnSpPr>
            <a:stCxn id="2" idx="2"/>
            <a:endCxn id="26" idx="0"/>
          </p:cNvCxnSpPr>
          <p:nvPr/>
        </p:nvCxnSpPr>
        <p:spPr>
          <a:xfrm>
            <a:off x="5975350" y="1327785"/>
            <a:ext cx="4445" cy="3867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直接连接符 22"/>
          <p:cNvCxnSpPr>
            <a:stCxn id="26" idx="0"/>
          </p:cNvCxnSpPr>
          <p:nvPr/>
        </p:nvCxnSpPr>
        <p:spPr>
          <a:xfrm>
            <a:off x="5979795" y="1714183"/>
            <a:ext cx="0" cy="263525"/>
          </a:xfrm>
          <a:prstGeom prst="lin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cxnSp>
      <p:sp>
        <p:nvSpPr>
          <p:cNvPr id="26" name="文本框 25"/>
          <p:cNvSpPr txBox="1"/>
          <p:nvPr/>
        </p:nvSpPr>
        <p:spPr>
          <a:xfrm>
            <a:off x="5577840" y="1714500"/>
            <a:ext cx="803910" cy="39878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000">
                <a:cs typeface="江城正义体 500W" panose="020B0500000000000000" charset="-122"/>
              </a:rPr>
              <a:t>女装</a:t>
            </a:r>
          </a:p>
        </p:txBody>
      </p:sp>
      <p:sp>
        <p:nvSpPr>
          <p:cNvPr id="40" name="矩形 39"/>
          <p:cNvSpPr/>
          <p:nvPr/>
        </p:nvSpPr>
        <p:spPr>
          <a:xfrm>
            <a:off x="4642485" y="2526030"/>
            <a:ext cx="842645" cy="723900"/>
          </a:xfrm>
          <a:prstGeom prst="rect">
            <a:avLst/>
          </a:prstGeom>
          <a:ln>
            <a:solidFill>
              <a:srgbClr val="000000">
                <a:alpha val="0"/>
              </a:srgb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000">
                <a:cs typeface="江城正义体 500W" panose="020B0500000000000000" charset="-122"/>
              </a:rPr>
              <a:t>休闲服饰</a:t>
            </a:r>
          </a:p>
        </p:txBody>
      </p:sp>
      <p:sp>
        <p:nvSpPr>
          <p:cNvPr id="41" name="矩形 40"/>
          <p:cNvSpPr/>
          <p:nvPr/>
        </p:nvSpPr>
        <p:spPr>
          <a:xfrm>
            <a:off x="5589270" y="2526030"/>
            <a:ext cx="810895" cy="723900"/>
          </a:xfrm>
          <a:prstGeom prst="rect">
            <a:avLst/>
          </a:prstGeom>
          <a:ln>
            <a:solidFill>
              <a:srgbClr val="000000">
                <a:alpha val="0"/>
              </a:srgb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000">
                <a:cs typeface="江城正义体 500W" panose="020B0500000000000000" charset="-122"/>
              </a:rPr>
              <a:t>时尚服饰</a:t>
            </a:r>
          </a:p>
        </p:txBody>
      </p:sp>
      <p:sp>
        <p:nvSpPr>
          <p:cNvPr id="42" name="矩形 41"/>
          <p:cNvSpPr/>
          <p:nvPr/>
        </p:nvSpPr>
        <p:spPr>
          <a:xfrm>
            <a:off x="6492875" y="2526030"/>
            <a:ext cx="868045" cy="763270"/>
          </a:xfrm>
          <a:prstGeom prst="rect">
            <a:avLst/>
          </a:prstGeom>
          <a:ln>
            <a:solidFill>
              <a:srgbClr val="000000">
                <a:alpha val="0"/>
              </a:srgb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000">
                <a:cs typeface="江城正义体 500W" panose="020B0500000000000000" charset="-122"/>
              </a:rPr>
              <a:t>服饰配件</a:t>
            </a:r>
          </a:p>
        </p:txBody>
      </p:sp>
      <p:sp>
        <p:nvSpPr>
          <p:cNvPr id="53" name="矩形 52"/>
          <p:cNvSpPr/>
          <p:nvPr/>
        </p:nvSpPr>
        <p:spPr>
          <a:xfrm>
            <a:off x="4561205" y="3339465"/>
            <a:ext cx="1973580" cy="1656715"/>
          </a:xfrm>
          <a:prstGeom prst="rect">
            <a:avLst/>
          </a:prstGeom>
          <a:gradFill rotWithShape="1"/>
          <a:ln>
            <a:solidFill>
              <a:srgbClr val="000000">
                <a:alpha val="0"/>
              </a:srgb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en-US" altLang="zh-CN">
                <a:ea typeface="+mn-lt"/>
                <a:cs typeface="江城正义体 500W" panose="020B0500000000000000" charset="-122"/>
              </a:rPr>
              <a:t>T</a:t>
            </a:r>
            <a:r>
              <a:rPr lang="zh-CN" altLang="en-US">
                <a:ea typeface="+mn-lt"/>
                <a:cs typeface="江城正义体 500W" panose="020B0500000000000000" charset="-122"/>
              </a:rPr>
              <a:t>恤、衬衫、卫衣、毛衣、外套、大衣、风衣、开衫、羽绒服、棉衣、长裤、连衣裙、半身裙</a:t>
            </a:r>
          </a:p>
        </p:txBody>
      </p:sp>
      <p:sp>
        <p:nvSpPr>
          <p:cNvPr id="70" name="矩形 69"/>
          <p:cNvSpPr/>
          <p:nvPr/>
        </p:nvSpPr>
        <p:spPr>
          <a:xfrm>
            <a:off x="6577965" y="3336925"/>
            <a:ext cx="697865" cy="1656715"/>
          </a:xfrm>
          <a:prstGeom prst="rect">
            <a:avLst/>
          </a:prstGeom>
          <a:ln>
            <a:solidFill>
              <a:srgbClr val="000000">
                <a:alpha val="0"/>
              </a:srgb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>
                <a:cs typeface="江城正义体 500W" panose="020B0500000000000000" charset="-122"/>
              </a:rPr>
              <a:t>包包鞋子帽子腰带墨镜</a:t>
            </a:r>
          </a:p>
        </p:txBody>
      </p:sp>
      <p:sp>
        <p:nvSpPr>
          <p:cNvPr id="81" name="矩形 80"/>
          <p:cNvSpPr/>
          <p:nvPr/>
        </p:nvSpPr>
        <p:spPr>
          <a:xfrm>
            <a:off x="4543425" y="5086350"/>
            <a:ext cx="2731770" cy="1461770"/>
          </a:xfrm>
          <a:prstGeom prst="rect">
            <a:avLst/>
          </a:prstGeom>
          <a:ln>
            <a:solidFill>
              <a:srgbClr val="000000">
                <a:alpha val="0"/>
              </a:srgb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>
                <a:ea typeface="+mn-lt"/>
                <a:cs typeface="江城正义体 500W" panose="020B0500000000000000" charset="-122"/>
              </a:rPr>
              <a:t>女装区</a:t>
            </a:r>
          </a:p>
          <a:p>
            <a:pPr algn="ctr"/>
            <a:r>
              <a:rPr lang="en-US" altLang="zh-CN">
                <a:ea typeface="+mn-lt"/>
                <a:cs typeface="江城正义体 500W" panose="020B0500000000000000" charset="-122"/>
              </a:rPr>
              <a:t>VP</a:t>
            </a:r>
          </a:p>
          <a:p>
            <a:pPr algn="ctr"/>
            <a:r>
              <a:rPr lang="en-US" altLang="zh-CN">
                <a:ea typeface="+mn-lt"/>
                <a:cs typeface="江城正义体 500W" panose="020B0500000000000000" charset="-122"/>
              </a:rPr>
              <a:t>IP</a:t>
            </a:r>
          </a:p>
          <a:p>
            <a:pPr algn="ctr"/>
            <a:r>
              <a:rPr lang="en-US" altLang="zh-CN">
                <a:ea typeface="+mn-lt"/>
                <a:cs typeface="江城正义体 500W" panose="020B0500000000000000" charset="-122"/>
              </a:rPr>
              <a:t>PP</a:t>
            </a:r>
          </a:p>
          <a:p>
            <a:pPr algn="ctr"/>
            <a:r>
              <a:rPr lang="en-US" altLang="zh-CN">
                <a:ea typeface="+mn-lt"/>
                <a:cs typeface="江城正义体 500W" panose="020B0500000000000000" charset="-122"/>
              </a:rPr>
              <a:t>POP</a:t>
            </a:r>
          </a:p>
        </p:txBody>
      </p:sp>
      <p:cxnSp>
        <p:nvCxnSpPr>
          <p:cNvPr id="4" name="直接连接符 3"/>
          <p:cNvCxnSpPr/>
          <p:nvPr/>
        </p:nvCxnSpPr>
        <p:spPr>
          <a:xfrm flipH="1">
            <a:off x="6913245" y="2259330"/>
            <a:ext cx="2540" cy="2495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5067300" y="2254885"/>
            <a:ext cx="1854200" cy="50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直接连接符 11"/>
          <p:cNvCxnSpPr>
            <a:stCxn id="26" idx="2"/>
          </p:cNvCxnSpPr>
          <p:nvPr/>
        </p:nvCxnSpPr>
        <p:spPr>
          <a:xfrm flipH="1">
            <a:off x="5975350" y="2113280"/>
            <a:ext cx="4445" cy="39751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H="1">
            <a:off x="5067300" y="2259330"/>
            <a:ext cx="2540" cy="2495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直接连接符 23"/>
          <p:cNvCxnSpPr>
            <a:endCxn id="27" idx="0"/>
          </p:cNvCxnSpPr>
          <p:nvPr/>
        </p:nvCxnSpPr>
        <p:spPr>
          <a:xfrm>
            <a:off x="9214485" y="1487170"/>
            <a:ext cx="1270" cy="2273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8840470" y="1714500"/>
            <a:ext cx="749935" cy="39878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000">
                <a:cs typeface="江城正义体 500W" panose="020B0500000000000000" charset="-122"/>
              </a:rPr>
              <a:t>童装</a:t>
            </a:r>
          </a:p>
        </p:txBody>
      </p:sp>
      <p:sp>
        <p:nvSpPr>
          <p:cNvPr id="49" name="矩形 48"/>
          <p:cNvSpPr/>
          <p:nvPr/>
        </p:nvSpPr>
        <p:spPr>
          <a:xfrm>
            <a:off x="7912100" y="2526030"/>
            <a:ext cx="789940" cy="750570"/>
          </a:xfrm>
          <a:prstGeom prst="rect">
            <a:avLst/>
          </a:prstGeom>
          <a:ln>
            <a:solidFill>
              <a:srgbClr val="000000">
                <a:alpha val="0"/>
              </a:srgb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000">
                <a:cs typeface="江城正义体 500W" panose="020B0500000000000000" charset="-122"/>
              </a:rPr>
              <a:t>休闲服饰</a:t>
            </a:r>
          </a:p>
        </p:txBody>
      </p:sp>
      <p:sp>
        <p:nvSpPr>
          <p:cNvPr id="50" name="矩形 49"/>
          <p:cNvSpPr/>
          <p:nvPr/>
        </p:nvSpPr>
        <p:spPr>
          <a:xfrm>
            <a:off x="8795385" y="2526030"/>
            <a:ext cx="848360" cy="750570"/>
          </a:xfrm>
          <a:prstGeom prst="rect">
            <a:avLst/>
          </a:prstGeom>
          <a:ln>
            <a:solidFill>
              <a:srgbClr val="000000">
                <a:alpha val="0"/>
              </a:srgb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000">
                <a:cs typeface="江城正义体 500W" panose="020B0500000000000000" charset="-122"/>
              </a:rPr>
              <a:t>时尚服饰</a:t>
            </a:r>
          </a:p>
        </p:txBody>
      </p:sp>
      <p:sp>
        <p:nvSpPr>
          <p:cNvPr id="71" name="矩形 70"/>
          <p:cNvSpPr/>
          <p:nvPr/>
        </p:nvSpPr>
        <p:spPr>
          <a:xfrm>
            <a:off x="7787005" y="3369310"/>
            <a:ext cx="1950085" cy="1591310"/>
          </a:xfrm>
          <a:prstGeom prst="rect">
            <a:avLst/>
          </a:prstGeom>
          <a:ln>
            <a:solidFill>
              <a:srgbClr val="000000">
                <a:alpha val="0"/>
              </a:srgb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zh-CN" altLang="en-US">
                <a:cs typeface="江城正义体 500W" panose="020B0500000000000000" charset="-122"/>
              </a:rPr>
              <a:t>毛衣、</a:t>
            </a:r>
            <a:r>
              <a:rPr lang="en-US" altLang="zh-CN">
                <a:cs typeface="江城正义体 500W" panose="020B0500000000000000" charset="-122"/>
              </a:rPr>
              <a:t>T</a:t>
            </a:r>
            <a:r>
              <a:rPr lang="zh-CN" altLang="en-US">
                <a:cs typeface="江城正义体 500W" panose="020B0500000000000000" charset="-122"/>
              </a:rPr>
              <a:t>恤、连衣裙、半身裙、长裤、外套、大衣、风衣、夹克、羽绒服、棉衣</a:t>
            </a:r>
          </a:p>
        </p:txBody>
      </p:sp>
      <p:sp>
        <p:nvSpPr>
          <p:cNvPr id="78" name="矩形 77"/>
          <p:cNvSpPr/>
          <p:nvPr/>
        </p:nvSpPr>
        <p:spPr>
          <a:xfrm>
            <a:off x="9737090" y="2526030"/>
            <a:ext cx="829310" cy="763270"/>
          </a:xfrm>
          <a:prstGeom prst="rect">
            <a:avLst/>
          </a:prstGeom>
          <a:ln>
            <a:solidFill>
              <a:srgbClr val="000000">
                <a:alpha val="0"/>
              </a:srgb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000">
                <a:cs typeface="江城正义体 500W" panose="020B0500000000000000" charset="-122"/>
              </a:rPr>
              <a:t>服饰配件</a:t>
            </a:r>
          </a:p>
        </p:txBody>
      </p:sp>
      <p:sp>
        <p:nvSpPr>
          <p:cNvPr id="79" name="矩形 78"/>
          <p:cNvSpPr/>
          <p:nvPr/>
        </p:nvSpPr>
        <p:spPr>
          <a:xfrm>
            <a:off x="9816465" y="3370580"/>
            <a:ext cx="693420" cy="1588770"/>
          </a:xfrm>
          <a:prstGeom prst="rect">
            <a:avLst/>
          </a:prstGeom>
          <a:ln>
            <a:solidFill>
              <a:srgbClr val="000000">
                <a:alpha val="0"/>
              </a:srgb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>
                <a:cs typeface="江城正义体 500W" panose="020B0500000000000000" charset="-122"/>
              </a:rPr>
              <a:t>帽子鞋子包包</a:t>
            </a:r>
          </a:p>
        </p:txBody>
      </p:sp>
      <p:sp>
        <p:nvSpPr>
          <p:cNvPr id="82" name="矩形 81"/>
          <p:cNvSpPr/>
          <p:nvPr/>
        </p:nvSpPr>
        <p:spPr>
          <a:xfrm>
            <a:off x="7787005" y="5086350"/>
            <a:ext cx="2738755" cy="1461770"/>
          </a:xfrm>
          <a:prstGeom prst="rect">
            <a:avLst/>
          </a:prstGeom>
          <a:ln>
            <a:solidFill>
              <a:srgbClr val="000000">
                <a:alpha val="0"/>
              </a:srgb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>
                <a:ea typeface="+mn-lt"/>
                <a:cs typeface="江城正义体 500W" panose="020B0500000000000000" charset="-122"/>
              </a:rPr>
              <a:t>童装区</a:t>
            </a:r>
          </a:p>
          <a:p>
            <a:pPr algn="ctr"/>
            <a:r>
              <a:rPr lang="en-US" altLang="zh-CN">
                <a:ea typeface="+mn-lt"/>
                <a:cs typeface="江城正义体 500W" panose="020B0500000000000000" charset="-122"/>
              </a:rPr>
              <a:t>VP</a:t>
            </a:r>
          </a:p>
          <a:p>
            <a:pPr algn="ctr"/>
            <a:r>
              <a:rPr lang="en-US" altLang="zh-CN">
                <a:ea typeface="+mn-lt"/>
                <a:cs typeface="江城正义体 500W" panose="020B0500000000000000" charset="-122"/>
              </a:rPr>
              <a:t>IP</a:t>
            </a:r>
          </a:p>
          <a:p>
            <a:pPr algn="ctr"/>
            <a:r>
              <a:rPr lang="en-US" altLang="zh-CN">
                <a:ea typeface="+mn-lt"/>
                <a:cs typeface="江城正义体 500W" panose="020B0500000000000000" charset="-122"/>
              </a:rPr>
              <a:t>PP</a:t>
            </a:r>
          </a:p>
          <a:p>
            <a:pPr algn="ctr"/>
            <a:r>
              <a:rPr lang="en-US" altLang="zh-CN">
                <a:ea typeface="+mn-lt"/>
                <a:cs typeface="江城正义体 500W" panose="020B0500000000000000" charset="-122"/>
              </a:rPr>
              <a:t>POP</a:t>
            </a:r>
          </a:p>
        </p:txBody>
      </p:sp>
      <p:cxnSp>
        <p:nvCxnSpPr>
          <p:cNvPr id="15" name="直接连接符 14"/>
          <p:cNvCxnSpPr/>
          <p:nvPr/>
        </p:nvCxnSpPr>
        <p:spPr>
          <a:xfrm flipH="1">
            <a:off x="10134600" y="2264410"/>
            <a:ext cx="2540" cy="2495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8288655" y="2259965"/>
            <a:ext cx="1854200" cy="50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直接连接符 16"/>
          <p:cNvCxnSpPr>
            <a:stCxn id="27" idx="2"/>
            <a:endCxn id="50" idx="0"/>
          </p:cNvCxnSpPr>
          <p:nvPr/>
        </p:nvCxnSpPr>
        <p:spPr>
          <a:xfrm>
            <a:off x="9215755" y="2113280"/>
            <a:ext cx="3810" cy="4127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8288655" y="2264410"/>
            <a:ext cx="2540" cy="2495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 flipH="1">
            <a:off x="287655" y="283845"/>
            <a:ext cx="3747770" cy="5835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altLang="zh-CN" sz="3200">
                <a:solidFill>
                  <a:schemeClr val="bg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1.</a:t>
            </a:r>
            <a:r>
              <a:rPr lang="zh-CN" sz="3200">
                <a:solidFill>
                  <a:schemeClr val="bg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2</a:t>
            </a:r>
            <a:r>
              <a:rPr lang="en-US" altLang="zh-CN" sz="3200">
                <a:solidFill>
                  <a:schemeClr val="bg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 </a:t>
            </a:r>
            <a:r>
              <a:rPr lang="zh-CN" sz="3200">
                <a:solidFill>
                  <a:schemeClr val="bg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组货的品类管理</a:t>
            </a:r>
          </a:p>
        </p:txBody>
      </p:sp>
    </p:spTree>
    <p:custDataLst>
      <p:tags r:id="rId1"/>
    </p:custDataLst>
  </p:cSld>
  <p:clrMapOvr>
    <a:masterClrMapping/>
  </p:clrMapOvr>
  <p:transition spd="slow">
    <p:rand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694555" y="1356360"/>
            <a:ext cx="298386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>
                <a:cs typeface="江城正义体 500W" panose="020B0500000000000000" charset="-122"/>
              </a:rPr>
              <a:t>我国服装品类组合的发展</a:t>
            </a:r>
          </a:p>
        </p:txBody>
      </p:sp>
      <p:graphicFrame>
        <p:nvGraphicFramePr>
          <p:cNvPr id="4" name="表格 3"/>
          <p:cNvGraphicFramePr/>
          <p:nvPr>
            <p:custDataLst>
              <p:tags r:id="rId2"/>
            </p:custDataLst>
          </p:nvPr>
        </p:nvGraphicFramePr>
        <p:xfrm>
          <a:off x="290830" y="1887220"/>
          <a:ext cx="11395075" cy="40151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2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90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40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11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031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61556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5305"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800" b="1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时间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20</a:t>
                      </a:r>
                      <a:r>
                        <a:rPr lang="zh-CN" alt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世纪</a:t>
                      </a:r>
                      <a:r>
                        <a:rPr lang="en-US" altLang="zh-CN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80</a:t>
                      </a:r>
                      <a:r>
                        <a:rPr lang="zh-CN" alt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年代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20</a:t>
                      </a:r>
                      <a:r>
                        <a:rPr lang="zh-CN" alt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世纪</a:t>
                      </a:r>
                      <a:r>
                        <a:rPr lang="en-US" altLang="zh-CN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90</a:t>
                      </a:r>
                      <a:r>
                        <a:rPr lang="zh-CN" alt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年代初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  <a:sym typeface="+mn-ea"/>
                        </a:rPr>
                        <a:t>20</a:t>
                      </a:r>
                      <a:r>
                        <a:rPr lang="zh-CN" alt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  <a:sym typeface="+mn-ea"/>
                        </a:rPr>
                        <a:t>世纪</a:t>
                      </a:r>
                      <a:r>
                        <a:rPr lang="en-US" altLang="zh-CN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  <a:sym typeface="+mn-ea"/>
                        </a:rPr>
                        <a:t>90</a:t>
                      </a:r>
                      <a:r>
                        <a:rPr lang="zh-CN" alt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  <a:sym typeface="+mn-ea"/>
                        </a:rPr>
                        <a:t>年代后</a:t>
                      </a:r>
                      <a:endParaRPr lang="zh-CN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21</a:t>
                      </a:r>
                      <a:r>
                        <a:rPr lang="zh-CN" alt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世纪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5305"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800" b="1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组货发展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孕育期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形成期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80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  <a:sym typeface="+mn-ea"/>
                        </a:rPr>
                        <a:t>发展期</a:t>
                      </a:r>
                      <a:endParaRPr lang="zh-CN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兴盛期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4670"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800" b="1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卖场演变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回式结构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  <a:sym typeface="+mn-ea"/>
                        </a:rPr>
                        <a:t>门式结构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井式结构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同式结构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闰式结构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09825"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800" b="1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  <a:sym typeface="+mn-ea"/>
                        </a:rPr>
                        <a:t>具体表现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 font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以封闭式货柜为主，</a:t>
                      </a:r>
                    </a:p>
                    <a:p>
                      <a:pPr indent="0" algn="l" font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零售卖场面积较小，</a:t>
                      </a:r>
                    </a:p>
                    <a:p>
                      <a:pPr indent="0" algn="l" font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品牌风格不鲜明，</a:t>
                      </a:r>
                    </a:p>
                    <a:p>
                      <a:pPr indent="0" algn="l" font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很少涉及系列组货。</a:t>
                      </a:r>
                    </a:p>
                    <a:p>
                      <a:pPr indent="0" algn="l" fontAlgn="ctr">
                        <a:lnSpc>
                          <a:spcPct val="150000"/>
                        </a:lnSpc>
                        <a:buNone/>
                      </a:pPr>
                      <a:endParaRPr lang="zh-CN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algn="l" fontAlgn="ctr">
                        <a:lnSpc>
                          <a:spcPct val="150000"/>
                        </a:lnSpc>
                        <a:buNone/>
                      </a:pPr>
                      <a:r>
                        <a:rPr lang="zh-CN" sz="1800" b="0" dirty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卖场改用龙门架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+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陈列柜形式，</a:t>
                      </a:r>
                    </a:p>
                    <a:p>
                      <a:pPr indent="0" algn="l" font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简单的品类组货形成并流行，</a:t>
                      </a:r>
                    </a:p>
                    <a:p>
                      <a:pPr indent="0" algn="l" font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重点在于色彩搭配与组合。</a:t>
                      </a:r>
                      <a:endParaRPr lang="en-US" altLang="zh-CN" sz="1800" b="0" dirty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  <a:p>
                      <a:pPr indent="0" algn="l" font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800" b="0" dirty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公众号营销星球</a:t>
                      </a:r>
                      <a:endParaRPr lang="zh-CN" altLang="en-US" sz="1800" b="0" dirty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 font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出现服装专营店和专卖店，组货得到初步发展，将上衣、裤子、鞋子等搭配销售。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 fontAlgn="ctr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1800" b="0" dirty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2000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年是服装零售卖场的重要转型期，大型卖场相继出现。品牌卖场通常是最大限度的吸引消费者的品类组合。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文本框 4"/>
          <p:cNvSpPr txBox="1"/>
          <p:nvPr/>
        </p:nvSpPr>
        <p:spPr>
          <a:xfrm flipH="1">
            <a:off x="287655" y="283845"/>
            <a:ext cx="3747770" cy="5835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altLang="zh-CN" sz="3200">
                <a:solidFill>
                  <a:schemeClr val="bg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1.</a:t>
            </a:r>
            <a:r>
              <a:rPr lang="zh-CN" sz="3200">
                <a:solidFill>
                  <a:schemeClr val="bg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2</a:t>
            </a:r>
            <a:r>
              <a:rPr lang="en-US" altLang="zh-CN" sz="3200">
                <a:solidFill>
                  <a:schemeClr val="bg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 </a:t>
            </a:r>
            <a:r>
              <a:rPr lang="zh-CN" sz="3200">
                <a:solidFill>
                  <a:schemeClr val="bg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组货的品类管理</a:t>
            </a:r>
          </a:p>
        </p:txBody>
      </p:sp>
    </p:spTree>
    <p:custDataLst>
      <p:tags r:id="rId1"/>
    </p:custDataLst>
  </p:cSld>
  <p:clrMapOvr>
    <a:masterClrMapping/>
  </p:clrMapOvr>
  <p:transition spd="slow">
    <p:rand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/>
          <p:cNvSpPr txBox="1"/>
          <p:nvPr/>
        </p:nvSpPr>
        <p:spPr>
          <a:xfrm flipH="1">
            <a:off x="287655" y="283845"/>
            <a:ext cx="2852420" cy="5835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altLang="zh-CN" sz="3200">
                <a:solidFill>
                  <a:schemeClr val="bg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1.3 组货的原则</a:t>
            </a:r>
          </a:p>
        </p:txBody>
      </p:sp>
      <p:pic>
        <p:nvPicPr>
          <p:cNvPr id="149" name="图片 14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023" y="1664783"/>
            <a:ext cx="1963202" cy="3999608"/>
          </a:xfrm>
          <a:prstGeom prst="rect">
            <a:avLst/>
          </a:prstGeom>
        </p:spPr>
      </p:pic>
      <p:cxnSp>
        <p:nvCxnSpPr>
          <p:cNvPr id="134" name="直接连接符 133"/>
          <p:cNvCxnSpPr/>
          <p:nvPr>
            <p:custDataLst>
              <p:tags r:id="rId3"/>
            </p:custDataLst>
          </p:nvPr>
        </p:nvCxnSpPr>
        <p:spPr>
          <a:xfrm flipH="1">
            <a:off x="2478071" y="3706060"/>
            <a:ext cx="215573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Freeform 122"/>
          <p:cNvSpPr/>
          <p:nvPr>
            <p:custDataLst>
              <p:tags r:id="rId4"/>
            </p:custDataLst>
          </p:nvPr>
        </p:nvSpPr>
        <p:spPr bwMode="auto">
          <a:xfrm>
            <a:off x="1545770" y="2968537"/>
            <a:ext cx="1074399" cy="1418207"/>
          </a:xfrm>
          <a:custGeom>
            <a:avLst/>
            <a:gdLst>
              <a:gd name="T0" fmla="*/ 1547 w 1551"/>
              <a:gd name="T1" fmla="*/ 2182 h 2182"/>
              <a:gd name="T2" fmla="*/ 0 w 1551"/>
              <a:gd name="T3" fmla="*/ 2181 h 2182"/>
              <a:gd name="T4" fmla="*/ 3 w 1551"/>
              <a:gd name="T5" fmla="*/ 0 h 2182"/>
              <a:gd name="T6" fmla="*/ 1551 w 1551"/>
              <a:gd name="T7" fmla="*/ 2 h 2182"/>
              <a:gd name="T8" fmla="*/ 1547 w 1551"/>
              <a:gd name="T9" fmla="*/ 2182 h 2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51" h="2182">
                <a:moveTo>
                  <a:pt x="1547" y="2182"/>
                </a:moveTo>
                <a:lnTo>
                  <a:pt x="0" y="2181"/>
                </a:lnTo>
                <a:lnTo>
                  <a:pt x="3" y="0"/>
                </a:lnTo>
                <a:lnTo>
                  <a:pt x="1551" y="2"/>
                </a:lnTo>
                <a:lnTo>
                  <a:pt x="1547" y="218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pPr fontAlgn="auto">
              <a:lnSpc>
                <a:spcPct val="120000"/>
              </a:lnSpc>
            </a:pPr>
            <a:endParaRPr lang="zh-CN" altLang="en-US" dirty="0"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Arial" panose="020B0604020202020204" pitchFamily="34" charset="0"/>
            </a:endParaRPr>
          </a:p>
        </p:txBody>
      </p:sp>
      <p:sp>
        <p:nvSpPr>
          <p:cNvPr id="125" name="Freeform 123"/>
          <p:cNvSpPr>
            <a:spLocks noEditPoints="1"/>
          </p:cNvSpPr>
          <p:nvPr>
            <p:custDataLst>
              <p:tags r:id="rId5"/>
            </p:custDataLst>
          </p:nvPr>
        </p:nvSpPr>
        <p:spPr bwMode="auto">
          <a:xfrm>
            <a:off x="1550621" y="2990717"/>
            <a:ext cx="1063309" cy="1373845"/>
          </a:xfrm>
          <a:custGeom>
            <a:avLst/>
            <a:gdLst>
              <a:gd name="T0" fmla="*/ 1480 w 1483"/>
              <a:gd name="T1" fmla="*/ 2116 h 2116"/>
              <a:gd name="T2" fmla="*/ 0 w 1483"/>
              <a:gd name="T3" fmla="*/ 2114 h 2116"/>
              <a:gd name="T4" fmla="*/ 1 w 1483"/>
              <a:gd name="T5" fmla="*/ 0 h 2116"/>
              <a:gd name="T6" fmla="*/ 1483 w 1483"/>
              <a:gd name="T7" fmla="*/ 2 h 2116"/>
              <a:gd name="T8" fmla="*/ 1480 w 1483"/>
              <a:gd name="T9" fmla="*/ 2116 h 2116"/>
              <a:gd name="T10" fmla="*/ 20 w 1483"/>
              <a:gd name="T11" fmla="*/ 2094 h 2116"/>
              <a:gd name="T12" fmla="*/ 1460 w 1483"/>
              <a:gd name="T13" fmla="*/ 2096 h 2116"/>
              <a:gd name="T14" fmla="*/ 1463 w 1483"/>
              <a:gd name="T15" fmla="*/ 22 h 2116"/>
              <a:gd name="T16" fmla="*/ 21 w 1483"/>
              <a:gd name="T17" fmla="*/ 21 h 2116"/>
              <a:gd name="T18" fmla="*/ 20 w 1483"/>
              <a:gd name="T19" fmla="*/ 2094 h 2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483" h="2116">
                <a:moveTo>
                  <a:pt x="1480" y="2116"/>
                </a:moveTo>
                <a:lnTo>
                  <a:pt x="0" y="2114"/>
                </a:lnTo>
                <a:lnTo>
                  <a:pt x="1" y="0"/>
                </a:lnTo>
                <a:lnTo>
                  <a:pt x="1483" y="2"/>
                </a:lnTo>
                <a:lnTo>
                  <a:pt x="1480" y="2116"/>
                </a:lnTo>
                <a:close/>
                <a:moveTo>
                  <a:pt x="20" y="2094"/>
                </a:moveTo>
                <a:lnTo>
                  <a:pt x="1460" y="2096"/>
                </a:lnTo>
                <a:lnTo>
                  <a:pt x="1463" y="22"/>
                </a:lnTo>
                <a:lnTo>
                  <a:pt x="21" y="21"/>
                </a:lnTo>
                <a:lnTo>
                  <a:pt x="20" y="2094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pPr fontAlgn="auto">
              <a:lnSpc>
                <a:spcPct val="120000"/>
              </a:lnSpc>
            </a:pPr>
            <a:endParaRPr lang="zh-CN" altLang="en-US"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Arial" panose="020B0604020202020204" pitchFamily="34" charset="0"/>
            </a:endParaRPr>
          </a:p>
        </p:txBody>
      </p:sp>
      <p:sp>
        <p:nvSpPr>
          <p:cNvPr id="173" name="矩形 172"/>
          <p:cNvSpPr/>
          <p:nvPr>
            <p:custDataLst>
              <p:tags r:id="rId6"/>
            </p:custDataLst>
          </p:nvPr>
        </p:nvSpPr>
        <p:spPr>
          <a:xfrm>
            <a:off x="1545590" y="2968625"/>
            <a:ext cx="1067435" cy="1384935"/>
          </a:xfrm>
          <a:prstGeom prst="rect">
            <a:avLst/>
          </a:prstGeom>
        </p:spPr>
        <p:txBody>
          <a:bodyPr wrap="square" anchor="ctr" anchorCtr="0"/>
          <a:lstStyle/>
          <a:p>
            <a:pPr marL="0" indent="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400" b="1" spc="30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组货</a:t>
            </a:r>
          </a:p>
          <a:p>
            <a:pPr marL="0" indent="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400" b="1" spc="30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原则</a:t>
            </a:r>
          </a:p>
        </p:txBody>
      </p:sp>
      <p:sp>
        <p:nvSpPr>
          <p:cNvPr id="136" name="圆角矩形 135"/>
          <p:cNvSpPr/>
          <p:nvPr>
            <p:custDataLst>
              <p:tags r:id="rId7"/>
            </p:custDataLst>
          </p:nvPr>
        </p:nvSpPr>
        <p:spPr>
          <a:xfrm>
            <a:off x="3310557" y="1871956"/>
            <a:ext cx="536507" cy="54066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 fontAlgn="auto">
              <a:lnSpc>
                <a:spcPct val="120000"/>
              </a:lnSpc>
            </a:pPr>
            <a:endParaRPr lang="zh-CN" altLang="en-US" dirty="0">
              <a:solidFill>
                <a:schemeClr val="tx2"/>
              </a:solidFill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Arial" panose="020B0604020202020204" pitchFamily="34" charset="0"/>
            </a:endParaRPr>
          </a:p>
        </p:txBody>
      </p:sp>
      <p:sp>
        <p:nvSpPr>
          <p:cNvPr id="166" name="Freeform 63"/>
          <p:cNvSpPr>
            <a:spLocks noEditPoints="1"/>
          </p:cNvSpPr>
          <p:nvPr>
            <p:custDataLst>
              <p:tags r:id="rId8"/>
            </p:custDataLst>
          </p:nvPr>
        </p:nvSpPr>
        <p:spPr bwMode="auto">
          <a:xfrm>
            <a:off x="3448496" y="2014747"/>
            <a:ext cx="253003" cy="248152"/>
          </a:xfrm>
          <a:custGeom>
            <a:avLst/>
            <a:gdLst>
              <a:gd name="T0" fmla="*/ 38 w 59"/>
              <a:gd name="T1" fmla="*/ 34 h 58"/>
              <a:gd name="T2" fmla="*/ 36 w 59"/>
              <a:gd name="T3" fmla="*/ 7 h 58"/>
              <a:gd name="T4" fmla="*/ 8 w 59"/>
              <a:gd name="T5" fmla="*/ 7 h 58"/>
              <a:gd name="T6" fmla="*/ 8 w 59"/>
              <a:gd name="T7" fmla="*/ 35 h 58"/>
              <a:gd name="T8" fmla="*/ 34 w 59"/>
              <a:gd name="T9" fmla="*/ 37 h 58"/>
              <a:gd name="T10" fmla="*/ 38 w 59"/>
              <a:gd name="T11" fmla="*/ 40 h 58"/>
              <a:gd name="T12" fmla="*/ 38 w 59"/>
              <a:gd name="T13" fmla="*/ 44 h 58"/>
              <a:gd name="T14" fmla="*/ 51 w 59"/>
              <a:gd name="T15" fmla="*/ 57 h 58"/>
              <a:gd name="T16" fmla="*/ 55 w 59"/>
              <a:gd name="T17" fmla="*/ 57 h 58"/>
              <a:gd name="T18" fmla="*/ 58 w 59"/>
              <a:gd name="T19" fmla="*/ 55 h 58"/>
              <a:gd name="T20" fmla="*/ 58 w 59"/>
              <a:gd name="T21" fmla="*/ 50 h 58"/>
              <a:gd name="T22" fmla="*/ 44 w 59"/>
              <a:gd name="T23" fmla="*/ 37 h 58"/>
              <a:gd name="T24" fmla="*/ 41 w 59"/>
              <a:gd name="T25" fmla="*/ 37 h 58"/>
              <a:gd name="T26" fmla="*/ 38 w 59"/>
              <a:gd name="T27" fmla="*/ 34 h 58"/>
              <a:gd name="T28" fmla="*/ 33 w 59"/>
              <a:gd name="T29" fmla="*/ 32 h 58"/>
              <a:gd name="T30" fmla="*/ 33 w 59"/>
              <a:gd name="T31" fmla="*/ 11 h 58"/>
              <a:gd name="T32" fmla="*/ 11 w 59"/>
              <a:gd name="T33" fmla="*/ 11 h 58"/>
              <a:gd name="T34" fmla="*/ 11 w 59"/>
              <a:gd name="T35" fmla="*/ 32 h 58"/>
              <a:gd name="T36" fmla="*/ 33 w 59"/>
              <a:gd name="T37" fmla="*/ 32 h 58"/>
              <a:gd name="T38" fmla="*/ 33 w 59"/>
              <a:gd name="T39" fmla="*/ 32 h 58"/>
              <a:gd name="T40" fmla="*/ 28 w 59"/>
              <a:gd name="T41" fmla="*/ 11 h 58"/>
              <a:gd name="T42" fmla="*/ 14 w 59"/>
              <a:gd name="T43" fmla="*/ 13 h 58"/>
              <a:gd name="T44" fmla="*/ 14 w 59"/>
              <a:gd name="T45" fmla="*/ 29 h 58"/>
              <a:gd name="T46" fmla="*/ 15 w 59"/>
              <a:gd name="T47" fmla="*/ 31 h 58"/>
              <a:gd name="T48" fmla="*/ 16 w 59"/>
              <a:gd name="T49" fmla="*/ 14 h 58"/>
              <a:gd name="T50" fmla="*/ 28 w 59"/>
              <a:gd name="T51" fmla="*/ 11 h 58"/>
              <a:gd name="T52" fmla="*/ 28 w 59"/>
              <a:gd name="T53" fmla="*/ 11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59" h="58">
                <a:moveTo>
                  <a:pt x="38" y="34"/>
                </a:moveTo>
                <a:cubicBezTo>
                  <a:pt x="44" y="26"/>
                  <a:pt x="43" y="14"/>
                  <a:pt x="36" y="7"/>
                </a:cubicBezTo>
                <a:cubicBezTo>
                  <a:pt x="28" y="0"/>
                  <a:pt x="16" y="0"/>
                  <a:pt x="8" y="7"/>
                </a:cubicBezTo>
                <a:cubicBezTo>
                  <a:pt x="0" y="15"/>
                  <a:pt x="0" y="28"/>
                  <a:pt x="8" y="35"/>
                </a:cubicBezTo>
                <a:cubicBezTo>
                  <a:pt x="15" y="42"/>
                  <a:pt x="27" y="43"/>
                  <a:pt x="34" y="37"/>
                </a:cubicBezTo>
                <a:cubicBezTo>
                  <a:pt x="38" y="40"/>
                  <a:pt x="38" y="40"/>
                  <a:pt x="38" y="40"/>
                </a:cubicBezTo>
                <a:cubicBezTo>
                  <a:pt x="37" y="41"/>
                  <a:pt x="37" y="43"/>
                  <a:pt x="38" y="44"/>
                </a:cubicBezTo>
                <a:cubicBezTo>
                  <a:pt x="51" y="57"/>
                  <a:pt x="51" y="57"/>
                  <a:pt x="51" y="57"/>
                </a:cubicBezTo>
                <a:cubicBezTo>
                  <a:pt x="52" y="58"/>
                  <a:pt x="54" y="58"/>
                  <a:pt x="55" y="57"/>
                </a:cubicBezTo>
                <a:cubicBezTo>
                  <a:pt x="58" y="55"/>
                  <a:pt x="58" y="55"/>
                  <a:pt x="58" y="55"/>
                </a:cubicBezTo>
                <a:cubicBezTo>
                  <a:pt x="59" y="53"/>
                  <a:pt x="59" y="51"/>
                  <a:pt x="58" y="50"/>
                </a:cubicBezTo>
                <a:cubicBezTo>
                  <a:pt x="44" y="37"/>
                  <a:pt x="44" y="37"/>
                  <a:pt x="44" y="37"/>
                </a:cubicBezTo>
                <a:cubicBezTo>
                  <a:pt x="44" y="36"/>
                  <a:pt x="42" y="36"/>
                  <a:pt x="41" y="37"/>
                </a:cubicBezTo>
                <a:cubicBezTo>
                  <a:pt x="38" y="34"/>
                  <a:pt x="38" y="34"/>
                  <a:pt x="38" y="34"/>
                </a:cubicBezTo>
                <a:close/>
                <a:moveTo>
                  <a:pt x="33" y="32"/>
                </a:moveTo>
                <a:cubicBezTo>
                  <a:pt x="38" y="26"/>
                  <a:pt x="38" y="17"/>
                  <a:pt x="33" y="11"/>
                </a:cubicBezTo>
                <a:cubicBezTo>
                  <a:pt x="27" y="5"/>
                  <a:pt x="17" y="5"/>
                  <a:pt x="11" y="11"/>
                </a:cubicBezTo>
                <a:cubicBezTo>
                  <a:pt x="6" y="17"/>
                  <a:pt x="6" y="26"/>
                  <a:pt x="11" y="32"/>
                </a:cubicBezTo>
                <a:cubicBezTo>
                  <a:pt x="17" y="38"/>
                  <a:pt x="27" y="38"/>
                  <a:pt x="33" y="32"/>
                </a:cubicBezTo>
                <a:cubicBezTo>
                  <a:pt x="33" y="32"/>
                  <a:pt x="33" y="32"/>
                  <a:pt x="33" y="32"/>
                </a:cubicBezTo>
                <a:close/>
                <a:moveTo>
                  <a:pt x="28" y="11"/>
                </a:moveTo>
                <a:cubicBezTo>
                  <a:pt x="23" y="9"/>
                  <a:pt x="18" y="9"/>
                  <a:pt x="14" y="13"/>
                </a:cubicBezTo>
                <a:cubicBezTo>
                  <a:pt x="9" y="18"/>
                  <a:pt x="9" y="25"/>
                  <a:pt x="14" y="29"/>
                </a:cubicBezTo>
                <a:cubicBezTo>
                  <a:pt x="14" y="30"/>
                  <a:pt x="15" y="30"/>
                  <a:pt x="15" y="31"/>
                </a:cubicBezTo>
                <a:cubicBezTo>
                  <a:pt x="12" y="26"/>
                  <a:pt x="12" y="19"/>
                  <a:pt x="16" y="14"/>
                </a:cubicBezTo>
                <a:cubicBezTo>
                  <a:pt x="19" y="11"/>
                  <a:pt x="24" y="10"/>
                  <a:pt x="28" y="11"/>
                </a:cubicBezTo>
                <a:cubicBezTo>
                  <a:pt x="28" y="11"/>
                  <a:pt x="28" y="11"/>
                  <a:pt x="28" y="1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 fontScale="52500" lnSpcReduction="20000"/>
          </a:bodyPr>
          <a:lstStyle/>
          <a:p>
            <a:pPr fontAlgn="auto">
              <a:lnSpc>
                <a:spcPct val="140000"/>
              </a:lnSpc>
            </a:pPr>
            <a:endParaRPr lang="zh-CN" altLang="en-US">
              <a:solidFill>
                <a:schemeClr val="tx2"/>
              </a:solidFill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Arial" panose="020B0604020202020204" pitchFamily="34" charset="0"/>
            </a:endParaRPr>
          </a:p>
        </p:txBody>
      </p:sp>
      <p:sp>
        <p:nvSpPr>
          <p:cNvPr id="175" name="文本框 174"/>
          <p:cNvSpPr txBox="1"/>
          <p:nvPr>
            <p:custDataLst>
              <p:tags r:id="rId9"/>
            </p:custDataLst>
          </p:nvPr>
        </p:nvSpPr>
        <p:spPr>
          <a:xfrm>
            <a:off x="3874135" y="1894840"/>
            <a:ext cx="3630930" cy="47498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indent="0" algn="l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000" b="1" spc="150">
                <a:solidFill>
                  <a:schemeClr val="tx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体现产品设计构思</a:t>
            </a:r>
            <a:r>
              <a:rPr lang="en-US" altLang="zh-CN" sz="2000" b="1" spc="150">
                <a:solidFill>
                  <a:schemeClr val="tx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/</a:t>
            </a:r>
            <a:r>
              <a:rPr lang="zh-CN" altLang="en-US" sz="2000" b="1" spc="150">
                <a:solidFill>
                  <a:schemeClr val="tx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品牌风格</a:t>
            </a:r>
          </a:p>
        </p:txBody>
      </p:sp>
      <p:sp>
        <p:nvSpPr>
          <p:cNvPr id="144" name="圆角矩形 143"/>
          <p:cNvSpPr/>
          <p:nvPr>
            <p:custDataLst>
              <p:tags r:id="rId10"/>
            </p:custDataLst>
          </p:nvPr>
        </p:nvSpPr>
        <p:spPr>
          <a:xfrm>
            <a:off x="3310557" y="2639978"/>
            <a:ext cx="536507" cy="54066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2"/>
              </a:solidFill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Arial" panose="020B0604020202020204" pitchFamily="34" charset="0"/>
            </a:endParaRPr>
          </a:p>
        </p:txBody>
      </p:sp>
      <p:sp>
        <p:nvSpPr>
          <p:cNvPr id="176" name="文本框 175"/>
          <p:cNvSpPr txBox="1"/>
          <p:nvPr>
            <p:custDataLst>
              <p:tags r:id="rId11"/>
            </p:custDataLst>
          </p:nvPr>
        </p:nvSpPr>
        <p:spPr>
          <a:xfrm>
            <a:off x="3874135" y="2662555"/>
            <a:ext cx="3566160" cy="474980"/>
          </a:xfrm>
          <a:prstGeom prst="rect">
            <a:avLst/>
          </a:prstGeom>
          <a:noFill/>
        </p:spPr>
        <p:txBody>
          <a:bodyPr wrap="square" rtlCol="0" anchor="ctr" anchorCtr="0"/>
          <a:lstStyle/>
          <a:p>
            <a:pPr marL="0" indent="0" algn="l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000" b="1" spc="150">
                <a:solidFill>
                  <a:schemeClr val="tx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满足市场消费者多元化需求</a:t>
            </a:r>
          </a:p>
        </p:txBody>
      </p:sp>
      <p:sp>
        <p:nvSpPr>
          <p:cNvPr id="140" name="圆角矩形 139"/>
          <p:cNvSpPr/>
          <p:nvPr>
            <p:custDataLst>
              <p:tags r:id="rId12"/>
            </p:custDataLst>
          </p:nvPr>
        </p:nvSpPr>
        <p:spPr>
          <a:xfrm rot="8707077">
            <a:off x="3310557" y="3408000"/>
            <a:ext cx="536507" cy="540666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 fontAlgn="auto">
              <a:lnSpc>
                <a:spcPct val="120000"/>
              </a:lnSpc>
            </a:pPr>
            <a:endParaRPr lang="zh-CN" altLang="en-US" dirty="0">
              <a:solidFill>
                <a:schemeClr val="tx2"/>
              </a:solidFill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Arial" panose="020B0604020202020204" pitchFamily="34" charset="0"/>
            </a:endParaRPr>
          </a:p>
        </p:txBody>
      </p:sp>
      <p:sp>
        <p:nvSpPr>
          <p:cNvPr id="162" name="Freeform 64"/>
          <p:cNvSpPr>
            <a:spLocks noEditPoints="1"/>
          </p:cNvSpPr>
          <p:nvPr>
            <p:custDataLst>
              <p:tags r:id="rId13"/>
            </p:custDataLst>
          </p:nvPr>
        </p:nvSpPr>
        <p:spPr bwMode="auto">
          <a:xfrm>
            <a:off x="3475530" y="3527224"/>
            <a:ext cx="226664" cy="271026"/>
          </a:xfrm>
          <a:custGeom>
            <a:avLst/>
            <a:gdLst>
              <a:gd name="T0" fmla="*/ 34 w 53"/>
              <a:gd name="T1" fmla="*/ 54 h 63"/>
              <a:gd name="T2" fmla="*/ 35 w 53"/>
              <a:gd name="T3" fmla="*/ 56 h 63"/>
              <a:gd name="T4" fmla="*/ 19 w 53"/>
              <a:gd name="T5" fmla="*/ 57 h 63"/>
              <a:gd name="T6" fmla="*/ 18 w 53"/>
              <a:gd name="T7" fmla="*/ 55 h 63"/>
              <a:gd name="T8" fmla="*/ 19 w 53"/>
              <a:gd name="T9" fmla="*/ 54 h 63"/>
              <a:gd name="T10" fmla="*/ 32 w 53"/>
              <a:gd name="T11" fmla="*/ 61 h 63"/>
              <a:gd name="T12" fmla="*/ 23 w 53"/>
              <a:gd name="T13" fmla="*/ 63 h 63"/>
              <a:gd name="T14" fmla="*/ 21 w 53"/>
              <a:gd name="T15" fmla="*/ 59 h 63"/>
              <a:gd name="T16" fmla="*/ 26 w 53"/>
              <a:gd name="T17" fmla="*/ 15 h 63"/>
              <a:gd name="T18" fmla="*/ 33 w 53"/>
              <a:gd name="T19" fmla="*/ 52 h 63"/>
              <a:gd name="T20" fmla="*/ 12 w 53"/>
              <a:gd name="T21" fmla="*/ 29 h 63"/>
              <a:gd name="T22" fmla="*/ 26 w 53"/>
              <a:gd name="T23" fmla="*/ 15 h 63"/>
              <a:gd name="T24" fmla="*/ 29 w 53"/>
              <a:gd name="T25" fmla="*/ 17 h 63"/>
              <a:gd name="T26" fmla="*/ 32 w 53"/>
              <a:gd name="T27" fmla="*/ 19 h 63"/>
              <a:gd name="T28" fmla="*/ 29 w 53"/>
              <a:gd name="T29" fmla="*/ 18 h 63"/>
              <a:gd name="T30" fmla="*/ 20 w 53"/>
              <a:gd name="T31" fmla="*/ 22 h 63"/>
              <a:gd name="T32" fmla="*/ 17 w 53"/>
              <a:gd name="T33" fmla="*/ 29 h 63"/>
              <a:gd name="T34" fmla="*/ 16 w 53"/>
              <a:gd name="T35" fmla="*/ 34 h 63"/>
              <a:gd name="T36" fmla="*/ 15 w 53"/>
              <a:gd name="T37" fmla="*/ 31 h 63"/>
              <a:gd name="T38" fmla="*/ 15 w 53"/>
              <a:gd name="T39" fmla="*/ 25 h 63"/>
              <a:gd name="T40" fmla="*/ 19 w 53"/>
              <a:gd name="T41" fmla="*/ 20 h 63"/>
              <a:gd name="T42" fmla="*/ 26 w 53"/>
              <a:gd name="T43" fmla="*/ 17 h 63"/>
              <a:gd name="T44" fmla="*/ 28 w 53"/>
              <a:gd name="T45" fmla="*/ 17 h 63"/>
              <a:gd name="T46" fmla="*/ 28 w 53"/>
              <a:gd name="T47" fmla="*/ 0 h 63"/>
              <a:gd name="T48" fmla="*/ 27 w 53"/>
              <a:gd name="T49" fmla="*/ 10 h 63"/>
              <a:gd name="T50" fmla="*/ 25 w 53"/>
              <a:gd name="T51" fmla="*/ 0 h 63"/>
              <a:gd name="T52" fmla="*/ 47 w 53"/>
              <a:gd name="T53" fmla="*/ 10 h 63"/>
              <a:gd name="T54" fmla="*/ 38 w 53"/>
              <a:gd name="T55" fmla="*/ 14 h 63"/>
              <a:gd name="T56" fmla="*/ 14 w 53"/>
              <a:gd name="T57" fmla="*/ 42 h 63"/>
              <a:gd name="T58" fmla="*/ 6 w 53"/>
              <a:gd name="T59" fmla="*/ 45 h 63"/>
              <a:gd name="T60" fmla="*/ 14 w 53"/>
              <a:gd name="T61" fmla="*/ 42 h 63"/>
              <a:gd name="T62" fmla="*/ 9 w 53"/>
              <a:gd name="T63" fmla="*/ 7 h 63"/>
              <a:gd name="T64" fmla="*/ 13 w 53"/>
              <a:gd name="T65" fmla="*/ 16 h 63"/>
              <a:gd name="T66" fmla="*/ 9 w 53"/>
              <a:gd name="T67" fmla="*/ 7 h 63"/>
              <a:gd name="T68" fmla="*/ 44 w 53"/>
              <a:gd name="T69" fmla="*/ 47 h 63"/>
              <a:gd name="T70" fmla="*/ 42 w 53"/>
              <a:gd name="T71" fmla="*/ 40 h 63"/>
              <a:gd name="T72" fmla="*/ 39 w 53"/>
              <a:gd name="T73" fmla="*/ 42 h 63"/>
              <a:gd name="T74" fmla="*/ 53 w 53"/>
              <a:gd name="T75" fmla="*/ 29 h 63"/>
              <a:gd name="T76" fmla="*/ 45 w 53"/>
              <a:gd name="T77" fmla="*/ 29 h 63"/>
              <a:gd name="T78" fmla="*/ 53 w 53"/>
              <a:gd name="T79" fmla="*/ 26 h 63"/>
              <a:gd name="T80" fmla="*/ 0 w 53"/>
              <a:gd name="T81" fmla="*/ 29 h 63"/>
              <a:gd name="T82" fmla="*/ 8 w 53"/>
              <a:gd name="T83" fmla="*/ 26 h 63"/>
              <a:gd name="T84" fmla="*/ 8 w 53"/>
              <a:gd name="T85" fmla="*/ 29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3" h="63">
                <a:moveTo>
                  <a:pt x="19" y="54"/>
                </a:moveTo>
                <a:cubicBezTo>
                  <a:pt x="34" y="54"/>
                  <a:pt x="34" y="54"/>
                  <a:pt x="34" y="54"/>
                </a:cubicBezTo>
                <a:cubicBezTo>
                  <a:pt x="34" y="54"/>
                  <a:pt x="35" y="54"/>
                  <a:pt x="35" y="55"/>
                </a:cubicBezTo>
                <a:cubicBezTo>
                  <a:pt x="35" y="56"/>
                  <a:pt x="35" y="56"/>
                  <a:pt x="35" y="56"/>
                </a:cubicBezTo>
                <a:cubicBezTo>
                  <a:pt x="35" y="57"/>
                  <a:pt x="34" y="57"/>
                  <a:pt x="34" y="57"/>
                </a:cubicBezTo>
                <a:cubicBezTo>
                  <a:pt x="19" y="57"/>
                  <a:pt x="19" y="57"/>
                  <a:pt x="19" y="57"/>
                </a:cubicBezTo>
                <a:cubicBezTo>
                  <a:pt x="19" y="57"/>
                  <a:pt x="18" y="57"/>
                  <a:pt x="18" y="56"/>
                </a:cubicBezTo>
                <a:cubicBezTo>
                  <a:pt x="18" y="55"/>
                  <a:pt x="18" y="55"/>
                  <a:pt x="18" y="55"/>
                </a:cubicBezTo>
                <a:cubicBezTo>
                  <a:pt x="18" y="54"/>
                  <a:pt x="19" y="54"/>
                  <a:pt x="19" y="54"/>
                </a:cubicBezTo>
                <a:cubicBezTo>
                  <a:pt x="19" y="54"/>
                  <a:pt x="19" y="54"/>
                  <a:pt x="19" y="54"/>
                </a:cubicBezTo>
                <a:close/>
                <a:moveTo>
                  <a:pt x="32" y="59"/>
                </a:moveTo>
                <a:cubicBezTo>
                  <a:pt x="32" y="61"/>
                  <a:pt x="32" y="61"/>
                  <a:pt x="32" y="61"/>
                </a:cubicBezTo>
                <a:cubicBezTo>
                  <a:pt x="32" y="62"/>
                  <a:pt x="31" y="63"/>
                  <a:pt x="30" y="63"/>
                </a:cubicBezTo>
                <a:cubicBezTo>
                  <a:pt x="23" y="63"/>
                  <a:pt x="23" y="63"/>
                  <a:pt x="23" y="63"/>
                </a:cubicBezTo>
                <a:cubicBezTo>
                  <a:pt x="22" y="63"/>
                  <a:pt x="21" y="62"/>
                  <a:pt x="21" y="61"/>
                </a:cubicBezTo>
                <a:cubicBezTo>
                  <a:pt x="21" y="59"/>
                  <a:pt x="21" y="59"/>
                  <a:pt x="21" y="59"/>
                </a:cubicBezTo>
                <a:cubicBezTo>
                  <a:pt x="32" y="59"/>
                  <a:pt x="32" y="59"/>
                  <a:pt x="32" y="59"/>
                </a:cubicBezTo>
                <a:close/>
                <a:moveTo>
                  <a:pt x="26" y="15"/>
                </a:moveTo>
                <a:cubicBezTo>
                  <a:pt x="34" y="15"/>
                  <a:pt x="40" y="21"/>
                  <a:pt x="40" y="29"/>
                </a:cubicBezTo>
                <a:cubicBezTo>
                  <a:pt x="40" y="37"/>
                  <a:pt x="33" y="39"/>
                  <a:pt x="33" y="52"/>
                </a:cubicBezTo>
                <a:cubicBezTo>
                  <a:pt x="20" y="52"/>
                  <a:pt x="20" y="52"/>
                  <a:pt x="20" y="52"/>
                </a:cubicBezTo>
                <a:cubicBezTo>
                  <a:pt x="20" y="39"/>
                  <a:pt x="12" y="37"/>
                  <a:pt x="12" y="29"/>
                </a:cubicBezTo>
                <a:cubicBezTo>
                  <a:pt x="12" y="21"/>
                  <a:pt x="19" y="15"/>
                  <a:pt x="26" y="15"/>
                </a:cubicBezTo>
                <a:cubicBezTo>
                  <a:pt x="26" y="15"/>
                  <a:pt x="26" y="15"/>
                  <a:pt x="26" y="15"/>
                </a:cubicBezTo>
                <a:close/>
                <a:moveTo>
                  <a:pt x="28" y="17"/>
                </a:moveTo>
                <a:cubicBezTo>
                  <a:pt x="29" y="17"/>
                  <a:pt x="29" y="17"/>
                  <a:pt x="29" y="17"/>
                </a:cubicBezTo>
                <a:cubicBezTo>
                  <a:pt x="31" y="18"/>
                  <a:pt x="32" y="19"/>
                  <a:pt x="34" y="20"/>
                </a:cubicBezTo>
                <a:cubicBezTo>
                  <a:pt x="33" y="19"/>
                  <a:pt x="33" y="19"/>
                  <a:pt x="32" y="19"/>
                </a:cubicBezTo>
                <a:cubicBezTo>
                  <a:pt x="31" y="19"/>
                  <a:pt x="31" y="19"/>
                  <a:pt x="31" y="19"/>
                </a:cubicBezTo>
                <a:cubicBezTo>
                  <a:pt x="30" y="19"/>
                  <a:pt x="30" y="19"/>
                  <a:pt x="29" y="18"/>
                </a:cubicBezTo>
                <a:cubicBezTo>
                  <a:pt x="28" y="19"/>
                  <a:pt x="27" y="19"/>
                  <a:pt x="26" y="19"/>
                </a:cubicBezTo>
                <a:cubicBezTo>
                  <a:pt x="24" y="20"/>
                  <a:pt x="22" y="21"/>
                  <a:pt x="20" y="22"/>
                </a:cubicBezTo>
                <a:cubicBezTo>
                  <a:pt x="19" y="23"/>
                  <a:pt x="19" y="23"/>
                  <a:pt x="19" y="23"/>
                </a:cubicBezTo>
                <a:cubicBezTo>
                  <a:pt x="18" y="25"/>
                  <a:pt x="17" y="27"/>
                  <a:pt x="17" y="29"/>
                </a:cubicBezTo>
                <a:cubicBezTo>
                  <a:pt x="16" y="30"/>
                  <a:pt x="16" y="30"/>
                  <a:pt x="16" y="30"/>
                </a:cubicBezTo>
                <a:cubicBezTo>
                  <a:pt x="16" y="31"/>
                  <a:pt x="16" y="33"/>
                  <a:pt x="16" y="34"/>
                </a:cubicBezTo>
                <a:cubicBezTo>
                  <a:pt x="16" y="33"/>
                  <a:pt x="16" y="33"/>
                  <a:pt x="15" y="32"/>
                </a:cubicBezTo>
                <a:cubicBezTo>
                  <a:pt x="15" y="31"/>
                  <a:pt x="15" y="31"/>
                  <a:pt x="15" y="31"/>
                </a:cubicBezTo>
                <a:cubicBezTo>
                  <a:pt x="15" y="29"/>
                  <a:pt x="15" y="28"/>
                  <a:pt x="15" y="26"/>
                </a:cubicBezTo>
                <a:cubicBezTo>
                  <a:pt x="15" y="25"/>
                  <a:pt x="15" y="25"/>
                  <a:pt x="15" y="25"/>
                </a:cubicBezTo>
                <a:cubicBezTo>
                  <a:pt x="16" y="24"/>
                  <a:pt x="17" y="22"/>
                  <a:pt x="18" y="21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19"/>
                  <a:pt x="22" y="18"/>
                  <a:pt x="24" y="17"/>
                </a:cubicBezTo>
                <a:cubicBezTo>
                  <a:pt x="25" y="17"/>
                  <a:pt x="25" y="17"/>
                  <a:pt x="26" y="17"/>
                </a:cubicBezTo>
                <a:cubicBezTo>
                  <a:pt x="27" y="17"/>
                  <a:pt x="28" y="17"/>
                  <a:pt x="28" y="17"/>
                </a:cubicBezTo>
                <a:cubicBezTo>
                  <a:pt x="28" y="17"/>
                  <a:pt x="28" y="17"/>
                  <a:pt x="28" y="17"/>
                </a:cubicBezTo>
                <a:close/>
                <a:moveTo>
                  <a:pt x="25" y="0"/>
                </a:moveTo>
                <a:cubicBezTo>
                  <a:pt x="28" y="0"/>
                  <a:pt x="28" y="0"/>
                  <a:pt x="28" y="0"/>
                </a:cubicBezTo>
                <a:cubicBezTo>
                  <a:pt x="28" y="10"/>
                  <a:pt x="28" y="10"/>
                  <a:pt x="28" y="10"/>
                </a:cubicBezTo>
                <a:cubicBezTo>
                  <a:pt x="28" y="10"/>
                  <a:pt x="27" y="10"/>
                  <a:pt x="27" y="10"/>
                </a:cubicBezTo>
                <a:cubicBezTo>
                  <a:pt x="26" y="10"/>
                  <a:pt x="25" y="10"/>
                  <a:pt x="25" y="10"/>
                </a:cubicBezTo>
                <a:cubicBezTo>
                  <a:pt x="25" y="0"/>
                  <a:pt x="25" y="0"/>
                  <a:pt x="25" y="0"/>
                </a:cubicBezTo>
                <a:close/>
                <a:moveTo>
                  <a:pt x="44" y="7"/>
                </a:moveTo>
                <a:cubicBezTo>
                  <a:pt x="47" y="10"/>
                  <a:pt x="47" y="10"/>
                  <a:pt x="47" y="10"/>
                </a:cubicBezTo>
                <a:cubicBezTo>
                  <a:pt x="40" y="16"/>
                  <a:pt x="40" y="16"/>
                  <a:pt x="40" y="16"/>
                </a:cubicBezTo>
                <a:cubicBezTo>
                  <a:pt x="40" y="15"/>
                  <a:pt x="39" y="14"/>
                  <a:pt x="38" y="14"/>
                </a:cubicBezTo>
                <a:cubicBezTo>
                  <a:pt x="44" y="7"/>
                  <a:pt x="44" y="7"/>
                  <a:pt x="44" y="7"/>
                </a:cubicBezTo>
                <a:close/>
                <a:moveTo>
                  <a:pt x="14" y="42"/>
                </a:moveTo>
                <a:cubicBezTo>
                  <a:pt x="9" y="47"/>
                  <a:pt x="9" y="47"/>
                  <a:pt x="9" y="47"/>
                </a:cubicBezTo>
                <a:cubicBezTo>
                  <a:pt x="6" y="45"/>
                  <a:pt x="6" y="45"/>
                  <a:pt x="6" y="45"/>
                </a:cubicBezTo>
                <a:cubicBezTo>
                  <a:pt x="11" y="40"/>
                  <a:pt x="11" y="40"/>
                  <a:pt x="11" y="40"/>
                </a:cubicBezTo>
                <a:cubicBezTo>
                  <a:pt x="12" y="41"/>
                  <a:pt x="13" y="42"/>
                  <a:pt x="14" y="42"/>
                </a:cubicBezTo>
                <a:cubicBezTo>
                  <a:pt x="14" y="42"/>
                  <a:pt x="14" y="42"/>
                  <a:pt x="14" y="42"/>
                </a:cubicBezTo>
                <a:close/>
                <a:moveTo>
                  <a:pt x="9" y="7"/>
                </a:moveTo>
                <a:cubicBezTo>
                  <a:pt x="6" y="10"/>
                  <a:pt x="6" y="10"/>
                  <a:pt x="6" y="10"/>
                </a:cubicBezTo>
                <a:cubicBezTo>
                  <a:pt x="13" y="16"/>
                  <a:pt x="13" y="16"/>
                  <a:pt x="13" y="16"/>
                </a:cubicBezTo>
                <a:cubicBezTo>
                  <a:pt x="14" y="15"/>
                  <a:pt x="14" y="14"/>
                  <a:pt x="15" y="14"/>
                </a:cubicBezTo>
                <a:cubicBezTo>
                  <a:pt x="9" y="7"/>
                  <a:pt x="9" y="7"/>
                  <a:pt x="9" y="7"/>
                </a:cubicBezTo>
                <a:close/>
                <a:moveTo>
                  <a:pt x="39" y="42"/>
                </a:moveTo>
                <a:cubicBezTo>
                  <a:pt x="44" y="47"/>
                  <a:pt x="44" y="47"/>
                  <a:pt x="44" y="47"/>
                </a:cubicBezTo>
                <a:cubicBezTo>
                  <a:pt x="47" y="45"/>
                  <a:pt x="47" y="45"/>
                  <a:pt x="47" y="45"/>
                </a:cubicBezTo>
                <a:cubicBezTo>
                  <a:pt x="42" y="40"/>
                  <a:pt x="42" y="40"/>
                  <a:pt x="42" y="40"/>
                </a:cubicBezTo>
                <a:cubicBezTo>
                  <a:pt x="41" y="41"/>
                  <a:pt x="40" y="42"/>
                  <a:pt x="39" y="42"/>
                </a:cubicBezTo>
                <a:cubicBezTo>
                  <a:pt x="39" y="42"/>
                  <a:pt x="39" y="42"/>
                  <a:pt x="39" y="42"/>
                </a:cubicBezTo>
                <a:close/>
                <a:moveTo>
                  <a:pt x="53" y="26"/>
                </a:moveTo>
                <a:cubicBezTo>
                  <a:pt x="53" y="29"/>
                  <a:pt x="53" y="29"/>
                  <a:pt x="53" y="29"/>
                </a:cubicBezTo>
                <a:cubicBezTo>
                  <a:pt x="45" y="29"/>
                  <a:pt x="45" y="29"/>
                  <a:pt x="45" y="29"/>
                </a:cubicBezTo>
                <a:cubicBezTo>
                  <a:pt x="45" y="29"/>
                  <a:pt x="45" y="29"/>
                  <a:pt x="45" y="29"/>
                </a:cubicBezTo>
                <a:cubicBezTo>
                  <a:pt x="45" y="28"/>
                  <a:pt x="45" y="27"/>
                  <a:pt x="45" y="26"/>
                </a:cubicBezTo>
                <a:cubicBezTo>
                  <a:pt x="53" y="26"/>
                  <a:pt x="53" y="26"/>
                  <a:pt x="53" y="26"/>
                </a:cubicBezTo>
                <a:close/>
                <a:moveTo>
                  <a:pt x="8" y="29"/>
                </a:moveTo>
                <a:cubicBezTo>
                  <a:pt x="0" y="29"/>
                  <a:pt x="0" y="29"/>
                  <a:pt x="0" y="29"/>
                </a:cubicBezTo>
                <a:cubicBezTo>
                  <a:pt x="0" y="26"/>
                  <a:pt x="0" y="26"/>
                  <a:pt x="0" y="26"/>
                </a:cubicBezTo>
                <a:cubicBezTo>
                  <a:pt x="8" y="26"/>
                  <a:pt x="8" y="26"/>
                  <a:pt x="8" y="26"/>
                </a:cubicBezTo>
                <a:cubicBezTo>
                  <a:pt x="8" y="27"/>
                  <a:pt x="8" y="28"/>
                  <a:pt x="8" y="29"/>
                </a:cubicBezTo>
                <a:cubicBezTo>
                  <a:pt x="8" y="29"/>
                  <a:pt x="8" y="29"/>
                  <a:pt x="8" y="29"/>
                </a:cubicBezTo>
                <a:cubicBezTo>
                  <a:pt x="8" y="29"/>
                  <a:pt x="8" y="29"/>
                  <a:pt x="8" y="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 fontScale="62500" lnSpcReduction="20000"/>
          </a:bodyPr>
          <a:lstStyle/>
          <a:p>
            <a:pPr fontAlgn="auto">
              <a:lnSpc>
                <a:spcPct val="130000"/>
              </a:lnSpc>
            </a:pPr>
            <a:endParaRPr lang="zh-CN" altLang="en-US">
              <a:solidFill>
                <a:schemeClr val="tx2"/>
              </a:solidFill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Arial" panose="020B0604020202020204" pitchFamily="34" charset="0"/>
            </a:endParaRPr>
          </a:p>
        </p:txBody>
      </p:sp>
      <p:sp>
        <p:nvSpPr>
          <p:cNvPr id="177" name="文本框 176"/>
          <p:cNvSpPr txBox="1"/>
          <p:nvPr>
            <p:custDataLst>
              <p:tags r:id="rId14"/>
            </p:custDataLst>
          </p:nvPr>
        </p:nvSpPr>
        <p:spPr>
          <a:xfrm>
            <a:off x="3874135" y="3430905"/>
            <a:ext cx="3151505" cy="47498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marL="0" indent="0" algn="l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000" b="1" spc="150">
                <a:solidFill>
                  <a:schemeClr val="tx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维护品牌整体形象</a:t>
            </a:r>
          </a:p>
        </p:txBody>
      </p:sp>
      <p:sp>
        <p:nvSpPr>
          <p:cNvPr id="148" name="圆角矩形 147"/>
          <p:cNvSpPr/>
          <p:nvPr>
            <p:custDataLst>
              <p:tags r:id="rId15"/>
            </p:custDataLst>
          </p:nvPr>
        </p:nvSpPr>
        <p:spPr>
          <a:xfrm>
            <a:off x="3310557" y="4175329"/>
            <a:ext cx="536507" cy="540666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 fontAlgn="auto">
              <a:lnSpc>
                <a:spcPct val="120000"/>
              </a:lnSpc>
            </a:pPr>
            <a:endParaRPr lang="zh-CN" altLang="en-US" dirty="0">
              <a:solidFill>
                <a:schemeClr val="tx2"/>
              </a:solidFill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Arial" panose="020B0604020202020204" pitchFamily="34" charset="0"/>
            </a:endParaRPr>
          </a:p>
        </p:txBody>
      </p:sp>
      <p:sp>
        <p:nvSpPr>
          <p:cNvPr id="161" name="Freeform 60"/>
          <p:cNvSpPr>
            <a:spLocks noEditPoints="1"/>
          </p:cNvSpPr>
          <p:nvPr>
            <p:custDataLst>
              <p:tags r:id="rId16"/>
            </p:custDataLst>
          </p:nvPr>
        </p:nvSpPr>
        <p:spPr bwMode="auto">
          <a:xfrm>
            <a:off x="3456814" y="4353472"/>
            <a:ext cx="261321" cy="176063"/>
          </a:xfrm>
          <a:custGeom>
            <a:avLst/>
            <a:gdLst>
              <a:gd name="T0" fmla="*/ 56 w 61"/>
              <a:gd name="T1" fmla="*/ 3 h 41"/>
              <a:gd name="T2" fmla="*/ 55 w 61"/>
              <a:gd name="T3" fmla="*/ 0 h 41"/>
              <a:gd name="T4" fmla="*/ 47 w 61"/>
              <a:gd name="T5" fmla="*/ 1 h 41"/>
              <a:gd name="T6" fmla="*/ 10 w 61"/>
              <a:gd name="T7" fmla="*/ 3 h 41"/>
              <a:gd name="T8" fmla="*/ 9 w 61"/>
              <a:gd name="T9" fmla="*/ 0 h 41"/>
              <a:gd name="T10" fmla="*/ 6 w 61"/>
              <a:gd name="T11" fmla="*/ 1 h 41"/>
              <a:gd name="T12" fmla="*/ 2 w 61"/>
              <a:gd name="T13" fmla="*/ 3 h 41"/>
              <a:gd name="T14" fmla="*/ 0 w 61"/>
              <a:gd name="T15" fmla="*/ 40 h 41"/>
              <a:gd name="T16" fmla="*/ 59 w 61"/>
              <a:gd name="T17" fmla="*/ 41 h 41"/>
              <a:gd name="T18" fmla="*/ 61 w 61"/>
              <a:gd name="T19" fmla="*/ 4 h 41"/>
              <a:gd name="T20" fmla="*/ 59 w 61"/>
              <a:gd name="T21" fmla="*/ 3 h 41"/>
              <a:gd name="T22" fmla="*/ 5 w 61"/>
              <a:gd name="T23" fmla="*/ 8 h 41"/>
              <a:gd name="T24" fmla="*/ 10 w 61"/>
              <a:gd name="T25" fmla="*/ 8 h 41"/>
              <a:gd name="T26" fmla="*/ 8 w 61"/>
              <a:gd name="T27" fmla="*/ 5 h 41"/>
              <a:gd name="T28" fmla="*/ 48 w 61"/>
              <a:gd name="T29" fmla="*/ 6 h 41"/>
              <a:gd name="T30" fmla="*/ 47 w 61"/>
              <a:gd name="T31" fmla="*/ 8 h 41"/>
              <a:gd name="T32" fmla="*/ 55 w 61"/>
              <a:gd name="T33" fmla="*/ 9 h 41"/>
              <a:gd name="T34" fmla="*/ 56 w 61"/>
              <a:gd name="T35" fmla="*/ 7 h 41"/>
              <a:gd name="T36" fmla="*/ 55 w 61"/>
              <a:gd name="T37" fmla="*/ 6 h 41"/>
              <a:gd name="T38" fmla="*/ 48 w 61"/>
              <a:gd name="T39" fmla="*/ 22 h 41"/>
              <a:gd name="T40" fmla="*/ 14 w 61"/>
              <a:gd name="T41" fmla="*/ 22 h 41"/>
              <a:gd name="T42" fmla="*/ 31 w 61"/>
              <a:gd name="T43" fmla="*/ 5 h 41"/>
              <a:gd name="T44" fmla="*/ 44 w 61"/>
              <a:gd name="T45" fmla="*/ 22 h 41"/>
              <a:gd name="T46" fmla="*/ 17 w 61"/>
              <a:gd name="T47" fmla="*/ 22 h 41"/>
              <a:gd name="T48" fmla="*/ 31 w 61"/>
              <a:gd name="T49" fmla="*/ 8 h 41"/>
              <a:gd name="T50" fmla="*/ 40 w 61"/>
              <a:gd name="T51" fmla="*/ 22 h 41"/>
              <a:gd name="T52" fmla="*/ 21 w 61"/>
              <a:gd name="T53" fmla="*/ 22 h 41"/>
              <a:gd name="T54" fmla="*/ 31 w 61"/>
              <a:gd name="T55" fmla="*/ 12 h 41"/>
              <a:gd name="T56" fmla="*/ 36 w 61"/>
              <a:gd name="T57" fmla="*/ 17 h 41"/>
              <a:gd name="T58" fmla="*/ 24 w 61"/>
              <a:gd name="T59" fmla="*/ 24 h 41"/>
              <a:gd name="T60" fmla="*/ 23 w 61"/>
              <a:gd name="T61" fmla="*/ 22 h 41"/>
              <a:gd name="T62" fmla="*/ 31 w 61"/>
              <a:gd name="T63" fmla="*/ 15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1" h="41">
                <a:moveTo>
                  <a:pt x="59" y="3"/>
                </a:moveTo>
                <a:cubicBezTo>
                  <a:pt x="56" y="3"/>
                  <a:pt x="56" y="3"/>
                  <a:pt x="56" y="3"/>
                </a:cubicBezTo>
                <a:cubicBezTo>
                  <a:pt x="56" y="1"/>
                  <a:pt x="56" y="1"/>
                  <a:pt x="56" y="1"/>
                </a:cubicBezTo>
                <a:cubicBezTo>
                  <a:pt x="56" y="1"/>
                  <a:pt x="55" y="0"/>
                  <a:pt x="55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7" y="0"/>
                  <a:pt x="47" y="1"/>
                  <a:pt x="47" y="1"/>
                </a:cubicBezTo>
                <a:cubicBezTo>
                  <a:pt x="47" y="3"/>
                  <a:pt x="47" y="3"/>
                  <a:pt x="47" y="3"/>
                </a:cubicBezTo>
                <a:cubicBezTo>
                  <a:pt x="10" y="3"/>
                  <a:pt x="10" y="3"/>
                  <a:pt x="10" y="3"/>
                </a:cubicBezTo>
                <a:cubicBezTo>
                  <a:pt x="10" y="1"/>
                  <a:pt x="10" y="1"/>
                  <a:pt x="10" y="1"/>
                </a:cubicBezTo>
                <a:cubicBezTo>
                  <a:pt x="10" y="1"/>
                  <a:pt x="10" y="0"/>
                  <a:pt x="9" y="0"/>
                </a:cubicBezTo>
                <a:cubicBezTo>
                  <a:pt x="7" y="0"/>
                  <a:pt x="7" y="0"/>
                  <a:pt x="7" y="0"/>
                </a:cubicBezTo>
                <a:cubicBezTo>
                  <a:pt x="6" y="0"/>
                  <a:pt x="6" y="1"/>
                  <a:pt x="6" y="1"/>
                </a:cubicBezTo>
                <a:cubicBezTo>
                  <a:pt x="6" y="3"/>
                  <a:pt x="6" y="3"/>
                  <a:pt x="6" y="3"/>
                </a:cubicBezTo>
                <a:cubicBezTo>
                  <a:pt x="2" y="3"/>
                  <a:pt x="2" y="3"/>
                  <a:pt x="2" y="3"/>
                </a:cubicBezTo>
                <a:cubicBezTo>
                  <a:pt x="1" y="3"/>
                  <a:pt x="0" y="3"/>
                  <a:pt x="0" y="4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41"/>
                  <a:pt x="1" y="41"/>
                  <a:pt x="2" y="41"/>
                </a:cubicBezTo>
                <a:cubicBezTo>
                  <a:pt x="59" y="41"/>
                  <a:pt x="59" y="41"/>
                  <a:pt x="59" y="41"/>
                </a:cubicBezTo>
                <a:cubicBezTo>
                  <a:pt x="60" y="41"/>
                  <a:pt x="61" y="41"/>
                  <a:pt x="61" y="40"/>
                </a:cubicBezTo>
                <a:cubicBezTo>
                  <a:pt x="61" y="4"/>
                  <a:pt x="61" y="4"/>
                  <a:pt x="61" y="4"/>
                </a:cubicBezTo>
                <a:cubicBezTo>
                  <a:pt x="61" y="3"/>
                  <a:pt x="60" y="3"/>
                  <a:pt x="59" y="3"/>
                </a:cubicBezTo>
                <a:cubicBezTo>
                  <a:pt x="59" y="3"/>
                  <a:pt x="59" y="3"/>
                  <a:pt x="59" y="3"/>
                </a:cubicBezTo>
                <a:close/>
                <a:moveTo>
                  <a:pt x="8" y="5"/>
                </a:moveTo>
                <a:cubicBezTo>
                  <a:pt x="6" y="5"/>
                  <a:pt x="5" y="6"/>
                  <a:pt x="5" y="8"/>
                </a:cubicBezTo>
                <a:cubicBezTo>
                  <a:pt x="5" y="9"/>
                  <a:pt x="6" y="10"/>
                  <a:pt x="8" y="10"/>
                </a:cubicBezTo>
                <a:cubicBezTo>
                  <a:pt x="9" y="10"/>
                  <a:pt x="10" y="9"/>
                  <a:pt x="10" y="8"/>
                </a:cubicBezTo>
                <a:cubicBezTo>
                  <a:pt x="10" y="6"/>
                  <a:pt x="9" y="5"/>
                  <a:pt x="8" y="5"/>
                </a:cubicBezTo>
                <a:cubicBezTo>
                  <a:pt x="8" y="5"/>
                  <a:pt x="8" y="5"/>
                  <a:pt x="8" y="5"/>
                </a:cubicBezTo>
                <a:close/>
                <a:moveTo>
                  <a:pt x="55" y="6"/>
                </a:moveTo>
                <a:cubicBezTo>
                  <a:pt x="48" y="6"/>
                  <a:pt x="48" y="6"/>
                  <a:pt x="48" y="6"/>
                </a:cubicBezTo>
                <a:cubicBezTo>
                  <a:pt x="47" y="6"/>
                  <a:pt x="47" y="7"/>
                  <a:pt x="47" y="7"/>
                </a:cubicBezTo>
                <a:cubicBezTo>
                  <a:pt x="47" y="8"/>
                  <a:pt x="47" y="8"/>
                  <a:pt x="47" y="8"/>
                </a:cubicBezTo>
                <a:cubicBezTo>
                  <a:pt x="47" y="9"/>
                  <a:pt x="47" y="9"/>
                  <a:pt x="48" y="9"/>
                </a:cubicBezTo>
                <a:cubicBezTo>
                  <a:pt x="55" y="9"/>
                  <a:pt x="55" y="9"/>
                  <a:pt x="55" y="9"/>
                </a:cubicBezTo>
                <a:cubicBezTo>
                  <a:pt x="55" y="9"/>
                  <a:pt x="56" y="9"/>
                  <a:pt x="56" y="8"/>
                </a:cubicBezTo>
                <a:cubicBezTo>
                  <a:pt x="56" y="7"/>
                  <a:pt x="56" y="7"/>
                  <a:pt x="56" y="7"/>
                </a:cubicBezTo>
                <a:cubicBezTo>
                  <a:pt x="56" y="7"/>
                  <a:pt x="55" y="6"/>
                  <a:pt x="55" y="6"/>
                </a:cubicBezTo>
                <a:cubicBezTo>
                  <a:pt x="55" y="6"/>
                  <a:pt x="55" y="6"/>
                  <a:pt x="55" y="6"/>
                </a:cubicBezTo>
                <a:close/>
                <a:moveTo>
                  <a:pt x="31" y="5"/>
                </a:moveTo>
                <a:cubicBezTo>
                  <a:pt x="40" y="5"/>
                  <a:pt x="48" y="13"/>
                  <a:pt x="48" y="22"/>
                </a:cubicBezTo>
                <a:cubicBezTo>
                  <a:pt x="48" y="31"/>
                  <a:pt x="40" y="39"/>
                  <a:pt x="31" y="39"/>
                </a:cubicBezTo>
                <a:cubicBezTo>
                  <a:pt x="21" y="39"/>
                  <a:pt x="14" y="31"/>
                  <a:pt x="14" y="22"/>
                </a:cubicBezTo>
                <a:cubicBezTo>
                  <a:pt x="14" y="13"/>
                  <a:pt x="21" y="5"/>
                  <a:pt x="31" y="5"/>
                </a:cubicBezTo>
                <a:cubicBezTo>
                  <a:pt x="31" y="5"/>
                  <a:pt x="31" y="5"/>
                  <a:pt x="31" y="5"/>
                </a:cubicBezTo>
                <a:close/>
                <a:moveTo>
                  <a:pt x="31" y="8"/>
                </a:moveTo>
                <a:cubicBezTo>
                  <a:pt x="38" y="8"/>
                  <a:pt x="44" y="14"/>
                  <a:pt x="44" y="22"/>
                </a:cubicBezTo>
                <a:cubicBezTo>
                  <a:pt x="44" y="30"/>
                  <a:pt x="38" y="36"/>
                  <a:pt x="31" y="36"/>
                </a:cubicBezTo>
                <a:cubicBezTo>
                  <a:pt x="23" y="36"/>
                  <a:pt x="17" y="30"/>
                  <a:pt x="17" y="22"/>
                </a:cubicBezTo>
                <a:cubicBezTo>
                  <a:pt x="17" y="14"/>
                  <a:pt x="23" y="8"/>
                  <a:pt x="31" y="8"/>
                </a:cubicBezTo>
                <a:cubicBezTo>
                  <a:pt x="31" y="8"/>
                  <a:pt x="31" y="8"/>
                  <a:pt x="31" y="8"/>
                </a:cubicBezTo>
                <a:close/>
                <a:moveTo>
                  <a:pt x="31" y="12"/>
                </a:moveTo>
                <a:cubicBezTo>
                  <a:pt x="36" y="12"/>
                  <a:pt x="40" y="17"/>
                  <a:pt x="40" y="22"/>
                </a:cubicBezTo>
                <a:cubicBezTo>
                  <a:pt x="40" y="27"/>
                  <a:pt x="36" y="32"/>
                  <a:pt x="31" y="32"/>
                </a:cubicBezTo>
                <a:cubicBezTo>
                  <a:pt x="25" y="32"/>
                  <a:pt x="21" y="27"/>
                  <a:pt x="21" y="22"/>
                </a:cubicBezTo>
                <a:cubicBezTo>
                  <a:pt x="21" y="17"/>
                  <a:pt x="25" y="12"/>
                  <a:pt x="31" y="12"/>
                </a:cubicBezTo>
                <a:cubicBezTo>
                  <a:pt x="31" y="12"/>
                  <a:pt x="31" y="12"/>
                  <a:pt x="31" y="12"/>
                </a:cubicBezTo>
                <a:close/>
                <a:moveTo>
                  <a:pt x="31" y="15"/>
                </a:moveTo>
                <a:cubicBezTo>
                  <a:pt x="33" y="15"/>
                  <a:pt x="35" y="16"/>
                  <a:pt x="36" y="17"/>
                </a:cubicBezTo>
                <a:cubicBezTo>
                  <a:pt x="35" y="17"/>
                  <a:pt x="34" y="16"/>
                  <a:pt x="32" y="16"/>
                </a:cubicBezTo>
                <a:cubicBezTo>
                  <a:pt x="28" y="16"/>
                  <a:pt x="24" y="19"/>
                  <a:pt x="24" y="24"/>
                </a:cubicBezTo>
                <a:cubicBezTo>
                  <a:pt x="24" y="25"/>
                  <a:pt x="25" y="26"/>
                  <a:pt x="25" y="27"/>
                </a:cubicBezTo>
                <a:cubicBezTo>
                  <a:pt x="24" y="26"/>
                  <a:pt x="23" y="24"/>
                  <a:pt x="23" y="22"/>
                </a:cubicBezTo>
                <a:cubicBezTo>
                  <a:pt x="23" y="18"/>
                  <a:pt x="27" y="15"/>
                  <a:pt x="31" y="15"/>
                </a:cubicBezTo>
                <a:cubicBezTo>
                  <a:pt x="31" y="15"/>
                  <a:pt x="31" y="15"/>
                  <a:pt x="31" y="1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 fontScale="25000" lnSpcReduction="20000"/>
          </a:bodyPr>
          <a:lstStyle/>
          <a:p>
            <a:pPr fontAlgn="auto">
              <a:lnSpc>
                <a:spcPct val="140000"/>
              </a:lnSpc>
            </a:pPr>
            <a:endParaRPr lang="zh-CN" altLang="en-US">
              <a:solidFill>
                <a:schemeClr val="tx2"/>
              </a:solidFill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Arial" panose="020B0604020202020204" pitchFamily="34" charset="0"/>
            </a:endParaRPr>
          </a:p>
        </p:txBody>
      </p:sp>
      <p:sp>
        <p:nvSpPr>
          <p:cNvPr id="178" name="文本框 177"/>
          <p:cNvSpPr txBox="1"/>
          <p:nvPr>
            <p:custDataLst>
              <p:tags r:id="rId17"/>
            </p:custDataLst>
          </p:nvPr>
        </p:nvSpPr>
        <p:spPr>
          <a:xfrm>
            <a:off x="3874135" y="4198620"/>
            <a:ext cx="3304540" cy="474980"/>
          </a:xfrm>
          <a:prstGeom prst="rect">
            <a:avLst/>
          </a:prstGeom>
          <a:noFill/>
        </p:spPr>
        <p:txBody>
          <a:bodyPr wrap="square" rtlCol="0" anchor="ctr" anchorCtr="0"/>
          <a:lstStyle/>
          <a:p>
            <a:pPr marL="0" indent="0" algn="l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000" b="1" spc="150">
                <a:solidFill>
                  <a:schemeClr val="tx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便于终端卖场的陈列展示</a:t>
            </a:r>
          </a:p>
        </p:txBody>
      </p:sp>
      <p:sp>
        <p:nvSpPr>
          <p:cNvPr id="152" name="圆角矩形 151"/>
          <p:cNvSpPr/>
          <p:nvPr>
            <p:custDataLst>
              <p:tags r:id="rId18"/>
            </p:custDataLst>
          </p:nvPr>
        </p:nvSpPr>
        <p:spPr>
          <a:xfrm>
            <a:off x="3310557" y="4943352"/>
            <a:ext cx="536507" cy="54066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 fontAlgn="auto">
              <a:lnSpc>
                <a:spcPct val="120000"/>
              </a:lnSpc>
            </a:pPr>
            <a:endParaRPr lang="zh-CN" altLang="en-US" dirty="0">
              <a:solidFill>
                <a:schemeClr val="tx2"/>
              </a:solidFill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Arial" panose="020B0604020202020204" pitchFamily="34" charset="0"/>
            </a:endParaRPr>
          </a:p>
        </p:txBody>
      </p:sp>
      <p:sp>
        <p:nvSpPr>
          <p:cNvPr id="159" name="Freeform 61"/>
          <p:cNvSpPr>
            <a:spLocks noEditPoints="1"/>
          </p:cNvSpPr>
          <p:nvPr>
            <p:custDataLst>
              <p:tags r:id="rId19"/>
            </p:custDataLst>
          </p:nvPr>
        </p:nvSpPr>
        <p:spPr bwMode="auto">
          <a:xfrm>
            <a:off x="3479689" y="5124267"/>
            <a:ext cx="218346" cy="179529"/>
          </a:xfrm>
          <a:custGeom>
            <a:avLst/>
            <a:gdLst>
              <a:gd name="T0" fmla="*/ 3 w 51"/>
              <a:gd name="T1" fmla="*/ 32 h 42"/>
              <a:gd name="T2" fmla="*/ 0 w 51"/>
              <a:gd name="T3" fmla="*/ 30 h 42"/>
              <a:gd name="T4" fmla="*/ 0 w 51"/>
              <a:gd name="T5" fmla="*/ 3 h 42"/>
              <a:gd name="T6" fmla="*/ 3 w 51"/>
              <a:gd name="T7" fmla="*/ 0 h 42"/>
              <a:gd name="T8" fmla="*/ 48 w 51"/>
              <a:gd name="T9" fmla="*/ 0 h 42"/>
              <a:gd name="T10" fmla="*/ 51 w 51"/>
              <a:gd name="T11" fmla="*/ 3 h 42"/>
              <a:gd name="T12" fmla="*/ 51 w 51"/>
              <a:gd name="T13" fmla="*/ 30 h 42"/>
              <a:gd name="T14" fmla="*/ 48 w 51"/>
              <a:gd name="T15" fmla="*/ 32 h 42"/>
              <a:gd name="T16" fmla="*/ 3 w 51"/>
              <a:gd name="T17" fmla="*/ 32 h 42"/>
              <a:gd name="T18" fmla="*/ 3 w 51"/>
              <a:gd name="T19" fmla="*/ 32 h 42"/>
              <a:gd name="T20" fmla="*/ 18 w 51"/>
              <a:gd name="T21" fmla="*/ 6 h 42"/>
              <a:gd name="T22" fmla="*/ 38 w 51"/>
              <a:gd name="T23" fmla="*/ 16 h 42"/>
              <a:gd name="T24" fmla="*/ 18 w 51"/>
              <a:gd name="T25" fmla="*/ 26 h 42"/>
              <a:gd name="T26" fmla="*/ 18 w 51"/>
              <a:gd name="T27" fmla="*/ 6 h 42"/>
              <a:gd name="T28" fmla="*/ 51 w 51"/>
              <a:gd name="T29" fmla="*/ 40 h 42"/>
              <a:gd name="T30" fmla="*/ 30 w 51"/>
              <a:gd name="T31" fmla="*/ 40 h 42"/>
              <a:gd name="T32" fmla="*/ 26 w 51"/>
              <a:gd name="T33" fmla="*/ 42 h 42"/>
              <a:gd name="T34" fmla="*/ 22 w 51"/>
              <a:gd name="T35" fmla="*/ 40 h 42"/>
              <a:gd name="T36" fmla="*/ 0 w 51"/>
              <a:gd name="T37" fmla="*/ 40 h 42"/>
              <a:gd name="T38" fmla="*/ 0 w 51"/>
              <a:gd name="T39" fmla="*/ 37 h 42"/>
              <a:gd name="T40" fmla="*/ 22 w 51"/>
              <a:gd name="T41" fmla="*/ 37 h 42"/>
              <a:gd name="T42" fmla="*/ 26 w 51"/>
              <a:gd name="T43" fmla="*/ 34 h 42"/>
              <a:gd name="T44" fmla="*/ 30 w 51"/>
              <a:gd name="T45" fmla="*/ 37 h 42"/>
              <a:gd name="T46" fmla="*/ 51 w 51"/>
              <a:gd name="T47" fmla="*/ 37 h 42"/>
              <a:gd name="T48" fmla="*/ 51 w 51"/>
              <a:gd name="T49" fmla="*/ 4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51" h="42">
                <a:moveTo>
                  <a:pt x="3" y="32"/>
                </a:moveTo>
                <a:cubicBezTo>
                  <a:pt x="2" y="32"/>
                  <a:pt x="0" y="31"/>
                  <a:pt x="0" y="30"/>
                </a:cubicBezTo>
                <a:cubicBezTo>
                  <a:pt x="0" y="21"/>
                  <a:pt x="0" y="12"/>
                  <a:pt x="0" y="3"/>
                </a:cubicBezTo>
                <a:cubicBezTo>
                  <a:pt x="0" y="1"/>
                  <a:pt x="2" y="0"/>
                  <a:pt x="3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50" y="0"/>
                  <a:pt x="51" y="1"/>
                  <a:pt x="51" y="3"/>
                </a:cubicBezTo>
                <a:cubicBezTo>
                  <a:pt x="51" y="12"/>
                  <a:pt x="51" y="21"/>
                  <a:pt x="51" y="30"/>
                </a:cubicBezTo>
                <a:cubicBezTo>
                  <a:pt x="51" y="31"/>
                  <a:pt x="50" y="32"/>
                  <a:pt x="48" y="32"/>
                </a:cubicBezTo>
                <a:cubicBezTo>
                  <a:pt x="26" y="32"/>
                  <a:pt x="26" y="32"/>
                  <a:pt x="3" y="32"/>
                </a:cubicBezTo>
                <a:cubicBezTo>
                  <a:pt x="3" y="32"/>
                  <a:pt x="3" y="32"/>
                  <a:pt x="3" y="32"/>
                </a:cubicBezTo>
                <a:close/>
                <a:moveTo>
                  <a:pt x="18" y="6"/>
                </a:moveTo>
                <a:cubicBezTo>
                  <a:pt x="38" y="16"/>
                  <a:pt x="38" y="16"/>
                  <a:pt x="38" y="16"/>
                </a:cubicBezTo>
                <a:cubicBezTo>
                  <a:pt x="18" y="26"/>
                  <a:pt x="18" y="26"/>
                  <a:pt x="18" y="26"/>
                </a:cubicBezTo>
                <a:cubicBezTo>
                  <a:pt x="18" y="6"/>
                  <a:pt x="18" y="6"/>
                  <a:pt x="18" y="6"/>
                </a:cubicBezTo>
                <a:close/>
                <a:moveTo>
                  <a:pt x="51" y="40"/>
                </a:moveTo>
                <a:cubicBezTo>
                  <a:pt x="30" y="40"/>
                  <a:pt x="30" y="40"/>
                  <a:pt x="30" y="40"/>
                </a:cubicBezTo>
                <a:cubicBezTo>
                  <a:pt x="29" y="41"/>
                  <a:pt x="27" y="42"/>
                  <a:pt x="26" y="42"/>
                </a:cubicBezTo>
                <a:cubicBezTo>
                  <a:pt x="24" y="42"/>
                  <a:pt x="22" y="41"/>
                  <a:pt x="22" y="40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37"/>
                  <a:pt x="0" y="37"/>
                  <a:pt x="0" y="37"/>
                </a:cubicBezTo>
                <a:cubicBezTo>
                  <a:pt x="22" y="37"/>
                  <a:pt x="22" y="37"/>
                  <a:pt x="22" y="37"/>
                </a:cubicBezTo>
                <a:cubicBezTo>
                  <a:pt x="22" y="35"/>
                  <a:pt x="24" y="34"/>
                  <a:pt x="26" y="34"/>
                </a:cubicBezTo>
                <a:cubicBezTo>
                  <a:pt x="27" y="34"/>
                  <a:pt x="29" y="35"/>
                  <a:pt x="30" y="37"/>
                </a:cubicBezTo>
                <a:cubicBezTo>
                  <a:pt x="51" y="37"/>
                  <a:pt x="51" y="37"/>
                  <a:pt x="51" y="37"/>
                </a:cubicBezTo>
                <a:cubicBezTo>
                  <a:pt x="51" y="40"/>
                  <a:pt x="51" y="40"/>
                  <a:pt x="51" y="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 fontScale="25000" lnSpcReduction="20000"/>
          </a:bodyPr>
          <a:lstStyle/>
          <a:p>
            <a:pPr fontAlgn="auto">
              <a:lnSpc>
                <a:spcPct val="140000"/>
              </a:lnSpc>
            </a:pPr>
            <a:endParaRPr lang="zh-CN" altLang="en-US">
              <a:solidFill>
                <a:schemeClr val="tx2"/>
              </a:solidFill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Arial" panose="020B0604020202020204" pitchFamily="34" charset="0"/>
            </a:endParaRPr>
          </a:p>
        </p:txBody>
      </p:sp>
      <p:sp>
        <p:nvSpPr>
          <p:cNvPr id="179" name="文本框 178"/>
          <p:cNvSpPr txBox="1"/>
          <p:nvPr>
            <p:custDataLst>
              <p:tags r:id="rId20"/>
            </p:custDataLst>
          </p:nvPr>
        </p:nvSpPr>
        <p:spPr>
          <a:xfrm>
            <a:off x="3874135" y="4966335"/>
            <a:ext cx="3547745" cy="47498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000" b="1" spc="150">
                <a:uFillTx/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Arial" panose="020B0604020202020204" pitchFamily="34" charset="0"/>
              </a:rPr>
              <a:t>合理规划服装商品上新波段</a:t>
            </a:r>
          </a:p>
        </p:txBody>
      </p:sp>
      <p:cxnSp>
        <p:nvCxnSpPr>
          <p:cNvPr id="2" name="直接连接符 1"/>
          <p:cNvCxnSpPr/>
          <p:nvPr>
            <p:custDataLst>
              <p:tags r:id="rId21"/>
            </p:custDataLst>
          </p:nvPr>
        </p:nvCxnSpPr>
        <p:spPr>
          <a:xfrm>
            <a:off x="2692951" y="2142289"/>
            <a:ext cx="0" cy="311160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>
            <a:stCxn id="136" idx="1"/>
          </p:cNvCxnSpPr>
          <p:nvPr>
            <p:custDataLst>
              <p:tags r:id="rId22"/>
            </p:custDataLst>
          </p:nvPr>
        </p:nvCxnSpPr>
        <p:spPr>
          <a:xfrm flipH="1">
            <a:off x="2692951" y="2142289"/>
            <a:ext cx="617606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>
            <p:custDataLst>
              <p:tags r:id="rId23"/>
            </p:custDataLst>
          </p:nvPr>
        </p:nvCxnSpPr>
        <p:spPr>
          <a:xfrm flipH="1">
            <a:off x="2692951" y="2936651"/>
            <a:ext cx="617606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>
            <p:custDataLst>
              <p:tags r:id="rId24"/>
            </p:custDataLst>
          </p:nvPr>
        </p:nvCxnSpPr>
        <p:spPr>
          <a:xfrm flipH="1">
            <a:off x="2692951" y="3685265"/>
            <a:ext cx="617606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直接连接符 127"/>
          <p:cNvCxnSpPr/>
          <p:nvPr>
            <p:custDataLst>
              <p:tags r:id="rId25"/>
            </p:custDataLst>
          </p:nvPr>
        </p:nvCxnSpPr>
        <p:spPr>
          <a:xfrm flipH="1">
            <a:off x="2692951" y="4450514"/>
            <a:ext cx="617606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直接连接符 128"/>
          <p:cNvCxnSpPr/>
          <p:nvPr>
            <p:custDataLst>
              <p:tags r:id="rId26"/>
            </p:custDataLst>
          </p:nvPr>
        </p:nvCxnSpPr>
        <p:spPr>
          <a:xfrm flipH="1">
            <a:off x="2692951" y="5249036"/>
            <a:ext cx="617606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repairing-service_75668"/>
          <p:cNvSpPr>
            <a:spLocks noChangeAspect="1"/>
          </p:cNvSpPr>
          <p:nvPr>
            <p:custDataLst>
              <p:tags r:id="rId27"/>
            </p:custDataLst>
          </p:nvPr>
        </p:nvSpPr>
        <p:spPr bwMode="auto">
          <a:xfrm>
            <a:off x="3450954" y="2782769"/>
            <a:ext cx="255712" cy="255083"/>
          </a:xfrm>
          <a:custGeom>
            <a:avLst/>
            <a:gdLst>
              <a:gd name="T0" fmla="*/ 278945 h 440259"/>
              <a:gd name="T1" fmla="*/ 278945 h 440259"/>
              <a:gd name="T2" fmla="*/ 278945 h 440259"/>
              <a:gd name="T3" fmla="*/ 278945 h 440259"/>
              <a:gd name="T4" fmla="*/ 278945 h 440259"/>
              <a:gd name="T5" fmla="*/ 278945 h 440259"/>
              <a:gd name="T6" fmla="*/ 278945 h 440259"/>
              <a:gd name="T7" fmla="*/ 278945 h 440259"/>
              <a:gd name="T8" fmla="*/ 278945 h 440259"/>
              <a:gd name="T9" fmla="*/ 278945 h 440259"/>
              <a:gd name="T10" fmla="*/ 278945 h 440259"/>
              <a:gd name="T11" fmla="*/ 278945 h 440259"/>
              <a:gd name="T12" fmla="*/ 278945 h 440259"/>
              <a:gd name="T13" fmla="*/ 278945 h 440259"/>
              <a:gd name="T14" fmla="*/ 278945 h 440259"/>
              <a:gd name="T15" fmla="*/ 278945 h 440259"/>
              <a:gd name="T16" fmla="*/ 278945 h 440259"/>
              <a:gd name="T17" fmla="*/ 278945 h 440259"/>
              <a:gd name="T18" fmla="*/ 278945 h 440259"/>
              <a:gd name="T19" fmla="*/ 278945 h 440259"/>
              <a:gd name="T20" fmla="*/ 278945 h 440259"/>
              <a:gd name="T21" fmla="*/ 278945 h 440259"/>
              <a:gd name="T22" fmla="*/ 278945 h 440259"/>
              <a:gd name="T23" fmla="*/ 278945 h 440259"/>
              <a:gd name="T24" fmla="*/ 278945 h 440259"/>
              <a:gd name="T25" fmla="*/ 278945 h 440259"/>
              <a:gd name="T26" fmla="*/ 278945 h 440259"/>
              <a:gd name="T27" fmla="*/ 278945 h 440259"/>
              <a:gd name="T28" fmla="*/ 278945 h 440259"/>
              <a:gd name="T29" fmla="*/ 278945 h 440259"/>
              <a:gd name="T30" fmla="*/ 278945 h 440259"/>
              <a:gd name="T31" fmla="*/ 278945 h 440259"/>
              <a:gd name="T32" fmla="*/ 278945 h 440259"/>
              <a:gd name="T33" fmla="*/ 278945 h 440259"/>
              <a:gd name="T34" fmla="*/ 278945 h 440259"/>
              <a:gd name="T35" fmla="*/ 278945 h 440259"/>
              <a:gd name="T36" fmla="*/ 278945 h 440259"/>
              <a:gd name="T37" fmla="*/ 278945 h 440259"/>
              <a:gd name="T38" fmla="*/ 278945 h 440259"/>
              <a:gd name="T39" fmla="*/ 278945 h 440259"/>
              <a:gd name="T40" fmla="*/ 278945 h 440259"/>
              <a:gd name="T41" fmla="*/ 278945 h 440259"/>
              <a:gd name="T42" fmla="*/ 88862 h 440259"/>
              <a:gd name="T43" fmla="*/ 88862 h 440259"/>
              <a:gd name="T44" fmla="*/ 278945 h 440259"/>
              <a:gd name="T45" fmla="*/ 278945 h 440259"/>
              <a:gd name="T46" fmla="*/ 278945 h 440259"/>
              <a:gd name="T47" fmla="*/ 278945 h 440259"/>
              <a:gd name="T48" fmla="*/ 278945 h 440259"/>
              <a:gd name="T49" fmla="*/ 278945 h 440259"/>
              <a:gd name="T50" fmla="*/ 278945 h 440259"/>
              <a:gd name="T51" fmla="*/ 278945 h 440259"/>
              <a:gd name="T52" fmla="*/ 278945 h 440259"/>
              <a:gd name="T53" fmla="*/ 278945 h 440259"/>
              <a:gd name="T54" fmla="*/ 278945 h 440259"/>
              <a:gd name="T55" fmla="*/ 278945 h 440259"/>
              <a:gd name="T56" fmla="*/ 278945 h 440259"/>
              <a:gd name="T57" fmla="*/ 278945 h 440259"/>
              <a:gd name="T58" fmla="*/ 278945 h 440259"/>
              <a:gd name="T59" fmla="*/ 278945 h 440259"/>
              <a:gd name="T60" fmla="*/ 278945 h 440259"/>
              <a:gd name="T61" fmla="*/ 278945 h 440259"/>
              <a:gd name="T62" fmla="*/ 278945 h 440259"/>
              <a:gd name="T63" fmla="*/ 278945 h 440259"/>
              <a:gd name="T64" fmla="*/ 278945 h 440259"/>
              <a:gd name="T65" fmla="*/ 278945 h 440259"/>
              <a:gd name="T66" fmla="*/ 278945 h 440259"/>
              <a:gd name="T67" fmla="*/ 278945 h 440259"/>
              <a:gd name="T68" fmla="*/ 278945 h 440259"/>
              <a:gd name="T69" fmla="*/ 278945 h 440259"/>
              <a:gd name="T70" fmla="*/ 278945 h 440259"/>
              <a:gd name="T71" fmla="*/ 278945 h 440259"/>
              <a:gd name="T72" fmla="*/ 278945 h 440259"/>
              <a:gd name="T73" fmla="*/ 278945 h 4402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89" h="3086">
                <a:moveTo>
                  <a:pt x="3076" y="1373"/>
                </a:moveTo>
                <a:cubicBezTo>
                  <a:pt x="3072" y="1330"/>
                  <a:pt x="3021" y="1297"/>
                  <a:pt x="2977" y="1297"/>
                </a:cubicBezTo>
                <a:cubicBezTo>
                  <a:pt x="2836" y="1297"/>
                  <a:pt x="2711" y="1215"/>
                  <a:pt x="2658" y="1086"/>
                </a:cubicBezTo>
                <a:cubicBezTo>
                  <a:pt x="2604" y="955"/>
                  <a:pt x="2639" y="802"/>
                  <a:pt x="2744" y="705"/>
                </a:cubicBezTo>
                <a:cubicBezTo>
                  <a:pt x="2777" y="675"/>
                  <a:pt x="2781" y="624"/>
                  <a:pt x="2754" y="589"/>
                </a:cubicBezTo>
                <a:cubicBezTo>
                  <a:pt x="2681" y="497"/>
                  <a:pt x="2599" y="414"/>
                  <a:pt x="2509" y="342"/>
                </a:cubicBezTo>
                <a:cubicBezTo>
                  <a:pt x="2474" y="314"/>
                  <a:pt x="2423" y="318"/>
                  <a:pt x="2392" y="352"/>
                </a:cubicBezTo>
                <a:cubicBezTo>
                  <a:pt x="2300" y="453"/>
                  <a:pt x="2135" y="491"/>
                  <a:pt x="2008" y="438"/>
                </a:cubicBezTo>
                <a:cubicBezTo>
                  <a:pt x="1875" y="382"/>
                  <a:pt x="1791" y="248"/>
                  <a:pt x="1800" y="103"/>
                </a:cubicBezTo>
                <a:cubicBezTo>
                  <a:pt x="1802" y="58"/>
                  <a:pt x="1769" y="19"/>
                  <a:pt x="1724" y="13"/>
                </a:cubicBezTo>
                <a:cubicBezTo>
                  <a:pt x="1609" y="0"/>
                  <a:pt x="1493" y="0"/>
                  <a:pt x="1377" y="12"/>
                </a:cubicBezTo>
                <a:cubicBezTo>
                  <a:pt x="1332" y="17"/>
                  <a:pt x="1299" y="56"/>
                  <a:pt x="1301" y="101"/>
                </a:cubicBezTo>
                <a:cubicBezTo>
                  <a:pt x="1306" y="244"/>
                  <a:pt x="1221" y="376"/>
                  <a:pt x="1090" y="429"/>
                </a:cubicBezTo>
                <a:cubicBezTo>
                  <a:pt x="964" y="481"/>
                  <a:pt x="800" y="443"/>
                  <a:pt x="708" y="343"/>
                </a:cubicBezTo>
                <a:cubicBezTo>
                  <a:pt x="678" y="309"/>
                  <a:pt x="627" y="305"/>
                  <a:pt x="592" y="333"/>
                </a:cubicBezTo>
                <a:cubicBezTo>
                  <a:pt x="499" y="405"/>
                  <a:pt x="415" y="488"/>
                  <a:pt x="342" y="579"/>
                </a:cubicBezTo>
                <a:cubicBezTo>
                  <a:pt x="314" y="615"/>
                  <a:pt x="318" y="666"/>
                  <a:pt x="352" y="696"/>
                </a:cubicBezTo>
                <a:cubicBezTo>
                  <a:pt x="459" y="794"/>
                  <a:pt x="494" y="948"/>
                  <a:pt x="438" y="1081"/>
                </a:cubicBezTo>
                <a:cubicBezTo>
                  <a:pt x="385" y="1208"/>
                  <a:pt x="253" y="1290"/>
                  <a:pt x="102" y="1290"/>
                </a:cubicBezTo>
                <a:cubicBezTo>
                  <a:pt x="54" y="1288"/>
                  <a:pt x="19" y="1321"/>
                  <a:pt x="13" y="1365"/>
                </a:cubicBezTo>
                <a:cubicBezTo>
                  <a:pt x="0" y="1481"/>
                  <a:pt x="0" y="1599"/>
                  <a:pt x="13" y="1716"/>
                </a:cubicBezTo>
                <a:cubicBezTo>
                  <a:pt x="18" y="1759"/>
                  <a:pt x="70" y="1792"/>
                  <a:pt x="114" y="1792"/>
                </a:cubicBezTo>
                <a:cubicBezTo>
                  <a:pt x="248" y="1788"/>
                  <a:pt x="377" y="1871"/>
                  <a:pt x="431" y="2003"/>
                </a:cubicBezTo>
                <a:cubicBezTo>
                  <a:pt x="485" y="2134"/>
                  <a:pt x="450" y="2287"/>
                  <a:pt x="345" y="2384"/>
                </a:cubicBezTo>
                <a:cubicBezTo>
                  <a:pt x="312" y="2414"/>
                  <a:pt x="308" y="2465"/>
                  <a:pt x="335" y="2500"/>
                </a:cubicBezTo>
                <a:cubicBezTo>
                  <a:pt x="407" y="2591"/>
                  <a:pt x="489" y="2674"/>
                  <a:pt x="579" y="2747"/>
                </a:cubicBezTo>
                <a:cubicBezTo>
                  <a:pt x="615" y="2775"/>
                  <a:pt x="666" y="2771"/>
                  <a:pt x="697" y="2738"/>
                </a:cubicBezTo>
                <a:cubicBezTo>
                  <a:pt x="789" y="2636"/>
                  <a:pt x="954" y="2598"/>
                  <a:pt x="1081" y="2651"/>
                </a:cubicBezTo>
                <a:cubicBezTo>
                  <a:pt x="1214" y="2707"/>
                  <a:pt x="1298" y="2841"/>
                  <a:pt x="1289" y="2986"/>
                </a:cubicBezTo>
                <a:cubicBezTo>
                  <a:pt x="1287" y="3031"/>
                  <a:pt x="1320" y="3071"/>
                  <a:pt x="1365" y="3076"/>
                </a:cubicBezTo>
                <a:cubicBezTo>
                  <a:pt x="1424" y="3083"/>
                  <a:pt x="1483" y="3086"/>
                  <a:pt x="1543" y="3086"/>
                </a:cubicBezTo>
                <a:cubicBezTo>
                  <a:pt x="1599" y="3086"/>
                  <a:pt x="1656" y="3083"/>
                  <a:pt x="1712" y="3077"/>
                </a:cubicBezTo>
                <a:cubicBezTo>
                  <a:pt x="1757" y="3072"/>
                  <a:pt x="1790" y="3033"/>
                  <a:pt x="1788" y="2988"/>
                </a:cubicBezTo>
                <a:cubicBezTo>
                  <a:pt x="1783" y="2846"/>
                  <a:pt x="1868" y="2713"/>
                  <a:pt x="1999" y="2660"/>
                </a:cubicBezTo>
                <a:cubicBezTo>
                  <a:pt x="2126" y="2608"/>
                  <a:pt x="2289" y="2646"/>
                  <a:pt x="2381" y="2747"/>
                </a:cubicBezTo>
                <a:cubicBezTo>
                  <a:pt x="2411" y="2780"/>
                  <a:pt x="2462" y="2784"/>
                  <a:pt x="2497" y="2756"/>
                </a:cubicBezTo>
                <a:cubicBezTo>
                  <a:pt x="2589" y="2684"/>
                  <a:pt x="2673" y="2601"/>
                  <a:pt x="2747" y="2510"/>
                </a:cubicBezTo>
                <a:cubicBezTo>
                  <a:pt x="2775" y="2474"/>
                  <a:pt x="2771" y="2423"/>
                  <a:pt x="2737" y="2393"/>
                </a:cubicBezTo>
                <a:cubicBezTo>
                  <a:pt x="2630" y="2295"/>
                  <a:pt x="2595" y="2141"/>
                  <a:pt x="2651" y="2008"/>
                </a:cubicBezTo>
                <a:cubicBezTo>
                  <a:pt x="2703" y="1883"/>
                  <a:pt x="2830" y="1799"/>
                  <a:pt x="2966" y="1799"/>
                </a:cubicBezTo>
                <a:lnTo>
                  <a:pt x="2985" y="1800"/>
                </a:lnTo>
                <a:cubicBezTo>
                  <a:pt x="3030" y="1803"/>
                  <a:pt x="3070" y="1769"/>
                  <a:pt x="3076" y="1724"/>
                </a:cubicBezTo>
                <a:cubicBezTo>
                  <a:pt x="3089" y="1608"/>
                  <a:pt x="3089" y="1490"/>
                  <a:pt x="3076" y="1373"/>
                </a:cubicBezTo>
                <a:close/>
                <a:moveTo>
                  <a:pt x="1545" y="2433"/>
                </a:moveTo>
                <a:cubicBezTo>
                  <a:pt x="1054" y="2433"/>
                  <a:pt x="656" y="2035"/>
                  <a:pt x="656" y="1545"/>
                </a:cubicBezTo>
                <a:cubicBezTo>
                  <a:pt x="656" y="1054"/>
                  <a:pt x="1054" y="656"/>
                  <a:pt x="1545" y="656"/>
                </a:cubicBezTo>
                <a:cubicBezTo>
                  <a:pt x="2035" y="656"/>
                  <a:pt x="2433" y="1054"/>
                  <a:pt x="2433" y="1545"/>
                </a:cubicBezTo>
                <a:cubicBezTo>
                  <a:pt x="2433" y="1711"/>
                  <a:pt x="2387" y="1867"/>
                  <a:pt x="2308" y="2000"/>
                </a:cubicBezTo>
                <a:lnTo>
                  <a:pt x="1918" y="1611"/>
                </a:lnTo>
                <a:cubicBezTo>
                  <a:pt x="1947" y="1545"/>
                  <a:pt x="1961" y="1473"/>
                  <a:pt x="1961" y="1398"/>
                </a:cubicBezTo>
                <a:cubicBezTo>
                  <a:pt x="1961" y="1253"/>
                  <a:pt x="1905" y="1116"/>
                  <a:pt x="1802" y="1013"/>
                </a:cubicBezTo>
                <a:cubicBezTo>
                  <a:pt x="1699" y="910"/>
                  <a:pt x="1562" y="854"/>
                  <a:pt x="1417" y="854"/>
                </a:cubicBezTo>
                <a:cubicBezTo>
                  <a:pt x="1368" y="854"/>
                  <a:pt x="1320" y="860"/>
                  <a:pt x="1273" y="873"/>
                </a:cubicBezTo>
                <a:cubicBezTo>
                  <a:pt x="1253" y="878"/>
                  <a:pt x="1236" y="895"/>
                  <a:pt x="1230" y="916"/>
                </a:cubicBezTo>
                <a:cubicBezTo>
                  <a:pt x="1225" y="937"/>
                  <a:pt x="1231" y="958"/>
                  <a:pt x="1247" y="975"/>
                </a:cubicBezTo>
                <a:cubicBezTo>
                  <a:pt x="1247" y="975"/>
                  <a:pt x="1440" y="1168"/>
                  <a:pt x="1504" y="1232"/>
                </a:cubicBezTo>
                <a:cubicBezTo>
                  <a:pt x="1511" y="1239"/>
                  <a:pt x="1511" y="1255"/>
                  <a:pt x="1510" y="1261"/>
                </a:cubicBezTo>
                <a:lnTo>
                  <a:pt x="1509" y="1265"/>
                </a:lnTo>
                <a:cubicBezTo>
                  <a:pt x="1503" y="1336"/>
                  <a:pt x="1490" y="1421"/>
                  <a:pt x="1480" y="1453"/>
                </a:cubicBezTo>
                <a:cubicBezTo>
                  <a:pt x="1478" y="1455"/>
                  <a:pt x="1477" y="1456"/>
                  <a:pt x="1476" y="1457"/>
                </a:cubicBezTo>
                <a:cubicBezTo>
                  <a:pt x="1474" y="1459"/>
                  <a:pt x="1473" y="1460"/>
                  <a:pt x="1471" y="1462"/>
                </a:cubicBezTo>
                <a:cubicBezTo>
                  <a:pt x="1438" y="1472"/>
                  <a:pt x="1352" y="1485"/>
                  <a:pt x="1280" y="1491"/>
                </a:cubicBezTo>
                <a:lnTo>
                  <a:pt x="1280" y="1491"/>
                </a:lnTo>
                <a:lnTo>
                  <a:pt x="1277" y="1492"/>
                </a:lnTo>
                <a:cubicBezTo>
                  <a:pt x="1277" y="1492"/>
                  <a:pt x="1276" y="1492"/>
                  <a:pt x="1274" y="1492"/>
                </a:cubicBezTo>
                <a:cubicBezTo>
                  <a:pt x="1266" y="1492"/>
                  <a:pt x="1255" y="1490"/>
                  <a:pt x="1245" y="1479"/>
                </a:cubicBezTo>
                <a:cubicBezTo>
                  <a:pt x="1178" y="1412"/>
                  <a:pt x="993" y="1229"/>
                  <a:pt x="993" y="1229"/>
                </a:cubicBezTo>
                <a:cubicBezTo>
                  <a:pt x="977" y="1213"/>
                  <a:pt x="960" y="1209"/>
                  <a:pt x="948" y="1209"/>
                </a:cubicBezTo>
                <a:cubicBezTo>
                  <a:pt x="922" y="1209"/>
                  <a:pt x="898" y="1228"/>
                  <a:pt x="891" y="1256"/>
                </a:cubicBezTo>
                <a:cubicBezTo>
                  <a:pt x="840" y="1444"/>
                  <a:pt x="894" y="1646"/>
                  <a:pt x="1031" y="1784"/>
                </a:cubicBezTo>
                <a:cubicBezTo>
                  <a:pt x="1134" y="1886"/>
                  <a:pt x="1271" y="1943"/>
                  <a:pt x="1417" y="1943"/>
                </a:cubicBezTo>
                <a:cubicBezTo>
                  <a:pt x="1491" y="1943"/>
                  <a:pt x="1563" y="1928"/>
                  <a:pt x="1629" y="1900"/>
                </a:cubicBezTo>
                <a:lnTo>
                  <a:pt x="2023" y="2293"/>
                </a:lnTo>
                <a:cubicBezTo>
                  <a:pt x="1885" y="2382"/>
                  <a:pt x="1721" y="2433"/>
                  <a:pt x="1545" y="24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 sz="2400"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 spd="slow">
    <p:rand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alphaModFix amt="4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任意多边形: 形状 37"/>
          <p:cNvSpPr/>
          <p:nvPr/>
        </p:nvSpPr>
        <p:spPr>
          <a:xfrm>
            <a:off x="74295" y="79375"/>
            <a:ext cx="12053570" cy="6710045"/>
          </a:xfrm>
          <a:custGeom>
            <a:avLst/>
            <a:gdLst>
              <a:gd name="connsiteX0" fmla="*/ 0 w 12192000"/>
              <a:gd name="connsiteY0" fmla="*/ 0 h 6858000"/>
              <a:gd name="connsiteX1" fmla="*/ 8846969 w 12192000"/>
              <a:gd name="connsiteY1" fmla="*/ 0 h 6858000"/>
              <a:gd name="connsiteX2" fmla="*/ 9880600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1946057 h 6858000"/>
              <a:gd name="connsiteX5" fmla="*/ 11150196 w 12192000"/>
              <a:gd name="connsiteY5" fmla="*/ 6857999 h 6858000"/>
              <a:gd name="connsiteX6" fmla="*/ 9880600 w 12192000"/>
              <a:gd name="connsiteY6" fmla="*/ 6857999 h 6858000"/>
              <a:gd name="connsiteX7" fmla="*/ 9880600 w 12192000"/>
              <a:gd name="connsiteY7" fmla="*/ 6858000 h 6858000"/>
              <a:gd name="connsiteX8" fmla="*/ 0 w 12192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8846969" y="0"/>
                </a:lnTo>
                <a:lnTo>
                  <a:pt x="9880600" y="0"/>
                </a:lnTo>
                <a:lnTo>
                  <a:pt x="12192000" y="0"/>
                </a:lnTo>
                <a:lnTo>
                  <a:pt x="12192000" y="1946057"/>
                </a:lnTo>
                <a:lnTo>
                  <a:pt x="11150196" y="6857999"/>
                </a:lnTo>
                <a:lnTo>
                  <a:pt x="9880600" y="6857999"/>
                </a:lnTo>
                <a:lnTo>
                  <a:pt x="98806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solidFill>
              <a:srgbClr val="D09E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江城正义体 500W" panose="020B0500000000000000" charset="-122"/>
            </a:endParaRPr>
          </a:p>
        </p:txBody>
      </p:sp>
      <p:sp>
        <p:nvSpPr>
          <p:cNvPr id="4" name="平行四边形 3"/>
          <p:cNvSpPr/>
          <p:nvPr/>
        </p:nvSpPr>
        <p:spPr>
          <a:xfrm>
            <a:off x="95250" y="69850"/>
            <a:ext cx="5212080" cy="6720205"/>
          </a:xfrm>
          <a:prstGeom prst="parallelogram">
            <a:avLst>
              <a:gd name="adj" fmla="val 27906"/>
            </a:avLst>
          </a:prstGeom>
          <a:solidFill>
            <a:srgbClr val="DE6262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江城正义体 500W" panose="020B0500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621623" y="1119556"/>
            <a:ext cx="1852999" cy="4507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700" dirty="0">
                <a:solidFill>
                  <a:schemeClr val="bg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2</a:t>
            </a:r>
            <a:endParaRPr lang="zh-CN" altLang="en-US" sz="28700" dirty="0">
              <a:solidFill>
                <a:schemeClr val="bg1"/>
              </a:solidFill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1087232" y="4774523"/>
            <a:ext cx="2610497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ea typeface="江城正义体 500W" panose="020B0500000000000000" charset="-122"/>
                <a:cs typeface="江城正义体 500W" panose="020B0500000000000000" charset="-122"/>
              </a:rPr>
              <a:t>PART </a:t>
            </a:r>
            <a:r>
              <a:rPr lang="en-US" altLang="zh-CN" sz="2800" b="1" dirty="0">
                <a:solidFill>
                  <a:schemeClr val="bg1"/>
                </a:solidFill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TWO</a:t>
            </a:r>
            <a:endParaRPr lang="zh-CN" altLang="en-US" sz="2800" b="1" dirty="0">
              <a:solidFill>
                <a:schemeClr val="bg1"/>
              </a:solidFill>
              <a:ea typeface="江城正义体 500W" panose="020B0500000000000000" charset="-122"/>
              <a:cs typeface="江城正义体 500W" panose="020B0500000000000000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5307139" y="2865803"/>
            <a:ext cx="5219700" cy="1106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6600" b="1" dirty="0">
                <a:solidFill>
                  <a:schemeClr val="tx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服装组货策略</a:t>
            </a:r>
          </a:p>
        </p:txBody>
      </p:sp>
    </p:spTree>
  </p:cSld>
  <p:clrMapOvr>
    <a:masterClrMapping/>
  </p:clrMapOvr>
  <p:transition spd="slow">
    <p:rand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/>
          <p:cNvSpPr txBox="1"/>
          <p:nvPr/>
        </p:nvSpPr>
        <p:spPr>
          <a:xfrm flipH="1">
            <a:off x="287655" y="283845"/>
            <a:ext cx="3314065" cy="5835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江城正义体 500W" panose="020B0500000000000000" charset="-122"/>
              </a:rPr>
              <a:t>2.1 </a:t>
            </a:r>
            <a:r>
              <a:rPr sz="3200">
                <a:solidFill>
                  <a:schemeClr val="bg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江城正义体 500W" panose="020B0500000000000000" charset="-122"/>
              </a:rPr>
              <a:t>款式廓形组合</a:t>
            </a:r>
            <a:endParaRPr lang="zh-CN" sz="3200">
              <a:solidFill>
                <a:schemeClr val="bg1"/>
              </a:solidFill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87655" y="1061085"/>
            <a:ext cx="1037336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>
                <a:cs typeface="江城正义体 500W" panose="020B0500000000000000" charset="-122"/>
              </a:rPr>
              <a:t>主题：时光</a:t>
            </a:r>
          </a:p>
          <a:p>
            <a:pPr>
              <a:lnSpc>
                <a:spcPct val="150000"/>
              </a:lnSpc>
            </a:pPr>
            <a:r>
              <a:rPr lang="zh-CN" altLang="en-US" sz="2400">
                <a:cs typeface="江城正义体 500W" panose="020B0500000000000000" charset="-122"/>
              </a:rPr>
              <a:t>设计说明：以落日的余辉做印花图案设计，夕阳无限好，何惧近黄昏！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485140" y="2354580"/>
            <a:ext cx="7288530" cy="4103370"/>
            <a:chOff x="764" y="3708"/>
            <a:chExt cx="11478" cy="6462"/>
          </a:xfrm>
        </p:grpSpPr>
        <p:pic>
          <p:nvPicPr>
            <p:cNvPr id="4" name="图片 3" descr="服装效果图设计—时光"/>
            <p:cNvPicPr>
              <a:picLocks noChangeAspect="1"/>
            </p:cNvPicPr>
            <p:nvPr/>
          </p:nvPicPr>
          <p:blipFill>
            <a:blip r:embed="rId3"/>
            <a:srcRect t="20379"/>
            <a:stretch>
              <a:fillRect/>
            </a:stretch>
          </p:blipFill>
          <p:spPr>
            <a:xfrm>
              <a:off x="764" y="3708"/>
              <a:ext cx="11479" cy="6462"/>
            </a:xfrm>
            <a:prstGeom prst="rect">
              <a:avLst/>
            </a:prstGeom>
          </p:spPr>
        </p:pic>
        <p:pic>
          <p:nvPicPr>
            <p:cNvPr id="5" name="图片 4" descr="1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86" y="3962"/>
              <a:ext cx="1092" cy="811"/>
            </a:xfrm>
            <a:prstGeom prst="rect">
              <a:avLst/>
            </a:prstGeom>
          </p:spPr>
        </p:pic>
        <p:pic>
          <p:nvPicPr>
            <p:cNvPr id="7" name="图片 6" descr="1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08" y="4010"/>
              <a:ext cx="1092" cy="811"/>
            </a:xfrm>
            <a:prstGeom prst="rect">
              <a:avLst/>
            </a:prstGeom>
          </p:spPr>
        </p:pic>
        <p:pic>
          <p:nvPicPr>
            <p:cNvPr id="8" name="图片 7" descr="1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78" y="4042"/>
              <a:ext cx="1092" cy="811"/>
            </a:xfrm>
            <a:prstGeom prst="rect">
              <a:avLst/>
            </a:prstGeom>
          </p:spPr>
        </p:pic>
        <p:pic>
          <p:nvPicPr>
            <p:cNvPr id="9" name="图片 8" descr="1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192" y="3962"/>
              <a:ext cx="1092" cy="811"/>
            </a:xfrm>
            <a:prstGeom prst="rect">
              <a:avLst/>
            </a:prstGeom>
          </p:spPr>
        </p:pic>
      </p:grpSp>
    </p:spTree>
    <p:custDataLst>
      <p:tags r:id="rId1"/>
    </p:custDataLst>
  </p:cSld>
  <p:clrMapOvr>
    <a:masterClrMapping/>
  </p:clrMapOvr>
  <p:transition spd="slow">
    <p:rand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/>
          <p:cNvSpPr txBox="1"/>
          <p:nvPr/>
        </p:nvSpPr>
        <p:spPr>
          <a:xfrm flipH="1">
            <a:off x="287655" y="274320"/>
            <a:ext cx="2587625" cy="5835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sz="3200">
                <a:solidFill>
                  <a:schemeClr val="bg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江城正义体 500W" panose="020B0500000000000000" charset="-122"/>
              </a:rPr>
              <a:t>2.2 价格组合</a:t>
            </a:r>
          </a:p>
        </p:txBody>
      </p:sp>
      <p:graphicFrame>
        <p:nvGraphicFramePr>
          <p:cNvPr id="10" name="表格 9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287655" y="1048385"/>
          <a:ext cx="11477625" cy="5580380"/>
        </p:xfrm>
        <a:graphic>
          <a:graphicData uri="http://schemas.openxmlformats.org/drawingml/2006/table">
            <a:tbl>
              <a:tblPr firstRow="1" bandRow="1"/>
              <a:tblGrid>
                <a:gridCol w="3825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5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5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4665">
                <a:tc gridSpan="3"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XX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品牌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 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价格带及主推价格</a:t>
                      </a:r>
                    </a:p>
                  </a:txBody>
                  <a:tcPr marL="85268" marR="85268" marT="42633" marB="42633">
                    <a:lnL>
                      <a:noFill/>
                    </a:lnL>
                    <a:lnR>
                      <a:noFill/>
                    </a:lnR>
                    <a:lnT w="19050">
                      <a:solidFill>
                        <a:srgbClr val="595959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9050">
                      <a:solidFill>
                        <a:srgbClr val="595959"/>
                      </a:solidFill>
                      <a:prstDash val="soli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>
                      <a:noFill/>
                    </a:lnR>
                    <a:lnT w="19050">
                      <a:solidFill>
                        <a:srgbClr val="595959"/>
                      </a:solidFill>
                      <a:prstDash val="soli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16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zh-CN" altLang="en-US" sz="2000" dirty="0">
                          <a:solidFill>
                            <a:schemeClr val="bg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品类</a:t>
                      </a:r>
                    </a:p>
                  </a:txBody>
                  <a:tcPr marL="85268" marR="85268" marT="42633" marB="4263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zh-CN" altLang="en-US" sz="2000" dirty="0">
                          <a:solidFill>
                            <a:schemeClr val="bg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价格带</a:t>
                      </a:r>
                    </a:p>
                  </a:txBody>
                  <a:tcPr marL="85268" marR="85268" marT="42633" marB="4263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623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zh-CN" altLang="en-US" sz="2000" dirty="0">
                          <a:solidFill>
                            <a:schemeClr val="bg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主价格</a:t>
                      </a:r>
                    </a:p>
                  </a:txBody>
                  <a:tcPr marL="85268" marR="85268" marT="42633" marB="4263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1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116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zh-CN" altLang="en-US" sz="2000" dirty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衬衫</a:t>
                      </a:r>
                    </a:p>
                  </a:txBody>
                  <a:tcPr marL="85268" marR="85268" marT="42633" marB="42633">
                    <a:lnL>
                      <a:noFill/>
                    </a:lnL>
                    <a:lnR w="1270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198-498</a:t>
                      </a:r>
                    </a:p>
                  </a:txBody>
                  <a:tcPr marL="85268" marR="85268" marT="42633" marB="42633">
                    <a:lnL w="1270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199-399</a:t>
                      </a:r>
                    </a:p>
                  </a:txBody>
                  <a:tcPr marL="85268" marR="85268" marT="42633" marB="42633">
                    <a:lnL w="6350">
                      <a:solidFill>
                        <a:srgbClr val="D9D9D9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1795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T</a:t>
                      </a:r>
                      <a:r>
                        <a:rPr lang="zh-CN" altLang="en-US" sz="2000" dirty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恤</a:t>
                      </a:r>
                    </a:p>
                  </a:txBody>
                  <a:tcPr marL="85268" marR="85268" marT="42633" marB="42633">
                    <a:lnL>
                      <a:noFill/>
                    </a:lnL>
                    <a:lnR w="1270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297-688</a:t>
                      </a:r>
                    </a:p>
                  </a:txBody>
                  <a:tcPr marL="85268" marR="85268" marT="42633" marB="42633">
                    <a:lnL w="1270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299-499</a:t>
                      </a:r>
                    </a:p>
                  </a:txBody>
                  <a:tcPr marL="85268" marR="85268" marT="42633" marB="42633">
                    <a:lnL w="6350">
                      <a:solidFill>
                        <a:srgbClr val="D9D9D9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116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zh-CN" altLang="en-US" sz="2000" dirty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针织毛衣</a:t>
                      </a:r>
                    </a:p>
                  </a:txBody>
                  <a:tcPr marL="85268" marR="85268" marT="42633" marB="42633">
                    <a:lnL>
                      <a:noFill/>
                    </a:lnL>
                    <a:lnR w="1270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398-698</a:t>
                      </a:r>
                    </a:p>
                  </a:txBody>
                  <a:tcPr marL="85268" marR="85268" marT="42633" marB="42633">
                    <a:lnL w="1270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499-799</a:t>
                      </a:r>
                    </a:p>
                  </a:txBody>
                  <a:tcPr marL="85268" marR="85268" marT="42633" marB="42633">
                    <a:lnL w="6350">
                      <a:solidFill>
                        <a:srgbClr val="D9D9D9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116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zh-CN" altLang="en-US" sz="2000" dirty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其他外套</a:t>
                      </a:r>
                    </a:p>
                  </a:txBody>
                  <a:tcPr marL="85268" marR="85268" marT="42633" marB="42633">
                    <a:lnL>
                      <a:noFill/>
                    </a:lnL>
                    <a:lnR w="1270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589-799</a:t>
                      </a:r>
                    </a:p>
                  </a:txBody>
                  <a:tcPr marL="85268" marR="85268" marT="42633" marB="42633">
                    <a:lnL w="1270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499-799</a:t>
                      </a:r>
                    </a:p>
                  </a:txBody>
                  <a:tcPr marL="85268" marR="85268" marT="42633" marB="42633">
                    <a:lnL w="6350">
                      <a:solidFill>
                        <a:srgbClr val="D9D9D9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116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zh-CN" altLang="en-US" sz="2000" dirty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夹克</a:t>
                      </a:r>
                    </a:p>
                  </a:txBody>
                  <a:tcPr marL="85268" marR="85268" marT="42633" marB="42633">
                    <a:lnL>
                      <a:noFill/>
                    </a:lnL>
                    <a:lnR w="1270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238-799</a:t>
                      </a:r>
                    </a:p>
                  </a:txBody>
                  <a:tcPr marL="85268" marR="85268" marT="42633" marB="42633">
                    <a:lnL w="1270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499-799</a:t>
                      </a:r>
                    </a:p>
                  </a:txBody>
                  <a:tcPr marL="85268" marR="85268" marT="42633" marB="42633">
                    <a:lnL w="6350">
                      <a:solidFill>
                        <a:srgbClr val="D9D9D9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116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zh-CN" altLang="en-US" sz="2000" dirty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休闲裤</a:t>
                      </a:r>
                    </a:p>
                  </a:txBody>
                  <a:tcPr marL="85268" marR="85268" marT="42633" marB="42633">
                    <a:lnL>
                      <a:noFill/>
                    </a:lnL>
                    <a:lnR w="1270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238-798</a:t>
                      </a:r>
                    </a:p>
                  </a:txBody>
                  <a:tcPr marL="85268" marR="85268" marT="42633" marB="42633">
                    <a:lnL w="1270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299-499</a:t>
                      </a:r>
                    </a:p>
                  </a:txBody>
                  <a:tcPr marL="85268" marR="85268" marT="42633" marB="42633">
                    <a:lnL w="6350">
                      <a:solidFill>
                        <a:srgbClr val="D9D9D9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116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zh-CN" altLang="en-US" sz="2000" dirty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牛仔裤</a:t>
                      </a:r>
                    </a:p>
                  </a:txBody>
                  <a:tcPr marL="85268" marR="85268" marT="42633" marB="42633">
                    <a:lnL>
                      <a:noFill/>
                    </a:lnL>
                    <a:lnR w="1270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388-498</a:t>
                      </a:r>
                    </a:p>
                  </a:txBody>
                  <a:tcPr marL="85268" marR="85268" marT="42633" marB="42633">
                    <a:lnL w="1270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299-499</a:t>
                      </a:r>
                    </a:p>
                  </a:txBody>
                  <a:tcPr marL="85268" marR="85268" marT="42633" marB="42633">
                    <a:lnL w="6350">
                      <a:solidFill>
                        <a:srgbClr val="D9D9D9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116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zh-CN" altLang="en-US" sz="2000" dirty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连体裤</a:t>
                      </a:r>
                    </a:p>
                  </a:txBody>
                  <a:tcPr marL="85268" marR="85268" marT="42633" marB="42633">
                    <a:lnL>
                      <a:noFill/>
                    </a:lnL>
                    <a:lnR w="1270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597-798</a:t>
                      </a:r>
                    </a:p>
                  </a:txBody>
                  <a:tcPr marL="85268" marR="85268" marT="42633" marB="42633">
                    <a:lnL w="1270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499-799</a:t>
                      </a:r>
                    </a:p>
                  </a:txBody>
                  <a:tcPr marL="85268" marR="85268" marT="42633" marB="42633">
                    <a:lnL w="6350">
                      <a:solidFill>
                        <a:srgbClr val="D9D9D9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116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zh-CN" altLang="en-US" sz="2000" dirty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针织连体裤</a:t>
                      </a:r>
                    </a:p>
                  </a:txBody>
                  <a:tcPr marL="85268" marR="85268" marT="42633" marB="42633">
                    <a:lnL>
                      <a:noFill/>
                    </a:lnL>
                    <a:lnR w="1270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498-798</a:t>
                      </a:r>
                    </a:p>
                  </a:txBody>
                  <a:tcPr marL="85268" marR="85268" marT="42633" marB="42633">
                    <a:lnL w="1270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499-799</a:t>
                      </a:r>
                    </a:p>
                  </a:txBody>
                  <a:tcPr marL="85268" marR="85268" marT="42633" marB="42633">
                    <a:lnL w="6350">
                      <a:solidFill>
                        <a:srgbClr val="D9D9D9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116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zh-CN" altLang="en-US" sz="2000" dirty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半身裙</a:t>
                      </a:r>
                    </a:p>
                  </a:txBody>
                  <a:tcPr marL="85268" marR="85268" marT="42633" marB="42633">
                    <a:lnL>
                      <a:noFill/>
                    </a:lnL>
                    <a:lnR w="1270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398-498</a:t>
                      </a:r>
                    </a:p>
                  </a:txBody>
                  <a:tcPr marL="85268" marR="85268" marT="42633" marB="42633">
                    <a:lnL w="1270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299-499</a:t>
                      </a:r>
                    </a:p>
                  </a:txBody>
                  <a:tcPr marL="85268" marR="85268" marT="42633" marB="42633">
                    <a:lnL w="6350">
                      <a:solidFill>
                        <a:srgbClr val="D9D9D9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9116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zh-CN" altLang="en-US" sz="2000" dirty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背带裙</a:t>
                      </a:r>
                    </a:p>
                  </a:txBody>
                  <a:tcPr marL="85268" marR="85268" marT="42633" marB="42633">
                    <a:lnL>
                      <a:noFill/>
                    </a:lnL>
                    <a:lnR w="1270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598</a:t>
                      </a:r>
                    </a:p>
                  </a:txBody>
                  <a:tcPr marL="85268" marR="85268" marT="42633" marB="42633">
                    <a:lnL w="1270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598</a:t>
                      </a:r>
                    </a:p>
                  </a:txBody>
                  <a:tcPr marL="85268" marR="85268" marT="42633" marB="42633">
                    <a:lnL w="6350">
                      <a:solidFill>
                        <a:srgbClr val="D9D9D9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9116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zh-CN" altLang="en-US" sz="2000" dirty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牛仔连衣裙</a:t>
                      </a:r>
                    </a:p>
                  </a:txBody>
                  <a:tcPr marL="85268" marR="85268" marT="42633" marB="42633">
                    <a:lnL>
                      <a:noFill/>
                    </a:lnL>
                    <a:lnR w="1270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 w="19050">
                      <a:solidFill>
                        <a:srgbClr val="595959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388-498</a:t>
                      </a:r>
                    </a:p>
                  </a:txBody>
                  <a:tcPr marL="85268" marR="85268" marT="42633" marB="42633">
                    <a:lnL w="1270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 w="19050">
                      <a:solidFill>
                        <a:srgbClr val="595959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299-499</a:t>
                      </a:r>
                    </a:p>
                  </a:txBody>
                  <a:tcPr marL="85268" marR="85268" marT="42633" marB="42633">
                    <a:lnL w="6350">
                      <a:solidFill>
                        <a:srgbClr val="D9D9D9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 w="19050">
                      <a:solidFill>
                        <a:srgbClr val="595959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custDataLst>
      <p:tags r:id="rId1"/>
    </p:custDataLst>
  </p:cSld>
  <p:clrMapOvr>
    <a:masterClrMapping/>
  </p:clrMapOvr>
  <p:transition spd="slow">
    <p:rand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/>
          <p:cNvSpPr txBox="1"/>
          <p:nvPr/>
        </p:nvSpPr>
        <p:spPr>
          <a:xfrm flipH="1">
            <a:off x="287655" y="274320"/>
            <a:ext cx="2642235" cy="5835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sz="3200">
                <a:solidFill>
                  <a:schemeClr val="bg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江城正义体 500W" panose="020B0500000000000000" charset="-122"/>
              </a:rPr>
              <a:t>2.2 价格组合</a:t>
            </a:r>
          </a:p>
        </p:txBody>
      </p:sp>
      <p:graphicFrame>
        <p:nvGraphicFramePr>
          <p:cNvPr id="7" name="图表 6"/>
          <p:cNvGraphicFramePr/>
          <p:nvPr/>
        </p:nvGraphicFramePr>
        <p:xfrm>
          <a:off x="4955540" y="978535"/>
          <a:ext cx="6759575" cy="5608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表格 4"/>
          <p:cNvGraphicFramePr/>
          <p:nvPr>
            <p:custDataLst>
              <p:tags r:id="rId2"/>
            </p:custDataLst>
          </p:nvPr>
        </p:nvGraphicFramePr>
        <p:xfrm>
          <a:off x="287655" y="1031875"/>
          <a:ext cx="4492625" cy="5501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30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0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87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3220">
                <a:tc gridSpan="3"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  <a:sym typeface="+mn-ea"/>
                        </a:rPr>
                        <a:t>XX</a:t>
                      </a:r>
                      <a:r>
                        <a:rPr lang="zh-CN" altLang="en-US" sz="2000" dirty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  <a:sym typeface="+mn-ea"/>
                        </a:rPr>
                        <a:t>品牌</a:t>
                      </a:r>
                      <a:r>
                        <a:rPr lang="en-US" altLang="zh-CN" sz="2000" b="1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 </a:t>
                      </a:r>
                      <a:r>
                        <a:rPr lang="zh-CN" sz="2000" b="1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品类结构占比情况</a:t>
                      </a:r>
                      <a:endParaRPr lang="zh-CN" altLang="en-US" sz="2000" b="1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2260"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品类</a:t>
                      </a:r>
                      <a:endParaRPr lang="zh-CN" altLang="en-US" sz="1600" b="0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店铺内SKU</a:t>
                      </a:r>
                      <a:endParaRPr lang="zh-CN" altLang="en-US" sz="1600" b="0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SKU占比</a:t>
                      </a:r>
                      <a:endParaRPr lang="zh-CN" altLang="en-US" sz="1600" b="0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2260"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衬衫</a:t>
                      </a:r>
                      <a:endParaRPr lang="zh-CN" altLang="en-US" sz="1600" b="0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39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9.38%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2260"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T</a:t>
                      </a:r>
                      <a:r>
                        <a:rPr lang="zh-CN" altLang="en-US" sz="16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恤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111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26.68%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2260"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卫衣</a:t>
                      </a:r>
                      <a:endParaRPr lang="zh-CN" altLang="en-US" sz="1600" b="0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10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2.40%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2260"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上衣</a:t>
                      </a:r>
                      <a:endParaRPr lang="zh-CN" altLang="en-US" sz="1600" b="0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21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5.05%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2260"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套装</a:t>
                      </a:r>
                      <a:endParaRPr lang="zh-CN" altLang="en-US" sz="1600" b="0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4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0.96%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2260"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针织衫</a:t>
                      </a:r>
                      <a:endParaRPr lang="zh-CN" altLang="en-US" sz="1600" b="0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26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6.25%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2260"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其他外套</a:t>
                      </a:r>
                      <a:endParaRPr lang="zh-CN" altLang="en-US" sz="1600" b="0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57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13.70%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2260"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夹克</a:t>
                      </a:r>
                      <a:endParaRPr lang="zh-CN" altLang="en-US" sz="1600" b="0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8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1.92%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2260"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裤子</a:t>
                      </a:r>
                      <a:endParaRPr lang="zh-CN" altLang="en-US" sz="1600" b="0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54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12.98%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2260"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连体裤</a:t>
                      </a:r>
                      <a:endParaRPr lang="zh-CN" altLang="en-US" sz="1600" b="0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7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1.68%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2260"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牛仔裤</a:t>
                      </a:r>
                      <a:endParaRPr lang="zh-CN" altLang="en-US" sz="1600" b="0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41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9.86%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2260"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针织连体裤</a:t>
                      </a:r>
                      <a:endParaRPr lang="zh-CN" altLang="en-US" sz="1600" b="0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10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2.40%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2260"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半身裙</a:t>
                      </a:r>
                      <a:endParaRPr lang="zh-CN" altLang="en-US" sz="1600" b="0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4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0.96%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2260"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背带裙</a:t>
                      </a:r>
                      <a:endParaRPr lang="zh-CN" altLang="en-US" sz="1600" b="0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8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1.92%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02260"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牛仔连衣裙</a:t>
                      </a:r>
                      <a:endParaRPr lang="zh-CN" altLang="en-US" sz="1600" b="0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16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3.85%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02260"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总计</a:t>
                      </a:r>
                      <a:endParaRPr lang="zh-CN" altLang="en-US" sz="1600" b="0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416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endParaRPr lang="en-US" altLang="en-US" sz="1600" b="0">
                        <a:solidFill>
                          <a:srgbClr val="000000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  <p:custDataLst>
      <p:tags r:id="rId1"/>
    </p:custDataLst>
  </p:cSld>
  <p:clrMapOvr>
    <a:masterClrMapping/>
  </p:clrMapOvr>
  <p:transition spd="slow">
    <p:rand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/>
          <p:cNvSpPr txBox="1"/>
          <p:nvPr/>
        </p:nvSpPr>
        <p:spPr>
          <a:xfrm flipH="1">
            <a:off x="287655" y="283845"/>
            <a:ext cx="2533015" cy="5835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sz="3200">
                <a:solidFill>
                  <a:schemeClr val="bg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江城正义体 500W" panose="020B0500000000000000" charset="-122"/>
              </a:rPr>
              <a:t>2.3 色系组合</a:t>
            </a:r>
          </a:p>
        </p:txBody>
      </p:sp>
      <p:sp>
        <p:nvSpPr>
          <p:cNvPr id="487" name="文本框 486"/>
          <p:cNvSpPr txBox="1"/>
          <p:nvPr/>
        </p:nvSpPr>
        <p:spPr>
          <a:xfrm>
            <a:off x="4354195" y="2310130"/>
            <a:ext cx="5274310" cy="553085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pPr indent="0" algn="ctr">
              <a:lnSpc>
                <a:spcPct val="150000"/>
              </a:lnSpc>
            </a:pPr>
            <a:r>
              <a:rPr lang="zh-CN" sz="2000" b="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即主题系列商品的主题色、基调色和点缀色。</a:t>
            </a:r>
          </a:p>
        </p:txBody>
      </p:sp>
      <p:sp>
        <p:nvSpPr>
          <p:cNvPr id="488" name="文本框 487"/>
          <p:cNvSpPr txBox="1"/>
          <p:nvPr/>
        </p:nvSpPr>
        <p:spPr>
          <a:xfrm>
            <a:off x="4979035" y="3102610"/>
            <a:ext cx="4650105" cy="101473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>
                <a:cs typeface="江城正义体 500W" panose="020B0500000000000000" charset="-122"/>
              </a:rPr>
              <a:t>它不但包括上下装、内外装的色彩组合，还包括许多细节方面的呼应。</a:t>
            </a:r>
          </a:p>
        </p:txBody>
      </p:sp>
      <p:sp>
        <p:nvSpPr>
          <p:cNvPr id="489" name="文本框 488"/>
          <p:cNvSpPr txBox="1"/>
          <p:nvPr/>
        </p:nvSpPr>
        <p:spPr>
          <a:xfrm>
            <a:off x="5657215" y="4305935"/>
            <a:ext cx="5934075" cy="1476375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pPr indent="0">
              <a:lnSpc>
                <a:spcPct val="150000"/>
              </a:lnSpc>
            </a:pPr>
            <a:r>
              <a:rPr lang="zh-CN" sz="2000" b="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可以根据上一期产品的销售情况分析不同款式不同色彩的销售情况，结合流行色预测，确定当季色彩款式的构成比例。</a:t>
            </a:r>
          </a:p>
        </p:txBody>
      </p:sp>
      <p:sp>
        <p:nvSpPr>
          <p:cNvPr id="184" name="文本框 183"/>
          <p:cNvSpPr txBox="1"/>
          <p:nvPr/>
        </p:nvSpPr>
        <p:spPr>
          <a:xfrm>
            <a:off x="2226628" y="3197225"/>
            <a:ext cx="1713230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>
                <a:solidFill>
                  <a:srgbClr val="FF0000"/>
                </a:solidFill>
                <a:cs typeface="江城正义体 500W" panose="020B0500000000000000" charset="-122"/>
              </a:rPr>
              <a:t>服装款式色彩搭配组合</a:t>
            </a:r>
          </a:p>
        </p:txBody>
      </p:sp>
      <p:sp>
        <p:nvSpPr>
          <p:cNvPr id="482" name="流程图: 摘录 481"/>
          <p:cNvSpPr/>
          <p:nvPr/>
        </p:nvSpPr>
        <p:spPr>
          <a:xfrm>
            <a:off x="748030" y="1125855"/>
            <a:ext cx="4705985" cy="4266565"/>
          </a:xfrm>
          <a:prstGeom prst="flowChartExtra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江城正义体 500W" panose="020B0500000000000000" charset="-122"/>
            </a:endParaRPr>
          </a:p>
        </p:txBody>
      </p:sp>
      <p:sp>
        <p:nvSpPr>
          <p:cNvPr id="483" name="文本框 482"/>
          <p:cNvSpPr txBox="1"/>
          <p:nvPr/>
        </p:nvSpPr>
        <p:spPr>
          <a:xfrm>
            <a:off x="1813878" y="5589270"/>
            <a:ext cx="2540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b="1">
                <a:cs typeface="江城正义体 500W" panose="020B0500000000000000" charset="-122"/>
              </a:rPr>
              <a:t>色系组合层次</a:t>
            </a:r>
          </a:p>
        </p:txBody>
      </p:sp>
      <p:cxnSp>
        <p:nvCxnSpPr>
          <p:cNvPr id="484" name="直接连接符 483"/>
          <p:cNvCxnSpPr/>
          <p:nvPr/>
        </p:nvCxnSpPr>
        <p:spPr>
          <a:xfrm>
            <a:off x="2006283" y="3093085"/>
            <a:ext cx="2155190" cy="9525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5" name="直接连接符 484"/>
          <p:cNvCxnSpPr/>
          <p:nvPr/>
        </p:nvCxnSpPr>
        <p:spPr>
          <a:xfrm flipV="1">
            <a:off x="1348105" y="4305935"/>
            <a:ext cx="3505835" cy="2286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文本框 30"/>
          <p:cNvSpPr txBox="1"/>
          <p:nvPr/>
        </p:nvSpPr>
        <p:spPr>
          <a:xfrm>
            <a:off x="2152968" y="2079625"/>
            <a:ext cx="1861820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>
                <a:solidFill>
                  <a:srgbClr val="FF0000"/>
                </a:solidFill>
                <a:cs typeface="江城正义体 500W" panose="020B0500000000000000" charset="-122"/>
                <a:sym typeface="+mn-ea"/>
              </a:rPr>
              <a:t>商品系列</a:t>
            </a:r>
          </a:p>
          <a:p>
            <a:pPr algn="ctr">
              <a:lnSpc>
                <a:spcPct val="150000"/>
              </a:lnSpc>
            </a:pPr>
            <a:r>
              <a:rPr lang="zh-CN" altLang="en-US" sz="2000" b="1">
                <a:solidFill>
                  <a:srgbClr val="FF0000"/>
                </a:solidFill>
                <a:cs typeface="江城正义体 500W" panose="020B0500000000000000" charset="-122"/>
                <a:sym typeface="+mn-ea"/>
              </a:rPr>
              <a:t>主题色彩组合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1948815" y="4350385"/>
            <a:ext cx="2270125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>
                <a:solidFill>
                  <a:srgbClr val="FF0000"/>
                </a:solidFill>
                <a:cs typeface="江城正义体 500W" panose="020B0500000000000000" charset="-122"/>
                <a:sym typeface="+mn-ea"/>
              </a:rPr>
              <a:t>服装各色彩款式</a:t>
            </a:r>
          </a:p>
          <a:p>
            <a:pPr algn="ctr">
              <a:lnSpc>
                <a:spcPct val="150000"/>
              </a:lnSpc>
            </a:pPr>
            <a:r>
              <a:rPr lang="zh-CN" altLang="en-US" sz="2000" b="1">
                <a:solidFill>
                  <a:srgbClr val="FF0000"/>
                </a:solidFill>
                <a:cs typeface="江城正义体 500W" panose="020B0500000000000000" charset="-122"/>
                <a:sym typeface="+mn-ea"/>
              </a:rPr>
              <a:t>构成比例组合</a:t>
            </a:r>
          </a:p>
        </p:txBody>
      </p:sp>
    </p:spTree>
    <p:custDataLst>
      <p:tags r:id="rId1"/>
    </p:custDataLst>
  </p:cSld>
  <p:clrMapOvr>
    <a:masterClrMapping/>
  </p:clrMapOvr>
  <p:transition spd="slow">
    <p:rand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/>
          <p:cNvSpPr txBox="1"/>
          <p:nvPr/>
        </p:nvSpPr>
        <p:spPr>
          <a:xfrm flipH="1">
            <a:off x="287655" y="283845"/>
            <a:ext cx="2533015" cy="5835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sz="3200">
                <a:solidFill>
                  <a:schemeClr val="bg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江城正义体 500W" panose="020B0500000000000000" charset="-122"/>
              </a:rPr>
              <a:t>2.3 色系组合</a:t>
            </a:r>
          </a:p>
        </p:txBody>
      </p:sp>
      <p:graphicFrame>
        <p:nvGraphicFramePr>
          <p:cNvPr id="8" name="表格 7"/>
          <p:cNvGraphicFramePr/>
          <p:nvPr>
            <p:custDataLst>
              <p:tags r:id="rId2"/>
            </p:custDataLst>
          </p:nvPr>
        </p:nvGraphicFramePr>
        <p:xfrm>
          <a:off x="374015" y="1350010"/>
          <a:ext cx="11443335" cy="4469130"/>
        </p:xfrm>
        <a:graphic>
          <a:graphicData uri="http://schemas.openxmlformats.org/drawingml/2006/table">
            <a:tbl>
              <a:tblPr firstRow="1" bandRow="1"/>
              <a:tblGrid>
                <a:gridCol w="1387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54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46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92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204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2176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4653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6779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57200">
                <a:tc gridSpan="8"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2400" b="1" dirty="0"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  <a:sym typeface="+mn-ea"/>
                        </a:rPr>
                        <a:t>XX</a:t>
                      </a:r>
                      <a:r>
                        <a:rPr lang="zh-CN" altLang="en-US" sz="2400" b="1" dirty="0"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  <a:sym typeface="+mn-ea"/>
                        </a:rPr>
                        <a:t>品牌</a:t>
                      </a:r>
                      <a:r>
                        <a:rPr lang="en-US" altLang="zh-CN" sz="2400" b="1" dirty="0"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  <a:sym typeface="+mn-ea"/>
                        </a:rPr>
                        <a:t> </a:t>
                      </a:r>
                      <a:r>
                        <a:rPr lang="zh-CN" altLang="en-US" sz="2400" b="1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产品架构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9050">
                      <a:solidFill>
                        <a:srgbClr val="595959"/>
                      </a:solidFill>
                      <a:prstDash val="soli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9050">
                      <a:solidFill>
                        <a:srgbClr val="595959"/>
                      </a:solidFill>
                      <a:prstDash val="soli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9050">
                      <a:solidFill>
                        <a:srgbClr val="595959"/>
                      </a:solidFill>
                      <a:prstDash val="soli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9050">
                      <a:solidFill>
                        <a:srgbClr val="595959"/>
                      </a:solidFill>
                      <a:prstDash val="soli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9050">
                      <a:solidFill>
                        <a:srgbClr val="595959"/>
                      </a:solidFill>
                      <a:prstDash val="soli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9050">
                      <a:solidFill>
                        <a:srgbClr val="595959"/>
                      </a:solidFill>
                      <a:prstDash val="soli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9050">
                      <a:solidFill>
                        <a:srgbClr val="595959"/>
                      </a:solidFill>
                      <a:prstDash val="soli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>
                      <a:noFill/>
                    </a:lnR>
                    <a:lnT w="19050">
                      <a:solidFill>
                        <a:srgbClr val="595959"/>
                      </a:solidFill>
                      <a:prstDash val="soli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 rowSpan="2"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000" b="0">
                          <a:solidFill>
                            <a:srgbClr val="FFFFFF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品类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5959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000" b="0">
                          <a:solidFill>
                            <a:srgbClr val="FFFFFF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上衣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863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000" b="0">
                          <a:solidFill>
                            <a:srgbClr val="FFFFFF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外套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B82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000" b="0">
                          <a:solidFill>
                            <a:srgbClr val="FFFFFF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裤子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BE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000" b="0">
                          <a:solidFill>
                            <a:srgbClr val="F98638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卫衣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6D6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000" b="0">
                          <a:solidFill>
                            <a:srgbClr val="F98638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衬衫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6D6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000" b="0">
                          <a:solidFill>
                            <a:srgbClr val="F98638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薄毛衣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6D6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000" b="0">
                          <a:solidFill>
                            <a:srgbClr val="FFB829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短外套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1D3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000" b="0">
                          <a:solidFill>
                            <a:srgbClr val="FFB829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长外套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1D3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000" b="0">
                          <a:solidFill>
                            <a:srgbClr val="37BECC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运动裤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F3F5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000" b="0">
                          <a:solidFill>
                            <a:srgbClr val="37BECC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牛仔裤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F3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数量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4</a:t>
                      </a:r>
                    </a:p>
                  </a:txBody>
                  <a:tcPr marL="0" marR="0" marT="0" marB="0" anchor="ctr">
                    <a:lnL w="1270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1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2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6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5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4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2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46150"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颜色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endParaRPr lang="zh-CN" altLang="en-US" sz="20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endParaRPr lang="zh-CN" altLang="en-US" sz="20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endParaRPr lang="zh-CN" altLang="en-US" sz="20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endParaRPr lang="zh-CN" altLang="en-US" sz="20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endParaRPr lang="zh-CN" altLang="en-US" sz="20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endParaRPr lang="zh-CN" altLang="en-US" sz="20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endParaRPr lang="zh-CN" altLang="en-US" sz="20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>
                      <a:noFill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5150">
                <a:tc rowSpan="3"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款式</a:t>
                      </a:r>
                      <a:r>
                        <a:rPr lang="en-US" altLang="zh-CN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/</a:t>
                      </a:r>
                      <a:r>
                        <a:rPr lang="zh-CN" altLang="en-US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长度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19050">
                      <a:solidFill>
                        <a:srgbClr val="59595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连帽卫衣：</a:t>
                      </a:r>
                      <a:r>
                        <a:rPr lang="en-US" altLang="zh-CN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2</a:t>
                      </a:r>
                    </a:p>
                  </a:txBody>
                  <a:tcPr marL="0" marR="0" marT="0" marB="0" anchor="ctr">
                    <a:lnL w="1270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中长款：</a:t>
                      </a:r>
                      <a:r>
                        <a:rPr lang="en-US" altLang="zh-CN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1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短款</a:t>
                      </a:r>
                      <a:r>
                        <a:rPr lang="en-US" altLang="zh-CN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:1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皮夹克</a:t>
                      </a:r>
                      <a:r>
                        <a:rPr lang="en-US" altLang="zh-CN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:2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风衣：</a:t>
                      </a:r>
                      <a:r>
                        <a:rPr lang="en-US" altLang="zh-CN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1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长裤</a:t>
                      </a:r>
                      <a:r>
                        <a:rPr lang="en-US" altLang="zh-CN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:2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长裤</a:t>
                      </a:r>
                      <a:r>
                        <a:rPr lang="en-US" altLang="zh-CN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:1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>
                      <a:noFill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388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 w="12700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无帽卫衣：</a:t>
                      </a:r>
                      <a:r>
                        <a:rPr lang="en-US" altLang="zh-CN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2</a:t>
                      </a:r>
                    </a:p>
                  </a:txBody>
                  <a:tcPr marL="0" marR="0" marT="0" marB="0" anchor="ctr">
                    <a:lnL w="1270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endParaRPr lang="zh-CN" altLang="en-US" sz="20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长款</a:t>
                      </a:r>
                      <a:r>
                        <a:rPr lang="en-US" altLang="zh-CN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:1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牛仔外套</a:t>
                      </a:r>
                      <a:r>
                        <a:rPr lang="en-US" altLang="zh-CN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:3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大衣：</a:t>
                      </a:r>
                      <a:r>
                        <a:rPr lang="en-US" altLang="zh-CN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3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九分</a:t>
                      </a:r>
                      <a:r>
                        <a:rPr lang="en-US" altLang="zh-CN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:2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九分</a:t>
                      </a:r>
                      <a:r>
                        <a:rPr lang="en-US" altLang="zh-CN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:1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>
                      <a:noFill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515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 w="12700">
                      <a:solidFill>
                        <a:srgbClr val="D9D9D9"/>
                      </a:solidFill>
                      <a:prstDash val="solid"/>
                    </a:lnR>
                    <a:lnB w="19050">
                      <a:solidFill>
                        <a:srgbClr val="59595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endParaRPr lang="zh-CN" altLang="en-US" sz="20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19050">
                      <a:solidFill>
                        <a:srgbClr val="59595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endParaRPr lang="zh-CN" altLang="en-US" sz="20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19050">
                      <a:solidFill>
                        <a:srgbClr val="59595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endParaRPr lang="zh-CN" altLang="en-US" sz="20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19050">
                      <a:solidFill>
                        <a:srgbClr val="59595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endParaRPr lang="zh-CN" altLang="en-US" sz="20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19050">
                      <a:solidFill>
                        <a:srgbClr val="59595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冲锋衣：</a:t>
                      </a:r>
                      <a:r>
                        <a:rPr lang="en-US" altLang="zh-CN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1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19050">
                      <a:solidFill>
                        <a:srgbClr val="59595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endParaRPr lang="zh-CN" altLang="en-US" sz="20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19050">
                      <a:solidFill>
                        <a:srgbClr val="59595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buNone/>
                      </a:pPr>
                      <a:endParaRPr lang="zh-CN" altLang="en-US" sz="20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>
                      <a:noFill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19050">
                      <a:solidFill>
                        <a:srgbClr val="59595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9" name="矩形 8"/>
          <p:cNvSpPr/>
          <p:nvPr/>
        </p:nvSpPr>
        <p:spPr>
          <a:xfrm>
            <a:off x="3825875" y="3856355"/>
            <a:ext cx="494665" cy="337820"/>
          </a:xfrm>
          <a:prstGeom prst="rect">
            <a:avLst/>
          </a:prstGeom>
          <a:solidFill>
            <a:srgbClr val="698ABA"/>
          </a:solidFill>
          <a:ln>
            <a:solidFill>
              <a:srgbClr val="698A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65">
              <a:cs typeface="江城正义体 500W" panose="020B0500000000000000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153660" y="3702368"/>
            <a:ext cx="473710" cy="645795"/>
            <a:chOff x="8741" y="5625"/>
            <a:chExt cx="746" cy="1017"/>
          </a:xfrm>
        </p:grpSpPr>
        <p:sp>
          <p:nvSpPr>
            <p:cNvPr id="10" name="矩形 9"/>
            <p:cNvSpPr/>
            <p:nvPr/>
          </p:nvSpPr>
          <p:spPr>
            <a:xfrm rot="16200000">
              <a:off x="8927" y="5439"/>
              <a:ext cx="374" cy="747"/>
            </a:xfrm>
            <a:prstGeom prst="rect">
              <a:avLst/>
            </a:prstGeom>
            <a:solidFill>
              <a:srgbClr val="C5824F"/>
            </a:solidFill>
            <a:ln>
              <a:solidFill>
                <a:srgbClr val="C5824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65">
                <a:cs typeface="江城正义体 500W" panose="020B0500000000000000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 rot="16200000">
              <a:off x="8927" y="6082"/>
              <a:ext cx="374" cy="746"/>
            </a:xfrm>
            <a:prstGeom prst="rect">
              <a:avLst/>
            </a:prstGeom>
            <a:solidFill>
              <a:srgbClr val="698ABA"/>
            </a:solidFill>
            <a:ln>
              <a:solidFill>
                <a:srgbClr val="698AB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65">
                <a:cs typeface="江城正义体 500W" panose="020B0500000000000000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6374130" y="3688715"/>
            <a:ext cx="954405" cy="673100"/>
            <a:chOff x="6075" y="4477"/>
            <a:chExt cx="1356" cy="1345"/>
          </a:xfrm>
        </p:grpSpPr>
        <p:sp>
          <p:nvSpPr>
            <p:cNvPr id="13" name="矩形 12"/>
            <p:cNvSpPr/>
            <p:nvPr/>
          </p:nvSpPr>
          <p:spPr>
            <a:xfrm rot="16200000">
              <a:off x="6157" y="4397"/>
              <a:ext cx="374" cy="536"/>
            </a:xfrm>
            <a:prstGeom prst="rect">
              <a:avLst/>
            </a:prstGeom>
            <a:solidFill>
              <a:srgbClr val="234A87"/>
            </a:solidFill>
            <a:ln>
              <a:solidFill>
                <a:srgbClr val="234A8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65">
                <a:cs typeface="江城正义体 500W" panose="020B0500000000000000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 rot="16200000">
              <a:off x="6156" y="5367"/>
              <a:ext cx="374" cy="536"/>
            </a:xfrm>
            <a:prstGeom prst="rect">
              <a:avLst/>
            </a:prstGeom>
            <a:solidFill>
              <a:srgbClr val="26303A"/>
            </a:solidFill>
            <a:ln>
              <a:solidFill>
                <a:srgbClr val="2630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65">
                <a:cs typeface="江城正义体 500W" panose="020B0500000000000000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 rot="16200000">
              <a:off x="6156" y="4881"/>
              <a:ext cx="374" cy="536"/>
            </a:xfrm>
            <a:prstGeom prst="rect">
              <a:avLst/>
            </a:prstGeom>
            <a:solidFill>
              <a:srgbClr val="26303A"/>
            </a:solidFill>
            <a:ln>
              <a:solidFill>
                <a:srgbClr val="2630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65">
                <a:cs typeface="江城正义体 500W" panose="020B0500000000000000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 rot="16200000">
              <a:off x="6975" y="4395"/>
              <a:ext cx="374" cy="539"/>
            </a:xfrm>
            <a:prstGeom prst="rect">
              <a:avLst/>
            </a:prstGeom>
            <a:solidFill>
              <a:srgbClr val="698ABA"/>
            </a:solidFill>
            <a:ln>
              <a:solidFill>
                <a:srgbClr val="698AB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65">
                <a:cs typeface="江城正义体 500W" panose="020B0500000000000000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 rot="16200000">
              <a:off x="6974" y="5365"/>
              <a:ext cx="374" cy="540"/>
            </a:xfrm>
            <a:prstGeom prst="rect">
              <a:avLst/>
            </a:prstGeom>
            <a:solidFill>
              <a:srgbClr val="234A87"/>
            </a:solidFill>
            <a:ln>
              <a:solidFill>
                <a:srgbClr val="234A8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65">
                <a:cs typeface="江城正义体 500W" panose="020B0500000000000000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 rot="16200000">
              <a:off x="6975" y="4880"/>
              <a:ext cx="374" cy="539"/>
            </a:xfrm>
            <a:prstGeom prst="rect">
              <a:avLst/>
            </a:prstGeom>
            <a:solidFill>
              <a:srgbClr val="698ABA"/>
            </a:solidFill>
            <a:ln>
              <a:solidFill>
                <a:srgbClr val="698AB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65">
                <a:cs typeface="江城正义体 500W" panose="020B0500000000000000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7865745" y="3667125"/>
            <a:ext cx="798195" cy="716280"/>
            <a:chOff x="7673" y="4477"/>
            <a:chExt cx="1075" cy="1345"/>
          </a:xfrm>
        </p:grpSpPr>
        <p:sp>
          <p:nvSpPr>
            <p:cNvPr id="12" name="矩形 11"/>
            <p:cNvSpPr/>
            <p:nvPr/>
          </p:nvSpPr>
          <p:spPr>
            <a:xfrm rot="16200000">
              <a:off x="7690" y="5431"/>
              <a:ext cx="374" cy="408"/>
            </a:xfrm>
            <a:prstGeom prst="rect">
              <a:avLst/>
            </a:prstGeom>
            <a:solidFill>
              <a:srgbClr val="26303A"/>
            </a:solidFill>
            <a:ln>
              <a:solidFill>
                <a:srgbClr val="2630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65">
                <a:cs typeface="江城正义体 500W" panose="020B0500000000000000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 rot="16200000">
              <a:off x="7690" y="4460"/>
              <a:ext cx="374" cy="408"/>
            </a:xfrm>
            <a:prstGeom prst="rect">
              <a:avLst/>
            </a:prstGeom>
            <a:solidFill>
              <a:srgbClr val="234A87"/>
            </a:solidFill>
            <a:ln>
              <a:solidFill>
                <a:srgbClr val="234A8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65">
                <a:cs typeface="江城正义体 500W" panose="020B0500000000000000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 rot="16200000">
              <a:off x="7690" y="4945"/>
              <a:ext cx="374" cy="409"/>
            </a:xfrm>
            <a:prstGeom prst="rect">
              <a:avLst/>
            </a:prstGeom>
            <a:solidFill>
              <a:srgbClr val="234A87"/>
            </a:solidFill>
            <a:ln>
              <a:solidFill>
                <a:srgbClr val="234A8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65">
                <a:cs typeface="江城正义体 500W" panose="020B0500000000000000" charset="-122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 rot="16200000">
              <a:off x="8352" y="4456"/>
              <a:ext cx="374" cy="419"/>
            </a:xfrm>
            <a:prstGeom prst="rect">
              <a:avLst/>
            </a:prstGeom>
            <a:solidFill>
              <a:srgbClr val="C5824F"/>
            </a:solidFill>
            <a:ln>
              <a:solidFill>
                <a:srgbClr val="C5824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65">
                <a:cs typeface="江城正义体 500W" panose="020B0500000000000000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 rot="16200000">
              <a:off x="8347" y="4945"/>
              <a:ext cx="374" cy="409"/>
            </a:xfrm>
            <a:prstGeom prst="rect">
              <a:avLst/>
            </a:prstGeom>
            <a:solidFill>
              <a:srgbClr val="698ABA"/>
            </a:solidFill>
            <a:ln>
              <a:solidFill>
                <a:srgbClr val="698AB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65">
                <a:cs typeface="江城正义体 500W" panose="020B0500000000000000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0836910" y="3714433"/>
            <a:ext cx="361315" cy="621665"/>
            <a:chOff x="13304" y="5627"/>
            <a:chExt cx="569" cy="979"/>
          </a:xfrm>
        </p:grpSpPr>
        <p:sp>
          <p:nvSpPr>
            <p:cNvPr id="28" name="矩形 27"/>
            <p:cNvSpPr/>
            <p:nvPr/>
          </p:nvSpPr>
          <p:spPr>
            <a:xfrm rot="16200000">
              <a:off x="13401" y="5530"/>
              <a:ext cx="374" cy="568"/>
            </a:xfrm>
            <a:prstGeom prst="rect">
              <a:avLst/>
            </a:prstGeom>
            <a:solidFill>
              <a:srgbClr val="698ABA"/>
            </a:solidFill>
            <a:ln>
              <a:solidFill>
                <a:srgbClr val="698AB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65">
                <a:cs typeface="江城正义体 500W" panose="020B0500000000000000" charset="-122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 rot="16200000">
              <a:off x="13402" y="6135"/>
              <a:ext cx="374" cy="569"/>
            </a:xfrm>
            <a:prstGeom prst="rect">
              <a:avLst/>
            </a:prstGeom>
            <a:solidFill>
              <a:srgbClr val="234A87"/>
            </a:solidFill>
            <a:ln>
              <a:solidFill>
                <a:srgbClr val="234A8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65">
                <a:cs typeface="江城正义体 500W" panose="020B0500000000000000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9363075" y="3699193"/>
            <a:ext cx="679450" cy="652145"/>
            <a:chOff x="8959" y="4650"/>
            <a:chExt cx="913" cy="1060"/>
          </a:xfrm>
        </p:grpSpPr>
        <p:sp>
          <p:nvSpPr>
            <p:cNvPr id="24" name="矩形 23"/>
            <p:cNvSpPr/>
            <p:nvPr/>
          </p:nvSpPr>
          <p:spPr>
            <a:xfrm rot="16200000">
              <a:off x="8958" y="4652"/>
              <a:ext cx="374" cy="371"/>
            </a:xfrm>
            <a:prstGeom prst="rect">
              <a:avLst/>
            </a:prstGeom>
            <a:solidFill>
              <a:srgbClr val="CDBCB3"/>
            </a:solidFill>
            <a:ln>
              <a:solidFill>
                <a:srgbClr val="CDBCB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65">
                <a:cs typeface="江城正义体 500W" panose="020B0500000000000000" charset="-122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 rot="16200000">
              <a:off x="8957" y="5338"/>
              <a:ext cx="374" cy="371"/>
            </a:xfrm>
            <a:prstGeom prst="rect">
              <a:avLst/>
            </a:prstGeom>
            <a:solidFill>
              <a:srgbClr val="26303A"/>
            </a:solidFill>
            <a:ln>
              <a:solidFill>
                <a:srgbClr val="2630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65">
                <a:cs typeface="江城正义体 500W" panose="020B0500000000000000" charset="-122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 rot="16200000">
              <a:off x="9500" y="5339"/>
              <a:ext cx="374" cy="369"/>
            </a:xfrm>
            <a:prstGeom prst="rect">
              <a:avLst/>
            </a:prstGeom>
            <a:solidFill>
              <a:srgbClr val="698ABA"/>
            </a:solidFill>
            <a:ln>
              <a:solidFill>
                <a:srgbClr val="698AB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65">
                <a:cs typeface="江城正义体 500W" panose="020B0500000000000000" charset="-122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 rot="16200000">
              <a:off x="9500" y="4652"/>
              <a:ext cx="374" cy="371"/>
            </a:xfrm>
            <a:prstGeom prst="rect">
              <a:avLst/>
            </a:prstGeom>
            <a:solidFill>
              <a:srgbClr val="CDBCB3"/>
            </a:solidFill>
            <a:ln>
              <a:solidFill>
                <a:srgbClr val="CDBCB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65">
                <a:cs typeface="江城正义体 500W" panose="020B0500000000000000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2009140" y="3709670"/>
            <a:ext cx="1070610" cy="631190"/>
            <a:chOff x="3568" y="5728"/>
            <a:chExt cx="1686" cy="994"/>
          </a:xfrm>
        </p:grpSpPr>
        <p:sp>
          <p:nvSpPr>
            <p:cNvPr id="5" name="矩形 4"/>
            <p:cNvSpPr/>
            <p:nvPr/>
          </p:nvSpPr>
          <p:spPr>
            <a:xfrm rot="16200000">
              <a:off x="3749" y="5547"/>
              <a:ext cx="392" cy="754"/>
            </a:xfrm>
            <a:prstGeom prst="rect">
              <a:avLst/>
            </a:prstGeom>
            <a:solidFill>
              <a:srgbClr val="CDBCB3"/>
            </a:solidFill>
            <a:ln>
              <a:solidFill>
                <a:srgbClr val="CDBCB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65">
                <a:cs typeface="江城正义体 500W" panose="020B0500000000000000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 rot="16200000">
              <a:off x="3749" y="6147"/>
              <a:ext cx="392" cy="754"/>
            </a:xfrm>
            <a:prstGeom prst="rect">
              <a:avLst/>
            </a:prstGeom>
            <a:solidFill>
              <a:srgbClr val="C5824F"/>
            </a:solidFill>
            <a:ln>
              <a:solidFill>
                <a:srgbClr val="C5824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65">
                <a:cs typeface="江城正义体 500W" panose="020B0500000000000000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 rot="16200000">
              <a:off x="4689" y="5555"/>
              <a:ext cx="392" cy="738"/>
            </a:xfrm>
            <a:prstGeom prst="rect">
              <a:avLst/>
            </a:prstGeom>
            <a:solidFill>
              <a:srgbClr val="234A87"/>
            </a:solidFill>
            <a:ln>
              <a:solidFill>
                <a:srgbClr val="234A8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65">
                <a:cs typeface="江城正义体 500W" panose="020B0500000000000000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 rot="16200000">
              <a:off x="4689" y="6157"/>
              <a:ext cx="392" cy="738"/>
            </a:xfrm>
            <a:prstGeom prst="rect">
              <a:avLst/>
            </a:prstGeom>
            <a:solidFill>
              <a:srgbClr val="234A87"/>
            </a:solidFill>
            <a:ln>
              <a:solidFill>
                <a:srgbClr val="234A8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65">
                <a:cs typeface="江城正义体 500W" panose="020B0500000000000000" charset="-122"/>
              </a:endParaRPr>
            </a:p>
          </p:txBody>
        </p:sp>
      </p:grpSp>
    </p:spTree>
    <p:custDataLst>
      <p:tags r:id="rId1"/>
    </p:custDataLst>
  </p:cSld>
  <p:clrMapOvr>
    <a:masterClrMapping/>
  </p:clrMapOvr>
  <p:transition spd="slow">
    <p:random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/>
          <p:cNvSpPr txBox="1"/>
          <p:nvPr/>
        </p:nvSpPr>
        <p:spPr>
          <a:xfrm flipH="1">
            <a:off x="287655" y="273050"/>
            <a:ext cx="3443605" cy="5835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sz="3200">
                <a:solidFill>
                  <a:schemeClr val="bg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江城正义体 500W" panose="020B0500000000000000" charset="-122"/>
              </a:rPr>
              <a:t>2.4 上市波段组合</a:t>
            </a:r>
          </a:p>
        </p:txBody>
      </p:sp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287655" y="1055370"/>
          <a:ext cx="5299075" cy="4622800"/>
        </p:xfrm>
        <a:graphic>
          <a:graphicData uri="http://schemas.openxmlformats.org/drawingml/2006/table">
            <a:tbl>
              <a:tblPr firstRow="1" bandRow="1"/>
              <a:tblGrid>
                <a:gridCol w="1059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98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98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98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598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80695">
                <a:tc gridSpan="5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400" b="1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XX品牌</a:t>
                      </a:r>
                      <a:r>
                        <a:rPr lang="en-US" altLang="zh-CN" sz="2400" b="1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 </a:t>
                      </a:r>
                      <a:r>
                        <a:rPr lang="zh-CN" sz="2400" b="1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季节波段分解</a:t>
                      </a:r>
                      <a:endParaRPr lang="zh-CN" altLang="en-US" sz="2400" b="1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19050">
                      <a:solidFill>
                        <a:srgbClr val="595959"/>
                      </a:solidFill>
                      <a:prstDash val="soli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9050">
                      <a:solidFill>
                        <a:srgbClr val="595959"/>
                      </a:solidFill>
                      <a:prstDash val="soli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9050">
                      <a:solidFill>
                        <a:srgbClr val="595959"/>
                      </a:solidFill>
                      <a:prstDash val="soli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9050">
                      <a:solidFill>
                        <a:srgbClr val="595959"/>
                      </a:solidFill>
                      <a:prstDash val="soli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>
                      <a:noFill/>
                    </a:lnR>
                    <a:lnT w="19050">
                      <a:solidFill>
                        <a:srgbClr val="595959"/>
                      </a:solidFill>
                      <a:prstDash val="soli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800" b="0">
                          <a:solidFill>
                            <a:srgbClr val="FFFFFF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季节</a:t>
                      </a:r>
                      <a:endParaRPr lang="zh-CN" altLang="en-US" sz="1800" b="0">
                        <a:solidFill>
                          <a:srgbClr val="FFFFFF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8638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800" b="0">
                          <a:solidFill>
                            <a:srgbClr val="FFFFFF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波段分解</a:t>
                      </a:r>
                      <a:endParaRPr lang="zh-CN" altLang="en-US" sz="1800" b="0">
                        <a:solidFill>
                          <a:srgbClr val="FFFFFF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B82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800" b="0">
                          <a:solidFill>
                            <a:srgbClr val="FFFFFF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上市时间</a:t>
                      </a:r>
                      <a:endParaRPr lang="zh-CN" altLang="en-US" sz="1800" b="0">
                        <a:solidFill>
                          <a:srgbClr val="FFFFFF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BECC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800" b="0">
                          <a:solidFill>
                            <a:srgbClr val="FFFFFF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占比</a:t>
                      </a:r>
                      <a:endParaRPr lang="zh-CN" altLang="en-US" sz="1800" b="0">
                        <a:solidFill>
                          <a:srgbClr val="FFFFFF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687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6555">
                <a:tc row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春</a:t>
                      </a:r>
                      <a:endParaRPr lang="zh-CN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 w="1270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初春</a:t>
                      </a:r>
                      <a:endParaRPr lang="zh-CN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1270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春S1</a:t>
                      </a:r>
                      <a:endParaRPr lang="zh-CN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2月1日</a:t>
                      </a:r>
                      <a:endParaRPr lang="zh-CN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60%</a:t>
                      </a:r>
                      <a:endParaRPr lang="en-US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655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 w="12700">
                      <a:solidFill>
                        <a:srgbClr val="D9D9D9"/>
                      </a:solidFill>
                      <a:prstDash val="solid"/>
                    </a:lnR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中春</a:t>
                      </a:r>
                      <a:endParaRPr lang="zh-CN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1270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春S2</a:t>
                      </a:r>
                      <a:endParaRPr lang="zh-CN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2月20日</a:t>
                      </a:r>
                      <a:endParaRPr lang="zh-CN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40%</a:t>
                      </a:r>
                      <a:endParaRPr lang="en-US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>
                      <a:noFill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6555">
                <a:tc rowSpan="3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夏</a:t>
                      </a:r>
                      <a:endParaRPr lang="zh-CN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 w="12700">
                      <a:solidFill>
                        <a:srgbClr val="D9D9D9"/>
                      </a:solidFill>
                      <a:prstDash val="solid"/>
                    </a:lnR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初夏</a:t>
                      </a:r>
                      <a:endParaRPr lang="zh-CN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1270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夏S1</a:t>
                      </a:r>
                      <a:endParaRPr lang="zh-CN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4月1日</a:t>
                      </a:r>
                      <a:endParaRPr lang="zh-CN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20%</a:t>
                      </a:r>
                      <a:endParaRPr lang="en-US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>
                      <a:noFill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719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 w="12700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仲夏</a:t>
                      </a:r>
                      <a:endParaRPr lang="zh-CN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1270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夏S2</a:t>
                      </a:r>
                      <a:endParaRPr lang="zh-CN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5月1日</a:t>
                      </a:r>
                      <a:endParaRPr lang="zh-CN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60%</a:t>
                      </a:r>
                      <a:endParaRPr lang="en-US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>
                      <a:noFill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655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 w="12700">
                      <a:solidFill>
                        <a:srgbClr val="D9D9D9"/>
                      </a:solidFill>
                      <a:prstDash val="solid"/>
                    </a:lnR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盛夏</a:t>
                      </a:r>
                      <a:endParaRPr lang="zh-CN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1270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夏S3</a:t>
                      </a:r>
                      <a:endParaRPr lang="zh-CN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6月1日</a:t>
                      </a:r>
                      <a:endParaRPr lang="zh-CN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20%</a:t>
                      </a:r>
                      <a:endParaRPr lang="en-US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>
                      <a:noFill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6555">
                <a:tc row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秋</a:t>
                      </a:r>
                      <a:endParaRPr lang="zh-CN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 w="1270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初秋</a:t>
                      </a:r>
                      <a:endParaRPr lang="zh-CN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1270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秋F1</a:t>
                      </a:r>
                      <a:endParaRPr lang="zh-CN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7月15日</a:t>
                      </a:r>
                      <a:endParaRPr lang="zh-CN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60%</a:t>
                      </a:r>
                      <a:endParaRPr lang="en-US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>
                      <a:noFill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592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 w="12700">
                      <a:solidFill>
                        <a:srgbClr val="D9D9D9"/>
                      </a:solidFill>
                      <a:prstDash val="solid"/>
                    </a:lnR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深秋</a:t>
                      </a:r>
                      <a:endParaRPr lang="zh-CN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1270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秋F2</a:t>
                      </a:r>
                      <a:endParaRPr lang="zh-CN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8月15日</a:t>
                      </a:r>
                      <a:endParaRPr lang="zh-CN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40%</a:t>
                      </a:r>
                      <a:endParaRPr lang="en-US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>
                      <a:noFill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7190">
                <a:tc rowSpan="3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冬</a:t>
                      </a:r>
                      <a:endParaRPr lang="zh-CN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 w="1270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19050">
                      <a:solidFill>
                        <a:srgbClr val="59595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初冬</a:t>
                      </a:r>
                      <a:endParaRPr lang="zh-CN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1270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冬W1</a:t>
                      </a:r>
                      <a:endParaRPr lang="zh-CN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10月1日</a:t>
                      </a:r>
                      <a:endParaRPr lang="zh-CN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30%</a:t>
                      </a:r>
                      <a:endParaRPr lang="en-US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>
                      <a:noFill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655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 w="12700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中冬</a:t>
                      </a:r>
                      <a:endParaRPr lang="zh-CN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1270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冬W2</a:t>
                      </a:r>
                      <a:endParaRPr lang="zh-CN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11月1日</a:t>
                      </a:r>
                      <a:endParaRPr lang="zh-CN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40%</a:t>
                      </a:r>
                      <a:endParaRPr lang="en-US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>
                      <a:noFill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655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 w="12700">
                      <a:solidFill>
                        <a:srgbClr val="D9D9D9"/>
                      </a:solidFill>
                      <a:prstDash val="solid"/>
                    </a:lnR>
                    <a:lnB w="19050">
                      <a:solidFill>
                        <a:srgbClr val="59595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深冬</a:t>
                      </a:r>
                      <a:endParaRPr lang="zh-CN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1270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19050">
                      <a:solidFill>
                        <a:srgbClr val="59595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冬W3</a:t>
                      </a:r>
                      <a:endParaRPr lang="zh-CN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19050">
                      <a:solidFill>
                        <a:srgbClr val="59595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12月1日</a:t>
                      </a:r>
                      <a:endParaRPr lang="zh-CN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19050">
                      <a:solidFill>
                        <a:srgbClr val="59595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30%</a:t>
                      </a:r>
                      <a:endParaRPr lang="en-US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>
                      <a:noFill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19050">
                      <a:solidFill>
                        <a:srgbClr val="59595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/>
          <p:nvPr>
            <p:custDataLst>
              <p:tags r:id="rId2"/>
            </p:custDataLst>
          </p:nvPr>
        </p:nvGraphicFramePr>
        <p:xfrm>
          <a:off x="6020435" y="1055370"/>
          <a:ext cx="5337810" cy="3133725"/>
        </p:xfrm>
        <a:graphic>
          <a:graphicData uri="http://schemas.openxmlformats.org/drawingml/2006/table">
            <a:tbl>
              <a:tblPr firstRow="1" bandRow="1"/>
              <a:tblGrid>
                <a:gridCol w="8896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96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96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96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896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8963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62915">
                <a:tc gridSpan="6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400" b="1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XX品牌</a:t>
                      </a:r>
                      <a:r>
                        <a:rPr lang="en-US" altLang="zh-CN" sz="2400" b="1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 </a:t>
                      </a:r>
                      <a:r>
                        <a:rPr lang="zh-CN" sz="2400" b="1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品类波段分解</a:t>
                      </a:r>
                      <a:endParaRPr lang="zh-CN" altLang="en-US" sz="2400" b="1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19050">
                      <a:solidFill>
                        <a:srgbClr val="595959"/>
                      </a:solidFill>
                      <a:prstDash val="soli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9050">
                      <a:solidFill>
                        <a:srgbClr val="595959"/>
                      </a:solidFill>
                      <a:prstDash val="soli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9050">
                      <a:solidFill>
                        <a:srgbClr val="595959"/>
                      </a:solidFill>
                      <a:prstDash val="soli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9050">
                      <a:solidFill>
                        <a:srgbClr val="595959"/>
                      </a:solidFill>
                      <a:prstDash val="soli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9050">
                      <a:solidFill>
                        <a:srgbClr val="595959"/>
                      </a:solidFill>
                      <a:prstDash val="soli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>
                      <a:noFill/>
                    </a:lnR>
                    <a:lnT w="19050">
                      <a:solidFill>
                        <a:srgbClr val="595959"/>
                      </a:solidFill>
                      <a:prstDash val="soli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63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800" b="0">
                          <a:solidFill>
                            <a:srgbClr val="FFFFFF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品类</a:t>
                      </a:r>
                      <a:endParaRPr lang="zh-CN" altLang="en-US" sz="1800" b="0">
                        <a:solidFill>
                          <a:srgbClr val="FFFFFF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800" b="0">
                          <a:solidFill>
                            <a:srgbClr val="FFFFFF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波段</a:t>
                      </a:r>
                      <a:r>
                        <a:rPr lang="en-US" sz="1800" b="0">
                          <a:solidFill>
                            <a:srgbClr val="FFFFFF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B1</a:t>
                      </a:r>
                      <a:endParaRPr lang="en-US" altLang="en-US" sz="1800" b="0">
                        <a:solidFill>
                          <a:srgbClr val="FFFFFF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8638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800">
                          <a:solidFill>
                            <a:srgbClr val="FFFFFF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  <a:sym typeface="+mn-ea"/>
                        </a:rPr>
                        <a:t>波段</a:t>
                      </a:r>
                      <a:r>
                        <a:rPr lang="en-US" sz="1800" b="0">
                          <a:solidFill>
                            <a:srgbClr val="FFFFFF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B2</a:t>
                      </a:r>
                      <a:endParaRPr lang="en-US" altLang="en-US" sz="1800" b="0">
                        <a:solidFill>
                          <a:srgbClr val="FFFFFF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B829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800">
                          <a:solidFill>
                            <a:srgbClr val="FFFFFF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  <a:sym typeface="+mn-ea"/>
                        </a:rPr>
                        <a:t>波段</a:t>
                      </a:r>
                      <a:r>
                        <a:rPr lang="en-US" sz="1800" b="0">
                          <a:solidFill>
                            <a:srgbClr val="FFFFFF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B3</a:t>
                      </a:r>
                      <a:endParaRPr lang="en-US" altLang="en-US" sz="1800" b="0">
                        <a:solidFill>
                          <a:srgbClr val="FFFFFF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BECC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800">
                          <a:solidFill>
                            <a:srgbClr val="FFFFFF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  <a:sym typeface="+mn-ea"/>
                        </a:rPr>
                        <a:t>波段</a:t>
                      </a:r>
                      <a:r>
                        <a:rPr lang="en-US" sz="1800" b="0">
                          <a:solidFill>
                            <a:srgbClr val="FFFFFF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B4</a:t>
                      </a:r>
                      <a:endParaRPr lang="en-US" altLang="en-US" sz="1800" b="0">
                        <a:solidFill>
                          <a:srgbClr val="FFFFFF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687A5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800" b="0">
                          <a:solidFill>
                            <a:srgbClr val="FFFFFF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合计</a:t>
                      </a:r>
                      <a:endParaRPr lang="zh-CN" altLang="en-US" sz="1800" b="0">
                        <a:solidFill>
                          <a:srgbClr val="FFFFFF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A3A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长T恤</a:t>
                      </a:r>
                      <a:endParaRPr lang="zh-CN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 w="1270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20</a:t>
                      </a:r>
                      <a:endParaRPr lang="en-US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1270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20</a:t>
                      </a:r>
                      <a:endParaRPr lang="en-US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63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短T恤</a:t>
                      </a:r>
                      <a:endParaRPr lang="zh-CN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 w="1270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10</a:t>
                      </a:r>
                      <a:endParaRPr lang="en-US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1270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60</a:t>
                      </a:r>
                      <a:endParaRPr lang="en-US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80</a:t>
                      </a:r>
                      <a:endParaRPr lang="en-US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100</a:t>
                      </a:r>
                      <a:endParaRPr lang="en-US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250</a:t>
                      </a:r>
                      <a:endParaRPr lang="en-US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63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长裤</a:t>
                      </a:r>
                      <a:endParaRPr lang="zh-CN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 w="1270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15</a:t>
                      </a:r>
                      <a:endParaRPr lang="en-US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1270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5</a:t>
                      </a:r>
                      <a:endParaRPr lang="en-US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20</a:t>
                      </a:r>
                      <a:endParaRPr lang="en-US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227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短裤</a:t>
                      </a:r>
                      <a:endParaRPr lang="zh-CN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 w="1270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20</a:t>
                      </a:r>
                      <a:endParaRPr lang="en-US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1270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10</a:t>
                      </a:r>
                      <a:endParaRPr lang="en-US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30</a:t>
                      </a:r>
                      <a:endParaRPr lang="en-US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163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短裙</a:t>
                      </a:r>
                      <a:endParaRPr lang="zh-CN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 w="1270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1270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40</a:t>
                      </a:r>
                      <a:endParaRPr lang="en-US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30</a:t>
                      </a:r>
                      <a:endParaRPr lang="en-US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70</a:t>
                      </a:r>
                      <a:endParaRPr lang="en-US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合计</a:t>
                      </a:r>
                      <a:endParaRPr lang="zh-CN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 w="1270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 w="19050">
                      <a:solidFill>
                        <a:srgbClr val="59595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65</a:t>
                      </a:r>
                      <a:endParaRPr lang="en-US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1270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 w="19050">
                      <a:solidFill>
                        <a:srgbClr val="59595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110</a:t>
                      </a:r>
                      <a:endParaRPr lang="en-US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 w="19050">
                      <a:solidFill>
                        <a:srgbClr val="59595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115</a:t>
                      </a:r>
                      <a:endParaRPr lang="en-US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 w="19050">
                      <a:solidFill>
                        <a:srgbClr val="59595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100</a:t>
                      </a:r>
                      <a:endParaRPr lang="en-US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 w="19050">
                      <a:solidFill>
                        <a:srgbClr val="59595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390</a:t>
                      </a:r>
                      <a:endParaRPr lang="en-US" altLang="en-US" sz="18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 w="19050">
                      <a:solidFill>
                        <a:srgbClr val="59595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random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/>
          <p:cNvSpPr txBox="1"/>
          <p:nvPr/>
        </p:nvSpPr>
        <p:spPr>
          <a:xfrm flipH="1">
            <a:off x="287655" y="283845"/>
            <a:ext cx="3475355" cy="5835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sz="3200">
                <a:solidFill>
                  <a:schemeClr val="bg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江城正义体 500W" panose="020B0500000000000000" charset="-122"/>
              </a:rPr>
              <a:t>2.4 上市波段组合</a:t>
            </a:r>
          </a:p>
        </p:txBody>
      </p:sp>
      <p:graphicFrame>
        <p:nvGraphicFramePr>
          <p:cNvPr id="11" name="表格 10"/>
          <p:cNvGraphicFramePr/>
          <p:nvPr>
            <p:custDataLst>
              <p:tags r:id="rId2"/>
            </p:custDataLst>
          </p:nvPr>
        </p:nvGraphicFramePr>
        <p:xfrm>
          <a:off x="274320" y="1020445"/>
          <a:ext cx="11620500" cy="5579745"/>
        </p:xfrm>
        <a:graphic>
          <a:graphicData uri="http://schemas.openxmlformats.org/drawingml/2006/table">
            <a:tbl>
              <a:tblPr firstRow="1" bandRow="1"/>
              <a:tblGrid>
                <a:gridCol w="781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89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221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996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015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966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5694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169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3662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4673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600" b="1">
                          <a:solidFill>
                            <a:srgbClr val="FFFFFF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波段</a:t>
                      </a:r>
                      <a:endParaRPr lang="zh-CN" altLang="en-US" sz="1600" b="1">
                        <a:solidFill>
                          <a:srgbClr val="FFFFFF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600" b="1">
                          <a:solidFill>
                            <a:srgbClr val="FFFFFF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风格杆</a:t>
                      </a:r>
                      <a:endParaRPr lang="zh-CN" altLang="en-US" sz="1600" b="1">
                        <a:solidFill>
                          <a:srgbClr val="FFFFFF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8638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600" b="1">
                          <a:solidFill>
                            <a:srgbClr val="FFFFFF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色系/产品</a:t>
                      </a:r>
                      <a:endParaRPr lang="zh-CN" altLang="en-US" sz="1600" b="1">
                        <a:solidFill>
                          <a:srgbClr val="FFFFFF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B829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600" b="1">
                          <a:solidFill>
                            <a:srgbClr val="FFFFFF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开发方向</a:t>
                      </a:r>
                      <a:endParaRPr lang="zh-CN" altLang="en-US" sz="1600" b="1">
                        <a:solidFill>
                          <a:srgbClr val="FFFFFF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BECC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600" b="1">
                          <a:solidFill>
                            <a:srgbClr val="FFFFFF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针对客群</a:t>
                      </a:r>
                      <a:endParaRPr lang="zh-CN" altLang="en-US" sz="1600" b="1">
                        <a:solidFill>
                          <a:srgbClr val="FFFFFF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687A5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600" b="1">
                          <a:solidFill>
                            <a:srgbClr val="FFFFFF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目的</a:t>
                      </a:r>
                      <a:endParaRPr lang="zh-CN" altLang="en-US" sz="1600" b="1">
                        <a:solidFill>
                          <a:srgbClr val="FFFFFF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A3A47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600" b="1">
                          <a:solidFill>
                            <a:srgbClr val="FFFFFF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开发重点</a:t>
                      </a:r>
                      <a:endParaRPr lang="zh-CN" altLang="en-US" sz="1600" b="1">
                        <a:solidFill>
                          <a:srgbClr val="FFFFFF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DADD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600" b="1">
                          <a:solidFill>
                            <a:srgbClr val="FFFFFF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推广手段</a:t>
                      </a:r>
                      <a:endParaRPr lang="zh-CN" altLang="en-US" sz="1600" b="1">
                        <a:solidFill>
                          <a:srgbClr val="FFFFFF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8638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600" b="1">
                          <a:solidFill>
                            <a:srgbClr val="FFFFFF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预计主要销售周期</a:t>
                      </a:r>
                      <a:endParaRPr lang="zh-CN" altLang="en-US" sz="1600" b="1">
                        <a:solidFill>
                          <a:srgbClr val="FFFFFF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B82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11885">
                <a:tc rowSpan="5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X</a:t>
                      </a: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波</a:t>
                      </a:r>
                    </a:p>
                    <a:p>
                      <a:pPr indent="0" algn="ctr">
                        <a:buNone/>
                      </a:pPr>
                      <a:endParaRPr lang="zh-CN" altLang="en-US" sz="1600">
                        <a:solidFill>
                          <a:schemeClr val="tx1"/>
                        </a:solidFill>
                        <a:cs typeface="江城正义体 500W" panose="020B0500000000000000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5月1日</a:t>
                      </a:r>
                      <a:endParaRPr lang="zh-CN" altLang="en-US" sz="16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 w="1270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 w="19050">
                      <a:solidFill>
                        <a:srgbClr val="59595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时尚1</a:t>
                      </a:r>
                      <a:endParaRPr lang="zh-CN" altLang="en-US" sz="16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1270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色至：印花</a:t>
                      </a:r>
                    </a:p>
                    <a:p>
                      <a:pPr indent="0">
                        <a:buNone/>
                      </a:pP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开发方向：印花连衣裙、印花裤、压褶上衣、波点条纹、衬衫、连衣裙</a:t>
                      </a:r>
                      <a:endParaRPr lang="zh-CN" altLang="en-US" sz="16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以休闲、逛街场景为主，满足部分客人在夏季显肤色显瘦的需求，牛仔，运动风的流行元素，营造活泼、轻松的氛围。</a:t>
                      </a:r>
                      <a:endParaRPr lang="zh-CN" altLang="en-US" sz="16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寻找目标者一需要寻找适合场合穿着，创意新颖的设计。</a:t>
                      </a:r>
                      <a:endParaRPr lang="zh-CN" altLang="en-US" sz="16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连带销售为核心——五一节新品上市，购买力强。</a:t>
                      </a:r>
                      <a:endParaRPr lang="zh-CN" altLang="en-US" sz="16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印花系列</a:t>
                      </a:r>
                      <a:endParaRPr lang="zh-CN" altLang="en-US" sz="16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橱窗，POP，</a:t>
                      </a:r>
                    </a:p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微信，</a:t>
                      </a:r>
                    </a:p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劳动节礼遇</a:t>
                      </a:r>
                      <a:endParaRPr lang="zh-CN" altLang="en-US" sz="16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1个月</a:t>
                      </a:r>
                      <a:endParaRPr lang="zh-CN" altLang="en-US" sz="16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899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 w="12700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简约1</a:t>
                      </a:r>
                      <a:endParaRPr lang="zh-CN" altLang="en-US" sz="16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1270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色系：黒白</a:t>
                      </a:r>
                    </a:p>
                    <a:p>
                      <a:pPr indent="0">
                        <a:buNone/>
                      </a:pP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开发方向：蕾丝半裙，蕾丝连衣裙</a:t>
                      </a:r>
                      <a:endParaRPr lang="zh-CN" altLang="en-US" sz="16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>
                      <a:solidFill>
                        <a:srgbClr val="D9D9D9"/>
                      </a:solidFill>
                      <a:prstDash val="solid"/>
                    </a:lnL>
                    <a:lnR>
                      <a:noFill/>
                    </a:lnR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1125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 w="12700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设计</a:t>
                      </a:r>
                      <a:endParaRPr lang="zh-CN" altLang="en-US" sz="16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1270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色系：大地色</a:t>
                      </a:r>
                    </a:p>
                    <a:p>
                      <a:pPr indent="0">
                        <a:buNone/>
                      </a:pP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开发方向： 丝绸缎面裙装</a:t>
                      </a:r>
                    </a:p>
                    <a:p>
                      <a:pPr indent="0">
                        <a:buNone/>
                      </a:pP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配比：咖色50%，铁锈红20%，花型30%</a:t>
                      </a:r>
                      <a:endParaRPr lang="zh-CN" altLang="en-US" sz="16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3" gridSpan="6"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16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>
                      <a:noFill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19050">
                      <a:solidFill>
                        <a:srgbClr val="59595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>
                      <a:solidFill>
                        <a:srgbClr val="D9D9D9"/>
                      </a:solidFill>
                      <a:prstDash val="solid"/>
                    </a:lnT>
                  </a:tcPr>
                </a:tc>
                <a:tc rowSpan="3"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>
                      <a:solidFill>
                        <a:srgbClr val="D9D9D9"/>
                      </a:solidFill>
                      <a:prstDash val="solid"/>
                    </a:lnT>
                  </a:tcPr>
                </a:tc>
                <a:tc rowSpan="3"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>
                      <a:solidFill>
                        <a:srgbClr val="D9D9D9"/>
                      </a:solidFill>
                      <a:prstDash val="solid"/>
                    </a:lnT>
                  </a:tcPr>
                </a:tc>
                <a:tc rowSpan="3"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>
                      <a:solidFill>
                        <a:srgbClr val="D9D9D9"/>
                      </a:solidFill>
                      <a:prstDash val="solid"/>
                    </a:lnT>
                  </a:tcPr>
                </a:tc>
                <a:tc rowSpan="3"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>
                      <a:noFill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4899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 w="12700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简约2</a:t>
                      </a:r>
                      <a:endParaRPr lang="zh-CN" altLang="en-US" sz="16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1270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色系：灰白</a:t>
                      </a:r>
                    </a:p>
                    <a:p>
                      <a:pPr indent="0">
                        <a:buNone/>
                      </a:pP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开发方向：运动风、休闲装、轻运动设计</a:t>
                      </a:r>
                      <a:endParaRPr lang="zh-CN" altLang="en-US" sz="16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6"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>
                      <a:solidFill>
                        <a:srgbClr val="D9D9D9"/>
                      </a:solidFill>
                      <a:prstDash val="solid"/>
                    </a:lnL>
                  </a:tcPr>
                </a:tc>
                <a:tc hMerge="1"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>
                      <a:noFill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1188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 w="12700">
                      <a:solidFill>
                        <a:srgbClr val="D9D9D9"/>
                      </a:solidFill>
                      <a:prstDash val="solid"/>
                    </a:lnR>
                    <a:lnB w="19050">
                      <a:solidFill>
                        <a:srgbClr val="59595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时尚2</a:t>
                      </a:r>
                      <a:endParaRPr lang="zh-CN" altLang="en-US" sz="16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1270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19050">
                      <a:solidFill>
                        <a:srgbClr val="59595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色系：卡其色</a:t>
                      </a:r>
                    </a:p>
                    <a:p>
                      <a:pPr indent="0">
                        <a:buNone/>
                      </a:pP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开发方向：连衣裙</a:t>
                      </a:r>
                    </a:p>
                    <a:p>
                      <a:pPr indent="0">
                        <a:buNone/>
                      </a:pP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配比：花型色50%，金属色20%，卡其30%</a:t>
                      </a:r>
                      <a:endParaRPr lang="zh-CN" altLang="en-US" sz="16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19050">
                      <a:solidFill>
                        <a:srgbClr val="59595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6"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>
                      <a:solidFill>
                        <a:srgbClr val="D9D9D9"/>
                      </a:solidFill>
                      <a:prstDash val="solid"/>
                    </a:lnL>
                    <a:lnB w="19050">
                      <a:solidFill>
                        <a:srgbClr val="595959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B w="19050">
                      <a:solidFill>
                        <a:srgbClr val="595959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B w="19050">
                      <a:solidFill>
                        <a:srgbClr val="595959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B w="19050">
                      <a:solidFill>
                        <a:srgbClr val="595959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B w="19050">
                      <a:solidFill>
                        <a:srgbClr val="595959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>
                      <a:noFill/>
                    </a:lnR>
                    <a:lnB w="19050">
                      <a:solidFill>
                        <a:srgbClr val="59595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6288405" y="4809490"/>
            <a:ext cx="434784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>
                <a:solidFill>
                  <a:srgbClr val="FF0000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该区域</a:t>
            </a:r>
            <a:r>
              <a:rPr lang="en-US" altLang="zh-CN" sz="2400">
                <a:solidFill>
                  <a:srgbClr val="FF0000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 </a:t>
            </a:r>
            <a:r>
              <a:rPr lang="zh-CN" altLang="en-US" sz="2400">
                <a:solidFill>
                  <a:srgbClr val="FF0000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放相关的</a:t>
            </a:r>
            <a:r>
              <a:rPr lang="en-US" altLang="zh-CN" sz="2400">
                <a:solidFill>
                  <a:srgbClr val="FF0000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Look搭配</a:t>
            </a:r>
            <a:r>
              <a:rPr lang="zh-CN" altLang="en-US" sz="2400">
                <a:solidFill>
                  <a:srgbClr val="FF0000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图片</a:t>
            </a:r>
          </a:p>
        </p:txBody>
      </p:sp>
    </p:spTree>
    <p:custDataLst>
      <p:tags r:id="rId1"/>
    </p:custDataLst>
  </p:cSld>
  <p:clrMapOvr>
    <a:masterClrMapping/>
  </p:clrMapOvr>
  <p:transition spd="slow">
    <p:random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/>
          <p:cNvSpPr txBox="1"/>
          <p:nvPr/>
        </p:nvSpPr>
        <p:spPr>
          <a:xfrm flipH="1">
            <a:off x="288290" y="293370"/>
            <a:ext cx="3429635" cy="5835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altLang="zh-CN" sz="3200">
                <a:solidFill>
                  <a:schemeClr val="bg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2</a:t>
            </a:r>
            <a:r>
              <a:rPr lang="zh-CN" altLang="en-US" sz="3200">
                <a:solidFill>
                  <a:schemeClr val="bg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、服装组货策略</a:t>
            </a:r>
          </a:p>
        </p:txBody>
      </p:sp>
      <p:pic>
        <p:nvPicPr>
          <p:cNvPr id="149" name="图片 14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023" y="1664783"/>
            <a:ext cx="1963202" cy="3999608"/>
          </a:xfrm>
          <a:prstGeom prst="rect">
            <a:avLst/>
          </a:prstGeom>
        </p:spPr>
      </p:pic>
      <p:cxnSp>
        <p:nvCxnSpPr>
          <p:cNvPr id="134" name="直接连接符 133"/>
          <p:cNvCxnSpPr/>
          <p:nvPr>
            <p:custDataLst>
              <p:tags r:id="rId3"/>
            </p:custDataLst>
          </p:nvPr>
        </p:nvCxnSpPr>
        <p:spPr>
          <a:xfrm flipH="1">
            <a:off x="2478071" y="3706060"/>
            <a:ext cx="215573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Freeform 122"/>
          <p:cNvSpPr/>
          <p:nvPr>
            <p:custDataLst>
              <p:tags r:id="rId4"/>
            </p:custDataLst>
          </p:nvPr>
        </p:nvSpPr>
        <p:spPr bwMode="auto">
          <a:xfrm>
            <a:off x="1545770" y="2968537"/>
            <a:ext cx="1074399" cy="1418207"/>
          </a:xfrm>
          <a:custGeom>
            <a:avLst/>
            <a:gdLst>
              <a:gd name="T0" fmla="*/ 1547 w 1551"/>
              <a:gd name="T1" fmla="*/ 2182 h 2182"/>
              <a:gd name="T2" fmla="*/ 0 w 1551"/>
              <a:gd name="T3" fmla="*/ 2181 h 2182"/>
              <a:gd name="T4" fmla="*/ 3 w 1551"/>
              <a:gd name="T5" fmla="*/ 0 h 2182"/>
              <a:gd name="T6" fmla="*/ 1551 w 1551"/>
              <a:gd name="T7" fmla="*/ 2 h 2182"/>
              <a:gd name="T8" fmla="*/ 1547 w 1551"/>
              <a:gd name="T9" fmla="*/ 2182 h 2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51" h="2182">
                <a:moveTo>
                  <a:pt x="1547" y="2182"/>
                </a:moveTo>
                <a:lnTo>
                  <a:pt x="0" y="2181"/>
                </a:lnTo>
                <a:lnTo>
                  <a:pt x="3" y="0"/>
                </a:lnTo>
                <a:lnTo>
                  <a:pt x="1551" y="2"/>
                </a:lnTo>
                <a:lnTo>
                  <a:pt x="1547" y="218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pPr fontAlgn="auto">
              <a:lnSpc>
                <a:spcPct val="120000"/>
              </a:lnSpc>
            </a:pPr>
            <a:endParaRPr lang="zh-CN" altLang="en-US" sz="2000" dirty="0"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Arial" panose="020B0604020202020204" pitchFamily="34" charset="0"/>
            </a:endParaRPr>
          </a:p>
        </p:txBody>
      </p:sp>
      <p:sp>
        <p:nvSpPr>
          <p:cNvPr id="125" name="Freeform 123"/>
          <p:cNvSpPr>
            <a:spLocks noEditPoints="1"/>
          </p:cNvSpPr>
          <p:nvPr>
            <p:custDataLst>
              <p:tags r:id="rId5"/>
            </p:custDataLst>
          </p:nvPr>
        </p:nvSpPr>
        <p:spPr bwMode="auto">
          <a:xfrm>
            <a:off x="1550621" y="2990717"/>
            <a:ext cx="1063309" cy="1373845"/>
          </a:xfrm>
          <a:custGeom>
            <a:avLst/>
            <a:gdLst>
              <a:gd name="T0" fmla="*/ 1480 w 1483"/>
              <a:gd name="T1" fmla="*/ 2116 h 2116"/>
              <a:gd name="T2" fmla="*/ 0 w 1483"/>
              <a:gd name="T3" fmla="*/ 2114 h 2116"/>
              <a:gd name="T4" fmla="*/ 1 w 1483"/>
              <a:gd name="T5" fmla="*/ 0 h 2116"/>
              <a:gd name="T6" fmla="*/ 1483 w 1483"/>
              <a:gd name="T7" fmla="*/ 2 h 2116"/>
              <a:gd name="T8" fmla="*/ 1480 w 1483"/>
              <a:gd name="T9" fmla="*/ 2116 h 2116"/>
              <a:gd name="T10" fmla="*/ 20 w 1483"/>
              <a:gd name="T11" fmla="*/ 2094 h 2116"/>
              <a:gd name="T12" fmla="*/ 1460 w 1483"/>
              <a:gd name="T13" fmla="*/ 2096 h 2116"/>
              <a:gd name="T14" fmla="*/ 1463 w 1483"/>
              <a:gd name="T15" fmla="*/ 22 h 2116"/>
              <a:gd name="T16" fmla="*/ 21 w 1483"/>
              <a:gd name="T17" fmla="*/ 21 h 2116"/>
              <a:gd name="T18" fmla="*/ 20 w 1483"/>
              <a:gd name="T19" fmla="*/ 2094 h 2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483" h="2116">
                <a:moveTo>
                  <a:pt x="1480" y="2116"/>
                </a:moveTo>
                <a:lnTo>
                  <a:pt x="0" y="2114"/>
                </a:lnTo>
                <a:lnTo>
                  <a:pt x="1" y="0"/>
                </a:lnTo>
                <a:lnTo>
                  <a:pt x="1483" y="2"/>
                </a:lnTo>
                <a:lnTo>
                  <a:pt x="1480" y="2116"/>
                </a:lnTo>
                <a:close/>
                <a:moveTo>
                  <a:pt x="20" y="2094"/>
                </a:moveTo>
                <a:lnTo>
                  <a:pt x="1460" y="2096"/>
                </a:lnTo>
                <a:lnTo>
                  <a:pt x="1463" y="22"/>
                </a:lnTo>
                <a:lnTo>
                  <a:pt x="21" y="21"/>
                </a:lnTo>
                <a:lnTo>
                  <a:pt x="20" y="2094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pPr fontAlgn="auto">
              <a:lnSpc>
                <a:spcPct val="120000"/>
              </a:lnSpc>
            </a:pPr>
            <a:endParaRPr lang="zh-CN" altLang="en-US" sz="2000"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Arial" panose="020B0604020202020204" pitchFamily="34" charset="0"/>
            </a:endParaRPr>
          </a:p>
        </p:txBody>
      </p:sp>
      <p:sp>
        <p:nvSpPr>
          <p:cNvPr id="173" name="矩形 172"/>
          <p:cNvSpPr/>
          <p:nvPr>
            <p:custDataLst>
              <p:tags r:id="rId6"/>
            </p:custDataLst>
          </p:nvPr>
        </p:nvSpPr>
        <p:spPr>
          <a:xfrm>
            <a:off x="1545590" y="2968625"/>
            <a:ext cx="1067435" cy="1384935"/>
          </a:xfrm>
          <a:prstGeom prst="rect">
            <a:avLst/>
          </a:prstGeom>
        </p:spPr>
        <p:txBody>
          <a:bodyPr wrap="square" anchor="ctr" anchorCtr="0"/>
          <a:lstStyle/>
          <a:p>
            <a:pPr marL="0" indent="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800" b="1" spc="30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组货</a:t>
            </a:r>
          </a:p>
          <a:p>
            <a:pPr marL="0" indent="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800" b="1" spc="30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小结</a:t>
            </a:r>
          </a:p>
        </p:txBody>
      </p:sp>
      <p:sp>
        <p:nvSpPr>
          <p:cNvPr id="136" name="圆角矩形 135"/>
          <p:cNvSpPr/>
          <p:nvPr>
            <p:custDataLst>
              <p:tags r:id="rId7"/>
            </p:custDataLst>
          </p:nvPr>
        </p:nvSpPr>
        <p:spPr>
          <a:xfrm>
            <a:off x="3310557" y="1871956"/>
            <a:ext cx="536507" cy="54066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fontAlgn="auto">
              <a:lnSpc>
                <a:spcPct val="120000"/>
              </a:lnSpc>
            </a:pPr>
            <a:endParaRPr lang="zh-CN" altLang="en-US" sz="2000" dirty="0">
              <a:solidFill>
                <a:schemeClr val="tx2"/>
              </a:solidFill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Arial" panose="020B0604020202020204" pitchFamily="34" charset="0"/>
            </a:endParaRPr>
          </a:p>
        </p:txBody>
      </p:sp>
      <p:sp>
        <p:nvSpPr>
          <p:cNvPr id="166" name="Freeform 63"/>
          <p:cNvSpPr>
            <a:spLocks noEditPoints="1"/>
          </p:cNvSpPr>
          <p:nvPr>
            <p:custDataLst>
              <p:tags r:id="rId8"/>
            </p:custDataLst>
          </p:nvPr>
        </p:nvSpPr>
        <p:spPr bwMode="auto">
          <a:xfrm>
            <a:off x="3448496" y="2014747"/>
            <a:ext cx="253003" cy="248152"/>
          </a:xfrm>
          <a:custGeom>
            <a:avLst/>
            <a:gdLst>
              <a:gd name="T0" fmla="*/ 38 w 59"/>
              <a:gd name="T1" fmla="*/ 34 h 58"/>
              <a:gd name="T2" fmla="*/ 36 w 59"/>
              <a:gd name="T3" fmla="*/ 7 h 58"/>
              <a:gd name="T4" fmla="*/ 8 w 59"/>
              <a:gd name="T5" fmla="*/ 7 h 58"/>
              <a:gd name="T6" fmla="*/ 8 w 59"/>
              <a:gd name="T7" fmla="*/ 35 h 58"/>
              <a:gd name="T8" fmla="*/ 34 w 59"/>
              <a:gd name="T9" fmla="*/ 37 h 58"/>
              <a:gd name="T10" fmla="*/ 38 w 59"/>
              <a:gd name="T11" fmla="*/ 40 h 58"/>
              <a:gd name="T12" fmla="*/ 38 w 59"/>
              <a:gd name="T13" fmla="*/ 44 h 58"/>
              <a:gd name="T14" fmla="*/ 51 w 59"/>
              <a:gd name="T15" fmla="*/ 57 h 58"/>
              <a:gd name="T16" fmla="*/ 55 w 59"/>
              <a:gd name="T17" fmla="*/ 57 h 58"/>
              <a:gd name="T18" fmla="*/ 58 w 59"/>
              <a:gd name="T19" fmla="*/ 55 h 58"/>
              <a:gd name="T20" fmla="*/ 58 w 59"/>
              <a:gd name="T21" fmla="*/ 50 h 58"/>
              <a:gd name="T22" fmla="*/ 44 w 59"/>
              <a:gd name="T23" fmla="*/ 37 h 58"/>
              <a:gd name="T24" fmla="*/ 41 w 59"/>
              <a:gd name="T25" fmla="*/ 37 h 58"/>
              <a:gd name="T26" fmla="*/ 38 w 59"/>
              <a:gd name="T27" fmla="*/ 34 h 58"/>
              <a:gd name="T28" fmla="*/ 33 w 59"/>
              <a:gd name="T29" fmla="*/ 32 h 58"/>
              <a:gd name="T30" fmla="*/ 33 w 59"/>
              <a:gd name="T31" fmla="*/ 11 h 58"/>
              <a:gd name="T32" fmla="*/ 11 w 59"/>
              <a:gd name="T33" fmla="*/ 11 h 58"/>
              <a:gd name="T34" fmla="*/ 11 w 59"/>
              <a:gd name="T35" fmla="*/ 32 h 58"/>
              <a:gd name="T36" fmla="*/ 33 w 59"/>
              <a:gd name="T37" fmla="*/ 32 h 58"/>
              <a:gd name="T38" fmla="*/ 33 w 59"/>
              <a:gd name="T39" fmla="*/ 32 h 58"/>
              <a:gd name="T40" fmla="*/ 28 w 59"/>
              <a:gd name="T41" fmla="*/ 11 h 58"/>
              <a:gd name="T42" fmla="*/ 14 w 59"/>
              <a:gd name="T43" fmla="*/ 13 h 58"/>
              <a:gd name="T44" fmla="*/ 14 w 59"/>
              <a:gd name="T45" fmla="*/ 29 h 58"/>
              <a:gd name="T46" fmla="*/ 15 w 59"/>
              <a:gd name="T47" fmla="*/ 31 h 58"/>
              <a:gd name="T48" fmla="*/ 16 w 59"/>
              <a:gd name="T49" fmla="*/ 14 h 58"/>
              <a:gd name="T50" fmla="*/ 28 w 59"/>
              <a:gd name="T51" fmla="*/ 11 h 58"/>
              <a:gd name="T52" fmla="*/ 28 w 59"/>
              <a:gd name="T53" fmla="*/ 11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59" h="58">
                <a:moveTo>
                  <a:pt x="38" y="34"/>
                </a:moveTo>
                <a:cubicBezTo>
                  <a:pt x="44" y="26"/>
                  <a:pt x="43" y="14"/>
                  <a:pt x="36" y="7"/>
                </a:cubicBezTo>
                <a:cubicBezTo>
                  <a:pt x="28" y="0"/>
                  <a:pt x="16" y="0"/>
                  <a:pt x="8" y="7"/>
                </a:cubicBezTo>
                <a:cubicBezTo>
                  <a:pt x="0" y="15"/>
                  <a:pt x="0" y="28"/>
                  <a:pt x="8" y="35"/>
                </a:cubicBezTo>
                <a:cubicBezTo>
                  <a:pt x="15" y="42"/>
                  <a:pt x="27" y="43"/>
                  <a:pt x="34" y="37"/>
                </a:cubicBezTo>
                <a:cubicBezTo>
                  <a:pt x="38" y="40"/>
                  <a:pt x="38" y="40"/>
                  <a:pt x="38" y="40"/>
                </a:cubicBezTo>
                <a:cubicBezTo>
                  <a:pt x="37" y="41"/>
                  <a:pt x="37" y="43"/>
                  <a:pt x="38" y="44"/>
                </a:cubicBezTo>
                <a:cubicBezTo>
                  <a:pt x="51" y="57"/>
                  <a:pt x="51" y="57"/>
                  <a:pt x="51" y="57"/>
                </a:cubicBezTo>
                <a:cubicBezTo>
                  <a:pt x="52" y="58"/>
                  <a:pt x="54" y="58"/>
                  <a:pt x="55" y="57"/>
                </a:cubicBezTo>
                <a:cubicBezTo>
                  <a:pt x="58" y="55"/>
                  <a:pt x="58" y="55"/>
                  <a:pt x="58" y="55"/>
                </a:cubicBezTo>
                <a:cubicBezTo>
                  <a:pt x="59" y="53"/>
                  <a:pt x="59" y="51"/>
                  <a:pt x="58" y="50"/>
                </a:cubicBezTo>
                <a:cubicBezTo>
                  <a:pt x="44" y="37"/>
                  <a:pt x="44" y="37"/>
                  <a:pt x="44" y="37"/>
                </a:cubicBezTo>
                <a:cubicBezTo>
                  <a:pt x="44" y="36"/>
                  <a:pt x="42" y="36"/>
                  <a:pt x="41" y="37"/>
                </a:cubicBezTo>
                <a:cubicBezTo>
                  <a:pt x="38" y="34"/>
                  <a:pt x="38" y="34"/>
                  <a:pt x="38" y="34"/>
                </a:cubicBezTo>
                <a:close/>
                <a:moveTo>
                  <a:pt x="33" y="32"/>
                </a:moveTo>
                <a:cubicBezTo>
                  <a:pt x="38" y="26"/>
                  <a:pt x="38" y="17"/>
                  <a:pt x="33" y="11"/>
                </a:cubicBezTo>
                <a:cubicBezTo>
                  <a:pt x="27" y="5"/>
                  <a:pt x="17" y="5"/>
                  <a:pt x="11" y="11"/>
                </a:cubicBezTo>
                <a:cubicBezTo>
                  <a:pt x="6" y="17"/>
                  <a:pt x="6" y="26"/>
                  <a:pt x="11" y="32"/>
                </a:cubicBezTo>
                <a:cubicBezTo>
                  <a:pt x="17" y="38"/>
                  <a:pt x="27" y="38"/>
                  <a:pt x="33" y="32"/>
                </a:cubicBezTo>
                <a:cubicBezTo>
                  <a:pt x="33" y="32"/>
                  <a:pt x="33" y="32"/>
                  <a:pt x="33" y="32"/>
                </a:cubicBezTo>
                <a:close/>
                <a:moveTo>
                  <a:pt x="28" y="11"/>
                </a:moveTo>
                <a:cubicBezTo>
                  <a:pt x="23" y="9"/>
                  <a:pt x="18" y="9"/>
                  <a:pt x="14" y="13"/>
                </a:cubicBezTo>
                <a:cubicBezTo>
                  <a:pt x="9" y="18"/>
                  <a:pt x="9" y="25"/>
                  <a:pt x="14" y="29"/>
                </a:cubicBezTo>
                <a:cubicBezTo>
                  <a:pt x="14" y="30"/>
                  <a:pt x="15" y="30"/>
                  <a:pt x="15" y="31"/>
                </a:cubicBezTo>
                <a:cubicBezTo>
                  <a:pt x="12" y="26"/>
                  <a:pt x="12" y="19"/>
                  <a:pt x="16" y="14"/>
                </a:cubicBezTo>
                <a:cubicBezTo>
                  <a:pt x="19" y="11"/>
                  <a:pt x="24" y="10"/>
                  <a:pt x="28" y="11"/>
                </a:cubicBezTo>
                <a:cubicBezTo>
                  <a:pt x="28" y="11"/>
                  <a:pt x="28" y="11"/>
                  <a:pt x="28" y="1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pPr fontAlgn="auto">
              <a:lnSpc>
                <a:spcPct val="140000"/>
              </a:lnSpc>
            </a:pPr>
            <a:endParaRPr lang="zh-CN" altLang="en-US" sz="800">
              <a:solidFill>
                <a:schemeClr val="tx2"/>
              </a:solidFill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Arial" panose="020B0604020202020204" pitchFamily="34" charset="0"/>
            </a:endParaRPr>
          </a:p>
        </p:txBody>
      </p:sp>
      <p:sp>
        <p:nvSpPr>
          <p:cNvPr id="175" name="文本框 174"/>
          <p:cNvSpPr txBox="1"/>
          <p:nvPr>
            <p:custDataLst>
              <p:tags r:id="rId9"/>
            </p:custDataLst>
          </p:nvPr>
        </p:nvSpPr>
        <p:spPr>
          <a:xfrm>
            <a:off x="3874135" y="1894840"/>
            <a:ext cx="1792605" cy="47498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0" indent="0" algn="l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400" b="1" spc="150">
                <a:solidFill>
                  <a:schemeClr val="tx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组什么货</a:t>
            </a:r>
          </a:p>
        </p:txBody>
      </p:sp>
      <p:sp>
        <p:nvSpPr>
          <p:cNvPr id="144" name="圆角矩形 143"/>
          <p:cNvSpPr/>
          <p:nvPr>
            <p:custDataLst>
              <p:tags r:id="rId10"/>
            </p:custDataLst>
          </p:nvPr>
        </p:nvSpPr>
        <p:spPr>
          <a:xfrm>
            <a:off x="3310557" y="2639978"/>
            <a:ext cx="536507" cy="54066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fontAlgn="auto">
              <a:lnSpc>
                <a:spcPct val="120000"/>
              </a:lnSpc>
            </a:pPr>
            <a:endParaRPr lang="zh-CN" altLang="en-US" sz="2000">
              <a:solidFill>
                <a:schemeClr val="tx2"/>
              </a:solidFill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Arial" panose="020B0604020202020204" pitchFamily="34" charset="0"/>
            </a:endParaRPr>
          </a:p>
        </p:txBody>
      </p:sp>
      <p:sp>
        <p:nvSpPr>
          <p:cNvPr id="176" name="文本框 175"/>
          <p:cNvSpPr txBox="1"/>
          <p:nvPr>
            <p:custDataLst>
              <p:tags r:id="rId11"/>
            </p:custDataLst>
          </p:nvPr>
        </p:nvSpPr>
        <p:spPr>
          <a:xfrm>
            <a:off x="3874135" y="2662555"/>
            <a:ext cx="2447290" cy="474980"/>
          </a:xfrm>
          <a:prstGeom prst="rect">
            <a:avLst/>
          </a:prstGeom>
          <a:noFill/>
        </p:spPr>
        <p:txBody>
          <a:bodyPr wrap="square" rtlCol="0" anchor="ctr" anchorCtr="0"/>
          <a:lstStyle/>
          <a:p>
            <a:pPr marL="0" indent="0" algn="l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400" b="1" spc="150">
                <a:solidFill>
                  <a:schemeClr val="tx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组多少款</a:t>
            </a:r>
          </a:p>
        </p:txBody>
      </p:sp>
      <p:sp>
        <p:nvSpPr>
          <p:cNvPr id="140" name="圆角矩形 139"/>
          <p:cNvSpPr/>
          <p:nvPr>
            <p:custDataLst>
              <p:tags r:id="rId12"/>
            </p:custDataLst>
          </p:nvPr>
        </p:nvSpPr>
        <p:spPr>
          <a:xfrm rot="8707077">
            <a:off x="3310557" y="3408000"/>
            <a:ext cx="536507" cy="540666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fontAlgn="auto">
              <a:lnSpc>
                <a:spcPct val="120000"/>
              </a:lnSpc>
            </a:pPr>
            <a:endParaRPr lang="zh-CN" altLang="en-US" sz="2000" dirty="0">
              <a:solidFill>
                <a:schemeClr val="tx2"/>
              </a:solidFill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Arial" panose="020B0604020202020204" pitchFamily="34" charset="0"/>
            </a:endParaRPr>
          </a:p>
        </p:txBody>
      </p:sp>
      <p:sp>
        <p:nvSpPr>
          <p:cNvPr id="162" name="Freeform 64"/>
          <p:cNvSpPr>
            <a:spLocks noEditPoints="1"/>
          </p:cNvSpPr>
          <p:nvPr>
            <p:custDataLst>
              <p:tags r:id="rId13"/>
            </p:custDataLst>
          </p:nvPr>
        </p:nvSpPr>
        <p:spPr bwMode="auto">
          <a:xfrm>
            <a:off x="3475530" y="3527224"/>
            <a:ext cx="226664" cy="271026"/>
          </a:xfrm>
          <a:custGeom>
            <a:avLst/>
            <a:gdLst>
              <a:gd name="T0" fmla="*/ 34 w 53"/>
              <a:gd name="T1" fmla="*/ 54 h 63"/>
              <a:gd name="T2" fmla="*/ 35 w 53"/>
              <a:gd name="T3" fmla="*/ 56 h 63"/>
              <a:gd name="T4" fmla="*/ 19 w 53"/>
              <a:gd name="T5" fmla="*/ 57 h 63"/>
              <a:gd name="T6" fmla="*/ 18 w 53"/>
              <a:gd name="T7" fmla="*/ 55 h 63"/>
              <a:gd name="T8" fmla="*/ 19 w 53"/>
              <a:gd name="T9" fmla="*/ 54 h 63"/>
              <a:gd name="T10" fmla="*/ 32 w 53"/>
              <a:gd name="T11" fmla="*/ 61 h 63"/>
              <a:gd name="T12" fmla="*/ 23 w 53"/>
              <a:gd name="T13" fmla="*/ 63 h 63"/>
              <a:gd name="T14" fmla="*/ 21 w 53"/>
              <a:gd name="T15" fmla="*/ 59 h 63"/>
              <a:gd name="T16" fmla="*/ 26 w 53"/>
              <a:gd name="T17" fmla="*/ 15 h 63"/>
              <a:gd name="T18" fmla="*/ 33 w 53"/>
              <a:gd name="T19" fmla="*/ 52 h 63"/>
              <a:gd name="T20" fmla="*/ 12 w 53"/>
              <a:gd name="T21" fmla="*/ 29 h 63"/>
              <a:gd name="T22" fmla="*/ 26 w 53"/>
              <a:gd name="T23" fmla="*/ 15 h 63"/>
              <a:gd name="T24" fmla="*/ 29 w 53"/>
              <a:gd name="T25" fmla="*/ 17 h 63"/>
              <a:gd name="T26" fmla="*/ 32 w 53"/>
              <a:gd name="T27" fmla="*/ 19 h 63"/>
              <a:gd name="T28" fmla="*/ 29 w 53"/>
              <a:gd name="T29" fmla="*/ 18 h 63"/>
              <a:gd name="T30" fmla="*/ 20 w 53"/>
              <a:gd name="T31" fmla="*/ 22 h 63"/>
              <a:gd name="T32" fmla="*/ 17 w 53"/>
              <a:gd name="T33" fmla="*/ 29 h 63"/>
              <a:gd name="T34" fmla="*/ 16 w 53"/>
              <a:gd name="T35" fmla="*/ 34 h 63"/>
              <a:gd name="T36" fmla="*/ 15 w 53"/>
              <a:gd name="T37" fmla="*/ 31 h 63"/>
              <a:gd name="T38" fmla="*/ 15 w 53"/>
              <a:gd name="T39" fmla="*/ 25 h 63"/>
              <a:gd name="T40" fmla="*/ 19 w 53"/>
              <a:gd name="T41" fmla="*/ 20 h 63"/>
              <a:gd name="T42" fmla="*/ 26 w 53"/>
              <a:gd name="T43" fmla="*/ 17 h 63"/>
              <a:gd name="T44" fmla="*/ 28 w 53"/>
              <a:gd name="T45" fmla="*/ 17 h 63"/>
              <a:gd name="T46" fmla="*/ 28 w 53"/>
              <a:gd name="T47" fmla="*/ 0 h 63"/>
              <a:gd name="T48" fmla="*/ 27 w 53"/>
              <a:gd name="T49" fmla="*/ 10 h 63"/>
              <a:gd name="T50" fmla="*/ 25 w 53"/>
              <a:gd name="T51" fmla="*/ 0 h 63"/>
              <a:gd name="T52" fmla="*/ 47 w 53"/>
              <a:gd name="T53" fmla="*/ 10 h 63"/>
              <a:gd name="T54" fmla="*/ 38 w 53"/>
              <a:gd name="T55" fmla="*/ 14 h 63"/>
              <a:gd name="T56" fmla="*/ 14 w 53"/>
              <a:gd name="T57" fmla="*/ 42 h 63"/>
              <a:gd name="T58" fmla="*/ 6 w 53"/>
              <a:gd name="T59" fmla="*/ 45 h 63"/>
              <a:gd name="T60" fmla="*/ 14 w 53"/>
              <a:gd name="T61" fmla="*/ 42 h 63"/>
              <a:gd name="T62" fmla="*/ 9 w 53"/>
              <a:gd name="T63" fmla="*/ 7 h 63"/>
              <a:gd name="T64" fmla="*/ 13 w 53"/>
              <a:gd name="T65" fmla="*/ 16 h 63"/>
              <a:gd name="T66" fmla="*/ 9 w 53"/>
              <a:gd name="T67" fmla="*/ 7 h 63"/>
              <a:gd name="T68" fmla="*/ 44 w 53"/>
              <a:gd name="T69" fmla="*/ 47 h 63"/>
              <a:gd name="T70" fmla="*/ 42 w 53"/>
              <a:gd name="T71" fmla="*/ 40 h 63"/>
              <a:gd name="T72" fmla="*/ 39 w 53"/>
              <a:gd name="T73" fmla="*/ 42 h 63"/>
              <a:gd name="T74" fmla="*/ 53 w 53"/>
              <a:gd name="T75" fmla="*/ 29 h 63"/>
              <a:gd name="T76" fmla="*/ 45 w 53"/>
              <a:gd name="T77" fmla="*/ 29 h 63"/>
              <a:gd name="T78" fmla="*/ 53 w 53"/>
              <a:gd name="T79" fmla="*/ 26 h 63"/>
              <a:gd name="T80" fmla="*/ 0 w 53"/>
              <a:gd name="T81" fmla="*/ 29 h 63"/>
              <a:gd name="T82" fmla="*/ 8 w 53"/>
              <a:gd name="T83" fmla="*/ 26 h 63"/>
              <a:gd name="T84" fmla="*/ 8 w 53"/>
              <a:gd name="T85" fmla="*/ 29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3" h="63">
                <a:moveTo>
                  <a:pt x="19" y="54"/>
                </a:moveTo>
                <a:cubicBezTo>
                  <a:pt x="34" y="54"/>
                  <a:pt x="34" y="54"/>
                  <a:pt x="34" y="54"/>
                </a:cubicBezTo>
                <a:cubicBezTo>
                  <a:pt x="34" y="54"/>
                  <a:pt x="35" y="54"/>
                  <a:pt x="35" y="55"/>
                </a:cubicBezTo>
                <a:cubicBezTo>
                  <a:pt x="35" y="56"/>
                  <a:pt x="35" y="56"/>
                  <a:pt x="35" y="56"/>
                </a:cubicBezTo>
                <a:cubicBezTo>
                  <a:pt x="35" y="57"/>
                  <a:pt x="34" y="57"/>
                  <a:pt x="34" y="57"/>
                </a:cubicBezTo>
                <a:cubicBezTo>
                  <a:pt x="19" y="57"/>
                  <a:pt x="19" y="57"/>
                  <a:pt x="19" y="57"/>
                </a:cubicBezTo>
                <a:cubicBezTo>
                  <a:pt x="19" y="57"/>
                  <a:pt x="18" y="57"/>
                  <a:pt x="18" y="56"/>
                </a:cubicBezTo>
                <a:cubicBezTo>
                  <a:pt x="18" y="55"/>
                  <a:pt x="18" y="55"/>
                  <a:pt x="18" y="55"/>
                </a:cubicBezTo>
                <a:cubicBezTo>
                  <a:pt x="18" y="54"/>
                  <a:pt x="19" y="54"/>
                  <a:pt x="19" y="54"/>
                </a:cubicBezTo>
                <a:cubicBezTo>
                  <a:pt x="19" y="54"/>
                  <a:pt x="19" y="54"/>
                  <a:pt x="19" y="54"/>
                </a:cubicBezTo>
                <a:close/>
                <a:moveTo>
                  <a:pt x="32" y="59"/>
                </a:moveTo>
                <a:cubicBezTo>
                  <a:pt x="32" y="61"/>
                  <a:pt x="32" y="61"/>
                  <a:pt x="32" y="61"/>
                </a:cubicBezTo>
                <a:cubicBezTo>
                  <a:pt x="32" y="62"/>
                  <a:pt x="31" y="63"/>
                  <a:pt x="30" y="63"/>
                </a:cubicBezTo>
                <a:cubicBezTo>
                  <a:pt x="23" y="63"/>
                  <a:pt x="23" y="63"/>
                  <a:pt x="23" y="63"/>
                </a:cubicBezTo>
                <a:cubicBezTo>
                  <a:pt x="22" y="63"/>
                  <a:pt x="21" y="62"/>
                  <a:pt x="21" y="61"/>
                </a:cubicBezTo>
                <a:cubicBezTo>
                  <a:pt x="21" y="59"/>
                  <a:pt x="21" y="59"/>
                  <a:pt x="21" y="59"/>
                </a:cubicBezTo>
                <a:cubicBezTo>
                  <a:pt x="32" y="59"/>
                  <a:pt x="32" y="59"/>
                  <a:pt x="32" y="59"/>
                </a:cubicBezTo>
                <a:close/>
                <a:moveTo>
                  <a:pt x="26" y="15"/>
                </a:moveTo>
                <a:cubicBezTo>
                  <a:pt x="34" y="15"/>
                  <a:pt x="40" y="21"/>
                  <a:pt x="40" y="29"/>
                </a:cubicBezTo>
                <a:cubicBezTo>
                  <a:pt x="40" y="37"/>
                  <a:pt x="33" y="39"/>
                  <a:pt x="33" y="52"/>
                </a:cubicBezTo>
                <a:cubicBezTo>
                  <a:pt x="20" y="52"/>
                  <a:pt x="20" y="52"/>
                  <a:pt x="20" y="52"/>
                </a:cubicBezTo>
                <a:cubicBezTo>
                  <a:pt x="20" y="39"/>
                  <a:pt x="12" y="37"/>
                  <a:pt x="12" y="29"/>
                </a:cubicBezTo>
                <a:cubicBezTo>
                  <a:pt x="12" y="21"/>
                  <a:pt x="19" y="15"/>
                  <a:pt x="26" y="15"/>
                </a:cubicBezTo>
                <a:cubicBezTo>
                  <a:pt x="26" y="15"/>
                  <a:pt x="26" y="15"/>
                  <a:pt x="26" y="15"/>
                </a:cubicBezTo>
                <a:close/>
                <a:moveTo>
                  <a:pt x="28" y="17"/>
                </a:moveTo>
                <a:cubicBezTo>
                  <a:pt x="29" y="17"/>
                  <a:pt x="29" y="17"/>
                  <a:pt x="29" y="17"/>
                </a:cubicBezTo>
                <a:cubicBezTo>
                  <a:pt x="31" y="18"/>
                  <a:pt x="32" y="19"/>
                  <a:pt x="34" y="20"/>
                </a:cubicBezTo>
                <a:cubicBezTo>
                  <a:pt x="33" y="19"/>
                  <a:pt x="33" y="19"/>
                  <a:pt x="32" y="19"/>
                </a:cubicBezTo>
                <a:cubicBezTo>
                  <a:pt x="31" y="19"/>
                  <a:pt x="31" y="19"/>
                  <a:pt x="31" y="19"/>
                </a:cubicBezTo>
                <a:cubicBezTo>
                  <a:pt x="30" y="19"/>
                  <a:pt x="30" y="19"/>
                  <a:pt x="29" y="18"/>
                </a:cubicBezTo>
                <a:cubicBezTo>
                  <a:pt x="28" y="19"/>
                  <a:pt x="27" y="19"/>
                  <a:pt x="26" y="19"/>
                </a:cubicBezTo>
                <a:cubicBezTo>
                  <a:pt x="24" y="20"/>
                  <a:pt x="22" y="21"/>
                  <a:pt x="20" y="22"/>
                </a:cubicBezTo>
                <a:cubicBezTo>
                  <a:pt x="19" y="23"/>
                  <a:pt x="19" y="23"/>
                  <a:pt x="19" y="23"/>
                </a:cubicBezTo>
                <a:cubicBezTo>
                  <a:pt x="18" y="25"/>
                  <a:pt x="17" y="27"/>
                  <a:pt x="17" y="29"/>
                </a:cubicBezTo>
                <a:cubicBezTo>
                  <a:pt x="16" y="30"/>
                  <a:pt x="16" y="30"/>
                  <a:pt x="16" y="30"/>
                </a:cubicBezTo>
                <a:cubicBezTo>
                  <a:pt x="16" y="31"/>
                  <a:pt x="16" y="33"/>
                  <a:pt x="16" y="34"/>
                </a:cubicBezTo>
                <a:cubicBezTo>
                  <a:pt x="16" y="33"/>
                  <a:pt x="16" y="33"/>
                  <a:pt x="15" y="32"/>
                </a:cubicBezTo>
                <a:cubicBezTo>
                  <a:pt x="15" y="31"/>
                  <a:pt x="15" y="31"/>
                  <a:pt x="15" y="31"/>
                </a:cubicBezTo>
                <a:cubicBezTo>
                  <a:pt x="15" y="29"/>
                  <a:pt x="15" y="28"/>
                  <a:pt x="15" y="26"/>
                </a:cubicBezTo>
                <a:cubicBezTo>
                  <a:pt x="15" y="25"/>
                  <a:pt x="15" y="25"/>
                  <a:pt x="15" y="25"/>
                </a:cubicBezTo>
                <a:cubicBezTo>
                  <a:pt x="16" y="24"/>
                  <a:pt x="17" y="22"/>
                  <a:pt x="18" y="21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19"/>
                  <a:pt x="22" y="18"/>
                  <a:pt x="24" y="17"/>
                </a:cubicBezTo>
                <a:cubicBezTo>
                  <a:pt x="25" y="17"/>
                  <a:pt x="25" y="17"/>
                  <a:pt x="26" y="17"/>
                </a:cubicBezTo>
                <a:cubicBezTo>
                  <a:pt x="27" y="17"/>
                  <a:pt x="28" y="17"/>
                  <a:pt x="28" y="17"/>
                </a:cubicBezTo>
                <a:cubicBezTo>
                  <a:pt x="28" y="17"/>
                  <a:pt x="28" y="17"/>
                  <a:pt x="28" y="17"/>
                </a:cubicBezTo>
                <a:close/>
                <a:moveTo>
                  <a:pt x="25" y="0"/>
                </a:moveTo>
                <a:cubicBezTo>
                  <a:pt x="28" y="0"/>
                  <a:pt x="28" y="0"/>
                  <a:pt x="28" y="0"/>
                </a:cubicBezTo>
                <a:cubicBezTo>
                  <a:pt x="28" y="10"/>
                  <a:pt x="28" y="10"/>
                  <a:pt x="28" y="10"/>
                </a:cubicBezTo>
                <a:cubicBezTo>
                  <a:pt x="28" y="10"/>
                  <a:pt x="27" y="10"/>
                  <a:pt x="27" y="10"/>
                </a:cubicBezTo>
                <a:cubicBezTo>
                  <a:pt x="26" y="10"/>
                  <a:pt x="25" y="10"/>
                  <a:pt x="25" y="10"/>
                </a:cubicBezTo>
                <a:cubicBezTo>
                  <a:pt x="25" y="0"/>
                  <a:pt x="25" y="0"/>
                  <a:pt x="25" y="0"/>
                </a:cubicBezTo>
                <a:close/>
                <a:moveTo>
                  <a:pt x="44" y="7"/>
                </a:moveTo>
                <a:cubicBezTo>
                  <a:pt x="47" y="10"/>
                  <a:pt x="47" y="10"/>
                  <a:pt x="47" y="10"/>
                </a:cubicBezTo>
                <a:cubicBezTo>
                  <a:pt x="40" y="16"/>
                  <a:pt x="40" y="16"/>
                  <a:pt x="40" y="16"/>
                </a:cubicBezTo>
                <a:cubicBezTo>
                  <a:pt x="40" y="15"/>
                  <a:pt x="39" y="14"/>
                  <a:pt x="38" y="14"/>
                </a:cubicBezTo>
                <a:cubicBezTo>
                  <a:pt x="44" y="7"/>
                  <a:pt x="44" y="7"/>
                  <a:pt x="44" y="7"/>
                </a:cubicBezTo>
                <a:close/>
                <a:moveTo>
                  <a:pt x="14" y="42"/>
                </a:moveTo>
                <a:cubicBezTo>
                  <a:pt x="9" y="47"/>
                  <a:pt x="9" y="47"/>
                  <a:pt x="9" y="47"/>
                </a:cubicBezTo>
                <a:cubicBezTo>
                  <a:pt x="6" y="45"/>
                  <a:pt x="6" y="45"/>
                  <a:pt x="6" y="45"/>
                </a:cubicBezTo>
                <a:cubicBezTo>
                  <a:pt x="11" y="40"/>
                  <a:pt x="11" y="40"/>
                  <a:pt x="11" y="40"/>
                </a:cubicBezTo>
                <a:cubicBezTo>
                  <a:pt x="12" y="41"/>
                  <a:pt x="13" y="42"/>
                  <a:pt x="14" y="42"/>
                </a:cubicBezTo>
                <a:cubicBezTo>
                  <a:pt x="14" y="42"/>
                  <a:pt x="14" y="42"/>
                  <a:pt x="14" y="42"/>
                </a:cubicBezTo>
                <a:close/>
                <a:moveTo>
                  <a:pt x="9" y="7"/>
                </a:moveTo>
                <a:cubicBezTo>
                  <a:pt x="6" y="10"/>
                  <a:pt x="6" y="10"/>
                  <a:pt x="6" y="10"/>
                </a:cubicBezTo>
                <a:cubicBezTo>
                  <a:pt x="13" y="16"/>
                  <a:pt x="13" y="16"/>
                  <a:pt x="13" y="16"/>
                </a:cubicBezTo>
                <a:cubicBezTo>
                  <a:pt x="14" y="15"/>
                  <a:pt x="14" y="14"/>
                  <a:pt x="15" y="14"/>
                </a:cubicBezTo>
                <a:cubicBezTo>
                  <a:pt x="9" y="7"/>
                  <a:pt x="9" y="7"/>
                  <a:pt x="9" y="7"/>
                </a:cubicBezTo>
                <a:close/>
                <a:moveTo>
                  <a:pt x="39" y="42"/>
                </a:moveTo>
                <a:cubicBezTo>
                  <a:pt x="44" y="47"/>
                  <a:pt x="44" y="47"/>
                  <a:pt x="44" y="47"/>
                </a:cubicBezTo>
                <a:cubicBezTo>
                  <a:pt x="47" y="45"/>
                  <a:pt x="47" y="45"/>
                  <a:pt x="47" y="45"/>
                </a:cubicBezTo>
                <a:cubicBezTo>
                  <a:pt x="42" y="40"/>
                  <a:pt x="42" y="40"/>
                  <a:pt x="42" y="40"/>
                </a:cubicBezTo>
                <a:cubicBezTo>
                  <a:pt x="41" y="41"/>
                  <a:pt x="40" y="42"/>
                  <a:pt x="39" y="42"/>
                </a:cubicBezTo>
                <a:cubicBezTo>
                  <a:pt x="39" y="42"/>
                  <a:pt x="39" y="42"/>
                  <a:pt x="39" y="42"/>
                </a:cubicBezTo>
                <a:close/>
                <a:moveTo>
                  <a:pt x="53" y="26"/>
                </a:moveTo>
                <a:cubicBezTo>
                  <a:pt x="53" y="29"/>
                  <a:pt x="53" y="29"/>
                  <a:pt x="53" y="29"/>
                </a:cubicBezTo>
                <a:cubicBezTo>
                  <a:pt x="45" y="29"/>
                  <a:pt x="45" y="29"/>
                  <a:pt x="45" y="29"/>
                </a:cubicBezTo>
                <a:cubicBezTo>
                  <a:pt x="45" y="29"/>
                  <a:pt x="45" y="29"/>
                  <a:pt x="45" y="29"/>
                </a:cubicBezTo>
                <a:cubicBezTo>
                  <a:pt x="45" y="28"/>
                  <a:pt x="45" y="27"/>
                  <a:pt x="45" y="26"/>
                </a:cubicBezTo>
                <a:cubicBezTo>
                  <a:pt x="53" y="26"/>
                  <a:pt x="53" y="26"/>
                  <a:pt x="53" y="26"/>
                </a:cubicBezTo>
                <a:close/>
                <a:moveTo>
                  <a:pt x="8" y="29"/>
                </a:moveTo>
                <a:cubicBezTo>
                  <a:pt x="0" y="29"/>
                  <a:pt x="0" y="29"/>
                  <a:pt x="0" y="29"/>
                </a:cubicBezTo>
                <a:cubicBezTo>
                  <a:pt x="0" y="26"/>
                  <a:pt x="0" y="26"/>
                  <a:pt x="0" y="26"/>
                </a:cubicBezTo>
                <a:cubicBezTo>
                  <a:pt x="8" y="26"/>
                  <a:pt x="8" y="26"/>
                  <a:pt x="8" y="26"/>
                </a:cubicBezTo>
                <a:cubicBezTo>
                  <a:pt x="8" y="27"/>
                  <a:pt x="8" y="28"/>
                  <a:pt x="8" y="29"/>
                </a:cubicBezTo>
                <a:cubicBezTo>
                  <a:pt x="8" y="29"/>
                  <a:pt x="8" y="29"/>
                  <a:pt x="8" y="29"/>
                </a:cubicBezTo>
                <a:cubicBezTo>
                  <a:pt x="8" y="29"/>
                  <a:pt x="8" y="29"/>
                  <a:pt x="8" y="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 fontScale="92500" lnSpcReduction="10000"/>
          </a:bodyPr>
          <a:lstStyle/>
          <a:p>
            <a:pPr fontAlgn="auto">
              <a:lnSpc>
                <a:spcPct val="130000"/>
              </a:lnSpc>
            </a:pPr>
            <a:endParaRPr lang="zh-CN" altLang="en-US" sz="1200">
              <a:solidFill>
                <a:schemeClr val="tx2"/>
              </a:solidFill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Arial" panose="020B0604020202020204" pitchFamily="34" charset="0"/>
            </a:endParaRPr>
          </a:p>
        </p:txBody>
      </p:sp>
      <p:sp>
        <p:nvSpPr>
          <p:cNvPr id="177" name="文本框 176"/>
          <p:cNvSpPr txBox="1"/>
          <p:nvPr>
            <p:custDataLst>
              <p:tags r:id="rId14"/>
            </p:custDataLst>
          </p:nvPr>
        </p:nvSpPr>
        <p:spPr>
          <a:xfrm>
            <a:off x="3874135" y="3430905"/>
            <a:ext cx="2162810" cy="47498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0" indent="0" algn="l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400" b="1" spc="15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组货多深</a:t>
            </a:r>
            <a:endParaRPr lang="zh-CN" altLang="en-US" sz="2400" b="1" spc="150">
              <a:solidFill>
                <a:schemeClr val="tx1"/>
              </a:solidFill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+mn-ea"/>
            </a:endParaRPr>
          </a:p>
        </p:txBody>
      </p:sp>
      <p:sp>
        <p:nvSpPr>
          <p:cNvPr id="148" name="圆角矩形 147"/>
          <p:cNvSpPr/>
          <p:nvPr>
            <p:custDataLst>
              <p:tags r:id="rId15"/>
            </p:custDataLst>
          </p:nvPr>
        </p:nvSpPr>
        <p:spPr>
          <a:xfrm>
            <a:off x="3310557" y="4175329"/>
            <a:ext cx="536507" cy="540666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fontAlgn="auto">
              <a:lnSpc>
                <a:spcPct val="120000"/>
              </a:lnSpc>
            </a:pPr>
            <a:endParaRPr lang="zh-CN" altLang="en-US" sz="2000" dirty="0">
              <a:solidFill>
                <a:schemeClr val="tx2"/>
              </a:solidFill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Arial" panose="020B0604020202020204" pitchFamily="34" charset="0"/>
            </a:endParaRPr>
          </a:p>
        </p:txBody>
      </p:sp>
      <p:sp>
        <p:nvSpPr>
          <p:cNvPr id="161" name="Freeform 60"/>
          <p:cNvSpPr>
            <a:spLocks noEditPoints="1"/>
          </p:cNvSpPr>
          <p:nvPr>
            <p:custDataLst>
              <p:tags r:id="rId16"/>
            </p:custDataLst>
          </p:nvPr>
        </p:nvSpPr>
        <p:spPr bwMode="auto">
          <a:xfrm>
            <a:off x="3456814" y="4353472"/>
            <a:ext cx="261321" cy="176063"/>
          </a:xfrm>
          <a:custGeom>
            <a:avLst/>
            <a:gdLst>
              <a:gd name="T0" fmla="*/ 56 w 61"/>
              <a:gd name="T1" fmla="*/ 3 h 41"/>
              <a:gd name="T2" fmla="*/ 55 w 61"/>
              <a:gd name="T3" fmla="*/ 0 h 41"/>
              <a:gd name="T4" fmla="*/ 47 w 61"/>
              <a:gd name="T5" fmla="*/ 1 h 41"/>
              <a:gd name="T6" fmla="*/ 10 w 61"/>
              <a:gd name="T7" fmla="*/ 3 h 41"/>
              <a:gd name="T8" fmla="*/ 9 w 61"/>
              <a:gd name="T9" fmla="*/ 0 h 41"/>
              <a:gd name="T10" fmla="*/ 6 w 61"/>
              <a:gd name="T11" fmla="*/ 1 h 41"/>
              <a:gd name="T12" fmla="*/ 2 w 61"/>
              <a:gd name="T13" fmla="*/ 3 h 41"/>
              <a:gd name="T14" fmla="*/ 0 w 61"/>
              <a:gd name="T15" fmla="*/ 40 h 41"/>
              <a:gd name="T16" fmla="*/ 59 w 61"/>
              <a:gd name="T17" fmla="*/ 41 h 41"/>
              <a:gd name="T18" fmla="*/ 61 w 61"/>
              <a:gd name="T19" fmla="*/ 4 h 41"/>
              <a:gd name="T20" fmla="*/ 59 w 61"/>
              <a:gd name="T21" fmla="*/ 3 h 41"/>
              <a:gd name="T22" fmla="*/ 5 w 61"/>
              <a:gd name="T23" fmla="*/ 8 h 41"/>
              <a:gd name="T24" fmla="*/ 10 w 61"/>
              <a:gd name="T25" fmla="*/ 8 h 41"/>
              <a:gd name="T26" fmla="*/ 8 w 61"/>
              <a:gd name="T27" fmla="*/ 5 h 41"/>
              <a:gd name="T28" fmla="*/ 48 w 61"/>
              <a:gd name="T29" fmla="*/ 6 h 41"/>
              <a:gd name="T30" fmla="*/ 47 w 61"/>
              <a:gd name="T31" fmla="*/ 8 h 41"/>
              <a:gd name="T32" fmla="*/ 55 w 61"/>
              <a:gd name="T33" fmla="*/ 9 h 41"/>
              <a:gd name="T34" fmla="*/ 56 w 61"/>
              <a:gd name="T35" fmla="*/ 7 h 41"/>
              <a:gd name="T36" fmla="*/ 55 w 61"/>
              <a:gd name="T37" fmla="*/ 6 h 41"/>
              <a:gd name="T38" fmla="*/ 48 w 61"/>
              <a:gd name="T39" fmla="*/ 22 h 41"/>
              <a:gd name="T40" fmla="*/ 14 w 61"/>
              <a:gd name="T41" fmla="*/ 22 h 41"/>
              <a:gd name="T42" fmla="*/ 31 w 61"/>
              <a:gd name="T43" fmla="*/ 5 h 41"/>
              <a:gd name="T44" fmla="*/ 44 w 61"/>
              <a:gd name="T45" fmla="*/ 22 h 41"/>
              <a:gd name="T46" fmla="*/ 17 w 61"/>
              <a:gd name="T47" fmla="*/ 22 h 41"/>
              <a:gd name="T48" fmla="*/ 31 w 61"/>
              <a:gd name="T49" fmla="*/ 8 h 41"/>
              <a:gd name="T50" fmla="*/ 40 w 61"/>
              <a:gd name="T51" fmla="*/ 22 h 41"/>
              <a:gd name="T52" fmla="*/ 21 w 61"/>
              <a:gd name="T53" fmla="*/ 22 h 41"/>
              <a:gd name="T54" fmla="*/ 31 w 61"/>
              <a:gd name="T55" fmla="*/ 12 h 41"/>
              <a:gd name="T56" fmla="*/ 36 w 61"/>
              <a:gd name="T57" fmla="*/ 17 h 41"/>
              <a:gd name="T58" fmla="*/ 24 w 61"/>
              <a:gd name="T59" fmla="*/ 24 h 41"/>
              <a:gd name="T60" fmla="*/ 23 w 61"/>
              <a:gd name="T61" fmla="*/ 22 h 41"/>
              <a:gd name="T62" fmla="*/ 31 w 61"/>
              <a:gd name="T63" fmla="*/ 15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1" h="41">
                <a:moveTo>
                  <a:pt x="59" y="3"/>
                </a:moveTo>
                <a:cubicBezTo>
                  <a:pt x="56" y="3"/>
                  <a:pt x="56" y="3"/>
                  <a:pt x="56" y="3"/>
                </a:cubicBezTo>
                <a:cubicBezTo>
                  <a:pt x="56" y="1"/>
                  <a:pt x="56" y="1"/>
                  <a:pt x="56" y="1"/>
                </a:cubicBezTo>
                <a:cubicBezTo>
                  <a:pt x="56" y="1"/>
                  <a:pt x="55" y="0"/>
                  <a:pt x="55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7" y="0"/>
                  <a:pt x="47" y="1"/>
                  <a:pt x="47" y="1"/>
                </a:cubicBezTo>
                <a:cubicBezTo>
                  <a:pt x="47" y="3"/>
                  <a:pt x="47" y="3"/>
                  <a:pt x="47" y="3"/>
                </a:cubicBezTo>
                <a:cubicBezTo>
                  <a:pt x="10" y="3"/>
                  <a:pt x="10" y="3"/>
                  <a:pt x="10" y="3"/>
                </a:cubicBezTo>
                <a:cubicBezTo>
                  <a:pt x="10" y="1"/>
                  <a:pt x="10" y="1"/>
                  <a:pt x="10" y="1"/>
                </a:cubicBezTo>
                <a:cubicBezTo>
                  <a:pt x="10" y="1"/>
                  <a:pt x="10" y="0"/>
                  <a:pt x="9" y="0"/>
                </a:cubicBezTo>
                <a:cubicBezTo>
                  <a:pt x="7" y="0"/>
                  <a:pt x="7" y="0"/>
                  <a:pt x="7" y="0"/>
                </a:cubicBezTo>
                <a:cubicBezTo>
                  <a:pt x="6" y="0"/>
                  <a:pt x="6" y="1"/>
                  <a:pt x="6" y="1"/>
                </a:cubicBezTo>
                <a:cubicBezTo>
                  <a:pt x="6" y="3"/>
                  <a:pt x="6" y="3"/>
                  <a:pt x="6" y="3"/>
                </a:cubicBezTo>
                <a:cubicBezTo>
                  <a:pt x="2" y="3"/>
                  <a:pt x="2" y="3"/>
                  <a:pt x="2" y="3"/>
                </a:cubicBezTo>
                <a:cubicBezTo>
                  <a:pt x="1" y="3"/>
                  <a:pt x="0" y="3"/>
                  <a:pt x="0" y="4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41"/>
                  <a:pt x="1" y="41"/>
                  <a:pt x="2" y="41"/>
                </a:cubicBezTo>
                <a:cubicBezTo>
                  <a:pt x="59" y="41"/>
                  <a:pt x="59" y="41"/>
                  <a:pt x="59" y="41"/>
                </a:cubicBezTo>
                <a:cubicBezTo>
                  <a:pt x="60" y="41"/>
                  <a:pt x="61" y="41"/>
                  <a:pt x="61" y="40"/>
                </a:cubicBezTo>
                <a:cubicBezTo>
                  <a:pt x="61" y="4"/>
                  <a:pt x="61" y="4"/>
                  <a:pt x="61" y="4"/>
                </a:cubicBezTo>
                <a:cubicBezTo>
                  <a:pt x="61" y="3"/>
                  <a:pt x="60" y="3"/>
                  <a:pt x="59" y="3"/>
                </a:cubicBezTo>
                <a:cubicBezTo>
                  <a:pt x="59" y="3"/>
                  <a:pt x="59" y="3"/>
                  <a:pt x="59" y="3"/>
                </a:cubicBezTo>
                <a:close/>
                <a:moveTo>
                  <a:pt x="8" y="5"/>
                </a:moveTo>
                <a:cubicBezTo>
                  <a:pt x="6" y="5"/>
                  <a:pt x="5" y="6"/>
                  <a:pt x="5" y="8"/>
                </a:cubicBezTo>
                <a:cubicBezTo>
                  <a:pt x="5" y="9"/>
                  <a:pt x="6" y="10"/>
                  <a:pt x="8" y="10"/>
                </a:cubicBezTo>
                <a:cubicBezTo>
                  <a:pt x="9" y="10"/>
                  <a:pt x="10" y="9"/>
                  <a:pt x="10" y="8"/>
                </a:cubicBezTo>
                <a:cubicBezTo>
                  <a:pt x="10" y="6"/>
                  <a:pt x="9" y="5"/>
                  <a:pt x="8" y="5"/>
                </a:cubicBezTo>
                <a:cubicBezTo>
                  <a:pt x="8" y="5"/>
                  <a:pt x="8" y="5"/>
                  <a:pt x="8" y="5"/>
                </a:cubicBezTo>
                <a:close/>
                <a:moveTo>
                  <a:pt x="55" y="6"/>
                </a:moveTo>
                <a:cubicBezTo>
                  <a:pt x="48" y="6"/>
                  <a:pt x="48" y="6"/>
                  <a:pt x="48" y="6"/>
                </a:cubicBezTo>
                <a:cubicBezTo>
                  <a:pt x="47" y="6"/>
                  <a:pt x="47" y="7"/>
                  <a:pt x="47" y="7"/>
                </a:cubicBezTo>
                <a:cubicBezTo>
                  <a:pt x="47" y="8"/>
                  <a:pt x="47" y="8"/>
                  <a:pt x="47" y="8"/>
                </a:cubicBezTo>
                <a:cubicBezTo>
                  <a:pt x="47" y="9"/>
                  <a:pt x="47" y="9"/>
                  <a:pt x="48" y="9"/>
                </a:cubicBezTo>
                <a:cubicBezTo>
                  <a:pt x="55" y="9"/>
                  <a:pt x="55" y="9"/>
                  <a:pt x="55" y="9"/>
                </a:cubicBezTo>
                <a:cubicBezTo>
                  <a:pt x="55" y="9"/>
                  <a:pt x="56" y="9"/>
                  <a:pt x="56" y="8"/>
                </a:cubicBezTo>
                <a:cubicBezTo>
                  <a:pt x="56" y="7"/>
                  <a:pt x="56" y="7"/>
                  <a:pt x="56" y="7"/>
                </a:cubicBezTo>
                <a:cubicBezTo>
                  <a:pt x="56" y="7"/>
                  <a:pt x="55" y="6"/>
                  <a:pt x="55" y="6"/>
                </a:cubicBezTo>
                <a:cubicBezTo>
                  <a:pt x="55" y="6"/>
                  <a:pt x="55" y="6"/>
                  <a:pt x="55" y="6"/>
                </a:cubicBezTo>
                <a:close/>
                <a:moveTo>
                  <a:pt x="31" y="5"/>
                </a:moveTo>
                <a:cubicBezTo>
                  <a:pt x="40" y="5"/>
                  <a:pt x="48" y="13"/>
                  <a:pt x="48" y="22"/>
                </a:cubicBezTo>
                <a:cubicBezTo>
                  <a:pt x="48" y="31"/>
                  <a:pt x="40" y="39"/>
                  <a:pt x="31" y="39"/>
                </a:cubicBezTo>
                <a:cubicBezTo>
                  <a:pt x="21" y="39"/>
                  <a:pt x="14" y="31"/>
                  <a:pt x="14" y="22"/>
                </a:cubicBezTo>
                <a:cubicBezTo>
                  <a:pt x="14" y="13"/>
                  <a:pt x="21" y="5"/>
                  <a:pt x="31" y="5"/>
                </a:cubicBezTo>
                <a:cubicBezTo>
                  <a:pt x="31" y="5"/>
                  <a:pt x="31" y="5"/>
                  <a:pt x="31" y="5"/>
                </a:cubicBezTo>
                <a:close/>
                <a:moveTo>
                  <a:pt x="31" y="8"/>
                </a:moveTo>
                <a:cubicBezTo>
                  <a:pt x="38" y="8"/>
                  <a:pt x="44" y="14"/>
                  <a:pt x="44" y="22"/>
                </a:cubicBezTo>
                <a:cubicBezTo>
                  <a:pt x="44" y="30"/>
                  <a:pt x="38" y="36"/>
                  <a:pt x="31" y="36"/>
                </a:cubicBezTo>
                <a:cubicBezTo>
                  <a:pt x="23" y="36"/>
                  <a:pt x="17" y="30"/>
                  <a:pt x="17" y="22"/>
                </a:cubicBezTo>
                <a:cubicBezTo>
                  <a:pt x="17" y="14"/>
                  <a:pt x="23" y="8"/>
                  <a:pt x="31" y="8"/>
                </a:cubicBezTo>
                <a:cubicBezTo>
                  <a:pt x="31" y="8"/>
                  <a:pt x="31" y="8"/>
                  <a:pt x="31" y="8"/>
                </a:cubicBezTo>
                <a:close/>
                <a:moveTo>
                  <a:pt x="31" y="12"/>
                </a:moveTo>
                <a:cubicBezTo>
                  <a:pt x="36" y="12"/>
                  <a:pt x="40" y="17"/>
                  <a:pt x="40" y="22"/>
                </a:cubicBezTo>
                <a:cubicBezTo>
                  <a:pt x="40" y="27"/>
                  <a:pt x="36" y="32"/>
                  <a:pt x="31" y="32"/>
                </a:cubicBezTo>
                <a:cubicBezTo>
                  <a:pt x="25" y="32"/>
                  <a:pt x="21" y="27"/>
                  <a:pt x="21" y="22"/>
                </a:cubicBezTo>
                <a:cubicBezTo>
                  <a:pt x="21" y="17"/>
                  <a:pt x="25" y="12"/>
                  <a:pt x="31" y="12"/>
                </a:cubicBezTo>
                <a:cubicBezTo>
                  <a:pt x="31" y="12"/>
                  <a:pt x="31" y="12"/>
                  <a:pt x="31" y="12"/>
                </a:cubicBezTo>
                <a:close/>
                <a:moveTo>
                  <a:pt x="31" y="15"/>
                </a:moveTo>
                <a:cubicBezTo>
                  <a:pt x="33" y="15"/>
                  <a:pt x="35" y="16"/>
                  <a:pt x="36" y="17"/>
                </a:cubicBezTo>
                <a:cubicBezTo>
                  <a:pt x="35" y="17"/>
                  <a:pt x="34" y="16"/>
                  <a:pt x="32" y="16"/>
                </a:cubicBezTo>
                <a:cubicBezTo>
                  <a:pt x="28" y="16"/>
                  <a:pt x="24" y="19"/>
                  <a:pt x="24" y="24"/>
                </a:cubicBezTo>
                <a:cubicBezTo>
                  <a:pt x="24" y="25"/>
                  <a:pt x="25" y="26"/>
                  <a:pt x="25" y="27"/>
                </a:cubicBezTo>
                <a:cubicBezTo>
                  <a:pt x="24" y="26"/>
                  <a:pt x="23" y="24"/>
                  <a:pt x="23" y="22"/>
                </a:cubicBezTo>
                <a:cubicBezTo>
                  <a:pt x="23" y="18"/>
                  <a:pt x="27" y="15"/>
                  <a:pt x="31" y="15"/>
                </a:cubicBezTo>
                <a:cubicBezTo>
                  <a:pt x="31" y="15"/>
                  <a:pt x="31" y="15"/>
                  <a:pt x="31" y="1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 fontScale="87500" lnSpcReduction="10000"/>
          </a:bodyPr>
          <a:lstStyle/>
          <a:p>
            <a:pPr fontAlgn="auto">
              <a:lnSpc>
                <a:spcPct val="140000"/>
              </a:lnSpc>
            </a:pPr>
            <a:endParaRPr lang="zh-CN" altLang="en-US" sz="600">
              <a:solidFill>
                <a:schemeClr val="tx2"/>
              </a:solidFill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Arial" panose="020B0604020202020204" pitchFamily="34" charset="0"/>
            </a:endParaRPr>
          </a:p>
        </p:txBody>
      </p:sp>
      <p:sp>
        <p:nvSpPr>
          <p:cNvPr id="178" name="文本框 177"/>
          <p:cNvSpPr txBox="1"/>
          <p:nvPr>
            <p:custDataLst>
              <p:tags r:id="rId17"/>
            </p:custDataLst>
          </p:nvPr>
        </p:nvSpPr>
        <p:spPr>
          <a:xfrm>
            <a:off x="3874135" y="4198620"/>
            <a:ext cx="2267585" cy="474980"/>
          </a:xfrm>
          <a:prstGeom prst="rect">
            <a:avLst/>
          </a:prstGeom>
          <a:noFill/>
        </p:spPr>
        <p:txBody>
          <a:bodyPr wrap="square" rtlCol="0" anchor="ctr" anchorCtr="0"/>
          <a:lstStyle/>
          <a:p>
            <a:pPr marL="0" indent="0" algn="l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400" b="1" spc="15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怎么分布</a:t>
            </a:r>
            <a:r>
              <a:rPr lang="en-US" altLang="zh-CN" sz="2400" b="1" spc="15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/</a:t>
            </a:r>
            <a:r>
              <a:rPr lang="zh-CN" altLang="en-US" sz="2400" b="1" spc="15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投放</a:t>
            </a:r>
            <a:endParaRPr lang="zh-CN" altLang="en-US" sz="2400" b="1" spc="150">
              <a:solidFill>
                <a:schemeClr val="tx1"/>
              </a:solidFill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+mn-ea"/>
            </a:endParaRPr>
          </a:p>
        </p:txBody>
      </p:sp>
      <p:sp>
        <p:nvSpPr>
          <p:cNvPr id="152" name="圆角矩形 151"/>
          <p:cNvSpPr/>
          <p:nvPr>
            <p:custDataLst>
              <p:tags r:id="rId18"/>
            </p:custDataLst>
          </p:nvPr>
        </p:nvSpPr>
        <p:spPr>
          <a:xfrm>
            <a:off x="3310557" y="4943352"/>
            <a:ext cx="536507" cy="54066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fontAlgn="auto">
              <a:lnSpc>
                <a:spcPct val="120000"/>
              </a:lnSpc>
            </a:pPr>
            <a:endParaRPr lang="zh-CN" altLang="en-US" sz="2000" dirty="0">
              <a:solidFill>
                <a:schemeClr val="tx2"/>
              </a:solidFill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Arial" panose="020B0604020202020204" pitchFamily="34" charset="0"/>
            </a:endParaRPr>
          </a:p>
        </p:txBody>
      </p:sp>
      <p:sp>
        <p:nvSpPr>
          <p:cNvPr id="159" name="Freeform 61"/>
          <p:cNvSpPr>
            <a:spLocks noEditPoints="1"/>
          </p:cNvSpPr>
          <p:nvPr>
            <p:custDataLst>
              <p:tags r:id="rId19"/>
            </p:custDataLst>
          </p:nvPr>
        </p:nvSpPr>
        <p:spPr bwMode="auto">
          <a:xfrm>
            <a:off x="3479689" y="5124267"/>
            <a:ext cx="218346" cy="179529"/>
          </a:xfrm>
          <a:custGeom>
            <a:avLst/>
            <a:gdLst>
              <a:gd name="T0" fmla="*/ 3 w 51"/>
              <a:gd name="T1" fmla="*/ 32 h 42"/>
              <a:gd name="T2" fmla="*/ 0 w 51"/>
              <a:gd name="T3" fmla="*/ 30 h 42"/>
              <a:gd name="T4" fmla="*/ 0 w 51"/>
              <a:gd name="T5" fmla="*/ 3 h 42"/>
              <a:gd name="T6" fmla="*/ 3 w 51"/>
              <a:gd name="T7" fmla="*/ 0 h 42"/>
              <a:gd name="T8" fmla="*/ 48 w 51"/>
              <a:gd name="T9" fmla="*/ 0 h 42"/>
              <a:gd name="T10" fmla="*/ 51 w 51"/>
              <a:gd name="T11" fmla="*/ 3 h 42"/>
              <a:gd name="T12" fmla="*/ 51 w 51"/>
              <a:gd name="T13" fmla="*/ 30 h 42"/>
              <a:gd name="T14" fmla="*/ 48 w 51"/>
              <a:gd name="T15" fmla="*/ 32 h 42"/>
              <a:gd name="T16" fmla="*/ 3 w 51"/>
              <a:gd name="T17" fmla="*/ 32 h 42"/>
              <a:gd name="T18" fmla="*/ 3 w 51"/>
              <a:gd name="T19" fmla="*/ 32 h 42"/>
              <a:gd name="T20" fmla="*/ 18 w 51"/>
              <a:gd name="T21" fmla="*/ 6 h 42"/>
              <a:gd name="T22" fmla="*/ 38 w 51"/>
              <a:gd name="T23" fmla="*/ 16 h 42"/>
              <a:gd name="T24" fmla="*/ 18 w 51"/>
              <a:gd name="T25" fmla="*/ 26 h 42"/>
              <a:gd name="T26" fmla="*/ 18 w 51"/>
              <a:gd name="T27" fmla="*/ 6 h 42"/>
              <a:gd name="T28" fmla="*/ 51 w 51"/>
              <a:gd name="T29" fmla="*/ 40 h 42"/>
              <a:gd name="T30" fmla="*/ 30 w 51"/>
              <a:gd name="T31" fmla="*/ 40 h 42"/>
              <a:gd name="T32" fmla="*/ 26 w 51"/>
              <a:gd name="T33" fmla="*/ 42 h 42"/>
              <a:gd name="T34" fmla="*/ 22 w 51"/>
              <a:gd name="T35" fmla="*/ 40 h 42"/>
              <a:gd name="T36" fmla="*/ 0 w 51"/>
              <a:gd name="T37" fmla="*/ 40 h 42"/>
              <a:gd name="T38" fmla="*/ 0 w 51"/>
              <a:gd name="T39" fmla="*/ 37 h 42"/>
              <a:gd name="T40" fmla="*/ 22 w 51"/>
              <a:gd name="T41" fmla="*/ 37 h 42"/>
              <a:gd name="T42" fmla="*/ 26 w 51"/>
              <a:gd name="T43" fmla="*/ 34 h 42"/>
              <a:gd name="T44" fmla="*/ 30 w 51"/>
              <a:gd name="T45" fmla="*/ 37 h 42"/>
              <a:gd name="T46" fmla="*/ 51 w 51"/>
              <a:gd name="T47" fmla="*/ 37 h 42"/>
              <a:gd name="T48" fmla="*/ 51 w 51"/>
              <a:gd name="T49" fmla="*/ 4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51" h="42">
                <a:moveTo>
                  <a:pt x="3" y="32"/>
                </a:moveTo>
                <a:cubicBezTo>
                  <a:pt x="2" y="32"/>
                  <a:pt x="0" y="31"/>
                  <a:pt x="0" y="30"/>
                </a:cubicBezTo>
                <a:cubicBezTo>
                  <a:pt x="0" y="21"/>
                  <a:pt x="0" y="12"/>
                  <a:pt x="0" y="3"/>
                </a:cubicBezTo>
                <a:cubicBezTo>
                  <a:pt x="0" y="1"/>
                  <a:pt x="2" y="0"/>
                  <a:pt x="3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50" y="0"/>
                  <a:pt x="51" y="1"/>
                  <a:pt x="51" y="3"/>
                </a:cubicBezTo>
                <a:cubicBezTo>
                  <a:pt x="51" y="12"/>
                  <a:pt x="51" y="21"/>
                  <a:pt x="51" y="30"/>
                </a:cubicBezTo>
                <a:cubicBezTo>
                  <a:pt x="51" y="31"/>
                  <a:pt x="50" y="32"/>
                  <a:pt x="48" y="32"/>
                </a:cubicBezTo>
                <a:cubicBezTo>
                  <a:pt x="26" y="32"/>
                  <a:pt x="26" y="32"/>
                  <a:pt x="3" y="32"/>
                </a:cubicBezTo>
                <a:cubicBezTo>
                  <a:pt x="3" y="32"/>
                  <a:pt x="3" y="32"/>
                  <a:pt x="3" y="32"/>
                </a:cubicBezTo>
                <a:close/>
                <a:moveTo>
                  <a:pt x="18" y="6"/>
                </a:moveTo>
                <a:cubicBezTo>
                  <a:pt x="38" y="16"/>
                  <a:pt x="38" y="16"/>
                  <a:pt x="38" y="16"/>
                </a:cubicBezTo>
                <a:cubicBezTo>
                  <a:pt x="18" y="26"/>
                  <a:pt x="18" y="26"/>
                  <a:pt x="18" y="26"/>
                </a:cubicBezTo>
                <a:cubicBezTo>
                  <a:pt x="18" y="6"/>
                  <a:pt x="18" y="6"/>
                  <a:pt x="18" y="6"/>
                </a:cubicBezTo>
                <a:close/>
                <a:moveTo>
                  <a:pt x="51" y="40"/>
                </a:moveTo>
                <a:cubicBezTo>
                  <a:pt x="30" y="40"/>
                  <a:pt x="30" y="40"/>
                  <a:pt x="30" y="40"/>
                </a:cubicBezTo>
                <a:cubicBezTo>
                  <a:pt x="29" y="41"/>
                  <a:pt x="27" y="42"/>
                  <a:pt x="26" y="42"/>
                </a:cubicBezTo>
                <a:cubicBezTo>
                  <a:pt x="24" y="42"/>
                  <a:pt x="22" y="41"/>
                  <a:pt x="22" y="40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37"/>
                  <a:pt x="0" y="37"/>
                  <a:pt x="0" y="37"/>
                </a:cubicBezTo>
                <a:cubicBezTo>
                  <a:pt x="22" y="37"/>
                  <a:pt x="22" y="37"/>
                  <a:pt x="22" y="37"/>
                </a:cubicBezTo>
                <a:cubicBezTo>
                  <a:pt x="22" y="35"/>
                  <a:pt x="24" y="34"/>
                  <a:pt x="26" y="34"/>
                </a:cubicBezTo>
                <a:cubicBezTo>
                  <a:pt x="27" y="34"/>
                  <a:pt x="29" y="35"/>
                  <a:pt x="30" y="37"/>
                </a:cubicBezTo>
                <a:cubicBezTo>
                  <a:pt x="51" y="37"/>
                  <a:pt x="51" y="37"/>
                  <a:pt x="51" y="37"/>
                </a:cubicBezTo>
                <a:cubicBezTo>
                  <a:pt x="51" y="40"/>
                  <a:pt x="51" y="40"/>
                  <a:pt x="51" y="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 fontScale="85000" lnSpcReduction="10000"/>
          </a:bodyPr>
          <a:lstStyle/>
          <a:p>
            <a:pPr fontAlgn="auto">
              <a:lnSpc>
                <a:spcPct val="140000"/>
              </a:lnSpc>
            </a:pPr>
            <a:endParaRPr lang="zh-CN" altLang="en-US" sz="600">
              <a:solidFill>
                <a:schemeClr val="tx2"/>
              </a:solidFill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Arial" panose="020B0604020202020204" pitchFamily="34" charset="0"/>
            </a:endParaRPr>
          </a:p>
        </p:txBody>
      </p:sp>
      <p:sp>
        <p:nvSpPr>
          <p:cNvPr id="179" name="文本框 178"/>
          <p:cNvSpPr txBox="1"/>
          <p:nvPr>
            <p:custDataLst>
              <p:tags r:id="rId20"/>
            </p:custDataLst>
          </p:nvPr>
        </p:nvSpPr>
        <p:spPr>
          <a:xfrm>
            <a:off x="3874135" y="4966335"/>
            <a:ext cx="2434590" cy="47498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400" b="1" spc="150">
                <a:uFillTx/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Arial" panose="020B0604020202020204" pitchFamily="34" charset="0"/>
              </a:rPr>
              <a:t>怎么组合</a:t>
            </a:r>
          </a:p>
        </p:txBody>
      </p:sp>
      <p:cxnSp>
        <p:nvCxnSpPr>
          <p:cNvPr id="2" name="直接连接符 1"/>
          <p:cNvCxnSpPr/>
          <p:nvPr>
            <p:custDataLst>
              <p:tags r:id="rId21"/>
            </p:custDataLst>
          </p:nvPr>
        </p:nvCxnSpPr>
        <p:spPr>
          <a:xfrm>
            <a:off x="2692951" y="2142289"/>
            <a:ext cx="0" cy="311160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>
            <a:stCxn id="136" idx="1"/>
          </p:cNvCxnSpPr>
          <p:nvPr>
            <p:custDataLst>
              <p:tags r:id="rId22"/>
            </p:custDataLst>
          </p:nvPr>
        </p:nvCxnSpPr>
        <p:spPr>
          <a:xfrm flipH="1">
            <a:off x="2692951" y="2142289"/>
            <a:ext cx="617606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>
            <p:custDataLst>
              <p:tags r:id="rId23"/>
            </p:custDataLst>
          </p:nvPr>
        </p:nvCxnSpPr>
        <p:spPr>
          <a:xfrm flipH="1">
            <a:off x="2692951" y="2936651"/>
            <a:ext cx="617606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>
            <p:custDataLst>
              <p:tags r:id="rId24"/>
            </p:custDataLst>
          </p:nvPr>
        </p:nvCxnSpPr>
        <p:spPr>
          <a:xfrm flipH="1">
            <a:off x="2692951" y="3685265"/>
            <a:ext cx="617606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直接连接符 127"/>
          <p:cNvCxnSpPr/>
          <p:nvPr>
            <p:custDataLst>
              <p:tags r:id="rId25"/>
            </p:custDataLst>
          </p:nvPr>
        </p:nvCxnSpPr>
        <p:spPr>
          <a:xfrm flipH="1">
            <a:off x="2692951" y="4450514"/>
            <a:ext cx="617606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直接连接符 128"/>
          <p:cNvCxnSpPr/>
          <p:nvPr>
            <p:custDataLst>
              <p:tags r:id="rId26"/>
            </p:custDataLst>
          </p:nvPr>
        </p:nvCxnSpPr>
        <p:spPr>
          <a:xfrm flipH="1">
            <a:off x="2692951" y="5249036"/>
            <a:ext cx="617606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repairing-service_75668"/>
          <p:cNvSpPr>
            <a:spLocks noChangeAspect="1"/>
          </p:cNvSpPr>
          <p:nvPr>
            <p:custDataLst>
              <p:tags r:id="rId27"/>
            </p:custDataLst>
          </p:nvPr>
        </p:nvSpPr>
        <p:spPr bwMode="auto">
          <a:xfrm>
            <a:off x="3450954" y="2782769"/>
            <a:ext cx="255712" cy="255083"/>
          </a:xfrm>
          <a:custGeom>
            <a:avLst/>
            <a:gdLst>
              <a:gd name="T0" fmla="*/ 278945 h 440259"/>
              <a:gd name="T1" fmla="*/ 278945 h 440259"/>
              <a:gd name="T2" fmla="*/ 278945 h 440259"/>
              <a:gd name="T3" fmla="*/ 278945 h 440259"/>
              <a:gd name="T4" fmla="*/ 278945 h 440259"/>
              <a:gd name="T5" fmla="*/ 278945 h 440259"/>
              <a:gd name="T6" fmla="*/ 278945 h 440259"/>
              <a:gd name="T7" fmla="*/ 278945 h 440259"/>
              <a:gd name="T8" fmla="*/ 278945 h 440259"/>
              <a:gd name="T9" fmla="*/ 278945 h 440259"/>
              <a:gd name="T10" fmla="*/ 278945 h 440259"/>
              <a:gd name="T11" fmla="*/ 278945 h 440259"/>
              <a:gd name="T12" fmla="*/ 278945 h 440259"/>
              <a:gd name="T13" fmla="*/ 278945 h 440259"/>
              <a:gd name="T14" fmla="*/ 278945 h 440259"/>
              <a:gd name="T15" fmla="*/ 278945 h 440259"/>
              <a:gd name="T16" fmla="*/ 278945 h 440259"/>
              <a:gd name="T17" fmla="*/ 278945 h 440259"/>
              <a:gd name="T18" fmla="*/ 278945 h 440259"/>
              <a:gd name="T19" fmla="*/ 278945 h 440259"/>
              <a:gd name="T20" fmla="*/ 278945 h 440259"/>
              <a:gd name="T21" fmla="*/ 278945 h 440259"/>
              <a:gd name="T22" fmla="*/ 278945 h 440259"/>
              <a:gd name="T23" fmla="*/ 278945 h 440259"/>
              <a:gd name="T24" fmla="*/ 278945 h 440259"/>
              <a:gd name="T25" fmla="*/ 278945 h 440259"/>
              <a:gd name="T26" fmla="*/ 278945 h 440259"/>
              <a:gd name="T27" fmla="*/ 278945 h 440259"/>
              <a:gd name="T28" fmla="*/ 278945 h 440259"/>
              <a:gd name="T29" fmla="*/ 278945 h 440259"/>
              <a:gd name="T30" fmla="*/ 278945 h 440259"/>
              <a:gd name="T31" fmla="*/ 278945 h 440259"/>
              <a:gd name="T32" fmla="*/ 278945 h 440259"/>
              <a:gd name="T33" fmla="*/ 278945 h 440259"/>
              <a:gd name="T34" fmla="*/ 278945 h 440259"/>
              <a:gd name="T35" fmla="*/ 278945 h 440259"/>
              <a:gd name="T36" fmla="*/ 278945 h 440259"/>
              <a:gd name="T37" fmla="*/ 278945 h 440259"/>
              <a:gd name="T38" fmla="*/ 278945 h 440259"/>
              <a:gd name="T39" fmla="*/ 278945 h 440259"/>
              <a:gd name="T40" fmla="*/ 278945 h 440259"/>
              <a:gd name="T41" fmla="*/ 278945 h 440259"/>
              <a:gd name="T42" fmla="*/ 88862 h 440259"/>
              <a:gd name="T43" fmla="*/ 88862 h 440259"/>
              <a:gd name="T44" fmla="*/ 278945 h 440259"/>
              <a:gd name="T45" fmla="*/ 278945 h 440259"/>
              <a:gd name="T46" fmla="*/ 278945 h 440259"/>
              <a:gd name="T47" fmla="*/ 278945 h 440259"/>
              <a:gd name="T48" fmla="*/ 278945 h 440259"/>
              <a:gd name="T49" fmla="*/ 278945 h 440259"/>
              <a:gd name="T50" fmla="*/ 278945 h 440259"/>
              <a:gd name="T51" fmla="*/ 278945 h 440259"/>
              <a:gd name="T52" fmla="*/ 278945 h 440259"/>
              <a:gd name="T53" fmla="*/ 278945 h 440259"/>
              <a:gd name="T54" fmla="*/ 278945 h 440259"/>
              <a:gd name="T55" fmla="*/ 278945 h 440259"/>
              <a:gd name="T56" fmla="*/ 278945 h 440259"/>
              <a:gd name="T57" fmla="*/ 278945 h 440259"/>
              <a:gd name="T58" fmla="*/ 278945 h 440259"/>
              <a:gd name="T59" fmla="*/ 278945 h 440259"/>
              <a:gd name="T60" fmla="*/ 278945 h 440259"/>
              <a:gd name="T61" fmla="*/ 278945 h 440259"/>
              <a:gd name="T62" fmla="*/ 278945 h 440259"/>
              <a:gd name="T63" fmla="*/ 278945 h 440259"/>
              <a:gd name="T64" fmla="*/ 278945 h 440259"/>
              <a:gd name="T65" fmla="*/ 278945 h 440259"/>
              <a:gd name="T66" fmla="*/ 278945 h 440259"/>
              <a:gd name="T67" fmla="*/ 278945 h 440259"/>
              <a:gd name="T68" fmla="*/ 278945 h 440259"/>
              <a:gd name="T69" fmla="*/ 278945 h 440259"/>
              <a:gd name="T70" fmla="*/ 278945 h 440259"/>
              <a:gd name="T71" fmla="*/ 278945 h 440259"/>
              <a:gd name="T72" fmla="*/ 278945 h 440259"/>
              <a:gd name="T73" fmla="*/ 278945 h 4402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89" h="3086">
                <a:moveTo>
                  <a:pt x="3076" y="1373"/>
                </a:moveTo>
                <a:cubicBezTo>
                  <a:pt x="3072" y="1330"/>
                  <a:pt x="3021" y="1297"/>
                  <a:pt x="2977" y="1297"/>
                </a:cubicBezTo>
                <a:cubicBezTo>
                  <a:pt x="2836" y="1297"/>
                  <a:pt x="2711" y="1215"/>
                  <a:pt x="2658" y="1086"/>
                </a:cubicBezTo>
                <a:cubicBezTo>
                  <a:pt x="2604" y="955"/>
                  <a:pt x="2639" y="802"/>
                  <a:pt x="2744" y="705"/>
                </a:cubicBezTo>
                <a:cubicBezTo>
                  <a:pt x="2777" y="675"/>
                  <a:pt x="2781" y="624"/>
                  <a:pt x="2754" y="589"/>
                </a:cubicBezTo>
                <a:cubicBezTo>
                  <a:pt x="2681" y="497"/>
                  <a:pt x="2599" y="414"/>
                  <a:pt x="2509" y="342"/>
                </a:cubicBezTo>
                <a:cubicBezTo>
                  <a:pt x="2474" y="314"/>
                  <a:pt x="2423" y="318"/>
                  <a:pt x="2392" y="352"/>
                </a:cubicBezTo>
                <a:cubicBezTo>
                  <a:pt x="2300" y="453"/>
                  <a:pt x="2135" y="491"/>
                  <a:pt x="2008" y="438"/>
                </a:cubicBezTo>
                <a:cubicBezTo>
                  <a:pt x="1875" y="382"/>
                  <a:pt x="1791" y="248"/>
                  <a:pt x="1800" y="103"/>
                </a:cubicBezTo>
                <a:cubicBezTo>
                  <a:pt x="1802" y="58"/>
                  <a:pt x="1769" y="19"/>
                  <a:pt x="1724" y="13"/>
                </a:cubicBezTo>
                <a:cubicBezTo>
                  <a:pt x="1609" y="0"/>
                  <a:pt x="1493" y="0"/>
                  <a:pt x="1377" y="12"/>
                </a:cubicBezTo>
                <a:cubicBezTo>
                  <a:pt x="1332" y="17"/>
                  <a:pt x="1299" y="56"/>
                  <a:pt x="1301" y="101"/>
                </a:cubicBezTo>
                <a:cubicBezTo>
                  <a:pt x="1306" y="244"/>
                  <a:pt x="1221" y="376"/>
                  <a:pt x="1090" y="429"/>
                </a:cubicBezTo>
                <a:cubicBezTo>
                  <a:pt x="964" y="481"/>
                  <a:pt x="800" y="443"/>
                  <a:pt x="708" y="343"/>
                </a:cubicBezTo>
                <a:cubicBezTo>
                  <a:pt x="678" y="309"/>
                  <a:pt x="627" y="305"/>
                  <a:pt x="592" y="333"/>
                </a:cubicBezTo>
                <a:cubicBezTo>
                  <a:pt x="499" y="405"/>
                  <a:pt x="415" y="488"/>
                  <a:pt x="342" y="579"/>
                </a:cubicBezTo>
                <a:cubicBezTo>
                  <a:pt x="314" y="615"/>
                  <a:pt x="318" y="666"/>
                  <a:pt x="352" y="696"/>
                </a:cubicBezTo>
                <a:cubicBezTo>
                  <a:pt x="459" y="794"/>
                  <a:pt x="494" y="948"/>
                  <a:pt x="438" y="1081"/>
                </a:cubicBezTo>
                <a:cubicBezTo>
                  <a:pt x="385" y="1208"/>
                  <a:pt x="253" y="1290"/>
                  <a:pt x="102" y="1290"/>
                </a:cubicBezTo>
                <a:cubicBezTo>
                  <a:pt x="54" y="1288"/>
                  <a:pt x="19" y="1321"/>
                  <a:pt x="13" y="1365"/>
                </a:cubicBezTo>
                <a:cubicBezTo>
                  <a:pt x="0" y="1481"/>
                  <a:pt x="0" y="1599"/>
                  <a:pt x="13" y="1716"/>
                </a:cubicBezTo>
                <a:cubicBezTo>
                  <a:pt x="18" y="1759"/>
                  <a:pt x="70" y="1792"/>
                  <a:pt x="114" y="1792"/>
                </a:cubicBezTo>
                <a:cubicBezTo>
                  <a:pt x="248" y="1788"/>
                  <a:pt x="377" y="1871"/>
                  <a:pt x="431" y="2003"/>
                </a:cubicBezTo>
                <a:cubicBezTo>
                  <a:pt x="485" y="2134"/>
                  <a:pt x="450" y="2287"/>
                  <a:pt x="345" y="2384"/>
                </a:cubicBezTo>
                <a:cubicBezTo>
                  <a:pt x="312" y="2414"/>
                  <a:pt x="308" y="2465"/>
                  <a:pt x="335" y="2500"/>
                </a:cubicBezTo>
                <a:cubicBezTo>
                  <a:pt x="407" y="2591"/>
                  <a:pt x="489" y="2674"/>
                  <a:pt x="579" y="2747"/>
                </a:cubicBezTo>
                <a:cubicBezTo>
                  <a:pt x="615" y="2775"/>
                  <a:pt x="666" y="2771"/>
                  <a:pt x="697" y="2738"/>
                </a:cubicBezTo>
                <a:cubicBezTo>
                  <a:pt x="789" y="2636"/>
                  <a:pt x="954" y="2598"/>
                  <a:pt x="1081" y="2651"/>
                </a:cubicBezTo>
                <a:cubicBezTo>
                  <a:pt x="1214" y="2707"/>
                  <a:pt x="1298" y="2841"/>
                  <a:pt x="1289" y="2986"/>
                </a:cubicBezTo>
                <a:cubicBezTo>
                  <a:pt x="1287" y="3031"/>
                  <a:pt x="1320" y="3071"/>
                  <a:pt x="1365" y="3076"/>
                </a:cubicBezTo>
                <a:cubicBezTo>
                  <a:pt x="1424" y="3083"/>
                  <a:pt x="1483" y="3086"/>
                  <a:pt x="1543" y="3086"/>
                </a:cubicBezTo>
                <a:cubicBezTo>
                  <a:pt x="1599" y="3086"/>
                  <a:pt x="1656" y="3083"/>
                  <a:pt x="1712" y="3077"/>
                </a:cubicBezTo>
                <a:cubicBezTo>
                  <a:pt x="1757" y="3072"/>
                  <a:pt x="1790" y="3033"/>
                  <a:pt x="1788" y="2988"/>
                </a:cubicBezTo>
                <a:cubicBezTo>
                  <a:pt x="1783" y="2846"/>
                  <a:pt x="1868" y="2713"/>
                  <a:pt x="1999" y="2660"/>
                </a:cubicBezTo>
                <a:cubicBezTo>
                  <a:pt x="2126" y="2608"/>
                  <a:pt x="2289" y="2646"/>
                  <a:pt x="2381" y="2747"/>
                </a:cubicBezTo>
                <a:cubicBezTo>
                  <a:pt x="2411" y="2780"/>
                  <a:pt x="2462" y="2784"/>
                  <a:pt x="2497" y="2756"/>
                </a:cubicBezTo>
                <a:cubicBezTo>
                  <a:pt x="2589" y="2684"/>
                  <a:pt x="2673" y="2601"/>
                  <a:pt x="2747" y="2510"/>
                </a:cubicBezTo>
                <a:cubicBezTo>
                  <a:pt x="2775" y="2474"/>
                  <a:pt x="2771" y="2423"/>
                  <a:pt x="2737" y="2393"/>
                </a:cubicBezTo>
                <a:cubicBezTo>
                  <a:pt x="2630" y="2295"/>
                  <a:pt x="2595" y="2141"/>
                  <a:pt x="2651" y="2008"/>
                </a:cubicBezTo>
                <a:cubicBezTo>
                  <a:pt x="2703" y="1883"/>
                  <a:pt x="2830" y="1799"/>
                  <a:pt x="2966" y="1799"/>
                </a:cubicBezTo>
                <a:lnTo>
                  <a:pt x="2985" y="1800"/>
                </a:lnTo>
                <a:cubicBezTo>
                  <a:pt x="3030" y="1803"/>
                  <a:pt x="3070" y="1769"/>
                  <a:pt x="3076" y="1724"/>
                </a:cubicBezTo>
                <a:cubicBezTo>
                  <a:pt x="3089" y="1608"/>
                  <a:pt x="3089" y="1490"/>
                  <a:pt x="3076" y="1373"/>
                </a:cubicBezTo>
                <a:close/>
                <a:moveTo>
                  <a:pt x="1545" y="2433"/>
                </a:moveTo>
                <a:cubicBezTo>
                  <a:pt x="1054" y="2433"/>
                  <a:pt x="656" y="2035"/>
                  <a:pt x="656" y="1545"/>
                </a:cubicBezTo>
                <a:cubicBezTo>
                  <a:pt x="656" y="1054"/>
                  <a:pt x="1054" y="656"/>
                  <a:pt x="1545" y="656"/>
                </a:cubicBezTo>
                <a:cubicBezTo>
                  <a:pt x="2035" y="656"/>
                  <a:pt x="2433" y="1054"/>
                  <a:pt x="2433" y="1545"/>
                </a:cubicBezTo>
                <a:cubicBezTo>
                  <a:pt x="2433" y="1711"/>
                  <a:pt x="2387" y="1867"/>
                  <a:pt x="2308" y="2000"/>
                </a:cubicBezTo>
                <a:lnTo>
                  <a:pt x="1918" y="1611"/>
                </a:lnTo>
                <a:cubicBezTo>
                  <a:pt x="1947" y="1545"/>
                  <a:pt x="1961" y="1473"/>
                  <a:pt x="1961" y="1398"/>
                </a:cubicBezTo>
                <a:cubicBezTo>
                  <a:pt x="1961" y="1253"/>
                  <a:pt x="1905" y="1116"/>
                  <a:pt x="1802" y="1013"/>
                </a:cubicBezTo>
                <a:cubicBezTo>
                  <a:pt x="1699" y="910"/>
                  <a:pt x="1562" y="854"/>
                  <a:pt x="1417" y="854"/>
                </a:cubicBezTo>
                <a:cubicBezTo>
                  <a:pt x="1368" y="854"/>
                  <a:pt x="1320" y="860"/>
                  <a:pt x="1273" y="873"/>
                </a:cubicBezTo>
                <a:cubicBezTo>
                  <a:pt x="1253" y="878"/>
                  <a:pt x="1236" y="895"/>
                  <a:pt x="1230" y="916"/>
                </a:cubicBezTo>
                <a:cubicBezTo>
                  <a:pt x="1225" y="937"/>
                  <a:pt x="1231" y="958"/>
                  <a:pt x="1247" y="975"/>
                </a:cubicBezTo>
                <a:cubicBezTo>
                  <a:pt x="1247" y="975"/>
                  <a:pt x="1440" y="1168"/>
                  <a:pt x="1504" y="1232"/>
                </a:cubicBezTo>
                <a:cubicBezTo>
                  <a:pt x="1511" y="1239"/>
                  <a:pt x="1511" y="1255"/>
                  <a:pt x="1510" y="1261"/>
                </a:cubicBezTo>
                <a:lnTo>
                  <a:pt x="1509" y="1265"/>
                </a:lnTo>
                <a:cubicBezTo>
                  <a:pt x="1503" y="1336"/>
                  <a:pt x="1490" y="1421"/>
                  <a:pt x="1480" y="1453"/>
                </a:cubicBezTo>
                <a:cubicBezTo>
                  <a:pt x="1478" y="1455"/>
                  <a:pt x="1477" y="1456"/>
                  <a:pt x="1476" y="1457"/>
                </a:cubicBezTo>
                <a:cubicBezTo>
                  <a:pt x="1474" y="1459"/>
                  <a:pt x="1473" y="1460"/>
                  <a:pt x="1471" y="1462"/>
                </a:cubicBezTo>
                <a:cubicBezTo>
                  <a:pt x="1438" y="1472"/>
                  <a:pt x="1352" y="1485"/>
                  <a:pt x="1280" y="1491"/>
                </a:cubicBezTo>
                <a:lnTo>
                  <a:pt x="1280" y="1491"/>
                </a:lnTo>
                <a:lnTo>
                  <a:pt x="1277" y="1492"/>
                </a:lnTo>
                <a:cubicBezTo>
                  <a:pt x="1277" y="1492"/>
                  <a:pt x="1276" y="1492"/>
                  <a:pt x="1274" y="1492"/>
                </a:cubicBezTo>
                <a:cubicBezTo>
                  <a:pt x="1266" y="1492"/>
                  <a:pt x="1255" y="1490"/>
                  <a:pt x="1245" y="1479"/>
                </a:cubicBezTo>
                <a:cubicBezTo>
                  <a:pt x="1178" y="1412"/>
                  <a:pt x="993" y="1229"/>
                  <a:pt x="993" y="1229"/>
                </a:cubicBezTo>
                <a:cubicBezTo>
                  <a:pt x="977" y="1213"/>
                  <a:pt x="960" y="1209"/>
                  <a:pt x="948" y="1209"/>
                </a:cubicBezTo>
                <a:cubicBezTo>
                  <a:pt x="922" y="1209"/>
                  <a:pt x="898" y="1228"/>
                  <a:pt x="891" y="1256"/>
                </a:cubicBezTo>
                <a:cubicBezTo>
                  <a:pt x="840" y="1444"/>
                  <a:pt x="894" y="1646"/>
                  <a:pt x="1031" y="1784"/>
                </a:cubicBezTo>
                <a:cubicBezTo>
                  <a:pt x="1134" y="1886"/>
                  <a:pt x="1271" y="1943"/>
                  <a:pt x="1417" y="1943"/>
                </a:cubicBezTo>
                <a:cubicBezTo>
                  <a:pt x="1491" y="1943"/>
                  <a:pt x="1563" y="1928"/>
                  <a:pt x="1629" y="1900"/>
                </a:cubicBezTo>
                <a:lnTo>
                  <a:pt x="2023" y="2293"/>
                </a:lnTo>
                <a:cubicBezTo>
                  <a:pt x="1885" y="2382"/>
                  <a:pt x="1721" y="2433"/>
                  <a:pt x="1545" y="24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 sz="2800"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Arial" panose="020B0604020202020204" pitchFamily="34" charset="0"/>
            </a:endParaRPr>
          </a:p>
        </p:txBody>
      </p:sp>
      <p:sp>
        <p:nvSpPr>
          <p:cNvPr id="3" name="右箭头 2"/>
          <p:cNvSpPr/>
          <p:nvPr/>
        </p:nvSpPr>
        <p:spPr>
          <a:xfrm>
            <a:off x="6090285" y="2050415"/>
            <a:ext cx="592455" cy="186055"/>
          </a:xfrm>
          <a:prstGeom prst="rightArrow">
            <a:avLst/>
          </a:prstGeom>
          <a:solidFill>
            <a:srgbClr val="000000">
              <a:alpha val="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cs typeface="江城正义体 500W" panose="020B0500000000000000" charset="-122"/>
            </a:endParaRPr>
          </a:p>
        </p:txBody>
      </p:sp>
      <p:sp>
        <p:nvSpPr>
          <p:cNvPr id="66" name="右箭头 65"/>
          <p:cNvSpPr/>
          <p:nvPr/>
        </p:nvSpPr>
        <p:spPr>
          <a:xfrm>
            <a:off x="6090285" y="3583305"/>
            <a:ext cx="592455" cy="186055"/>
          </a:xfrm>
          <a:prstGeom prst="rightArrow">
            <a:avLst/>
          </a:prstGeom>
          <a:solidFill>
            <a:srgbClr val="000000">
              <a:alpha val="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cs typeface="江城正义体 500W" panose="020B0500000000000000" charset="-122"/>
            </a:endParaRPr>
          </a:p>
        </p:txBody>
      </p:sp>
      <p:sp>
        <p:nvSpPr>
          <p:cNvPr id="67" name="右箭头 66"/>
          <p:cNvSpPr/>
          <p:nvPr/>
        </p:nvSpPr>
        <p:spPr>
          <a:xfrm>
            <a:off x="6090285" y="2816860"/>
            <a:ext cx="592455" cy="186055"/>
          </a:xfrm>
          <a:prstGeom prst="rightArrow">
            <a:avLst/>
          </a:prstGeom>
          <a:solidFill>
            <a:srgbClr val="000000">
              <a:alpha val="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cs typeface="江城正义体 500W" panose="020B0500000000000000" charset="-122"/>
            </a:endParaRPr>
          </a:p>
        </p:txBody>
      </p:sp>
      <p:sp>
        <p:nvSpPr>
          <p:cNvPr id="68" name="右箭头 67"/>
          <p:cNvSpPr/>
          <p:nvPr/>
        </p:nvSpPr>
        <p:spPr>
          <a:xfrm>
            <a:off x="6090285" y="4349750"/>
            <a:ext cx="592455" cy="186055"/>
          </a:xfrm>
          <a:prstGeom prst="rightArrow">
            <a:avLst/>
          </a:prstGeom>
          <a:solidFill>
            <a:srgbClr val="000000">
              <a:alpha val="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cs typeface="江城正义体 500W" panose="020B0500000000000000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6959600" y="1932940"/>
            <a:ext cx="2011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>
                <a:cs typeface="江城正义体 500W" panose="020B0500000000000000" charset="-122"/>
              </a:rPr>
              <a:t>品类结构分解</a:t>
            </a:r>
          </a:p>
        </p:txBody>
      </p:sp>
      <p:sp>
        <p:nvSpPr>
          <p:cNvPr id="71" name="文本框 70"/>
          <p:cNvSpPr txBox="1"/>
          <p:nvPr/>
        </p:nvSpPr>
        <p:spPr>
          <a:xfrm>
            <a:off x="6959600" y="2700655"/>
            <a:ext cx="2011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>
                <a:cs typeface="江城正义体 500W" panose="020B0500000000000000" charset="-122"/>
              </a:rPr>
              <a:t>商品宽度分解</a:t>
            </a:r>
          </a:p>
        </p:txBody>
      </p:sp>
      <p:sp>
        <p:nvSpPr>
          <p:cNvPr id="72" name="文本框 71"/>
          <p:cNvSpPr txBox="1"/>
          <p:nvPr/>
        </p:nvSpPr>
        <p:spPr>
          <a:xfrm>
            <a:off x="6959600" y="3468370"/>
            <a:ext cx="2011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>
                <a:cs typeface="江城正义体 500W" panose="020B0500000000000000" charset="-122"/>
                <a:sym typeface="+mn-ea"/>
              </a:rPr>
              <a:t>商品深度分解</a:t>
            </a:r>
          </a:p>
        </p:txBody>
      </p:sp>
      <p:sp>
        <p:nvSpPr>
          <p:cNvPr id="73" name="文本框 72"/>
          <p:cNvSpPr txBox="1"/>
          <p:nvPr/>
        </p:nvSpPr>
        <p:spPr>
          <a:xfrm>
            <a:off x="6959600" y="4236085"/>
            <a:ext cx="2011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>
                <a:cs typeface="江城正义体 500W" panose="020B0500000000000000" charset="-122"/>
                <a:sym typeface="+mn-ea"/>
              </a:rPr>
              <a:t>波段计划分解</a:t>
            </a:r>
          </a:p>
        </p:txBody>
      </p:sp>
      <p:sp>
        <p:nvSpPr>
          <p:cNvPr id="4" name="右箭头 3"/>
          <p:cNvSpPr/>
          <p:nvPr/>
        </p:nvSpPr>
        <p:spPr>
          <a:xfrm>
            <a:off x="6090285" y="5116195"/>
            <a:ext cx="592455" cy="186055"/>
          </a:xfrm>
          <a:prstGeom prst="rightArrow">
            <a:avLst/>
          </a:prstGeom>
          <a:solidFill>
            <a:srgbClr val="000000">
              <a:alpha val="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cs typeface="江城正义体 500W" panose="020B05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959600" y="5003800"/>
            <a:ext cx="2011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>
                <a:cs typeface="江城正义体 500W" panose="020B0500000000000000" charset="-122"/>
              </a:rPr>
              <a:t>商品系列组合</a:t>
            </a:r>
          </a:p>
        </p:txBody>
      </p:sp>
    </p:spTree>
    <p:custDataLst>
      <p:tags r:id="rId1"/>
    </p:custDataLst>
  </p:cSld>
  <p:clrMapOvr>
    <a:masterClrMapping/>
  </p:clrMapOvr>
  <p:transition spd="slow">
    <p:random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alphaModFix amt="4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任意多边形: 形状 37"/>
          <p:cNvSpPr/>
          <p:nvPr/>
        </p:nvSpPr>
        <p:spPr>
          <a:xfrm>
            <a:off x="74295" y="79375"/>
            <a:ext cx="12053570" cy="6710045"/>
          </a:xfrm>
          <a:custGeom>
            <a:avLst/>
            <a:gdLst>
              <a:gd name="connsiteX0" fmla="*/ 0 w 12192000"/>
              <a:gd name="connsiteY0" fmla="*/ 0 h 6858000"/>
              <a:gd name="connsiteX1" fmla="*/ 8846969 w 12192000"/>
              <a:gd name="connsiteY1" fmla="*/ 0 h 6858000"/>
              <a:gd name="connsiteX2" fmla="*/ 9880600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1946057 h 6858000"/>
              <a:gd name="connsiteX5" fmla="*/ 11150196 w 12192000"/>
              <a:gd name="connsiteY5" fmla="*/ 6857999 h 6858000"/>
              <a:gd name="connsiteX6" fmla="*/ 9880600 w 12192000"/>
              <a:gd name="connsiteY6" fmla="*/ 6857999 h 6858000"/>
              <a:gd name="connsiteX7" fmla="*/ 9880600 w 12192000"/>
              <a:gd name="connsiteY7" fmla="*/ 6858000 h 6858000"/>
              <a:gd name="connsiteX8" fmla="*/ 0 w 12192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8846969" y="0"/>
                </a:lnTo>
                <a:lnTo>
                  <a:pt x="9880600" y="0"/>
                </a:lnTo>
                <a:lnTo>
                  <a:pt x="12192000" y="0"/>
                </a:lnTo>
                <a:lnTo>
                  <a:pt x="12192000" y="1946057"/>
                </a:lnTo>
                <a:lnTo>
                  <a:pt x="11150196" y="6857999"/>
                </a:lnTo>
                <a:lnTo>
                  <a:pt x="9880600" y="6857999"/>
                </a:lnTo>
                <a:lnTo>
                  <a:pt x="98806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solidFill>
              <a:srgbClr val="D09E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江城正义体 500W" panose="020B0500000000000000" charset="-122"/>
            </a:endParaRPr>
          </a:p>
        </p:txBody>
      </p:sp>
      <p:sp>
        <p:nvSpPr>
          <p:cNvPr id="4" name="平行四边形 3"/>
          <p:cNvSpPr/>
          <p:nvPr/>
        </p:nvSpPr>
        <p:spPr>
          <a:xfrm>
            <a:off x="95250" y="69850"/>
            <a:ext cx="5212080" cy="6720205"/>
          </a:xfrm>
          <a:prstGeom prst="parallelogram">
            <a:avLst>
              <a:gd name="adj" fmla="val 27906"/>
            </a:avLst>
          </a:prstGeom>
          <a:solidFill>
            <a:srgbClr val="DE6262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江城正义体 500W" panose="020B0500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621623" y="1119556"/>
            <a:ext cx="1852999" cy="4507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700" dirty="0">
                <a:solidFill>
                  <a:schemeClr val="bg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3</a:t>
            </a:r>
            <a:endParaRPr lang="zh-CN" altLang="en-US" sz="28700" dirty="0">
              <a:solidFill>
                <a:schemeClr val="bg1"/>
              </a:solidFill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1087232" y="4774523"/>
            <a:ext cx="2610497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ea typeface="江城正义体 500W" panose="020B0500000000000000" charset="-122"/>
                <a:cs typeface="江城正义体 500W" panose="020B0500000000000000" charset="-122"/>
              </a:rPr>
              <a:t>PART </a:t>
            </a:r>
            <a:r>
              <a:rPr lang="en-US" altLang="zh-CN" sz="2800" b="1" dirty="0">
                <a:solidFill>
                  <a:schemeClr val="bg1"/>
                </a:solidFill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THREE</a:t>
            </a:r>
            <a:endParaRPr lang="zh-CN" altLang="en-US" sz="2800" b="1" dirty="0">
              <a:solidFill>
                <a:schemeClr val="bg1"/>
              </a:solidFill>
              <a:ea typeface="江城正义体 500W" panose="020B0500000000000000" charset="-122"/>
              <a:cs typeface="江城正义体 500W" panose="020B0500000000000000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5040439" y="2865803"/>
            <a:ext cx="6059170" cy="1106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600" b="1" dirty="0">
                <a:solidFill>
                  <a:schemeClr val="tx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服装组货的作用</a:t>
            </a:r>
          </a:p>
        </p:txBody>
      </p:sp>
    </p:spTree>
  </p:cSld>
  <p:clrMapOvr>
    <a:masterClrMapping/>
  </p:clrMapOvr>
  <p:transition spd="slow">
    <p:random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/>
          <p:cNvSpPr txBox="1"/>
          <p:nvPr/>
        </p:nvSpPr>
        <p:spPr>
          <a:xfrm flipH="1">
            <a:off x="287655" y="114300"/>
            <a:ext cx="2930525" cy="5835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altLang="zh-CN" sz="3200">
                <a:solidFill>
                  <a:schemeClr val="bg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3.1 </a:t>
            </a:r>
            <a:r>
              <a:rPr sz="3200">
                <a:solidFill>
                  <a:schemeClr val="bg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江城正义体 500W" panose="020B0500000000000000" charset="-122"/>
              </a:rPr>
              <a:t>AIDCA模型</a:t>
            </a:r>
            <a:endParaRPr lang="en-US" altLang="zh-CN" sz="3200">
              <a:solidFill>
                <a:schemeClr val="bg1"/>
              </a:solidFill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+mn-ea"/>
            </a:endParaRPr>
          </a:p>
        </p:txBody>
      </p:sp>
      <p:graphicFrame>
        <p:nvGraphicFramePr>
          <p:cNvPr id="5" name="表格 4"/>
          <p:cNvGraphicFramePr/>
          <p:nvPr>
            <p:custDataLst>
              <p:tags r:id="rId1"/>
            </p:custDataLst>
          </p:nvPr>
        </p:nvGraphicFramePr>
        <p:xfrm>
          <a:off x="428625" y="1300480"/>
          <a:ext cx="11315700" cy="5120005"/>
        </p:xfrm>
        <a:graphic>
          <a:graphicData uri="http://schemas.openxmlformats.org/drawingml/2006/table">
            <a:tbl>
              <a:tblPr firstRow="1" bandRow="1"/>
              <a:tblGrid>
                <a:gridCol w="10496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61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24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139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415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87045">
                <a:tc gridSpan="2"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zh-CN" sz="2000" b="1">
                          <a:solidFill>
                            <a:srgbClr val="FFFFFF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顾客消费行为</a:t>
                      </a:r>
                      <a:endParaRPr lang="zh-CN" altLang="en-US" sz="2000" b="1">
                        <a:solidFill>
                          <a:srgbClr val="FFFFFF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863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zh-CN" sz="2000" b="1">
                          <a:solidFill>
                            <a:srgbClr val="FFFFFF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顾客消费心理</a:t>
                      </a:r>
                      <a:endParaRPr lang="zh-CN" altLang="en-US" sz="2000" b="1">
                        <a:solidFill>
                          <a:srgbClr val="FFFFFF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B829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zh-CN" sz="2000" b="1">
                          <a:solidFill>
                            <a:srgbClr val="FFFFFF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  <a:sym typeface="+mn-ea"/>
                        </a:rPr>
                        <a:t>顾客消费心理</a:t>
                      </a:r>
                      <a:endParaRPr lang="zh-CN" altLang="en-US" sz="2000" b="1">
                        <a:solidFill>
                          <a:srgbClr val="FFFFFF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  <a:sym typeface="+mn-ea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zh-CN" sz="2000" b="1">
                          <a:solidFill>
                            <a:srgbClr val="FFFFFF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关联陈列模块</a:t>
                      </a:r>
                      <a:endParaRPr lang="zh-CN" altLang="en-US" sz="2000" b="1">
                        <a:solidFill>
                          <a:srgbClr val="FFFFFF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687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1830">
                <a:tc gridSpan="2"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zh-CN" altLang="en-US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第一步：</a:t>
                      </a:r>
                    </a:p>
                    <a:p>
                      <a:pPr indent="0" algn="ctr" fontAlgn="ctr">
                        <a:buNone/>
                      </a:pPr>
                      <a:r>
                        <a:rPr lang="zh-CN" altLang="en-US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Attention关注</a:t>
                      </a:r>
                    </a:p>
                  </a:txBody>
                  <a:tcPr marL="12700" marR="12700" marT="12700" anchor="ctr">
                    <a:lnL>
                      <a:noFill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635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fontAlgn="ctr">
                        <a:buNone/>
                      </a:pPr>
                      <a:r>
                        <a:rPr lang="zh-CN" altLang="en-US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被卖场的视觉主题(VP) 设计所吸引，放慢脚步看看到底是什么?</a:t>
                      </a: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zh-CN" altLang="en-US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集中顾客注意力</a:t>
                      </a: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en-US" altLang="en-US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主题陈列</a:t>
                      </a:r>
                    </a:p>
                    <a:p>
                      <a:pPr indent="0" algn="ctr" fontAlgn="ctr">
                        <a:buNone/>
                      </a:pPr>
                      <a:r>
                        <a:rPr lang="en-US" altLang="en-US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VP</a:t>
                      </a: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1830">
                <a:tc gridSpan="2"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zh-CN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第二步：</a:t>
                      </a:r>
                    </a:p>
                    <a:p>
                      <a:pPr indent="0" algn="ctr" fontAlgn="ctr">
                        <a:buNone/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Interest</a:t>
                      </a:r>
                      <a:r>
                        <a:rPr lang="zh-CN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兴趣</a:t>
                      </a:r>
                      <a:endParaRPr lang="zh-CN" altLang="en-US" sz="20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fontAlgn="ctr">
                        <a:buNone/>
                      </a:pPr>
                      <a:r>
                        <a:rPr lang="zh-CN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停下脚步，仔细浏览卖场的视觉主题和主要商品内容，是否有意思?是否是我所需要的?</a:t>
                      </a:r>
                      <a:endParaRPr lang="zh-CN" altLang="en-US" sz="20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zh-CN" altLang="en-US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引起顾客兴趣及认同</a:t>
                      </a: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zh-CN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主题陈列+重点陈列</a:t>
                      </a:r>
                    </a:p>
                    <a:p>
                      <a:pPr indent="0" algn="ctr" fontAlgn="ctr">
                        <a:buNone/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VP+PP</a:t>
                      </a:r>
                      <a:endParaRPr lang="en-US" altLang="en-US" sz="20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>
                      <a:noFill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2820">
                <a:tc gridSpan="2"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zh-CN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第三步：</a:t>
                      </a:r>
                    </a:p>
                    <a:p>
                      <a:pPr indent="0" algn="ctr" fontAlgn="ctr">
                        <a:buNone/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Desire</a:t>
                      </a:r>
                      <a:r>
                        <a:rPr lang="zh-CN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需求</a:t>
                      </a:r>
                      <a:endParaRPr lang="zh-CN" altLang="en-US" sz="20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fontAlgn="ctr">
                        <a:buNone/>
                      </a:pPr>
                      <a:r>
                        <a:rPr lang="zh-CN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无意识的逛街状态暂时消失，注意力开始集中于商品及视觉所引发的联想，产生体验向往。</a:t>
                      </a:r>
                      <a:endParaRPr lang="zh-CN" altLang="en-US" sz="20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zh-CN" altLang="en-US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激发顾客的购买欲望</a:t>
                      </a: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zh-CN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主题陈列+重点陈列</a:t>
                      </a:r>
                    </a:p>
                    <a:p>
                      <a:pPr indent="0" algn="ctr" fontAlgn="ctr">
                        <a:buNone/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VP+PP</a:t>
                      </a:r>
                      <a:endParaRPr lang="en-US" altLang="en-US" sz="20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>
                      <a:noFill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72820">
                <a:tc gridSpan="2"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zh-CN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第四步：</a:t>
                      </a:r>
                    </a:p>
                    <a:p>
                      <a:pPr indent="0" algn="ctr" fontAlgn="ctr">
                        <a:buNone/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Confirmation</a:t>
                      </a:r>
                      <a:r>
                        <a:rPr lang="zh-CN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确认</a:t>
                      </a:r>
                      <a:endParaRPr lang="zh-CN" altLang="en-US" sz="20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fontAlgn="ctr">
                        <a:buNone/>
                      </a:pPr>
                      <a:r>
                        <a:rPr lang="zh-CN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需要么?是和我么?可以搭配么?价格合理吗?品牌有保证和服务么? ....</a:t>
                      </a:r>
                      <a:endParaRPr lang="zh-CN" altLang="en-US" sz="20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zh-CN" altLang="en-US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满足顾客多元化需求</a:t>
                      </a: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zh-CN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重点陈列+单品陈列</a:t>
                      </a:r>
                    </a:p>
                    <a:p>
                      <a:pPr indent="0" algn="ctr" fontAlgn="ctr">
                        <a:buNone/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PP+IP</a:t>
                      </a:r>
                      <a:endParaRPr lang="en-US" altLang="en-US" sz="20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>
                      <a:noFill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2465">
                <a:tc rowSpan="2"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zh-CN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第五步：</a:t>
                      </a:r>
                    </a:p>
                    <a:p>
                      <a:pPr indent="0" algn="ctr" fontAlgn="ctr">
                        <a:buNone/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Action</a:t>
                      </a:r>
                      <a:r>
                        <a:rPr lang="zh-CN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行动</a:t>
                      </a:r>
                      <a:endParaRPr lang="zh-CN" altLang="en-US" sz="20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 w="1270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19050">
                      <a:solidFill>
                        <a:srgbClr val="59595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zh-CN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现场购买</a:t>
                      </a:r>
                      <a:endParaRPr lang="zh-CN" altLang="en-US" sz="20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1270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fontAlgn="ctr">
                        <a:buNone/>
                      </a:pPr>
                      <a:r>
                        <a:rPr lang="zh-CN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好，现在就买下它!</a:t>
                      </a:r>
                      <a:endParaRPr lang="zh-CN" altLang="en-US" sz="20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zh-CN" altLang="en-US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使顾客采取购买行动</a:t>
                      </a: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19050">
                      <a:solidFill>
                        <a:srgbClr val="59595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zh-CN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单品陈列</a:t>
                      </a:r>
                    </a:p>
                    <a:p>
                      <a:pPr indent="0" algn="ctr" fontAlgn="ctr">
                        <a:buNone/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IP</a:t>
                      </a:r>
                      <a:endParaRPr lang="en-US" altLang="en-US" sz="20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>
                      <a:noFill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119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 w="12700">
                      <a:solidFill>
                        <a:srgbClr val="D9D9D9"/>
                      </a:solidFill>
                      <a:prstDash val="solid"/>
                    </a:lnR>
                    <a:lnB w="19050">
                      <a:solidFill>
                        <a:srgbClr val="59595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zh-CN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品牌识别</a:t>
                      </a:r>
                      <a:endParaRPr lang="zh-CN" altLang="en-US" sz="20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1270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19050">
                      <a:solidFill>
                        <a:srgbClr val="59595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fontAlgn="ctr">
                        <a:buNone/>
                      </a:pPr>
                      <a:r>
                        <a:rPr lang="zh-CN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虽然这次不买，我记住这个品牌了，它是我向往的。</a:t>
                      </a:r>
                      <a:endParaRPr lang="zh-CN" altLang="en-US" sz="20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19050">
                      <a:solidFill>
                        <a:srgbClr val="59595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59595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buNone/>
                      </a:pPr>
                      <a:r>
                        <a:rPr lang="zh-CN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系统陈列</a:t>
                      </a:r>
                    </a:p>
                    <a:p>
                      <a:pPr indent="0" algn="ctr" fontAlgn="ctr">
                        <a:buNone/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VP+PP+IP</a:t>
                      </a:r>
                      <a:endParaRPr lang="en-US" altLang="en-US" sz="20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>
                      <a:noFill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19050">
                      <a:solidFill>
                        <a:srgbClr val="59595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4816475" y="781685"/>
            <a:ext cx="2540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>
                <a:cs typeface="江城正义体 500W" panose="020B0500000000000000" charset="-122"/>
              </a:rPr>
              <a:t>A. I. D. C. A 模型</a:t>
            </a:r>
          </a:p>
        </p:txBody>
      </p:sp>
    </p:spTree>
  </p:cSld>
  <p:clrMapOvr>
    <a:masterClrMapping/>
  </p:clrMapOvr>
  <p:transition spd="slow">
    <p:random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格 5"/>
          <p:cNvGraphicFramePr/>
          <p:nvPr>
            <p:custDataLst>
              <p:tags r:id="rId1"/>
            </p:custDataLst>
          </p:nvPr>
        </p:nvGraphicFramePr>
        <p:xfrm>
          <a:off x="202565" y="227330"/>
          <a:ext cx="11760835" cy="6388100"/>
        </p:xfrm>
        <a:graphic>
          <a:graphicData uri="http://schemas.openxmlformats.org/drawingml/2006/table">
            <a:tbl>
              <a:tblPr firstRow="1" bandRow="1"/>
              <a:tblGrid>
                <a:gridCol w="8845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71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66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82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252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8201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874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84175">
                <a:tc gridSpan="8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400" b="1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陈列模式-模块功能结构表</a:t>
                      </a:r>
                      <a:endParaRPr lang="zh-CN" altLang="en-US" sz="2400" b="1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19050">
                      <a:solidFill>
                        <a:srgbClr val="595959"/>
                      </a:solidFill>
                      <a:prstDash val="soli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9050">
                      <a:solidFill>
                        <a:srgbClr val="595959"/>
                      </a:solidFill>
                      <a:prstDash val="soli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9050">
                      <a:solidFill>
                        <a:srgbClr val="595959"/>
                      </a:solidFill>
                      <a:prstDash val="soli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9050">
                      <a:solidFill>
                        <a:srgbClr val="595959"/>
                      </a:solidFill>
                      <a:prstDash val="soli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9050">
                      <a:solidFill>
                        <a:srgbClr val="595959"/>
                      </a:solidFill>
                      <a:prstDash val="soli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9050">
                      <a:solidFill>
                        <a:srgbClr val="595959"/>
                      </a:solidFill>
                      <a:prstDash val="soli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9050">
                      <a:solidFill>
                        <a:srgbClr val="595959"/>
                      </a:solidFill>
                      <a:prstDash val="soli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>
                      <a:noFill/>
                    </a:lnR>
                    <a:lnT w="19050">
                      <a:solidFill>
                        <a:srgbClr val="595959"/>
                      </a:solidFill>
                      <a:prstDash val="soli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182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600" b="1">
                          <a:solidFill>
                            <a:schemeClr val="bg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系统</a:t>
                      </a:r>
                      <a:endParaRPr lang="zh-CN" altLang="en-US" sz="1600" b="1">
                        <a:solidFill>
                          <a:schemeClr val="bg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600" b="1">
                          <a:solidFill>
                            <a:schemeClr val="bg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模块</a:t>
                      </a:r>
                      <a:endParaRPr lang="zh-CN" altLang="en-US" sz="1600" b="1">
                        <a:solidFill>
                          <a:schemeClr val="bg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8638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600" b="1">
                          <a:solidFill>
                            <a:schemeClr val="bg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功能</a:t>
                      </a:r>
                      <a:endParaRPr lang="zh-CN" altLang="en-US" sz="1600" b="1">
                        <a:solidFill>
                          <a:schemeClr val="bg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B829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AIDCA</a:t>
                      </a:r>
                    </a:p>
                    <a:p>
                      <a:pPr indent="0" algn="ctr">
                        <a:buNone/>
                      </a:pPr>
                      <a:r>
                        <a:rPr lang="zh-CN" sz="1600" b="1">
                          <a:solidFill>
                            <a:schemeClr val="bg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促销关联</a:t>
                      </a:r>
                      <a:endParaRPr lang="zh-CN" altLang="en-US" sz="1600" b="1">
                        <a:solidFill>
                          <a:schemeClr val="bg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BECC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600" b="1">
                          <a:solidFill>
                            <a:schemeClr val="bg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业绩公式</a:t>
                      </a:r>
                    </a:p>
                    <a:p>
                      <a:pPr indent="0" algn="ctr">
                        <a:buNone/>
                      </a:pPr>
                      <a:r>
                        <a:rPr lang="zh-CN" sz="1600" b="1">
                          <a:solidFill>
                            <a:schemeClr val="bg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促销关联</a:t>
                      </a:r>
                      <a:endParaRPr lang="zh-CN" altLang="en-US" sz="1600" b="1">
                        <a:solidFill>
                          <a:schemeClr val="bg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687A5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600" b="1">
                          <a:solidFill>
                            <a:schemeClr val="bg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货区</a:t>
                      </a:r>
                      <a:endParaRPr lang="zh-CN" altLang="en-US" sz="1600" b="1">
                        <a:solidFill>
                          <a:schemeClr val="bg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A3A47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600" b="1">
                          <a:solidFill>
                            <a:schemeClr val="bg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器架</a:t>
                      </a:r>
                      <a:endParaRPr lang="zh-CN" altLang="en-US" sz="1600" b="1">
                        <a:solidFill>
                          <a:schemeClr val="bg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DADD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600" b="1">
                          <a:solidFill>
                            <a:schemeClr val="bg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展示方式</a:t>
                      </a:r>
                      <a:endParaRPr lang="zh-CN" altLang="en-US" sz="1600" b="1">
                        <a:solidFill>
                          <a:schemeClr val="bg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863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1190">
                <a:tc rowSpan="8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600" b="1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陈列模式</a:t>
                      </a:r>
                    </a:p>
                    <a:p>
                      <a:pPr indent="0" algn="ctr">
                        <a:buNone/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VMD</a:t>
                      </a:r>
                    </a:p>
                    <a:p>
                      <a:pPr indent="0" algn="ctr">
                        <a:buNone/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Pattern</a:t>
                      </a:r>
                      <a:endParaRPr lang="en-US" altLang="en-US" sz="1600" b="1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 w="1270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 w="19050">
                      <a:solidFill>
                        <a:srgbClr val="59595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主题陈列</a:t>
                      </a:r>
                    </a:p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VP</a:t>
                      </a:r>
                    </a:p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Visual</a:t>
                      </a:r>
                    </a:p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Presentation</a:t>
                      </a:r>
                      <a:endParaRPr lang="en-US" altLang="en-US" sz="14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1270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传播品牌的文化、概念、生活方式或市场主题信息，达致品牌识别和顾客关注。</a:t>
                      </a:r>
                      <a:endParaRPr lang="zh-CN" altLang="en-US" sz="16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顾客关注</a:t>
                      </a:r>
                      <a:endParaRPr lang="zh-CN" altLang="en-US" sz="16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进店量</a:t>
                      </a:r>
                      <a:endParaRPr lang="zh-CN" altLang="en-US" sz="16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橱窗</a:t>
                      </a:r>
                    </a:p>
                    <a:p>
                      <a:pPr indent="0" algn="ctr">
                        <a:buNone/>
                      </a:pPr>
                      <a:endParaRPr lang="zh-CN" altLang="en-US" sz="160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卖场主入口</a:t>
                      </a:r>
                    </a:p>
                    <a:p>
                      <a:pPr indent="0" algn="ctr">
                        <a:buNone/>
                      </a:pPr>
                      <a:endParaRPr lang="zh-CN" altLang="en-US" sz="160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卖场视觉中心</a:t>
                      </a:r>
                      <a:endParaRPr lang="zh-CN" altLang="en-US" sz="16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模特</a:t>
                      </a:r>
                    </a:p>
                    <a:p>
                      <a:pPr indent="0" algn="ctr">
                        <a:buNone/>
                      </a:pPr>
                      <a:endParaRPr lang="zh-CN" altLang="en-US" sz="160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  <a:p>
                      <a:pPr indent="0" algn="ctr">
                        <a:buNone/>
                      </a:pPr>
                      <a:endParaRPr lang="zh-CN" altLang="en-US" sz="160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道具</a:t>
                      </a:r>
                      <a:endParaRPr lang="zh-CN" altLang="en-US" sz="16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创意设计</a:t>
                      </a:r>
                      <a:endParaRPr lang="zh-CN" altLang="en-US" sz="16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119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 w="12700">
                      <a:solidFill>
                        <a:srgbClr val="D9D9D9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传播商品的设计概念、搭配、风格或价格主题信息，达致商品识别和顾客关注。</a:t>
                      </a:r>
                      <a:endParaRPr lang="zh-CN" altLang="en-US" sz="16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兴趣与需求</a:t>
                      </a:r>
                      <a:endParaRPr lang="zh-CN" altLang="en-US" sz="16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>
                      <a:solidFill>
                        <a:srgbClr val="D9D9D9"/>
                      </a:solidFill>
                      <a:prstDash val="solid"/>
                    </a:lnL>
                    <a:lnR>
                      <a:noFill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119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 w="12700">
                      <a:solidFill>
                        <a:srgbClr val="D9D9D9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有效的视觉设计和展示，持续地吸引客流，提升进店率。</a:t>
                      </a:r>
                      <a:endParaRPr lang="zh-CN" altLang="en-US" sz="16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联想体验</a:t>
                      </a:r>
                      <a:endParaRPr lang="zh-CN" altLang="en-US" sz="16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>
                      <a:solidFill>
                        <a:srgbClr val="D9D9D9"/>
                      </a:solidFill>
                      <a:prstDash val="solid"/>
                    </a:lnL>
                    <a:lnR>
                      <a:noFill/>
                    </a:lnR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1313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 w="12700">
                      <a:solidFill>
                        <a:srgbClr val="D9D9D9"/>
                      </a:solidFill>
                      <a:prstDash val="solid"/>
                    </a:lnR>
                  </a:tcPr>
                </a:tc>
                <a:tc rowSpan="3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重点陈列</a:t>
                      </a:r>
                    </a:p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PP</a:t>
                      </a:r>
                    </a:p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Point of</a:t>
                      </a:r>
                    </a:p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Presentation</a:t>
                      </a:r>
                      <a:endParaRPr lang="en-US" altLang="en-US" sz="14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1270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传播某品类重点商品的区域主题信息,展示商品外观和搭配，达致顾客关注、兴趣、触摸和引导试穿。</a:t>
                      </a:r>
                      <a:endParaRPr lang="zh-CN" altLang="en-US" sz="16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兴趣与需求</a:t>
                      </a:r>
                      <a:endParaRPr lang="zh-CN" altLang="en-US" sz="16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成交</a:t>
                      </a:r>
                    </a:p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 </a:t>
                      </a:r>
                    </a:p>
                    <a:p>
                      <a:pPr indent="0" algn="ctr">
                        <a:buNone/>
                      </a:pPr>
                      <a:endParaRPr lang="zh-CN" altLang="en-US" sz="160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  <a:p>
                      <a:pPr indent="0" algn="ctr">
                        <a:buNone/>
                      </a:pPr>
                      <a:endParaRPr lang="zh-CN" altLang="en-US" sz="160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客单价</a:t>
                      </a:r>
                      <a:endParaRPr lang="zh-CN" altLang="en-US" sz="16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卖场主入口</a:t>
                      </a:r>
                    </a:p>
                    <a:p>
                      <a:pPr indent="0" algn="ctr">
                        <a:buNone/>
                      </a:pPr>
                      <a:endParaRPr lang="zh-CN" altLang="en-US" sz="160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卖场区域视觉中心</a:t>
                      </a:r>
                    </a:p>
                    <a:p>
                      <a:pPr indent="0" algn="ctr">
                        <a:buNone/>
                      </a:pPr>
                      <a:endParaRPr lang="zh-CN" altLang="en-US" sz="160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卖场货架视觉中心</a:t>
                      </a:r>
                      <a:endParaRPr lang="zh-CN" altLang="en-US" sz="16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模特</a:t>
                      </a:r>
                    </a:p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道具</a:t>
                      </a:r>
                    </a:p>
                    <a:p>
                      <a:pPr indent="0" algn="ctr">
                        <a:buNone/>
                      </a:pPr>
                      <a:endParaRPr lang="zh-CN" altLang="en-US" sz="160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衣架</a:t>
                      </a:r>
                    </a:p>
                    <a:p>
                      <a:pPr indent="0" algn="ctr">
                        <a:buNone/>
                      </a:pPr>
                      <a:endParaRPr lang="zh-CN" altLang="en-US" sz="160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引导桌</a:t>
                      </a:r>
                      <a:endParaRPr lang="zh-CN" altLang="en-US" sz="16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模特</a:t>
                      </a:r>
                      <a:endParaRPr lang="zh-CN" altLang="en-US" sz="16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>
                      <a:noFill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182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 w="12700">
                      <a:solidFill>
                        <a:srgbClr val="D9D9D9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传播某品类重点商品的卖点，展示商品设计，达致顾客关注、触摸和引导试穿。</a:t>
                      </a:r>
                      <a:endParaRPr lang="zh-CN" altLang="en-US" sz="16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联想体验</a:t>
                      </a:r>
                      <a:endParaRPr lang="zh-CN" altLang="en-US" sz="16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正挂</a:t>
                      </a:r>
                      <a:endParaRPr lang="zh-CN" altLang="en-US" sz="16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>
                      <a:noFill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3119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 w="12700">
                      <a:solidFill>
                        <a:srgbClr val="D9D9D9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展示某品类重点商品搭配组合，达致顾客关注、触摸、引导试穿和连带购买。</a:t>
                      </a:r>
                      <a:endParaRPr lang="zh-CN" altLang="en-US" sz="16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确认试穿</a:t>
                      </a:r>
                      <a:endParaRPr lang="zh-CN" altLang="en-US" sz="16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搭配</a:t>
                      </a:r>
                      <a:endParaRPr lang="zh-CN" altLang="en-US" sz="16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>
                      <a:noFill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3119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 w="12700">
                      <a:solidFill>
                        <a:srgbClr val="D9D9D9"/>
                      </a:solidFill>
                      <a:prstDash val="solid"/>
                    </a:lnR>
                  </a:tcPr>
                </a:tc>
                <a:tc row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单品陈列</a:t>
                      </a:r>
                    </a:p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IP</a:t>
                      </a:r>
                    </a:p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Item</a:t>
                      </a:r>
                    </a:p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Presentation</a:t>
                      </a:r>
                      <a:endParaRPr lang="en-US" altLang="en-US" sz="14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1270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19050">
                      <a:solidFill>
                        <a:srgbClr val="59595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传播商品品类的容量细分信息，达到顾客的选择、试穿和购买。</a:t>
                      </a:r>
                      <a:endParaRPr lang="zh-CN" altLang="en-US" sz="16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确认试穿</a:t>
                      </a:r>
                    </a:p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购买</a:t>
                      </a:r>
                    </a:p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品牌识别</a:t>
                      </a:r>
                      <a:endParaRPr lang="zh-CN" altLang="en-US" sz="16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19050">
                      <a:solidFill>
                        <a:srgbClr val="59595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成交率</a:t>
                      </a:r>
                    </a:p>
                    <a:p>
                      <a:pPr indent="0" algn="ctr">
                        <a:buNone/>
                      </a:pPr>
                      <a:endParaRPr lang="zh-CN" altLang="en-US" sz="160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客单价</a:t>
                      </a:r>
                      <a:endParaRPr lang="zh-CN" altLang="en-US" sz="16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19050">
                      <a:solidFill>
                        <a:srgbClr val="59595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卖场货架</a:t>
                      </a:r>
                    </a:p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容量区域</a:t>
                      </a:r>
                      <a:endParaRPr lang="zh-CN" altLang="en-US" sz="16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19050">
                      <a:solidFill>
                        <a:srgbClr val="59595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衣架</a:t>
                      </a:r>
                    </a:p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层板</a:t>
                      </a:r>
                    </a:p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桌台</a:t>
                      </a:r>
                      <a:endParaRPr lang="zh-CN" altLang="en-US" sz="16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19050">
                      <a:solidFill>
                        <a:srgbClr val="59595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侧挂</a:t>
                      </a:r>
                    </a:p>
                    <a:p>
                      <a:pPr indent="0" algn="ctr">
                        <a:buNone/>
                      </a:pPr>
                      <a:endParaRPr lang="zh-CN" altLang="en-US" sz="160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  <a:p>
                      <a:pPr indent="0" algn="ctr">
                        <a:buNone/>
                      </a:pPr>
                      <a:endParaRPr lang="zh-CN" altLang="en-US" sz="160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叠装</a:t>
                      </a:r>
                      <a:endParaRPr lang="zh-CN" altLang="en-US" sz="16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>
                      <a:noFill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19050">
                      <a:solidFill>
                        <a:srgbClr val="59595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3119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 w="12700">
                      <a:solidFill>
                        <a:srgbClr val="D9D9D9"/>
                      </a:solidFill>
                      <a:prstDash val="solid"/>
                    </a:lnR>
                    <a:lnB w="19050">
                      <a:solidFill>
                        <a:srgbClr val="595959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B w="19050">
                      <a:solidFill>
                        <a:srgbClr val="59595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sz="1600" b="0">
                          <a:solidFill>
                            <a:schemeClr val="tx1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展示商品细分品类的完整色款和尺码信息，达到顾客的选择、试穿和购买。</a:t>
                      </a:r>
                      <a:endParaRPr lang="zh-CN" altLang="en-US" sz="1600" b="0">
                        <a:solidFill>
                          <a:schemeClr val="tx1"/>
                        </a:solidFill>
                        <a:latin typeface="江城正义体 500W" panose="020B0500000000000000" charset="-122"/>
                        <a:ea typeface="江城正义体 500W" panose="020B0500000000000000" charset="-122"/>
                        <a:cs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19050">
                      <a:solidFill>
                        <a:srgbClr val="59595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B w="19050">
                      <a:solidFill>
                        <a:srgbClr val="595959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B w="19050">
                      <a:solidFill>
                        <a:srgbClr val="595959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B w="19050">
                      <a:solidFill>
                        <a:srgbClr val="595959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B w="19050">
                      <a:solidFill>
                        <a:srgbClr val="595959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>
                      <a:solidFill>
                        <a:srgbClr val="D9D9D9"/>
                      </a:solidFill>
                      <a:prstDash val="solid"/>
                    </a:lnL>
                    <a:lnR>
                      <a:noFill/>
                    </a:lnR>
                    <a:lnB w="19050">
                      <a:solidFill>
                        <a:srgbClr val="59595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random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/>
          <p:cNvSpPr txBox="1"/>
          <p:nvPr/>
        </p:nvSpPr>
        <p:spPr>
          <a:xfrm flipH="1">
            <a:off x="287655" y="283845"/>
            <a:ext cx="2974340" cy="5835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zh-CN" sz="3200">
                <a:solidFill>
                  <a:schemeClr val="bg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3.</a:t>
            </a:r>
            <a:r>
              <a:rPr lang="en-US" altLang="zh-CN" sz="3200">
                <a:solidFill>
                  <a:schemeClr val="bg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2</a:t>
            </a:r>
            <a:r>
              <a:rPr lang="zh-CN" sz="3200">
                <a:solidFill>
                  <a:schemeClr val="bg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 组货的作用</a:t>
            </a:r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83" y="1664783"/>
            <a:ext cx="1963202" cy="3999608"/>
          </a:xfrm>
          <a:prstGeom prst="rect">
            <a:avLst/>
          </a:prstGeom>
        </p:spPr>
      </p:pic>
      <p:cxnSp>
        <p:nvCxnSpPr>
          <p:cNvPr id="24" name="直接连接符 23"/>
          <p:cNvCxnSpPr/>
          <p:nvPr>
            <p:custDataLst>
              <p:tags r:id="rId3"/>
            </p:custDataLst>
          </p:nvPr>
        </p:nvCxnSpPr>
        <p:spPr>
          <a:xfrm flipH="1">
            <a:off x="2793031" y="3706060"/>
            <a:ext cx="215573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Freeform 122"/>
          <p:cNvSpPr/>
          <p:nvPr>
            <p:custDataLst>
              <p:tags r:id="rId4"/>
            </p:custDataLst>
          </p:nvPr>
        </p:nvSpPr>
        <p:spPr bwMode="auto">
          <a:xfrm>
            <a:off x="1860730" y="2968537"/>
            <a:ext cx="1074399" cy="1418207"/>
          </a:xfrm>
          <a:custGeom>
            <a:avLst/>
            <a:gdLst>
              <a:gd name="T0" fmla="*/ 1547 w 1551"/>
              <a:gd name="T1" fmla="*/ 2182 h 2182"/>
              <a:gd name="T2" fmla="*/ 0 w 1551"/>
              <a:gd name="T3" fmla="*/ 2181 h 2182"/>
              <a:gd name="T4" fmla="*/ 3 w 1551"/>
              <a:gd name="T5" fmla="*/ 0 h 2182"/>
              <a:gd name="T6" fmla="*/ 1551 w 1551"/>
              <a:gd name="T7" fmla="*/ 2 h 2182"/>
              <a:gd name="T8" fmla="*/ 1547 w 1551"/>
              <a:gd name="T9" fmla="*/ 2182 h 2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51" h="2182">
                <a:moveTo>
                  <a:pt x="1547" y="2182"/>
                </a:moveTo>
                <a:lnTo>
                  <a:pt x="0" y="2181"/>
                </a:lnTo>
                <a:lnTo>
                  <a:pt x="3" y="0"/>
                </a:lnTo>
                <a:lnTo>
                  <a:pt x="1551" y="2"/>
                </a:lnTo>
                <a:lnTo>
                  <a:pt x="1547" y="218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pPr fontAlgn="auto">
              <a:lnSpc>
                <a:spcPct val="120000"/>
              </a:lnSpc>
            </a:pPr>
            <a:endParaRPr lang="zh-CN" altLang="en-US" sz="2000" dirty="0"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Arial" panose="020B0604020202020204" pitchFamily="34" charset="0"/>
            </a:endParaRPr>
          </a:p>
        </p:txBody>
      </p:sp>
      <p:sp>
        <p:nvSpPr>
          <p:cNvPr id="27" name="Freeform 123"/>
          <p:cNvSpPr>
            <a:spLocks noEditPoints="1"/>
          </p:cNvSpPr>
          <p:nvPr>
            <p:custDataLst>
              <p:tags r:id="rId5"/>
            </p:custDataLst>
          </p:nvPr>
        </p:nvSpPr>
        <p:spPr bwMode="auto">
          <a:xfrm>
            <a:off x="1865581" y="2990717"/>
            <a:ext cx="1063309" cy="1373845"/>
          </a:xfrm>
          <a:custGeom>
            <a:avLst/>
            <a:gdLst>
              <a:gd name="T0" fmla="*/ 1480 w 1483"/>
              <a:gd name="T1" fmla="*/ 2116 h 2116"/>
              <a:gd name="T2" fmla="*/ 0 w 1483"/>
              <a:gd name="T3" fmla="*/ 2114 h 2116"/>
              <a:gd name="T4" fmla="*/ 1 w 1483"/>
              <a:gd name="T5" fmla="*/ 0 h 2116"/>
              <a:gd name="T6" fmla="*/ 1483 w 1483"/>
              <a:gd name="T7" fmla="*/ 2 h 2116"/>
              <a:gd name="T8" fmla="*/ 1480 w 1483"/>
              <a:gd name="T9" fmla="*/ 2116 h 2116"/>
              <a:gd name="T10" fmla="*/ 20 w 1483"/>
              <a:gd name="T11" fmla="*/ 2094 h 2116"/>
              <a:gd name="T12" fmla="*/ 1460 w 1483"/>
              <a:gd name="T13" fmla="*/ 2096 h 2116"/>
              <a:gd name="T14" fmla="*/ 1463 w 1483"/>
              <a:gd name="T15" fmla="*/ 22 h 2116"/>
              <a:gd name="T16" fmla="*/ 21 w 1483"/>
              <a:gd name="T17" fmla="*/ 21 h 2116"/>
              <a:gd name="T18" fmla="*/ 20 w 1483"/>
              <a:gd name="T19" fmla="*/ 2094 h 2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483" h="2116">
                <a:moveTo>
                  <a:pt x="1480" y="2116"/>
                </a:moveTo>
                <a:lnTo>
                  <a:pt x="0" y="2114"/>
                </a:lnTo>
                <a:lnTo>
                  <a:pt x="1" y="0"/>
                </a:lnTo>
                <a:lnTo>
                  <a:pt x="1483" y="2"/>
                </a:lnTo>
                <a:lnTo>
                  <a:pt x="1480" y="2116"/>
                </a:lnTo>
                <a:close/>
                <a:moveTo>
                  <a:pt x="20" y="2094"/>
                </a:moveTo>
                <a:lnTo>
                  <a:pt x="1460" y="2096"/>
                </a:lnTo>
                <a:lnTo>
                  <a:pt x="1463" y="22"/>
                </a:lnTo>
                <a:lnTo>
                  <a:pt x="21" y="21"/>
                </a:lnTo>
                <a:lnTo>
                  <a:pt x="20" y="2094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pPr fontAlgn="auto">
              <a:lnSpc>
                <a:spcPct val="120000"/>
              </a:lnSpc>
            </a:pPr>
            <a:endParaRPr lang="zh-CN" altLang="en-US" sz="2000"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>
            <p:custDataLst>
              <p:tags r:id="rId6"/>
            </p:custDataLst>
          </p:nvPr>
        </p:nvSpPr>
        <p:spPr>
          <a:xfrm>
            <a:off x="1860550" y="2968625"/>
            <a:ext cx="1067435" cy="1384935"/>
          </a:xfrm>
          <a:prstGeom prst="rect">
            <a:avLst/>
          </a:prstGeom>
        </p:spPr>
        <p:txBody>
          <a:bodyPr wrap="square" anchor="ctr" anchorCtr="0"/>
          <a:lstStyle/>
          <a:p>
            <a:pPr marL="0" indent="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800" b="1" spc="30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组货</a:t>
            </a:r>
          </a:p>
          <a:p>
            <a:pPr marL="0" indent="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800" b="1" spc="300"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作用</a:t>
            </a:r>
          </a:p>
        </p:txBody>
      </p:sp>
      <p:sp>
        <p:nvSpPr>
          <p:cNvPr id="29" name="圆角矩形 28"/>
          <p:cNvSpPr/>
          <p:nvPr>
            <p:custDataLst>
              <p:tags r:id="rId7"/>
            </p:custDataLst>
          </p:nvPr>
        </p:nvSpPr>
        <p:spPr>
          <a:xfrm>
            <a:off x="3625517" y="1871956"/>
            <a:ext cx="536507" cy="54066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fontAlgn="auto">
              <a:lnSpc>
                <a:spcPct val="120000"/>
              </a:lnSpc>
            </a:pPr>
            <a:endParaRPr lang="zh-CN" altLang="en-US" sz="2000" dirty="0">
              <a:solidFill>
                <a:schemeClr val="tx2"/>
              </a:solidFill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Arial" panose="020B0604020202020204" pitchFamily="34" charset="0"/>
            </a:endParaRPr>
          </a:p>
        </p:txBody>
      </p:sp>
      <p:sp>
        <p:nvSpPr>
          <p:cNvPr id="30" name="Freeform 63"/>
          <p:cNvSpPr>
            <a:spLocks noEditPoints="1"/>
          </p:cNvSpPr>
          <p:nvPr>
            <p:custDataLst>
              <p:tags r:id="rId8"/>
            </p:custDataLst>
          </p:nvPr>
        </p:nvSpPr>
        <p:spPr bwMode="auto">
          <a:xfrm>
            <a:off x="3763456" y="2014747"/>
            <a:ext cx="253003" cy="248152"/>
          </a:xfrm>
          <a:custGeom>
            <a:avLst/>
            <a:gdLst>
              <a:gd name="T0" fmla="*/ 38 w 59"/>
              <a:gd name="T1" fmla="*/ 34 h 58"/>
              <a:gd name="T2" fmla="*/ 36 w 59"/>
              <a:gd name="T3" fmla="*/ 7 h 58"/>
              <a:gd name="T4" fmla="*/ 8 w 59"/>
              <a:gd name="T5" fmla="*/ 7 h 58"/>
              <a:gd name="T6" fmla="*/ 8 w 59"/>
              <a:gd name="T7" fmla="*/ 35 h 58"/>
              <a:gd name="T8" fmla="*/ 34 w 59"/>
              <a:gd name="T9" fmla="*/ 37 h 58"/>
              <a:gd name="T10" fmla="*/ 38 w 59"/>
              <a:gd name="T11" fmla="*/ 40 h 58"/>
              <a:gd name="T12" fmla="*/ 38 w 59"/>
              <a:gd name="T13" fmla="*/ 44 h 58"/>
              <a:gd name="T14" fmla="*/ 51 w 59"/>
              <a:gd name="T15" fmla="*/ 57 h 58"/>
              <a:gd name="T16" fmla="*/ 55 w 59"/>
              <a:gd name="T17" fmla="*/ 57 h 58"/>
              <a:gd name="T18" fmla="*/ 58 w 59"/>
              <a:gd name="T19" fmla="*/ 55 h 58"/>
              <a:gd name="T20" fmla="*/ 58 w 59"/>
              <a:gd name="T21" fmla="*/ 50 h 58"/>
              <a:gd name="T22" fmla="*/ 44 w 59"/>
              <a:gd name="T23" fmla="*/ 37 h 58"/>
              <a:gd name="T24" fmla="*/ 41 w 59"/>
              <a:gd name="T25" fmla="*/ 37 h 58"/>
              <a:gd name="T26" fmla="*/ 38 w 59"/>
              <a:gd name="T27" fmla="*/ 34 h 58"/>
              <a:gd name="T28" fmla="*/ 33 w 59"/>
              <a:gd name="T29" fmla="*/ 32 h 58"/>
              <a:gd name="T30" fmla="*/ 33 w 59"/>
              <a:gd name="T31" fmla="*/ 11 h 58"/>
              <a:gd name="T32" fmla="*/ 11 w 59"/>
              <a:gd name="T33" fmla="*/ 11 h 58"/>
              <a:gd name="T34" fmla="*/ 11 w 59"/>
              <a:gd name="T35" fmla="*/ 32 h 58"/>
              <a:gd name="T36" fmla="*/ 33 w 59"/>
              <a:gd name="T37" fmla="*/ 32 h 58"/>
              <a:gd name="T38" fmla="*/ 33 w 59"/>
              <a:gd name="T39" fmla="*/ 32 h 58"/>
              <a:gd name="T40" fmla="*/ 28 w 59"/>
              <a:gd name="T41" fmla="*/ 11 h 58"/>
              <a:gd name="T42" fmla="*/ 14 w 59"/>
              <a:gd name="T43" fmla="*/ 13 h 58"/>
              <a:gd name="T44" fmla="*/ 14 w 59"/>
              <a:gd name="T45" fmla="*/ 29 h 58"/>
              <a:gd name="T46" fmla="*/ 15 w 59"/>
              <a:gd name="T47" fmla="*/ 31 h 58"/>
              <a:gd name="T48" fmla="*/ 16 w 59"/>
              <a:gd name="T49" fmla="*/ 14 h 58"/>
              <a:gd name="T50" fmla="*/ 28 w 59"/>
              <a:gd name="T51" fmla="*/ 11 h 58"/>
              <a:gd name="T52" fmla="*/ 28 w 59"/>
              <a:gd name="T53" fmla="*/ 11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59" h="58">
                <a:moveTo>
                  <a:pt x="38" y="34"/>
                </a:moveTo>
                <a:cubicBezTo>
                  <a:pt x="44" y="26"/>
                  <a:pt x="43" y="14"/>
                  <a:pt x="36" y="7"/>
                </a:cubicBezTo>
                <a:cubicBezTo>
                  <a:pt x="28" y="0"/>
                  <a:pt x="16" y="0"/>
                  <a:pt x="8" y="7"/>
                </a:cubicBezTo>
                <a:cubicBezTo>
                  <a:pt x="0" y="15"/>
                  <a:pt x="0" y="28"/>
                  <a:pt x="8" y="35"/>
                </a:cubicBezTo>
                <a:cubicBezTo>
                  <a:pt x="15" y="42"/>
                  <a:pt x="27" y="43"/>
                  <a:pt x="34" y="37"/>
                </a:cubicBezTo>
                <a:cubicBezTo>
                  <a:pt x="38" y="40"/>
                  <a:pt x="38" y="40"/>
                  <a:pt x="38" y="40"/>
                </a:cubicBezTo>
                <a:cubicBezTo>
                  <a:pt x="37" y="41"/>
                  <a:pt x="37" y="43"/>
                  <a:pt x="38" y="44"/>
                </a:cubicBezTo>
                <a:cubicBezTo>
                  <a:pt x="51" y="57"/>
                  <a:pt x="51" y="57"/>
                  <a:pt x="51" y="57"/>
                </a:cubicBezTo>
                <a:cubicBezTo>
                  <a:pt x="52" y="58"/>
                  <a:pt x="54" y="58"/>
                  <a:pt x="55" y="57"/>
                </a:cubicBezTo>
                <a:cubicBezTo>
                  <a:pt x="58" y="55"/>
                  <a:pt x="58" y="55"/>
                  <a:pt x="58" y="55"/>
                </a:cubicBezTo>
                <a:cubicBezTo>
                  <a:pt x="59" y="53"/>
                  <a:pt x="59" y="51"/>
                  <a:pt x="58" y="50"/>
                </a:cubicBezTo>
                <a:cubicBezTo>
                  <a:pt x="44" y="37"/>
                  <a:pt x="44" y="37"/>
                  <a:pt x="44" y="37"/>
                </a:cubicBezTo>
                <a:cubicBezTo>
                  <a:pt x="44" y="36"/>
                  <a:pt x="42" y="36"/>
                  <a:pt x="41" y="37"/>
                </a:cubicBezTo>
                <a:cubicBezTo>
                  <a:pt x="38" y="34"/>
                  <a:pt x="38" y="34"/>
                  <a:pt x="38" y="34"/>
                </a:cubicBezTo>
                <a:close/>
                <a:moveTo>
                  <a:pt x="33" y="32"/>
                </a:moveTo>
                <a:cubicBezTo>
                  <a:pt x="38" y="26"/>
                  <a:pt x="38" y="17"/>
                  <a:pt x="33" y="11"/>
                </a:cubicBezTo>
                <a:cubicBezTo>
                  <a:pt x="27" y="5"/>
                  <a:pt x="17" y="5"/>
                  <a:pt x="11" y="11"/>
                </a:cubicBezTo>
                <a:cubicBezTo>
                  <a:pt x="6" y="17"/>
                  <a:pt x="6" y="26"/>
                  <a:pt x="11" y="32"/>
                </a:cubicBezTo>
                <a:cubicBezTo>
                  <a:pt x="17" y="38"/>
                  <a:pt x="27" y="38"/>
                  <a:pt x="33" y="32"/>
                </a:cubicBezTo>
                <a:cubicBezTo>
                  <a:pt x="33" y="32"/>
                  <a:pt x="33" y="32"/>
                  <a:pt x="33" y="32"/>
                </a:cubicBezTo>
                <a:close/>
                <a:moveTo>
                  <a:pt x="28" y="11"/>
                </a:moveTo>
                <a:cubicBezTo>
                  <a:pt x="23" y="9"/>
                  <a:pt x="18" y="9"/>
                  <a:pt x="14" y="13"/>
                </a:cubicBezTo>
                <a:cubicBezTo>
                  <a:pt x="9" y="18"/>
                  <a:pt x="9" y="25"/>
                  <a:pt x="14" y="29"/>
                </a:cubicBezTo>
                <a:cubicBezTo>
                  <a:pt x="14" y="30"/>
                  <a:pt x="15" y="30"/>
                  <a:pt x="15" y="31"/>
                </a:cubicBezTo>
                <a:cubicBezTo>
                  <a:pt x="12" y="26"/>
                  <a:pt x="12" y="19"/>
                  <a:pt x="16" y="14"/>
                </a:cubicBezTo>
                <a:cubicBezTo>
                  <a:pt x="19" y="11"/>
                  <a:pt x="24" y="10"/>
                  <a:pt x="28" y="11"/>
                </a:cubicBezTo>
                <a:cubicBezTo>
                  <a:pt x="28" y="11"/>
                  <a:pt x="28" y="11"/>
                  <a:pt x="28" y="1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pPr fontAlgn="auto">
              <a:lnSpc>
                <a:spcPct val="140000"/>
              </a:lnSpc>
            </a:pPr>
            <a:endParaRPr lang="zh-CN" altLang="en-US" sz="800">
              <a:solidFill>
                <a:schemeClr val="tx2"/>
              </a:solidFill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Arial" panose="020B0604020202020204" pitchFamily="34" charset="0"/>
            </a:endParaRPr>
          </a:p>
        </p:txBody>
      </p:sp>
      <p:sp>
        <p:nvSpPr>
          <p:cNvPr id="31" name="文本框 30"/>
          <p:cNvSpPr txBox="1"/>
          <p:nvPr>
            <p:custDataLst>
              <p:tags r:id="rId9"/>
            </p:custDataLst>
          </p:nvPr>
        </p:nvSpPr>
        <p:spPr>
          <a:xfrm>
            <a:off x="4189095" y="1894840"/>
            <a:ext cx="5337175" cy="47498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0" indent="0" algn="l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400" b="1" spc="150">
                <a:solidFill>
                  <a:schemeClr val="tx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减少库存，提升销售业绩</a:t>
            </a:r>
          </a:p>
        </p:txBody>
      </p:sp>
      <p:sp>
        <p:nvSpPr>
          <p:cNvPr id="32" name="圆角矩形 31"/>
          <p:cNvSpPr/>
          <p:nvPr>
            <p:custDataLst>
              <p:tags r:id="rId10"/>
            </p:custDataLst>
          </p:nvPr>
        </p:nvSpPr>
        <p:spPr>
          <a:xfrm>
            <a:off x="3625517" y="2639978"/>
            <a:ext cx="536507" cy="54066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fontAlgn="auto">
              <a:lnSpc>
                <a:spcPct val="120000"/>
              </a:lnSpc>
            </a:pPr>
            <a:endParaRPr lang="zh-CN" altLang="en-US" sz="2000">
              <a:solidFill>
                <a:schemeClr val="tx2"/>
              </a:solidFill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Arial" panose="020B0604020202020204" pitchFamily="34" charset="0"/>
            </a:endParaRPr>
          </a:p>
        </p:txBody>
      </p:sp>
      <p:sp>
        <p:nvSpPr>
          <p:cNvPr id="33" name="文本框 32"/>
          <p:cNvSpPr txBox="1"/>
          <p:nvPr>
            <p:custDataLst>
              <p:tags r:id="rId11"/>
            </p:custDataLst>
          </p:nvPr>
        </p:nvSpPr>
        <p:spPr>
          <a:xfrm>
            <a:off x="4189095" y="2662555"/>
            <a:ext cx="6079490" cy="474980"/>
          </a:xfrm>
          <a:prstGeom prst="rect">
            <a:avLst/>
          </a:prstGeom>
          <a:noFill/>
        </p:spPr>
        <p:txBody>
          <a:bodyPr wrap="square" rtlCol="0" anchor="ctr" anchorCtr="0"/>
          <a:lstStyle/>
          <a:p>
            <a:pPr marL="0" indent="0" algn="l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400" b="1" spc="150">
                <a:solidFill>
                  <a:schemeClr val="tx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增加品牌溢价能力和升值空间</a:t>
            </a:r>
          </a:p>
        </p:txBody>
      </p:sp>
      <p:sp>
        <p:nvSpPr>
          <p:cNvPr id="34" name="圆角矩形 33"/>
          <p:cNvSpPr/>
          <p:nvPr>
            <p:custDataLst>
              <p:tags r:id="rId12"/>
            </p:custDataLst>
          </p:nvPr>
        </p:nvSpPr>
        <p:spPr>
          <a:xfrm rot="8707077">
            <a:off x="3625517" y="3408000"/>
            <a:ext cx="536507" cy="540666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fontAlgn="auto">
              <a:lnSpc>
                <a:spcPct val="120000"/>
              </a:lnSpc>
            </a:pPr>
            <a:endParaRPr lang="zh-CN" altLang="en-US" sz="2000" dirty="0">
              <a:solidFill>
                <a:schemeClr val="tx2"/>
              </a:solidFill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Arial" panose="020B0604020202020204" pitchFamily="34" charset="0"/>
            </a:endParaRPr>
          </a:p>
        </p:txBody>
      </p:sp>
      <p:sp>
        <p:nvSpPr>
          <p:cNvPr id="35" name="Freeform 64"/>
          <p:cNvSpPr>
            <a:spLocks noEditPoints="1"/>
          </p:cNvSpPr>
          <p:nvPr>
            <p:custDataLst>
              <p:tags r:id="rId13"/>
            </p:custDataLst>
          </p:nvPr>
        </p:nvSpPr>
        <p:spPr bwMode="auto">
          <a:xfrm>
            <a:off x="3790490" y="3527224"/>
            <a:ext cx="226664" cy="271026"/>
          </a:xfrm>
          <a:custGeom>
            <a:avLst/>
            <a:gdLst>
              <a:gd name="T0" fmla="*/ 34 w 53"/>
              <a:gd name="T1" fmla="*/ 54 h 63"/>
              <a:gd name="T2" fmla="*/ 35 w 53"/>
              <a:gd name="T3" fmla="*/ 56 h 63"/>
              <a:gd name="T4" fmla="*/ 19 w 53"/>
              <a:gd name="T5" fmla="*/ 57 h 63"/>
              <a:gd name="T6" fmla="*/ 18 w 53"/>
              <a:gd name="T7" fmla="*/ 55 h 63"/>
              <a:gd name="T8" fmla="*/ 19 w 53"/>
              <a:gd name="T9" fmla="*/ 54 h 63"/>
              <a:gd name="T10" fmla="*/ 32 w 53"/>
              <a:gd name="T11" fmla="*/ 61 h 63"/>
              <a:gd name="T12" fmla="*/ 23 w 53"/>
              <a:gd name="T13" fmla="*/ 63 h 63"/>
              <a:gd name="T14" fmla="*/ 21 w 53"/>
              <a:gd name="T15" fmla="*/ 59 h 63"/>
              <a:gd name="T16" fmla="*/ 26 w 53"/>
              <a:gd name="T17" fmla="*/ 15 h 63"/>
              <a:gd name="T18" fmla="*/ 33 w 53"/>
              <a:gd name="T19" fmla="*/ 52 h 63"/>
              <a:gd name="T20" fmla="*/ 12 w 53"/>
              <a:gd name="T21" fmla="*/ 29 h 63"/>
              <a:gd name="T22" fmla="*/ 26 w 53"/>
              <a:gd name="T23" fmla="*/ 15 h 63"/>
              <a:gd name="T24" fmla="*/ 29 w 53"/>
              <a:gd name="T25" fmla="*/ 17 h 63"/>
              <a:gd name="T26" fmla="*/ 32 w 53"/>
              <a:gd name="T27" fmla="*/ 19 h 63"/>
              <a:gd name="T28" fmla="*/ 29 w 53"/>
              <a:gd name="T29" fmla="*/ 18 h 63"/>
              <a:gd name="T30" fmla="*/ 20 w 53"/>
              <a:gd name="T31" fmla="*/ 22 h 63"/>
              <a:gd name="T32" fmla="*/ 17 w 53"/>
              <a:gd name="T33" fmla="*/ 29 h 63"/>
              <a:gd name="T34" fmla="*/ 16 w 53"/>
              <a:gd name="T35" fmla="*/ 34 h 63"/>
              <a:gd name="T36" fmla="*/ 15 w 53"/>
              <a:gd name="T37" fmla="*/ 31 h 63"/>
              <a:gd name="T38" fmla="*/ 15 w 53"/>
              <a:gd name="T39" fmla="*/ 25 h 63"/>
              <a:gd name="T40" fmla="*/ 19 w 53"/>
              <a:gd name="T41" fmla="*/ 20 h 63"/>
              <a:gd name="T42" fmla="*/ 26 w 53"/>
              <a:gd name="T43" fmla="*/ 17 h 63"/>
              <a:gd name="T44" fmla="*/ 28 w 53"/>
              <a:gd name="T45" fmla="*/ 17 h 63"/>
              <a:gd name="T46" fmla="*/ 28 w 53"/>
              <a:gd name="T47" fmla="*/ 0 h 63"/>
              <a:gd name="T48" fmla="*/ 27 w 53"/>
              <a:gd name="T49" fmla="*/ 10 h 63"/>
              <a:gd name="T50" fmla="*/ 25 w 53"/>
              <a:gd name="T51" fmla="*/ 0 h 63"/>
              <a:gd name="T52" fmla="*/ 47 w 53"/>
              <a:gd name="T53" fmla="*/ 10 h 63"/>
              <a:gd name="T54" fmla="*/ 38 w 53"/>
              <a:gd name="T55" fmla="*/ 14 h 63"/>
              <a:gd name="T56" fmla="*/ 14 w 53"/>
              <a:gd name="T57" fmla="*/ 42 h 63"/>
              <a:gd name="T58" fmla="*/ 6 w 53"/>
              <a:gd name="T59" fmla="*/ 45 h 63"/>
              <a:gd name="T60" fmla="*/ 14 w 53"/>
              <a:gd name="T61" fmla="*/ 42 h 63"/>
              <a:gd name="T62" fmla="*/ 9 w 53"/>
              <a:gd name="T63" fmla="*/ 7 h 63"/>
              <a:gd name="T64" fmla="*/ 13 w 53"/>
              <a:gd name="T65" fmla="*/ 16 h 63"/>
              <a:gd name="T66" fmla="*/ 9 w 53"/>
              <a:gd name="T67" fmla="*/ 7 h 63"/>
              <a:gd name="T68" fmla="*/ 44 w 53"/>
              <a:gd name="T69" fmla="*/ 47 h 63"/>
              <a:gd name="T70" fmla="*/ 42 w 53"/>
              <a:gd name="T71" fmla="*/ 40 h 63"/>
              <a:gd name="T72" fmla="*/ 39 w 53"/>
              <a:gd name="T73" fmla="*/ 42 h 63"/>
              <a:gd name="T74" fmla="*/ 53 w 53"/>
              <a:gd name="T75" fmla="*/ 29 h 63"/>
              <a:gd name="T76" fmla="*/ 45 w 53"/>
              <a:gd name="T77" fmla="*/ 29 h 63"/>
              <a:gd name="T78" fmla="*/ 53 w 53"/>
              <a:gd name="T79" fmla="*/ 26 h 63"/>
              <a:gd name="T80" fmla="*/ 0 w 53"/>
              <a:gd name="T81" fmla="*/ 29 h 63"/>
              <a:gd name="T82" fmla="*/ 8 w 53"/>
              <a:gd name="T83" fmla="*/ 26 h 63"/>
              <a:gd name="T84" fmla="*/ 8 w 53"/>
              <a:gd name="T85" fmla="*/ 29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3" h="63">
                <a:moveTo>
                  <a:pt x="19" y="54"/>
                </a:moveTo>
                <a:cubicBezTo>
                  <a:pt x="34" y="54"/>
                  <a:pt x="34" y="54"/>
                  <a:pt x="34" y="54"/>
                </a:cubicBezTo>
                <a:cubicBezTo>
                  <a:pt x="34" y="54"/>
                  <a:pt x="35" y="54"/>
                  <a:pt x="35" y="55"/>
                </a:cubicBezTo>
                <a:cubicBezTo>
                  <a:pt x="35" y="56"/>
                  <a:pt x="35" y="56"/>
                  <a:pt x="35" y="56"/>
                </a:cubicBezTo>
                <a:cubicBezTo>
                  <a:pt x="35" y="57"/>
                  <a:pt x="34" y="57"/>
                  <a:pt x="34" y="57"/>
                </a:cubicBezTo>
                <a:cubicBezTo>
                  <a:pt x="19" y="57"/>
                  <a:pt x="19" y="57"/>
                  <a:pt x="19" y="57"/>
                </a:cubicBezTo>
                <a:cubicBezTo>
                  <a:pt x="19" y="57"/>
                  <a:pt x="18" y="57"/>
                  <a:pt x="18" y="56"/>
                </a:cubicBezTo>
                <a:cubicBezTo>
                  <a:pt x="18" y="55"/>
                  <a:pt x="18" y="55"/>
                  <a:pt x="18" y="55"/>
                </a:cubicBezTo>
                <a:cubicBezTo>
                  <a:pt x="18" y="54"/>
                  <a:pt x="19" y="54"/>
                  <a:pt x="19" y="54"/>
                </a:cubicBezTo>
                <a:cubicBezTo>
                  <a:pt x="19" y="54"/>
                  <a:pt x="19" y="54"/>
                  <a:pt x="19" y="54"/>
                </a:cubicBezTo>
                <a:close/>
                <a:moveTo>
                  <a:pt x="32" y="59"/>
                </a:moveTo>
                <a:cubicBezTo>
                  <a:pt x="32" y="61"/>
                  <a:pt x="32" y="61"/>
                  <a:pt x="32" y="61"/>
                </a:cubicBezTo>
                <a:cubicBezTo>
                  <a:pt x="32" y="62"/>
                  <a:pt x="31" y="63"/>
                  <a:pt x="30" y="63"/>
                </a:cubicBezTo>
                <a:cubicBezTo>
                  <a:pt x="23" y="63"/>
                  <a:pt x="23" y="63"/>
                  <a:pt x="23" y="63"/>
                </a:cubicBezTo>
                <a:cubicBezTo>
                  <a:pt x="22" y="63"/>
                  <a:pt x="21" y="62"/>
                  <a:pt x="21" y="61"/>
                </a:cubicBezTo>
                <a:cubicBezTo>
                  <a:pt x="21" y="59"/>
                  <a:pt x="21" y="59"/>
                  <a:pt x="21" y="59"/>
                </a:cubicBezTo>
                <a:cubicBezTo>
                  <a:pt x="32" y="59"/>
                  <a:pt x="32" y="59"/>
                  <a:pt x="32" y="59"/>
                </a:cubicBezTo>
                <a:close/>
                <a:moveTo>
                  <a:pt x="26" y="15"/>
                </a:moveTo>
                <a:cubicBezTo>
                  <a:pt x="34" y="15"/>
                  <a:pt x="40" y="21"/>
                  <a:pt x="40" y="29"/>
                </a:cubicBezTo>
                <a:cubicBezTo>
                  <a:pt x="40" y="37"/>
                  <a:pt x="33" y="39"/>
                  <a:pt x="33" y="52"/>
                </a:cubicBezTo>
                <a:cubicBezTo>
                  <a:pt x="20" y="52"/>
                  <a:pt x="20" y="52"/>
                  <a:pt x="20" y="52"/>
                </a:cubicBezTo>
                <a:cubicBezTo>
                  <a:pt x="20" y="39"/>
                  <a:pt x="12" y="37"/>
                  <a:pt x="12" y="29"/>
                </a:cubicBezTo>
                <a:cubicBezTo>
                  <a:pt x="12" y="21"/>
                  <a:pt x="19" y="15"/>
                  <a:pt x="26" y="15"/>
                </a:cubicBezTo>
                <a:cubicBezTo>
                  <a:pt x="26" y="15"/>
                  <a:pt x="26" y="15"/>
                  <a:pt x="26" y="15"/>
                </a:cubicBezTo>
                <a:close/>
                <a:moveTo>
                  <a:pt x="28" y="17"/>
                </a:moveTo>
                <a:cubicBezTo>
                  <a:pt x="29" y="17"/>
                  <a:pt x="29" y="17"/>
                  <a:pt x="29" y="17"/>
                </a:cubicBezTo>
                <a:cubicBezTo>
                  <a:pt x="31" y="18"/>
                  <a:pt x="32" y="19"/>
                  <a:pt x="34" y="20"/>
                </a:cubicBezTo>
                <a:cubicBezTo>
                  <a:pt x="33" y="19"/>
                  <a:pt x="33" y="19"/>
                  <a:pt x="32" y="19"/>
                </a:cubicBezTo>
                <a:cubicBezTo>
                  <a:pt x="31" y="19"/>
                  <a:pt x="31" y="19"/>
                  <a:pt x="31" y="19"/>
                </a:cubicBezTo>
                <a:cubicBezTo>
                  <a:pt x="30" y="19"/>
                  <a:pt x="30" y="19"/>
                  <a:pt x="29" y="18"/>
                </a:cubicBezTo>
                <a:cubicBezTo>
                  <a:pt x="28" y="19"/>
                  <a:pt x="27" y="19"/>
                  <a:pt x="26" y="19"/>
                </a:cubicBezTo>
                <a:cubicBezTo>
                  <a:pt x="24" y="20"/>
                  <a:pt x="22" y="21"/>
                  <a:pt x="20" y="22"/>
                </a:cubicBezTo>
                <a:cubicBezTo>
                  <a:pt x="19" y="23"/>
                  <a:pt x="19" y="23"/>
                  <a:pt x="19" y="23"/>
                </a:cubicBezTo>
                <a:cubicBezTo>
                  <a:pt x="18" y="25"/>
                  <a:pt x="17" y="27"/>
                  <a:pt x="17" y="29"/>
                </a:cubicBezTo>
                <a:cubicBezTo>
                  <a:pt x="16" y="30"/>
                  <a:pt x="16" y="30"/>
                  <a:pt x="16" y="30"/>
                </a:cubicBezTo>
                <a:cubicBezTo>
                  <a:pt x="16" y="31"/>
                  <a:pt x="16" y="33"/>
                  <a:pt x="16" y="34"/>
                </a:cubicBezTo>
                <a:cubicBezTo>
                  <a:pt x="16" y="33"/>
                  <a:pt x="16" y="33"/>
                  <a:pt x="15" y="32"/>
                </a:cubicBezTo>
                <a:cubicBezTo>
                  <a:pt x="15" y="31"/>
                  <a:pt x="15" y="31"/>
                  <a:pt x="15" y="31"/>
                </a:cubicBezTo>
                <a:cubicBezTo>
                  <a:pt x="15" y="29"/>
                  <a:pt x="15" y="28"/>
                  <a:pt x="15" y="26"/>
                </a:cubicBezTo>
                <a:cubicBezTo>
                  <a:pt x="15" y="25"/>
                  <a:pt x="15" y="25"/>
                  <a:pt x="15" y="25"/>
                </a:cubicBezTo>
                <a:cubicBezTo>
                  <a:pt x="16" y="24"/>
                  <a:pt x="17" y="22"/>
                  <a:pt x="18" y="21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19"/>
                  <a:pt x="22" y="18"/>
                  <a:pt x="24" y="17"/>
                </a:cubicBezTo>
                <a:cubicBezTo>
                  <a:pt x="25" y="17"/>
                  <a:pt x="25" y="17"/>
                  <a:pt x="26" y="17"/>
                </a:cubicBezTo>
                <a:cubicBezTo>
                  <a:pt x="27" y="17"/>
                  <a:pt x="28" y="17"/>
                  <a:pt x="28" y="17"/>
                </a:cubicBezTo>
                <a:cubicBezTo>
                  <a:pt x="28" y="17"/>
                  <a:pt x="28" y="17"/>
                  <a:pt x="28" y="17"/>
                </a:cubicBezTo>
                <a:close/>
                <a:moveTo>
                  <a:pt x="25" y="0"/>
                </a:moveTo>
                <a:cubicBezTo>
                  <a:pt x="28" y="0"/>
                  <a:pt x="28" y="0"/>
                  <a:pt x="28" y="0"/>
                </a:cubicBezTo>
                <a:cubicBezTo>
                  <a:pt x="28" y="10"/>
                  <a:pt x="28" y="10"/>
                  <a:pt x="28" y="10"/>
                </a:cubicBezTo>
                <a:cubicBezTo>
                  <a:pt x="28" y="10"/>
                  <a:pt x="27" y="10"/>
                  <a:pt x="27" y="10"/>
                </a:cubicBezTo>
                <a:cubicBezTo>
                  <a:pt x="26" y="10"/>
                  <a:pt x="25" y="10"/>
                  <a:pt x="25" y="10"/>
                </a:cubicBezTo>
                <a:cubicBezTo>
                  <a:pt x="25" y="0"/>
                  <a:pt x="25" y="0"/>
                  <a:pt x="25" y="0"/>
                </a:cubicBezTo>
                <a:close/>
                <a:moveTo>
                  <a:pt x="44" y="7"/>
                </a:moveTo>
                <a:cubicBezTo>
                  <a:pt x="47" y="10"/>
                  <a:pt x="47" y="10"/>
                  <a:pt x="47" y="10"/>
                </a:cubicBezTo>
                <a:cubicBezTo>
                  <a:pt x="40" y="16"/>
                  <a:pt x="40" y="16"/>
                  <a:pt x="40" y="16"/>
                </a:cubicBezTo>
                <a:cubicBezTo>
                  <a:pt x="40" y="15"/>
                  <a:pt x="39" y="14"/>
                  <a:pt x="38" y="14"/>
                </a:cubicBezTo>
                <a:cubicBezTo>
                  <a:pt x="44" y="7"/>
                  <a:pt x="44" y="7"/>
                  <a:pt x="44" y="7"/>
                </a:cubicBezTo>
                <a:close/>
                <a:moveTo>
                  <a:pt x="14" y="42"/>
                </a:moveTo>
                <a:cubicBezTo>
                  <a:pt x="9" y="47"/>
                  <a:pt x="9" y="47"/>
                  <a:pt x="9" y="47"/>
                </a:cubicBezTo>
                <a:cubicBezTo>
                  <a:pt x="6" y="45"/>
                  <a:pt x="6" y="45"/>
                  <a:pt x="6" y="45"/>
                </a:cubicBezTo>
                <a:cubicBezTo>
                  <a:pt x="11" y="40"/>
                  <a:pt x="11" y="40"/>
                  <a:pt x="11" y="40"/>
                </a:cubicBezTo>
                <a:cubicBezTo>
                  <a:pt x="12" y="41"/>
                  <a:pt x="13" y="42"/>
                  <a:pt x="14" y="42"/>
                </a:cubicBezTo>
                <a:cubicBezTo>
                  <a:pt x="14" y="42"/>
                  <a:pt x="14" y="42"/>
                  <a:pt x="14" y="42"/>
                </a:cubicBezTo>
                <a:close/>
                <a:moveTo>
                  <a:pt x="9" y="7"/>
                </a:moveTo>
                <a:cubicBezTo>
                  <a:pt x="6" y="10"/>
                  <a:pt x="6" y="10"/>
                  <a:pt x="6" y="10"/>
                </a:cubicBezTo>
                <a:cubicBezTo>
                  <a:pt x="13" y="16"/>
                  <a:pt x="13" y="16"/>
                  <a:pt x="13" y="16"/>
                </a:cubicBezTo>
                <a:cubicBezTo>
                  <a:pt x="14" y="15"/>
                  <a:pt x="14" y="14"/>
                  <a:pt x="15" y="14"/>
                </a:cubicBezTo>
                <a:cubicBezTo>
                  <a:pt x="9" y="7"/>
                  <a:pt x="9" y="7"/>
                  <a:pt x="9" y="7"/>
                </a:cubicBezTo>
                <a:close/>
                <a:moveTo>
                  <a:pt x="39" y="42"/>
                </a:moveTo>
                <a:cubicBezTo>
                  <a:pt x="44" y="47"/>
                  <a:pt x="44" y="47"/>
                  <a:pt x="44" y="47"/>
                </a:cubicBezTo>
                <a:cubicBezTo>
                  <a:pt x="47" y="45"/>
                  <a:pt x="47" y="45"/>
                  <a:pt x="47" y="45"/>
                </a:cubicBezTo>
                <a:cubicBezTo>
                  <a:pt x="42" y="40"/>
                  <a:pt x="42" y="40"/>
                  <a:pt x="42" y="40"/>
                </a:cubicBezTo>
                <a:cubicBezTo>
                  <a:pt x="41" y="41"/>
                  <a:pt x="40" y="42"/>
                  <a:pt x="39" y="42"/>
                </a:cubicBezTo>
                <a:cubicBezTo>
                  <a:pt x="39" y="42"/>
                  <a:pt x="39" y="42"/>
                  <a:pt x="39" y="42"/>
                </a:cubicBezTo>
                <a:close/>
                <a:moveTo>
                  <a:pt x="53" y="26"/>
                </a:moveTo>
                <a:cubicBezTo>
                  <a:pt x="53" y="29"/>
                  <a:pt x="53" y="29"/>
                  <a:pt x="53" y="29"/>
                </a:cubicBezTo>
                <a:cubicBezTo>
                  <a:pt x="45" y="29"/>
                  <a:pt x="45" y="29"/>
                  <a:pt x="45" y="29"/>
                </a:cubicBezTo>
                <a:cubicBezTo>
                  <a:pt x="45" y="29"/>
                  <a:pt x="45" y="29"/>
                  <a:pt x="45" y="29"/>
                </a:cubicBezTo>
                <a:cubicBezTo>
                  <a:pt x="45" y="28"/>
                  <a:pt x="45" y="27"/>
                  <a:pt x="45" y="26"/>
                </a:cubicBezTo>
                <a:cubicBezTo>
                  <a:pt x="53" y="26"/>
                  <a:pt x="53" y="26"/>
                  <a:pt x="53" y="26"/>
                </a:cubicBezTo>
                <a:close/>
                <a:moveTo>
                  <a:pt x="8" y="29"/>
                </a:moveTo>
                <a:cubicBezTo>
                  <a:pt x="0" y="29"/>
                  <a:pt x="0" y="29"/>
                  <a:pt x="0" y="29"/>
                </a:cubicBezTo>
                <a:cubicBezTo>
                  <a:pt x="0" y="26"/>
                  <a:pt x="0" y="26"/>
                  <a:pt x="0" y="26"/>
                </a:cubicBezTo>
                <a:cubicBezTo>
                  <a:pt x="8" y="26"/>
                  <a:pt x="8" y="26"/>
                  <a:pt x="8" y="26"/>
                </a:cubicBezTo>
                <a:cubicBezTo>
                  <a:pt x="8" y="27"/>
                  <a:pt x="8" y="28"/>
                  <a:pt x="8" y="29"/>
                </a:cubicBezTo>
                <a:cubicBezTo>
                  <a:pt x="8" y="29"/>
                  <a:pt x="8" y="29"/>
                  <a:pt x="8" y="29"/>
                </a:cubicBezTo>
                <a:cubicBezTo>
                  <a:pt x="8" y="29"/>
                  <a:pt x="8" y="29"/>
                  <a:pt x="8" y="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 fontScale="92500" lnSpcReduction="10000"/>
          </a:bodyPr>
          <a:lstStyle/>
          <a:p>
            <a:pPr fontAlgn="auto">
              <a:lnSpc>
                <a:spcPct val="130000"/>
              </a:lnSpc>
            </a:pPr>
            <a:endParaRPr lang="zh-CN" altLang="en-US" sz="1200">
              <a:solidFill>
                <a:schemeClr val="tx2"/>
              </a:solidFill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Arial" panose="020B0604020202020204" pitchFamily="34" charset="0"/>
            </a:endParaRPr>
          </a:p>
        </p:txBody>
      </p:sp>
      <p:sp>
        <p:nvSpPr>
          <p:cNvPr id="36" name="文本框 35"/>
          <p:cNvSpPr txBox="1"/>
          <p:nvPr>
            <p:custDataLst>
              <p:tags r:id="rId14"/>
            </p:custDataLst>
          </p:nvPr>
        </p:nvSpPr>
        <p:spPr>
          <a:xfrm>
            <a:off x="4189095" y="3430905"/>
            <a:ext cx="3151505" cy="47498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0" indent="0" algn="l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400" b="1" spc="150">
                <a:solidFill>
                  <a:schemeClr val="tx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提升品牌整体形象</a:t>
            </a:r>
          </a:p>
        </p:txBody>
      </p:sp>
      <p:sp>
        <p:nvSpPr>
          <p:cNvPr id="37" name="圆角矩形 36"/>
          <p:cNvSpPr/>
          <p:nvPr>
            <p:custDataLst>
              <p:tags r:id="rId15"/>
            </p:custDataLst>
          </p:nvPr>
        </p:nvSpPr>
        <p:spPr>
          <a:xfrm>
            <a:off x="3625517" y="4175329"/>
            <a:ext cx="536507" cy="540666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fontAlgn="auto">
              <a:lnSpc>
                <a:spcPct val="120000"/>
              </a:lnSpc>
            </a:pPr>
            <a:endParaRPr lang="zh-CN" altLang="en-US" sz="2000" dirty="0">
              <a:solidFill>
                <a:schemeClr val="tx2"/>
              </a:solidFill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Arial" panose="020B0604020202020204" pitchFamily="34" charset="0"/>
            </a:endParaRPr>
          </a:p>
        </p:txBody>
      </p:sp>
      <p:sp>
        <p:nvSpPr>
          <p:cNvPr id="38" name="Freeform 60"/>
          <p:cNvSpPr>
            <a:spLocks noEditPoints="1"/>
          </p:cNvSpPr>
          <p:nvPr>
            <p:custDataLst>
              <p:tags r:id="rId16"/>
            </p:custDataLst>
          </p:nvPr>
        </p:nvSpPr>
        <p:spPr bwMode="auto">
          <a:xfrm>
            <a:off x="3771774" y="4353472"/>
            <a:ext cx="261321" cy="176063"/>
          </a:xfrm>
          <a:custGeom>
            <a:avLst/>
            <a:gdLst>
              <a:gd name="T0" fmla="*/ 56 w 61"/>
              <a:gd name="T1" fmla="*/ 3 h 41"/>
              <a:gd name="T2" fmla="*/ 55 w 61"/>
              <a:gd name="T3" fmla="*/ 0 h 41"/>
              <a:gd name="T4" fmla="*/ 47 w 61"/>
              <a:gd name="T5" fmla="*/ 1 h 41"/>
              <a:gd name="T6" fmla="*/ 10 w 61"/>
              <a:gd name="T7" fmla="*/ 3 h 41"/>
              <a:gd name="T8" fmla="*/ 9 w 61"/>
              <a:gd name="T9" fmla="*/ 0 h 41"/>
              <a:gd name="T10" fmla="*/ 6 w 61"/>
              <a:gd name="T11" fmla="*/ 1 h 41"/>
              <a:gd name="T12" fmla="*/ 2 w 61"/>
              <a:gd name="T13" fmla="*/ 3 h 41"/>
              <a:gd name="T14" fmla="*/ 0 w 61"/>
              <a:gd name="T15" fmla="*/ 40 h 41"/>
              <a:gd name="T16" fmla="*/ 59 w 61"/>
              <a:gd name="T17" fmla="*/ 41 h 41"/>
              <a:gd name="T18" fmla="*/ 61 w 61"/>
              <a:gd name="T19" fmla="*/ 4 h 41"/>
              <a:gd name="T20" fmla="*/ 59 w 61"/>
              <a:gd name="T21" fmla="*/ 3 h 41"/>
              <a:gd name="T22" fmla="*/ 5 w 61"/>
              <a:gd name="T23" fmla="*/ 8 h 41"/>
              <a:gd name="T24" fmla="*/ 10 w 61"/>
              <a:gd name="T25" fmla="*/ 8 h 41"/>
              <a:gd name="T26" fmla="*/ 8 w 61"/>
              <a:gd name="T27" fmla="*/ 5 h 41"/>
              <a:gd name="T28" fmla="*/ 48 w 61"/>
              <a:gd name="T29" fmla="*/ 6 h 41"/>
              <a:gd name="T30" fmla="*/ 47 w 61"/>
              <a:gd name="T31" fmla="*/ 8 h 41"/>
              <a:gd name="T32" fmla="*/ 55 w 61"/>
              <a:gd name="T33" fmla="*/ 9 h 41"/>
              <a:gd name="T34" fmla="*/ 56 w 61"/>
              <a:gd name="T35" fmla="*/ 7 h 41"/>
              <a:gd name="T36" fmla="*/ 55 w 61"/>
              <a:gd name="T37" fmla="*/ 6 h 41"/>
              <a:gd name="T38" fmla="*/ 48 w 61"/>
              <a:gd name="T39" fmla="*/ 22 h 41"/>
              <a:gd name="T40" fmla="*/ 14 w 61"/>
              <a:gd name="T41" fmla="*/ 22 h 41"/>
              <a:gd name="T42" fmla="*/ 31 w 61"/>
              <a:gd name="T43" fmla="*/ 5 h 41"/>
              <a:gd name="T44" fmla="*/ 44 w 61"/>
              <a:gd name="T45" fmla="*/ 22 h 41"/>
              <a:gd name="T46" fmla="*/ 17 w 61"/>
              <a:gd name="T47" fmla="*/ 22 h 41"/>
              <a:gd name="T48" fmla="*/ 31 w 61"/>
              <a:gd name="T49" fmla="*/ 8 h 41"/>
              <a:gd name="T50" fmla="*/ 40 w 61"/>
              <a:gd name="T51" fmla="*/ 22 h 41"/>
              <a:gd name="T52" fmla="*/ 21 w 61"/>
              <a:gd name="T53" fmla="*/ 22 h 41"/>
              <a:gd name="T54" fmla="*/ 31 w 61"/>
              <a:gd name="T55" fmla="*/ 12 h 41"/>
              <a:gd name="T56" fmla="*/ 36 w 61"/>
              <a:gd name="T57" fmla="*/ 17 h 41"/>
              <a:gd name="T58" fmla="*/ 24 w 61"/>
              <a:gd name="T59" fmla="*/ 24 h 41"/>
              <a:gd name="T60" fmla="*/ 23 w 61"/>
              <a:gd name="T61" fmla="*/ 22 h 41"/>
              <a:gd name="T62" fmla="*/ 31 w 61"/>
              <a:gd name="T63" fmla="*/ 15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1" h="41">
                <a:moveTo>
                  <a:pt x="59" y="3"/>
                </a:moveTo>
                <a:cubicBezTo>
                  <a:pt x="56" y="3"/>
                  <a:pt x="56" y="3"/>
                  <a:pt x="56" y="3"/>
                </a:cubicBezTo>
                <a:cubicBezTo>
                  <a:pt x="56" y="1"/>
                  <a:pt x="56" y="1"/>
                  <a:pt x="56" y="1"/>
                </a:cubicBezTo>
                <a:cubicBezTo>
                  <a:pt x="56" y="1"/>
                  <a:pt x="55" y="0"/>
                  <a:pt x="55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7" y="0"/>
                  <a:pt x="47" y="1"/>
                  <a:pt x="47" y="1"/>
                </a:cubicBezTo>
                <a:cubicBezTo>
                  <a:pt x="47" y="3"/>
                  <a:pt x="47" y="3"/>
                  <a:pt x="47" y="3"/>
                </a:cubicBezTo>
                <a:cubicBezTo>
                  <a:pt x="10" y="3"/>
                  <a:pt x="10" y="3"/>
                  <a:pt x="10" y="3"/>
                </a:cubicBezTo>
                <a:cubicBezTo>
                  <a:pt x="10" y="1"/>
                  <a:pt x="10" y="1"/>
                  <a:pt x="10" y="1"/>
                </a:cubicBezTo>
                <a:cubicBezTo>
                  <a:pt x="10" y="1"/>
                  <a:pt x="10" y="0"/>
                  <a:pt x="9" y="0"/>
                </a:cubicBezTo>
                <a:cubicBezTo>
                  <a:pt x="7" y="0"/>
                  <a:pt x="7" y="0"/>
                  <a:pt x="7" y="0"/>
                </a:cubicBezTo>
                <a:cubicBezTo>
                  <a:pt x="6" y="0"/>
                  <a:pt x="6" y="1"/>
                  <a:pt x="6" y="1"/>
                </a:cubicBezTo>
                <a:cubicBezTo>
                  <a:pt x="6" y="3"/>
                  <a:pt x="6" y="3"/>
                  <a:pt x="6" y="3"/>
                </a:cubicBezTo>
                <a:cubicBezTo>
                  <a:pt x="2" y="3"/>
                  <a:pt x="2" y="3"/>
                  <a:pt x="2" y="3"/>
                </a:cubicBezTo>
                <a:cubicBezTo>
                  <a:pt x="1" y="3"/>
                  <a:pt x="0" y="3"/>
                  <a:pt x="0" y="4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41"/>
                  <a:pt x="1" y="41"/>
                  <a:pt x="2" y="41"/>
                </a:cubicBezTo>
                <a:cubicBezTo>
                  <a:pt x="59" y="41"/>
                  <a:pt x="59" y="41"/>
                  <a:pt x="59" y="41"/>
                </a:cubicBezTo>
                <a:cubicBezTo>
                  <a:pt x="60" y="41"/>
                  <a:pt x="61" y="41"/>
                  <a:pt x="61" y="40"/>
                </a:cubicBezTo>
                <a:cubicBezTo>
                  <a:pt x="61" y="4"/>
                  <a:pt x="61" y="4"/>
                  <a:pt x="61" y="4"/>
                </a:cubicBezTo>
                <a:cubicBezTo>
                  <a:pt x="61" y="3"/>
                  <a:pt x="60" y="3"/>
                  <a:pt x="59" y="3"/>
                </a:cubicBezTo>
                <a:cubicBezTo>
                  <a:pt x="59" y="3"/>
                  <a:pt x="59" y="3"/>
                  <a:pt x="59" y="3"/>
                </a:cubicBezTo>
                <a:close/>
                <a:moveTo>
                  <a:pt x="8" y="5"/>
                </a:moveTo>
                <a:cubicBezTo>
                  <a:pt x="6" y="5"/>
                  <a:pt x="5" y="6"/>
                  <a:pt x="5" y="8"/>
                </a:cubicBezTo>
                <a:cubicBezTo>
                  <a:pt x="5" y="9"/>
                  <a:pt x="6" y="10"/>
                  <a:pt x="8" y="10"/>
                </a:cubicBezTo>
                <a:cubicBezTo>
                  <a:pt x="9" y="10"/>
                  <a:pt x="10" y="9"/>
                  <a:pt x="10" y="8"/>
                </a:cubicBezTo>
                <a:cubicBezTo>
                  <a:pt x="10" y="6"/>
                  <a:pt x="9" y="5"/>
                  <a:pt x="8" y="5"/>
                </a:cubicBezTo>
                <a:cubicBezTo>
                  <a:pt x="8" y="5"/>
                  <a:pt x="8" y="5"/>
                  <a:pt x="8" y="5"/>
                </a:cubicBezTo>
                <a:close/>
                <a:moveTo>
                  <a:pt x="55" y="6"/>
                </a:moveTo>
                <a:cubicBezTo>
                  <a:pt x="48" y="6"/>
                  <a:pt x="48" y="6"/>
                  <a:pt x="48" y="6"/>
                </a:cubicBezTo>
                <a:cubicBezTo>
                  <a:pt x="47" y="6"/>
                  <a:pt x="47" y="7"/>
                  <a:pt x="47" y="7"/>
                </a:cubicBezTo>
                <a:cubicBezTo>
                  <a:pt x="47" y="8"/>
                  <a:pt x="47" y="8"/>
                  <a:pt x="47" y="8"/>
                </a:cubicBezTo>
                <a:cubicBezTo>
                  <a:pt x="47" y="9"/>
                  <a:pt x="47" y="9"/>
                  <a:pt x="48" y="9"/>
                </a:cubicBezTo>
                <a:cubicBezTo>
                  <a:pt x="55" y="9"/>
                  <a:pt x="55" y="9"/>
                  <a:pt x="55" y="9"/>
                </a:cubicBezTo>
                <a:cubicBezTo>
                  <a:pt x="55" y="9"/>
                  <a:pt x="56" y="9"/>
                  <a:pt x="56" y="8"/>
                </a:cubicBezTo>
                <a:cubicBezTo>
                  <a:pt x="56" y="7"/>
                  <a:pt x="56" y="7"/>
                  <a:pt x="56" y="7"/>
                </a:cubicBezTo>
                <a:cubicBezTo>
                  <a:pt x="56" y="7"/>
                  <a:pt x="55" y="6"/>
                  <a:pt x="55" y="6"/>
                </a:cubicBezTo>
                <a:cubicBezTo>
                  <a:pt x="55" y="6"/>
                  <a:pt x="55" y="6"/>
                  <a:pt x="55" y="6"/>
                </a:cubicBezTo>
                <a:close/>
                <a:moveTo>
                  <a:pt x="31" y="5"/>
                </a:moveTo>
                <a:cubicBezTo>
                  <a:pt x="40" y="5"/>
                  <a:pt x="48" y="13"/>
                  <a:pt x="48" y="22"/>
                </a:cubicBezTo>
                <a:cubicBezTo>
                  <a:pt x="48" y="31"/>
                  <a:pt x="40" y="39"/>
                  <a:pt x="31" y="39"/>
                </a:cubicBezTo>
                <a:cubicBezTo>
                  <a:pt x="21" y="39"/>
                  <a:pt x="14" y="31"/>
                  <a:pt x="14" y="22"/>
                </a:cubicBezTo>
                <a:cubicBezTo>
                  <a:pt x="14" y="13"/>
                  <a:pt x="21" y="5"/>
                  <a:pt x="31" y="5"/>
                </a:cubicBezTo>
                <a:cubicBezTo>
                  <a:pt x="31" y="5"/>
                  <a:pt x="31" y="5"/>
                  <a:pt x="31" y="5"/>
                </a:cubicBezTo>
                <a:close/>
                <a:moveTo>
                  <a:pt x="31" y="8"/>
                </a:moveTo>
                <a:cubicBezTo>
                  <a:pt x="38" y="8"/>
                  <a:pt x="44" y="14"/>
                  <a:pt x="44" y="22"/>
                </a:cubicBezTo>
                <a:cubicBezTo>
                  <a:pt x="44" y="30"/>
                  <a:pt x="38" y="36"/>
                  <a:pt x="31" y="36"/>
                </a:cubicBezTo>
                <a:cubicBezTo>
                  <a:pt x="23" y="36"/>
                  <a:pt x="17" y="30"/>
                  <a:pt x="17" y="22"/>
                </a:cubicBezTo>
                <a:cubicBezTo>
                  <a:pt x="17" y="14"/>
                  <a:pt x="23" y="8"/>
                  <a:pt x="31" y="8"/>
                </a:cubicBezTo>
                <a:cubicBezTo>
                  <a:pt x="31" y="8"/>
                  <a:pt x="31" y="8"/>
                  <a:pt x="31" y="8"/>
                </a:cubicBezTo>
                <a:close/>
                <a:moveTo>
                  <a:pt x="31" y="12"/>
                </a:moveTo>
                <a:cubicBezTo>
                  <a:pt x="36" y="12"/>
                  <a:pt x="40" y="17"/>
                  <a:pt x="40" y="22"/>
                </a:cubicBezTo>
                <a:cubicBezTo>
                  <a:pt x="40" y="27"/>
                  <a:pt x="36" y="32"/>
                  <a:pt x="31" y="32"/>
                </a:cubicBezTo>
                <a:cubicBezTo>
                  <a:pt x="25" y="32"/>
                  <a:pt x="21" y="27"/>
                  <a:pt x="21" y="22"/>
                </a:cubicBezTo>
                <a:cubicBezTo>
                  <a:pt x="21" y="17"/>
                  <a:pt x="25" y="12"/>
                  <a:pt x="31" y="12"/>
                </a:cubicBezTo>
                <a:cubicBezTo>
                  <a:pt x="31" y="12"/>
                  <a:pt x="31" y="12"/>
                  <a:pt x="31" y="12"/>
                </a:cubicBezTo>
                <a:close/>
                <a:moveTo>
                  <a:pt x="31" y="15"/>
                </a:moveTo>
                <a:cubicBezTo>
                  <a:pt x="33" y="15"/>
                  <a:pt x="35" y="16"/>
                  <a:pt x="36" y="17"/>
                </a:cubicBezTo>
                <a:cubicBezTo>
                  <a:pt x="35" y="17"/>
                  <a:pt x="34" y="16"/>
                  <a:pt x="32" y="16"/>
                </a:cubicBezTo>
                <a:cubicBezTo>
                  <a:pt x="28" y="16"/>
                  <a:pt x="24" y="19"/>
                  <a:pt x="24" y="24"/>
                </a:cubicBezTo>
                <a:cubicBezTo>
                  <a:pt x="24" y="25"/>
                  <a:pt x="25" y="26"/>
                  <a:pt x="25" y="27"/>
                </a:cubicBezTo>
                <a:cubicBezTo>
                  <a:pt x="24" y="26"/>
                  <a:pt x="23" y="24"/>
                  <a:pt x="23" y="22"/>
                </a:cubicBezTo>
                <a:cubicBezTo>
                  <a:pt x="23" y="18"/>
                  <a:pt x="27" y="15"/>
                  <a:pt x="31" y="15"/>
                </a:cubicBezTo>
                <a:cubicBezTo>
                  <a:pt x="31" y="15"/>
                  <a:pt x="31" y="15"/>
                  <a:pt x="31" y="1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 fontScale="87500" lnSpcReduction="10000"/>
          </a:bodyPr>
          <a:lstStyle/>
          <a:p>
            <a:pPr fontAlgn="auto">
              <a:lnSpc>
                <a:spcPct val="140000"/>
              </a:lnSpc>
            </a:pPr>
            <a:endParaRPr lang="zh-CN" altLang="en-US" sz="600">
              <a:solidFill>
                <a:schemeClr val="tx2"/>
              </a:solidFill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Arial" panose="020B0604020202020204" pitchFamily="34" charset="0"/>
            </a:endParaRPr>
          </a:p>
        </p:txBody>
      </p:sp>
      <p:sp>
        <p:nvSpPr>
          <p:cNvPr id="39" name="文本框 38"/>
          <p:cNvSpPr txBox="1"/>
          <p:nvPr>
            <p:custDataLst>
              <p:tags r:id="rId17"/>
            </p:custDataLst>
          </p:nvPr>
        </p:nvSpPr>
        <p:spPr>
          <a:xfrm>
            <a:off x="4179570" y="4198620"/>
            <a:ext cx="6725285" cy="474980"/>
          </a:xfrm>
          <a:prstGeom prst="rect">
            <a:avLst/>
          </a:prstGeom>
          <a:noFill/>
        </p:spPr>
        <p:txBody>
          <a:bodyPr wrap="square" rtlCol="0" anchor="ctr" anchorCtr="0"/>
          <a:lstStyle/>
          <a:p>
            <a:pPr marL="0" indent="0" algn="l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400" b="1" spc="150">
                <a:solidFill>
                  <a:schemeClr val="tx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扩大经营范围，可及时调整生产</a:t>
            </a:r>
            <a:r>
              <a:rPr lang="en-US" altLang="zh-CN" sz="2400" b="1" spc="150">
                <a:solidFill>
                  <a:schemeClr val="tx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/</a:t>
            </a:r>
            <a:r>
              <a:rPr lang="zh-CN" altLang="en-US" sz="2400" b="1" spc="150">
                <a:solidFill>
                  <a:schemeClr val="tx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组货内容</a:t>
            </a:r>
          </a:p>
        </p:txBody>
      </p:sp>
      <p:sp>
        <p:nvSpPr>
          <p:cNvPr id="40" name="圆角矩形 39"/>
          <p:cNvSpPr/>
          <p:nvPr>
            <p:custDataLst>
              <p:tags r:id="rId18"/>
            </p:custDataLst>
          </p:nvPr>
        </p:nvSpPr>
        <p:spPr>
          <a:xfrm>
            <a:off x="3625517" y="4943352"/>
            <a:ext cx="536507" cy="54066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fontAlgn="auto">
              <a:lnSpc>
                <a:spcPct val="120000"/>
              </a:lnSpc>
            </a:pPr>
            <a:endParaRPr lang="zh-CN" altLang="en-US" sz="2000" dirty="0">
              <a:solidFill>
                <a:schemeClr val="tx2"/>
              </a:solidFill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Arial" panose="020B0604020202020204" pitchFamily="34" charset="0"/>
            </a:endParaRPr>
          </a:p>
        </p:txBody>
      </p:sp>
      <p:sp>
        <p:nvSpPr>
          <p:cNvPr id="41" name="Freeform 61"/>
          <p:cNvSpPr>
            <a:spLocks noEditPoints="1"/>
          </p:cNvSpPr>
          <p:nvPr>
            <p:custDataLst>
              <p:tags r:id="rId19"/>
            </p:custDataLst>
          </p:nvPr>
        </p:nvSpPr>
        <p:spPr bwMode="auto">
          <a:xfrm>
            <a:off x="3794649" y="5124267"/>
            <a:ext cx="218346" cy="179529"/>
          </a:xfrm>
          <a:custGeom>
            <a:avLst/>
            <a:gdLst>
              <a:gd name="T0" fmla="*/ 3 w 51"/>
              <a:gd name="T1" fmla="*/ 32 h 42"/>
              <a:gd name="T2" fmla="*/ 0 w 51"/>
              <a:gd name="T3" fmla="*/ 30 h 42"/>
              <a:gd name="T4" fmla="*/ 0 w 51"/>
              <a:gd name="T5" fmla="*/ 3 h 42"/>
              <a:gd name="T6" fmla="*/ 3 w 51"/>
              <a:gd name="T7" fmla="*/ 0 h 42"/>
              <a:gd name="T8" fmla="*/ 48 w 51"/>
              <a:gd name="T9" fmla="*/ 0 h 42"/>
              <a:gd name="T10" fmla="*/ 51 w 51"/>
              <a:gd name="T11" fmla="*/ 3 h 42"/>
              <a:gd name="T12" fmla="*/ 51 w 51"/>
              <a:gd name="T13" fmla="*/ 30 h 42"/>
              <a:gd name="T14" fmla="*/ 48 w 51"/>
              <a:gd name="T15" fmla="*/ 32 h 42"/>
              <a:gd name="T16" fmla="*/ 3 w 51"/>
              <a:gd name="T17" fmla="*/ 32 h 42"/>
              <a:gd name="T18" fmla="*/ 3 w 51"/>
              <a:gd name="T19" fmla="*/ 32 h 42"/>
              <a:gd name="T20" fmla="*/ 18 w 51"/>
              <a:gd name="T21" fmla="*/ 6 h 42"/>
              <a:gd name="T22" fmla="*/ 38 w 51"/>
              <a:gd name="T23" fmla="*/ 16 h 42"/>
              <a:gd name="T24" fmla="*/ 18 w 51"/>
              <a:gd name="T25" fmla="*/ 26 h 42"/>
              <a:gd name="T26" fmla="*/ 18 w 51"/>
              <a:gd name="T27" fmla="*/ 6 h 42"/>
              <a:gd name="T28" fmla="*/ 51 w 51"/>
              <a:gd name="T29" fmla="*/ 40 h 42"/>
              <a:gd name="T30" fmla="*/ 30 w 51"/>
              <a:gd name="T31" fmla="*/ 40 h 42"/>
              <a:gd name="T32" fmla="*/ 26 w 51"/>
              <a:gd name="T33" fmla="*/ 42 h 42"/>
              <a:gd name="T34" fmla="*/ 22 w 51"/>
              <a:gd name="T35" fmla="*/ 40 h 42"/>
              <a:gd name="T36" fmla="*/ 0 w 51"/>
              <a:gd name="T37" fmla="*/ 40 h 42"/>
              <a:gd name="T38" fmla="*/ 0 w 51"/>
              <a:gd name="T39" fmla="*/ 37 h 42"/>
              <a:gd name="T40" fmla="*/ 22 w 51"/>
              <a:gd name="T41" fmla="*/ 37 h 42"/>
              <a:gd name="T42" fmla="*/ 26 w 51"/>
              <a:gd name="T43" fmla="*/ 34 h 42"/>
              <a:gd name="T44" fmla="*/ 30 w 51"/>
              <a:gd name="T45" fmla="*/ 37 h 42"/>
              <a:gd name="T46" fmla="*/ 51 w 51"/>
              <a:gd name="T47" fmla="*/ 37 h 42"/>
              <a:gd name="T48" fmla="*/ 51 w 51"/>
              <a:gd name="T49" fmla="*/ 4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51" h="42">
                <a:moveTo>
                  <a:pt x="3" y="32"/>
                </a:moveTo>
                <a:cubicBezTo>
                  <a:pt x="2" y="32"/>
                  <a:pt x="0" y="31"/>
                  <a:pt x="0" y="30"/>
                </a:cubicBezTo>
                <a:cubicBezTo>
                  <a:pt x="0" y="21"/>
                  <a:pt x="0" y="12"/>
                  <a:pt x="0" y="3"/>
                </a:cubicBezTo>
                <a:cubicBezTo>
                  <a:pt x="0" y="1"/>
                  <a:pt x="2" y="0"/>
                  <a:pt x="3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50" y="0"/>
                  <a:pt x="51" y="1"/>
                  <a:pt x="51" y="3"/>
                </a:cubicBezTo>
                <a:cubicBezTo>
                  <a:pt x="51" y="12"/>
                  <a:pt x="51" y="21"/>
                  <a:pt x="51" y="30"/>
                </a:cubicBezTo>
                <a:cubicBezTo>
                  <a:pt x="51" y="31"/>
                  <a:pt x="50" y="32"/>
                  <a:pt x="48" y="32"/>
                </a:cubicBezTo>
                <a:cubicBezTo>
                  <a:pt x="26" y="32"/>
                  <a:pt x="26" y="32"/>
                  <a:pt x="3" y="32"/>
                </a:cubicBezTo>
                <a:cubicBezTo>
                  <a:pt x="3" y="32"/>
                  <a:pt x="3" y="32"/>
                  <a:pt x="3" y="32"/>
                </a:cubicBezTo>
                <a:close/>
                <a:moveTo>
                  <a:pt x="18" y="6"/>
                </a:moveTo>
                <a:cubicBezTo>
                  <a:pt x="38" y="16"/>
                  <a:pt x="38" y="16"/>
                  <a:pt x="38" y="16"/>
                </a:cubicBezTo>
                <a:cubicBezTo>
                  <a:pt x="18" y="26"/>
                  <a:pt x="18" y="26"/>
                  <a:pt x="18" y="26"/>
                </a:cubicBezTo>
                <a:cubicBezTo>
                  <a:pt x="18" y="6"/>
                  <a:pt x="18" y="6"/>
                  <a:pt x="18" y="6"/>
                </a:cubicBezTo>
                <a:close/>
                <a:moveTo>
                  <a:pt x="51" y="40"/>
                </a:moveTo>
                <a:cubicBezTo>
                  <a:pt x="30" y="40"/>
                  <a:pt x="30" y="40"/>
                  <a:pt x="30" y="40"/>
                </a:cubicBezTo>
                <a:cubicBezTo>
                  <a:pt x="29" y="41"/>
                  <a:pt x="27" y="42"/>
                  <a:pt x="26" y="42"/>
                </a:cubicBezTo>
                <a:cubicBezTo>
                  <a:pt x="24" y="42"/>
                  <a:pt x="22" y="41"/>
                  <a:pt x="22" y="40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37"/>
                  <a:pt x="0" y="37"/>
                  <a:pt x="0" y="37"/>
                </a:cubicBezTo>
                <a:cubicBezTo>
                  <a:pt x="22" y="37"/>
                  <a:pt x="22" y="37"/>
                  <a:pt x="22" y="37"/>
                </a:cubicBezTo>
                <a:cubicBezTo>
                  <a:pt x="22" y="35"/>
                  <a:pt x="24" y="34"/>
                  <a:pt x="26" y="34"/>
                </a:cubicBezTo>
                <a:cubicBezTo>
                  <a:pt x="27" y="34"/>
                  <a:pt x="29" y="35"/>
                  <a:pt x="30" y="37"/>
                </a:cubicBezTo>
                <a:cubicBezTo>
                  <a:pt x="51" y="37"/>
                  <a:pt x="51" y="37"/>
                  <a:pt x="51" y="37"/>
                </a:cubicBezTo>
                <a:cubicBezTo>
                  <a:pt x="51" y="40"/>
                  <a:pt x="51" y="40"/>
                  <a:pt x="51" y="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 fontScale="85000" lnSpcReduction="10000"/>
          </a:bodyPr>
          <a:lstStyle/>
          <a:p>
            <a:pPr fontAlgn="auto">
              <a:lnSpc>
                <a:spcPct val="140000"/>
              </a:lnSpc>
            </a:pPr>
            <a:endParaRPr lang="zh-CN" altLang="en-US" sz="600">
              <a:solidFill>
                <a:schemeClr val="tx2"/>
              </a:solidFill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Arial" panose="020B0604020202020204" pitchFamily="34" charset="0"/>
            </a:endParaRPr>
          </a:p>
        </p:txBody>
      </p:sp>
      <p:sp>
        <p:nvSpPr>
          <p:cNvPr id="42" name="文本框 41"/>
          <p:cNvSpPr txBox="1"/>
          <p:nvPr>
            <p:custDataLst>
              <p:tags r:id="rId20"/>
            </p:custDataLst>
          </p:nvPr>
        </p:nvSpPr>
        <p:spPr>
          <a:xfrm>
            <a:off x="4189095" y="4966335"/>
            <a:ext cx="7270115" cy="47498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400" b="1" spc="150">
                <a:uFillTx/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Arial" panose="020B0604020202020204" pitchFamily="34" charset="0"/>
              </a:rPr>
              <a:t>满足消费者多元需求，有利于市场细分</a:t>
            </a:r>
          </a:p>
        </p:txBody>
      </p:sp>
      <p:cxnSp>
        <p:nvCxnSpPr>
          <p:cNvPr id="43" name="直接连接符 42"/>
          <p:cNvCxnSpPr/>
          <p:nvPr>
            <p:custDataLst>
              <p:tags r:id="rId21"/>
            </p:custDataLst>
          </p:nvPr>
        </p:nvCxnSpPr>
        <p:spPr>
          <a:xfrm>
            <a:off x="3007911" y="2142289"/>
            <a:ext cx="0" cy="311160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>
            <a:stCxn id="29" idx="1"/>
          </p:cNvCxnSpPr>
          <p:nvPr>
            <p:custDataLst>
              <p:tags r:id="rId22"/>
            </p:custDataLst>
          </p:nvPr>
        </p:nvCxnSpPr>
        <p:spPr>
          <a:xfrm flipH="1">
            <a:off x="3007911" y="2142289"/>
            <a:ext cx="617606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>
            <p:custDataLst>
              <p:tags r:id="rId23"/>
            </p:custDataLst>
          </p:nvPr>
        </p:nvCxnSpPr>
        <p:spPr>
          <a:xfrm flipH="1">
            <a:off x="3007911" y="2936651"/>
            <a:ext cx="617606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>
            <p:custDataLst>
              <p:tags r:id="rId24"/>
            </p:custDataLst>
          </p:nvPr>
        </p:nvCxnSpPr>
        <p:spPr>
          <a:xfrm flipH="1">
            <a:off x="3007911" y="3685265"/>
            <a:ext cx="617606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>
            <p:custDataLst>
              <p:tags r:id="rId25"/>
            </p:custDataLst>
          </p:nvPr>
        </p:nvCxnSpPr>
        <p:spPr>
          <a:xfrm flipH="1">
            <a:off x="3007911" y="4450514"/>
            <a:ext cx="617606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>
            <p:custDataLst>
              <p:tags r:id="rId26"/>
            </p:custDataLst>
          </p:nvPr>
        </p:nvCxnSpPr>
        <p:spPr>
          <a:xfrm flipH="1">
            <a:off x="3007911" y="5249036"/>
            <a:ext cx="617606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pairing-service_75668"/>
          <p:cNvSpPr>
            <a:spLocks noChangeAspect="1"/>
          </p:cNvSpPr>
          <p:nvPr>
            <p:custDataLst>
              <p:tags r:id="rId27"/>
            </p:custDataLst>
          </p:nvPr>
        </p:nvSpPr>
        <p:spPr bwMode="auto">
          <a:xfrm>
            <a:off x="3765914" y="2782769"/>
            <a:ext cx="255712" cy="255083"/>
          </a:xfrm>
          <a:custGeom>
            <a:avLst/>
            <a:gdLst>
              <a:gd name="T0" fmla="*/ 278945 h 440259"/>
              <a:gd name="T1" fmla="*/ 278945 h 440259"/>
              <a:gd name="T2" fmla="*/ 278945 h 440259"/>
              <a:gd name="T3" fmla="*/ 278945 h 440259"/>
              <a:gd name="T4" fmla="*/ 278945 h 440259"/>
              <a:gd name="T5" fmla="*/ 278945 h 440259"/>
              <a:gd name="T6" fmla="*/ 278945 h 440259"/>
              <a:gd name="T7" fmla="*/ 278945 h 440259"/>
              <a:gd name="T8" fmla="*/ 278945 h 440259"/>
              <a:gd name="T9" fmla="*/ 278945 h 440259"/>
              <a:gd name="T10" fmla="*/ 278945 h 440259"/>
              <a:gd name="T11" fmla="*/ 278945 h 440259"/>
              <a:gd name="T12" fmla="*/ 278945 h 440259"/>
              <a:gd name="T13" fmla="*/ 278945 h 440259"/>
              <a:gd name="T14" fmla="*/ 278945 h 440259"/>
              <a:gd name="T15" fmla="*/ 278945 h 440259"/>
              <a:gd name="T16" fmla="*/ 278945 h 440259"/>
              <a:gd name="T17" fmla="*/ 278945 h 440259"/>
              <a:gd name="T18" fmla="*/ 278945 h 440259"/>
              <a:gd name="T19" fmla="*/ 278945 h 440259"/>
              <a:gd name="T20" fmla="*/ 278945 h 440259"/>
              <a:gd name="T21" fmla="*/ 278945 h 440259"/>
              <a:gd name="T22" fmla="*/ 278945 h 440259"/>
              <a:gd name="T23" fmla="*/ 278945 h 440259"/>
              <a:gd name="T24" fmla="*/ 278945 h 440259"/>
              <a:gd name="T25" fmla="*/ 278945 h 440259"/>
              <a:gd name="T26" fmla="*/ 278945 h 440259"/>
              <a:gd name="T27" fmla="*/ 278945 h 440259"/>
              <a:gd name="T28" fmla="*/ 278945 h 440259"/>
              <a:gd name="T29" fmla="*/ 278945 h 440259"/>
              <a:gd name="T30" fmla="*/ 278945 h 440259"/>
              <a:gd name="T31" fmla="*/ 278945 h 440259"/>
              <a:gd name="T32" fmla="*/ 278945 h 440259"/>
              <a:gd name="T33" fmla="*/ 278945 h 440259"/>
              <a:gd name="T34" fmla="*/ 278945 h 440259"/>
              <a:gd name="T35" fmla="*/ 278945 h 440259"/>
              <a:gd name="T36" fmla="*/ 278945 h 440259"/>
              <a:gd name="T37" fmla="*/ 278945 h 440259"/>
              <a:gd name="T38" fmla="*/ 278945 h 440259"/>
              <a:gd name="T39" fmla="*/ 278945 h 440259"/>
              <a:gd name="T40" fmla="*/ 278945 h 440259"/>
              <a:gd name="T41" fmla="*/ 278945 h 440259"/>
              <a:gd name="T42" fmla="*/ 88862 h 440259"/>
              <a:gd name="T43" fmla="*/ 88862 h 440259"/>
              <a:gd name="T44" fmla="*/ 278945 h 440259"/>
              <a:gd name="T45" fmla="*/ 278945 h 440259"/>
              <a:gd name="T46" fmla="*/ 278945 h 440259"/>
              <a:gd name="T47" fmla="*/ 278945 h 440259"/>
              <a:gd name="T48" fmla="*/ 278945 h 440259"/>
              <a:gd name="T49" fmla="*/ 278945 h 440259"/>
              <a:gd name="T50" fmla="*/ 278945 h 440259"/>
              <a:gd name="T51" fmla="*/ 278945 h 440259"/>
              <a:gd name="T52" fmla="*/ 278945 h 440259"/>
              <a:gd name="T53" fmla="*/ 278945 h 440259"/>
              <a:gd name="T54" fmla="*/ 278945 h 440259"/>
              <a:gd name="T55" fmla="*/ 278945 h 440259"/>
              <a:gd name="T56" fmla="*/ 278945 h 440259"/>
              <a:gd name="T57" fmla="*/ 278945 h 440259"/>
              <a:gd name="T58" fmla="*/ 278945 h 440259"/>
              <a:gd name="T59" fmla="*/ 278945 h 440259"/>
              <a:gd name="T60" fmla="*/ 278945 h 440259"/>
              <a:gd name="T61" fmla="*/ 278945 h 440259"/>
              <a:gd name="T62" fmla="*/ 278945 h 440259"/>
              <a:gd name="T63" fmla="*/ 278945 h 440259"/>
              <a:gd name="T64" fmla="*/ 278945 h 440259"/>
              <a:gd name="T65" fmla="*/ 278945 h 440259"/>
              <a:gd name="T66" fmla="*/ 278945 h 440259"/>
              <a:gd name="T67" fmla="*/ 278945 h 440259"/>
              <a:gd name="T68" fmla="*/ 278945 h 440259"/>
              <a:gd name="T69" fmla="*/ 278945 h 440259"/>
              <a:gd name="T70" fmla="*/ 278945 h 440259"/>
              <a:gd name="T71" fmla="*/ 278945 h 440259"/>
              <a:gd name="T72" fmla="*/ 278945 h 440259"/>
              <a:gd name="T73" fmla="*/ 278945 h 4402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89" h="3086">
                <a:moveTo>
                  <a:pt x="3076" y="1373"/>
                </a:moveTo>
                <a:cubicBezTo>
                  <a:pt x="3072" y="1330"/>
                  <a:pt x="3021" y="1297"/>
                  <a:pt x="2977" y="1297"/>
                </a:cubicBezTo>
                <a:cubicBezTo>
                  <a:pt x="2836" y="1297"/>
                  <a:pt x="2711" y="1215"/>
                  <a:pt x="2658" y="1086"/>
                </a:cubicBezTo>
                <a:cubicBezTo>
                  <a:pt x="2604" y="955"/>
                  <a:pt x="2639" y="802"/>
                  <a:pt x="2744" y="705"/>
                </a:cubicBezTo>
                <a:cubicBezTo>
                  <a:pt x="2777" y="675"/>
                  <a:pt x="2781" y="624"/>
                  <a:pt x="2754" y="589"/>
                </a:cubicBezTo>
                <a:cubicBezTo>
                  <a:pt x="2681" y="497"/>
                  <a:pt x="2599" y="414"/>
                  <a:pt x="2509" y="342"/>
                </a:cubicBezTo>
                <a:cubicBezTo>
                  <a:pt x="2474" y="314"/>
                  <a:pt x="2423" y="318"/>
                  <a:pt x="2392" y="352"/>
                </a:cubicBezTo>
                <a:cubicBezTo>
                  <a:pt x="2300" y="453"/>
                  <a:pt x="2135" y="491"/>
                  <a:pt x="2008" y="438"/>
                </a:cubicBezTo>
                <a:cubicBezTo>
                  <a:pt x="1875" y="382"/>
                  <a:pt x="1791" y="248"/>
                  <a:pt x="1800" y="103"/>
                </a:cubicBezTo>
                <a:cubicBezTo>
                  <a:pt x="1802" y="58"/>
                  <a:pt x="1769" y="19"/>
                  <a:pt x="1724" y="13"/>
                </a:cubicBezTo>
                <a:cubicBezTo>
                  <a:pt x="1609" y="0"/>
                  <a:pt x="1493" y="0"/>
                  <a:pt x="1377" y="12"/>
                </a:cubicBezTo>
                <a:cubicBezTo>
                  <a:pt x="1332" y="17"/>
                  <a:pt x="1299" y="56"/>
                  <a:pt x="1301" y="101"/>
                </a:cubicBezTo>
                <a:cubicBezTo>
                  <a:pt x="1306" y="244"/>
                  <a:pt x="1221" y="376"/>
                  <a:pt x="1090" y="429"/>
                </a:cubicBezTo>
                <a:cubicBezTo>
                  <a:pt x="964" y="481"/>
                  <a:pt x="800" y="443"/>
                  <a:pt x="708" y="343"/>
                </a:cubicBezTo>
                <a:cubicBezTo>
                  <a:pt x="678" y="309"/>
                  <a:pt x="627" y="305"/>
                  <a:pt x="592" y="333"/>
                </a:cubicBezTo>
                <a:cubicBezTo>
                  <a:pt x="499" y="405"/>
                  <a:pt x="415" y="488"/>
                  <a:pt x="342" y="579"/>
                </a:cubicBezTo>
                <a:cubicBezTo>
                  <a:pt x="314" y="615"/>
                  <a:pt x="318" y="666"/>
                  <a:pt x="352" y="696"/>
                </a:cubicBezTo>
                <a:cubicBezTo>
                  <a:pt x="459" y="794"/>
                  <a:pt x="494" y="948"/>
                  <a:pt x="438" y="1081"/>
                </a:cubicBezTo>
                <a:cubicBezTo>
                  <a:pt x="385" y="1208"/>
                  <a:pt x="253" y="1290"/>
                  <a:pt x="102" y="1290"/>
                </a:cubicBezTo>
                <a:cubicBezTo>
                  <a:pt x="54" y="1288"/>
                  <a:pt x="19" y="1321"/>
                  <a:pt x="13" y="1365"/>
                </a:cubicBezTo>
                <a:cubicBezTo>
                  <a:pt x="0" y="1481"/>
                  <a:pt x="0" y="1599"/>
                  <a:pt x="13" y="1716"/>
                </a:cubicBezTo>
                <a:cubicBezTo>
                  <a:pt x="18" y="1759"/>
                  <a:pt x="70" y="1792"/>
                  <a:pt x="114" y="1792"/>
                </a:cubicBezTo>
                <a:cubicBezTo>
                  <a:pt x="248" y="1788"/>
                  <a:pt x="377" y="1871"/>
                  <a:pt x="431" y="2003"/>
                </a:cubicBezTo>
                <a:cubicBezTo>
                  <a:pt x="485" y="2134"/>
                  <a:pt x="450" y="2287"/>
                  <a:pt x="345" y="2384"/>
                </a:cubicBezTo>
                <a:cubicBezTo>
                  <a:pt x="312" y="2414"/>
                  <a:pt x="308" y="2465"/>
                  <a:pt x="335" y="2500"/>
                </a:cubicBezTo>
                <a:cubicBezTo>
                  <a:pt x="407" y="2591"/>
                  <a:pt x="489" y="2674"/>
                  <a:pt x="579" y="2747"/>
                </a:cubicBezTo>
                <a:cubicBezTo>
                  <a:pt x="615" y="2775"/>
                  <a:pt x="666" y="2771"/>
                  <a:pt x="697" y="2738"/>
                </a:cubicBezTo>
                <a:cubicBezTo>
                  <a:pt x="789" y="2636"/>
                  <a:pt x="954" y="2598"/>
                  <a:pt x="1081" y="2651"/>
                </a:cubicBezTo>
                <a:cubicBezTo>
                  <a:pt x="1214" y="2707"/>
                  <a:pt x="1298" y="2841"/>
                  <a:pt x="1289" y="2986"/>
                </a:cubicBezTo>
                <a:cubicBezTo>
                  <a:pt x="1287" y="3031"/>
                  <a:pt x="1320" y="3071"/>
                  <a:pt x="1365" y="3076"/>
                </a:cubicBezTo>
                <a:cubicBezTo>
                  <a:pt x="1424" y="3083"/>
                  <a:pt x="1483" y="3086"/>
                  <a:pt x="1543" y="3086"/>
                </a:cubicBezTo>
                <a:cubicBezTo>
                  <a:pt x="1599" y="3086"/>
                  <a:pt x="1656" y="3083"/>
                  <a:pt x="1712" y="3077"/>
                </a:cubicBezTo>
                <a:cubicBezTo>
                  <a:pt x="1757" y="3072"/>
                  <a:pt x="1790" y="3033"/>
                  <a:pt x="1788" y="2988"/>
                </a:cubicBezTo>
                <a:cubicBezTo>
                  <a:pt x="1783" y="2846"/>
                  <a:pt x="1868" y="2713"/>
                  <a:pt x="1999" y="2660"/>
                </a:cubicBezTo>
                <a:cubicBezTo>
                  <a:pt x="2126" y="2608"/>
                  <a:pt x="2289" y="2646"/>
                  <a:pt x="2381" y="2747"/>
                </a:cubicBezTo>
                <a:cubicBezTo>
                  <a:pt x="2411" y="2780"/>
                  <a:pt x="2462" y="2784"/>
                  <a:pt x="2497" y="2756"/>
                </a:cubicBezTo>
                <a:cubicBezTo>
                  <a:pt x="2589" y="2684"/>
                  <a:pt x="2673" y="2601"/>
                  <a:pt x="2747" y="2510"/>
                </a:cubicBezTo>
                <a:cubicBezTo>
                  <a:pt x="2775" y="2474"/>
                  <a:pt x="2771" y="2423"/>
                  <a:pt x="2737" y="2393"/>
                </a:cubicBezTo>
                <a:cubicBezTo>
                  <a:pt x="2630" y="2295"/>
                  <a:pt x="2595" y="2141"/>
                  <a:pt x="2651" y="2008"/>
                </a:cubicBezTo>
                <a:cubicBezTo>
                  <a:pt x="2703" y="1883"/>
                  <a:pt x="2830" y="1799"/>
                  <a:pt x="2966" y="1799"/>
                </a:cubicBezTo>
                <a:lnTo>
                  <a:pt x="2985" y="1800"/>
                </a:lnTo>
                <a:cubicBezTo>
                  <a:pt x="3030" y="1803"/>
                  <a:pt x="3070" y="1769"/>
                  <a:pt x="3076" y="1724"/>
                </a:cubicBezTo>
                <a:cubicBezTo>
                  <a:pt x="3089" y="1608"/>
                  <a:pt x="3089" y="1490"/>
                  <a:pt x="3076" y="1373"/>
                </a:cubicBezTo>
                <a:close/>
                <a:moveTo>
                  <a:pt x="1545" y="2433"/>
                </a:moveTo>
                <a:cubicBezTo>
                  <a:pt x="1054" y="2433"/>
                  <a:pt x="656" y="2035"/>
                  <a:pt x="656" y="1545"/>
                </a:cubicBezTo>
                <a:cubicBezTo>
                  <a:pt x="656" y="1054"/>
                  <a:pt x="1054" y="656"/>
                  <a:pt x="1545" y="656"/>
                </a:cubicBezTo>
                <a:cubicBezTo>
                  <a:pt x="2035" y="656"/>
                  <a:pt x="2433" y="1054"/>
                  <a:pt x="2433" y="1545"/>
                </a:cubicBezTo>
                <a:cubicBezTo>
                  <a:pt x="2433" y="1711"/>
                  <a:pt x="2387" y="1867"/>
                  <a:pt x="2308" y="2000"/>
                </a:cubicBezTo>
                <a:lnTo>
                  <a:pt x="1918" y="1611"/>
                </a:lnTo>
                <a:cubicBezTo>
                  <a:pt x="1947" y="1545"/>
                  <a:pt x="1961" y="1473"/>
                  <a:pt x="1961" y="1398"/>
                </a:cubicBezTo>
                <a:cubicBezTo>
                  <a:pt x="1961" y="1253"/>
                  <a:pt x="1905" y="1116"/>
                  <a:pt x="1802" y="1013"/>
                </a:cubicBezTo>
                <a:cubicBezTo>
                  <a:pt x="1699" y="910"/>
                  <a:pt x="1562" y="854"/>
                  <a:pt x="1417" y="854"/>
                </a:cubicBezTo>
                <a:cubicBezTo>
                  <a:pt x="1368" y="854"/>
                  <a:pt x="1320" y="860"/>
                  <a:pt x="1273" y="873"/>
                </a:cubicBezTo>
                <a:cubicBezTo>
                  <a:pt x="1253" y="878"/>
                  <a:pt x="1236" y="895"/>
                  <a:pt x="1230" y="916"/>
                </a:cubicBezTo>
                <a:cubicBezTo>
                  <a:pt x="1225" y="937"/>
                  <a:pt x="1231" y="958"/>
                  <a:pt x="1247" y="975"/>
                </a:cubicBezTo>
                <a:cubicBezTo>
                  <a:pt x="1247" y="975"/>
                  <a:pt x="1440" y="1168"/>
                  <a:pt x="1504" y="1232"/>
                </a:cubicBezTo>
                <a:cubicBezTo>
                  <a:pt x="1511" y="1239"/>
                  <a:pt x="1511" y="1255"/>
                  <a:pt x="1510" y="1261"/>
                </a:cubicBezTo>
                <a:lnTo>
                  <a:pt x="1509" y="1265"/>
                </a:lnTo>
                <a:cubicBezTo>
                  <a:pt x="1503" y="1336"/>
                  <a:pt x="1490" y="1421"/>
                  <a:pt x="1480" y="1453"/>
                </a:cubicBezTo>
                <a:cubicBezTo>
                  <a:pt x="1478" y="1455"/>
                  <a:pt x="1477" y="1456"/>
                  <a:pt x="1476" y="1457"/>
                </a:cubicBezTo>
                <a:cubicBezTo>
                  <a:pt x="1474" y="1459"/>
                  <a:pt x="1473" y="1460"/>
                  <a:pt x="1471" y="1462"/>
                </a:cubicBezTo>
                <a:cubicBezTo>
                  <a:pt x="1438" y="1472"/>
                  <a:pt x="1352" y="1485"/>
                  <a:pt x="1280" y="1491"/>
                </a:cubicBezTo>
                <a:lnTo>
                  <a:pt x="1280" y="1491"/>
                </a:lnTo>
                <a:lnTo>
                  <a:pt x="1277" y="1492"/>
                </a:lnTo>
                <a:cubicBezTo>
                  <a:pt x="1277" y="1492"/>
                  <a:pt x="1276" y="1492"/>
                  <a:pt x="1274" y="1492"/>
                </a:cubicBezTo>
                <a:cubicBezTo>
                  <a:pt x="1266" y="1492"/>
                  <a:pt x="1255" y="1490"/>
                  <a:pt x="1245" y="1479"/>
                </a:cubicBezTo>
                <a:cubicBezTo>
                  <a:pt x="1178" y="1412"/>
                  <a:pt x="993" y="1229"/>
                  <a:pt x="993" y="1229"/>
                </a:cubicBezTo>
                <a:cubicBezTo>
                  <a:pt x="977" y="1213"/>
                  <a:pt x="960" y="1209"/>
                  <a:pt x="948" y="1209"/>
                </a:cubicBezTo>
                <a:cubicBezTo>
                  <a:pt x="922" y="1209"/>
                  <a:pt x="898" y="1228"/>
                  <a:pt x="891" y="1256"/>
                </a:cubicBezTo>
                <a:cubicBezTo>
                  <a:pt x="840" y="1444"/>
                  <a:pt x="894" y="1646"/>
                  <a:pt x="1031" y="1784"/>
                </a:cubicBezTo>
                <a:cubicBezTo>
                  <a:pt x="1134" y="1886"/>
                  <a:pt x="1271" y="1943"/>
                  <a:pt x="1417" y="1943"/>
                </a:cubicBezTo>
                <a:cubicBezTo>
                  <a:pt x="1491" y="1943"/>
                  <a:pt x="1563" y="1928"/>
                  <a:pt x="1629" y="1900"/>
                </a:cubicBezTo>
                <a:lnTo>
                  <a:pt x="2023" y="2293"/>
                </a:lnTo>
                <a:cubicBezTo>
                  <a:pt x="1885" y="2382"/>
                  <a:pt x="1721" y="2433"/>
                  <a:pt x="1545" y="24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 sz="2800"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 spd="slow">
    <p:random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alphaModFix amt="4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任意多边形: 形状 37"/>
          <p:cNvSpPr/>
          <p:nvPr/>
        </p:nvSpPr>
        <p:spPr>
          <a:xfrm>
            <a:off x="74295" y="79375"/>
            <a:ext cx="12053570" cy="6710045"/>
          </a:xfrm>
          <a:custGeom>
            <a:avLst/>
            <a:gdLst>
              <a:gd name="connsiteX0" fmla="*/ 0 w 12192000"/>
              <a:gd name="connsiteY0" fmla="*/ 0 h 6858000"/>
              <a:gd name="connsiteX1" fmla="*/ 8846969 w 12192000"/>
              <a:gd name="connsiteY1" fmla="*/ 0 h 6858000"/>
              <a:gd name="connsiteX2" fmla="*/ 9880600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1946057 h 6858000"/>
              <a:gd name="connsiteX5" fmla="*/ 11150196 w 12192000"/>
              <a:gd name="connsiteY5" fmla="*/ 6857999 h 6858000"/>
              <a:gd name="connsiteX6" fmla="*/ 9880600 w 12192000"/>
              <a:gd name="connsiteY6" fmla="*/ 6857999 h 6858000"/>
              <a:gd name="connsiteX7" fmla="*/ 9880600 w 12192000"/>
              <a:gd name="connsiteY7" fmla="*/ 6858000 h 6858000"/>
              <a:gd name="connsiteX8" fmla="*/ 0 w 12192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8846969" y="0"/>
                </a:lnTo>
                <a:lnTo>
                  <a:pt x="9880600" y="0"/>
                </a:lnTo>
                <a:lnTo>
                  <a:pt x="12192000" y="0"/>
                </a:lnTo>
                <a:lnTo>
                  <a:pt x="12192000" y="1946057"/>
                </a:lnTo>
                <a:lnTo>
                  <a:pt x="11150196" y="6857999"/>
                </a:lnTo>
                <a:lnTo>
                  <a:pt x="9880600" y="6857999"/>
                </a:lnTo>
                <a:lnTo>
                  <a:pt x="98806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solidFill>
              <a:srgbClr val="D09E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江城正义体 500W" panose="020B0500000000000000" charset="-122"/>
            </a:endParaRPr>
          </a:p>
        </p:txBody>
      </p:sp>
      <p:sp>
        <p:nvSpPr>
          <p:cNvPr id="4" name="平行四边形 3"/>
          <p:cNvSpPr/>
          <p:nvPr/>
        </p:nvSpPr>
        <p:spPr>
          <a:xfrm>
            <a:off x="95250" y="69850"/>
            <a:ext cx="5212080" cy="6720205"/>
          </a:xfrm>
          <a:prstGeom prst="parallelogram">
            <a:avLst>
              <a:gd name="adj" fmla="val 27906"/>
            </a:avLst>
          </a:prstGeom>
          <a:solidFill>
            <a:srgbClr val="DE6262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江城正义体 500W" panose="020B0500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621623" y="1119556"/>
            <a:ext cx="1852999" cy="4507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700" dirty="0">
                <a:solidFill>
                  <a:schemeClr val="bg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4</a:t>
            </a:r>
            <a:endParaRPr lang="zh-CN" altLang="en-US" sz="28700" dirty="0">
              <a:solidFill>
                <a:schemeClr val="bg1"/>
              </a:solidFill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1087232" y="4774523"/>
            <a:ext cx="2610497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ea typeface="江城正义体 500W" panose="020B0500000000000000" charset="-122"/>
                <a:cs typeface="江城正义体 500W" panose="020B0500000000000000" charset="-122"/>
              </a:rPr>
              <a:t>PART </a:t>
            </a:r>
            <a:r>
              <a:rPr lang="en-US" altLang="zh-CN" sz="2800" b="1" dirty="0">
                <a:solidFill>
                  <a:schemeClr val="bg1"/>
                </a:solidFill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FOUR</a:t>
            </a:r>
            <a:endParaRPr lang="zh-CN" altLang="en-US" sz="2800" b="1" dirty="0">
              <a:solidFill>
                <a:schemeClr val="bg1"/>
              </a:solidFill>
              <a:ea typeface="江城正义体 500W" panose="020B0500000000000000" charset="-122"/>
              <a:cs typeface="江城正义体 500W" panose="020B0500000000000000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4948555" y="2404745"/>
            <a:ext cx="6431280" cy="2122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b="1" dirty="0">
                <a:solidFill>
                  <a:schemeClr val="tx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服装组货</a:t>
            </a:r>
          </a:p>
          <a:p>
            <a:pPr algn="ctr"/>
            <a:r>
              <a:rPr lang="zh-CN" altLang="en-US" sz="6600" b="1" dirty="0">
                <a:solidFill>
                  <a:schemeClr val="tx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的实施流程</a:t>
            </a:r>
          </a:p>
        </p:txBody>
      </p:sp>
    </p:spTree>
  </p:cSld>
  <p:clrMapOvr>
    <a:masterClrMapping/>
  </p:clrMapOvr>
  <p:transition spd="slow">
    <p:random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组合 46"/>
          <p:cNvGrpSpPr/>
          <p:nvPr/>
        </p:nvGrpSpPr>
        <p:grpSpPr>
          <a:xfrm>
            <a:off x="3108325" y="132080"/>
            <a:ext cx="7458710" cy="6596380"/>
            <a:chOff x="3727" y="208"/>
            <a:chExt cx="11746" cy="10388"/>
          </a:xfrm>
        </p:grpSpPr>
        <p:cxnSp>
          <p:nvCxnSpPr>
            <p:cNvPr id="38" name="直接箭头连接符 37"/>
            <p:cNvCxnSpPr/>
            <p:nvPr/>
          </p:nvCxnSpPr>
          <p:spPr>
            <a:xfrm flipH="1">
              <a:off x="13535" y="9687"/>
              <a:ext cx="3" cy="381"/>
            </a:xfrm>
            <a:prstGeom prst="straightConnector1">
              <a:avLst/>
            </a:prstGeom>
            <a:ln w="28575">
              <a:tailEnd type="arrow" w="med" len="med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sp>
          <p:nvSpPr>
            <p:cNvPr id="5" name="文本框 4"/>
            <p:cNvSpPr txBox="1"/>
            <p:nvPr/>
          </p:nvSpPr>
          <p:spPr>
            <a:xfrm>
              <a:off x="4999" y="208"/>
              <a:ext cx="2518" cy="623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wrap="square" rtlCol="0" anchor="t">
              <a:spAutoFit/>
            </a:bodyPr>
            <a:lstStyle/>
            <a:p>
              <a:pPr algn="ctr" fontAlgn="auto">
                <a:lnSpc>
                  <a:spcPct val="110000"/>
                </a:lnSpc>
              </a:pPr>
              <a:r>
                <a:rPr lang="zh-CN" altLang="en-US" b="1">
                  <a:solidFill>
                    <a:schemeClr val="bg1"/>
                  </a:solidFill>
                  <a:cs typeface="江城正义体 500W" panose="020B0500000000000000" charset="-122"/>
                </a:rPr>
                <a:t>商品企划部门</a:t>
              </a: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1684" y="208"/>
              <a:ext cx="2518" cy="623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wrap="square" rtlCol="0" anchor="t">
              <a:spAutoFit/>
            </a:bodyPr>
            <a:lstStyle/>
            <a:p>
              <a:pPr algn="ctr" fontAlgn="auto">
                <a:lnSpc>
                  <a:spcPct val="110000"/>
                </a:lnSpc>
              </a:pPr>
              <a:r>
                <a:rPr lang="zh-CN" altLang="en-US" b="1">
                  <a:solidFill>
                    <a:schemeClr val="bg1"/>
                  </a:solidFill>
                  <a:cs typeface="江城正义体 500W" panose="020B0500000000000000" charset="-122"/>
                </a:rPr>
                <a:t>设计部门</a:t>
              </a: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3089" y="909"/>
              <a:ext cx="1113" cy="57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 anchor="t">
              <a:spAutoFit/>
            </a:bodyPr>
            <a:lstStyle/>
            <a:p>
              <a:pPr algn="ctr" fontAlgn="auto">
                <a:lnSpc>
                  <a:spcPct val="110000"/>
                </a:lnSpc>
              </a:pPr>
              <a:r>
                <a:rPr lang="zh-CN" altLang="en-US" sz="1600">
                  <a:cs typeface="江城正义体 500W" panose="020B0500000000000000" charset="-122"/>
                </a:rPr>
                <a:t>感性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6405" y="894"/>
              <a:ext cx="1112" cy="57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 anchor="t">
              <a:spAutoFit/>
            </a:bodyPr>
            <a:lstStyle/>
            <a:p>
              <a:pPr algn="ctr" fontAlgn="auto">
                <a:lnSpc>
                  <a:spcPct val="110000"/>
                </a:lnSpc>
              </a:pPr>
              <a:r>
                <a:rPr lang="zh-CN" altLang="en-US" sz="1600">
                  <a:cs typeface="江城正义体 500W" panose="020B0500000000000000" charset="-122"/>
                </a:rPr>
                <a:t>理性</a:t>
              </a: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0970" y="1840"/>
              <a:ext cx="3945" cy="996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 anchor="t">
              <a:spAutoFit/>
            </a:bodyPr>
            <a:lstStyle/>
            <a:p>
              <a:pPr algn="ctr" fontAlgn="auto">
                <a:lnSpc>
                  <a:spcPct val="110000"/>
                </a:lnSpc>
              </a:pPr>
              <a:r>
                <a:rPr lang="zh-CN" altLang="en-US" sz="1600">
                  <a:cs typeface="江城正义体 500W" panose="020B0500000000000000" charset="-122"/>
                </a:rPr>
                <a:t>多方面搜集流行</a:t>
              </a:r>
            </a:p>
            <a:p>
              <a:pPr algn="ctr" fontAlgn="auto">
                <a:lnSpc>
                  <a:spcPct val="110000"/>
                </a:lnSpc>
              </a:pPr>
              <a:r>
                <a:rPr lang="zh-CN" altLang="en-US" sz="1600">
                  <a:cs typeface="江城正义体 500W" panose="020B0500000000000000" charset="-122"/>
                </a:rPr>
                <a:t>信息、市场信息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4285" y="1840"/>
              <a:ext cx="3945" cy="996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 anchor="t">
              <a:spAutoFit/>
            </a:bodyPr>
            <a:lstStyle/>
            <a:p>
              <a:pPr algn="ctr" fontAlgn="auto">
                <a:lnSpc>
                  <a:spcPct val="110000"/>
                </a:lnSpc>
              </a:pPr>
              <a:r>
                <a:rPr lang="zh-CN" altLang="en-US" sz="1600">
                  <a:cs typeface="江城正义体 500W" panose="020B0500000000000000" charset="-122"/>
                </a:rPr>
                <a:t>对上一季的产品销售</a:t>
              </a:r>
            </a:p>
            <a:p>
              <a:pPr algn="ctr" fontAlgn="auto">
                <a:lnSpc>
                  <a:spcPct val="110000"/>
                </a:lnSpc>
              </a:pPr>
              <a:r>
                <a:rPr lang="zh-CN" altLang="en-US" sz="1600">
                  <a:cs typeface="江城正义体 500W" panose="020B0500000000000000" charset="-122"/>
                </a:rPr>
                <a:t>数据分析、市场反馈调研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4284" y="3075"/>
              <a:ext cx="10632" cy="570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wrap="square" rtlCol="0" anchor="t">
              <a:spAutoFit/>
            </a:bodyPr>
            <a:lstStyle/>
            <a:p>
              <a:pPr algn="ctr" fontAlgn="auto">
                <a:lnSpc>
                  <a:spcPct val="110000"/>
                </a:lnSpc>
              </a:pPr>
              <a:r>
                <a:rPr lang="zh-CN" altLang="en-US" sz="1600">
                  <a:cs typeface="江城正义体 500W" panose="020B0500000000000000" charset="-122"/>
                </a:rPr>
                <a:t>部门交流会、根据品牌定位归纳适合品类使用的各类资料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0472" y="4060"/>
              <a:ext cx="4443" cy="99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 anchor="t">
              <a:spAutoFit/>
            </a:bodyPr>
            <a:lstStyle/>
            <a:p>
              <a:pPr fontAlgn="auto">
                <a:lnSpc>
                  <a:spcPct val="110000"/>
                </a:lnSpc>
              </a:pPr>
              <a:r>
                <a:rPr lang="zh-CN" altLang="en-US" sz="1600">
                  <a:cs typeface="江城正义体 500W" panose="020B0500000000000000" charset="-122"/>
                </a:rPr>
                <a:t>提炼新—季的色彩和素材系列、</a:t>
              </a:r>
            </a:p>
            <a:p>
              <a:pPr fontAlgn="auto">
                <a:lnSpc>
                  <a:spcPct val="110000"/>
                </a:lnSpc>
              </a:pPr>
              <a:r>
                <a:rPr lang="zh-CN" altLang="en-US" sz="1600">
                  <a:cs typeface="江城正义体 500W" panose="020B0500000000000000" charset="-122"/>
                </a:rPr>
                <a:t>拟定新季度产品方向和主题</a:t>
              </a: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4285" y="4060"/>
              <a:ext cx="5547" cy="99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 anchor="t">
              <a:spAutoFit/>
            </a:bodyPr>
            <a:lstStyle/>
            <a:p>
              <a:pPr fontAlgn="auto">
                <a:lnSpc>
                  <a:spcPct val="110000"/>
                </a:lnSpc>
              </a:pPr>
              <a:r>
                <a:rPr lang="zh-CN" altLang="en-US" sz="1600">
                  <a:cs typeface="江城正义体 500W" panose="020B0500000000000000" charset="-122"/>
                </a:rPr>
                <a:t>围绕款式、色彩、面料、款量、价格、上市时间组合等提炼新产品构成建议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284" y="5327"/>
              <a:ext cx="10632" cy="570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wrap="square" rtlCol="0" anchor="t">
              <a:spAutoFit/>
            </a:bodyPr>
            <a:lstStyle/>
            <a:p>
              <a:pPr algn="ctr" fontAlgn="auto">
                <a:lnSpc>
                  <a:spcPct val="110000"/>
                </a:lnSpc>
              </a:pPr>
              <a:r>
                <a:rPr lang="zh-CN" altLang="en-US" sz="1600">
                  <a:cs typeface="江城正义体 500W" panose="020B0500000000000000" charset="-122"/>
                </a:rPr>
                <a:t>部门交流会、针对系列设计款式组合规划进行提案建议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4285" y="7653"/>
              <a:ext cx="10630" cy="570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 anchor="t">
              <a:spAutoFit/>
            </a:bodyPr>
            <a:lstStyle/>
            <a:p>
              <a:pPr algn="ctr" fontAlgn="auto">
                <a:lnSpc>
                  <a:spcPct val="110000"/>
                </a:lnSpc>
              </a:pPr>
              <a:r>
                <a:rPr lang="zh-CN" altLang="en-US" sz="1600">
                  <a:cs typeface="江城正义体 500W" panose="020B0500000000000000" charset="-122"/>
                </a:rPr>
                <a:t>部门交流会，针对样衣确定价格组合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4285" y="8652"/>
              <a:ext cx="5547" cy="99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 anchor="t">
              <a:spAutoFit/>
            </a:bodyPr>
            <a:lstStyle/>
            <a:p>
              <a:pPr algn="ctr" fontAlgn="auto">
                <a:lnSpc>
                  <a:spcPct val="110000"/>
                </a:lnSpc>
              </a:pPr>
              <a:r>
                <a:rPr lang="zh-CN" altLang="en-US" sz="1600">
                  <a:cs typeface="江城正义体 500W" panose="020B0500000000000000" charset="-122"/>
                </a:rPr>
                <a:t>制定代理商、</a:t>
              </a:r>
            </a:p>
            <a:p>
              <a:pPr algn="ctr" fontAlgn="auto">
                <a:lnSpc>
                  <a:spcPct val="110000"/>
                </a:lnSpc>
              </a:pPr>
              <a:r>
                <a:rPr lang="zh-CN" altLang="en-US" sz="1600">
                  <a:cs typeface="江城正义体 500W" panose="020B0500000000000000" charset="-122"/>
                </a:rPr>
                <a:t>自营店订货建议表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0969" y="8627"/>
              <a:ext cx="3946" cy="99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 anchor="t">
              <a:spAutoFit/>
            </a:bodyPr>
            <a:lstStyle/>
            <a:p>
              <a:pPr algn="ctr" fontAlgn="auto">
                <a:lnSpc>
                  <a:spcPct val="110000"/>
                </a:lnSpc>
              </a:pPr>
              <a:r>
                <a:rPr lang="zh-CN" altLang="en-US" sz="1600">
                  <a:cs typeface="江城正义体 500W" panose="020B0500000000000000" charset="-122"/>
                </a:rPr>
                <a:t>产品</a:t>
              </a:r>
            </a:p>
            <a:p>
              <a:pPr algn="ctr" fontAlgn="auto">
                <a:lnSpc>
                  <a:spcPct val="110000"/>
                </a:lnSpc>
              </a:pPr>
              <a:r>
                <a:rPr lang="zh-CN" altLang="en-US" sz="1600">
                  <a:cs typeface="江城正义体 500W" panose="020B0500000000000000" charset="-122"/>
                </a:rPr>
                <a:t>订货会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4285" y="10026"/>
              <a:ext cx="10630" cy="570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wrap="square" rtlCol="0" anchor="t">
              <a:spAutoFit/>
            </a:bodyPr>
            <a:lstStyle/>
            <a:p>
              <a:pPr algn="ctr" fontAlgn="auto">
                <a:lnSpc>
                  <a:spcPct val="110000"/>
                </a:lnSpc>
              </a:pPr>
              <a:r>
                <a:rPr lang="zh-CN" altLang="en-US" sz="1600">
                  <a:solidFill>
                    <a:schemeClr val="bg1"/>
                  </a:solidFill>
                  <a:cs typeface="江城正义体 500W" panose="020B0500000000000000" charset="-122"/>
                </a:rPr>
                <a:t>确定生产款式、数量与规格尺寸组合，最终决定商品上市时间及波段组合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1898" y="6258"/>
              <a:ext cx="3017" cy="99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 anchor="t">
              <a:spAutoFit/>
            </a:bodyPr>
            <a:lstStyle/>
            <a:p>
              <a:pPr fontAlgn="auto">
                <a:lnSpc>
                  <a:spcPct val="110000"/>
                </a:lnSpc>
              </a:pPr>
              <a:r>
                <a:rPr lang="zh-CN" altLang="en-US" sz="1600">
                  <a:cs typeface="江城正义体 500W" panose="020B0500000000000000" charset="-122"/>
                </a:rPr>
                <a:t>设计部进行系列设计款式和细节实施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4285" y="6258"/>
              <a:ext cx="1432" cy="99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 anchor="t">
              <a:spAutoFit/>
            </a:bodyPr>
            <a:lstStyle/>
            <a:p>
              <a:pPr fontAlgn="auto">
                <a:lnSpc>
                  <a:spcPct val="110000"/>
                </a:lnSpc>
              </a:pPr>
              <a:r>
                <a:rPr lang="zh-CN" altLang="en-US" sz="1600">
                  <a:cs typeface="江城正义体 500W" panose="020B0500000000000000" charset="-122"/>
                </a:rPr>
                <a:t>商品构成组合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6013" y="6258"/>
              <a:ext cx="944" cy="99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 anchor="t">
              <a:spAutoFit/>
            </a:bodyPr>
            <a:lstStyle/>
            <a:p>
              <a:pPr fontAlgn="auto">
                <a:lnSpc>
                  <a:spcPct val="110000"/>
                </a:lnSpc>
              </a:pPr>
              <a:r>
                <a:rPr lang="zh-CN" altLang="en-US" sz="1600">
                  <a:cs typeface="江城正义体 500W" panose="020B0500000000000000" charset="-122"/>
                </a:rPr>
                <a:t>色彩</a:t>
              </a:r>
            </a:p>
            <a:p>
              <a:pPr fontAlgn="auto">
                <a:lnSpc>
                  <a:spcPct val="110000"/>
                </a:lnSpc>
              </a:pPr>
              <a:r>
                <a:rPr lang="zh-CN" altLang="en-US" sz="1600">
                  <a:cs typeface="江城正义体 500W" panose="020B0500000000000000" charset="-122"/>
                </a:rPr>
                <a:t>组合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7253" y="6258"/>
              <a:ext cx="944" cy="99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 anchor="t">
              <a:spAutoFit/>
            </a:bodyPr>
            <a:lstStyle/>
            <a:p>
              <a:pPr fontAlgn="auto">
                <a:lnSpc>
                  <a:spcPct val="110000"/>
                </a:lnSpc>
              </a:pPr>
              <a:r>
                <a:rPr lang="zh-CN" altLang="en-US" sz="1600">
                  <a:cs typeface="江城正义体 500W" panose="020B0500000000000000" charset="-122"/>
                </a:rPr>
                <a:t>面料</a:t>
              </a:r>
            </a:p>
            <a:p>
              <a:pPr fontAlgn="auto">
                <a:lnSpc>
                  <a:spcPct val="110000"/>
                </a:lnSpc>
              </a:pPr>
              <a:r>
                <a:rPr lang="zh-CN" altLang="en-US" sz="1600">
                  <a:cs typeface="江城正义体 500W" panose="020B0500000000000000" charset="-122"/>
                </a:rPr>
                <a:t>组合</a:t>
              </a: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493" y="6258"/>
              <a:ext cx="944" cy="99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 anchor="t">
              <a:spAutoFit/>
            </a:bodyPr>
            <a:lstStyle/>
            <a:p>
              <a:pPr fontAlgn="auto">
                <a:lnSpc>
                  <a:spcPct val="110000"/>
                </a:lnSpc>
              </a:pPr>
              <a:r>
                <a:rPr lang="zh-CN" altLang="en-US" sz="1600">
                  <a:cs typeface="江城正义体 500W" panose="020B0500000000000000" charset="-122"/>
                </a:rPr>
                <a:t>款式</a:t>
              </a:r>
            </a:p>
            <a:p>
              <a:pPr fontAlgn="auto">
                <a:lnSpc>
                  <a:spcPct val="110000"/>
                </a:lnSpc>
              </a:pPr>
              <a:r>
                <a:rPr lang="zh-CN" altLang="en-US" sz="1600">
                  <a:cs typeface="江城正义体 500W" panose="020B0500000000000000" charset="-122"/>
                </a:rPr>
                <a:t>组合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9733" y="6258"/>
              <a:ext cx="944" cy="99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 anchor="t">
              <a:spAutoFit/>
            </a:bodyPr>
            <a:lstStyle/>
            <a:p>
              <a:pPr fontAlgn="auto">
                <a:lnSpc>
                  <a:spcPct val="110000"/>
                </a:lnSpc>
              </a:pPr>
              <a:r>
                <a:rPr lang="zh-CN" altLang="en-US" sz="1600">
                  <a:cs typeface="江城正义体 500W" panose="020B0500000000000000" charset="-122"/>
                </a:rPr>
                <a:t>品类</a:t>
              </a:r>
            </a:p>
            <a:p>
              <a:pPr fontAlgn="auto">
                <a:lnSpc>
                  <a:spcPct val="110000"/>
                </a:lnSpc>
              </a:pPr>
              <a:r>
                <a:rPr lang="zh-CN" altLang="en-US" sz="1600">
                  <a:cs typeface="江城正义体 500W" panose="020B0500000000000000" charset="-122"/>
                </a:rPr>
                <a:t>组合</a:t>
              </a:r>
            </a:p>
          </p:txBody>
        </p:sp>
        <p:cxnSp>
          <p:nvCxnSpPr>
            <p:cNvPr id="29" name="直接箭头连接符 28"/>
            <p:cNvCxnSpPr/>
            <p:nvPr/>
          </p:nvCxnSpPr>
          <p:spPr>
            <a:xfrm flipH="1">
              <a:off x="6255" y="780"/>
              <a:ext cx="4" cy="1021"/>
            </a:xfrm>
            <a:prstGeom prst="straightConnector1">
              <a:avLst/>
            </a:prstGeom>
            <a:ln w="28575">
              <a:tailEnd type="arrow" w="med" len="med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0" name="直接箭头连接符 29"/>
            <p:cNvCxnSpPr/>
            <p:nvPr/>
          </p:nvCxnSpPr>
          <p:spPr>
            <a:xfrm flipH="1">
              <a:off x="12940" y="780"/>
              <a:ext cx="4" cy="1021"/>
            </a:xfrm>
            <a:prstGeom prst="straightConnector1">
              <a:avLst/>
            </a:prstGeom>
            <a:ln w="28575">
              <a:tailEnd type="arrow" w="med" len="med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sp>
          <p:nvSpPr>
            <p:cNvPr id="31" name="左弧形箭头 30"/>
            <p:cNvSpPr/>
            <p:nvPr/>
          </p:nvSpPr>
          <p:spPr>
            <a:xfrm>
              <a:off x="3727" y="2225"/>
              <a:ext cx="520" cy="1275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lnSpc>
                  <a:spcPct val="110000"/>
                </a:lnSpc>
              </a:pPr>
              <a:endParaRPr lang="zh-CN" altLang="en-US">
                <a:solidFill>
                  <a:schemeClr val="tx1"/>
                </a:solidFill>
                <a:cs typeface="江城正义体 500W" panose="020B0500000000000000" charset="-122"/>
              </a:endParaRPr>
            </a:p>
          </p:txBody>
        </p:sp>
        <p:sp>
          <p:nvSpPr>
            <p:cNvPr id="32" name="左弧形箭头 31"/>
            <p:cNvSpPr/>
            <p:nvPr/>
          </p:nvSpPr>
          <p:spPr>
            <a:xfrm flipH="1">
              <a:off x="14953" y="2225"/>
              <a:ext cx="520" cy="1275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lnSpc>
                  <a:spcPct val="110000"/>
                </a:lnSpc>
              </a:pPr>
              <a:endParaRPr lang="zh-CN" altLang="en-US">
                <a:solidFill>
                  <a:schemeClr val="tx1"/>
                </a:solidFill>
                <a:cs typeface="江城正义体 500W" panose="020B0500000000000000" charset="-122"/>
              </a:endParaRPr>
            </a:p>
          </p:txBody>
        </p:sp>
        <p:sp>
          <p:nvSpPr>
            <p:cNvPr id="36" name="左弧形箭头 35"/>
            <p:cNvSpPr/>
            <p:nvPr/>
          </p:nvSpPr>
          <p:spPr>
            <a:xfrm>
              <a:off x="3727" y="4427"/>
              <a:ext cx="520" cy="1275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lnSpc>
                  <a:spcPct val="110000"/>
                </a:lnSpc>
              </a:pPr>
              <a:endParaRPr lang="zh-CN" altLang="en-US">
                <a:solidFill>
                  <a:schemeClr val="tx1"/>
                </a:solidFill>
                <a:cs typeface="江城正义体 500W" panose="020B0500000000000000" charset="-122"/>
              </a:endParaRPr>
            </a:p>
          </p:txBody>
        </p:sp>
        <p:sp>
          <p:nvSpPr>
            <p:cNvPr id="37" name="左弧形箭头 36"/>
            <p:cNvSpPr/>
            <p:nvPr/>
          </p:nvSpPr>
          <p:spPr>
            <a:xfrm flipH="1">
              <a:off x="14953" y="4427"/>
              <a:ext cx="520" cy="1275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lnSpc>
                  <a:spcPct val="110000"/>
                </a:lnSpc>
              </a:pPr>
              <a:endParaRPr lang="zh-CN" altLang="en-US">
                <a:solidFill>
                  <a:schemeClr val="tx1"/>
                </a:solidFill>
                <a:cs typeface="江城正义体 500W" panose="020B0500000000000000" charset="-122"/>
              </a:endParaRPr>
            </a:p>
          </p:txBody>
        </p:sp>
        <p:cxnSp>
          <p:nvCxnSpPr>
            <p:cNvPr id="39" name="直接箭头连接符 38"/>
            <p:cNvCxnSpPr/>
            <p:nvPr/>
          </p:nvCxnSpPr>
          <p:spPr>
            <a:xfrm flipH="1">
              <a:off x="6251" y="8240"/>
              <a:ext cx="3" cy="381"/>
            </a:xfrm>
            <a:prstGeom prst="straightConnector1">
              <a:avLst/>
            </a:prstGeom>
            <a:ln w="28575">
              <a:tailEnd type="arrow" w="med" len="med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0" name="直接箭头连接符 39"/>
            <p:cNvCxnSpPr/>
            <p:nvPr/>
          </p:nvCxnSpPr>
          <p:spPr>
            <a:xfrm flipH="1">
              <a:off x="6259" y="3654"/>
              <a:ext cx="3" cy="381"/>
            </a:xfrm>
            <a:prstGeom prst="straightConnector1">
              <a:avLst/>
            </a:prstGeom>
            <a:ln w="28575">
              <a:tailEnd type="arrow" w="med" len="med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1" name="直接箭头连接符 40"/>
            <p:cNvCxnSpPr/>
            <p:nvPr/>
          </p:nvCxnSpPr>
          <p:spPr>
            <a:xfrm flipH="1">
              <a:off x="12944" y="3654"/>
              <a:ext cx="3" cy="381"/>
            </a:xfrm>
            <a:prstGeom prst="straightConnector1">
              <a:avLst/>
            </a:prstGeom>
            <a:ln w="28575">
              <a:tailEnd type="arrow" w="med" len="med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sp>
          <p:nvSpPr>
            <p:cNvPr id="42" name="矩形 41"/>
            <p:cNvSpPr/>
            <p:nvPr/>
          </p:nvSpPr>
          <p:spPr>
            <a:xfrm>
              <a:off x="4032" y="6140"/>
              <a:ext cx="6938" cy="1247"/>
            </a:xfrm>
            <a:prstGeom prst="rect">
              <a:avLst/>
            </a:prstGeom>
            <a:noFill/>
            <a:ln w="12700">
              <a:solidFill>
                <a:srgbClr val="A0C0E5"/>
              </a:solidFill>
              <a:prstDash val="dash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江城正义体 500W" panose="020B0500000000000000" charset="-122"/>
              </a:endParaRPr>
            </a:p>
          </p:txBody>
        </p:sp>
        <p:cxnSp>
          <p:nvCxnSpPr>
            <p:cNvPr id="43" name="直接箭头连接符 42"/>
            <p:cNvCxnSpPr/>
            <p:nvPr/>
          </p:nvCxnSpPr>
          <p:spPr>
            <a:xfrm flipH="1">
              <a:off x="12947" y="5889"/>
              <a:ext cx="3" cy="381"/>
            </a:xfrm>
            <a:prstGeom prst="straightConnector1">
              <a:avLst/>
            </a:prstGeom>
            <a:ln w="28575">
              <a:tailEnd type="arrow" w="med" len="med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4" name="直接箭头连接符 43"/>
            <p:cNvCxnSpPr/>
            <p:nvPr/>
          </p:nvCxnSpPr>
          <p:spPr>
            <a:xfrm flipH="1">
              <a:off x="12950" y="7287"/>
              <a:ext cx="3" cy="381"/>
            </a:xfrm>
            <a:prstGeom prst="straightConnector1">
              <a:avLst/>
            </a:prstGeom>
            <a:ln w="28575">
              <a:tailEnd type="arrow" w="med" len="med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5" name="直接箭头连接符 44"/>
            <p:cNvCxnSpPr/>
            <p:nvPr/>
          </p:nvCxnSpPr>
          <p:spPr>
            <a:xfrm flipH="1" flipV="1">
              <a:off x="11015" y="6777"/>
              <a:ext cx="814" cy="6"/>
            </a:xfrm>
            <a:prstGeom prst="straightConnector1">
              <a:avLst/>
            </a:prstGeom>
            <a:ln w="28575">
              <a:tailEnd type="arrow" w="med" len="med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6" name="直接箭头连接符 45"/>
            <p:cNvCxnSpPr/>
            <p:nvPr/>
          </p:nvCxnSpPr>
          <p:spPr>
            <a:xfrm flipV="1">
              <a:off x="9993" y="9172"/>
              <a:ext cx="814" cy="6"/>
            </a:xfrm>
            <a:prstGeom prst="straightConnector1">
              <a:avLst/>
            </a:prstGeom>
            <a:ln w="28575">
              <a:tailEnd type="arrow" w="med" len="med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22" name="文本框 21"/>
          <p:cNvSpPr txBox="1"/>
          <p:nvPr/>
        </p:nvSpPr>
        <p:spPr>
          <a:xfrm flipH="1">
            <a:off x="287655" y="283845"/>
            <a:ext cx="2820670" cy="5835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zh-CN" sz="3200">
                <a:solidFill>
                  <a:schemeClr val="bg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商品企划流程</a:t>
            </a:r>
          </a:p>
        </p:txBody>
      </p:sp>
    </p:spTree>
  </p:cSld>
  <p:clrMapOvr>
    <a:masterClrMapping/>
  </p:clrMapOvr>
  <p:transition spd="slow">
    <p:random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822960" y="1014730"/>
            <a:ext cx="7807325" cy="398780"/>
            <a:chOff x="1296" y="2407"/>
            <a:chExt cx="12295" cy="628"/>
          </a:xfrm>
        </p:grpSpPr>
        <p:sp>
          <p:nvSpPr>
            <p:cNvPr id="3" name="右箭头 2"/>
            <p:cNvSpPr/>
            <p:nvPr/>
          </p:nvSpPr>
          <p:spPr>
            <a:xfrm>
              <a:off x="5353" y="2575"/>
              <a:ext cx="933" cy="293"/>
            </a:xfrm>
            <a:prstGeom prst="rightArrow">
              <a:avLst/>
            </a:prstGeom>
            <a:solidFill>
              <a:srgbClr val="000000">
                <a:alpha val="0"/>
              </a:srgb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江城正义体 500W" panose="020B0500000000000000" charset="-122"/>
              </a:endParaRP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6903" y="2407"/>
              <a:ext cx="6688" cy="628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2000">
                  <a:cs typeface="江城正义体 500W" panose="020B0500000000000000" charset="-122"/>
                </a:rPr>
                <a:t>自身审美品味与现有品牌调性的匹配</a:t>
              </a: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296" y="2407"/>
              <a:ext cx="3887" cy="628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algn="ctr"/>
              <a:r>
                <a:rPr lang="zh-CN" altLang="en-US" sz="2000">
                  <a:solidFill>
                    <a:schemeClr val="tx1"/>
                  </a:solidFill>
                  <a:effectLst/>
                  <a:cs typeface="江城正义体 500W" panose="020B0500000000000000" charset="-122"/>
                </a:rPr>
                <a:t>了解品牌调性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23595" y="1790700"/>
            <a:ext cx="7806690" cy="398780"/>
            <a:chOff x="1297" y="3616"/>
            <a:chExt cx="12294" cy="628"/>
          </a:xfrm>
        </p:grpSpPr>
        <p:sp>
          <p:nvSpPr>
            <p:cNvPr id="67" name="右箭头 66"/>
            <p:cNvSpPr/>
            <p:nvPr/>
          </p:nvSpPr>
          <p:spPr>
            <a:xfrm>
              <a:off x="5353" y="3784"/>
              <a:ext cx="933" cy="293"/>
            </a:xfrm>
            <a:prstGeom prst="rightArrow">
              <a:avLst/>
            </a:prstGeom>
            <a:solidFill>
              <a:srgbClr val="000000">
                <a:alpha val="0"/>
              </a:srgb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江城正义体 500W" panose="020B0500000000000000" charset="-122"/>
              </a:endParaRPr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6903" y="3616"/>
              <a:ext cx="6688" cy="628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000">
                  <a:cs typeface="江城正义体 500W" panose="020B0500000000000000" charset="-122"/>
                </a:rPr>
                <a:t>目标顾客才是最终的甲方</a:t>
              </a: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297" y="3616"/>
              <a:ext cx="3886" cy="62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>
                  <a:cs typeface="江城正义体 500W" panose="020B0500000000000000" charset="-122"/>
                </a:rPr>
                <a:t>了解目标顾客群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22960" y="2566670"/>
            <a:ext cx="7807325" cy="398780"/>
            <a:chOff x="1296" y="4825"/>
            <a:chExt cx="12295" cy="628"/>
          </a:xfrm>
        </p:grpSpPr>
        <p:sp>
          <p:nvSpPr>
            <p:cNvPr id="66" name="右箭头 65"/>
            <p:cNvSpPr/>
            <p:nvPr/>
          </p:nvSpPr>
          <p:spPr>
            <a:xfrm>
              <a:off x="5353" y="4993"/>
              <a:ext cx="933" cy="293"/>
            </a:xfrm>
            <a:prstGeom prst="rightArrow">
              <a:avLst/>
            </a:prstGeom>
            <a:solidFill>
              <a:srgbClr val="000000">
                <a:alpha val="0"/>
              </a:srgb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江城正义体 500W" panose="020B0500000000000000" charset="-122"/>
              </a:endParaRPr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6903" y="4825"/>
              <a:ext cx="6689" cy="628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000">
                  <a:cs typeface="江城正义体 500W" panose="020B0500000000000000" charset="-122"/>
                </a:rPr>
                <a:t>分析爆旺款和滞销款的原因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296" y="4825"/>
              <a:ext cx="3887" cy="628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>
                  <a:cs typeface="江城正义体 500W" panose="020B0500000000000000" charset="-122"/>
                  <a:sym typeface="+mn-ea"/>
                </a:rPr>
                <a:t>公司内部货品分析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22960" y="3342640"/>
            <a:ext cx="10850245" cy="398780"/>
            <a:chOff x="1296" y="6034"/>
            <a:chExt cx="17087" cy="628"/>
          </a:xfrm>
        </p:grpSpPr>
        <p:sp>
          <p:nvSpPr>
            <p:cNvPr id="68" name="右箭头 67"/>
            <p:cNvSpPr/>
            <p:nvPr/>
          </p:nvSpPr>
          <p:spPr>
            <a:xfrm>
              <a:off x="5353" y="6202"/>
              <a:ext cx="933" cy="293"/>
            </a:xfrm>
            <a:prstGeom prst="rightArrow">
              <a:avLst/>
            </a:prstGeom>
            <a:solidFill>
              <a:srgbClr val="000000">
                <a:alpha val="0"/>
              </a:srgb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江城正义体 500W" panose="020B0500000000000000" charset="-122"/>
              </a:endParaRP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6903" y="6034"/>
              <a:ext cx="11480" cy="628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2000">
                  <a:cs typeface="江城正义体 500W" panose="020B0500000000000000" charset="-122"/>
                  <a:sym typeface="+mn-ea"/>
                </a:rPr>
                <a:t>带货明星主播网红、标杆品牌和竞品的动向、供货商信息分享等</a:t>
              </a: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296" y="6034"/>
              <a:ext cx="3886" cy="628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>
                  <a:cs typeface="江城正义体 500W" panose="020B0500000000000000" charset="-122"/>
                </a:rPr>
                <a:t>了解外部市场信息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22960" y="4118610"/>
            <a:ext cx="10850245" cy="1014730"/>
            <a:chOff x="1296" y="6758"/>
            <a:chExt cx="17087" cy="1598"/>
          </a:xfrm>
        </p:grpSpPr>
        <p:sp>
          <p:nvSpPr>
            <p:cNvPr id="4" name="右箭头 3"/>
            <p:cNvSpPr/>
            <p:nvPr/>
          </p:nvSpPr>
          <p:spPr>
            <a:xfrm>
              <a:off x="5353" y="7411"/>
              <a:ext cx="933" cy="293"/>
            </a:xfrm>
            <a:prstGeom prst="rightArrow">
              <a:avLst/>
            </a:prstGeom>
            <a:solidFill>
              <a:srgbClr val="000000">
                <a:alpha val="0"/>
              </a:srgb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江城正义体 500W" panose="020B0500000000000000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6903" y="6758"/>
              <a:ext cx="11480" cy="1598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2000">
                  <a:cs typeface="江城正义体 500W" panose="020B0500000000000000" charset="-122"/>
                </a:rPr>
                <a:t>偏资源型组货性的买手，组货的背后本质就是组供应链</a:t>
              </a:r>
            </a:p>
            <a:p>
              <a:pPr algn="l">
                <a:lnSpc>
                  <a:spcPct val="150000"/>
                </a:lnSpc>
              </a:pPr>
              <a:r>
                <a:rPr lang="zh-CN" altLang="en-US" sz="2000">
                  <a:cs typeface="江城正义体 500W" panose="020B0500000000000000" charset="-122"/>
                </a:rPr>
                <a:t>多逛批发市场、同行信息分享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296" y="7243"/>
              <a:ext cx="3889" cy="628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>
                  <a:cs typeface="江城正义体 500W" panose="020B0500000000000000" charset="-122"/>
                  <a:sym typeface="+mn-ea"/>
                </a:rPr>
                <a:t>寻找优质的货源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22960" y="5510530"/>
            <a:ext cx="10850245" cy="1014730"/>
            <a:chOff x="1296" y="8276"/>
            <a:chExt cx="17087" cy="1598"/>
          </a:xfrm>
        </p:grpSpPr>
        <p:sp>
          <p:nvSpPr>
            <p:cNvPr id="11" name="右箭头 10"/>
            <p:cNvSpPr/>
            <p:nvPr/>
          </p:nvSpPr>
          <p:spPr>
            <a:xfrm>
              <a:off x="5353" y="8929"/>
              <a:ext cx="933" cy="293"/>
            </a:xfrm>
            <a:prstGeom prst="rightArrow">
              <a:avLst/>
            </a:prstGeom>
            <a:solidFill>
              <a:srgbClr val="000000">
                <a:alpha val="0"/>
              </a:srgb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江城正义体 500W" panose="020B0500000000000000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6903" y="8276"/>
              <a:ext cx="11480" cy="1598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2000">
                  <a:cs typeface="江城正义体 500W" panose="020B0500000000000000" charset="-122"/>
                </a:rPr>
                <a:t>对过往爆款的熟悉程度、对版型、图案、面料、设计细节等有自己准确的判断，对成本估算有认知等等</a:t>
              </a:r>
              <a:endParaRPr lang="en-US" altLang="zh-CN" sz="2000">
                <a:cs typeface="江城正义体 500W" panose="020B0500000000000000" charset="-122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296" y="8761"/>
              <a:ext cx="3887" cy="628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>
                  <a:cs typeface="江城正义体 500W" panose="020B0500000000000000" charset="-122"/>
                  <a:sym typeface="+mn-ea"/>
                </a:rPr>
                <a:t>展现专业能力</a:t>
              </a:r>
              <a:r>
                <a:rPr lang="en-US" altLang="zh-CN" sz="2000">
                  <a:cs typeface="江城正义体 500W" panose="020B0500000000000000" charset="-122"/>
                  <a:sym typeface="+mn-ea"/>
                </a:rPr>
                <a:t>(</a:t>
              </a:r>
              <a:r>
                <a:rPr lang="zh-CN" altLang="en-US" sz="2000">
                  <a:cs typeface="江城正义体 500W" panose="020B0500000000000000" charset="-122"/>
                  <a:sym typeface="+mn-ea"/>
                </a:rPr>
                <a:t>看款</a:t>
              </a:r>
              <a:r>
                <a:rPr lang="en-US" altLang="zh-CN" sz="2000">
                  <a:cs typeface="江城正义体 500W" panose="020B0500000000000000" charset="-122"/>
                  <a:sym typeface="+mn-ea"/>
                </a:rPr>
                <a:t>)</a:t>
              </a:r>
            </a:p>
          </p:txBody>
        </p:sp>
      </p:grpSp>
      <p:sp>
        <p:nvSpPr>
          <p:cNvPr id="23" name="下箭头 22"/>
          <p:cNvSpPr/>
          <p:nvPr/>
        </p:nvSpPr>
        <p:spPr>
          <a:xfrm>
            <a:off x="1847215" y="1443990"/>
            <a:ext cx="240665" cy="307975"/>
          </a:xfrm>
          <a:prstGeom prst="downArrow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cs typeface="江城正义体 500W" panose="020B0500000000000000" charset="-122"/>
            </a:endParaRPr>
          </a:p>
        </p:txBody>
      </p:sp>
      <p:sp>
        <p:nvSpPr>
          <p:cNvPr id="25" name="下箭头 24"/>
          <p:cNvSpPr/>
          <p:nvPr/>
        </p:nvSpPr>
        <p:spPr>
          <a:xfrm>
            <a:off x="1847215" y="2227580"/>
            <a:ext cx="240665" cy="307975"/>
          </a:xfrm>
          <a:prstGeom prst="downArrow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cs typeface="江城正义体 500W" panose="020B0500000000000000" charset="-122"/>
            </a:endParaRPr>
          </a:p>
        </p:txBody>
      </p:sp>
      <p:sp>
        <p:nvSpPr>
          <p:cNvPr id="26" name="下箭头 25"/>
          <p:cNvSpPr/>
          <p:nvPr/>
        </p:nvSpPr>
        <p:spPr>
          <a:xfrm>
            <a:off x="1847215" y="3004185"/>
            <a:ext cx="240665" cy="307975"/>
          </a:xfrm>
          <a:prstGeom prst="downArrow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cs typeface="江城正义体 500W" panose="020B0500000000000000" charset="-122"/>
            </a:endParaRPr>
          </a:p>
        </p:txBody>
      </p:sp>
      <p:sp>
        <p:nvSpPr>
          <p:cNvPr id="27" name="下箭头 26"/>
          <p:cNvSpPr/>
          <p:nvPr/>
        </p:nvSpPr>
        <p:spPr>
          <a:xfrm>
            <a:off x="1847215" y="3876675"/>
            <a:ext cx="240665" cy="448945"/>
          </a:xfrm>
          <a:prstGeom prst="downArrow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cs typeface="江城正义体 500W" panose="020B0500000000000000" charset="-122"/>
            </a:endParaRPr>
          </a:p>
        </p:txBody>
      </p:sp>
      <p:sp>
        <p:nvSpPr>
          <p:cNvPr id="28" name="下箭头 27"/>
          <p:cNvSpPr/>
          <p:nvPr/>
        </p:nvSpPr>
        <p:spPr>
          <a:xfrm>
            <a:off x="1847215" y="4972685"/>
            <a:ext cx="240665" cy="725805"/>
          </a:xfrm>
          <a:prstGeom prst="downArrow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cs typeface="江城正义体 500W" panose="020B0500000000000000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 flipH="1">
            <a:off x="287655" y="283845"/>
            <a:ext cx="2223135" cy="5835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zh-CN" sz="3200">
                <a:solidFill>
                  <a:schemeClr val="bg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组货思路</a:t>
            </a:r>
            <a:r>
              <a:rPr lang="en-US" altLang="zh-CN" sz="3200">
                <a:solidFill>
                  <a:schemeClr val="bg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1</a:t>
            </a:r>
          </a:p>
        </p:txBody>
      </p:sp>
    </p:spTree>
  </p:cSld>
  <p:clrMapOvr>
    <a:masterClrMapping/>
  </p:clrMapOvr>
  <p:transition spd="slow">
    <p:random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822960" y="1277620"/>
            <a:ext cx="8635365" cy="398780"/>
            <a:chOff x="1296" y="2407"/>
            <a:chExt cx="13599" cy="628"/>
          </a:xfrm>
        </p:grpSpPr>
        <p:sp>
          <p:nvSpPr>
            <p:cNvPr id="3" name="右箭头 2"/>
            <p:cNvSpPr/>
            <p:nvPr/>
          </p:nvSpPr>
          <p:spPr>
            <a:xfrm>
              <a:off x="5353" y="2575"/>
              <a:ext cx="933" cy="293"/>
            </a:xfrm>
            <a:prstGeom prst="rightArrow">
              <a:avLst/>
            </a:prstGeom>
            <a:solidFill>
              <a:srgbClr val="000000">
                <a:alpha val="0"/>
              </a:srgb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江城正义体 500W" panose="020B0500000000000000" charset="-122"/>
              </a:endParaRP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6903" y="2407"/>
              <a:ext cx="7992" cy="628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000">
                  <a:cs typeface="江城正义体 500W" panose="020B0500000000000000" charset="-122"/>
                </a:rPr>
                <a:t>根据品牌定位进行新产品规划和系列组货</a:t>
              </a: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296" y="2407"/>
              <a:ext cx="3887" cy="628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algn="ctr"/>
              <a:r>
                <a:rPr lang="zh-CN" altLang="en-US" sz="2000">
                  <a:solidFill>
                    <a:schemeClr val="tx1"/>
                  </a:solidFill>
                  <a:effectLst/>
                  <a:cs typeface="江城正义体 500W" panose="020B0500000000000000" charset="-122"/>
                </a:rPr>
                <a:t>确定DNA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22960" y="2163445"/>
            <a:ext cx="8635365" cy="398780"/>
            <a:chOff x="1297" y="3616"/>
            <a:chExt cx="13599" cy="628"/>
          </a:xfrm>
        </p:grpSpPr>
        <p:sp>
          <p:nvSpPr>
            <p:cNvPr id="67" name="右箭头 66"/>
            <p:cNvSpPr/>
            <p:nvPr/>
          </p:nvSpPr>
          <p:spPr>
            <a:xfrm>
              <a:off x="5353" y="3784"/>
              <a:ext cx="933" cy="293"/>
            </a:xfrm>
            <a:prstGeom prst="rightArrow">
              <a:avLst/>
            </a:prstGeom>
            <a:solidFill>
              <a:srgbClr val="000000">
                <a:alpha val="0"/>
              </a:srgb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江城正义体 500W" panose="020B0500000000000000" charset="-122"/>
              </a:endParaRPr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6903" y="3616"/>
              <a:ext cx="7993" cy="628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000">
                  <a:cs typeface="江城正义体 500W" panose="020B0500000000000000" charset="-122"/>
                </a:rPr>
                <a:t>进行不同主题的设计和产品开发</a:t>
              </a: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297" y="3616"/>
              <a:ext cx="3886" cy="62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>
                  <a:cs typeface="江城正义体 500W" panose="020B0500000000000000" charset="-122"/>
                </a:rPr>
                <a:t>确定主题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22960" y="3049270"/>
            <a:ext cx="8636000" cy="398780"/>
            <a:chOff x="1296" y="4825"/>
            <a:chExt cx="13600" cy="628"/>
          </a:xfrm>
        </p:grpSpPr>
        <p:sp>
          <p:nvSpPr>
            <p:cNvPr id="66" name="右箭头 65"/>
            <p:cNvSpPr/>
            <p:nvPr/>
          </p:nvSpPr>
          <p:spPr>
            <a:xfrm>
              <a:off x="5353" y="4993"/>
              <a:ext cx="933" cy="293"/>
            </a:xfrm>
            <a:prstGeom prst="rightArrow">
              <a:avLst/>
            </a:prstGeom>
            <a:solidFill>
              <a:srgbClr val="000000">
                <a:alpha val="0"/>
              </a:srgb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江城正义体 500W" panose="020B0500000000000000" charset="-122"/>
              </a:endParaRPr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6903" y="4825"/>
              <a:ext cx="7993" cy="628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000">
                  <a:cs typeface="江城正义体 500W" panose="020B0500000000000000" charset="-122"/>
                </a:rPr>
                <a:t>主题色、辅助色、点缀色、过渡色、基础色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296" y="4825"/>
              <a:ext cx="3887" cy="628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>
                  <a:cs typeface="江城正义体 500W" panose="020B0500000000000000" charset="-122"/>
                  <a:sym typeface="+mn-ea"/>
                </a:rPr>
                <a:t>确定色彩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22960" y="3935095"/>
            <a:ext cx="10552430" cy="398780"/>
            <a:chOff x="1296" y="6034"/>
            <a:chExt cx="16618" cy="628"/>
          </a:xfrm>
        </p:grpSpPr>
        <p:sp>
          <p:nvSpPr>
            <p:cNvPr id="68" name="右箭头 67"/>
            <p:cNvSpPr/>
            <p:nvPr/>
          </p:nvSpPr>
          <p:spPr>
            <a:xfrm>
              <a:off x="5353" y="6202"/>
              <a:ext cx="933" cy="293"/>
            </a:xfrm>
            <a:prstGeom prst="rightArrow">
              <a:avLst/>
            </a:prstGeom>
            <a:solidFill>
              <a:srgbClr val="000000">
                <a:alpha val="0"/>
              </a:srgb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江城正义体 500W" panose="020B0500000000000000" charset="-122"/>
              </a:endParaRP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6903" y="6034"/>
              <a:ext cx="11011" cy="628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000">
                  <a:cs typeface="江城正义体 500W" panose="020B0500000000000000" charset="-122"/>
                  <a:sym typeface="+mn-ea"/>
                </a:rPr>
                <a:t>要把控每个款式、确定基本款的流行元素与售卖元素</a:t>
              </a: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296" y="6034"/>
              <a:ext cx="3886" cy="628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>
                  <a:cs typeface="江城正义体 500W" panose="020B0500000000000000" charset="-122"/>
                </a:rPr>
                <a:t>确定款式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22960" y="4820920"/>
            <a:ext cx="10551795" cy="398780"/>
            <a:chOff x="1296" y="6747"/>
            <a:chExt cx="16617" cy="628"/>
          </a:xfrm>
        </p:grpSpPr>
        <p:sp>
          <p:nvSpPr>
            <p:cNvPr id="4" name="右箭头 3"/>
            <p:cNvSpPr/>
            <p:nvPr/>
          </p:nvSpPr>
          <p:spPr>
            <a:xfrm>
              <a:off x="5353" y="6915"/>
              <a:ext cx="933" cy="293"/>
            </a:xfrm>
            <a:prstGeom prst="rightArrow">
              <a:avLst/>
            </a:prstGeom>
            <a:solidFill>
              <a:srgbClr val="000000">
                <a:alpha val="0"/>
              </a:srgb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0000"/>
                </a:lnSpc>
              </a:pPr>
              <a:endParaRPr lang="zh-CN" altLang="en-US">
                <a:cs typeface="江城正义体 500W" panose="020B0500000000000000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6903" y="6747"/>
              <a:ext cx="11011" cy="628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txBody>
            <a:bodyPr wrap="square" rtlCol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zh-CN" altLang="en-US" sz="2000">
                  <a:cs typeface="江城正义体 500W" panose="020B0500000000000000" charset="-122"/>
                </a:rPr>
                <a:t>要有连带感、考虑价钱平衡；主推款+主推款</a:t>
              </a:r>
              <a:r>
                <a:rPr lang="en-US" altLang="zh-CN" sz="2000">
                  <a:cs typeface="江城正义体 500W" panose="020B0500000000000000" charset="-122"/>
                </a:rPr>
                <a:t>/备选款/搭配款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296" y="6747"/>
              <a:ext cx="3889" cy="628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zh-CN" altLang="en-US" sz="2000">
                  <a:cs typeface="江城正义体 500W" panose="020B0500000000000000" charset="-122"/>
                  <a:sym typeface="+mn-ea"/>
                </a:rPr>
                <a:t>确定搭配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822960" y="5706745"/>
            <a:ext cx="10553065" cy="398780"/>
            <a:chOff x="1296" y="8939"/>
            <a:chExt cx="16619" cy="628"/>
          </a:xfrm>
        </p:grpSpPr>
        <p:sp>
          <p:nvSpPr>
            <p:cNvPr id="11" name="右箭头 10"/>
            <p:cNvSpPr/>
            <p:nvPr/>
          </p:nvSpPr>
          <p:spPr>
            <a:xfrm>
              <a:off x="5353" y="9107"/>
              <a:ext cx="933" cy="293"/>
            </a:xfrm>
            <a:prstGeom prst="rightArrow">
              <a:avLst/>
            </a:prstGeom>
            <a:solidFill>
              <a:srgbClr val="000000">
                <a:alpha val="0"/>
              </a:srgb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0000"/>
                </a:lnSpc>
              </a:pPr>
              <a:endParaRPr lang="zh-CN" altLang="en-US">
                <a:cs typeface="江城正义体 500W" panose="020B0500000000000000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6903" y="8939"/>
              <a:ext cx="11012" cy="628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txBody>
            <a:bodyPr wrap="square" rtlCol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zh-CN" altLang="en-US" sz="2000">
                  <a:cs typeface="江城正义体 500W" panose="020B0500000000000000" charset="-122"/>
                </a:rPr>
                <a:t>计算好每个店铺的最大陈列量，以及形象款的预定</a:t>
              </a: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296" y="8939"/>
              <a:ext cx="3887" cy="628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zh-CN" altLang="en-US" sz="2000">
                  <a:cs typeface="江城正义体 500W" panose="020B0500000000000000" charset="-122"/>
                  <a:sym typeface="+mn-ea"/>
                </a:rPr>
                <a:t>确定陈列</a:t>
              </a:r>
            </a:p>
          </p:txBody>
        </p:sp>
      </p:grpSp>
      <p:sp>
        <p:nvSpPr>
          <p:cNvPr id="23" name="下箭头 22"/>
          <p:cNvSpPr/>
          <p:nvPr/>
        </p:nvSpPr>
        <p:spPr>
          <a:xfrm>
            <a:off x="1847215" y="1765935"/>
            <a:ext cx="240665" cy="307975"/>
          </a:xfrm>
          <a:prstGeom prst="downArrow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cs typeface="江城正义体 500W" panose="020B0500000000000000" charset="-122"/>
            </a:endParaRPr>
          </a:p>
        </p:txBody>
      </p:sp>
      <p:sp>
        <p:nvSpPr>
          <p:cNvPr id="25" name="下箭头 24"/>
          <p:cNvSpPr/>
          <p:nvPr/>
        </p:nvSpPr>
        <p:spPr>
          <a:xfrm>
            <a:off x="1847215" y="2651760"/>
            <a:ext cx="240665" cy="307975"/>
          </a:xfrm>
          <a:prstGeom prst="downArrow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cs typeface="江城正义体 500W" panose="020B0500000000000000" charset="-122"/>
            </a:endParaRPr>
          </a:p>
        </p:txBody>
      </p:sp>
      <p:sp>
        <p:nvSpPr>
          <p:cNvPr id="26" name="下箭头 25"/>
          <p:cNvSpPr/>
          <p:nvPr/>
        </p:nvSpPr>
        <p:spPr>
          <a:xfrm>
            <a:off x="1847215" y="3537585"/>
            <a:ext cx="240665" cy="307975"/>
          </a:xfrm>
          <a:prstGeom prst="downArrow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cs typeface="江城正义体 500W" panose="020B0500000000000000" charset="-122"/>
            </a:endParaRPr>
          </a:p>
        </p:txBody>
      </p:sp>
      <p:sp>
        <p:nvSpPr>
          <p:cNvPr id="2" name="下箭头 1"/>
          <p:cNvSpPr/>
          <p:nvPr/>
        </p:nvSpPr>
        <p:spPr>
          <a:xfrm>
            <a:off x="1847215" y="4423410"/>
            <a:ext cx="240665" cy="307975"/>
          </a:xfrm>
          <a:prstGeom prst="downArrow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cs typeface="江城正义体 500W" panose="020B0500000000000000" charset="-122"/>
            </a:endParaRPr>
          </a:p>
        </p:txBody>
      </p:sp>
      <p:sp>
        <p:nvSpPr>
          <p:cNvPr id="15" name="下箭头 14"/>
          <p:cNvSpPr/>
          <p:nvPr/>
        </p:nvSpPr>
        <p:spPr>
          <a:xfrm>
            <a:off x="1847215" y="5309235"/>
            <a:ext cx="240665" cy="307975"/>
          </a:xfrm>
          <a:prstGeom prst="downArrow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cs typeface="江城正义体 500W" panose="020B0500000000000000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 flipH="1">
            <a:off x="287655" y="283845"/>
            <a:ext cx="2223135" cy="5835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zh-CN" sz="3200">
                <a:solidFill>
                  <a:schemeClr val="bg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组货思路</a:t>
            </a:r>
            <a:r>
              <a:rPr lang="en-US" altLang="zh-CN" sz="3200">
                <a:solidFill>
                  <a:schemeClr val="bg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2</a:t>
            </a:r>
          </a:p>
        </p:txBody>
      </p:sp>
    </p:spTree>
  </p:cSld>
  <p:clrMapOvr>
    <a:masterClrMapping/>
  </p:clrMapOvr>
  <p:transition spd="slow">
    <p:random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文本框 32"/>
          <p:cNvSpPr txBox="1"/>
          <p:nvPr/>
        </p:nvSpPr>
        <p:spPr>
          <a:xfrm>
            <a:off x="331470" y="295275"/>
            <a:ext cx="4004310" cy="5835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>
                <a:solidFill>
                  <a:schemeClr val="bg1"/>
                </a:solidFill>
                <a:cs typeface="江城正义体 500W" panose="020B0500000000000000" charset="-122"/>
                <a:sym typeface="+mn-ea"/>
              </a:rPr>
              <a:t>服装品牌的传播策略</a:t>
            </a:r>
          </a:p>
        </p:txBody>
      </p:sp>
      <p:sp>
        <p:nvSpPr>
          <p:cNvPr id="11" name="ïsļïḓé"/>
          <p:cNvSpPr/>
          <p:nvPr/>
        </p:nvSpPr>
        <p:spPr>
          <a:xfrm>
            <a:off x="4244975" y="4419600"/>
            <a:ext cx="865505" cy="845820"/>
          </a:xfrm>
          <a:prstGeom prst="ellipse">
            <a:avLst/>
          </a:prstGeom>
          <a:solidFill>
            <a:srgbClr val="FFD966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/>
          <a:lstStyle/>
          <a:p>
            <a:pPr algn="ctr"/>
            <a:r>
              <a:rPr lang="en-US" altLang="zh-CN" sz="3200" b="1" dirty="0">
                <a:solidFill>
                  <a:schemeClr val="tx1"/>
                </a:solidFill>
                <a:cs typeface="江城正义体 500W" panose="020B0500000000000000" charset="-122"/>
              </a:rPr>
              <a:t>4</a:t>
            </a:r>
            <a:endParaRPr lang="en-US" altLang="zh-CN" sz="3200" b="1" dirty="0">
              <a:solidFill>
                <a:schemeClr val="tx1"/>
              </a:solidFill>
              <a:ea typeface="江城正义体 500W" panose="020B0500000000000000" charset="-122"/>
              <a:cs typeface="江城正义体 500W" panose="020B0500000000000000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456555" y="4542155"/>
            <a:ext cx="348234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2800" b="1"/>
              <a:t>服装品牌传播的手段</a:t>
            </a:r>
          </a:p>
        </p:txBody>
      </p:sp>
      <p:sp>
        <p:nvSpPr>
          <p:cNvPr id="13" name="ïsļïḓé"/>
          <p:cNvSpPr/>
          <p:nvPr/>
        </p:nvSpPr>
        <p:spPr>
          <a:xfrm>
            <a:off x="5309870" y="5466080"/>
            <a:ext cx="865505" cy="845820"/>
          </a:xfrm>
          <a:prstGeom prst="ellipse">
            <a:avLst/>
          </a:prstGeom>
          <a:solidFill>
            <a:srgbClr val="E06862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/>
          <a:lstStyle/>
          <a:p>
            <a:pPr algn="ctr"/>
            <a:r>
              <a:rPr lang="en-US" altLang="zh-CN" sz="3200" b="1" dirty="0">
                <a:solidFill>
                  <a:schemeClr val="tx1"/>
                </a:solidFill>
                <a:cs typeface="江城正义体 500W" panose="020B0500000000000000" charset="-122"/>
              </a:rPr>
              <a:t>5</a:t>
            </a:r>
            <a:endParaRPr lang="en-US" altLang="zh-CN" sz="3200" b="1" dirty="0">
              <a:solidFill>
                <a:schemeClr val="tx1"/>
              </a:solidFill>
              <a:ea typeface="江城正义体 500W" panose="020B0500000000000000" charset="-122"/>
              <a:cs typeface="江城正义体 500W" panose="020B0500000000000000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541135" y="5628640"/>
            <a:ext cx="348234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2800" b="1"/>
              <a:t>服装品牌传播的媒介</a:t>
            </a:r>
          </a:p>
        </p:txBody>
      </p:sp>
      <p:sp>
        <p:nvSpPr>
          <p:cNvPr id="5" name="ísḻîḍé"/>
          <p:cNvSpPr/>
          <p:nvPr/>
        </p:nvSpPr>
        <p:spPr>
          <a:xfrm>
            <a:off x="1050290" y="1280160"/>
            <a:ext cx="865505" cy="845820"/>
          </a:xfrm>
          <a:prstGeom prst="ellipse">
            <a:avLst/>
          </a:prstGeom>
          <a:solidFill>
            <a:srgbClr val="E06862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/>
          <a:lstStyle/>
          <a:p>
            <a:pPr algn="ctr"/>
            <a:r>
              <a:rPr lang="en-US" altLang="zh-CN" sz="3200" b="1" dirty="0">
                <a:cs typeface="江城正义体 500W" panose="020B0500000000000000" charset="-122"/>
              </a:rPr>
              <a:t>1</a:t>
            </a:r>
            <a:endParaRPr lang="en-US" altLang="zh-CN" sz="3200" b="1" dirty="0">
              <a:ea typeface="江城正义体 500W" panose="020B0500000000000000" charset="-122"/>
              <a:cs typeface="江城正义体 500W" panose="020B0500000000000000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345055" y="1442085"/>
            <a:ext cx="277368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/>
              <a:t>品牌传播的定义</a:t>
            </a:r>
          </a:p>
        </p:txBody>
      </p:sp>
      <p:sp>
        <p:nvSpPr>
          <p:cNvPr id="4" name="íSlíde"/>
          <p:cNvSpPr/>
          <p:nvPr/>
        </p:nvSpPr>
        <p:spPr>
          <a:xfrm>
            <a:off x="2115185" y="2326640"/>
            <a:ext cx="865505" cy="845820"/>
          </a:xfrm>
          <a:prstGeom prst="ellipse">
            <a:avLst/>
          </a:prstGeom>
          <a:solidFill>
            <a:srgbClr val="FFD966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/>
          <a:lstStyle/>
          <a:p>
            <a:pPr algn="ctr"/>
            <a:r>
              <a:rPr lang="en-US" altLang="zh-CN" sz="3200" b="1" dirty="0">
                <a:cs typeface="江城正义体 500W" panose="020B0500000000000000" charset="-122"/>
              </a:rPr>
              <a:t>2</a:t>
            </a:r>
            <a:endParaRPr lang="en-US" altLang="zh-CN" sz="3200" b="1" dirty="0">
              <a:ea typeface="江城正义体 500W" panose="020B0500000000000000" charset="-122"/>
              <a:cs typeface="江城正义体 500W" panose="020B0500000000000000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365500" y="2475865"/>
            <a:ext cx="381063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/>
              <a:t>服装传播中的品牌溢价</a:t>
            </a:r>
          </a:p>
        </p:txBody>
      </p:sp>
      <p:sp>
        <p:nvSpPr>
          <p:cNvPr id="3" name="ïsļïḓé"/>
          <p:cNvSpPr/>
          <p:nvPr/>
        </p:nvSpPr>
        <p:spPr>
          <a:xfrm>
            <a:off x="3180080" y="3373120"/>
            <a:ext cx="865505" cy="845820"/>
          </a:xfrm>
          <a:prstGeom prst="ellipse">
            <a:avLst/>
          </a:prstGeom>
          <a:solidFill>
            <a:schemeClr val="tx1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/>
          <a:lstStyle/>
          <a:p>
            <a:pPr algn="ctr"/>
            <a:r>
              <a:rPr lang="en-US" altLang="zh-CN" sz="3200" b="1" dirty="0">
                <a:cs typeface="江城正义体 500W" panose="020B0500000000000000" charset="-122"/>
              </a:rPr>
              <a:t>3</a:t>
            </a:r>
            <a:endParaRPr lang="en-US" altLang="zh-CN" sz="3200" b="1" dirty="0">
              <a:ea typeface="江城正义体 500W" panose="020B0500000000000000" charset="-122"/>
              <a:cs typeface="江城正义体 500W" panose="020B0500000000000000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335780" y="3509010"/>
            <a:ext cx="426529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/>
              <a:t>服装品牌传播的内容元素</a:t>
            </a:r>
          </a:p>
        </p:txBody>
      </p:sp>
    </p:spTree>
  </p:cSld>
  <p:clrMapOvr>
    <a:masterClrMapping/>
  </p:clrMapOvr>
  <p:transition spd="slow">
    <p:random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任意多边形: 形状 37"/>
          <p:cNvSpPr/>
          <p:nvPr/>
        </p:nvSpPr>
        <p:spPr>
          <a:xfrm>
            <a:off x="74295" y="79375"/>
            <a:ext cx="12053570" cy="6710045"/>
          </a:xfrm>
          <a:custGeom>
            <a:avLst/>
            <a:gdLst>
              <a:gd name="connsiteX0" fmla="*/ 0 w 12192000"/>
              <a:gd name="connsiteY0" fmla="*/ 0 h 6858000"/>
              <a:gd name="connsiteX1" fmla="*/ 8846969 w 12192000"/>
              <a:gd name="connsiteY1" fmla="*/ 0 h 6858000"/>
              <a:gd name="connsiteX2" fmla="*/ 9880600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1946057 h 6858000"/>
              <a:gd name="connsiteX5" fmla="*/ 11150196 w 12192000"/>
              <a:gd name="connsiteY5" fmla="*/ 6857999 h 6858000"/>
              <a:gd name="connsiteX6" fmla="*/ 9880600 w 12192000"/>
              <a:gd name="connsiteY6" fmla="*/ 6857999 h 6858000"/>
              <a:gd name="connsiteX7" fmla="*/ 9880600 w 12192000"/>
              <a:gd name="connsiteY7" fmla="*/ 6858000 h 6858000"/>
              <a:gd name="connsiteX8" fmla="*/ 0 w 12192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8846969" y="0"/>
                </a:lnTo>
                <a:lnTo>
                  <a:pt x="9880600" y="0"/>
                </a:lnTo>
                <a:lnTo>
                  <a:pt x="12192000" y="0"/>
                </a:lnTo>
                <a:lnTo>
                  <a:pt x="12192000" y="1946057"/>
                </a:lnTo>
                <a:lnTo>
                  <a:pt x="11150196" y="6857999"/>
                </a:lnTo>
                <a:lnTo>
                  <a:pt x="9880600" y="6857999"/>
                </a:lnTo>
                <a:lnTo>
                  <a:pt x="98806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solidFill>
              <a:srgbClr val="D09E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江城正义体 500W" panose="020B0500000000000000" charset="-122"/>
            </a:endParaRPr>
          </a:p>
        </p:txBody>
      </p:sp>
      <p:sp>
        <p:nvSpPr>
          <p:cNvPr id="4" name="平行四边形 3"/>
          <p:cNvSpPr/>
          <p:nvPr/>
        </p:nvSpPr>
        <p:spPr>
          <a:xfrm>
            <a:off x="95250" y="69850"/>
            <a:ext cx="5212080" cy="6720205"/>
          </a:xfrm>
          <a:prstGeom prst="parallelogram">
            <a:avLst>
              <a:gd name="adj" fmla="val 27906"/>
            </a:avLst>
          </a:prstGeom>
          <a:solidFill>
            <a:srgbClr val="DE6262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江城正义体 500W" panose="020B0500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621623" y="1119556"/>
            <a:ext cx="1852999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700" dirty="0">
                <a:solidFill>
                  <a:schemeClr val="bg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1</a:t>
            </a:r>
            <a:endParaRPr lang="zh-CN" altLang="en-US" sz="28700" dirty="0">
              <a:solidFill>
                <a:schemeClr val="bg1"/>
              </a:solidFill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1087232" y="4774523"/>
            <a:ext cx="26104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ea typeface="江城正义体 500W" panose="020B0500000000000000" charset="-122"/>
                <a:cs typeface="江城正义体 500W" panose="020B0500000000000000" charset="-122"/>
              </a:rPr>
              <a:t>PART ONE</a:t>
            </a:r>
            <a:endParaRPr lang="zh-CN" altLang="en-US" sz="2800" b="1" dirty="0">
              <a:solidFill>
                <a:schemeClr val="bg1"/>
              </a:solidFill>
              <a:ea typeface="江城正义体 500W" panose="020B0500000000000000" charset="-122"/>
              <a:cs typeface="江城正义体 500W" panose="020B0500000000000000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5374449" y="2866438"/>
            <a:ext cx="552577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6000" b="1" dirty="0">
                <a:solidFill>
                  <a:schemeClr val="tx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品牌传播的定义</a:t>
            </a:r>
          </a:p>
        </p:txBody>
      </p:sp>
    </p:spTree>
  </p:cSld>
  <p:clrMapOvr>
    <a:masterClrMapping/>
  </p:clrMapOvr>
  <p:transition spd="slow">
    <p:random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文本框 32"/>
          <p:cNvSpPr txBox="1"/>
          <p:nvPr/>
        </p:nvSpPr>
        <p:spPr>
          <a:xfrm>
            <a:off x="331470" y="342265"/>
            <a:ext cx="3434715" cy="52197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altLang="zh-CN" sz="2800">
                <a:solidFill>
                  <a:schemeClr val="bg1"/>
                </a:solidFill>
                <a:cs typeface="江城正义体 500W" panose="020B0500000000000000" charset="-122"/>
                <a:sym typeface="+mn-ea"/>
              </a:rPr>
              <a:t>1</a:t>
            </a:r>
            <a:r>
              <a:rPr lang="zh-CN" altLang="en-US" sz="2800">
                <a:solidFill>
                  <a:schemeClr val="bg1"/>
                </a:solidFill>
                <a:cs typeface="江城正义体 500W" panose="020B0500000000000000" charset="-122"/>
                <a:sym typeface="+mn-ea"/>
              </a:rPr>
              <a:t>、</a:t>
            </a:r>
            <a:r>
              <a:rPr lang="en-US" altLang="zh-CN" sz="2800">
                <a:solidFill>
                  <a:schemeClr val="bg1"/>
                </a:solidFill>
                <a:cs typeface="江城正义体 500W" panose="020B0500000000000000" charset="-122"/>
                <a:sym typeface="+mn-ea"/>
              </a:rPr>
              <a:t> 品牌传播的定义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331470" y="1351915"/>
            <a:ext cx="4382135" cy="1153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江城正义体 500W" panose="020B0500000000000000" charset="-122"/>
                <a:ea typeface="江城正义体 500W" panose="020B0500000000000000" charset="-122"/>
                <a:sym typeface="+mn-ea"/>
              </a:rPr>
              <a:t>广义上来看：</a:t>
            </a:r>
          </a:p>
          <a:p>
            <a:pPr algn="l">
              <a:lnSpc>
                <a:spcPct val="150000"/>
              </a:lnSpc>
            </a:pPr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江城正义体 500W" panose="020B0500000000000000" charset="-122"/>
                <a:ea typeface="江城正义体 500W" panose="020B0500000000000000" charset="-122"/>
                <a:sym typeface="+mn-ea"/>
              </a:rPr>
              <a:t>展现服装产品，展示创意与美感。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331470" y="2981960"/>
            <a:ext cx="11212830" cy="30149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江城正义体 500W" panose="020B0500000000000000" charset="-122"/>
                <a:ea typeface="江城正义体 500W" panose="020B0500000000000000" charset="-122"/>
                <a:sym typeface="+mn-ea"/>
              </a:rPr>
              <a:t>狭义上来看：</a:t>
            </a:r>
          </a:p>
          <a:p>
            <a:pPr algn="l">
              <a:lnSpc>
                <a:spcPct val="150000"/>
              </a:lnSpc>
            </a:pPr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江城正义体 500W" panose="020B0500000000000000" charset="-122"/>
                <a:ea typeface="江城正义体 500W" panose="020B0500000000000000" charset="-122"/>
                <a:sym typeface="+mn-ea"/>
              </a:rPr>
              <a:t>服装</a:t>
            </a:r>
            <a:r>
              <a:rPr lang="zh-CN" altLang="en-US" sz="2200" dirty="0">
                <a:sym typeface="+mn-ea"/>
              </a:rPr>
              <a:t>产品的形象传播与塑造，包括传播内容（产品、包装、目标客户群、广告设计、预期效果等）。</a:t>
            </a:r>
            <a:endParaRPr lang="zh-CN" altLang="en-US" sz="2200" dirty="0">
              <a:solidFill>
                <a:schemeClr val="tx1">
                  <a:lumMod val="50000"/>
                  <a:lumOff val="50000"/>
                </a:schemeClr>
              </a:solidFill>
              <a:latin typeface="江城正义体 500W" panose="020B0500000000000000" charset="-122"/>
              <a:ea typeface="江城正义体 500W" panose="020B0500000000000000" charset="-122"/>
              <a:sym typeface="+mn-ea"/>
            </a:endParaRPr>
          </a:p>
          <a:p>
            <a:pPr algn="l">
              <a:lnSpc>
                <a:spcPct val="100000"/>
              </a:lnSpc>
            </a:pPr>
            <a:endParaRPr lang="zh-CN" altLang="en-US" sz="2200" dirty="0">
              <a:solidFill>
                <a:schemeClr val="tx1">
                  <a:lumMod val="50000"/>
                  <a:lumOff val="50000"/>
                </a:schemeClr>
              </a:solidFill>
              <a:latin typeface="江城正义体 500W" panose="020B0500000000000000" charset="-122"/>
              <a:ea typeface="江城正义体 500W" panose="020B0500000000000000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2200" dirty="0">
                <a:solidFill>
                  <a:schemeClr val="tx1"/>
                </a:solidFill>
                <a:latin typeface="江城正义体 500W" panose="020B0500000000000000" charset="-122"/>
                <a:ea typeface="江城正义体 500W" panose="020B0500000000000000" charset="-122"/>
              </a:rPr>
              <a:t>狭义的服装品牌传播涉及三个领域：</a:t>
            </a:r>
          </a:p>
          <a:p>
            <a:pPr algn="l">
              <a:lnSpc>
                <a:spcPct val="150000"/>
              </a:lnSpc>
            </a:pPr>
            <a:r>
              <a:rPr lang="zh-CN" altLang="en-US" sz="2200" dirty="0">
                <a:solidFill>
                  <a:schemeClr val="tx1"/>
                </a:solidFill>
                <a:latin typeface="江城正义体 500W" panose="020B0500000000000000" charset="-122"/>
                <a:ea typeface="江城正义体 500W" panose="020B0500000000000000" charset="-122"/>
              </a:rPr>
              <a:t>传播的内容（时尚产品、广告）、媒体的传播、营销。</a:t>
            </a:r>
          </a:p>
        </p:txBody>
      </p:sp>
    </p:spTree>
  </p:cSld>
  <p:clrMapOvr>
    <a:masterClrMapping/>
  </p:clrMapOvr>
  <p:transition spd="slow">
    <p:random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任意多边形: 形状 37"/>
          <p:cNvSpPr/>
          <p:nvPr/>
        </p:nvSpPr>
        <p:spPr>
          <a:xfrm>
            <a:off x="74295" y="79375"/>
            <a:ext cx="12053570" cy="6710045"/>
          </a:xfrm>
          <a:custGeom>
            <a:avLst/>
            <a:gdLst>
              <a:gd name="connsiteX0" fmla="*/ 0 w 12192000"/>
              <a:gd name="connsiteY0" fmla="*/ 0 h 6858000"/>
              <a:gd name="connsiteX1" fmla="*/ 8846969 w 12192000"/>
              <a:gd name="connsiteY1" fmla="*/ 0 h 6858000"/>
              <a:gd name="connsiteX2" fmla="*/ 9880600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1946057 h 6858000"/>
              <a:gd name="connsiteX5" fmla="*/ 11150196 w 12192000"/>
              <a:gd name="connsiteY5" fmla="*/ 6857999 h 6858000"/>
              <a:gd name="connsiteX6" fmla="*/ 9880600 w 12192000"/>
              <a:gd name="connsiteY6" fmla="*/ 6857999 h 6858000"/>
              <a:gd name="connsiteX7" fmla="*/ 9880600 w 12192000"/>
              <a:gd name="connsiteY7" fmla="*/ 6858000 h 6858000"/>
              <a:gd name="connsiteX8" fmla="*/ 0 w 12192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8846969" y="0"/>
                </a:lnTo>
                <a:lnTo>
                  <a:pt x="9880600" y="0"/>
                </a:lnTo>
                <a:lnTo>
                  <a:pt x="12192000" y="0"/>
                </a:lnTo>
                <a:lnTo>
                  <a:pt x="12192000" y="1946057"/>
                </a:lnTo>
                <a:lnTo>
                  <a:pt x="11150196" y="6857999"/>
                </a:lnTo>
                <a:lnTo>
                  <a:pt x="9880600" y="6857999"/>
                </a:lnTo>
                <a:lnTo>
                  <a:pt x="98806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solidFill>
              <a:srgbClr val="D09E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江城正义体 500W" panose="020B0500000000000000" charset="-122"/>
            </a:endParaRPr>
          </a:p>
        </p:txBody>
      </p:sp>
      <p:sp>
        <p:nvSpPr>
          <p:cNvPr id="4" name="平行四边形 3"/>
          <p:cNvSpPr/>
          <p:nvPr/>
        </p:nvSpPr>
        <p:spPr>
          <a:xfrm>
            <a:off x="95250" y="69850"/>
            <a:ext cx="5212080" cy="6720205"/>
          </a:xfrm>
          <a:prstGeom prst="parallelogram">
            <a:avLst>
              <a:gd name="adj" fmla="val 27906"/>
            </a:avLst>
          </a:prstGeom>
          <a:solidFill>
            <a:srgbClr val="DE6262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江城正义体 500W" panose="020B0500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621623" y="1119556"/>
            <a:ext cx="1852999" cy="4507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700" dirty="0">
                <a:solidFill>
                  <a:schemeClr val="bg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2</a:t>
            </a:r>
            <a:endParaRPr lang="zh-CN" altLang="en-US" sz="28700" dirty="0">
              <a:solidFill>
                <a:schemeClr val="bg1"/>
              </a:solidFill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1087232" y="4774523"/>
            <a:ext cx="2610497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ea typeface="江城正义体 500W" panose="020B0500000000000000" charset="-122"/>
                <a:cs typeface="江城正义体 500W" panose="020B0500000000000000" charset="-122"/>
              </a:rPr>
              <a:t>PART </a:t>
            </a:r>
            <a:r>
              <a:rPr lang="en-US" altLang="zh-CN" sz="2800" b="1" dirty="0">
                <a:solidFill>
                  <a:schemeClr val="bg1"/>
                </a:solidFill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TWO</a:t>
            </a:r>
            <a:endParaRPr lang="zh-CN" altLang="en-US" sz="2800" b="1" dirty="0">
              <a:solidFill>
                <a:schemeClr val="bg1"/>
              </a:solidFill>
              <a:ea typeface="江城正义体 500W" panose="020B0500000000000000" charset="-122"/>
              <a:cs typeface="江城正义体 500W" panose="020B0500000000000000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5938964" y="2460038"/>
            <a:ext cx="4762500" cy="1938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b="1" dirty="0">
                <a:solidFill>
                  <a:schemeClr val="tx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服装传播</a:t>
            </a:r>
          </a:p>
          <a:p>
            <a:pPr algn="ctr"/>
            <a:r>
              <a:rPr lang="zh-CN" altLang="en-US" sz="6000" b="1" dirty="0">
                <a:solidFill>
                  <a:schemeClr val="tx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中的品牌溢价</a:t>
            </a:r>
          </a:p>
        </p:txBody>
      </p:sp>
    </p:spTree>
  </p:cSld>
  <p:clrMapOvr>
    <a:masterClrMapping/>
  </p:clrMapOvr>
  <p:transition spd="slow">
    <p:random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文本框 32"/>
          <p:cNvSpPr txBox="1"/>
          <p:nvPr/>
        </p:nvSpPr>
        <p:spPr>
          <a:xfrm>
            <a:off x="331470" y="284480"/>
            <a:ext cx="4619625" cy="52197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altLang="zh-CN" sz="2800">
                <a:solidFill>
                  <a:schemeClr val="bg1"/>
                </a:solidFill>
                <a:cs typeface="江城正义体 500W" panose="020B0500000000000000" charset="-122"/>
                <a:sym typeface="+mn-ea"/>
              </a:rPr>
              <a:t>2</a:t>
            </a:r>
            <a:r>
              <a:rPr lang="zh-CN" altLang="en-US" sz="2800">
                <a:solidFill>
                  <a:schemeClr val="bg1"/>
                </a:solidFill>
                <a:cs typeface="江城正义体 500W" panose="020B0500000000000000" charset="-122"/>
                <a:sym typeface="+mn-ea"/>
              </a:rPr>
              <a:t>、</a:t>
            </a:r>
            <a:r>
              <a:rPr lang="en-US" altLang="zh-CN" sz="2800">
                <a:solidFill>
                  <a:schemeClr val="bg1"/>
                </a:solidFill>
                <a:cs typeface="江城正义体 500W" panose="020B0500000000000000" charset="-122"/>
                <a:sym typeface="+mn-ea"/>
              </a:rPr>
              <a:t>服装传播中的品牌溢价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31470" y="1146810"/>
            <a:ext cx="10550525" cy="4298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200"/>
              <a:t>传播提升品牌形象，最终的目的是提升品牌核心价值和品牌溢价能力。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213225" y="2157730"/>
            <a:ext cx="2317750" cy="4603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>
                <a:sym typeface="+mn-ea"/>
              </a:rPr>
              <a:t>品牌的盈利能力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994660" y="3636010"/>
            <a:ext cx="1388110" cy="4603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>
                <a:sym typeface="+mn-ea"/>
              </a:rPr>
              <a:t>忠诚度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981065" y="3636010"/>
            <a:ext cx="1772920" cy="460375"/>
          </a:xfrm>
          <a:prstGeom prst="rect">
            <a:avLst/>
          </a:prstGeom>
          <a:solidFill>
            <a:srgbClr val="E06862"/>
          </a:solidFill>
          <a:ln>
            <a:solidFill>
              <a:schemeClr val="tx1"/>
            </a:solidFill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sym typeface="+mn-ea"/>
              </a:rPr>
              <a:t>溢价能力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327150" y="5175885"/>
            <a:ext cx="1772920" cy="4603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>
                <a:sym typeface="+mn-ea"/>
              </a:rPr>
              <a:t>高知名度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4036060" y="5175885"/>
            <a:ext cx="2159000" cy="4603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>
                <a:sym typeface="+mn-ea"/>
              </a:rPr>
              <a:t>卓越的品质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7131050" y="5175885"/>
            <a:ext cx="2930525" cy="4603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>
                <a:sym typeface="+mn-ea"/>
              </a:rPr>
              <a:t>丰富的品牌联想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4716145" y="2717800"/>
            <a:ext cx="931545" cy="2296160"/>
            <a:chOff x="6885" y="4216"/>
            <a:chExt cx="1467" cy="3616"/>
          </a:xfrm>
        </p:grpSpPr>
        <p:sp>
          <p:nvSpPr>
            <p:cNvPr id="13" name="左右箭头 12"/>
            <p:cNvSpPr/>
            <p:nvPr/>
          </p:nvSpPr>
          <p:spPr>
            <a:xfrm>
              <a:off x="6885" y="5769"/>
              <a:ext cx="1467" cy="457"/>
            </a:xfrm>
            <a:prstGeom prst="left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左右箭头 13"/>
            <p:cNvSpPr/>
            <p:nvPr/>
          </p:nvSpPr>
          <p:spPr>
            <a:xfrm rot="5400000">
              <a:off x="5810" y="5737"/>
              <a:ext cx="3616" cy="573"/>
            </a:xfrm>
            <a:prstGeom prst="left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上箭头 20"/>
          <p:cNvSpPr/>
          <p:nvPr/>
        </p:nvSpPr>
        <p:spPr>
          <a:xfrm rot="3000000">
            <a:off x="2825115" y="4257675"/>
            <a:ext cx="296545" cy="892175"/>
          </a:xfrm>
          <a:prstGeom prst="up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上箭头 21"/>
          <p:cNvSpPr/>
          <p:nvPr/>
        </p:nvSpPr>
        <p:spPr>
          <a:xfrm rot="19020000">
            <a:off x="7435850" y="4168775"/>
            <a:ext cx="296545" cy="984885"/>
          </a:xfrm>
          <a:prstGeom prst="up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>
    <p:random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任意多边形: 形状 37"/>
          <p:cNvSpPr/>
          <p:nvPr/>
        </p:nvSpPr>
        <p:spPr>
          <a:xfrm>
            <a:off x="74295" y="79375"/>
            <a:ext cx="12053570" cy="6710045"/>
          </a:xfrm>
          <a:custGeom>
            <a:avLst/>
            <a:gdLst>
              <a:gd name="connsiteX0" fmla="*/ 0 w 12192000"/>
              <a:gd name="connsiteY0" fmla="*/ 0 h 6858000"/>
              <a:gd name="connsiteX1" fmla="*/ 8846969 w 12192000"/>
              <a:gd name="connsiteY1" fmla="*/ 0 h 6858000"/>
              <a:gd name="connsiteX2" fmla="*/ 9880600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1946057 h 6858000"/>
              <a:gd name="connsiteX5" fmla="*/ 11150196 w 12192000"/>
              <a:gd name="connsiteY5" fmla="*/ 6857999 h 6858000"/>
              <a:gd name="connsiteX6" fmla="*/ 9880600 w 12192000"/>
              <a:gd name="connsiteY6" fmla="*/ 6857999 h 6858000"/>
              <a:gd name="connsiteX7" fmla="*/ 9880600 w 12192000"/>
              <a:gd name="connsiteY7" fmla="*/ 6858000 h 6858000"/>
              <a:gd name="connsiteX8" fmla="*/ 0 w 12192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8846969" y="0"/>
                </a:lnTo>
                <a:lnTo>
                  <a:pt x="9880600" y="0"/>
                </a:lnTo>
                <a:lnTo>
                  <a:pt x="12192000" y="0"/>
                </a:lnTo>
                <a:lnTo>
                  <a:pt x="12192000" y="1946057"/>
                </a:lnTo>
                <a:lnTo>
                  <a:pt x="11150196" y="6857999"/>
                </a:lnTo>
                <a:lnTo>
                  <a:pt x="9880600" y="6857999"/>
                </a:lnTo>
                <a:lnTo>
                  <a:pt x="98806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solidFill>
              <a:srgbClr val="D09E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江城正义体 500W" panose="020B0500000000000000" charset="-122"/>
            </a:endParaRPr>
          </a:p>
        </p:txBody>
      </p:sp>
      <p:sp>
        <p:nvSpPr>
          <p:cNvPr id="4" name="平行四边形 3"/>
          <p:cNvSpPr/>
          <p:nvPr/>
        </p:nvSpPr>
        <p:spPr>
          <a:xfrm>
            <a:off x="95250" y="69850"/>
            <a:ext cx="5212080" cy="6720205"/>
          </a:xfrm>
          <a:prstGeom prst="parallelogram">
            <a:avLst>
              <a:gd name="adj" fmla="val 27906"/>
            </a:avLst>
          </a:prstGeom>
          <a:solidFill>
            <a:srgbClr val="DE6262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江城正义体 500W" panose="020B0500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621623" y="1119556"/>
            <a:ext cx="1852999" cy="4507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700" dirty="0">
                <a:solidFill>
                  <a:schemeClr val="bg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3</a:t>
            </a:r>
            <a:endParaRPr lang="zh-CN" altLang="en-US" sz="28700" dirty="0">
              <a:solidFill>
                <a:schemeClr val="bg1"/>
              </a:solidFill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1087232" y="4774523"/>
            <a:ext cx="2610497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ea typeface="江城正义体 500W" panose="020B0500000000000000" charset="-122"/>
                <a:cs typeface="江城正义体 500W" panose="020B0500000000000000" charset="-122"/>
              </a:rPr>
              <a:t>PART </a:t>
            </a:r>
            <a:r>
              <a:rPr lang="en-US" altLang="zh-CN" sz="2800" b="1" dirty="0">
                <a:solidFill>
                  <a:schemeClr val="bg1"/>
                </a:solidFill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THREE</a:t>
            </a:r>
            <a:endParaRPr lang="zh-CN" altLang="en-US" sz="2800" b="1" dirty="0">
              <a:solidFill>
                <a:schemeClr val="bg1"/>
              </a:solidFill>
              <a:ea typeface="江城正义体 500W" panose="020B0500000000000000" charset="-122"/>
              <a:cs typeface="江城正义体 500W" panose="020B0500000000000000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5473509" y="2460038"/>
            <a:ext cx="5525770" cy="1938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b="1" dirty="0">
                <a:solidFill>
                  <a:schemeClr val="tx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服装品牌</a:t>
            </a:r>
          </a:p>
          <a:p>
            <a:pPr algn="ctr"/>
            <a:r>
              <a:rPr lang="zh-CN" altLang="en-US" sz="6000" b="1" dirty="0">
                <a:solidFill>
                  <a:schemeClr val="tx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传播的内容元素</a:t>
            </a:r>
          </a:p>
        </p:txBody>
      </p:sp>
    </p:spTree>
  </p:cSld>
  <p:clrMapOvr>
    <a:masterClrMapping/>
  </p:clrMapOvr>
  <p:transition spd="slow">
    <p:random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32251" y="929258"/>
            <a:ext cx="9970135" cy="598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dirty="0"/>
              <a:t>品牌标识是服装品牌形象传播的第一特质，这也是消费者对于品牌的第一界定。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331470" y="407035"/>
            <a:ext cx="2535555" cy="52197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altLang="zh-CN" sz="2800">
                <a:solidFill>
                  <a:schemeClr val="bg1"/>
                </a:solidFill>
                <a:cs typeface="江城正义体 500W" panose="020B0500000000000000" charset="-122"/>
                <a:sym typeface="+mn-ea"/>
              </a:rPr>
              <a:t>3.1 </a:t>
            </a:r>
            <a:r>
              <a:rPr lang="zh-CN" altLang="en-US" sz="2800">
                <a:solidFill>
                  <a:schemeClr val="bg1"/>
                </a:solidFill>
                <a:cs typeface="江城正义体 500W" panose="020B0500000000000000" charset="-122"/>
                <a:sym typeface="+mn-ea"/>
              </a:rPr>
              <a:t>品牌标识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31470" y="1957070"/>
            <a:ext cx="2799715" cy="52197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altLang="zh-CN" sz="2800">
                <a:solidFill>
                  <a:schemeClr val="bg1"/>
                </a:solidFill>
                <a:cs typeface="江城正义体 500W" panose="020B0500000000000000" charset="-122"/>
                <a:sym typeface="+mn-ea"/>
              </a:rPr>
              <a:t>3.2 </a:t>
            </a:r>
            <a:r>
              <a:rPr lang="zh-CN" altLang="en-US" sz="2800">
                <a:solidFill>
                  <a:schemeClr val="bg1"/>
                </a:solidFill>
                <a:cs typeface="江城正义体 500W" panose="020B0500000000000000" charset="-122"/>
                <a:sym typeface="+mn-ea"/>
              </a:rPr>
              <a:t>形象代言人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31470" y="2479040"/>
            <a:ext cx="1142746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dirty="0"/>
              <a:t>品牌形象代言人是指代表品牌发言、传播品牌信息的个人、动物或虚拟物，是品牌所有者聘请或塑造的，能让人们通过其形象、个性、品性的联想，对某种品牌产生美好印象的介质。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331470" y="3884930"/>
            <a:ext cx="3762375" cy="52197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altLang="zh-CN" sz="2800">
                <a:solidFill>
                  <a:schemeClr val="bg1"/>
                </a:solidFill>
                <a:cs typeface="江城正义体 500W" panose="020B0500000000000000" charset="-122"/>
                <a:sym typeface="+mn-ea"/>
              </a:rPr>
              <a:t>3.3 </a:t>
            </a:r>
            <a:r>
              <a:rPr lang="zh-CN" altLang="en-US" sz="2800">
                <a:solidFill>
                  <a:schemeClr val="bg1"/>
                </a:solidFill>
                <a:cs typeface="江城正义体 500W" panose="020B0500000000000000" charset="-122"/>
                <a:sym typeface="+mn-ea"/>
              </a:rPr>
              <a:t>包装、产品与服务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32105" y="4406900"/>
            <a:ext cx="11427460" cy="2122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dirty="0"/>
              <a:t>品牌产品的传播元素包括：商品包装、产品、品牌服务等。</a:t>
            </a:r>
          </a:p>
          <a:p>
            <a:pPr>
              <a:lnSpc>
                <a:spcPct val="150000"/>
              </a:lnSpc>
            </a:pPr>
            <a:r>
              <a:rPr lang="zh-CN" altLang="en-US" sz="2200" dirty="0">
                <a:latin typeface="江城正义体 500W" panose="020B0500000000000000" charset="-122"/>
                <a:sym typeface="+mn-ea"/>
              </a:rPr>
              <a:t>包装是品牌的缩影，它不仅有保护商品的作用，还有装饰、点级的效果。</a:t>
            </a:r>
          </a:p>
          <a:p>
            <a:pPr>
              <a:lnSpc>
                <a:spcPct val="150000"/>
              </a:lnSpc>
            </a:pPr>
            <a:r>
              <a:rPr lang="zh-CN" altLang="en-US" sz="2200" dirty="0">
                <a:latin typeface="江城正义体 500W" panose="020B0500000000000000" charset="-122"/>
                <a:sym typeface="+mn-ea"/>
              </a:rPr>
              <a:t>它的色彩、材质、式样的使用也体现了产品的品质、设计水准与品牌个性。它还能展示品牌的外在魅力，引发购买欲望。</a:t>
            </a:r>
            <a:endParaRPr lang="zh-CN" altLang="en-US" sz="2200" dirty="0"/>
          </a:p>
        </p:txBody>
      </p:sp>
    </p:spTree>
  </p:cSld>
  <p:clrMapOvr>
    <a:masterClrMapping/>
  </p:clrMapOvr>
  <p:transition spd="slow">
    <p:random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任意多边形: 形状 37"/>
          <p:cNvSpPr/>
          <p:nvPr/>
        </p:nvSpPr>
        <p:spPr>
          <a:xfrm>
            <a:off x="74295" y="79375"/>
            <a:ext cx="12053570" cy="6710045"/>
          </a:xfrm>
          <a:custGeom>
            <a:avLst/>
            <a:gdLst>
              <a:gd name="connsiteX0" fmla="*/ 0 w 12192000"/>
              <a:gd name="connsiteY0" fmla="*/ 0 h 6858000"/>
              <a:gd name="connsiteX1" fmla="*/ 8846969 w 12192000"/>
              <a:gd name="connsiteY1" fmla="*/ 0 h 6858000"/>
              <a:gd name="connsiteX2" fmla="*/ 9880600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1946057 h 6858000"/>
              <a:gd name="connsiteX5" fmla="*/ 11150196 w 12192000"/>
              <a:gd name="connsiteY5" fmla="*/ 6857999 h 6858000"/>
              <a:gd name="connsiteX6" fmla="*/ 9880600 w 12192000"/>
              <a:gd name="connsiteY6" fmla="*/ 6857999 h 6858000"/>
              <a:gd name="connsiteX7" fmla="*/ 9880600 w 12192000"/>
              <a:gd name="connsiteY7" fmla="*/ 6858000 h 6858000"/>
              <a:gd name="connsiteX8" fmla="*/ 0 w 12192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8846969" y="0"/>
                </a:lnTo>
                <a:lnTo>
                  <a:pt x="9880600" y="0"/>
                </a:lnTo>
                <a:lnTo>
                  <a:pt x="12192000" y="0"/>
                </a:lnTo>
                <a:lnTo>
                  <a:pt x="12192000" y="1946057"/>
                </a:lnTo>
                <a:lnTo>
                  <a:pt x="11150196" y="6857999"/>
                </a:lnTo>
                <a:lnTo>
                  <a:pt x="9880600" y="6857999"/>
                </a:lnTo>
                <a:lnTo>
                  <a:pt x="98806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solidFill>
              <a:srgbClr val="D09E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江城正义体 500W" panose="020B0500000000000000" charset="-122"/>
            </a:endParaRPr>
          </a:p>
        </p:txBody>
      </p:sp>
      <p:sp>
        <p:nvSpPr>
          <p:cNvPr id="4" name="平行四边形 3"/>
          <p:cNvSpPr/>
          <p:nvPr/>
        </p:nvSpPr>
        <p:spPr>
          <a:xfrm>
            <a:off x="95250" y="69850"/>
            <a:ext cx="5212080" cy="6720205"/>
          </a:xfrm>
          <a:prstGeom prst="parallelogram">
            <a:avLst>
              <a:gd name="adj" fmla="val 27906"/>
            </a:avLst>
          </a:prstGeom>
          <a:solidFill>
            <a:srgbClr val="DE6262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江城正义体 500W" panose="020B0500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621623" y="1119556"/>
            <a:ext cx="1852999" cy="4507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700" dirty="0">
                <a:solidFill>
                  <a:schemeClr val="bg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4</a:t>
            </a:r>
            <a:endParaRPr lang="zh-CN" altLang="en-US" sz="28700" dirty="0">
              <a:solidFill>
                <a:schemeClr val="bg1"/>
              </a:solidFill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1087232" y="4774523"/>
            <a:ext cx="2610497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ea typeface="江城正义体 500W" panose="020B0500000000000000" charset="-122"/>
                <a:cs typeface="江城正义体 500W" panose="020B0500000000000000" charset="-122"/>
              </a:rPr>
              <a:t>PART </a:t>
            </a:r>
            <a:r>
              <a:rPr lang="en-US" altLang="zh-CN" sz="2800" b="1" dirty="0">
                <a:solidFill>
                  <a:schemeClr val="bg1"/>
                </a:solidFill>
                <a:ea typeface="江城正义体 500W" panose="020B0500000000000000" charset="-122"/>
                <a:sym typeface="+mn-ea"/>
              </a:rPr>
              <a:t>FOUR</a:t>
            </a:r>
            <a:endParaRPr lang="zh-CN" altLang="en-US" sz="2800" b="1" dirty="0">
              <a:solidFill>
                <a:schemeClr val="bg1"/>
              </a:solidFill>
              <a:ea typeface="江城正义体 500W" panose="020B0500000000000000" charset="-122"/>
              <a:cs typeface="江城正义体 500W" panose="020B0500000000000000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5650865" y="2459990"/>
            <a:ext cx="5267960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b="1" dirty="0">
                <a:solidFill>
                  <a:schemeClr val="tx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服装品牌</a:t>
            </a:r>
          </a:p>
          <a:p>
            <a:pPr algn="ctr"/>
            <a:r>
              <a:rPr lang="zh-CN" altLang="en-US" sz="6000" b="1" dirty="0">
                <a:solidFill>
                  <a:schemeClr val="tx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传播的手段</a:t>
            </a:r>
          </a:p>
        </p:txBody>
      </p:sp>
    </p:spTree>
  </p:cSld>
  <p:clrMapOvr>
    <a:masterClrMapping/>
  </p:clrMapOvr>
  <p:transition spd="slow">
    <p:random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文本框 32"/>
          <p:cNvSpPr txBox="1"/>
          <p:nvPr/>
        </p:nvSpPr>
        <p:spPr>
          <a:xfrm>
            <a:off x="331470" y="407035"/>
            <a:ext cx="1911350" cy="52197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chemeClr val="bg1"/>
                </a:solidFill>
                <a:cs typeface="江城正义体 500W" panose="020B0500000000000000" charset="-122"/>
                <a:sym typeface="+mn-ea"/>
              </a:rPr>
              <a:t>4.1 </a:t>
            </a:r>
            <a:r>
              <a:rPr lang="zh-CN" altLang="en-US" sz="2800">
                <a:solidFill>
                  <a:schemeClr val="bg1"/>
                </a:solidFill>
                <a:cs typeface="江城正义体 500W" panose="020B0500000000000000" charset="-122"/>
                <a:sym typeface="+mn-ea"/>
              </a:rPr>
              <a:t>广告</a:t>
            </a:r>
          </a:p>
        </p:txBody>
      </p:sp>
      <p:sp>
        <p:nvSpPr>
          <p:cNvPr id="100" name="文本框 99"/>
          <p:cNvSpPr txBox="1"/>
          <p:nvPr/>
        </p:nvSpPr>
        <p:spPr>
          <a:xfrm>
            <a:off x="331470" y="929005"/>
            <a:ext cx="7270750" cy="11068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zh-CN" sz="2200" b="0">
                <a:solidFill>
                  <a:srgbClr val="000000"/>
                </a:solidFill>
                <a:latin typeface="+mj-lt"/>
                <a:ea typeface="+mj-lt"/>
              </a:rPr>
              <a:t>广告传播的主要内容如下：</a:t>
            </a:r>
          </a:p>
          <a:p>
            <a:pPr indent="0" fontAlgn="auto">
              <a:lnSpc>
                <a:spcPct val="150000"/>
              </a:lnSpc>
            </a:pPr>
            <a:r>
              <a:rPr lang="en-US" altLang="zh-CN" sz="2200" b="0">
                <a:solidFill>
                  <a:srgbClr val="000000"/>
                </a:solidFill>
                <a:latin typeface="+mj-lt"/>
                <a:ea typeface="+mj-lt"/>
              </a:rPr>
              <a:t>1.</a:t>
            </a:r>
            <a:r>
              <a:rPr lang="zh-CN" sz="2200" b="0">
                <a:solidFill>
                  <a:srgbClr val="000000"/>
                </a:solidFill>
                <a:latin typeface="+mj-lt"/>
                <a:ea typeface="+mj-lt"/>
              </a:rPr>
              <a:t>产品的功能性价值</a:t>
            </a:r>
            <a:r>
              <a:rPr lang="en-US" altLang="zh-CN" sz="2200" b="0">
                <a:solidFill>
                  <a:srgbClr val="000000"/>
                </a:solidFill>
                <a:latin typeface="+mj-lt"/>
                <a:ea typeface="+mj-lt"/>
              </a:rPr>
              <a:t>                 </a:t>
            </a:r>
            <a:r>
              <a:rPr lang="en-US" sz="2200" b="0">
                <a:solidFill>
                  <a:srgbClr val="000000"/>
                </a:solidFill>
                <a:latin typeface="+mj-lt"/>
                <a:ea typeface="+mj-lt"/>
              </a:rPr>
              <a:t>2.</a:t>
            </a:r>
            <a:r>
              <a:rPr lang="zh-CN" sz="2200" b="0">
                <a:solidFill>
                  <a:srgbClr val="000000"/>
                </a:solidFill>
                <a:latin typeface="+mj-lt"/>
                <a:ea typeface="+mj-lt"/>
              </a:rPr>
              <a:t>自我表现性价值</a:t>
            </a:r>
            <a:endParaRPr lang="zh-CN" altLang="en-US" sz="2200" b="0">
              <a:solidFill>
                <a:srgbClr val="000000"/>
              </a:solidFill>
              <a:latin typeface="+mj-lt"/>
              <a:ea typeface="+mj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31470" y="2245995"/>
            <a:ext cx="2449830" cy="52197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chemeClr val="bg1"/>
                </a:solidFill>
                <a:cs typeface="江城正义体 500W" panose="020B0500000000000000" charset="-122"/>
                <a:sym typeface="+mn-ea"/>
              </a:rPr>
              <a:t>4.2 </a:t>
            </a:r>
            <a:r>
              <a:rPr lang="zh-CN" altLang="en-US" sz="2800">
                <a:solidFill>
                  <a:schemeClr val="bg1"/>
                </a:solidFill>
                <a:cs typeface="江城正义体 500W" panose="020B0500000000000000" charset="-122"/>
                <a:sym typeface="+mn-ea"/>
              </a:rPr>
              <a:t> 事件营销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31470" y="4509135"/>
            <a:ext cx="2449830" cy="52197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chemeClr val="bg1"/>
                </a:solidFill>
                <a:cs typeface="江城正义体 500W" panose="020B0500000000000000" charset="-122"/>
                <a:sym typeface="+mn-ea"/>
              </a:rPr>
              <a:t>4.3 </a:t>
            </a:r>
            <a:r>
              <a:rPr lang="zh-CN" altLang="en-US" sz="2800">
                <a:solidFill>
                  <a:schemeClr val="bg1"/>
                </a:solidFill>
                <a:cs typeface="江城正义体 500W" panose="020B0500000000000000" charset="-122"/>
                <a:sym typeface="+mn-ea"/>
              </a:rPr>
              <a:t>公关传播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31470" y="2767965"/>
            <a:ext cx="11292205" cy="1614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/>
              <a:t>通过策划、组织和利用具有新闻价值、社会影响以及名人效应的人 物或事件，吸引媒体、社会团体和消费者的话题与关注，以求提高企业和产品的知名度、美誉度，树立良好品牌形象，并最终促成产品或服务销售的手段和方式。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31470" y="5031105"/>
            <a:ext cx="11292840" cy="166199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zh-CN" sz="2200" b="0" dirty="0">
                <a:solidFill>
                  <a:srgbClr val="000000"/>
                </a:solidFill>
                <a:latin typeface="+mj-lt"/>
                <a:ea typeface="+mj-lt"/>
                <a:cs typeface="+mj-lt"/>
              </a:rPr>
              <a:t>包括媒体关系、政府关系、社会关系、投资者关系等众多因素，它也是重</a:t>
            </a:r>
            <a:r>
              <a:rPr lang="en-US" sz="2200" b="0" dirty="0">
                <a:solidFill>
                  <a:srgbClr val="000000"/>
                </a:solidFill>
                <a:latin typeface="+mj-lt"/>
                <a:ea typeface="+mj-lt"/>
                <a:cs typeface="+mj-lt"/>
              </a:rPr>
              <a:t> </a:t>
            </a:r>
            <a:r>
              <a:rPr lang="zh-CN" sz="2200" b="0" dirty="0">
                <a:solidFill>
                  <a:srgbClr val="000000"/>
                </a:solidFill>
                <a:latin typeface="+mj-lt"/>
                <a:ea typeface="+mj-lt"/>
                <a:cs typeface="+mj-lt"/>
              </a:rPr>
              <a:t>要的服装传播手段之一，可以借助一定途径产生超越广告的可信度，帮助企业快速地塑造品牌形</a:t>
            </a:r>
            <a:r>
              <a:rPr lang="en-US" sz="2200" b="0" dirty="0">
                <a:solidFill>
                  <a:srgbClr val="000000"/>
                </a:solidFill>
                <a:latin typeface="+mj-lt"/>
                <a:ea typeface="+mj-lt"/>
                <a:cs typeface="+mj-lt"/>
              </a:rPr>
              <a:t> </a:t>
            </a:r>
            <a:r>
              <a:rPr lang="zh-CN" sz="2200" b="0" dirty="0">
                <a:solidFill>
                  <a:srgbClr val="000000"/>
                </a:solidFill>
                <a:latin typeface="+mj-lt"/>
                <a:ea typeface="+mj-lt"/>
                <a:cs typeface="+mj-lt"/>
              </a:rPr>
              <a:t>象、增加品牌的知名度和美誉度</a:t>
            </a:r>
            <a:r>
              <a:rPr lang="zh-CN" altLang="en-US" sz="2400" dirty="0">
                <a:solidFill>
                  <a:srgbClr val="000000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公众号营销星球</a:t>
            </a:r>
            <a:r>
              <a:rPr lang="zh-CN" sz="2200" b="0" dirty="0">
                <a:solidFill>
                  <a:srgbClr val="000000"/>
                </a:solidFill>
                <a:latin typeface="+mj-lt"/>
                <a:ea typeface="+mj-lt"/>
                <a:cs typeface="+mj-lt"/>
              </a:rPr>
              <a:t>。</a:t>
            </a:r>
            <a:endParaRPr lang="zh-CN" altLang="en-US" sz="2200" dirty="0">
              <a:latin typeface="+mj-lt"/>
              <a:ea typeface="+mj-lt"/>
              <a:cs typeface="+mj-lt"/>
            </a:endParaRPr>
          </a:p>
        </p:txBody>
      </p:sp>
    </p:spTree>
  </p:cSld>
  <p:clrMapOvr>
    <a:masterClrMapping/>
  </p:clrMapOvr>
  <p:transition spd="slow">
    <p:random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文本框 32"/>
          <p:cNvSpPr txBox="1"/>
          <p:nvPr/>
        </p:nvSpPr>
        <p:spPr>
          <a:xfrm>
            <a:off x="331470" y="407035"/>
            <a:ext cx="2577465" cy="52197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chemeClr val="bg1"/>
                </a:solidFill>
                <a:cs typeface="江城正义体 500W" panose="020B0500000000000000" charset="-122"/>
                <a:sym typeface="+mn-ea"/>
              </a:rPr>
              <a:t>4.4 </a:t>
            </a:r>
            <a:r>
              <a:rPr lang="zh-CN" altLang="en-US" sz="2800">
                <a:solidFill>
                  <a:schemeClr val="bg1"/>
                </a:solidFill>
                <a:cs typeface="江城正义体 500W" panose="020B0500000000000000" charset="-122"/>
                <a:sym typeface="+mn-ea"/>
              </a:rPr>
              <a:t>人际传播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31470" y="1246505"/>
            <a:ext cx="11139170" cy="48774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/>
              <a:t>人际传播是人与人直接的信息沟通和情感交流活动，具有明显的社会性特征。在数字技术飞 速发展的今天，品牌的人际传播呈现多样化趋势。</a:t>
            </a:r>
          </a:p>
          <a:p>
            <a:pPr>
              <a:lnSpc>
                <a:spcPct val="150000"/>
              </a:lnSpc>
            </a:pPr>
            <a:endParaRPr lang="zh-CN" altLang="en-US" sz="2200"/>
          </a:p>
          <a:p>
            <a:pPr>
              <a:lnSpc>
                <a:spcPct val="150000"/>
              </a:lnSpc>
            </a:pPr>
            <a:r>
              <a:rPr lang="zh-CN" altLang="en-US" sz="2400" b="1"/>
              <a:t>人际传播具有以下特点：</a:t>
            </a:r>
          </a:p>
          <a:p>
            <a:pPr>
              <a:lnSpc>
                <a:spcPct val="200000"/>
              </a:lnSpc>
            </a:pPr>
            <a:r>
              <a:rPr lang="zh-CN" altLang="en-US" sz="2200"/>
              <a:t>(1 )互动性强。每个人都是信息的发布者，同时又是信息的接收者。</a:t>
            </a:r>
          </a:p>
          <a:p>
            <a:pPr>
              <a:lnSpc>
                <a:spcPct val="200000"/>
              </a:lnSpc>
            </a:pPr>
            <a:r>
              <a:rPr lang="zh-CN" altLang="en-US" sz="2200"/>
              <a:t>(2)表达形式多样。信息传播的表达符号多，语言、表情、视频都可以作为传播工具。</a:t>
            </a:r>
          </a:p>
          <a:p>
            <a:pPr>
              <a:lnSpc>
                <a:spcPct val="200000"/>
              </a:lnSpc>
            </a:pPr>
            <a:r>
              <a:rPr lang="zh-CN" altLang="en-US" sz="2200"/>
              <a:t>(3)信息反馈快，数据易于收集与分析。</a:t>
            </a:r>
          </a:p>
          <a:p>
            <a:pPr>
              <a:lnSpc>
                <a:spcPct val="200000"/>
              </a:lnSpc>
            </a:pPr>
            <a:r>
              <a:rPr lang="zh-CN" altLang="en-US" sz="2200"/>
              <a:t>(4)传递和接收信息的渠道多，方法灵活。</a:t>
            </a:r>
          </a:p>
        </p:txBody>
      </p:sp>
    </p:spTree>
  </p:cSld>
  <p:clrMapOvr>
    <a:masterClrMapping/>
  </p:clrMapOvr>
  <p:transition spd="slow">
    <p:random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任意多边形: 形状 37"/>
          <p:cNvSpPr/>
          <p:nvPr/>
        </p:nvSpPr>
        <p:spPr>
          <a:xfrm>
            <a:off x="74295" y="79375"/>
            <a:ext cx="12053570" cy="6710045"/>
          </a:xfrm>
          <a:custGeom>
            <a:avLst/>
            <a:gdLst>
              <a:gd name="connsiteX0" fmla="*/ 0 w 12192000"/>
              <a:gd name="connsiteY0" fmla="*/ 0 h 6858000"/>
              <a:gd name="connsiteX1" fmla="*/ 8846969 w 12192000"/>
              <a:gd name="connsiteY1" fmla="*/ 0 h 6858000"/>
              <a:gd name="connsiteX2" fmla="*/ 9880600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1946057 h 6858000"/>
              <a:gd name="connsiteX5" fmla="*/ 11150196 w 12192000"/>
              <a:gd name="connsiteY5" fmla="*/ 6857999 h 6858000"/>
              <a:gd name="connsiteX6" fmla="*/ 9880600 w 12192000"/>
              <a:gd name="connsiteY6" fmla="*/ 6857999 h 6858000"/>
              <a:gd name="connsiteX7" fmla="*/ 9880600 w 12192000"/>
              <a:gd name="connsiteY7" fmla="*/ 6858000 h 6858000"/>
              <a:gd name="connsiteX8" fmla="*/ 0 w 12192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8846969" y="0"/>
                </a:lnTo>
                <a:lnTo>
                  <a:pt x="9880600" y="0"/>
                </a:lnTo>
                <a:lnTo>
                  <a:pt x="12192000" y="0"/>
                </a:lnTo>
                <a:lnTo>
                  <a:pt x="12192000" y="1946057"/>
                </a:lnTo>
                <a:lnTo>
                  <a:pt x="11150196" y="6857999"/>
                </a:lnTo>
                <a:lnTo>
                  <a:pt x="9880600" y="6857999"/>
                </a:lnTo>
                <a:lnTo>
                  <a:pt x="98806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solidFill>
              <a:srgbClr val="D09E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江城正义体 500W" panose="020B0500000000000000" charset="-122"/>
            </a:endParaRPr>
          </a:p>
        </p:txBody>
      </p:sp>
      <p:sp>
        <p:nvSpPr>
          <p:cNvPr id="4" name="平行四边形 3"/>
          <p:cNvSpPr/>
          <p:nvPr/>
        </p:nvSpPr>
        <p:spPr>
          <a:xfrm>
            <a:off x="95250" y="69850"/>
            <a:ext cx="5212080" cy="6720205"/>
          </a:xfrm>
          <a:prstGeom prst="parallelogram">
            <a:avLst>
              <a:gd name="adj" fmla="val 27906"/>
            </a:avLst>
          </a:prstGeom>
          <a:solidFill>
            <a:srgbClr val="DE6262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江城正义体 500W" panose="020B0500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621623" y="1119556"/>
            <a:ext cx="1852999" cy="4507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700" dirty="0">
                <a:solidFill>
                  <a:schemeClr val="bg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5</a:t>
            </a:r>
            <a:endParaRPr lang="zh-CN" altLang="en-US" sz="28700" dirty="0">
              <a:solidFill>
                <a:schemeClr val="bg1"/>
              </a:solidFill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1087232" y="4774523"/>
            <a:ext cx="2610497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ea typeface="江城正义体 500W" panose="020B0500000000000000" charset="-122"/>
                <a:sym typeface="+mn-ea"/>
              </a:rPr>
              <a:t>PART FIVE</a:t>
            </a:r>
            <a:endParaRPr lang="zh-CN" altLang="en-US" sz="2800" b="1" dirty="0">
              <a:solidFill>
                <a:schemeClr val="bg1"/>
              </a:solidFill>
              <a:ea typeface="江城正义体 500W" panose="020B0500000000000000" charset="-122"/>
              <a:cs typeface="江城正义体 500W" panose="020B0500000000000000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6125210" y="2404110"/>
            <a:ext cx="455993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b="1" dirty="0">
                <a:solidFill>
                  <a:schemeClr val="tx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服装品牌</a:t>
            </a:r>
          </a:p>
          <a:p>
            <a:pPr algn="ctr"/>
            <a:r>
              <a:rPr lang="zh-CN" altLang="en-US" sz="6000" b="1" dirty="0">
                <a:solidFill>
                  <a:schemeClr val="tx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传播的媒介</a:t>
            </a:r>
          </a:p>
        </p:txBody>
      </p:sp>
    </p:spTree>
  </p:cSld>
  <p:clrMapOvr>
    <a:masterClrMapping/>
  </p:clrMapOvr>
  <p:transition spd="slow">
    <p:random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文本框 32"/>
          <p:cNvSpPr txBox="1"/>
          <p:nvPr/>
        </p:nvSpPr>
        <p:spPr>
          <a:xfrm>
            <a:off x="345440" y="284480"/>
            <a:ext cx="4111625" cy="52197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altLang="zh-CN" sz="2800">
                <a:solidFill>
                  <a:schemeClr val="bg1"/>
                </a:solidFill>
                <a:cs typeface="江城正义体 500W" panose="020B0500000000000000" charset="-122"/>
                <a:sym typeface="+mn-ea"/>
              </a:rPr>
              <a:t>5.1  </a:t>
            </a:r>
            <a:r>
              <a:rPr lang="zh-CN" altLang="en-US" sz="2800">
                <a:solidFill>
                  <a:schemeClr val="bg1"/>
                </a:solidFill>
                <a:cs typeface="江城正义体 500W" panose="020B0500000000000000" charset="-122"/>
                <a:sym typeface="+mn-ea"/>
              </a:rPr>
              <a:t>品牌传播的主要媒介</a:t>
            </a:r>
          </a:p>
        </p:txBody>
      </p:sp>
      <p:sp>
        <p:nvSpPr>
          <p:cNvPr id="100" name="文本框 99"/>
          <p:cNvSpPr txBox="1"/>
          <p:nvPr/>
        </p:nvSpPr>
        <p:spPr>
          <a:xfrm>
            <a:off x="345440" y="806450"/>
            <a:ext cx="3129280" cy="2122805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E06862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zh-CN" altLang="en-US" sz="2200">
                <a:solidFill>
                  <a:schemeClr val="tx1"/>
                </a:solidFill>
              </a:rPr>
              <a:t>平面媒体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zh-CN" altLang="en-US" sz="2200">
                <a:solidFill>
                  <a:schemeClr val="tx1"/>
                </a:solidFill>
              </a:rPr>
              <a:t>电视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zh-CN" altLang="en-US" sz="2200">
                <a:solidFill>
                  <a:schemeClr val="tx1"/>
                </a:solidFill>
              </a:rPr>
              <a:t>新媒体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45440" y="3168015"/>
            <a:ext cx="5403215" cy="52197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altLang="zh-CN" sz="2800">
                <a:solidFill>
                  <a:schemeClr val="bg1"/>
                </a:solidFill>
                <a:cs typeface="江城正义体 500W" panose="020B0500000000000000" charset="-122"/>
                <a:sym typeface="+mn-ea"/>
              </a:rPr>
              <a:t>5.2  </a:t>
            </a:r>
            <a:r>
              <a:rPr lang="zh-CN" altLang="en-US" sz="2800">
                <a:solidFill>
                  <a:schemeClr val="bg1"/>
                </a:solidFill>
                <a:cs typeface="江城正义体 500W" panose="020B0500000000000000" charset="-122"/>
                <a:sym typeface="+mn-ea"/>
              </a:rPr>
              <a:t>品牌创立各阶段的传播策划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345440" y="3689668"/>
            <a:ext cx="3519805" cy="2799715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E06862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marL="457200" indent="-457200">
              <a:lnSpc>
                <a:spcPct val="200000"/>
              </a:lnSpc>
              <a:buFont typeface="Arial" panose="020B0604020202020204" pitchFamily="34" charset="0"/>
              <a:buAutoNum type="arabicPeriod"/>
            </a:pPr>
            <a:r>
              <a:rPr lang="zh-CN" altLang="en-US" sz="2200">
                <a:solidFill>
                  <a:schemeClr val="tx1"/>
                </a:solidFill>
              </a:rPr>
              <a:t>品牌搭建期</a:t>
            </a:r>
          </a:p>
          <a:p>
            <a:pPr marL="457200" indent="-457200">
              <a:lnSpc>
                <a:spcPct val="200000"/>
              </a:lnSpc>
              <a:buFont typeface="Arial" panose="020B0604020202020204" pitchFamily="34" charset="0"/>
              <a:buAutoNum type="arabicPeriod"/>
            </a:pPr>
            <a:r>
              <a:rPr lang="zh-CN" altLang="en-US" sz="2200">
                <a:solidFill>
                  <a:schemeClr val="tx1"/>
                </a:solidFill>
              </a:rPr>
              <a:t>品牌运营期</a:t>
            </a:r>
          </a:p>
          <a:p>
            <a:pPr marL="457200" indent="-457200">
              <a:lnSpc>
                <a:spcPct val="200000"/>
              </a:lnSpc>
              <a:buFont typeface="Arial" panose="020B0604020202020204" pitchFamily="34" charset="0"/>
              <a:buAutoNum type="arabicPeriod"/>
            </a:pPr>
            <a:r>
              <a:rPr lang="zh-CN" altLang="en-US" sz="2200">
                <a:solidFill>
                  <a:schemeClr val="tx1"/>
                </a:solidFill>
              </a:rPr>
              <a:t>品牌沉淀期</a:t>
            </a:r>
          </a:p>
          <a:p>
            <a:pPr marL="457200" indent="-457200">
              <a:lnSpc>
                <a:spcPct val="200000"/>
              </a:lnSpc>
              <a:buFont typeface="Arial" panose="020B0604020202020204" pitchFamily="34" charset="0"/>
              <a:buAutoNum type="arabicPeriod"/>
            </a:pPr>
            <a:r>
              <a:rPr lang="zh-CN" altLang="en-US" sz="2200">
                <a:solidFill>
                  <a:schemeClr val="tx1"/>
                </a:solidFill>
              </a:rPr>
              <a:t>品牌升级期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735445" y="284480"/>
            <a:ext cx="4111625" cy="52197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altLang="zh-CN" sz="2800">
                <a:solidFill>
                  <a:schemeClr val="bg1"/>
                </a:solidFill>
                <a:cs typeface="江城正义体 500W" panose="020B0500000000000000" charset="-122"/>
                <a:sym typeface="+mn-ea"/>
              </a:rPr>
              <a:t>5.3  </a:t>
            </a:r>
            <a:r>
              <a:rPr lang="zh-CN" altLang="en-US" sz="2800">
                <a:solidFill>
                  <a:schemeClr val="bg1"/>
                </a:solidFill>
                <a:cs typeface="江城正义体 500W" panose="020B0500000000000000" charset="-122"/>
                <a:sym typeface="+mn-ea"/>
              </a:rPr>
              <a:t>品牌形象搭建与传播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6735445" y="806450"/>
            <a:ext cx="4224020" cy="41541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457200" indent="-457200">
              <a:lnSpc>
                <a:spcPct val="200000"/>
              </a:lnSpc>
              <a:buAutoNum type="arabicPeriod"/>
            </a:pPr>
            <a:r>
              <a:rPr lang="zh-CN" altLang="en-US" sz="2200"/>
              <a:t>品牌调性定位策划</a:t>
            </a:r>
          </a:p>
          <a:p>
            <a:pPr marL="457200" indent="-457200">
              <a:lnSpc>
                <a:spcPct val="200000"/>
              </a:lnSpc>
              <a:buAutoNum type="arabicPeriod"/>
            </a:pPr>
            <a:r>
              <a:rPr lang="zh-CN" altLang="en-US" sz="2200"/>
              <a:t>品牌动态形象宣传策划</a:t>
            </a:r>
          </a:p>
          <a:p>
            <a:pPr marL="457200" indent="-457200">
              <a:lnSpc>
                <a:spcPct val="200000"/>
              </a:lnSpc>
              <a:buAutoNum type="arabicPeriod"/>
            </a:pPr>
            <a:r>
              <a:rPr lang="zh-CN" altLang="en-US" sz="2200"/>
              <a:t>网站搭建</a:t>
            </a:r>
          </a:p>
          <a:p>
            <a:pPr marL="457200" indent="-457200">
              <a:lnSpc>
                <a:spcPct val="200000"/>
              </a:lnSpc>
              <a:buAutoNum type="arabicPeriod"/>
            </a:pPr>
            <a:r>
              <a:rPr lang="zh-CN" altLang="en-US" sz="2200"/>
              <a:t>自媒体平台搭建</a:t>
            </a:r>
          </a:p>
          <a:p>
            <a:pPr marL="457200" indent="-457200">
              <a:lnSpc>
                <a:spcPct val="200000"/>
              </a:lnSpc>
              <a:buAutoNum type="arabicPeriod"/>
            </a:pPr>
            <a:r>
              <a:rPr lang="zh-CN" altLang="en-US" sz="2200"/>
              <a:t>产品宣传信息</a:t>
            </a:r>
          </a:p>
          <a:p>
            <a:pPr marL="457200" indent="-457200">
              <a:lnSpc>
                <a:spcPct val="200000"/>
              </a:lnSpc>
              <a:buAutoNum type="arabicPeriod"/>
            </a:pPr>
            <a:r>
              <a:rPr lang="zh-CN" altLang="en-US" sz="2200"/>
              <a:t>电商主题</a:t>
            </a:r>
          </a:p>
        </p:txBody>
      </p:sp>
    </p:spTree>
  </p:cSld>
  <p:clrMapOvr>
    <a:masterClrMapping/>
  </p:clrMapOvr>
  <p:transition spd="slow">
    <p:random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ïsļïḓé"/>
          <p:cNvSpPr/>
          <p:nvPr/>
        </p:nvSpPr>
        <p:spPr>
          <a:xfrm>
            <a:off x="3674745" y="3968433"/>
            <a:ext cx="854075" cy="834390"/>
          </a:xfrm>
          <a:prstGeom prst="ellipse">
            <a:avLst/>
          </a:prstGeom>
          <a:solidFill>
            <a:schemeClr val="tx1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/>
          <a:lstStyle/>
          <a:p>
            <a:pPr algn="ctr"/>
            <a:r>
              <a:rPr lang="en-US" altLang="zh-CN" sz="3200" b="1" dirty="0">
                <a:cs typeface="江城正义体 500W" panose="020B0500000000000000" charset="-122"/>
              </a:rPr>
              <a:t>3</a:t>
            </a:r>
            <a:endParaRPr lang="en-US" altLang="zh-CN" sz="3200" b="1" dirty="0">
              <a:ea typeface="江城正义体 500W" panose="020B0500000000000000" charset="-122"/>
              <a:cs typeface="江城正义体 500W" panose="020B0500000000000000" charset="-122"/>
            </a:endParaRPr>
          </a:p>
        </p:txBody>
      </p:sp>
      <p:sp>
        <p:nvSpPr>
          <p:cNvPr id="17" name="íSlíde"/>
          <p:cNvSpPr/>
          <p:nvPr/>
        </p:nvSpPr>
        <p:spPr>
          <a:xfrm>
            <a:off x="2365375" y="2636838"/>
            <a:ext cx="854075" cy="834390"/>
          </a:xfrm>
          <a:prstGeom prst="ellipse">
            <a:avLst/>
          </a:prstGeom>
          <a:solidFill>
            <a:srgbClr val="FFD966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/>
          <a:lstStyle/>
          <a:p>
            <a:pPr algn="ctr"/>
            <a:r>
              <a:rPr lang="en-US" altLang="zh-CN" sz="3200" b="1" dirty="0">
                <a:cs typeface="江城正义体 500W" panose="020B0500000000000000" charset="-122"/>
              </a:rPr>
              <a:t>2</a:t>
            </a:r>
            <a:endParaRPr lang="en-US" altLang="zh-CN" sz="3200" b="1" dirty="0">
              <a:ea typeface="江城正义体 500W" panose="020B0500000000000000" charset="-122"/>
              <a:cs typeface="江城正义体 500W" panose="020B0500000000000000" charset="-122"/>
            </a:endParaRPr>
          </a:p>
        </p:txBody>
      </p:sp>
      <p:sp>
        <p:nvSpPr>
          <p:cNvPr id="7" name="ísḻîḍé"/>
          <p:cNvSpPr/>
          <p:nvPr/>
        </p:nvSpPr>
        <p:spPr>
          <a:xfrm>
            <a:off x="1102995" y="1460818"/>
            <a:ext cx="854075" cy="834390"/>
          </a:xfrm>
          <a:prstGeom prst="ellipse">
            <a:avLst/>
          </a:prstGeom>
          <a:solidFill>
            <a:srgbClr val="E06862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/>
          <a:lstStyle/>
          <a:p>
            <a:pPr algn="ctr"/>
            <a:r>
              <a:rPr lang="en-US" altLang="zh-CN" sz="3200" b="1" dirty="0">
                <a:cs typeface="江城正义体 500W" panose="020B0500000000000000" charset="-122"/>
              </a:rPr>
              <a:t>1</a:t>
            </a:r>
            <a:endParaRPr lang="en-US" altLang="zh-CN" sz="3200" b="1" dirty="0">
              <a:ea typeface="江城正义体 500W" panose="020B0500000000000000" charset="-122"/>
              <a:cs typeface="江城正义体 500W" panose="020B0500000000000000" charset="-122"/>
            </a:endParaRPr>
          </a:p>
        </p:txBody>
      </p:sp>
      <p:sp>
        <p:nvSpPr>
          <p:cNvPr id="39" name="íşḻîďe"/>
          <p:cNvSpPr txBox="1"/>
          <p:nvPr/>
        </p:nvSpPr>
        <p:spPr>
          <a:xfrm>
            <a:off x="3808095" y="2610485"/>
            <a:ext cx="3173730" cy="83947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l">
              <a:lnSpc>
                <a:spcPct val="15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视觉营销企划</a:t>
            </a:r>
          </a:p>
        </p:txBody>
      </p:sp>
      <p:sp>
        <p:nvSpPr>
          <p:cNvPr id="41" name="íşḻîďe"/>
          <p:cNvSpPr txBox="1"/>
          <p:nvPr/>
        </p:nvSpPr>
        <p:spPr>
          <a:xfrm>
            <a:off x="5117465" y="3969385"/>
            <a:ext cx="5447030" cy="96837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l">
              <a:lnSpc>
                <a:spcPct val="15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产品宣传手段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331470" y="295275"/>
            <a:ext cx="3975100" cy="5835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>
                <a:solidFill>
                  <a:schemeClr val="bg1"/>
                </a:solidFill>
                <a:cs typeface="江城正义体 500W" panose="020B0500000000000000" charset="-122"/>
                <a:sym typeface="+mn-ea"/>
              </a:rPr>
              <a:t>服装商品的营销策略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545715" y="1509395"/>
            <a:ext cx="3245485" cy="737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营销渠道的选择</a:t>
            </a:r>
          </a:p>
        </p:txBody>
      </p:sp>
      <p:sp>
        <p:nvSpPr>
          <p:cNvPr id="2" name="ïsļïḓé"/>
          <p:cNvSpPr/>
          <p:nvPr/>
        </p:nvSpPr>
        <p:spPr>
          <a:xfrm>
            <a:off x="4968240" y="5300028"/>
            <a:ext cx="854075" cy="834390"/>
          </a:xfrm>
          <a:prstGeom prst="ellipse">
            <a:avLst/>
          </a:prstGeom>
          <a:solidFill>
            <a:schemeClr val="bg2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/>
          <a:lstStyle/>
          <a:p>
            <a:pPr algn="ctr"/>
            <a:r>
              <a:rPr lang="en-US" altLang="zh-CN" sz="3200" b="1" dirty="0">
                <a:solidFill>
                  <a:schemeClr val="tx1"/>
                </a:solidFill>
                <a:cs typeface="江城正义体 500W" panose="020B0500000000000000" charset="-122"/>
              </a:rPr>
              <a:t>4</a:t>
            </a:r>
            <a:endParaRPr lang="en-US" altLang="zh-CN" sz="3200" b="1" dirty="0">
              <a:solidFill>
                <a:schemeClr val="tx1"/>
              </a:solidFill>
              <a:ea typeface="江城正义体 500W" panose="020B0500000000000000" charset="-122"/>
              <a:cs typeface="江城正义体 500W" panose="020B05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410960" y="5457190"/>
            <a:ext cx="518287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2800" b="1"/>
              <a:t>销售促销战略的制定与实施</a:t>
            </a:r>
          </a:p>
        </p:txBody>
      </p:sp>
    </p:spTree>
  </p:cSld>
  <p:clrMapOvr>
    <a:masterClrMapping/>
  </p:clrMapOvr>
  <p:transition spd="slow">
    <p:random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任意多边形: 形状 37"/>
          <p:cNvSpPr/>
          <p:nvPr/>
        </p:nvSpPr>
        <p:spPr>
          <a:xfrm>
            <a:off x="74295" y="79375"/>
            <a:ext cx="12053570" cy="6710045"/>
          </a:xfrm>
          <a:custGeom>
            <a:avLst/>
            <a:gdLst>
              <a:gd name="connsiteX0" fmla="*/ 0 w 12192000"/>
              <a:gd name="connsiteY0" fmla="*/ 0 h 6858000"/>
              <a:gd name="connsiteX1" fmla="*/ 8846969 w 12192000"/>
              <a:gd name="connsiteY1" fmla="*/ 0 h 6858000"/>
              <a:gd name="connsiteX2" fmla="*/ 9880600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1946057 h 6858000"/>
              <a:gd name="connsiteX5" fmla="*/ 11150196 w 12192000"/>
              <a:gd name="connsiteY5" fmla="*/ 6857999 h 6858000"/>
              <a:gd name="connsiteX6" fmla="*/ 9880600 w 12192000"/>
              <a:gd name="connsiteY6" fmla="*/ 6857999 h 6858000"/>
              <a:gd name="connsiteX7" fmla="*/ 9880600 w 12192000"/>
              <a:gd name="connsiteY7" fmla="*/ 6858000 h 6858000"/>
              <a:gd name="connsiteX8" fmla="*/ 0 w 12192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8846969" y="0"/>
                </a:lnTo>
                <a:lnTo>
                  <a:pt x="9880600" y="0"/>
                </a:lnTo>
                <a:lnTo>
                  <a:pt x="12192000" y="0"/>
                </a:lnTo>
                <a:lnTo>
                  <a:pt x="12192000" y="1946057"/>
                </a:lnTo>
                <a:lnTo>
                  <a:pt x="11150196" y="6857999"/>
                </a:lnTo>
                <a:lnTo>
                  <a:pt x="9880600" y="6857999"/>
                </a:lnTo>
                <a:lnTo>
                  <a:pt x="98806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solidFill>
              <a:srgbClr val="D09E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江城正义体 500W" panose="020B0500000000000000" charset="-122"/>
            </a:endParaRPr>
          </a:p>
        </p:txBody>
      </p:sp>
      <p:sp>
        <p:nvSpPr>
          <p:cNvPr id="4" name="平行四边形 3"/>
          <p:cNvSpPr/>
          <p:nvPr/>
        </p:nvSpPr>
        <p:spPr>
          <a:xfrm>
            <a:off x="95250" y="69850"/>
            <a:ext cx="5212080" cy="6720205"/>
          </a:xfrm>
          <a:prstGeom prst="parallelogram">
            <a:avLst>
              <a:gd name="adj" fmla="val 27906"/>
            </a:avLst>
          </a:prstGeom>
          <a:solidFill>
            <a:srgbClr val="DE6262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江城正义体 500W" panose="020B0500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621623" y="1119556"/>
            <a:ext cx="1852999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700" dirty="0">
                <a:solidFill>
                  <a:schemeClr val="bg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1</a:t>
            </a:r>
            <a:endParaRPr lang="zh-CN" altLang="en-US" sz="28700" dirty="0">
              <a:solidFill>
                <a:schemeClr val="bg1"/>
              </a:solidFill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1087232" y="4774523"/>
            <a:ext cx="26104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ea typeface="江城正义体 500W" panose="020B0500000000000000" charset="-122"/>
                <a:cs typeface="江城正义体 500W" panose="020B0500000000000000" charset="-122"/>
              </a:rPr>
              <a:t>PART ONE</a:t>
            </a:r>
            <a:endParaRPr lang="zh-CN" altLang="en-US" sz="2800" b="1" dirty="0">
              <a:solidFill>
                <a:schemeClr val="bg1"/>
              </a:solidFill>
              <a:ea typeface="江城正义体 500W" panose="020B0500000000000000" charset="-122"/>
              <a:cs typeface="江城正义体 500W" panose="020B0500000000000000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5307139" y="2866438"/>
            <a:ext cx="552577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6000" b="1" dirty="0">
                <a:solidFill>
                  <a:schemeClr val="tx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营销渠道的选择</a:t>
            </a:r>
          </a:p>
        </p:txBody>
      </p:sp>
    </p:spTree>
  </p:cSld>
  <p:clrMapOvr>
    <a:masterClrMapping/>
  </p:clrMapOvr>
  <p:transition spd="slow">
    <p:random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7004685" y="1715770"/>
            <a:ext cx="212217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altLang="zh-CN" sz="2800" b="1" dirty="0">
                <a:solidFill>
                  <a:prstClr val="black">
                    <a:lumMod val="75000"/>
                    <a:lumOff val="25000"/>
                  </a:prstClr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1</a:t>
            </a:r>
            <a:r>
              <a:rPr lang="zh-CN" altLang="en-US" sz="2800" b="1" dirty="0">
                <a:solidFill>
                  <a:prstClr val="black">
                    <a:lumMod val="75000"/>
                    <a:lumOff val="25000"/>
                  </a:prstClr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、百货商店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004685" y="2529205"/>
            <a:ext cx="252984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altLang="zh-CN" sz="2800" b="1" dirty="0">
                <a:solidFill>
                  <a:prstClr val="black">
                    <a:lumMod val="75000"/>
                    <a:lumOff val="25000"/>
                  </a:prstClr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2</a:t>
            </a:r>
            <a:r>
              <a:rPr lang="zh-CN" altLang="en-US" sz="2800" b="1" dirty="0">
                <a:solidFill>
                  <a:prstClr val="black">
                    <a:lumMod val="75000"/>
                    <a:lumOff val="25000"/>
                  </a:prstClr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、连锁专卖店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004685" y="3342640"/>
            <a:ext cx="324104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altLang="zh-CN" sz="2800" b="1" dirty="0">
                <a:solidFill>
                  <a:prstClr val="black">
                    <a:lumMod val="75000"/>
                    <a:lumOff val="25000"/>
                  </a:prstClr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3</a:t>
            </a:r>
            <a:r>
              <a:rPr lang="zh-CN" altLang="en-US" sz="2800" b="1" dirty="0">
                <a:solidFill>
                  <a:prstClr val="black">
                    <a:lumMod val="75000"/>
                    <a:lumOff val="25000"/>
                  </a:prstClr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、一站式购物中心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004685" y="4156075"/>
            <a:ext cx="32562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2800" b="1" dirty="0">
                <a:solidFill>
                  <a:prstClr val="black">
                    <a:lumMod val="75000"/>
                    <a:lumOff val="25000"/>
                  </a:prstClr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4</a:t>
            </a:r>
            <a:r>
              <a:rPr lang="zh-CN" altLang="en-US" sz="2800" b="1" dirty="0">
                <a:solidFill>
                  <a:prstClr val="black">
                    <a:lumMod val="75000"/>
                    <a:lumOff val="25000"/>
                  </a:prstClr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、买手集成店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004685" y="4969510"/>
            <a:ext cx="32562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2800" b="1" dirty="0">
                <a:solidFill>
                  <a:prstClr val="black">
                    <a:lumMod val="75000"/>
                    <a:lumOff val="25000"/>
                  </a:prstClr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5</a:t>
            </a:r>
            <a:r>
              <a:rPr lang="zh-CN" altLang="da-DK" sz="2800" b="1" dirty="0">
                <a:solidFill>
                  <a:prstClr val="black">
                    <a:lumMod val="75000"/>
                    <a:lumOff val="25000"/>
                  </a:prstClr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、网店</a:t>
            </a:r>
            <a:endParaRPr kumimoji="0" lang="zh-CN" altLang="da-DK" sz="2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004685" y="5782945"/>
            <a:ext cx="32562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2800" b="1" dirty="0">
                <a:solidFill>
                  <a:prstClr val="black">
                    <a:lumMod val="75000"/>
                    <a:lumOff val="25000"/>
                  </a:prstClr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6</a:t>
            </a:r>
            <a:r>
              <a:rPr lang="zh-CN" altLang="en-US" sz="2800" b="1" dirty="0">
                <a:solidFill>
                  <a:prstClr val="black">
                    <a:lumMod val="75000"/>
                    <a:lumOff val="25000"/>
                  </a:prstClr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、快闪店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31470" y="295275"/>
            <a:ext cx="3197860" cy="52197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altLang="zh-CN" sz="2800">
                <a:solidFill>
                  <a:schemeClr val="bg1"/>
                </a:solidFill>
                <a:cs typeface="江城正义体 500W" panose="020B0500000000000000" charset="-122"/>
                <a:sym typeface="+mn-ea"/>
              </a:rPr>
              <a:t>1</a:t>
            </a:r>
            <a:r>
              <a:rPr lang="zh-CN" altLang="en-US" sz="2800">
                <a:solidFill>
                  <a:schemeClr val="bg1"/>
                </a:solidFill>
                <a:cs typeface="江城正义体 500W" panose="020B0500000000000000" charset="-122"/>
                <a:sym typeface="+mn-ea"/>
              </a:rPr>
              <a:t>、营销渠道的选择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709930" y="1393190"/>
            <a:ext cx="5471795" cy="48310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200"/>
              <a:t>在服装商品企划中，除了将产品的内容做好之外，若想要产品真正落地于市场之中，还需要有好的渠道进行销售拓展，当然，不同类型的品牌和产品需要有不同且相互适应的渠道去选择。时尚产业的发展瞬息万变，只有实施正确的营销战略，才能使品牌立于不败之地。</a:t>
            </a:r>
          </a:p>
        </p:txBody>
      </p:sp>
    </p:spTree>
  </p:cSld>
  <p:clrMapOvr>
    <a:masterClrMapping/>
  </p:clrMapOvr>
  <p:transition spd="slow">
    <p:random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任意多边形: 形状 37"/>
          <p:cNvSpPr/>
          <p:nvPr/>
        </p:nvSpPr>
        <p:spPr>
          <a:xfrm>
            <a:off x="74295" y="79375"/>
            <a:ext cx="12053570" cy="6710045"/>
          </a:xfrm>
          <a:custGeom>
            <a:avLst/>
            <a:gdLst>
              <a:gd name="connsiteX0" fmla="*/ 0 w 12192000"/>
              <a:gd name="connsiteY0" fmla="*/ 0 h 6858000"/>
              <a:gd name="connsiteX1" fmla="*/ 8846969 w 12192000"/>
              <a:gd name="connsiteY1" fmla="*/ 0 h 6858000"/>
              <a:gd name="connsiteX2" fmla="*/ 9880600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1946057 h 6858000"/>
              <a:gd name="connsiteX5" fmla="*/ 11150196 w 12192000"/>
              <a:gd name="connsiteY5" fmla="*/ 6857999 h 6858000"/>
              <a:gd name="connsiteX6" fmla="*/ 9880600 w 12192000"/>
              <a:gd name="connsiteY6" fmla="*/ 6857999 h 6858000"/>
              <a:gd name="connsiteX7" fmla="*/ 9880600 w 12192000"/>
              <a:gd name="connsiteY7" fmla="*/ 6858000 h 6858000"/>
              <a:gd name="connsiteX8" fmla="*/ 0 w 12192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8846969" y="0"/>
                </a:lnTo>
                <a:lnTo>
                  <a:pt x="9880600" y="0"/>
                </a:lnTo>
                <a:lnTo>
                  <a:pt x="12192000" y="0"/>
                </a:lnTo>
                <a:lnTo>
                  <a:pt x="12192000" y="1946057"/>
                </a:lnTo>
                <a:lnTo>
                  <a:pt x="11150196" y="6857999"/>
                </a:lnTo>
                <a:lnTo>
                  <a:pt x="9880600" y="6857999"/>
                </a:lnTo>
                <a:lnTo>
                  <a:pt x="98806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solidFill>
              <a:srgbClr val="D09E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江城正义体 500W" panose="020B0500000000000000" charset="-122"/>
            </a:endParaRPr>
          </a:p>
        </p:txBody>
      </p:sp>
      <p:sp>
        <p:nvSpPr>
          <p:cNvPr id="4" name="平行四边形 3"/>
          <p:cNvSpPr/>
          <p:nvPr/>
        </p:nvSpPr>
        <p:spPr>
          <a:xfrm>
            <a:off x="95250" y="69850"/>
            <a:ext cx="5212080" cy="6720205"/>
          </a:xfrm>
          <a:prstGeom prst="parallelogram">
            <a:avLst>
              <a:gd name="adj" fmla="val 27906"/>
            </a:avLst>
          </a:prstGeom>
          <a:solidFill>
            <a:srgbClr val="DE6262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江城正义体 500W" panose="020B0500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621623" y="1119556"/>
            <a:ext cx="1852999" cy="4507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700" dirty="0">
                <a:solidFill>
                  <a:schemeClr val="bg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2</a:t>
            </a:r>
            <a:endParaRPr lang="zh-CN" altLang="en-US" sz="28700" dirty="0">
              <a:solidFill>
                <a:schemeClr val="bg1"/>
              </a:solidFill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1087232" y="4774523"/>
            <a:ext cx="2610497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ea typeface="江城正义体 500W" panose="020B0500000000000000" charset="-122"/>
                <a:cs typeface="江城正义体 500W" panose="020B0500000000000000" charset="-122"/>
              </a:rPr>
              <a:t>PART </a:t>
            </a:r>
            <a:r>
              <a:rPr lang="en-US" altLang="zh-CN" sz="2800" b="1" dirty="0">
                <a:solidFill>
                  <a:schemeClr val="bg1"/>
                </a:solidFill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TWO</a:t>
            </a:r>
            <a:endParaRPr lang="zh-CN" altLang="en-US" sz="2800" b="1" dirty="0">
              <a:solidFill>
                <a:schemeClr val="bg1"/>
              </a:solidFill>
              <a:ea typeface="江城正义体 500W" panose="020B0500000000000000" charset="-122"/>
              <a:cs typeface="江城正义体 500W" panose="020B0500000000000000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5399214" y="2865803"/>
            <a:ext cx="476250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6000" b="1" dirty="0">
                <a:solidFill>
                  <a:schemeClr val="tx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视觉营销企划</a:t>
            </a:r>
          </a:p>
        </p:txBody>
      </p:sp>
    </p:spTree>
  </p:cSld>
  <p:clrMapOvr>
    <a:masterClrMapping/>
  </p:clrMapOvr>
  <p:transition spd="slow">
    <p:random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/>
          <p:cNvSpPr/>
          <p:nvPr/>
        </p:nvSpPr>
        <p:spPr>
          <a:xfrm>
            <a:off x="2562860" y="1967230"/>
            <a:ext cx="2272030" cy="1096010"/>
          </a:xfrm>
          <a:prstGeom prst="ellipse">
            <a:avLst/>
          </a:prstGeom>
          <a:solidFill>
            <a:srgbClr val="FFD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cs typeface="江城正义体 500W" panose="020B0500000000000000" charset="-122"/>
              </a:rPr>
              <a:t>1. </a:t>
            </a:r>
            <a:r>
              <a:rPr lang="zh-CN" altLang="en-US" sz="2400" dirty="0">
                <a:solidFill>
                  <a:schemeClr val="tx1"/>
                </a:solidFill>
                <a:cs typeface="江城正义体 500W" panose="020B0500000000000000" charset="-122"/>
              </a:rPr>
              <a:t>形象语言</a:t>
            </a:r>
          </a:p>
        </p:txBody>
      </p:sp>
      <p:sp>
        <p:nvSpPr>
          <p:cNvPr id="7" name="椭圆 6"/>
          <p:cNvSpPr/>
          <p:nvPr/>
        </p:nvSpPr>
        <p:spPr>
          <a:xfrm>
            <a:off x="4835525" y="1967230"/>
            <a:ext cx="2272030" cy="1096010"/>
          </a:xfrm>
          <a:prstGeom prst="ellipse">
            <a:avLst/>
          </a:prstGeom>
          <a:solidFill>
            <a:srgbClr val="FFD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cs typeface="江城正义体 500W" panose="020B0500000000000000" charset="-122"/>
              </a:rPr>
              <a:t>2. </a:t>
            </a:r>
            <a:r>
              <a:rPr lang="zh-CN" altLang="en-US" sz="2400" dirty="0">
                <a:solidFill>
                  <a:schemeClr val="tx1"/>
                </a:solidFill>
                <a:cs typeface="江城正义体 500W" panose="020B0500000000000000" charset="-122"/>
              </a:rPr>
              <a:t>灯光照明设计</a:t>
            </a:r>
          </a:p>
        </p:txBody>
      </p:sp>
      <p:sp>
        <p:nvSpPr>
          <p:cNvPr id="8" name="椭圆 7"/>
          <p:cNvSpPr/>
          <p:nvPr/>
        </p:nvSpPr>
        <p:spPr>
          <a:xfrm>
            <a:off x="7107555" y="1967230"/>
            <a:ext cx="2272030" cy="1096010"/>
          </a:xfrm>
          <a:prstGeom prst="ellipse">
            <a:avLst/>
          </a:prstGeom>
          <a:solidFill>
            <a:srgbClr val="FFD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cs typeface="江城正义体 500W" panose="020B0500000000000000" charset="-122"/>
              </a:rPr>
              <a:t>3. </a:t>
            </a:r>
            <a:r>
              <a:rPr lang="zh-CN" altLang="en-US" sz="2400" dirty="0">
                <a:solidFill>
                  <a:schemeClr val="tx1"/>
                </a:solidFill>
                <a:cs typeface="江城正义体 500W" panose="020B0500000000000000" charset="-122"/>
              </a:rPr>
              <a:t>色彩设计</a:t>
            </a:r>
          </a:p>
        </p:txBody>
      </p:sp>
      <p:sp>
        <p:nvSpPr>
          <p:cNvPr id="9" name="矩形 8"/>
          <p:cNvSpPr/>
          <p:nvPr/>
        </p:nvSpPr>
        <p:spPr>
          <a:xfrm>
            <a:off x="384175" y="1910715"/>
            <a:ext cx="1911985" cy="1209040"/>
          </a:xfrm>
          <a:prstGeom prst="rect">
            <a:avLst/>
          </a:prstGeom>
          <a:solidFill>
            <a:srgbClr val="E068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2400" dirty="0">
                <a:cs typeface="江城正义体 500W" panose="020B0500000000000000" charset="-122"/>
              </a:rPr>
              <a:t>主题</a:t>
            </a:r>
          </a:p>
          <a:p>
            <a:pPr algn="ctr">
              <a:lnSpc>
                <a:spcPct val="150000"/>
              </a:lnSpc>
            </a:pPr>
            <a:r>
              <a:rPr lang="zh-CN" altLang="en-US" sz="2400" dirty="0">
                <a:cs typeface="江城正义体 500W" panose="020B0500000000000000" charset="-122"/>
              </a:rPr>
              <a:t>规划的构成</a:t>
            </a:r>
          </a:p>
        </p:txBody>
      </p:sp>
      <p:sp>
        <p:nvSpPr>
          <p:cNvPr id="10" name="矩形 9"/>
          <p:cNvSpPr/>
          <p:nvPr/>
        </p:nvSpPr>
        <p:spPr>
          <a:xfrm>
            <a:off x="384175" y="4315143"/>
            <a:ext cx="1911985" cy="1209040"/>
          </a:xfrm>
          <a:prstGeom prst="rect">
            <a:avLst/>
          </a:prstGeom>
          <a:solidFill>
            <a:srgbClr val="E068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2400" dirty="0">
                <a:cs typeface="江城正义体 500W" panose="020B0500000000000000" charset="-122"/>
              </a:rPr>
              <a:t>橱窗设计</a:t>
            </a:r>
          </a:p>
        </p:txBody>
      </p:sp>
      <p:sp>
        <p:nvSpPr>
          <p:cNvPr id="11" name="椭圆 10"/>
          <p:cNvSpPr/>
          <p:nvPr/>
        </p:nvSpPr>
        <p:spPr>
          <a:xfrm>
            <a:off x="2563495" y="4295140"/>
            <a:ext cx="2272030" cy="1249045"/>
          </a:xfrm>
          <a:prstGeom prst="ellipse">
            <a:avLst/>
          </a:prstGeom>
          <a:solidFill>
            <a:srgbClr val="FFD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cs typeface="江城正义体 500W" panose="020B0500000000000000" charset="-122"/>
              </a:rPr>
              <a:t>1. </a:t>
            </a:r>
            <a:r>
              <a:rPr lang="zh-CN" altLang="en-US" sz="2400" dirty="0">
                <a:solidFill>
                  <a:schemeClr val="tx1"/>
                </a:solidFill>
                <a:cs typeface="江城正义体 500W" panose="020B0500000000000000" charset="-122"/>
              </a:rPr>
              <a:t>展现当季产品式</a:t>
            </a:r>
          </a:p>
        </p:txBody>
      </p:sp>
      <p:sp>
        <p:nvSpPr>
          <p:cNvPr id="12" name="椭圆 11"/>
          <p:cNvSpPr/>
          <p:nvPr/>
        </p:nvSpPr>
        <p:spPr>
          <a:xfrm>
            <a:off x="4835525" y="4295140"/>
            <a:ext cx="2272030" cy="1249045"/>
          </a:xfrm>
          <a:prstGeom prst="ellipse">
            <a:avLst/>
          </a:prstGeom>
          <a:solidFill>
            <a:srgbClr val="FFD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cs typeface="江城正义体 500W" panose="020B0500000000000000" charset="-122"/>
              </a:rPr>
              <a:t>2. </a:t>
            </a:r>
            <a:r>
              <a:rPr lang="zh-CN" altLang="en-US" sz="2400" dirty="0">
                <a:solidFill>
                  <a:schemeClr val="tx1"/>
                </a:solidFill>
                <a:cs typeface="江城正义体 500W" panose="020B0500000000000000" charset="-122"/>
              </a:rPr>
              <a:t>艺术主题式</a:t>
            </a:r>
          </a:p>
        </p:txBody>
      </p:sp>
      <p:sp>
        <p:nvSpPr>
          <p:cNvPr id="13" name="椭圆 12"/>
          <p:cNvSpPr/>
          <p:nvPr/>
        </p:nvSpPr>
        <p:spPr>
          <a:xfrm>
            <a:off x="7107555" y="4295140"/>
            <a:ext cx="2272030" cy="1249045"/>
          </a:xfrm>
          <a:prstGeom prst="ellipse">
            <a:avLst/>
          </a:prstGeom>
          <a:solidFill>
            <a:srgbClr val="FFD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cs typeface="江城正义体 500W" panose="020B0500000000000000" charset="-122"/>
              </a:rPr>
              <a:t>3. </a:t>
            </a:r>
            <a:r>
              <a:rPr lang="zh-CN" altLang="en-US" sz="2400" dirty="0">
                <a:solidFill>
                  <a:schemeClr val="tx1"/>
                </a:solidFill>
                <a:cs typeface="江城正义体 500W" panose="020B0500000000000000" charset="-122"/>
              </a:rPr>
              <a:t>事件场景式</a:t>
            </a:r>
          </a:p>
        </p:txBody>
      </p:sp>
      <p:sp>
        <p:nvSpPr>
          <p:cNvPr id="14" name="椭圆 13"/>
          <p:cNvSpPr/>
          <p:nvPr/>
        </p:nvSpPr>
        <p:spPr>
          <a:xfrm>
            <a:off x="9379585" y="4295140"/>
            <a:ext cx="2272030" cy="1249045"/>
          </a:xfrm>
          <a:prstGeom prst="ellipse">
            <a:avLst/>
          </a:prstGeom>
          <a:solidFill>
            <a:srgbClr val="FFD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cs typeface="江城正义体 500W" panose="020B0500000000000000" charset="-122"/>
              </a:rPr>
              <a:t>4.</a:t>
            </a:r>
            <a:r>
              <a:rPr lang="zh-CN" altLang="en-US" sz="2400" dirty="0">
                <a:solidFill>
                  <a:schemeClr val="tx1"/>
                </a:solidFill>
                <a:cs typeface="江城正义体 500W" panose="020B0500000000000000" charset="-122"/>
              </a:rPr>
              <a:t>特定式橱窗布置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331470" y="295275"/>
            <a:ext cx="4077335" cy="52197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altLang="zh-CN" sz="2800">
                <a:solidFill>
                  <a:schemeClr val="bg1"/>
                </a:solidFill>
                <a:cs typeface="江城正义体 500W" panose="020B0500000000000000" charset="-122"/>
                <a:sym typeface="+mn-ea"/>
              </a:rPr>
              <a:t>2.1 </a:t>
            </a:r>
            <a:r>
              <a:rPr lang="zh-CN" altLang="en-US" sz="2800">
                <a:solidFill>
                  <a:schemeClr val="bg1"/>
                </a:solidFill>
                <a:cs typeface="江城正义体 500W" panose="020B0500000000000000" charset="-122"/>
                <a:sym typeface="+mn-ea"/>
              </a:rPr>
              <a:t>主题规划与橱窗设计</a:t>
            </a:r>
          </a:p>
        </p:txBody>
      </p:sp>
    </p:spTree>
  </p:cSld>
  <p:clrMapOvr>
    <a:masterClrMapping/>
  </p:clrMapOvr>
  <p:transition spd="slow">
    <p:random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31470" y="1224915"/>
            <a:ext cx="10876915" cy="12026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200" dirty="0">
                <a:solidFill>
                  <a:schemeClr val="tx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演示空间（</a:t>
            </a:r>
            <a:r>
              <a:rPr lang="en-US" altLang="zh-CN" sz="2200" dirty="0">
                <a:solidFill>
                  <a:schemeClr val="tx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VP</a:t>
            </a:r>
            <a:r>
              <a:rPr lang="zh-CN" altLang="en-US" sz="2200" dirty="0">
                <a:solidFill>
                  <a:schemeClr val="tx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）、展示空间（</a:t>
            </a:r>
            <a:r>
              <a:rPr lang="en-US" altLang="zh-CN" sz="2200" dirty="0">
                <a:solidFill>
                  <a:schemeClr val="tx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PP</a:t>
            </a:r>
            <a:r>
              <a:rPr lang="zh-CN" altLang="en-US" sz="2200" dirty="0">
                <a:solidFill>
                  <a:schemeClr val="tx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）、陈列空间（</a:t>
            </a:r>
            <a:r>
              <a:rPr lang="en-US" altLang="zh-CN" sz="2200" dirty="0">
                <a:solidFill>
                  <a:schemeClr val="tx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IP</a:t>
            </a:r>
            <a:r>
              <a:rPr lang="zh-CN" altLang="en-US" sz="2200" dirty="0">
                <a:solidFill>
                  <a:schemeClr val="tx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）是终端的展示区域，它们依据陈列主题、服装类别、路线布局而划分，</a:t>
            </a:r>
          </a:p>
        </p:txBody>
      </p:sp>
      <p:sp>
        <p:nvSpPr>
          <p:cNvPr id="3" name="椭圆 2"/>
          <p:cNvSpPr/>
          <p:nvPr/>
        </p:nvSpPr>
        <p:spPr>
          <a:xfrm>
            <a:off x="824230" y="3145155"/>
            <a:ext cx="3067050" cy="2804160"/>
          </a:xfrm>
          <a:prstGeom prst="ellipse">
            <a:avLst/>
          </a:prstGeom>
          <a:solidFill>
            <a:srgbClr val="FFD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2400">
                <a:solidFill>
                  <a:schemeClr val="tx1"/>
                </a:solidFill>
                <a:cs typeface="江城正义体 500W" panose="020B0500000000000000" charset="-122"/>
              </a:rPr>
              <a:t>演示空间 </a:t>
            </a:r>
            <a:r>
              <a:rPr lang="en-US" altLang="zh-CN" sz="2400">
                <a:solidFill>
                  <a:schemeClr val="tx1"/>
                </a:solidFill>
                <a:cs typeface="江城正义体 500W" panose="020B0500000000000000" charset="-122"/>
              </a:rPr>
              <a:t>VP</a:t>
            </a:r>
          </a:p>
          <a:p>
            <a:pPr algn="ctr">
              <a:lnSpc>
                <a:spcPct val="150000"/>
              </a:lnSpc>
            </a:pPr>
            <a:r>
              <a:rPr lang="en-US" altLang="zh-CN" sz="2400">
                <a:solidFill>
                  <a:schemeClr val="tx1"/>
                </a:solidFill>
                <a:cs typeface="江城正义体 500W" panose="020B0500000000000000" charset="-122"/>
              </a:rPr>
              <a:t>Visual </a:t>
            </a:r>
          </a:p>
          <a:p>
            <a:pPr algn="ctr">
              <a:lnSpc>
                <a:spcPct val="150000"/>
              </a:lnSpc>
            </a:pPr>
            <a:r>
              <a:rPr lang="en-US" altLang="zh-CN" sz="2400">
                <a:solidFill>
                  <a:schemeClr val="tx1"/>
                </a:solidFill>
                <a:cs typeface="江城正义体 500W" panose="020B0500000000000000" charset="-122"/>
              </a:rPr>
              <a:t>Presentation</a:t>
            </a:r>
          </a:p>
        </p:txBody>
      </p:sp>
      <p:sp>
        <p:nvSpPr>
          <p:cNvPr id="15" name="椭圆 14"/>
          <p:cNvSpPr/>
          <p:nvPr/>
        </p:nvSpPr>
        <p:spPr>
          <a:xfrm>
            <a:off x="4298315" y="3071178"/>
            <a:ext cx="3269615" cy="2952115"/>
          </a:xfrm>
          <a:prstGeom prst="ellipse">
            <a:avLst/>
          </a:prstGeom>
          <a:solidFill>
            <a:srgbClr val="FFD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  <a:cs typeface="江城正义体 500W" panose="020B0500000000000000" charset="-122"/>
              </a:rPr>
              <a:t>展示空间</a:t>
            </a:r>
            <a:r>
              <a:rPr lang="en-US" altLang="zh-CN" sz="2400" dirty="0">
                <a:solidFill>
                  <a:schemeClr val="tx1"/>
                </a:solidFill>
                <a:cs typeface="江城正义体 500W" panose="020B0500000000000000" charset="-122"/>
              </a:rPr>
              <a:t>PP</a:t>
            </a:r>
          </a:p>
          <a:p>
            <a:pPr algn="ctr">
              <a:lnSpc>
                <a:spcPct val="150000"/>
              </a:lnSpc>
            </a:pPr>
            <a:r>
              <a:rPr lang="en-US" altLang="zh-CN" sz="2400" dirty="0">
                <a:solidFill>
                  <a:schemeClr val="tx1"/>
                </a:solidFill>
                <a:cs typeface="江城正义体 500W" panose="020B0500000000000000" charset="-122"/>
              </a:rPr>
              <a:t>Point of Sales </a:t>
            </a:r>
          </a:p>
          <a:p>
            <a:pPr algn="ctr">
              <a:lnSpc>
                <a:spcPct val="150000"/>
              </a:lnSpc>
            </a:pPr>
            <a:r>
              <a:rPr lang="en-US" altLang="zh-CN" sz="2400" dirty="0">
                <a:solidFill>
                  <a:schemeClr val="tx1"/>
                </a:solidFill>
                <a:cs typeface="江城正义体 500W" panose="020B0500000000000000" charset="-122"/>
              </a:rPr>
              <a:t>P </a:t>
            </a:r>
            <a:r>
              <a:rPr lang="en-US" altLang="zh-CN" sz="2400" dirty="0" err="1">
                <a:solidFill>
                  <a:schemeClr val="tx1"/>
                </a:solidFill>
                <a:cs typeface="江城正义体 500W" panose="020B0500000000000000" charset="-122"/>
              </a:rPr>
              <a:t>resentation</a:t>
            </a:r>
          </a:p>
        </p:txBody>
      </p:sp>
      <p:sp>
        <p:nvSpPr>
          <p:cNvPr id="16" name="椭圆 15"/>
          <p:cNvSpPr/>
          <p:nvPr/>
        </p:nvSpPr>
        <p:spPr>
          <a:xfrm>
            <a:off x="7974965" y="3145155"/>
            <a:ext cx="3108960" cy="2804160"/>
          </a:xfrm>
          <a:prstGeom prst="ellipse">
            <a:avLst/>
          </a:prstGeom>
          <a:solidFill>
            <a:srgbClr val="FFD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  <a:cs typeface="江城正义体 500W" panose="020B0500000000000000" charset="-122"/>
              </a:rPr>
              <a:t>陈列空间</a:t>
            </a:r>
            <a:r>
              <a:rPr lang="en-US" altLang="zh-CN" sz="2400" dirty="0">
                <a:solidFill>
                  <a:schemeClr val="tx1"/>
                </a:solidFill>
                <a:cs typeface="江城正义体 500W" panose="020B0500000000000000" charset="-122"/>
              </a:rPr>
              <a:t>IP</a:t>
            </a:r>
          </a:p>
          <a:p>
            <a:pPr algn="ctr">
              <a:lnSpc>
                <a:spcPct val="150000"/>
              </a:lnSpc>
            </a:pPr>
            <a:r>
              <a:rPr lang="en-US" altLang="zh-CN" sz="2400" dirty="0">
                <a:solidFill>
                  <a:schemeClr val="tx1"/>
                </a:solidFill>
                <a:cs typeface="江城正义体 500W" panose="020B0500000000000000" charset="-122"/>
              </a:rPr>
              <a:t>Item Presentation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331470" y="295275"/>
            <a:ext cx="5954395" cy="52197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altLang="zh-CN" sz="2800">
                <a:solidFill>
                  <a:schemeClr val="bg1"/>
                </a:solidFill>
                <a:cs typeface="江城正义体 500W" panose="020B0500000000000000" charset="-122"/>
                <a:sym typeface="+mn-ea"/>
              </a:rPr>
              <a:t>2.2  </a:t>
            </a:r>
            <a:r>
              <a:rPr lang="zh-CN" altLang="en-US" sz="2800">
                <a:solidFill>
                  <a:schemeClr val="bg1"/>
                </a:solidFill>
                <a:cs typeface="江城正义体 500W" panose="020B0500000000000000" charset="-122"/>
                <a:sym typeface="+mn-ea"/>
              </a:rPr>
              <a:t>VP、PP、IP区域的规划与布置</a:t>
            </a:r>
          </a:p>
        </p:txBody>
      </p:sp>
    </p:spTree>
  </p:cSld>
  <p:clrMapOvr>
    <a:masterClrMapping/>
  </p:clrMapOvr>
  <p:transition spd="slow">
    <p:random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31470" y="1224915"/>
            <a:ext cx="10876915" cy="1202690"/>
          </a:xfrm>
          <a:prstGeom prst="rect">
            <a:avLst/>
          </a:prstGeom>
          <a:solidFill>
            <a:srgbClr val="E068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l">
              <a:lnSpc>
                <a:spcPct val="150000"/>
              </a:lnSpc>
            </a:pPr>
            <a:r>
              <a:rPr sz="2200" dirty="0">
                <a:solidFill>
                  <a:schemeClr val="bg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陈列空间的作用是将实际销售商品的分类、整理，以商品摆放为主；并且要做到清晰、易接触、易选择、易销售的陈列。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331470" y="295275"/>
            <a:ext cx="5984875" cy="52197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altLang="zh-CN" sz="2800">
                <a:solidFill>
                  <a:schemeClr val="bg1"/>
                </a:solidFill>
                <a:cs typeface="江城正义体 500W" panose="020B0500000000000000" charset="-122"/>
                <a:sym typeface="+mn-ea"/>
              </a:rPr>
              <a:t>2.2  </a:t>
            </a:r>
            <a:r>
              <a:rPr lang="zh-CN" altLang="en-US" sz="2800">
                <a:solidFill>
                  <a:schemeClr val="bg1"/>
                </a:solidFill>
                <a:cs typeface="江城正义体 500W" panose="020B0500000000000000" charset="-122"/>
                <a:sym typeface="+mn-ea"/>
              </a:rPr>
              <a:t>VP、PP、IP区域的规划与布置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31470" y="2773680"/>
            <a:ext cx="10984865" cy="3646170"/>
          </a:xfrm>
          <a:prstGeom prst="rect">
            <a:avLst/>
          </a:prstGeom>
          <a:solidFill>
            <a:srgbClr val="FFD966"/>
          </a:solidFill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dirty="0"/>
              <a:t>陈列空间的表现要点是：</a:t>
            </a:r>
          </a:p>
          <a:p>
            <a:pPr>
              <a:lnSpc>
                <a:spcPct val="150000"/>
              </a:lnSpc>
            </a:pPr>
            <a:r>
              <a:rPr lang="zh-CN" altLang="en-US" sz="2200" dirty="0"/>
              <a:t>①IP陈列基本上需要沿着垂直或者水平方向整齐划一地排列商品；</a:t>
            </a:r>
          </a:p>
          <a:p>
            <a:pPr>
              <a:lnSpc>
                <a:spcPct val="150000"/>
              </a:lnSpc>
            </a:pPr>
            <a:r>
              <a:rPr lang="zh-CN" altLang="en-US" sz="2200" dirty="0"/>
              <a:t> ②基本上展示的商品采用正面陈列，让顾客挑选、购买的商品采用侧面陈列并要考量两者间的平衡；</a:t>
            </a:r>
            <a:r>
              <a:rPr lang="zh-CN" altLang="en-US" sz="2400" dirty="0">
                <a:solidFill>
                  <a:srgbClr val="000000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公众号营销星球</a:t>
            </a:r>
            <a:endParaRPr lang="zh-CN" altLang="en-US" sz="2200" dirty="0"/>
          </a:p>
          <a:p>
            <a:pPr>
              <a:lnSpc>
                <a:spcPct val="150000"/>
              </a:lnSpc>
            </a:pPr>
            <a:r>
              <a:rPr lang="zh-CN" altLang="en-US" sz="2200" dirty="0"/>
              <a:t>③在“挑选空间”营造挖宝的愉快环境，需费心陈列相关商品，让顾客更容易对商品进行比较；</a:t>
            </a:r>
          </a:p>
          <a:p>
            <a:pPr>
              <a:lnSpc>
                <a:spcPct val="150000"/>
              </a:lnSpc>
            </a:pPr>
            <a:r>
              <a:rPr lang="zh-CN" altLang="en-US" sz="2200" dirty="0"/>
              <a:t>④考量与邻近商品间的协调感，让陈列有故事性的脉络可循。</a:t>
            </a:r>
          </a:p>
        </p:txBody>
      </p:sp>
    </p:spTree>
  </p:cSld>
  <p:clrMapOvr>
    <a:masterClrMapping/>
  </p:clrMapOvr>
  <p:transition spd="slow">
    <p:random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文本框 32"/>
          <p:cNvSpPr txBox="1"/>
          <p:nvPr/>
        </p:nvSpPr>
        <p:spPr>
          <a:xfrm>
            <a:off x="331470" y="295275"/>
            <a:ext cx="3582670" cy="52197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altLang="zh-CN" sz="2800">
                <a:solidFill>
                  <a:schemeClr val="bg1"/>
                </a:solidFill>
                <a:cs typeface="江城正义体 500W" panose="020B0500000000000000" charset="-122"/>
                <a:sym typeface="+mn-ea"/>
              </a:rPr>
              <a:t>2.3  </a:t>
            </a:r>
            <a:r>
              <a:rPr lang="zh-CN" altLang="en-US" sz="2800">
                <a:solidFill>
                  <a:schemeClr val="bg1"/>
                </a:solidFill>
                <a:cs typeface="江城正义体 500W" panose="020B0500000000000000" charset="-122"/>
                <a:sym typeface="+mn-ea"/>
              </a:rPr>
              <a:t>店铺陈列的方式</a:t>
            </a:r>
          </a:p>
        </p:txBody>
      </p:sp>
      <p:sp>
        <p:nvSpPr>
          <p:cNvPr id="100" name="文本框 99"/>
          <p:cNvSpPr txBox="1"/>
          <p:nvPr/>
        </p:nvSpPr>
        <p:spPr>
          <a:xfrm>
            <a:off x="641350" y="1364298"/>
            <a:ext cx="3519805" cy="4707890"/>
          </a:xfrm>
          <a:prstGeom prst="rect">
            <a:avLst/>
          </a:prstGeom>
          <a:solidFill>
            <a:srgbClr val="E06862"/>
          </a:solidFill>
          <a:ln w="9525">
            <a:noFill/>
          </a:ln>
        </p:spPr>
        <p:txBody>
          <a:bodyPr wrap="square">
            <a:spAutoFit/>
          </a:bodyPr>
          <a:lstStyle/>
          <a:p>
            <a:pPr indent="0">
              <a:lnSpc>
                <a:spcPct val="150000"/>
              </a:lnSpc>
            </a:pPr>
            <a:r>
              <a:rPr lang="zh-CN" sz="2400" b="1">
                <a:solidFill>
                  <a:schemeClr val="bg1"/>
                </a:solidFill>
                <a:cs typeface="江城正义体 500W" panose="020B0500000000000000" charset="-122"/>
              </a:rPr>
              <a:t>店铺陈列的设计方式</a:t>
            </a:r>
            <a:endParaRPr lang="zh-CN" sz="2800" b="1">
              <a:solidFill>
                <a:schemeClr val="bg1"/>
              </a:solidFill>
              <a:cs typeface="江城正义体 500W" panose="020B0500000000000000" charset="-122"/>
            </a:endParaRPr>
          </a:p>
          <a:p>
            <a:pPr indent="0">
              <a:lnSpc>
                <a:spcPct val="150000"/>
              </a:lnSpc>
            </a:pPr>
            <a:endParaRPr lang="zh-CN" altLang="en-US" sz="2200">
              <a:solidFill>
                <a:schemeClr val="bg1"/>
              </a:solidFill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AutoNum type="arabicPeriod"/>
            </a:pPr>
            <a:r>
              <a:rPr lang="zh-CN" altLang="en-US" sz="2200">
                <a:solidFill>
                  <a:schemeClr val="bg1"/>
                </a:solidFill>
              </a:rPr>
              <a:t>叠装陈列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AutoNum type="arabicPeriod"/>
            </a:pPr>
            <a:r>
              <a:rPr lang="zh-CN" altLang="en-US" sz="2200">
                <a:solidFill>
                  <a:schemeClr val="bg1"/>
                </a:solidFill>
              </a:rPr>
              <a:t>侧挂陈列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AutoNum type="arabicPeriod"/>
            </a:pPr>
            <a:r>
              <a:rPr lang="zh-CN" altLang="en-US" sz="2200">
                <a:solidFill>
                  <a:schemeClr val="bg1"/>
                </a:solidFill>
              </a:rPr>
              <a:t>正挂陈列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AutoNum type="arabicPeriod"/>
            </a:pPr>
            <a:r>
              <a:rPr lang="zh-CN" altLang="en-US" sz="2200">
                <a:solidFill>
                  <a:schemeClr val="bg1"/>
                </a:solidFill>
              </a:rPr>
              <a:t>模特展示陈列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AutoNum type="arabicPeriod"/>
            </a:pPr>
            <a:endParaRPr lang="zh-CN" altLang="en-US" sz="2200">
              <a:solidFill>
                <a:schemeClr val="bg1"/>
              </a:solidFill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AutoNum type="arabicPeriod"/>
            </a:pPr>
            <a:endParaRPr lang="zh-CN" altLang="en-US" sz="2200">
              <a:solidFill>
                <a:schemeClr val="bg1"/>
              </a:solidFill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AutoNum type="arabicPeriod"/>
            </a:pPr>
            <a:endParaRPr lang="zh-CN" altLang="en-US" sz="2200">
              <a:solidFill>
                <a:schemeClr val="bg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007350" y="1364298"/>
            <a:ext cx="3610610" cy="4707890"/>
          </a:xfrm>
          <a:prstGeom prst="rect">
            <a:avLst/>
          </a:prstGeom>
          <a:solidFill>
            <a:srgbClr val="FFD966"/>
          </a:solidFill>
          <a:ln w="9525">
            <a:noFill/>
          </a:ln>
        </p:spPr>
        <p:txBody>
          <a:bodyPr wrap="square">
            <a:spAutoFit/>
          </a:bodyPr>
          <a:lstStyle/>
          <a:p>
            <a:pPr indent="0">
              <a:lnSpc>
                <a:spcPct val="150000"/>
              </a:lnSpc>
            </a:pPr>
            <a:r>
              <a:rPr lang="zh-CN" sz="2400" b="0">
                <a:solidFill>
                  <a:srgbClr val="000000"/>
                </a:solidFill>
                <a:cs typeface="江城正义体 500W" panose="020B0500000000000000" charset="-122"/>
              </a:rPr>
              <a:t>店铺陈列的空间设计方式</a:t>
            </a:r>
            <a:endParaRPr lang="zh-CN" sz="2800" b="0">
              <a:solidFill>
                <a:srgbClr val="000000"/>
              </a:solidFill>
              <a:cs typeface="江城正义体 500W" panose="020B0500000000000000" charset="-122"/>
            </a:endParaRPr>
          </a:p>
          <a:p>
            <a:pPr indent="0">
              <a:lnSpc>
                <a:spcPct val="150000"/>
              </a:lnSpc>
            </a:pPr>
            <a:endParaRPr lang="zh-CN" altLang="en-US" sz="2200"/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zh-CN" altLang="en-US" sz="2200"/>
              <a:t>中心布置法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zh-CN" altLang="en-US" sz="2200"/>
              <a:t>网络布置法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zh-CN" altLang="en-US" sz="2200"/>
              <a:t>临墙</a:t>
            </a:r>
            <a:r>
              <a:rPr lang="zh-CN" altLang="en-US" sz="2200">
                <a:sym typeface="+mn-ea"/>
              </a:rPr>
              <a:t>布置法</a:t>
            </a:r>
            <a:endParaRPr lang="zh-CN" altLang="en-US" sz="2200"/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zh-CN" altLang="en-US" sz="2200"/>
              <a:t>悬浮</a:t>
            </a:r>
            <a:r>
              <a:rPr lang="zh-CN" altLang="en-US" sz="2200">
                <a:sym typeface="+mn-ea"/>
              </a:rPr>
              <a:t>布置法</a:t>
            </a:r>
            <a:endParaRPr lang="zh-CN" altLang="en-US" sz="2200"/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zh-CN" altLang="en-US" sz="2200"/>
              <a:t>通道</a:t>
            </a:r>
            <a:r>
              <a:rPr lang="zh-CN" altLang="en-US" sz="2200">
                <a:sym typeface="+mn-ea"/>
              </a:rPr>
              <a:t>布置法</a:t>
            </a:r>
            <a:endParaRPr lang="zh-CN" altLang="en-US" sz="2200"/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zh-CN" altLang="en-US" sz="2200"/>
              <a:t>散点</a:t>
            </a:r>
            <a:r>
              <a:rPr lang="zh-CN" altLang="en-US" sz="2200">
                <a:sym typeface="+mn-ea"/>
              </a:rPr>
              <a:t>布置法</a:t>
            </a:r>
            <a:endParaRPr lang="zh-CN" altLang="en-US" sz="2200"/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zh-CN" altLang="en-US" sz="2200"/>
              <a:t>色彩规则运用法</a:t>
            </a:r>
          </a:p>
        </p:txBody>
      </p:sp>
      <p:pic>
        <p:nvPicPr>
          <p:cNvPr id="5" name="图片 4" descr="22 (7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4370" y="1318260"/>
            <a:ext cx="3199130" cy="4799965"/>
          </a:xfrm>
          <a:prstGeom prst="rect">
            <a:avLst/>
          </a:prstGeom>
        </p:spPr>
      </p:pic>
    </p:spTree>
  </p:cSld>
  <p:clrMapOvr>
    <a:masterClrMapping/>
  </p:clrMapOvr>
  <p:transition spd="slow">
    <p:random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任意多边形: 形状 37"/>
          <p:cNvSpPr/>
          <p:nvPr/>
        </p:nvSpPr>
        <p:spPr>
          <a:xfrm>
            <a:off x="74295" y="79375"/>
            <a:ext cx="12053570" cy="6710045"/>
          </a:xfrm>
          <a:custGeom>
            <a:avLst/>
            <a:gdLst>
              <a:gd name="connsiteX0" fmla="*/ 0 w 12192000"/>
              <a:gd name="connsiteY0" fmla="*/ 0 h 6858000"/>
              <a:gd name="connsiteX1" fmla="*/ 8846969 w 12192000"/>
              <a:gd name="connsiteY1" fmla="*/ 0 h 6858000"/>
              <a:gd name="connsiteX2" fmla="*/ 9880600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1946057 h 6858000"/>
              <a:gd name="connsiteX5" fmla="*/ 11150196 w 12192000"/>
              <a:gd name="connsiteY5" fmla="*/ 6857999 h 6858000"/>
              <a:gd name="connsiteX6" fmla="*/ 9880600 w 12192000"/>
              <a:gd name="connsiteY6" fmla="*/ 6857999 h 6858000"/>
              <a:gd name="connsiteX7" fmla="*/ 9880600 w 12192000"/>
              <a:gd name="connsiteY7" fmla="*/ 6858000 h 6858000"/>
              <a:gd name="connsiteX8" fmla="*/ 0 w 12192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8846969" y="0"/>
                </a:lnTo>
                <a:lnTo>
                  <a:pt x="9880600" y="0"/>
                </a:lnTo>
                <a:lnTo>
                  <a:pt x="12192000" y="0"/>
                </a:lnTo>
                <a:lnTo>
                  <a:pt x="12192000" y="1946057"/>
                </a:lnTo>
                <a:lnTo>
                  <a:pt x="11150196" y="6857999"/>
                </a:lnTo>
                <a:lnTo>
                  <a:pt x="9880600" y="6857999"/>
                </a:lnTo>
                <a:lnTo>
                  <a:pt x="98806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solidFill>
              <a:srgbClr val="D09E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江城正义体 500W" panose="020B0500000000000000" charset="-122"/>
            </a:endParaRPr>
          </a:p>
        </p:txBody>
      </p:sp>
      <p:sp>
        <p:nvSpPr>
          <p:cNvPr id="4" name="平行四边形 3"/>
          <p:cNvSpPr/>
          <p:nvPr/>
        </p:nvSpPr>
        <p:spPr>
          <a:xfrm>
            <a:off x="95250" y="69850"/>
            <a:ext cx="5212080" cy="6720205"/>
          </a:xfrm>
          <a:prstGeom prst="parallelogram">
            <a:avLst>
              <a:gd name="adj" fmla="val 27906"/>
            </a:avLst>
          </a:prstGeom>
          <a:solidFill>
            <a:srgbClr val="DE6262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江城正义体 500W" panose="020B0500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621623" y="1119556"/>
            <a:ext cx="1852999" cy="4507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700" dirty="0">
                <a:solidFill>
                  <a:schemeClr val="bg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3</a:t>
            </a:r>
            <a:endParaRPr lang="zh-CN" altLang="en-US" sz="28700" dirty="0">
              <a:solidFill>
                <a:schemeClr val="bg1"/>
              </a:solidFill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1087232" y="4774523"/>
            <a:ext cx="2610497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ea typeface="江城正义体 500W" panose="020B0500000000000000" charset="-122"/>
                <a:cs typeface="江城正义体 500W" panose="020B0500000000000000" charset="-122"/>
              </a:rPr>
              <a:t>PART </a:t>
            </a:r>
            <a:r>
              <a:rPr lang="en-US" altLang="zh-CN" sz="2800" b="1" dirty="0">
                <a:solidFill>
                  <a:schemeClr val="bg1"/>
                </a:solidFill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THREE</a:t>
            </a:r>
            <a:endParaRPr lang="zh-CN" altLang="en-US" sz="2800" b="1" dirty="0">
              <a:solidFill>
                <a:schemeClr val="bg1"/>
              </a:solidFill>
              <a:ea typeface="江城正义体 500W" panose="020B0500000000000000" charset="-122"/>
              <a:cs typeface="江城正义体 500W" panose="020B0500000000000000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5884354" y="2865803"/>
            <a:ext cx="476250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b="1" dirty="0">
                <a:solidFill>
                  <a:schemeClr val="tx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产品宣传手段</a:t>
            </a:r>
          </a:p>
        </p:txBody>
      </p:sp>
    </p:spTree>
  </p:cSld>
  <p:clrMapOvr>
    <a:masterClrMapping/>
  </p:clrMapOvr>
  <p:transition spd="slow">
    <p:random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31470" y="295275"/>
            <a:ext cx="3158490" cy="52197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altLang="zh-CN" sz="2800">
                <a:solidFill>
                  <a:schemeClr val="bg1"/>
                </a:solidFill>
                <a:cs typeface="江城正义体 500W" panose="020B0500000000000000" charset="-122"/>
                <a:sym typeface="+mn-ea"/>
              </a:rPr>
              <a:t>3.1 </a:t>
            </a:r>
            <a:r>
              <a:rPr lang="zh-CN" altLang="en-US" sz="2800">
                <a:solidFill>
                  <a:schemeClr val="bg1"/>
                </a:solidFill>
                <a:cs typeface="江城正义体 500W" panose="020B0500000000000000" charset="-122"/>
                <a:sym typeface="+mn-ea"/>
              </a:rPr>
              <a:t>社交媒体宣传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6605270" y="295275"/>
            <a:ext cx="3158490" cy="52197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altLang="zh-CN" sz="2800">
                <a:solidFill>
                  <a:schemeClr val="bg1"/>
                </a:solidFill>
                <a:cs typeface="江城正义体 500W" panose="020B0500000000000000" charset="-122"/>
                <a:sym typeface="+mn-ea"/>
              </a:rPr>
              <a:t>3.2 </a:t>
            </a:r>
            <a:r>
              <a:rPr lang="zh-CN" altLang="en-US" sz="2800">
                <a:solidFill>
                  <a:schemeClr val="bg1"/>
                </a:solidFill>
                <a:cs typeface="江城正义体 500W" panose="020B0500000000000000" charset="-122"/>
                <a:sym typeface="+mn-ea"/>
              </a:rPr>
              <a:t>平面视觉广告</a:t>
            </a:r>
          </a:p>
        </p:txBody>
      </p:sp>
      <p:sp>
        <p:nvSpPr>
          <p:cNvPr id="11" name="椭圆 10"/>
          <p:cNvSpPr/>
          <p:nvPr/>
        </p:nvSpPr>
        <p:spPr>
          <a:xfrm>
            <a:off x="6605270" y="1633220"/>
            <a:ext cx="4185920" cy="1201420"/>
          </a:xfrm>
          <a:prstGeom prst="ellipse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cs typeface="江城正义体 500W" panose="020B0500000000000000" charset="-122"/>
              </a:rPr>
              <a:t>以时尚杂志为媒介</a:t>
            </a:r>
          </a:p>
        </p:txBody>
      </p:sp>
      <p:sp>
        <p:nvSpPr>
          <p:cNvPr id="13" name="椭圆 12"/>
          <p:cNvSpPr/>
          <p:nvPr/>
        </p:nvSpPr>
        <p:spPr>
          <a:xfrm>
            <a:off x="6605270" y="3137535"/>
            <a:ext cx="4186555" cy="1201420"/>
          </a:xfrm>
          <a:prstGeom prst="ellipse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cs typeface="江城正义体 500W" panose="020B0500000000000000" charset="-122"/>
              </a:rPr>
              <a:t>运用艺术语言</a:t>
            </a:r>
          </a:p>
        </p:txBody>
      </p:sp>
      <p:sp>
        <p:nvSpPr>
          <p:cNvPr id="14" name="椭圆 13"/>
          <p:cNvSpPr/>
          <p:nvPr/>
        </p:nvSpPr>
        <p:spPr>
          <a:xfrm>
            <a:off x="6605270" y="4641850"/>
            <a:ext cx="4185920" cy="1201420"/>
          </a:xfrm>
          <a:prstGeom prst="ellipse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cs typeface="江城正义体 500W" panose="020B0500000000000000" charset="-122"/>
              </a:rPr>
              <a:t>时尚画册（</a:t>
            </a:r>
            <a:r>
              <a:rPr lang="en-US" altLang="zh-CN" sz="2800" dirty="0" err="1">
                <a:solidFill>
                  <a:schemeClr val="tx1">
                    <a:lumMod val="75000"/>
                    <a:lumOff val="25000"/>
                  </a:schemeClr>
                </a:solidFill>
                <a:cs typeface="江城正义体 500W" panose="020B0500000000000000" charset="-122"/>
              </a:rPr>
              <a:t>Lookbook</a:t>
            </a: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cs typeface="江城正义体 500W" panose="020B0500000000000000" charset="-122"/>
              </a:rPr>
              <a:t>）</a:t>
            </a:r>
          </a:p>
        </p:txBody>
      </p:sp>
      <p:sp>
        <p:nvSpPr>
          <p:cNvPr id="15" name="椭圆 14"/>
          <p:cNvSpPr/>
          <p:nvPr/>
        </p:nvSpPr>
        <p:spPr>
          <a:xfrm>
            <a:off x="657860" y="1633220"/>
            <a:ext cx="4187190" cy="1201420"/>
          </a:xfrm>
          <a:prstGeom prst="ellipse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cs typeface="江城正义体 500W" panose="020B0500000000000000" charset="-122"/>
              </a:rPr>
              <a:t>公众账号运营</a:t>
            </a:r>
          </a:p>
        </p:txBody>
      </p:sp>
      <p:sp>
        <p:nvSpPr>
          <p:cNvPr id="16" name="椭圆 15"/>
          <p:cNvSpPr/>
          <p:nvPr/>
        </p:nvSpPr>
        <p:spPr>
          <a:xfrm>
            <a:off x="657860" y="3137535"/>
            <a:ext cx="4186555" cy="1201420"/>
          </a:xfrm>
          <a:prstGeom prst="ellipse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cs typeface="江城正义体 500W" panose="020B0500000000000000" charset="-122"/>
              </a:rPr>
              <a:t>网红效应</a:t>
            </a:r>
          </a:p>
        </p:txBody>
      </p:sp>
      <p:sp>
        <p:nvSpPr>
          <p:cNvPr id="17" name="椭圆 16"/>
          <p:cNvSpPr/>
          <p:nvPr/>
        </p:nvSpPr>
        <p:spPr>
          <a:xfrm>
            <a:off x="657860" y="4641850"/>
            <a:ext cx="4187190" cy="1201420"/>
          </a:xfrm>
          <a:prstGeom prst="ellipse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sz="2800" dirty="0">
                <a:solidFill>
                  <a:schemeClr val="tx1">
                    <a:lumMod val="75000"/>
                    <a:lumOff val="25000"/>
                  </a:schemeClr>
                </a:solidFill>
                <a:cs typeface="江城正义体 500W" panose="020B0500000000000000" charset="-122"/>
              </a:rPr>
              <a:t>时尚评论</a:t>
            </a:r>
          </a:p>
        </p:txBody>
      </p:sp>
    </p:spTree>
  </p:cSld>
  <p:clrMapOvr>
    <a:masterClrMapping/>
  </p:clrMapOvr>
  <p:transition spd="slow">
    <p:random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31470" y="295275"/>
            <a:ext cx="3342640" cy="52197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altLang="zh-CN" sz="2800">
                <a:solidFill>
                  <a:schemeClr val="bg1"/>
                </a:solidFill>
                <a:cs typeface="江城正义体 500W" panose="020B0500000000000000" charset="-122"/>
                <a:sym typeface="+mn-ea"/>
              </a:rPr>
              <a:t>3.3 </a:t>
            </a:r>
            <a:r>
              <a:rPr lang="zh-CN" altLang="en-US" sz="2800">
                <a:solidFill>
                  <a:schemeClr val="bg1"/>
                </a:solidFill>
                <a:cs typeface="江城正义体 500W" panose="020B0500000000000000" charset="-122"/>
                <a:sym typeface="+mn-ea"/>
              </a:rPr>
              <a:t>以时装周为媒介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6503670" y="295275"/>
            <a:ext cx="3881120" cy="52197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altLang="zh-CN" sz="2800">
                <a:solidFill>
                  <a:schemeClr val="bg1"/>
                </a:solidFill>
                <a:cs typeface="江城正义体 500W" panose="020B0500000000000000" charset="-122"/>
                <a:sym typeface="+mn-ea"/>
              </a:rPr>
              <a:t>3.4 </a:t>
            </a:r>
            <a:r>
              <a:rPr lang="zh-CN" altLang="en-US" sz="2800">
                <a:solidFill>
                  <a:schemeClr val="bg1"/>
                </a:solidFill>
                <a:cs typeface="江城正义体 500W" panose="020B0500000000000000" charset="-122"/>
                <a:sym typeface="+mn-ea"/>
              </a:rPr>
              <a:t>运用特殊文化语境</a:t>
            </a:r>
          </a:p>
        </p:txBody>
      </p:sp>
      <p:sp>
        <p:nvSpPr>
          <p:cNvPr id="11" name="椭圆 10"/>
          <p:cNvSpPr/>
          <p:nvPr/>
        </p:nvSpPr>
        <p:spPr>
          <a:xfrm>
            <a:off x="6503670" y="1484630"/>
            <a:ext cx="4823460" cy="1350010"/>
          </a:xfrm>
          <a:prstGeom prst="ellipse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cs typeface="江城正义体 500W" panose="020B0500000000000000" charset="-122"/>
              </a:rPr>
              <a:t>消费主义与广告幻觉</a:t>
            </a:r>
          </a:p>
        </p:txBody>
      </p:sp>
      <p:sp>
        <p:nvSpPr>
          <p:cNvPr id="13" name="椭圆 12"/>
          <p:cNvSpPr/>
          <p:nvPr/>
        </p:nvSpPr>
        <p:spPr>
          <a:xfrm>
            <a:off x="6503670" y="3300095"/>
            <a:ext cx="4823460" cy="2513330"/>
          </a:xfrm>
          <a:prstGeom prst="ellipse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cs typeface="江城正义体 500W" panose="020B0500000000000000" charset="-122"/>
              </a:rPr>
              <a:t>文化产业工业化</a:t>
            </a:r>
          </a:p>
          <a:p>
            <a:pPr algn="ctr">
              <a:lnSpc>
                <a:spcPct val="150000"/>
              </a:lnSpc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cs typeface="江城正义体 500W" panose="020B0500000000000000" charset="-122"/>
              </a:rPr>
              <a:t>1.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江城正义体 500W" panose="020B0500000000000000" charset="-122"/>
              </a:rPr>
              <a:t>贩卖文化符号</a:t>
            </a:r>
          </a:p>
          <a:p>
            <a:pPr algn="ctr">
              <a:lnSpc>
                <a:spcPct val="150000"/>
              </a:lnSpc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cs typeface="江城正义体 500W" panose="020B0500000000000000" charset="-122"/>
              </a:rPr>
              <a:t>2.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江城正义体 500W" panose="020B0500000000000000" charset="-122"/>
              </a:rPr>
              <a:t>整合品牌基因</a:t>
            </a:r>
          </a:p>
        </p:txBody>
      </p:sp>
      <p:sp>
        <p:nvSpPr>
          <p:cNvPr id="15" name="椭圆 14"/>
          <p:cNvSpPr/>
          <p:nvPr/>
        </p:nvSpPr>
        <p:spPr>
          <a:xfrm>
            <a:off x="657860" y="1633220"/>
            <a:ext cx="4185920" cy="1201420"/>
          </a:xfrm>
          <a:prstGeom prst="ellipse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cs typeface="江城正义体 500W" panose="020B0500000000000000" charset="-122"/>
              </a:rPr>
              <a:t>时装发布会</a:t>
            </a:r>
          </a:p>
        </p:txBody>
      </p:sp>
      <p:sp>
        <p:nvSpPr>
          <p:cNvPr id="16" name="椭圆 15"/>
          <p:cNvSpPr/>
          <p:nvPr/>
        </p:nvSpPr>
        <p:spPr>
          <a:xfrm>
            <a:off x="657860" y="3300095"/>
            <a:ext cx="4186555" cy="1201420"/>
          </a:xfrm>
          <a:prstGeom prst="ellipse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cs typeface="江城正义体 500W" panose="020B0500000000000000" charset="-122"/>
              </a:rPr>
              <a:t>show room</a:t>
            </a:r>
          </a:p>
        </p:txBody>
      </p:sp>
    </p:spTree>
  </p:cSld>
  <p:clrMapOvr>
    <a:masterClrMapping/>
  </p:clrMapOvr>
  <p:transition spd="slow">
    <p:random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任意多边形: 形状 37"/>
          <p:cNvSpPr/>
          <p:nvPr/>
        </p:nvSpPr>
        <p:spPr>
          <a:xfrm>
            <a:off x="74295" y="79375"/>
            <a:ext cx="12053570" cy="6710045"/>
          </a:xfrm>
          <a:custGeom>
            <a:avLst/>
            <a:gdLst>
              <a:gd name="connsiteX0" fmla="*/ 0 w 12192000"/>
              <a:gd name="connsiteY0" fmla="*/ 0 h 6858000"/>
              <a:gd name="connsiteX1" fmla="*/ 8846969 w 12192000"/>
              <a:gd name="connsiteY1" fmla="*/ 0 h 6858000"/>
              <a:gd name="connsiteX2" fmla="*/ 9880600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1946057 h 6858000"/>
              <a:gd name="connsiteX5" fmla="*/ 11150196 w 12192000"/>
              <a:gd name="connsiteY5" fmla="*/ 6857999 h 6858000"/>
              <a:gd name="connsiteX6" fmla="*/ 9880600 w 12192000"/>
              <a:gd name="connsiteY6" fmla="*/ 6857999 h 6858000"/>
              <a:gd name="connsiteX7" fmla="*/ 9880600 w 12192000"/>
              <a:gd name="connsiteY7" fmla="*/ 6858000 h 6858000"/>
              <a:gd name="connsiteX8" fmla="*/ 0 w 12192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8846969" y="0"/>
                </a:lnTo>
                <a:lnTo>
                  <a:pt x="9880600" y="0"/>
                </a:lnTo>
                <a:lnTo>
                  <a:pt x="12192000" y="0"/>
                </a:lnTo>
                <a:lnTo>
                  <a:pt x="12192000" y="1946057"/>
                </a:lnTo>
                <a:lnTo>
                  <a:pt x="11150196" y="6857999"/>
                </a:lnTo>
                <a:lnTo>
                  <a:pt x="9880600" y="6857999"/>
                </a:lnTo>
                <a:lnTo>
                  <a:pt x="98806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solidFill>
              <a:srgbClr val="D09E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江城正义体 500W" panose="020B0500000000000000" charset="-122"/>
            </a:endParaRPr>
          </a:p>
        </p:txBody>
      </p:sp>
      <p:sp>
        <p:nvSpPr>
          <p:cNvPr id="4" name="平行四边形 3"/>
          <p:cNvSpPr/>
          <p:nvPr/>
        </p:nvSpPr>
        <p:spPr>
          <a:xfrm>
            <a:off x="95250" y="69850"/>
            <a:ext cx="5212080" cy="6720205"/>
          </a:xfrm>
          <a:prstGeom prst="parallelogram">
            <a:avLst>
              <a:gd name="adj" fmla="val 27906"/>
            </a:avLst>
          </a:prstGeom>
          <a:solidFill>
            <a:srgbClr val="DE6262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江城正义体 500W" panose="020B0500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621623" y="1119556"/>
            <a:ext cx="1852999" cy="4507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700" dirty="0">
                <a:solidFill>
                  <a:schemeClr val="bg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4</a:t>
            </a:r>
            <a:endParaRPr lang="zh-CN" altLang="en-US" sz="28700" dirty="0">
              <a:solidFill>
                <a:schemeClr val="bg1"/>
              </a:solidFill>
              <a:latin typeface="江城正义体 500W" panose="020B0500000000000000" charset="-122"/>
              <a:ea typeface="江城正义体 500W" panose="020B0500000000000000" charset="-122"/>
              <a:cs typeface="江城正义体 500W" panose="020B0500000000000000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1087232" y="4774523"/>
            <a:ext cx="2610497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ea typeface="江城正义体 500W" panose="020B0500000000000000" charset="-122"/>
                <a:cs typeface="江城正义体 500W" panose="020B0500000000000000" charset="-122"/>
              </a:rPr>
              <a:t>PART </a:t>
            </a:r>
            <a:r>
              <a:rPr lang="en-US" altLang="zh-CN" sz="2800" b="1" dirty="0">
                <a:solidFill>
                  <a:schemeClr val="bg1"/>
                </a:solidFill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FOUR</a:t>
            </a:r>
            <a:endParaRPr lang="zh-CN" altLang="en-US" sz="2800" b="1" dirty="0">
              <a:solidFill>
                <a:schemeClr val="bg1"/>
              </a:solidFill>
              <a:ea typeface="江城正义体 500W" panose="020B0500000000000000" charset="-122"/>
              <a:cs typeface="江城正义体 500W" panose="020B0500000000000000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4935855" y="2404745"/>
            <a:ext cx="6431280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b="1" dirty="0">
                <a:solidFill>
                  <a:schemeClr val="tx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销售促销</a:t>
            </a:r>
          </a:p>
          <a:p>
            <a:pPr algn="ctr"/>
            <a:r>
              <a:rPr lang="zh-CN" altLang="en-US" sz="6000" b="1" dirty="0">
                <a:solidFill>
                  <a:schemeClr val="tx1"/>
                </a:solidFill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  <a:sym typeface="+mn-ea"/>
              </a:rPr>
              <a:t>战略的制定与实施</a:t>
            </a:r>
          </a:p>
        </p:txBody>
      </p:sp>
    </p:spTree>
  </p:cSld>
  <p:clrMapOvr>
    <a:masterClrMapping/>
  </p:clrMapOvr>
  <p:transition spd="slow">
    <p:random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31470" y="1176020"/>
            <a:ext cx="11055350" cy="1476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如果说广告是向消费者提供购买的理由，那么销售促销战略则提供了购买的刺激。</a:t>
            </a:r>
          </a:p>
          <a:p>
            <a:pPr marL="0" marR="0" lvl="0" indent="0" algn="just" defTabSz="914400" rtl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江城正义体 500W" panose="020B0500000000000000" charset="-122"/>
                <a:ea typeface="江城正义体 500W" panose="020B0500000000000000" charset="-122"/>
                <a:cs typeface="江城正义体 500W" panose="020B0500000000000000" charset="-122"/>
              </a:rPr>
              <a:t>狭义的销售促进的定义是：在给定的时间和预算内，在某一目标市场中所采用的能够迅速产生激励作用、刺激需求、达成交易目的的促销措施。</a:t>
            </a:r>
          </a:p>
        </p:txBody>
      </p:sp>
      <p:sp>
        <p:nvSpPr>
          <p:cNvPr id="2" name="矩形 1"/>
          <p:cNvSpPr/>
          <p:nvPr/>
        </p:nvSpPr>
        <p:spPr>
          <a:xfrm>
            <a:off x="2643505" y="3139099"/>
            <a:ext cx="2477748" cy="1187721"/>
          </a:xfrm>
          <a:prstGeom prst="rect">
            <a:avLst/>
          </a:prstGeom>
          <a:solidFill>
            <a:srgbClr val="E068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cs typeface="江城正义体 500W" panose="020B0500000000000000" charset="-122"/>
              </a:rPr>
              <a:t>加速新产品</a:t>
            </a:r>
          </a:p>
          <a:p>
            <a:pPr algn="ctr">
              <a:lnSpc>
                <a:spcPct val="150000"/>
              </a:lnSpc>
            </a:pPr>
            <a:r>
              <a:rPr lang="zh-CN" altLang="en-US" sz="2400" b="1" dirty="0">
                <a:cs typeface="江城正义体 500W" panose="020B0500000000000000" charset="-122"/>
              </a:rPr>
              <a:t>进入市场的进程</a:t>
            </a:r>
          </a:p>
        </p:txBody>
      </p:sp>
      <p:sp>
        <p:nvSpPr>
          <p:cNvPr id="8" name="矩形 7"/>
          <p:cNvSpPr/>
          <p:nvPr/>
        </p:nvSpPr>
        <p:spPr>
          <a:xfrm>
            <a:off x="7087693" y="3139099"/>
            <a:ext cx="1940474" cy="1187721"/>
          </a:xfrm>
          <a:prstGeom prst="rect">
            <a:avLst/>
          </a:prstGeom>
          <a:solidFill>
            <a:srgbClr val="E068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cs typeface="江城正义体 500W" panose="020B0500000000000000" charset="-122"/>
              </a:rPr>
              <a:t>鼓励消费者重复购买</a:t>
            </a:r>
          </a:p>
        </p:txBody>
      </p:sp>
      <p:sp>
        <p:nvSpPr>
          <p:cNvPr id="9" name="矩形 8"/>
          <p:cNvSpPr/>
          <p:nvPr/>
        </p:nvSpPr>
        <p:spPr>
          <a:xfrm>
            <a:off x="1038047" y="4901222"/>
            <a:ext cx="1940474" cy="1187721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chemeClr val="tx1"/>
                </a:solidFill>
                <a:cs typeface="江城正义体 500W" panose="020B0500000000000000" charset="-122"/>
              </a:rPr>
              <a:t>增加消费量提高销售额</a:t>
            </a:r>
          </a:p>
        </p:txBody>
      </p:sp>
      <p:sp>
        <p:nvSpPr>
          <p:cNvPr id="10" name="矩形 9"/>
          <p:cNvSpPr/>
          <p:nvPr/>
        </p:nvSpPr>
        <p:spPr>
          <a:xfrm>
            <a:off x="4385046" y="4901222"/>
            <a:ext cx="2750185" cy="1187721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chemeClr val="tx1"/>
                </a:solidFill>
                <a:cs typeface="江城正义体 500W" panose="020B0500000000000000" charset="-122"/>
              </a:rPr>
              <a:t>有效地击败竞争</a:t>
            </a:r>
          </a:p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chemeClr val="tx1"/>
                </a:solidFill>
                <a:cs typeface="江城正义体 500W" panose="020B0500000000000000" charset="-122"/>
              </a:rPr>
              <a:t>对手的促销活动</a:t>
            </a:r>
          </a:p>
        </p:txBody>
      </p:sp>
      <p:sp>
        <p:nvSpPr>
          <p:cNvPr id="3" name="矩形 2"/>
          <p:cNvSpPr/>
          <p:nvPr/>
        </p:nvSpPr>
        <p:spPr>
          <a:xfrm>
            <a:off x="8541756" y="4901222"/>
            <a:ext cx="2320290" cy="118772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chemeClr val="tx1"/>
                </a:solidFill>
                <a:cs typeface="江城正义体 500W" panose="020B0500000000000000" charset="-122"/>
              </a:rPr>
              <a:t>带动相关</a:t>
            </a:r>
          </a:p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chemeClr val="tx1"/>
                </a:solidFill>
                <a:cs typeface="江城正义体 500W" panose="020B0500000000000000" charset="-122"/>
              </a:rPr>
              <a:t>产品的销售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31470" y="295275"/>
            <a:ext cx="3295015" cy="52197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altLang="zh-CN" sz="2800">
                <a:solidFill>
                  <a:schemeClr val="bg1"/>
                </a:solidFill>
                <a:cs typeface="江城正义体 500W" panose="020B0500000000000000" charset="-122"/>
                <a:sym typeface="+mn-ea"/>
              </a:rPr>
              <a:t>4.1 促销方式的特点</a:t>
            </a:r>
          </a:p>
        </p:txBody>
      </p:sp>
    </p:spTree>
  </p:cSld>
  <p:clrMapOvr>
    <a:masterClrMapping/>
  </p:clrMapOvr>
  <p:transition spd="slow">
    <p:random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772915" y="416996"/>
            <a:ext cx="30276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cs typeface="江城正义体 500W" panose="020B0500000000000000" charset="-122"/>
              </a:rPr>
              <a:t>整体促销安排计划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31470" y="295275"/>
            <a:ext cx="3381375" cy="52197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chemeClr val="bg1"/>
                </a:solidFill>
                <a:cs typeface="江城正义体 500W" panose="020B0500000000000000" charset="-122"/>
                <a:sym typeface="+mn-ea"/>
              </a:rPr>
              <a:t>4.2 促销方式的运用</a:t>
            </a:r>
          </a:p>
        </p:txBody>
      </p:sp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331470" y="1036320"/>
          <a:ext cx="11539855" cy="53905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85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755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785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370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2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江城正义体 500W" panose="020B0500000000000000" charset="-122"/>
                        </a:rPr>
                        <a:t>主要活动</a:t>
                      </a:r>
                      <a:endParaRPr lang="zh-CN" altLang="en-US" sz="2200" b="1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2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江城正义体 500W" panose="020B0500000000000000" charset="-122"/>
                        </a:rPr>
                        <a:t>具体工作</a:t>
                      </a:r>
                      <a:endParaRPr lang="zh-CN" altLang="en-US" sz="2200" b="1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2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江城正义体 500W" panose="020B0500000000000000" charset="-122"/>
                        </a:rPr>
                        <a:t>负责人</a:t>
                      </a:r>
                      <a:endParaRPr lang="zh-CN" altLang="en-US" sz="2200" b="1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5170">
                <a:tc row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江城正义体 500W" panose="020B0500000000000000" charset="-122"/>
                        </a:rPr>
                        <a:t>初步确定广告促销的</a:t>
                      </a:r>
                    </a:p>
                    <a:p>
                      <a:pPr indent="0" algn="ctr">
                        <a:buNone/>
                      </a:pPr>
                      <a:r>
                        <a:rPr lang="zh-CN" sz="20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江城正义体 500W" panose="020B0500000000000000" charset="-122"/>
                        </a:rPr>
                        <a:t>总体预 算及分配比例</a:t>
                      </a:r>
                      <a:endParaRPr lang="zh-CN" altLang="en-US" sz="2000" b="1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江城正义体 500W" panose="020B0500000000000000" charset="-122"/>
                        </a:rPr>
                        <a:t>收集促销费用的历史情况，竞争者信息等数据</a:t>
                      </a:r>
                      <a:endParaRPr lang="zh-CN" altLang="en-US" sz="20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江城正义体 500W" panose="020B0500000000000000" charset="-122"/>
                        </a:rPr>
                        <a:t>市场助理/片区市场经理/ </a:t>
                      </a:r>
                    </a:p>
                    <a:p>
                      <a:pPr indent="0" algn="ctr">
                        <a:buNone/>
                      </a:pPr>
                      <a:r>
                        <a:rPr lang="zh-CN" sz="2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江城正义体 500W" panose="020B0500000000000000" charset="-122"/>
                        </a:rPr>
                        <a:t>产品线经理</a:t>
                      </a:r>
                      <a:endParaRPr lang="zh-CN" altLang="en-US" sz="20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433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江城正义体 500W" panose="020B0500000000000000" charset="-122"/>
                        </a:rPr>
                        <a:t>确定广告促销总体预算及分配比例</a:t>
                      </a:r>
                      <a:endParaRPr lang="zh-CN" altLang="en-US" sz="20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江城正义体 500W" panose="020B0500000000000000" charset="-122"/>
                        </a:rPr>
                        <a:t>产品经理</a:t>
                      </a:r>
                      <a:endParaRPr lang="zh-CN" altLang="en-US" sz="20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700">
                <a:tc rowSpan="4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江城正义体 500W" panose="020B0500000000000000" charset="-122"/>
                        </a:rPr>
                        <a:t>设计广告方案</a:t>
                      </a:r>
                      <a:endParaRPr lang="zh-CN" altLang="en-US" sz="2000" b="1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江城正义体 500W" panose="020B0500000000000000" charset="-122"/>
                        </a:rPr>
                        <a:t>调研了解品牌知名度，收集消费者信息</a:t>
                      </a:r>
                      <a:endParaRPr lang="zh-CN" altLang="en-US" sz="20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江城正义体 500W" panose="020B0500000000000000" charset="-122"/>
                        </a:rPr>
                        <a:t>市场调研经理</a:t>
                      </a:r>
                      <a:endParaRPr lang="zh-CN" altLang="en-US" sz="20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433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江城正义体 500W" panose="020B0500000000000000" charset="-122"/>
                        </a:rPr>
                        <a:t>确定广告宣传主题</a:t>
                      </a:r>
                      <a:endParaRPr lang="zh-CN" altLang="en-US" sz="20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江城正义体 500W" panose="020B0500000000000000" charset="-122"/>
                        </a:rPr>
                        <a:t>产品线经理</a:t>
                      </a:r>
                      <a:endParaRPr lang="zh-CN" altLang="en-US" sz="20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433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江城正义体 500W" panose="020B0500000000000000" charset="-122"/>
                        </a:rPr>
                        <a:t>选择相应的媒体和投放地区</a:t>
                      </a:r>
                      <a:endParaRPr lang="zh-CN" altLang="en-US" sz="20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江城正义体 500W" panose="020B0500000000000000" charset="-122"/>
                        </a:rPr>
                        <a:t>产品线经理</a:t>
                      </a:r>
                      <a:endParaRPr lang="zh-CN" altLang="en-US" sz="20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70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江城正义体 500W" panose="020B0500000000000000" charset="-122"/>
                        </a:rPr>
                        <a:t>制订初步广告方案</a:t>
                      </a:r>
                      <a:endParaRPr lang="zh-CN" altLang="en-US" sz="20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江城正义体 500W" panose="020B0500000000000000" charset="-122"/>
                        </a:rPr>
                        <a:t>产品线经理</a:t>
                      </a:r>
                      <a:endParaRPr lang="zh-CN" altLang="en-US" sz="20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4335">
                <a:tc rowSpan="4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江城正义体 500W" panose="020B0500000000000000" charset="-122"/>
                        </a:rPr>
                        <a:t>设计促销方案</a:t>
                      </a:r>
                      <a:endParaRPr lang="zh-CN" altLang="en-US" sz="2000" b="1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江城正义体 500W" panose="020B0500000000000000" charset="-122"/>
                        </a:rPr>
                        <a:t>各产品线汇总审议方案</a:t>
                      </a:r>
                      <a:endParaRPr lang="zh-CN" altLang="en-US" sz="20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江城正义体 500W" panose="020B0500000000000000" charset="-122"/>
                        </a:rPr>
                        <a:t>产品经理/产品线经理</a:t>
                      </a:r>
                      <a:endParaRPr lang="zh-CN" altLang="en-US" sz="20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370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江城正义体 500W" panose="020B0500000000000000" charset="-122"/>
                        </a:rPr>
                        <a:t>收集促销活动信息</a:t>
                      </a:r>
                      <a:endParaRPr lang="zh-CN" altLang="en-US" sz="20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江城正义体 500W" panose="020B0500000000000000" charset="-122"/>
                        </a:rPr>
                        <a:t>各级市场/销售人员</a:t>
                      </a:r>
                      <a:endParaRPr lang="zh-CN" altLang="en-US" sz="20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433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江城正义体 500W" panose="020B0500000000000000" charset="-122"/>
                        </a:rPr>
                        <a:t>制订初步促销方案</a:t>
                      </a:r>
                      <a:endParaRPr lang="zh-CN" altLang="en-US" sz="20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江城正义体 500W" panose="020B0500000000000000" charset="-122"/>
                        </a:rPr>
                        <a:t>产品经理</a:t>
                      </a:r>
                      <a:endParaRPr lang="zh-CN" altLang="en-US" sz="20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433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江城正义体 500W" panose="020B0500000000000000" charset="-122"/>
                        </a:rPr>
                        <a:t>汇总审议</a:t>
                      </a:r>
                      <a:r>
                        <a:rPr lang="zh-CN" altLang="en-US" sz="2000" b="0" dirty="0">
                          <a:solidFill>
                            <a:srgbClr val="000000"/>
                          </a:solidFill>
                          <a:latin typeface="江城正义体 500W" panose="020B0500000000000000" charset="-122"/>
                          <a:ea typeface="江城正义体 500W" panose="020B0500000000000000" charset="-122"/>
                          <a:cs typeface="江城正义体 500W" panose="020B0500000000000000" charset="-122"/>
                        </a:rPr>
                        <a:t>公众号营销星球</a:t>
                      </a:r>
                      <a:endParaRPr lang="zh-CN" altLang="en-US" sz="2000" b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江城正义体 500W" panose="020B0500000000000000" charset="-122"/>
                        </a:rPr>
                        <a:t>分公司/片区经理</a:t>
                      </a:r>
                      <a:endParaRPr lang="zh-CN" altLang="en-US" sz="20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72453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江城正义体 500W" panose="020B0500000000000000" charset="-122"/>
                        </a:rPr>
                        <a:t>汇总确定广告促销计划</a:t>
                      </a:r>
                      <a:endParaRPr lang="zh-CN" altLang="en-US" sz="2000" b="1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江城正义体 500W" panose="020B0500000000000000" charset="-122"/>
                        </a:rPr>
                        <a:t>落实具体促销活动的执行方案，做出决策</a:t>
                      </a:r>
                      <a:endParaRPr lang="zh-CN" altLang="en-US" sz="20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0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江城正义体 500W" panose="020B0500000000000000" charset="-122"/>
                        </a:rPr>
                        <a:t>战略营销经理 、市场/销售总监</a:t>
                      </a:r>
                    </a:p>
                    <a:p>
                      <a:pPr indent="0" algn="ctr">
                        <a:buNone/>
                      </a:pPr>
                      <a:r>
                        <a:rPr lang="zh-CN" sz="20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江城正义体 500W" panose="020B0500000000000000" charset="-122"/>
                        </a:rPr>
                        <a:t>事业部总经理</a:t>
                      </a:r>
                      <a:endParaRPr lang="zh-CN" altLang="en-US" sz="2000" b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江城正义体 500W" panose="020B0500000000000000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random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ZTFmMDc4YTYxZWY3MGZjYWI5Y2I2NGIxYjYwYTMwZjYifQ=="/>
  <p:tag name="KSO_WPP_MARK_KEY" val="392ac76f-9fa0-496b-980e-8d1d8b88c55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TEM_CNT" val="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5"/>
  <p:tag name="KSO_WM_UNIT_ID" val="diagram20181194_3*n_h_i*1_1_5"/>
  <p:tag name="KSO_WM_TEMPLATE_CATEGORY" val="diagram"/>
  <p:tag name="KSO_WM_TEMPLATE_INDEX" val="20181194"/>
  <p:tag name="KSO_WM_UNIT_LAYERLEVEL" val="1_1_1"/>
  <p:tag name="KSO_WM_TAG_VERSION" val="1.0"/>
  <p:tag name="KSO_WM_BEAUTIFY_FLAG" val="#wm#"/>
  <p:tag name="KSO_WM_UNIT_USESOURCEFORMAT_APPLY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1"/>
  <p:tag name="KSO_WM_UNIT_ID" val="diagram20181194_3*n_h_i*1_1_1"/>
  <p:tag name="KSO_WM_TEMPLATE_CATEGORY" val="diagram"/>
  <p:tag name="KSO_WM_TEMPLATE_INDEX" val="20181194"/>
  <p:tag name="KSO_WM_UNIT_LAYERLEVEL" val="1_1_1"/>
  <p:tag name="KSO_WM_TAG_VERSION" val="1.0"/>
  <p:tag name="KSO_WM_BEAUTIFY_FLAG" val="#wm#"/>
  <p:tag name="KSO_WM_UNIT_LINE_FORE_SCHEMECOLOR_INDEX_BRIGHTNESS" val="0"/>
  <p:tag name="KSO_WM_UNIT_LINE_FORE_SCHEMECOLOR_INDEX" val="5"/>
  <p:tag name="KSO_WM_UNIT_LINE_FILL_TYPE" val="2"/>
  <p:tag name="KSO_WM_UNIT_USESOURCEFORMAT_APPLY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2"/>
  <p:tag name="KSO_WM_UNIT_ID" val="diagram20181194_3*n_h_i*1_1_2"/>
  <p:tag name="KSO_WM_TEMPLATE_CATEGORY" val="diagram"/>
  <p:tag name="KSO_WM_TEMPLATE_INDEX" val="20181194"/>
  <p:tag name="KSO_WM_UNIT_LAYERLEVEL" val="1_1_1"/>
  <p:tag name="KSO_WM_TAG_VERSION" val="1.0"/>
  <p:tag name="KSO_WM_BEAUTIFY_FLAG" val="#wm#"/>
  <p:tag name="KSO_WM_UNIT_FILL_FORE_SCHEMECOLOR_INDEX_BRIGHTNESS" val="-0.05"/>
  <p:tag name="KSO_WM_UNIT_FILL_FORE_SCHEMECOLOR_INDEX" val="14"/>
  <p:tag name="KSO_WM_UNIT_FILL_TYPE" val="1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3"/>
  <p:tag name="KSO_WM_UNIT_ID" val="diagram20181194_3*n_h_i*1_1_3"/>
  <p:tag name="KSO_WM_TEMPLATE_CATEGORY" val="diagram"/>
  <p:tag name="KSO_WM_TEMPLATE_INDEX" val="20181194"/>
  <p:tag name="KSO_WM_UNIT_LAYERLEVEL" val="1_1_1"/>
  <p:tag name="KSO_WM_TAG_VERSION" val="1.0"/>
  <p:tag name="KSO_WM_BEAUTIFY_FLAG" val="#wm#"/>
  <p:tag name="KSO_WM_UNIT_FILL_FORE_SCHEMECOLOR_INDEX_BRIGHTNESS" val="0.4"/>
  <p:tag name="KSO_WM_UNIT_FILL_FORE_SCHEMECOLOR_INDEX" val="15"/>
  <p:tag name="KSO_WM_UNIT_FILL_TYPE" val="1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4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a"/>
  <p:tag name="KSO_WM_UNIT_INDEX" val="1_1_1"/>
  <p:tag name="KSO_WM_UNIT_ID" val="diagram20181194_3*n_h_a*1_1_1"/>
  <p:tag name="KSO_WM_TEMPLATE_CATEGORY" val="diagram"/>
  <p:tag name="KSO_WM_TEMPLATE_INDEX" val="20181194"/>
  <p:tag name="KSO_WM_UNIT_LAYERLEVEL" val="1_1_1"/>
  <p:tag name="KSO_WM_TAG_VERSION" val="1.0"/>
  <p:tag name="KSO_WM_BEAUTIFY_FLAG" val="#wm#"/>
  <p:tag name="KSO_WM_UNIT_PRESET_TEXT" val="添加标题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1_2"/>
  <p:tag name="KSO_WM_UNIT_ID" val="diagram20181194_3*n_h_h_i*1_2_1_2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LINE_FORE_SCHEMECOLOR_INDEX_BRIGHTNESS" val="-0.25"/>
  <p:tag name="KSO_WM_UNIT_LINE_FORE_SCHEMECOLOR_INDEX" val="5"/>
  <p:tag name="KSO_WM_UNIT_LINE_FILL_TYPE" val="2"/>
  <p:tag name="KSO_WM_UNIT_TEXT_FILL_FORE_SCHEMECOLOR_INDEX_BRIGHTNESS" val="0"/>
  <p:tag name="KSO_WM_UNIT_TEXT_FILL_FORE_SCHEMECOLOR_INDEX" val="15"/>
  <p:tag name="KSO_WM_UNIT_TEXT_FILL_TYPE" val="1"/>
  <p:tag name="KSO_WM_UNIT_USESOURCEFORMAT_APPLY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63*64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x"/>
  <p:tag name="KSO_WM_UNIT_INDEX" val="1_2_1_3"/>
  <p:tag name="KSO_WM_UNIT_ID" val="diagram20181194_3*n_h_h_x*1_2_1_3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15"/>
  <p:tag name="KSO_WM_UNIT_TEXT_FILL_TYPE" val="1"/>
  <p:tag name="KSO_WM_UNIT_USESOURCEFORMAT_APPLY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1_1"/>
  <p:tag name="KSO_WM_UNIT_ID" val="diagram20181194_3*n_h_h_f*1_2_1_1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PRESET_TEXT" val="单击此处添加文本具体内容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2_2"/>
  <p:tag name="KSO_WM_UNIT_ID" val="diagram20181194_3*n_h_h_i*1_2_2_2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FILL_FORE_SCHEMECOLOR_INDEX_BRIGHTNESS" val="0"/>
  <p:tag name="KSO_WM_UNIT_FILL_FORE_SCHEMECOLOR_INDEX" val="6"/>
  <p:tag name="KSO_WM_UNIT_FILL_TYPE" val="1"/>
  <p:tag name="KSO_WM_UNIT_LINE_FORE_SCHEMECOLOR_INDEX_BRIGHTNESS" val="-0.25"/>
  <p:tag name="KSO_WM_UNIT_LINE_FORE_SCHEMECOLOR_INDEX" val="6"/>
  <p:tag name="KSO_WM_UNIT_LINE_FILL_TYPE" val="2"/>
  <p:tag name="KSO_WM_UNIT_TEXT_FILL_FORE_SCHEMECOLOR_INDEX_BRIGHTNESS" val="0"/>
  <p:tag name="KSO_WM_UNIT_TEXT_FILL_FORE_SCHEMECOLOR_INDEX" val="15"/>
  <p:tag name="KSO_WM_UNIT_TEXT_FILL_TYPE" val="1"/>
  <p:tag name="KSO_WM_UNIT_USESOURCEFORMAT_APPLY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2_1"/>
  <p:tag name="KSO_WM_UNIT_ID" val="diagram20181194_3*n_h_h_f*1_2_2_1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PRESET_TEXT" val="单击此处添加文本具体内容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3_1"/>
  <p:tag name="KSO_WM_UNIT_ID" val="diagram20181194_3*n_h_h_i*1_2_3_1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FILL_FORE_SCHEMECOLOR_INDEX_BRIGHTNESS" val="0"/>
  <p:tag name="KSO_WM_UNIT_FILL_FORE_SCHEMECOLOR_INDEX" val="7"/>
  <p:tag name="KSO_WM_UNIT_FILL_TYPE" val="1"/>
  <p:tag name="KSO_WM_UNIT_LINE_FORE_SCHEMECOLOR_INDEX_BRIGHTNESS" val="-0.25"/>
  <p:tag name="KSO_WM_UNIT_LINE_FORE_SCHEMECOLOR_INDEX" val="7"/>
  <p:tag name="KSO_WM_UNIT_LINE_FILL_TYPE" val="2"/>
  <p:tag name="KSO_WM_UNIT_TEXT_FILL_FORE_SCHEMECOLOR_INDEX_BRIGHTNESS" val="0"/>
  <p:tag name="KSO_WM_UNIT_TEXT_FILL_FORE_SCHEMECOLOR_INDEX" val="15"/>
  <p:tag name="KSO_WM_UNIT_TEXT_FILL_TYPE" val="1"/>
  <p:tag name="KSO_WM_UNIT_USESOURCEFORMAT_APPLY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69*58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x"/>
  <p:tag name="KSO_WM_UNIT_INDEX" val="1_2_3_3"/>
  <p:tag name="KSO_WM_UNIT_ID" val="diagram20181194_3*n_h_h_x*1_2_3_3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15"/>
  <p:tag name="KSO_WM_UNIT_TEXT_FILL_TYPE" val="1"/>
  <p:tag name="KSO_WM_UNIT_USESOURCEFORMAT_APPLY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3_1"/>
  <p:tag name="KSO_WM_UNIT_ID" val="diagram20181194_3*n_h_h_f*1_2_3_1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PRESET_TEXT" val="单击此处添加文本具体内容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4_2"/>
  <p:tag name="KSO_WM_UNIT_ID" val="diagram20181194_3*n_h_h_i*1_2_4_2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FILL_FORE_SCHEMECOLOR_INDEX_BRIGHTNESS" val="0"/>
  <p:tag name="KSO_WM_UNIT_FILL_FORE_SCHEMECOLOR_INDEX" val="8"/>
  <p:tag name="KSO_WM_UNIT_FILL_TYPE" val="1"/>
  <p:tag name="KSO_WM_UNIT_LINE_FORE_SCHEMECOLOR_INDEX_BRIGHTNESS" val="-0.25"/>
  <p:tag name="KSO_WM_UNIT_LINE_FORE_SCHEMECOLOR_INDEX" val="8"/>
  <p:tag name="KSO_WM_UNIT_LINE_FILL_TYPE" val="2"/>
  <p:tag name="KSO_WM_UNIT_TEXT_FILL_FORE_SCHEMECOLOR_INDEX_BRIGHTNESS" val="0"/>
  <p:tag name="KSO_WM_UNIT_TEXT_FILL_FORE_SCHEMECOLOR_INDEX" val="15"/>
  <p:tag name="KSO_WM_UNIT_TEXT_FILL_TYPE" val="1"/>
  <p:tag name="KSO_WM_UNIT_USESOURCEFORMAT_APPLY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45*66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x"/>
  <p:tag name="KSO_WM_UNIT_INDEX" val="1_2_4_1"/>
  <p:tag name="KSO_WM_UNIT_ID" val="diagram20181194_3*n_h_h_x*1_2_4_1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15"/>
  <p:tag name="KSO_WM_UNIT_TEXT_FILL_TYPE" val="1"/>
  <p:tag name="KSO_WM_UNIT_USESOURCEFORMAT_APPLY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4_1"/>
  <p:tag name="KSO_WM_UNIT_ID" val="diagram20181194_3*n_h_h_f*1_2_4_1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PRESET_TEXT" val="单击此处添加文本具体内容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2_1"/>
  <p:tag name="KSO_WM_UNIT_ID" val="diagram20181194_3*n_h_i*1_2_1"/>
  <p:tag name="KSO_WM_TEMPLATE_CATEGORY" val="diagram"/>
  <p:tag name="KSO_WM_TEMPLATE_INDEX" val="20181194"/>
  <p:tag name="KSO_WM_UNIT_LAYERLEVEL" val="1_1_1"/>
  <p:tag name="KSO_WM_TAG_VERSION" val="1.0"/>
  <p:tag name="KSO_WM_BEAUTIFY_FLAG" val="#wm#"/>
  <p:tag name="KSO_WM_UNIT_LINE_FORE_SCHEMECOLOR_INDEX_BRIGHTNESS" val="0"/>
  <p:tag name="KSO_WM_UNIT_LINE_FORE_SCHEMECOLOR_INDEX" val="5"/>
  <p:tag name="KSO_WM_UNIT_LINE_FILL_TYPE" val="2"/>
  <p:tag name="KSO_WM_UNIT_USESOURCEFORMAT_APPLY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1_1"/>
  <p:tag name="KSO_WM_UNIT_ID" val="diagram20181194_3*n_h_h_i*1_2_1_1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LINE_FORE_SCHEMECOLOR_INDEX_BRIGHTNESS" val="0"/>
  <p:tag name="KSO_WM_UNIT_LINE_FORE_SCHEMECOLOR_INDEX" val="5"/>
  <p:tag name="KSO_WM_UNIT_LINE_FILL_TYPE" val="2"/>
  <p:tag name="KSO_WM_UNIT_USESOURCEFORMAT_APPLY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2_1"/>
  <p:tag name="KSO_WM_UNIT_ID" val="diagram20181194_3*n_h_h_i*1_2_2_1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LINE_FORE_SCHEMECOLOR_INDEX_BRIGHTNESS" val="0"/>
  <p:tag name="KSO_WM_UNIT_LINE_FORE_SCHEMECOLOR_INDEX" val="5"/>
  <p:tag name="KSO_WM_UNIT_LINE_FILL_TYPE" val="2"/>
  <p:tag name="KSO_WM_UNIT_USESOURCEFORMAT_APPLY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3_2"/>
  <p:tag name="KSO_WM_UNIT_ID" val="diagram20181194_3*n_h_h_i*1_2_3_2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LINE_FORE_SCHEMECOLOR_INDEX_BRIGHTNESS" val="0"/>
  <p:tag name="KSO_WM_UNIT_LINE_FORE_SCHEMECOLOR_INDEX" val="5"/>
  <p:tag name="KSO_WM_UNIT_LINE_FILL_TYPE" val="2"/>
  <p:tag name="KSO_WM_UNIT_USESOURCEFORMAT_APPLY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4_1"/>
  <p:tag name="KSO_WM_UNIT_ID" val="diagram20181194_3*n_h_h_i*1_2_4_1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LINE_FORE_SCHEMECOLOR_INDEX_BRIGHTNESS" val="0"/>
  <p:tag name="KSO_WM_UNIT_LINE_FORE_SCHEMECOLOR_INDEX" val="5"/>
  <p:tag name="KSO_WM_UNIT_LINE_FILL_TYPE" val="2"/>
  <p:tag name="KSO_WM_UNIT_USESOURCEFORMAT_APPLY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65*65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x"/>
  <p:tag name="KSO_WM_UNIT_INDEX" val="1_2_2_1"/>
  <p:tag name="KSO_WM_UNIT_ID" val="diagram20181194_3*n_h_h_x*1_2_2_1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TEM_CNT" val="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78befb3a-f011-4e26-9669-7a1ef495b383}"/>
  <p:tag name="TABLE_ENDDRAG_ORIGIN_RECT" val="829*402"/>
  <p:tag name="TABLE_ENDDRAG_RECT" val="22*98*829*40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TEM_CNT" val="4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TEM_CNT" val="4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TEM_CNT" val="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78befb3a-f011-4e26-9669-7a1ef495b383}"/>
  <p:tag name="TABLE_ENDDRAG_ORIGIN_RECT" val="554*154"/>
  <p:tag name="TABLE_ENDDRAG_RECT" val="149*93*554*154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TEM_CNT" val="4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5"/>
  <p:tag name="KSO_WM_UNIT_ID" val="diagram20181194_3*n_h_i*1_1_5"/>
  <p:tag name="KSO_WM_TEMPLATE_CATEGORY" val="diagram"/>
  <p:tag name="KSO_WM_TEMPLATE_INDEX" val="20181194"/>
  <p:tag name="KSO_WM_UNIT_LAYERLEVEL" val="1_1_1"/>
  <p:tag name="KSO_WM_TAG_VERSION" val="1.0"/>
  <p:tag name="KSO_WM_BEAUTIFY_FLAG" val="#wm#"/>
  <p:tag name="KSO_WM_UNIT_USESOURCEFORMAT_APPLY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1"/>
  <p:tag name="KSO_WM_UNIT_ID" val="diagram20181194_3*n_h_i*1_1_1"/>
  <p:tag name="KSO_WM_TEMPLATE_CATEGORY" val="diagram"/>
  <p:tag name="KSO_WM_TEMPLATE_INDEX" val="20181194"/>
  <p:tag name="KSO_WM_UNIT_LAYERLEVEL" val="1_1_1"/>
  <p:tag name="KSO_WM_TAG_VERSION" val="1.0"/>
  <p:tag name="KSO_WM_BEAUTIFY_FLAG" val="#wm#"/>
  <p:tag name="KSO_WM_UNIT_LINE_FORE_SCHEMECOLOR_INDEX_BRIGHTNESS" val="0"/>
  <p:tag name="KSO_WM_UNIT_LINE_FORE_SCHEMECOLOR_INDEX" val="5"/>
  <p:tag name="KSO_WM_UNIT_LINE_FILL_TYPE" val="2"/>
  <p:tag name="KSO_WM_UNIT_USESOURCEFORMAT_APPLY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2"/>
  <p:tag name="KSO_WM_UNIT_ID" val="diagram20181194_3*n_h_i*1_1_2"/>
  <p:tag name="KSO_WM_TEMPLATE_CATEGORY" val="diagram"/>
  <p:tag name="KSO_WM_TEMPLATE_INDEX" val="20181194"/>
  <p:tag name="KSO_WM_UNIT_LAYERLEVEL" val="1_1_1"/>
  <p:tag name="KSO_WM_TAG_VERSION" val="1.0"/>
  <p:tag name="KSO_WM_BEAUTIFY_FLAG" val="#wm#"/>
  <p:tag name="KSO_WM_UNIT_FILL_FORE_SCHEMECOLOR_INDEX_BRIGHTNESS" val="-0.05"/>
  <p:tag name="KSO_WM_UNIT_FILL_FORE_SCHEMECOLOR_INDEX" val="14"/>
  <p:tag name="KSO_WM_UNIT_FILL_TYPE" val="1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3"/>
  <p:tag name="KSO_WM_UNIT_ID" val="diagram20181194_3*n_h_i*1_1_3"/>
  <p:tag name="KSO_WM_TEMPLATE_CATEGORY" val="diagram"/>
  <p:tag name="KSO_WM_TEMPLATE_INDEX" val="20181194"/>
  <p:tag name="KSO_WM_UNIT_LAYERLEVEL" val="1_1_1"/>
  <p:tag name="KSO_WM_TAG_VERSION" val="1.0"/>
  <p:tag name="KSO_WM_BEAUTIFY_FLAG" val="#wm#"/>
  <p:tag name="KSO_WM_UNIT_FILL_FORE_SCHEMECOLOR_INDEX_BRIGHTNESS" val="0.4"/>
  <p:tag name="KSO_WM_UNIT_FILL_FORE_SCHEMECOLOR_INDEX" val="15"/>
  <p:tag name="KSO_WM_UNIT_FILL_TYPE" val="1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4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a"/>
  <p:tag name="KSO_WM_UNIT_INDEX" val="1_1_1"/>
  <p:tag name="KSO_WM_UNIT_ID" val="diagram20181194_3*n_h_a*1_1_1"/>
  <p:tag name="KSO_WM_TEMPLATE_CATEGORY" val="diagram"/>
  <p:tag name="KSO_WM_TEMPLATE_INDEX" val="20181194"/>
  <p:tag name="KSO_WM_UNIT_LAYERLEVEL" val="1_1_1"/>
  <p:tag name="KSO_WM_TAG_VERSION" val="1.0"/>
  <p:tag name="KSO_WM_BEAUTIFY_FLAG" val="#wm#"/>
  <p:tag name="KSO_WM_UNIT_PRESET_TEXT" val="添加标题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1_2"/>
  <p:tag name="KSO_WM_UNIT_ID" val="diagram20181194_3*n_h_h_i*1_2_1_2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LINE_FORE_SCHEMECOLOR_INDEX_BRIGHTNESS" val="-0.25"/>
  <p:tag name="KSO_WM_UNIT_LINE_FORE_SCHEMECOLOR_INDEX" val="5"/>
  <p:tag name="KSO_WM_UNIT_LINE_FILL_TYPE" val="2"/>
  <p:tag name="KSO_WM_UNIT_TEXT_FILL_FORE_SCHEMECOLOR_INDEX_BRIGHTNESS" val="0"/>
  <p:tag name="KSO_WM_UNIT_TEXT_FILL_FORE_SCHEMECOLOR_INDEX" val="15"/>
  <p:tag name="KSO_WM_UNIT_TEXT_FILL_TYPE" val="1"/>
  <p:tag name="KSO_WM_UNIT_USESOURCEFORMAT_APPLY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63*64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x"/>
  <p:tag name="KSO_WM_UNIT_INDEX" val="1_2_1_3"/>
  <p:tag name="KSO_WM_UNIT_ID" val="diagram20181194_3*n_h_h_x*1_2_1_3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15"/>
  <p:tag name="KSO_WM_UNIT_TEXT_FILL_TYPE" val="1"/>
  <p:tag name="KSO_WM_UNIT_USESOURCEFORMAT_APPLY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1_1"/>
  <p:tag name="KSO_WM_UNIT_ID" val="diagram20181194_3*n_h_h_f*1_2_1_1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PRESET_TEXT" val="单击此处添加文本具体内容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2_2"/>
  <p:tag name="KSO_WM_UNIT_ID" val="diagram20181194_3*n_h_h_i*1_2_2_2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FILL_FORE_SCHEMECOLOR_INDEX_BRIGHTNESS" val="0"/>
  <p:tag name="KSO_WM_UNIT_FILL_FORE_SCHEMECOLOR_INDEX" val="6"/>
  <p:tag name="KSO_WM_UNIT_FILL_TYPE" val="1"/>
  <p:tag name="KSO_WM_UNIT_LINE_FORE_SCHEMECOLOR_INDEX_BRIGHTNESS" val="-0.25"/>
  <p:tag name="KSO_WM_UNIT_LINE_FORE_SCHEMECOLOR_INDEX" val="6"/>
  <p:tag name="KSO_WM_UNIT_LINE_FILL_TYPE" val="2"/>
  <p:tag name="KSO_WM_UNIT_TEXT_FILL_FORE_SCHEMECOLOR_INDEX_BRIGHTNESS" val="0"/>
  <p:tag name="KSO_WM_UNIT_TEXT_FILL_FORE_SCHEMECOLOR_INDEX" val="15"/>
  <p:tag name="KSO_WM_UNIT_TEXT_FILL_TYPE" val="1"/>
  <p:tag name="KSO_WM_UNIT_USESOURCEFORMAT_APPLY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2_1"/>
  <p:tag name="KSO_WM_UNIT_ID" val="diagram20181194_3*n_h_h_f*1_2_2_1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PRESET_TEXT" val="单击此处添加文本具体内容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3_1"/>
  <p:tag name="KSO_WM_UNIT_ID" val="diagram20181194_3*n_h_h_i*1_2_3_1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FILL_FORE_SCHEMECOLOR_INDEX_BRIGHTNESS" val="0"/>
  <p:tag name="KSO_WM_UNIT_FILL_FORE_SCHEMECOLOR_INDEX" val="7"/>
  <p:tag name="KSO_WM_UNIT_FILL_TYPE" val="1"/>
  <p:tag name="KSO_WM_UNIT_LINE_FORE_SCHEMECOLOR_INDEX_BRIGHTNESS" val="-0.25"/>
  <p:tag name="KSO_WM_UNIT_LINE_FORE_SCHEMECOLOR_INDEX" val="7"/>
  <p:tag name="KSO_WM_UNIT_LINE_FILL_TYPE" val="2"/>
  <p:tag name="KSO_WM_UNIT_TEXT_FILL_FORE_SCHEMECOLOR_INDEX_BRIGHTNESS" val="0"/>
  <p:tag name="KSO_WM_UNIT_TEXT_FILL_FORE_SCHEMECOLOR_INDEX" val="15"/>
  <p:tag name="KSO_WM_UNIT_TEXT_FILL_TYPE" val="1"/>
  <p:tag name="KSO_WM_UNIT_USESOURCEFORMAT_APPLY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69*58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x"/>
  <p:tag name="KSO_WM_UNIT_INDEX" val="1_2_3_3"/>
  <p:tag name="KSO_WM_UNIT_ID" val="diagram20181194_3*n_h_h_x*1_2_3_3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15"/>
  <p:tag name="KSO_WM_UNIT_TEXT_FILL_TYPE" val="1"/>
  <p:tag name="KSO_WM_UNIT_USESOURCEFORMAT_APPLY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3_1"/>
  <p:tag name="KSO_WM_UNIT_ID" val="diagram20181194_3*n_h_h_f*1_2_3_1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PRESET_TEXT" val="单击此处添加文本具体内容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4_2"/>
  <p:tag name="KSO_WM_UNIT_ID" val="diagram20181194_3*n_h_h_i*1_2_4_2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FILL_FORE_SCHEMECOLOR_INDEX_BRIGHTNESS" val="0"/>
  <p:tag name="KSO_WM_UNIT_FILL_FORE_SCHEMECOLOR_INDEX" val="8"/>
  <p:tag name="KSO_WM_UNIT_FILL_TYPE" val="1"/>
  <p:tag name="KSO_WM_UNIT_LINE_FORE_SCHEMECOLOR_INDEX_BRIGHTNESS" val="-0.25"/>
  <p:tag name="KSO_WM_UNIT_LINE_FORE_SCHEMECOLOR_INDEX" val="8"/>
  <p:tag name="KSO_WM_UNIT_LINE_FILL_TYPE" val="2"/>
  <p:tag name="KSO_WM_UNIT_TEXT_FILL_FORE_SCHEMECOLOR_INDEX_BRIGHTNESS" val="0"/>
  <p:tag name="KSO_WM_UNIT_TEXT_FILL_FORE_SCHEMECOLOR_INDEX" val="15"/>
  <p:tag name="KSO_WM_UNIT_TEXT_FILL_TYPE" val="1"/>
  <p:tag name="KSO_WM_UNIT_USESOURCEFORMAT_APPLY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45*66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x"/>
  <p:tag name="KSO_WM_UNIT_INDEX" val="1_2_4_1"/>
  <p:tag name="KSO_WM_UNIT_ID" val="diagram20181194_3*n_h_h_x*1_2_4_1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15"/>
  <p:tag name="KSO_WM_UNIT_TEXT_FILL_TYPE" val="1"/>
  <p:tag name="KSO_WM_UNIT_USESOURCEFORMAT_APPLY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4_1"/>
  <p:tag name="KSO_WM_UNIT_ID" val="diagram20181194_3*n_h_h_f*1_2_4_1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PRESET_TEXT" val="单击此处添加文本具体内容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2_1"/>
  <p:tag name="KSO_WM_UNIT_ID" val="diagram20181194_3*n_h_i*1_2_1"/>
  <p:tag name="KSO_WM_TEMPLATE_CATEGORY" val="diagram"/>
  <p:tag name="KSO_WM_TEMPLATE_INDEX" val="20181194"/>
  <p:tag name="KSO_WM_UNIT_LAYERLEVEL" val="1_1_1"/>
  <p:tag name="KSO_WM_TAG_VERSION" val="1.0"/>
  <p:tag name="KSO_WM_BEAUTIFY_FLAG" val="#wm#"/>
  <p:tag name="KSO_WM_UNIT_LINE_FORE_SCHEMECOLOR_INDEX_BRIGHTNESS" val="0"/>
  <p:tag name="KSO_WM_UNIT_LINE_FORE_SCHEMECOLOR_INDEX" val="5"/>
  <p:tag name="KSO_WM_UNIT_LINE_FILL_TYPE" val="2"/>
  <p:tag name="KSO_WM_UNIT_USESOURCEFORMAT_APPLY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1_1"/>
  <p:tag name="KSO_WM_UNIT_ID" val="diagram20181194_3*n_h_h_i*1_2_1_1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LINE_FORE_SCHEMECOLOR_INDEX_BRIGHTNESS" val="0"/>
  <p:tag name="KSO_WM_UNIT_LINE_FORE_SCHEMECOLOR_INDEX" val="5"/>
  <p:tag name="KSO_WM_UNIT_LINE_FILL_TYPE" val="2"/>
  <p:tag name="KSO_WM_UNIT_USESOURCEFORMAT_APPLY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2_1"/>
  <p:tag name="KSO_WM_UNIT_ID" val="diagram20181194_3*n_h_h_i*1_2_2_1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LINE_FORE_SCHEMECOLOR_INDEX_BRIGHTNESS" val="0"/>
  <p:tag name="KSO_WM_UNIT_LINE_FORE_SCHEMECOLOR_INDEX" val="5"/>
  <p:tag name="KSO_WM_UNIT_LINE_FILL_TYPE" val="2"/>
  <p:tag name="KSO_WM_UNIT_USESOURCEFORMAT_APPLY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3_2"/>
  <p:tag name="KSO_WM_UNIT_ID" val="diagram20181194_3*n_h_h_i*1_2_3_2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LINE_FORE_SCHEMECOLOR_INDEX_BRIGHTNESS" val="0"/>
  <p:tag name="KSO_WM_UNIT_LINE_FORE_SCHEMECOLOR_INDEX" val="5"/>
  <p:tag name="KSO_WM_UNIT_LINE_FILL_TYPE" val="2"/>
  <p:tag name="KSO_WM_UNIT_USESOURCEFORMAT_APPLY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4_1"/>
  <p:tag name="KSO_WM_UNIT_ID" val="diagram20181194_3*n_h_h_i*1_2_4_1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LINE_FORE_SCHEMECOLOR_INDEX_BRIGHTNESS" val="0"/>
  <p:tag name="KSO_WM_UNIT_LINE_FORE_SCHEMECOLOR_INDEX" val="5"/>
  <p:tag name="KSO_WM_UNIT_LINE_FILL_TYPE" val="2"/>
  <p:tag name="KSO_WM_UNIT_USESOURCEFORMAT_APPLY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65*65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x"/>
  <p:tag name="KSO_WM_UNIT_INDEX" val="1_2_2_1"/>
  <p:tag name="KSO_WM_UNIT_ID" val="diagram20181194_3*n_h_h_x*1_2_2_1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TEM_CNT" val="4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78befb3a-f011-4e26-9669-7a1ef495b383}"/>
  <p:tag name="TABLE_ENDDRAG_ORIGIN_RECT" val="801*443"/>
  <p:tag name="TABLE_ENDDRAG_RECT" val="138*111*801*443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TEM_CNT" val="4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78befb3a-f011-4e26-9669-7a1ef495b383}"/>
  <p:tag name="TABLE_ENDDRAG_ORIGIN_RECT" val="625*212"/>
  <p:tag name="TABLE_ENDDRAG_RECT" val="30*78*625*212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20bd52ab-ea89-4526-9574-1714cf289160}"/>
  <p:tag name="TABLE_ENDDRAG_ORIGIN_RECT" val="643*81"/>
  <p:tag name="TABLE_ENDDRAG_RECT" val="22*316*643*8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TEM_CNT" val="4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TEM_CNT" val="4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78befb3a-f011-4e26-9669-7a1ef495b383}"/>
  <p:tag name="TABLE_ENDDRAG_ORIGIN_RECT" val="897*316"/>
  <p:tag name="TABLE_ENDDRAG_RECT" val="22*148*897*316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TEM_CNT" val="5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5"/>
  <p:tag name="KSO_WM_UNIT_ID" val="diagram20181194_4*n_h_i*1_1_5"/>
  <p:tag name="KSO_WM_TEMPLATE_CATEGORY" val="diagram"/>
  <p:tag name="KSO_WM_TEMPLATE_INDEX" val="20181194"/>
  <p:tag name="KSO_WM_UNIT_LAYERLEVEL" val="1_1_1"/>
  <p:tag name="KSO_WM_TAG_VERSION" val="1.0"/>
  <p:tag name="KSO_WM_BEAUTIFY_FLAG" val="#wm#"/>
  <p:tag name="KSO_WM_UNIT_USESOURCEFORMAT_APPLY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1"/>
  <p:tag name="KSO_WM_UNIT_ID" val="diagram20181194_4*n_h_i*1_1_1"/>
  <p:tag name="KSO_WM_TEMPLATE_CATEGORY" val="diagram"/>
  <p:tag name="KSO_WM_TEMPLATE_INDEX" val="20181194"/>
  <p:tag name="KSO_WM_UNIT_LAYERLEVEL" val="1_1_1"/>
  <p:tag name="KSO_WM_TAG_VERSION" val="1.0"/>
  <p:tag name="KSO_WM_BEAUTIFY_FLAG" val="#wm#"/>
  <p:tag name="KSO_WM_UNIT_LINE_FORE_SCHEMECOLOR_INDEX_BRIGHTNESS" val="0"/>
  <p:tag name="KSO_WM_UNIT_LINE_FORE_SCHEMECOLOR_INDEX" val="5"/>
  <p:tag name="KSO_WM_UNIT_LINE_FILL_TYPE" val="2"/>
  <p:tag name="KSO_WM_UNIT_USESOURCEFORMAT_APPLY" val="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2"/>
  <p:tag name="KSO_WM_UNIT_ID" val="diagram20181194_4*n_h_i*1_1_2"/>
  <p:tag name="KSO_WM_TEMPLATE_CATEGORY" val="diagram"/>
  <p:tag name="KSO_WM_TEMPLATE_INDEX" val="20181194"/>
  <p:tag name="KSO_WM_UNIT_LAYERLEVEL" val="1_1_1"/>
  <p:tag name="KSO_WM_TAG_VERSION" val="1.0"/>
  <p:tag name="KSO_WM_BEAUTIFY_FLAG" val="#wm#"/>
  <p:tag name="KSO_WM_UNIT_FILL_FORE_SCHEMECOLOR_INDEX_BRIGHTNESS" val="-0.05"/>
  <p:tag name="KSO_WM_UNIT_FILL_FORE_SCHEMECOLOR_INDEX" val="14"/>
  <p:tag name="KSO_WM_UNIT_FILL_TYPE" val="1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3"/>
  <p:tag name="KSO_WM_UNIT_ID" val="diagram20181194_4*n_h_i*1_1_3"/>
  <p:tag name="KSO_WM_TEMPLATE_CATEGORY" val="diagram"/>
  <p:tag name="KSO_WM_TEMPLATE_INDEX" val="20181194"/>
  <p:tag name="KSO_WM_UNIT_LAYERLEVEL" val="1_1_1"/>
  <p:tag name="KSO_WM_TAG_VERSION" val="1.0"/>
  <p:tag name="KSO_WM_BEAUTIFY_FLAG" val="#wm#"/>
  <p:tag name="KSO_WM_UNIT_FILL_FORE_SCHEMECOLOR_INDEX_BRIGHTNESS" val="0.4"/>
  <p:tag name="KSO_WM_UNIT_FILL_FORE_SCHEMECOLOR_INDEX" val="15"/>
  <p:tag name="KSO_WM_UNIT_FILL_TYPE" val="1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4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a"/>
  <p:tag name="KSO_WM_UNIT_INDEX" val="1_1_1"/>
  <p:tag name="KSO_WM_UNIT_ID" val="diagram20181194_4*n_h_a*1_1_1"/>
  <p:tag name="KSO_WM_TEMPLATE_CATEGORY" val="diagram"/>
  <p:tag name="KSO_WM_TEMPLATE_INDEX" val="20181194"/>
  <p:tag name="KSO_WM_UNIT_LAYERLEVEL" val="1_1_1"/>
  <p:tag name="KSO_WM_TAG_VERSION" val="1.0"/>
  <p:tag name="KSO_WM_BEAUTIFY_FLAG" val="#wm#"/>
  <p:tag name="KSO_WM_UNIT_PRESET_TEXT" val="添加标题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1_2"/>
  <p:tag name="KSO_WM_UNIT_ID" val="diagram20181194_4*n_h_h_i*1_2_1_2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LINE_FORE_SCHEMECOLOR_INDEX_BRIGHTNESS" val="-0.25"/>
  <p:tag name="KSO_WM_UNIT_LINE_FORE_SCHEMECOLOR_INDEX" val="5"/>
  <p:tag name="KSO_WM_UNIT_LINE_FILL_TYPE" val="2"/>
  <p:tag name="KSO_WM_UNIT_TEXT_FILL_FORE_SCHEMECOLOR_INDEX_BRIGHTNESS" val="0"/>
  <p:tag name="KSO_WM_UNIT_TEXT_FILL_FORE_SCHEMECOLOR_INDEX" val="15"/>
  <p:tag name="KSO_WM_UNIT_TEXT_FILL_TYPE" val="1"/>
  <p:tag name="KSO_WM_UNIT_USESOURCEFORMAT_APPLY" val="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63*64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x"/>
  <p:tag name="KSO_WM_UNIT_INDEX" val="1_2_1_3"/>
  <p:tag name="KSO_WM_UNIT_ID" val="diagram20181194_4*n_h_h_x*1_2_1_3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15"/>
  <p:tag name="KSO_WM_UNIT_TEXT_FILL_TYPE" val="1"/>
  <p:tag name="KSO_WM_UNIT_USESOURCEFORMAT_APPLY" val="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1_1"/>
  <p:tag name="KSO_WM_UNIT_ID" val="diagram20181194_4*n_h_h_f*1_2_1_1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PRESET_TEXT" val="单击此处添加文本具体内容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2_2"/>
  <p:tag name="KSO_WM_UNIT_ID" val="diagram20181194_4*n_h_h_i*1_2_2_2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FILL_FORE_SCHEMECOLOR_INDEX_BRIGHTNESS" val="0"/>
  <p:tag name="KSO_WM_UNIT_FILL_FORE_SCHEMECOLOR_INDEX" val="6"/>
  <p:tag name="KSO_WM_UNIT_FILL_TYPE" val="1"/>
  <p:tag name="KSO_WM_UNIT_LINE_FORE_SCHEMECOLOR_INDEX_BRIGHTNESS" val="-0.25"/>
  <p:tag name="KSO_WM_UNIT_LINE_FORE_SCHEMECOLOR_INDEX" val="6"/>
  <p:tag name="KSO_WM_UNIT_LINE_FILL_TYPE" val="2"/>
  <p:tag name="KSO_WM_UNIT_TEXT_FILL_FORE_SCHEMECOLOR_INDEX_BRIGHTNESS" val="0"/>
  <p:tag name="KSO_WM_UNIT_TEXT_FILL_FORE_SCHEMECOLOR_INDEX" val="15"/>
  <p:tag name="KSO_WM_UNIT_TEXT_FILL_TYPE" val="1"/>
  <p:tag name="KSO_WM_UNIT_USESOURCEFORMAT_APPLY" val="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2_1"/>
  <p:tag name="KSO_WM_UNIT_ID" val="diagram20181194_4*n_h_h_f*1_2_2_1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PRESET_TEXT" val="单击此处添加文本具体内容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3_1"/>
  <p:tag name="KSO_WM_UNIT_ID" val="diagram20181194_4*n_h_h_i*1_2_3_1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FILL_FORE_SCHEMECOLOR_INDEX_BRIGHTNESS" val="0"/>
  <p:tag name="KSO_WM_UNIT_FILL_FORE_SCHEMECOLOR_INDEX" val="7"/>
  <p:tag name="KSO_WM_UNIT_FILL_TYPE" val="1"/>
  <p:tag name="KSO_WM_UNIT_LINE_FORE_SCHEMECOLOR_INDEX_BRIGHTNESS" val="-0.25"/>
  <p:tag name="KSO_WM_UNIT_LINE_FORE_SCHEMECOLOR_INDEX" val="7"/>
  <p:tag name="KSO_WM_UNIT_LINE_FILL_TYPE" val="2"/>
  <p:tag name="KSO_WM_UNIT_TEXT_FILL_FORE_SCHEMECOLOR_INDEX_BRIGHTNESS" val="0"/>
  <p:tag name="KSO_WM_UNIT_TEXT_FILL_FORE_SCHEMECOLOR_INDEX" val="15"/>
  <p:tag name="KSO_WM_UNIT_TEXT_FILL_TYPE" val="1"/>
  <p:tag name="KSO_WM_UNIT_USESOURCEFORMAT_APPLY" val="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69*58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x"/>
  <p:tag name="KSO_WM_UNIT_INDEX" val="1_2_3_3"/>
  <p:tag name="KSO_WM_UNIT_ID" val="diagram20181194_4*n_h_h_x*1_2_3_3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15"/>
  <p:tag name="KSO_WM_UNIT_TEXT_FILL_TYPE" val="1"/>
  <p:tag name="KSO_WM_UNIT_USESOURCEFORMAT_APPLY" val="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3_1"/>
  <p:tag name="KSO_WM_UNIT_ID" val="diagram20181194_4*n_h_h_f*1_2_3_1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PRESET_TEXT" val="单击此处添加文本具体内容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4_1"/>
  <p:tag name="KSO_WM_UNIT_ID" val="diagram20181194_4*n_h_h_i*1_2_4_1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FILL_FORE_SCHEMECOLOR_INDEX_BRIGHTNESS" val="0"/>
  <p:tag name="KSO_WM_UNIT_FILL_FORE_SCHEMECOLOR_INDEX" val="8"/>
  <p:tag name="KSO_WM_UNIT_FILL_TYPE" val="1"/>
  <p:tag name="KSO_WM_UNIT_LINE_FORE_SCHEMECOLOR_INDEX_BRIGHTNESS" val="-0.25"/>
  <p:tag name="KSO_WM_UNIT_LINE_FORE_SCHEMECOLOR_INDEX" val="8"/>
  <p:tag name="KSO_WM_UNIT_LINE_FILL_TYPE" val="2"/>
  <p:tag name="KSO_WM_UNIT_TEXT_FILL_FORE_SCHEMECOLOR_INDEX_BRIGHTNESS" val="0"/>
  <p:tag name="KSO_WM_UNIT_TEXT_FILL_FORE_SCHEMECOLOR_INDEX" val="15"/>
  <p:tag name="KSO_WM_UNIT_TEXT_FILL_TYPE" val="1"/>
  <p:tag name="KSO_WM_UNIT_USESOURCEFORMAT_APPLY" val="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45*66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x"/>
  <p:tag name="KSO_WM_UNIT_INDEX" val="1_2_4_2"/>
  <p:tag name="KSO_WM_UNIT_ID" val="diagram20181194_4*n_h_h_x*1_2_4_2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15"/>
  <p:tag name="KSO_WM_UNIT_TEXT_FILL_TYPE" val="1"/>
  <p:tag name="KSO_WM_UNIT_USESOURCEFORMAT_APPLY" val="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4_1"/>
  <p:tag name="KSO_WM_UNIT_ID" val="diagram20181194_4*n_h_h_f*1_2_4_1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PRESET_TEXT" val="单击此处添加文本具体内容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5_2"/>
  <p:tag name="KSO_WM_UNIT_ID" val="diagram20181194_4*n_h_h_i*1_2_5_2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FILL_FORE_SCHEMECOLOR_INDEX_BRIGHTNESS" val="0"/>
  <p:tag name="KSO_WM_UNIT_FILL_FORE_SCHEMECOLOR_INDEX" val="9"/>
  <p:tag name="KSO_WM_UNIT_FILL_TYPE" val="1"/>
  <p:tag name="KSO_WM_UNIT_LINE_FORE_SCHEMECOLOR_INDEX_BRIGHTNESS" val="-0.25"/>
  <p:tag name="KSO_WM_UNIT_LINE_FORE_SCHEMECOLOR_INDEX" val="9"/>
  <p:tag name="KSO_WM_UNIT_LINE_FILL_TYPE" val="2"/>
  <p:tag name="KSO_WM_UNIT_TEXT_FILL_FORE_SCHEMECOLOR_INDEX_BRIGHTNESS" val="0"/>
  <p:tag name="KSO_WM_UNIT_TEXT_FILL_FORE_SCHEMECOLOR_INDEX" val="15"/>
  <p:tag name="KSO_WM_UNIT_TEXT_FILL_TYPE" val="1"/>
  <p:tag name="KSO_WM_UNIT_USESOURCEFORMAT_APPLY" val="1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46*56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x"/>
  <p:tag name="KSO_WM_UNIT_INDEX" val="1_2_5_3"/>
  <p:tag name="KSO_WM_UNIT_ID" val="diagram20181194_4*n_h_h_x*1_2_5_3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15"/>
  <p:tag name="KSO_WM_UNIT_TEXT_FILL_TYPE" val="1"/>
  <p:tag name="KSO_WM_UNIT_USESOURCEFORMAT_APPLY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5_1"/>
  <p:tag name="KSO_WM_UNIT_ID" val="diagram20181194_4*n_h_h_f*1_2_5_1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PRESET_TEXT" val="单击此处添加文本具体内容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2_1"/>
  <p:tag name="KSO_WM_UNIT_ID" val="diagram20181194_4*n_h_i*1_2_1"/>
  <p:tag name="KSO_WM_TEMPLATE_CATEGORY" val="diagram"/>
  <p:tag name="KSO_WM_TEMPLATE_INDEX" val="20181194"/>
  <p:tag name="KSO_WM_UNIT_LAYERLEVEL" val="1_1_1"/>
  <p:tag name="KSO_WM_TAG_VERSION" val="1.0"/>
  <p:tag name="KSO_WM_BEAUTIFY_FLAG" val="#wm#"/>
  <p:tag name="KSO_WM_UNIT_LINE_FORE_SCHEMECOLOR_INDEX_BRIGHTNESS" val="0"/>
  <p:tag name="KSO_WM_UNIT_LINE_FORE_SCHEMECOLOR_INDEX" val="5"/>
  <p:tag name="KSO_WM_UNIT_LINE_FILL_TYPE" val="2"/>
  <p:tag name="KSO_WM_UNIT_USESOURCEFORMAT_APPLY" val="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1_1"/>
  <p:tag name="KSO_WM_UNIT_ID" val="diagram20181194_4*n_h_h_i*1_2_1_1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LINE_FORE_SCHEMECOLOR_INDEX_BRIGHTNESS" val="0"/>
  <p:tag name="KSO_WM_UNIT_LINE_FORE_SCHEMECOLOR_INDEX" val="5"/>
  <p:tag name="KSO_WM_UNIT_LINE_FILL_TYPE" val="2"/>
  <p:tag name="KSO_WM_UNIT_USESOURCEFORMAT_APPLY" val="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2_1"/>
  <p:tag name="KSO_WM_UNIT_ID" val="diagram20181194_4*n_h_h_i*1_2_2_1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LINE_FORE_SCHEMECOLOR_INDEX_BRIGHTNESS" val="0"/>
  <p:tag name="KSO_WM_UNIT_LINE_FORE_SCHEMECOLOR_INDEX" val="5"/>
  <p:tag name="KSO_WM_UNIT_LINE_FILL_TYPE" val="2"/>
  <p:tag name="KSO_WM_UNIT_USESOURCEFORMAT_APPLY" val="1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3_2"/>
  <p:tag name="KSO_WM_UNIT_ID" val="diagram20181194_4*n_h_h_i*1_2_3_2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LINE_FORE_SCHEMECOLOR_INDEX_BRIGHTNESS" val="0"/>
  <p:tag name="KSO_WM_UNIT_LINE_FORE_SCHEMECOLOR_INDEX" val="5"/>
  <p:tag name="KSO_WM_UNIT_LINE_FILL_TYPE" val="2"/>
  <p:tag name="KSO_WM_UNIT_USESOURCEFORMAT_APPLY" val="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4_2"/>
  <p:tag name="KSO_WM_UNIT_ID" val="diagram20181194_4*n_h_h_i*1_2_4_2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LINE_FORE_SCHEMECOLOR_INDEX_BRIGHTNESS" val="0"/>
  <p:tag name="KSO_WM_UNIT_LINE_FORE_SCHEMECOLOR_INDEX" val="5"/>
  <p:tag name="KSO_WM_UNIT_LINE_FILL_TYPE" val="2"/>
  <p:tag name="KSO_WM_UNIT_USESOURCEFORMAT_APPLY" val="1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5_1"/>
  <p:tag name="KSO_WM_UNIT_ID" val="diagram20181194_4*n_h_h_i*1_2_5_1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LINE_FORE_SCHEMECOLOR_INDEX_BRIGHTNESS" val="0"/>
  <p:tag name="KSO_WM_UNIT_LINE_FORE_SCHEMECOLOR_INDEX" val="5"/>
  <p:tag name="KSO_WM_UNIT_LINE_FILL_TYPE" val="2"/>
  <p:tag name="KSO_WM_UNIT_USESOURCEFORMAT_APPLY" val="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65*65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x"/>
  <p:tag name="KSO_WM_UNIT_INDEX" val="1_2_2_1"/>
  <p:tag name="KSO_WM_UNIT_ID" val="diagram20181194_4*n_h_h_x*1_2_2_1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TEM_CNT" val="4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TEM_CNT" val="4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fe502ccb-ae1a-4015-90bf-f2dc1054c328}"/>
  <p:tag name="TABLE_ENDDRAG_ORIGIN_RECT" val="903*436"/>
  <p:tag name="TABLE_ENDDRAG_RECT" val="22*81*903*436"/>
  <p:tag name="TABLE_EMPHASIZE_COLOR" val="16736824"/>
  <p:tag name="TABLE_SKINIDX" val="3"/>
  <p:tag name="TABLE_COLORIDX" val="3"/>
  <p:tag name="TABLE_COLOR_RGB" val="0x000000*0xFFFFFF*0x212121*0xFFFFFF*0xFF6238*0xFFD147*0xFFB57D*0xFF7A51*0xFFD791*0xFF8C6D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TEM_CNT" val="4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3c2e2af7-afbd-47f8-bf10-fad5f49dafd8}"/>
  <p:tag name="TABLE_ENDDRAG_ORIGIN_RECT" val="353*373"/>
  <p:tag name="TABLE_ENDDRAG_RECT" val="18*59*353*373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TEM_CNT" val="4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TEM_CNT" val="4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9deb62f9-ee8f-4104-8a12-b5ca035ec439}"/>
  <p:tag name="TABLE_ENDDRAG_ORIGIN_RECT" val="901*346"/>
  <p:tag name="TABLE_ENDDRAG_RECT" val="27*137*901*346"/>
  <p:tag name="TABLE_EMPHASIZE_COLOR" val="16352824"/>
  <p:tag name="TABLE_SKINIDX" val="3"/>
  <p:tag name="TABLE_COLORIDX" val="7"/>
  <p:tag name="TABLE_COLOR_RGB" val="0x000000*0xFFFFFF*0x212121*0xFFFFFF*0xF98638*0xFFB829*0x37BECC*0x1687A5*0x3A3A47*0xC7DADD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cc965abc-3bd8-4244-830e-c2e8a02091db}"/>
  <p:tag name="TABLE_EMPHASIZE_COLOR" val="16352824"/>
  <p:tag name="TABLE_SKINIDX" val="3"/>
  <p:tag name="TABLE_COLORIDX" val="7"/>
  <p:tag name="TABLE_COLOR_RGB" val="0x000000*0xFFFFFF*0x212121*0xFFFFFF*0xF98638*0xFFB829*0x37BECC*0x1687A5*0x3A3A47*0xC7DADD"/>
  <p:tag name="TABLE_ENDDRAG_ORIGIN_RECT" val="398*333"/>
  <p:tag name="TABLE_ENDDRAG_RECT" val="22*83*398*333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10bc7c1a-d74e-4fbd-839e-140851945eb1}"/>
  <p:tag name="TABLE_EMPHASIZE_COLOR" val="16352824"/>
  <p:tag name="TABLE_SKINIDX" val="3"/>
  <p:tag name="TABLE_COLORIDX" val="7"/>
  <p:tag name="TABLE_COLOR_RGB" val="0x000000*0xFFFFFF*0x212121*0xFFFFFF*0xF98638*0xFFB829*0x37BECC*0x1687A5*0x3A3A47*0xC7DADD"/>
  <p:tag name="TABLE_ENDDRAG_ORIGIN_RECT" val="401*226"/>
  <p:tag name="TABLE_ENDDRAG_RECT" val="421*83*401*226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TEM_CNT" val="4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9e2912fc-9673-4847-bb82-e5dcdccbfea7}"/>
  <p:tag name="TABLE_ENDDRAG_ORIGIN_RECT" val="915*439"/>
  <p:tag name="TABLE_ENDDRAG_RECT" val="21*78*915*439"/>
  <p:tag name="TABLE_EMPHASIZE_COLOR" val="16352824"/>
  <p:tag name="TABLE_SKINIDX" val="3"/>
  <p:tag name="TABLE_COLORIDX" val="7"/>
  <p:tag name="TABLE_COLOR_RGB" val="0x000000*0xFFFFFF*0x212121*0xFFFFFF*0xF98638*0xFFB829*0x37BECC*0x1687A5*0x3A3A47*0xC7DADD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TEM_CNT" val="5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5"/>
  <p:tag name="KSO_WM_UNIT_ID" val="diagram20181194_4*n_h_i*1_1_5"/>
  <p:tag name="KSO_WM_TEMPLATE_CATEGORY" val="diagram"/>
  <p:tag name="KSO_WM_TEMPLATE_INDEX" val="20181194"/>
  <p:tag name="KSO_WM_UNIT_LAYERLEVEL" val="1_1_1"/>
  <p:tag name="KSO_WM_TAG_VERSION" val="1.0"/>
  <p:tag name="KSO_WM_BEAUTIFY_FLAG" val="#wm#"/>
  <p:tag name="KSO_WM_UNIT_USESOURCEFORMAT_APPLY" val="1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1"/>
  <p:tag name="KSO_WM_UNIT_ID" val="diagram20181194_4*n_h_i*1_1_1"/>
  <p:tag name="KSO_WM_TEMPLATE_CATEGORY" val="diagram"/>
  <p:tag name="KSO_WM_TEMPLATE_INDEX" val="20181194"/>
  <p:tag name="KSO_WM_UNIT_LAYERLEVEL" val="1_1_1"/>
  <p:tag name="KSO_WM_TAG_VERSION" val="1.0"/>
  <p:tag name="KSO_WM_BEAUTIFY_FLAG" val="#wm#"/>
  <p:tag name="KSO_WM_UNIT_LINE_FORE_SCHEMECOLOR_INDEX_BRIGHTNESS" val="0"/>
  <p:tag name="KSO_WM_UNIT_LINE_FORE_SCHEMECOLOR_INDEX" val="5"/>
  <p:tag name="KSO_WM_UNIT_LINE_FILL_TYPE" val="2"/>
  <p:tag name="KSO_WM_UNIT_USESOURCEFORMAT_APPLY" val="1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2"/>
  <p:tag name="KSO_WM_UNIT_ID" val="diagram20181194_4*n_h_i*1_1_2"/>
  <p:tag name="KSO_WM_TEMPLATE_CATEGORY" val="diagram"/>
  <p:tag name="KSO_WM_TEMPLATE_INDEX" val="20181194"/>
  <p:tag name="KSO_WM_UNIT_LAYERLEVEL" val="1_1_1"/>
  <p:tag name="KSO_WM_TAG_VERSION" val="1.0"/>
  <p:tag name="KSO_WM_BEAUTIFY_FLAG" val="#wm#"/>
  <p:tag name="KSO_WM_UNIT_FILL_FORE_SCHEMECOLOR_INDEX_BRIGHTNESS" val="-0.05"/>
  <p:tag name="KSO_WM_UNIT_FILL_FORE_SCHEMECOLOR_INDEX" val="14"/>
  <p:tag name="KSO_WM_UNIT_FILL_TYPE" val="1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3"/>
  <p:tag name="KSO_WM_UNIT_ID" val="diagram20181194_4*n_h_i*1_1_3"/>
  <p:tag name="KSO_WM_TEMPLATE_CATEGORY" val="diagram"/>
  <p:tag name="KSO_WM_TEMPLATE_INDEX" val="20181194"/>
  <p:tag name="KSO_WM_UNIT_LAYERLEVEL" val="1_1_1"/>
  <p:tag name="KSO_WM_TAG_VERSION" val="1.0"/>
  <p:tag name="KSO_WM_BEAUTIFY_FLAG" val="#wm#"/>
  <p:tag name="KSO_WM_UNIT_FILL_FORE_SCHEMECOLOR_INDEX_BRIGHTNESS" val="0.4"/>
  <p:tag name="KSO_WM_UNIT_FILL_FORE_SCHEMECOLOR_INDEX" val="15"/>
  <p:tag name="KSO_WM_UNIT_FILL_TYPE" val="1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4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a"/>
  <p:tag name="KSO_WM_UNIT_INDEX" val="1_1_1"/>
  <p:tag name="KSO_WM_UNIT_ID" val="diagram20181194_4*n_h_a*1_1_1"/>
  <p:tag name="KSO_WM_TEMPLATE_CATEGORY" val="diagram"/>
  <p:tag name="KSO_WM_TEMPLATE_INDEX" val="20181194"/>
  <p:tag name="KSO_WM_UNIT_LAYERLEVEL" val="1_1_1"/>
  <p:tag name="KSO_WM_TAG_VERSION" val="1.0"/>
  <p:tag name="KSO_WM_BEAUTIFY_FLAG" val="#wm#"/>
  <p:tag name="KSO_WM_UNIT_PRESET_TEXT" val="添加标题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1_2"/>
  <p:tag name="KSO_WM_UNIT_ID" val="diagram20181194_4*n_h_h_i*1_2_1_2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LINE_FORE_SCHEMECOLOR_INDEX_BRIGHTNESS" val="-0.25"/>
  <p:tag name="KSO_WM_UNIT_LINE_FORE_SCHEMECOLOR_INDEX" val="5"/>
  <p:tag name="KSO_WM_UNIT_LINE_FILL_TYPE" val="2"/>
  <p:tag name="KSO_WM_UNIT_TEXT_FILL_FORE_SCHEMECOLOR_INDEX_BRIGHTNESS" val="0"/>
  <p:tag name="KSO_WM_UNIT_TEXT_FILL_FORE_SCHEMECOLOR_INDEX" val="15"/>
  <p:tag name="KSO_WM_UNIT_TEXT_FILL_TYPE" val="1"/>
  <p:tag name="KSO_WM_UNIT_USESOURCEFORMAT_APPLY" val="1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63*64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x"/>
  <p:tag name="KSO_WM_UNIT_INDEX" val="1_2_1_3"/>
  <p:tag name="KSO_WM_UNIT_ID" val="diagram20181194_4*n_h_h_x*1_2_1_3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15"/>
  <p:tag name="KSO_WM_UNIT_TEXT_FILL_TYPE" val="1"/>
  <p:tag name="KSO_WM_UNIT_USESOURCEFORMAT_APPLY" val="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1_1"/>
  <p:tag name="KSO_WM_UNIT_ID" val="diagram20181194_4*n_h_h_f*1_2_1_1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PRESET_TEXT" val="单击此处添加文本具体内容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2_2"/>
  <p:tag name="KSO_WM_UNIT_ID" val="diagram20181194_4*n_h_h_i*1_2_2_2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FILL_FORE_SCHEMECOLOR_INDEX_BRIGHTNESS" val="0"/>
  <p:tag name="KSO_WM_UNIT_FILL_FORE_SCHEMECOLOR_INDEX" val="6"/>
  <p:tag name="KSO_WM_UNIT_FILL_TYPE" val="1"/>
  <p:tag name="KSO_WM_UNIT_LINE_FORE_SCHEMECOLOR_INDEX_BRIGHTNESS" val="-0.25"/>
  <p:tag name="KSO_WM_UNIT_LINE_FORE_SCHEMECOLOR_INDEX" val="6"/>
  <p:tag name="KSO_WM_UNIT_LINE_FILL_TYPE" val="2"/>
  <p:tag name="KSO_WM_UNIT_TEXT_FILL_FORE_SCHEMECOLOR_INDEX_BRIGHTNESS" val="0"/>
  <p:tag name="KSO_WM_UNIT_TEXT_FILL_FORE_SCHEMECOLOR_INDEX" val="15"/>
  <p:tag name="KSO_WM_UNIT_TEXT_FILL_TYPE" val="1"/>
  <p:tag name="KSO_WM_UNIT_USESOURCEFORMAT_APPLY" val="1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2_1"/>
  <p:tag name="KSO_WM_UNIT_ID" val="diagram20181194_4*n_h_h_f*1_2_2_1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PRESET_TEXT" val="单击此处添加文本具体内容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3_1"/>
  <p:tag name="KSO_WM_UNIT_ID" val="diagram20181194_4*n_h_h_i*1_2_3_1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FILL_FORE_SCHEMECOLOR_INDEX_BRIGHTNESS" val="0"/>
  <p:tag name="KSO_WM_UNIT_FILL_FORE_SCHEMECOLOR_INDEX" val="7"/>
  <p:tag name="KSO_WM_UNIT_FILL_TYPE" val="1"/>
  <p:tag name="KSO_WM_UNIT_LINE_FORE_SCHEMECOLOR_INDEX_BRIGHTNESS" val="-0.25"/>
  <p:tag name="KSO_WM_UNIT_LINE_FORE_SCHEMECOLOR_INDEX" val="7"/>
  <p:tag name="KSO_WM_UNIT_LINE_FILL_TYPE" val="2"/>
  <p:tag name="KSO_WM_UNIT_TEXT_FILL_FORE_SCHEMECOLOR_INDEX_BRIGHTNESS" val="0"/>
  <p:tag name="KSO_WM_UNIT_TEXT_FILL_FORE_SCHEMECOLOR_INDEX" val="15"/>
  <p:tag name="KSO_WM_UNIT_TEXT_FILL_TYPE" val="1"/>
  <p:tag name="KSO_WM_UNIT_USESOURCEFORMAT_APPLY" val="1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69*58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x"/>
  <p:tag name="KSO_WM_UNIT_INDEX" val="1_2_3_3"/>
  <p:tag name="KSO_WM_UNIT_ID" val="diagram20181194_4*n_h_h_x*1_2_3_3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15"/>
  <p:tag name="KSO_WM_UNIT_TEXT_FILL_TYPE" val="1"/>
  <p:tag name="KSO_WM_UNIT_USESOURCEFORMAT_APPLY" val="1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3_1"/>
  <p:tag name="KSO_WM_UNIT_ID" val="diagram20181194_4*n_h_h_f*1_2_3_1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PRESET_TEXT" val="单击此处添加文本具体内容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4_1"/>
  <p:tag name="KSO_WM_UNIT_ID" val="diagram20181194_4*n_h_h_i*1_2_4_1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FILL_FORE_SCHEMECOLOR_INDEX_BRIGHTNESS" val="0"/>
  <p:tag name="KSO_WM_UNIT_FILL_FORE_SCHEMECOLOR_INDEX" val="8"/>
  <p:tag name="KSO_WM_UNIT_FILL_TYPE" val="1"/>
  <p:tag name="KSO_WM_UNIT_LINE_FORE_SCHEMECOLOR_INDEX_BRIGHTNESS" val="-0.25"/>
  <p:tag name="KSO_WM_UNIT_LINE_FORE_SCHEMECOLOR_INDEX" val="8"/>
  <p:tag name="KSO_WM_UNIT_LINE_FILL_TYPE" val="2"/>
  <p:tag name="KSO_WM_UNIT_TEXT_FILL_FORE_SCHEMECOLOR_INDEX_BRIGHTNESS" val="0"/>
  <p:tag name="KSO_WM_UNIT_TEXT_FILL_FORE_SCHEMECOLOR_INDEX" val="15"/>
  <p:tag name="KSO_WM_UNIT_TEXT_FILL_TYPE" val="1"/>
  <p:tag name="KSO_WM_UNIT_USESOURCEFORMAT_APPLY" val="1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45*66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x"/>
  <p:tag name="KSO_WM_UNIT_INDEX" val="1_2_4_2"/>
  <p:tag name="KSO_WM_UNIT_ID" val="diagram20181194_4*n_h_h_x*1_2_4_2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15"/>
  <p:tag name="KSO_WM_UNIT_TEXT_FILL_TYPE" val="1"/>
  <p:tag name="KSO_WM_UNIT_USESOURCEFORMAT_APPLY" val="1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4_1"/>
  <p:tag name="KSO_WM_UNIT_ID" val="diagram20181194_4*n_h_h_f*1_2_4_1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PRESET_TEXT" val="单击此处添加文本具体内容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5_2"/>
  <p:tag name="KSO_WM_UNIT_ID" val="diagram20181194_4*n_h_h_i*1_2_5_2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FILL_FORE_SCHEMECOLOR_INDEX_BRIGHTNESS" val="0"/>
  <p:tag name="KSO_WM_UNIT_FILL_FORE_SCHEMECOLOR_INDEX" val="9"/>
  <p:tag name="KSO_WM_UNIT_FILL_TYPE" val="1"/>
  <p:tag name="KSO_WM_UNIT_LINE_FORE_SCHEMECOLOR_INDEX_BRIGHTNESS" val="-0.25"/>
  <p:tag name="KSO_WM_UNIT_LINE_FORE_SCHEMECOLOR_INDEX" val="9"/>
  <p:tag name="KSO_WM_UNIT_LINE_FILL_TYPE" val="2"/>
  <p:tag name="KSO_WM_UNIT_TEXT_FILL_FORE_SCHEMECOLOR_INDEX_BRIGHTNESS" val="0"/>
  <p:tag name="KSO_WM_UNIT_TEXT_FILL_FORE_SCHEMECOLOR_INDEX" val="15"/>
  <p:tag name="KSO_WM_UNIT_TEXT_FILL_TYPE" val="1"/>
  <p:tag name="KSO_WM_UNIT_USESOURCEFORMAT_APPLY" val="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46*56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x"/>
  <p:tag name="KSO_WM_UNIT_INDEX" val="1_2_5_3"/>
  <p:tag name="KSO_WM_UNIT_ID" val="diagram20181194_4*n_h_h_x*1_2_5_3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15"/>
  <p:tag name="KSO_WM_UNIT_TEXT_FILL_TYPE" val="1"/>
  <p:tag name="KSO_WM_UNIT_USESOURCEFORMAT_APPLY" val="1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5_1"/>
  <p:tag name="KSO_WM_UNIT_ID" val="diagram20181194_4*n_h_h_f*1_2_5_1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PRESET_TEXT" val="单击此处添加文本具体内容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2_1"/>
  <p:tag name="KSO_WM_UNIT_ID" val="diagram20181194_4*n_h_i*1_2_1"/>
  <p:tag name="KSO_WM_TEMPLATE_CATEGORY" val="diagram"/>
  <p:tag name="KSO_WM_TEMPLATE_INDEX" val="20181194"/>
  <p:tag name="KSO_WM_UNIT_LAYERLEVEL" val="1_1_1"/>
  <p:tag name="KSO_WM_TAG_VERSION" val="1.0"/>
  <p:tag name="KSO_WM_BEAUTIFY_FLAG" val="#wm#"/>
  <p:tag name="KSO_WM_UNIT_LINE_FORE_SCHEMECOLOR_INDEX_BRIGHTNESS" val="0"/>
  <p:tag name="KSO_WM_UNIT_LINE_FORE_SCHEMECOLOR_INDEX" val="5"/>
  <p:tag name="KSO_WM_UNIT_LINE_FILL_TYPE" val="2"/>
  <p:tag name="KSO_WM_UNIT_USESOURCEFORMAT_APPLY" val="1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1_1"/>
  <p:tag name="KSO_WM_UNIT_ID" val="diagram20181194_4*n_h_h_i*1_2_1_1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LINE_FORE_SCHEMECOLOR_INDEX_BRIGHTNESS" val="0"/>
  <p:tag name="KSO_WM_UNIT_LINE_FORE_SCHEMECOLOR_INDEX" val="5"/>
  <p:tag name="KSO_WM_UNIT_LINE_FILL_TYPE" val="2"/>
  <p:tag name="KSO_WM_UNIT_USESOURCEFORMAT_APPLY" val="1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2_1"/>
  <p:tag name="KSO_WM_UNIT_ID" val="diagram20181194_4*n_h_h_i*1_2_2_1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LINE_FORE_SCHEMECOLOR_INDEX_BRIGHTNESS" val="0"/>
  <p:tag name="KSO_WM_UNIT_LINE_FORE_SCHEMECOLOR_INDEX" val="5"/>
  <p:tag name="KSO_WM_UNIT_LINE_FILL_TYPE" val="2"/>
  <p:tag name="KSO_WM_UNIT_USESOURCEFORMAT_APPLY" val="1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3_2"/>
  <p:tag name="KSO_WM_UNIT_ID" val="diagram20181194_4*n_h_h_i*1_2_3_2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LINE_FORE_SCHEMECOLOR_INDEX_BRIGHTNESS" val="0"/>
  <p:tag name="KSO_WM_UNIT_LINE_FORE_SCHEMECOLOR_INDEX" val="5"/>
  <p:tag name="KSO_WM_UNIT_LINE_FILL_TYPE" val="2"/>
  <p:tag name="KSO_WM_UNIT_USESOURCEFORMAT_APPLY" val="1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4_2"/>
  <p:tag name="KSO_WM_UNIT_ID" val="diagram20181194_4*n_h_h_i*1_2_4_2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LINE_FORE_SCHEMECOLOR_INDEX_BRIGHTNESS" val="0"/>
  <p:tag name="KSO_WM_UNIT_LINE_FORE_SCHEMECOLOR_INDEX" val="5"/>
  <p:tag name="KSO_WM_UNIT_LINE_FILL_TYPE" val="2"/>
  <p:tag name="KSO_WM_UNIT_USESOURCEFORMAT_APPLY" val="1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5_1"/>
  <p:tag name="KSO_WM_UNIT_ID" val="diagram20181194_4*n_h_h_i*1_2_5_1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LINE_FORE_SCHEMECOLOR_INDEX_BRIGHTNESS" val="0"/>
  <p:tag name="KSO_WM_UNIT_LINE_FORE_SCHEMECOLOR_INDEX" val="5"/>
  <p:tag name="KSO_WM_UNIT_LINE_FILL_TYPE" val="2"/>
  <p:tag name="KSO_WM_UNIT_USESOURCEFORMAT_APPLY" val="1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65*65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x"/>
  <p:tag name="KSO_WM_UNIT_INDEX" val="1_2_2_1"/>
  <p:tag name="KSO_WM_UNIT_ID" val="diagram20181194_4*n_h_h_x*1_2_2_1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6f1cf6ca-d9ab-4f07-904a-49ddb2846d31}"/>
  <p:tag name="TABLE_ENDDRAG_ORIGIN_RECT" val="891*412"/>
  <p:tag name="TABLE_ENDDRAG_RECT" val="39*81*891*412"/>
  <p:tag name="TABLE_EMPHASIZE_COLOR" val="16352824"/>
  <p:tag name="TABLE_SKINIDX" val="3"/>
  <p:tag name="TABLE_COLORIDX" val="7"/>
  <p:tag name="TABLE_COLOR_RGB" val="0x000000*0xFFFFFF*0x212121*0xFFFFFF*0xF98638*0xFFB829*0x37BECC*0x1687A5*0x3A3A47*0xC7DADD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9084805a-5d03-4a50-b7ea-eebb8fa8486f}"/>
  <p:tag name="TABLE_ENDDRAG_ORIGIN_RECT" val="926*499"/>
  <p:tag name="TABLE_ENDDRAG_RECT" val="15*23*926*499"/>
  <p:tag name="TABLE_EMPHASIZE_COLOR" val="16352824"/>
  <p:tag name="TABLE_SKINIDX" val="3"/>
  <p:tag name="TABLE_COLORIDX" val="7"/>
  <p:tag name="TABLE_COLOR_RGB" val="0x000000*0xFFFFFF*0x212121*0xFFFFFF*0xF98638*0xFFB829*0x37BECC*0x1687A5*0x3A3A47*0xC7DADD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TEM_CNT" val="5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5"/>
  <p:tag name="KSO_WM_UNIT_ID" val="diagram20181194_4*n_h_i*1_1_5"/>
  <p:tag name="KSO_WM_TEMPLATE_CATEGORY" val="diagram"/>
  <p:tag name="KSO_WM_TEMPLATE_INDEX" val="20181194"/>
  <p:tag name="KSO_WM_UNIT_LAYERLEVEL" val="1_1_1"/>
  <p:tag name="KSO_WM_TAG_VERSION" val="1.0"/>
  <p:tag name="KSO_WM_BEAUTIFY_FLAG" val="#wm#"/>
  <p:tag name="KSO_WM_UNIT_USESOURCEFORMAT_APPLY" val="1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1"/>
  <p:tag name="KSO_WM_UNIT_ID" val="diagram20181194_4*n_h_i*1_1_1"/>
  <p:tag name="KSO_WM_TEMPLATE_CATEGORY" val="diagram"/>
  <p:tag name="KSO_WM_TEMPLATE_INDEX" val="20181194"/>
  <p:tag name="KSO_WM_UNIT_LAYERLEVEL" val="1_1_1"/>
  <p:tag name="KSO_WM_TAG_VERSION" val="1.0"/>
  <p:tag name="KSO_WM_BEAUTIFY_FLAG" val="#wm#"/>
  <p:tag name="KSO_WM_UNIT_LINE_FORE_SCHEMECOLOR_INDEX_BRIGHTNESS" val="0"/>
  <p:tag name="KSO_WM_UNIT_LINE_FORE_SCHEMECOLOR_INDEX" val="5"/>
  <p:tag name="KSO_WM_UNIT_LINE_FILL_TYPE" val="2"/>
  <p:tag name="KSO_WM_UNIT_USESOURCEFORMAT_APPLY" val="1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2"/>
  <p:tag name="KSO_WM_UNIT_ID" val="diagram20181194_4*n_h_i*1_1_2"/>
  <p:tag name="KSO_WM_TEMPLATE_CATEGORY" val="diagram"/>
  <p:tag name="KSO_WM_TEMPLATE_INDEX" val="20181194"/>
  <p:tag name="KSO_WM_UNIT_LAYERLEVEL" val="1_1_1"/>
  <p:tag name="KSO_WM_TAG_VERSION" val="1.0"/>
  <p:tag name="KSO_WM_BEAUTIFY_FLAG" val="#wm#"/>
  <p:tag name="KSO_WM_UNIT_FILL_FORE_SCHEMECOLOR_INDEX_BRIGHTNESS" val="-0.05"/>
  <p:tag name="KSO_WM_UNIT_FILL_FORE_SCHEMECOLOR_INDEX" val="14"/>
  <p:tag name="KSO_WM_UNIT_FILL_TYPE" val="1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3"/>
  <p:tag name="KSO_WM_UNIT_ID" val="diagram20181194_4*n_h_i*1_1_3"/>
  <p:tag name="KSO_WM_TEMPLATE_CATEGORY" val="diagram"/>
  <p:tag name="KSO_WM_TEMPLATE_INDEX" val="20181194"/>
  <p:tag name="KSO_WM_UNIT_LAYERLEVEL" val="1_1_1"/>
  <p:tag name="KSO_WM_TAG_VERSION" val="1.0"/>
  <p:tag name="KSO_WM_BEAUTIFY_FLAG" val="#wm#"/>
  <p:tag name="KSO_WM_UNIT_FILL_FORE_SCHEMECOLOR_INDEX_BRIGHTNESS" val="0.4"/>
  <p:tag name="KSO_WM_UNIT_FILL_FORE_SCHEMECOLOR_INDEX" val="15"/>
  <p:tag name="KSO_WM_UNIT_FILL_TYPE" val="1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4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a"/>
  <p:tag name="KSO_WM_UNIT_INDEX" val="1_1_1"/>
  <p:tag name="KSO_WM_UNIT_ID" val="diagram20181194_4*n_h_a*1_1_1"/>
  <p:tag name="KSO_WM_TEMPLATE_CATEGORY" val="diagram"/>
  <p:tag name="KSO_WM_TEMPLATE_INDEX" val="20181194"/>
  <p:tag name="KSO_WM_UNIT_LAYERLEVEL" val="1_1_1"/>
  <p:tag name="KSO_WM_TAG_VERSION" val="1.0"/>
  <p:tag name="KSO_WM_BEAUTIFY_FLAG" val="#wm#"/>
  <p:tag name="KSO_WM_UNIT_PRESET_TEXT" val="添加标题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1_2"/>
  <p:tag name="KSO_WM_UNIT_ID" val="diagram20181194_4*n_h_h_i*1_2_1_2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LINE_FORE_SCHEMECOLOR_INDEX_BRIGHTNESS" val="-0.25"/>
  <p:tag name="KSO_WM_UNIT_LINE_FORE_SCHEMECOLOR_INDEX" val="5"/>
  <p:tag name="KSO_WM_UNIT_LINE_FILL_TYPE" val="2"/>
  <p:tag name="KSO_WM_UNIT_TEXT_FILL_FORE_SCHEMECOLOR_INDEX_BRIGHTNESS" val="0"/>
  <p:tag name="KSO_WM_UNIT_TEXT_FILL_FORE_SCHEMECOLOR_INDEX" val="15"/>
  <p:tag name="KSO_WM_UNIT_TEXT_FILL_TYPE" val="1"/>
  <p:tag name="KSO_WM_UNIT_USESOURCEFORMAT_APPLY" val="1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63*64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x"/>
  <p:tag name="KSO_WM_UNIT_INDEX" val="1_2_1_3"/>
  <p:tag name="KSO_WM_UNIT_ID" val="diagram20181194_4*n_h_h_x*1_2_1_3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15"/>
  <p:tag name="KSO_WM_UNIT_TEXT_FILL_TYPE" val="1"/>
  <p:tag name="KSO_WM_UNIT_USESOURCEFORMAT_APPLY" val="1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1_1"/>
  <p:tag name="KSO_WM_UNIT_ID" val="diagram20181194_4*n_h_h_f*1_2_1_1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PRESET_TEXT" val="单击此处添加文本具体内容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2_2"/>
  <p:tag name="KSO_WM_UNIT_ID" val="diagram20181194_4*n_h_h_i*1_2_2_2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FILL_FORE_SCHEMECOLOR_INDEX_BRIGHTNESS" val="0"/>
  <p:tag name="KSO_WM_UNIT_FILL_FORE_SCHEMECOLOR_INDEX" val="6"/>
  <p:tag name="KSO_WM_UNIT_FILL_TYPE" val="1"/>
  <p:tag name="KSO_WM_UNIT_LINE_FORE_SCHEMECOLOR_INDEX_BRIGHTNESS" val="-0.25"/>
  <p:tag name="KSO_WM_UNIT_LINE_FORE_SCHEMECOLOR_INDEX" val="6"/>
  <p:tag name="KSO_WM_UNIT_LINE_FILL_TYPE" val="2"/>
  <p:tag name="KSO_WM_UNIT_TEXT_FILL_FORE_SCHEMECOLOR_INDEX_BRIGHTNESS" val="0"/>
  <p:tag name="KSO_WM_UNIT_TEXT_FILL_FORE_SCHEMECOLOR_INDEX" val="15"/>
  <p:tag name="KSO_WM_UNIT_TEXT_FILL_TYPE" val="1"/>
  <p:tag name="KSO_WM_UNIT_USESOURCEFORMAT_APPLY" val="1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2_1"/>
  <p:tag name="KSO_WM_UNIT_ID" val="diagram20181194_4*n_h_h_f*1_2_2_1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PRESET_TEXT" val="单击此处添加文本具体内容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3_1"/>
  <p:tag name="KSO_WM_UNIT_ID" val="diagram20181194_4*n_h_h_i*1_2_3_1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FILL_FORE_SCHEMECOLOR_INDEX_BRIGHTNESS" val="0"/>
  <p:tag name="KSO_WM_UNIT_FILL_FORE_SCHEMECOLOR_INDEX" val="7"/>
  <p:tag name="KSO_WM_UNIT_FILL_TYPE" val="1"/>
  <p:tag name="KSO_WM_UNIT_LINE_FORE_SCHEMECOLOR_INDEX_BRIGHTNESS" val="-0.25"/>
  <p:tag name="KSO_WM_UNIT_LINE_FORE_SCHEMECOLOR_INDEX" val="7"/>
  <p:tag name="KSO_WM_UNIT_LINE_FILL_TYPE" val="2"/>
  <p:tag name="KSO_WM_UNIT_TEXT_FILL_FORE_SCHEMECOLOR_INDEX_BRIGHTNESS" val="0"/>
  <p:tag name="KSO_WM_UNIT_TEXT_FILL_FORE_SCHEMECOLOR_INDEX" val="15"/>
  <p:tag name="KSO_WM_UNIT_TEXT_FILL_TYPE" val="1"/>
  <p:tag name="KSO_WM_UNIT_USESOURCEFORMAT_APPLY" val="1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69*58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x"/>
  <p:tag name="KSO_WM_UNIT_INDEX" val="1_2_3_3"/>
  <p:tag name="KSO_WM_UNIT_ID" val="diagram20181194_4*n_h_h_x*1_2_3_3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15"/>
  <p:tag name="KSO_WM_UNIT_TEXT_FILL_TYPE" val="1"/>
  <p:tag name="KSO_WM_UNIT_USESOURCEFORMAT_APPLY" val="1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3_1"/>
  <p:tag name="KSO_WM_UNIT_ID" val="diagram20181194_4*n_h_h_f*1_2_3_1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PRESET_TEXT" val="单击此处添加文本具体内容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4_1"/>
  <p:tag name="KSO_WM_UNIT_ID" val="diagram20181194_4*n_h_h_i*1_2_4_1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FILL_FORE_SCHEMECOLOR_INDEX_BRIGHTNESS" val="0"/>
  <p:tag name="KSO_WM_UNIT_FILL_FORE_SCHEMECOLOR_INDEX" val="8"/>
  <p:tag name="KSO_WM_UNIT_FILL_TYPE" val="1"/>
  <p:tag name="KSO_WM_UNIT_LINE_FORE_SCHEMECOLOR_INDEX_BRIGHTNESS" val="-0.25"/>
  <p:tag name="KSO_WM_UNIT_LINE_FORE_SCHEMECOLOR_INDEX" val="8"/>
  <p:tag name="KSO_WM_UNIT_LINE_FILL_TYPE" val="2"/>
  <p:tag name="KSO_WM_UNIT_TEXT_FILL_FORE_SCHEMECOLOR_INDEX_BRIGHTNESS" val="0"/>
  <p:tag name="KSO_WM_UNIT_TEXT_FILL_FORE_SCHEMECOLOR_INDEX" val="15"/>
  <p:tag name="KSO_WM_UNIT_TEXT_FILL_TYPE" val="1"/>
  <p:tag name="KSO_WM_UNIT_USESOURCEFORMAT_APPLY" val="1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45*66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x"/>
  <p:tag name="KSO_WM_UNIT_INDEX" val="1_2_4_2"/>
  <p:tag name="KSO_WM_UNIT_ID" val="diagram20181194_4*n_h_h_x*1_2_4_2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15"/>
  <p:tag name="KSO_WM_UNIT_TEXT_FILL_TYPE" val="1"/>
  <p:tag name="KSO_WM_UNIT_USESOURCEFORMAT_APPLY" val="1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4_1"/>
  <p:tag name="KSO_WM_UNIT_ID" val="diagram20181194_4*n_h_h_f*1_2_4_1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PRESET_TEXT" val="单击此处添加文本具体内容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5_2"/>
  <p:tag name="KSO_WM_UNIT_ID" val="diagram20181194_4*n_h_h_i*1_2_5_2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FILL_FORE_SCHEMECOLOR_INDEX_BRIGHTNESS" val="0"/>
  <p:tag name="KSO_WM_UNIT_FILL_FORE_SCHEMECOLOR_INDEX" val="9"/>
  <p:tag name="KSO_WM_UNIT_FILL_TYPE" val="1"/>
  <p:tag name="KSO_WM_UNIT_LINE_FORE_SCHEMECOLOR_INDEX_BRIGHTNESS" val="-0.25"/>
  <p:tag name="KSO_WM_UNIT_LINE_FORE_SCHEMECOLOR_INDEX" val="9"/>
  <p:tag name="KSO_WM_UNIT_LINE_FILL_TYPE" val="2"/>
  <p:tag name="KSO_WM_UNIT_TEXT_FILL_FORE_SCHEMECOLOR_INDEX_BRIGHTNESS" val="0"/>
  <p:tag name="KSO_WM_UNIT_TEXT_FILL_FORE_SCHEMECOLOR_INDEX" val="15"/>
  <p:tag name="KSO_WM_UNIT_TEXT_FILL_TYPE" val="1"/>
  <p:tag name="KSO_WM_UNIT_USESOURCEFORMAT_APPLY" val="1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46*56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x"/>
  <p:tag name="KSO_WM_UNIT_INDEX" val="1_2_5_3"/>
  <p:tag name="KSO_WM_UNIT_ID" val="diagram20181194_4*n_h_h_x*1_2_5_3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15"/>
  <p:tag name="KSO_WM_UNIT_TEXT_FILL_TYPE" val="1"/>
  <p:tag name="KSO_WM_UNIT_USESOURCEFORMAT_APPLY" val="1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5_1"/>
  <p:tag name="KSO_WM_UNIT_ID" val="diagram20181194_4*n_h_h_f*1_2_5_1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PRESET_TEXT" val="单击此处添加文本具体内容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2_1"/>
  <p:tag name="KSO_WM_UNIT_ID" val="diagram20181194_4*n_h_i*1_2_1"/>
  <p:tag name="KSO_WM_TEMPLATE_CATEGORY" val="diagram"/>
  <p:tag name="KSO_WM_TEMPLATE_INDEX" val="20181194"/>
  <p:tag name="KSO_WM_UNIT_LAYERLEVEL" val="1_1_1"/>
  <p:tag name="KSO_WM_TAG_VERSION" val="1.0"/>
  <p:tag name="KSO_WM_BEAUTIFY_FLAG" val="#wm#"/>
  <p:tag name="KSO_WM_UNIT_LINE_FORE_SCHEMECOLOR_INDEX_BRIGHTNESS" val="0"/>
  <p:tag name="KSO_WM_UNIT_LINE_FORE_SCHEMECOLOR_INDEX" val="5"/>
  <p:tag name="KSO_WM_UNIT_LINE_FILL_TYPE" val="2"/>
  <p:tag name="KSO_WM_UNIT_USESOURCEFORMAT_APPLY" val="1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1_1"/>
  <p:tag name="KSO_WM_UNIT_ID" val="diagram20181194_4*n_h_h_i*1_2_1_1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LINE_FORE_SCHEMECOLOR_INDEX_BRIGHTNESS" val="0"/>
  <p:tag name="KSO_WM_UNIT_LINE_FORE_SCHEMECOLOR_INDEX" val="5"/>
  <p:tag name="KSO_WM_UNIT_LINE_FILL_TYPE" val="2"/>
  <p:tag name="KSO_WM_UNIT_USESOURCEFORMAT_APPLY" val="1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2_1"/>
  <p:tag name="KSO_WM_UNIT_ID" val="diagram20181194_4*n_h_h_i*1_2_2_1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LINE_FORE_SCHEMECOLOR_INDEX_BRIGHTNESS" val="0"/>
  <p:tag name="KSO_WM_UNIT_LINE_FORE_SCHEMECOLOR_INDEX" val="5"/>
  <p:tag name="KSO_WM_UNIT_LINE_FILL_TYPE" val="2"/>
  <p:tag name="KSO_WM_UNIT_USESOURCEFORMAT_APPLY" val="1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3_2"/>
  <p:tag name="KSO_WM_UNIT_ID" val="diagram20181194_4*n_h_h_i*1_2_3_2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LINE_FORE_SCHEMECOLOR_INDEX_BRIGHTNESS" val="0"/>
  <p:tag name="KSO_WM_UNIT_LINE_FORE_SCHEMECOLOR_INDEX" val="5"/>
  <p:tag name="KSO_WM_UNIT_LINE_FILL_TYPE" val="2"/>
  <p:tag name="KSO_WM_UNIT_USESOURCEFORMAT_APPLY" val="1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4_2"/>
  <p:tag name="KSO_WM_UNIT_ID" val="diagram20181194_4*n_h_h_i*1_2_4_2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LINE_FORE_SCHEMECOLOR_INDEX_BRIGHTNESS" val="0"/>
  <p:tag name="KSO_WM_UNIT_LINE_FORE_SCHEMECOLOR_INDEX" val="5"/>
  <p:tag name="KSO_WM_UNIT_LINE_FILL_TYPE" val="2"/>
  <p:tag name="KSO_WM_UNIT_USESOURCEFORMAT_APPLY" val="1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5_1"/>
  <p:tag name="KSO_WM_UNIT_ID" val="diagram20181194_4*n_h_h_i*1_2_5_1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LINE_FORE_SCHEMECOLOR_INDEX_BRIGHTNESS" val="0"/>
  <p:tag name="KSO_WM_UNIT_LINE_FORE_SCHEMECOLOR_INDEX" val="5"/>
  <p:tag name="KSO_WM_UNIT_LINE_FILL_TYPE" val="2"/>
  <p:tag name="KSO_WM_UNIT_USESOURCEFORMAT_APPLY" val="1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65*65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x"/>
  <p:tag name="KSO_WM_UNIT_INDEX" val="1_2_2_1"/>
  <p:tag name="KSO_WM_UNIT_ID" val="diagram20181194_4*n_h_h_x*1_2_2_1"/>
  <p:tag name="KSO_WM_TEMPLATE_CATEGORY" val="diagram"/>
  <p:tag name="KSO_WM_TEMPLATE_INDEX" val="20181194"/>
  <p:tag name="KSO_WM_UNIT_LAYERLEVEL" val="1_1_1_1"/>
  <p:tag name="KSO_WM_TAG_VERSION" val="1.0"/>
  <p:tag name="KSO_WM_BEAUTIFY_FLAG" val="#wm#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769cfbbc-52a0-425b-b68e-ce84e33e441c}"/>
  <p:tag name="TABLE_ENDDRAG_ORIGIN_RECT" val="908*424"/>
  <p:tag name="TABLE_ENDDRAG_RECT" val="26*94*908*424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江城正义体 500W"/>
        <a:ea typeface=""/>
        <a:cs typeface=""/>
        <a:font script="Jpan" typeface="游ゴシック Light"/>
        <a:font script="Hang" typeface="맑은 고딕"/>
        <a:font script="Hans" typeface="江城正义体 500W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江城正义体 500W"/>
        <a:ea typeface=""/>
        <a:cs typeface=""/>
        <a:font script="Jpan" typeface="游ゴシック"/>
        <a:font script="Hang" typeface="맑은 고딕"/>
        <a:font script="Hans" typeface="江城正义体 500W"/>
        <a:font script="Hant" typeface="新細明體"/>
        <a:font script="Arab" typeface="江城正义体 500W"/>
        <a:font script="Hebr" typeface="江城正义体 500W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江城正义体 500W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江城正义体 500W"/>
        <a:ea typeface=""/>
        <a:cs typeface=""/>
        <a:font script="Jpan" typeface="游ゴシック Light"/>
        <a:font script="Hang" typeface="맑은 고딕"/>
        <a:font script="Hans" typeface="江城正义体 500W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江城正义体 500W"/>
        <a:ea typeface=""/>
        <a:cs typeface=""/>
        <a:font script="Jpan" typeface="游ゴシック"/>
        <a:font script="Hang" typeface="맑은 고딕"/>
        <a:font script="Hans" typeface="江城正义体 500W"/>
        <a:font script="Hant" typeface="新細明體"/>
        <a:font script="Arab" typeface="江城正义体 500W"/>
        <a:font script="Hebr" typeface="江城正义体 500W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江城正义体 500W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江城正义体 500W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江城正义体 500W"/>
        <a:ea typeface=""/>
        <a:cs typeface=""/>
        <a:font script="Jpan" typeface="ＭＳ Ｐゴシック"/>
        <a:font script="Hang" typeface="맑은 고딕"/>
        <a:font script="Hans" typeface="江城正义体 500W"/>
        <a:font script="Hant" typeface="新細明體"/>
        <a:font script="Arab" typeface="江城正义体 500W"/>
        <a:font script="Hebr" typeface="江城正义体 500W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江城正义体 500W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4622</Words>
  <Application>Microsoft Office PowerPoint</Application>
  <PresentationFormat>宽屏</PresentationFormat>
  <Paragraphs>1085</Paragraphs>
  <Slides>59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59</vt:i4>
      </vt:variant>
    </vt:vector>
  </HeadingPairs>
  <TitlesOfParts>
    <vt:vector size="63" baseType="lpstr">
      <vt:lpstr>等线</vt:lpstr>
      <vt:lpstr>江城正义体 500W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灯 灯</cp:lastModifiedBy>
  <cp:revision>3</cp:revision>
  <dcterms:created xsi:type="dcterms:W3CDTF">2019-02-25T14:20:00Z</dcterms:created>
  <dcterms:modified xsi:type="dcterms:W3CDTF">2023-08-02T05:35:21Z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3B68EDE5A3824DFF98836CE5B8AD1D6A_12</vt:lpwstr>
  </property>
  <property fmtid="{D5CDD505-2E9C-101B-9397-08002B2CF9AE}" pid="3" name="KSOProductBuildVer">
    <vt:lpwstr>2052-11.1.0.14309</vt:lpwstr>
  </property>
</Properties>
</file>