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256" r:id="rId3"/>
    <p:sldId id="312" r:id="rId5"/>
    <p:sldId id="313" r:id="rId6"/>
    <p:sldId id="314" r:id="rId7"/>
    <p:sldId id="326" r:id="rId8"/>
    <p:sldId id="339" r:id="rId9"/>
    <p:sldId id="354" r:id="rId10"/>
    <p:sldId id="328" r:id="rId11"/>
    <p:sldId id="355" r:id="rId12"/>
    <p:sldId id="329" r:id="rId13"/>
    <p:sldId id="330" r:id="rId14"/>
    <p:sldId id="331" r:id="rId15"/>
    <p:sldId id="332" r:id="rId16"/>
    <p:sldId id="333" r:id="rId17"/>
    <p:sldId id="334" r:id="rId18"/>
    <p:sldId id="335" r:id="rId19"/>
    <p:sldId id="370" r:id="rId20"/>
    <p:sldId id="357" r:id="rId21"/>
    <p:sldId id="356" r:id="rId22"/>
    <p:sldId id="337" r:id="rId23"/>
    <p:sldId id="338" r:id="rId24"/>
    <p:sldId id="270" r:id="rId25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" lastIdx="3" clrIdx="0"/>
  <p:cmAuthor id="1" name="Office" initials="O" lastIdx="0" clrIdx="0"/>
  <p:cmAuthor id="2" name="Shopon Ahmed" initials="SA" lastIdx="1" clrIdx="1"/>
  <p:cmAuthor id="3" name="作者" initials="作" lastIdx="0" clrIdx="1"/>
  <p:cmAuthor id="4" name="滕文" initials="滕" lastIdx="4" clrIdx="0"/>
  <p:cmAuthor id="5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CC66FF"/>
    <a:srgbClr val="B80060"/>
    <a:srgbClr val="1A16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6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660" y="108"/>
      </p:cViewPr>
      <p:guideLst>
        <p:guide orient="horz" pos="504"/>
        <p:guide pos="3911"/>
        <p:guide orient="horz" pos="21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4.xml"/><Relationship Id="rId30" Type="http://schemas.openxmlformats.org/officeDocument/2006/relationships/commentAuthors" Target="commentAuthors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</a:fld>
            <a:endParaRPr lang="en-US" dirty="0"/>
          </a:p>
        </p:txBody>
      </p:sp>
      <p:pic>
        <p:nvPicPr>
          <p:cNvPr id="10" name="图片 9" descr="Deck-03.jpg"/>
          <p:cNvPicPr>
            <a:picLocks noChangeAspect="1"/>
          </p:cNvPicPr>
          <p:nvPr userDrawn="1"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 cstate="email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slow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345" indent="-34290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150" indent="-22860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175" indent="-22860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200" indent="-22860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225" indent="-22860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tags" Target="../tags/tag3.xml"/><Relationship Id="rId4" Type="http://schemas.openxmlformats.org/officeDocument/2006/relationships/image" Target="../media/image14.jpeg"/><Relationship Id="rId3" Type="http://schemas.openxmlformats.org/officeDocument/2006/relationships/tags" Target="../tags/tag2.xml"/><Relationship Id="rId2" Type="http://schemas.openxmlformats.org/officeDocument/2006/relationships/image" Target="../media/image13.png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51"/>
          <p:cNvSpPr/>
          <p:nvPr/>
        </p:nvSpPr>
        <p:spPr>
          <a:xfrm>
            <a:off x="585973" y="618332"/>
            <a:ext cx="5566854" cy="5468164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>
            <a:spAutoFit/>
          </a:bodyPr>
          <a:lstStyle/>
          <a:p>
            <a:pPr defTabSz="228600">
              <a:lnSpc>
                <a:spcPct val="120000"/>
              </a:lnSpc>
              <a:defRPr sz="29600" b="1">
                <a:solidFill>
                  <a:srgbClr val="FF338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sz="8800" dirty="0">
                <a:solidFill>
                  <a:srgbClr val="DE0074"/>
                </a:solidFill>
                <a:sym typeface="仓耳今楷01简繁 W04" panose="02020400000000000000" charset="-122"/>
              </a:rPr>
              <a:t>李宁</a:t>
            </a:r>
            <a:endParaRPr sz="8800" dirty="0">
              <a:solidFill>
                <a:srgbClr val="DE0074"/>
              </a:solidFill>
              <a:sym typeface="仓耳今楷01简繁 W04" panose="02020400000000000000" charset="-122"/>
            </a:endParaRPr>
          </a:p>
          <a:p>
            <a:pPr defTabSz="228600">
              <a:defRPr sz="19400">
                <a:solidFill>
                  <a:srgbClr val="FF338C"/>
                </a:solidFill>
                <a:latin typeface="方正尚酷简体" panose="02000000000000000000" charset="-122"/>
                <a:ea typeface="方正尚酷简体" panose="02000000000000000000" charset="-122"/>
                <a:cs typeface="方正尚酷简体" panose="02000000000000000000" charset="-122"/>
                <a:sym typeface="方正尚酷简体" panose="02000000000000000000" charset="-122"/>
              </a:defRPr>
            </a:pPr>
            <a:r>
              <a:rPr sz="8800" dirty="0">
                <a:solidFill>
                  <a:srgbClr val="DE0074"/>
                </a:solidFill>
              </a:rPr>
              <a:t>李宁弧</a:t>
            </a:r>
            <a:endParaRPr sz="8800" dirty="0">
              <a:solidFill>
                <a:srgbClr val="DE0074"/>
              </a:solidFill>
            </a:endParaRPr>
          </a:p>
          <a:p>
            <a:pPr defTabSz="228600">
              <a:lnSpc>
                <a:spcPct val="60000"/>
              </a:lnSpc>
              <a:defRPr sz="18600">
                <a:solidFill>
                  <a:srgbClr val="FF338C"/>
                </a:solidFill>
                <a:latin typeface="Bauhaus 93"/>
                <a:ea typeface="Bauhaus 93"/>
                <a:cs typeface="Bauhaus 93"/>
                <a:sym typeface="Bauhaus 93"/>
              </a:defRPr>
            </a:pPr>
            <a:endParaRPr lang="en-US" sz="8800" dirty="0">
              <a:solidFill>
                <a:srgbClr val="DE0074"/>
              </a:solidFill>
              <a:latin typeface="Bauhaus Pro Medium" panose="04020605020B02020C02" charset="0"/>
              <a:ea typeface="Bauhaus Pro Medium" panose="04020605020B02020C02" charset="0"/>
              <a:cs typeface="Bauhaus Pro Medium" panose="04020605020B02020C02" charset="0"/>
              <a:sym typeface="Bauhaus Pro Medium" panose="04020605020B02020C02" charset="0"/>
            </a:endParaRPr>
          </a:p>
          <a:p>
            <a:pPr defTabSz="228600">
              <a:lnSpc>
                <a:spcPct val="60000"/>
              </a:lnSpc>
              <a:defRPr sz="18600">
                <a:solidFill>
                  <a:srgbClr val="FF338C"/>
                </a:solidFill>
                <a:latin typeface="Bauhaus 93"/>
                <a:ea typeface="Bauhaus 93"/>
                <a:cs typeface="Bauhaus 93"/>
                <a:sym typeface="Bauhaus 93"/>
              </a:defRPr>
            </a:pPr>
            <a:r>
              <a:rPr sz="8800" dirty="0">
                <a:solidFill>
                  <a:srgbClr val="DE0074"/>
                </a:solidFill>
                <a:latin typeface="Bauhaus Pro Medium" panose="04020605020B02020C02" charset="0"/>
                <a:ea typeface="Bauhaus Pro Medium" panose="04020605020B02020C02" charset="0"/>
                <a:cs typeface="Bauhaus Pro Medium" panose="04020605020B02020C02" charset="0"/>
                <a:sym typeface="Bauhaus Pro Medium" panose="04020605020B02020C02" charset="0"/>
              </a:rPr>
              <a:t>SOCIAL</a:t>
            </a:r>
            <a:endParaRPr sz="8800" dirty="0">
              <a:solidFill>
                <a:srgbClr val="DE0074"/>
              </a:solidFill>
              <a:latin typeface="Bauhaus Pro Medium" panose="04020605020B02020C02" charset="0"/>
              <a:ea typeface="Bauhaus Pro Medium" panose="04020605020B02020C02" charset="0"/>
              <a:cs typeface="Bauhaus Pro Medium" panose="04020605020B02020C02" charset="0"/>
              <a:sym typeface="Bauhaus Pro Medium" panose="04020605020B02020C02" charset="0"/>
            </a:endParaRPr>
          </a:p>
          <a:p>
            <a:pPr defTabSz="228600">
              <a:lnSpc>
                <a:spcPct val="60000"/>
              </a:lnSpc>
              <a:defRPr sz="18600">
                <a:solidFill>
                  <a:srgbClr val="FF338C"/>
                </a:solidFill>
                <a:latin typeface="Bauhaus 93"/>
                <a:ea typeface="Bauhaus 93"/>
                <a:cs typeface="Bauhaus 93"/>
                <a:sym typeface="Bauhaus 93"/>
              </a:defRPr>
            </a:pPr>
            <a:r>
              <a:rPr sz="8800" dirty="0">
                <a:solidFill>
                  <a:srgbClr val="DE0074"/>
                </a:solidFill>
                <a:latin typeface="Bauhaus Pro Medium" panose="04020605020B02020C02" charset="0"/>
                <a:ea typeface="Bauhaus Pro Medium" panose="04020605020B02020C02" charset="0"/>
                <a:cs typeface="Bauhaus Pro Medium" panose="04020605020B02020C02" charset="0"/>
                <a:sym typeface="Bauhaus Pro Medium" panose="04020605020B02020C02" charset="0"/>
              </a:rPr>
              <a:t>DIGITAL</a:t>
            </a:r>
            <a:endParaRPr sz="8800" dirty="0">
              <a:solidFill>
                <a:srgbClr val="DE0074"/>
              </a:solidFill>
              <a:latin typeface="Bauhaus Pro Medium" panose="04020605020B02020C02" charset="0"/>
              <a:ea typeface="Bauhaus Pro Medium" panose="04020605020B02020C02" charset="0"/>
              <a:cs typeface="Bauhaus Pro Medium" panose="04020605020B02020C02" charset="0"/>
              <a:sym typeface="Bauhaus Pro Medium" panose="04020605020B02020C0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685800" y="800100"/>
            <a:ext cx="1436291" cy="882293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>
            <a:spAutoFit/>
          </a:bodyPr>
          <a:lstStyle>
            <a:lvl1pPr defTabSz="457200">
              <a:defRPr sz="7800">
                <a:solidFill>
                  <a:srgbClr val="FF338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54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内容</a:t>
            </a:r>
            <a:endParaRPr sz="5400" b="1" dirty="0">
              <a:solidFill>
                <a:srgbClr val="B80060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仓耳今楷01简繁 W04" panose="02020400000000000000" charset="-122"/>
            </a:endParaRPr>
          </a:p>
        </p:txBody>
      </p:sp>
      <p:sp>
        <p:nvSpPr>
          <p:cNvPr id="55" name="Shape 55"/>
          <p:cNvSpPr/>
          <p:nvPr/>
        </p:nvSpPr>
        <p:spPr>
          <a:xfrm>
            <a:off x="1005013" y="1840722"/>
            <a:ext cx="7953780" cy="600164"/>
          </a:xfrm>
          <a:prstGeom prst="rect">
            <a:avLst/>
          </a:prstGeom>
          <a:ln w="12700">
            <a:miter lim="400000"/>
          </a:ln>
        </p:spPr>
        <p:txBody>
          <a:bodyPr wrap="none" lIns="22860" tIns="22860" rIns="22860" bIns="22860">
            <a:spAutoFit/>
          </a:bodyPr>
          <a:lstStyle/>
          <a:p>
            <a:pPr defTabSz="228600">
              <a:defRPr sz="6600">
                <a:solidFill>
                  <a:srgbClr val="FF338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任务Misson</a:t>
            </a:r>
            <a:r>
              <a:rPr lang="zh-CN" altLang="zh-CN"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 （</a:t>
            </a:r>
            <a:r>
              <a:rPr lang="zh-CN" altLang="en-US"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略，详见</a:t>
            </a:r>
            <a:r>
              <a:rPr lang="en-US" altLang="zh-CN"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0626</a:t>
            </a:r>
            <a:r>
              <a:rPr lang="zh-CN" altLang="en-US"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版</a:t>
            </a:r>
            <a:r>
              <a:rPr lang="en-US" altLang="zh-CN"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deck</a:t>
            </a:r>
            <a:r>
              <a:rPr lang="zh-CN" altLang="en-US"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）</a:t>
            </a:r>
            <a:endParaRPr sz="3600" b="1" dirty="0">
              <a:solidFill>
                <a:srgbClr val="B80060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仓耳今楷01简繁 W04" panose="02020400000000000000" charset="-122"/>
            </a:endParaRPr>
          </a:p>
        </p:txBody>
      </p:sp>
      <p:sp>
        <p:nvSpPr>
          <p:cNvPr id="56" name="Shape 56"/>
          <p:cNvSpPr/>
          <p:nvPr/>
        </p:nvSpPr>
        <p:spPr>
          <a:xfrm>
            <a:off x="1005013" y="2700695"/>
            <a:ext cx="8235909" cy="600164"/>
          </a:xfrm>
          <a:prstGeom prst="rect">
            <a:avLst/>
          </a:prstGeom>
          <a:ln w="12700">
            <a:miter lim="400000"/>
          </a:ln>
        </p:spPr>
        <p:txBody>
          <a:bodyPr wrap="none" lIns="22860" tIns="22860" rIns="22860" bIns="22860">
            <a:spAutoFit/>
          </a:bodyPr>
          <a:lstStyle/>
          <a:p>
            <a:pPr defTabSz="228600">
              <a:defRPr sz="6600">
                <a:solidFill>
                  <a:srgbClr val="FF338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策略Strategy</a:t>
            </a:r>
            <a:r>
              <a:rPr lang="zh-CN" altLang="en-US"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（略，详见</a:t>
            </a:r>
            <a:r>
              <a:rPr lang="en-US" altLang="zh-CN"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0626</a:t>
            </a:r>
            <a:r>
              <a:rPr lang="zh-CN" altLang="en-US"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版</a:t>
            </a:r>
            <a:r>
              <a:rPr lang="en-US" altLang="zh-CN"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deck</a:t>
            </a:r>
            <a:r>
              <a:rPr lang="zh-CN" altLang="en-US"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）</a:t>
            </a:r>
            <a:endParaRPr lang="zh-CN" altLang="en-US" sz="3600" b="1" dirty="0">
              <a:solidFill>
                <a:srgbClr val="B80060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仓耳今楷01简繁 W04" panose="02020400000000000000" charset="-122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1005013" y="3560666"/>
            <a:ext cx="4619534" cy="600164"/>
          </a:xfrm>
          <a:prstGeom prst="rect">
            <a:avLst/>
          </a:prstGeom>
          <a:ln w="12700">
            <a:miter lim="400000"/>
          </a:ln>
        </p:spPr>
        <p:txBody>
          <a:bodyPr wrap="none" lIns="22860" tIns="22860" rIns="22860" bIns="22860">
            <a:spAutoFit/>
          </a:bodyPr>
          <a:lstStyle/>
          <a:p>
            <a:pPr defTabSz="228600">
              <a:defRPr sz="6600">
                <a:solidFill>
                  <a:srgbClr val="FF338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传播Communication</a:t>
            </a:r>
            <a:endParaRPr sz="3600" b="1" dirty="0">
              <a:solidFill>
                <a:srgbClr val="B80060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仓耳今楷01简繁 W04" panose="02020400000000000000" charset="-122"/>
            </a:endParaRPr>
          </a:p>
        </p:txBody>
      </p:sp>
      <p:sp>
        <p:nvSpPr>
          <p:cNvPr id="7" name="Shape 58"/>
          <p:cNvSpPr/>
          <p:nvPr/>
        </p:nvSpPr>
        <p:spPr>
          <a:xfrm>
            <a:off x="1005013" y="4420639"/>
            <a:ext cx="1892826" cy="600164"/>
          </a:xfrm>
          <a:prstGeom prst="rect">
            <a:avLst/>
          </a:prstGeom>
          <a:ln w="12700">
            <a:miter lim="400000"/>
          </a:ln>
        </p:spPr>
        <p:txBody>
          <a:bodyPr wrap="none" lIns="22860" tIns="22860" rIns="22860" bIns="22860">
            <a:spAutoFit/>
          </a:bodyPr>
          <a:lstStyle/>
          <a:p>
            <a:pPr defTabSz="228600">
              <a:defRPr sz="6600">
                <a:solidFill>
                  <a:srgbClr val="FF338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zh-CN" altLang="en-US"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执行团队</a:t>
            </a:r>
            <a:endParaRPr sz="3600" b="1" dirty="0">
              <a:solidFill>
                <a:srgbClr val="B80060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仓耳今楷01简繁 W04" panose="020204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Deck-0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eck-0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shutterstock_259956917.jpg"/>
          <p:cNvPicPr>
            <a:picLocks noChangeAspect="1"/>
          </p:cNvPicPr>
          <p:nvPr/>
        </p:nvPicPr>
        <p:blipFill rotWithShape="1">
          <a:blip r:embed="rId1" cstate="print">
            <a:alphaModFix amt="22000"/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587375" y="1532666"/>
            <a:ext cx="10818781" cy="3707372"/>
            <a:chOff x="1285102" y="1837731"/>
            <a:chExt cx="20192190" cy="7414744"/>
          </a:xfrm>
        </p:grpSpPr>
        <p:sp>
          <p:nvSpPr>
            <p:cNvPr id="2" name="文本框 1"/>
            <p:cNvSpPr txBox="1"/>
            <p:nvPr/>
          </p:nvSpPr>
          <p:spPr>
            <a:xfrm>
              <a:off x="1285102" y="1863915"/>
              <a:ext cx="539174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b="1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“年轻就要弧来”</a:t>
              </a:r>
              <a:endParaRPr kumimoji="1" lang="zh-CN" altLang="en-US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831144" y="4222917"/>
              <a:ext cx="562402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“弧来世界”</a:t>
              </a:r>
              <a:endParaRPr kumimoji="1" lang="zh-CN" altLang="en-US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110837" y="1837731"/>
              <a:ext cx="562402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kumimoji="1" lang="zh-CN" altLang="en-US" b="1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李宁弧的态度</a:t>
              </a:r>
              <a:endParaRPr kumimoji="1" lang="zh-CN" altLang="en-US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143858" y="6851817"/>
              <a:ext cx="17333434" cy="2400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2400" b="1" dirty="0">
                  <a:solidFill>
                    <a:srgbClr val="B80060"/>
                  </a:solidFill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依托运动平台本身聚集的跑步人群，打造全方位的“弧来世界”</a:t>
              </a:r>
              <a:endParaRPr lang="en-US" altLang="zh-CN" sz="24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2400" b="1" dirty="0">
                  <a:solidFill>
                    <a:srgbClr val="B80060"/>
                  </a:solidFill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从而达到展示产品卖点、促使体验、引导购买的目的</a:t>
              </a:r>
              <a:endParaRPr lang="zh-CN" altLang="en-US" sz="24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cxnSp>
          <p:nvCxnSpPr>
            <p:cNvPr id="7" name="直线箭头连接符 6"/>
            <p:cNvCxnSpPr/>
            <p:nvPr/>
          </p:nvCxnSpPr>
          <p:spPr>
            <a:xfrm>
              <a:off x="6358894" y="2268618"/>
              <a:ext cx="1451361" cy="0"/>
            </a:xfrm>
            <a:prstGeom prst="straightConnector1">
              <a:avLst/>
            </a:prstGeom>
            <a:ln w="76200">
              <a:solidFill>
                <a:schemeClr val="bg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箭头连接符 7"/>
            <p:cNvCxnSpPr/>
            <p:nvPr/>
          </p:nvCxnSpPr>
          <p:spPr>
            <a:xfrm>
              <a:off x="4617579" y="5084691"/>
              <a:ext cx="0" cy="1444165"/>
            </a:xfrm>
            <a:prstGeom prst="straightConnector1">
              <a:avLst/>
            </a:prstGeom>
            <a:ln w="76200">
              <a:solidFill>
                <a:schemeClr val="bg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箭头连接符 15"/>
            <p:cNvCxnSpPr/>
            <p:nvPr/>
          </p:nvCxnSpPr>
          <p:spPr>
            <a:xfrm>
              <a:off x="3709159" y="2862690"/>
              <a:ext cx="0" cy="1360227"/>
            </a:xfrm>
            <a:prstGeom prst="straightConnector1">
              <a:avLst/>
            </a:prstGeom>
            <a:ln w="76200">
              <a:solidFill>
                <a:schemeClr val="bg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/>
          </p:nvSpPr>
          <p:spPr>
            <a:xfrm>
              <a:off x="4093984" y="3138045"/>
              <a:ext cx="138967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落地</a:t>
              </a:r>
              <a:endParaRPr kumimoji="1" lang="zh-CN" altLang="en-US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041"/>
          <p:cNvSpPr/>
          <p:nvPr/>
        </p:nvSpPr>
        <p:spPr>
          <a:xfrm>
            <a:off x="1812480" y="5160069"/>
            <a:ext cx="2865655" cy="738664"/>
          </a:xfrm>
          <a:prstGeom prst="rect">
            <a:avLst/>
          </a:prstGeom>
          <a:ln w="12700">
            <a:miter lim="400000"/>
          </a:ln>
        </p:spPr>
        <p:txBody>
          <a:bodyPr wrap="square" lIns="22860" rIns="22860">
            <a:spAutoFit/>
          </a:bodyPr>
          <a:lstStyle/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r>
              <a:rPr lang="en-US" altLang="zh-CN" sz="1400" dirty="0"/>
              <a:t>8.08</a:t>
            </a:r>
            <a:endParaRPr lang="en-US" altLang="zh-CN" sz="1400" dirty="0"/>
          </a:p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r>
              <a:rPr lang="zh-CN" altLang="en-US" sz="1400" dirty="0"/>
              <a:t>主题</a:t>
            </a:r>
            <a:r>
              <a:rPr lang="en-US" altLang="zh-CN" sz="1400" dirty="0"/>
              <a:t>KV</a:t>
            </a:r>
            <a:r>
              <a:rPr lang="zh-CN" altLang="en-US" sz="1400" dirty="0"/>
              <a:t> </a:t>
            </a:r>
            <a:r>
              <a:rPr lang="en-US" altLang="zh-CN" sz="1400" dirty="0"/>
              <a:t>launch</a:t>
            </a:r>
            <a:endParaRPr lang="en-US" altLang="zh-CN" sz="1400" dirty="0"/>
          </a:p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r>
              <a:rPr lang="zh-CN" altLang="en-US" sz="1400" dirty="0"/>
              <a:t>并引流到咕咚参与弧来世界运动会</a:t>
            </a:r>
            <a:endParaRPr lang="en-US" altLang="zh-CN" sz="1400" dirty="0"/>
          </a:p>
        </p:txBody>
      </p:sp>
      <p:sp>
        <p:nvSpPr>
          <p:cNvPr id="6" name="文本框 5"/>
          <p:cNvSpPr txBox="1"/>
          <p:nvPr/>
        </p:nvSpPr>
        <p:spPr>
          <a:xfrm>
            <a:off x="668809" y="5152535"/>
            <a:ext cx="9765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dirty="0">
                <a:solidFill>
                  <a:schemeClr val="bg1"/>
                </a:solidFill>
              </a:rPr>
              <a:t>官方双微</a:t>
            </a:r>
            <a:endParaRPr kumimoji="1"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9911" y="2460844"/>
            <a:ext cx="976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dirty="0">
                <a:solidFill>
                  <a:schemeClr val="bg1"/>
                </a:solidFill>
              </a:rPr>
              <a:t>弧来世界运动会</a:t>
            </a:r>
            <a:endParaRPr kumimoji="1" lang="zh-CN" altLang="en-US" sz="1400" dirty="0">
              <a:solidFill>
                <a:schemeClr val="bg1"/>
              </a:solidFill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679912" y="3733047"/>
            <a:ext cx="8098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1898744" y="3733047"/>
            <a:ext cx="288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/>
          <p:cNvCxnSpPr/>
          <p:nvPr/>
        </p:nvCxnSpPr>
        <p:spPr>
          <a:xfrm>
            <a:off x="1656474" y="2476001"/>
            <a:ext cx="0" cy="10989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/>
          <p:cNvCxnSpPr/>
          <p:nvPr/>
        </p:nvCxnSpPr>
        <p:spPr>
          <a:xfrm>
            <a:off x="1656474" y="3826643"/>
            <a:ext cx="0" cy="386128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hape 1041"/>
          <p:cNvSpPr/>
          <p:nvPr/>
        </p:nvSpPr>
        <p:spPr>
          <a:xfrm>
            <a:off x="1898743" y="2416941"/>
            <a:ext cx="5269499" cy="954107"/>
          </a:xfrm>
          <a:prstGeom prst="rect">
            <a:avLst/>
          </a:prstGeom>
          <a:ln w="12700">
            <a:miter lim="400000"/>
          </a:ln>
        </p:spPr>
        <p:txBody>
          <a:bodyPr wrap="square" lIns="22860" rIns="22860">
            <a:spAutoFit/>
          </a:bodyPr>
          <a:lstStyle/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r>
              <a:rPr lang="en-US" altLang="zh-CN" sz="1400" dirty="0"/>
              <a:t>8.08-9.07</a:t>
            </a:r>
            <a:endParaRPr lang="en-US" altLang="zh-CN" sz="1400" dirty="0"/>
          </a:p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r>
              <a:rPr lang="zh-CN" altLang="en-US" sz="1400" dirty="0"/>
              <a:t>乐活动</a:t>
            </a:r>
            <a:endParaRPr lang="en-US" altLang="zh-CN" sz="1400" dirty="0"/>
          </a:p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endParaRPr lang="en-US" altLang="zh-CN" sz="1400" dirty="0"/>
          </a:p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r>
              <a:rPr lang="zh-CN" altLang="en-US" sz="1400" dirty="0"/>
              <a:t>选择用户使用最多的页面推广结合弧来世界运动会的流程和特点</a:t>
            </a:r>
            <a:endParaRPr lang="en-US" altLang="zh-CN" sz="1400" dirty="0"/>
          </a:p>
        </p:txBody>
      </p:sp>
      <p:cxnSp>
        <p:nvCxnSpPr>
          <p:cNvPr id="20" name="直线连接符 19"/>
          <p:cNvCxnSpPr/>
          <p:nvPr/>
        </p:nvCxnSpPr>
        <p:spPr>
          <a:xfrm>
            <a:off x="1915353" y="2244736"/>
            <a:ext cx="5759076" cy="0"/>
          </a:xfrm>
          <a:prstGeom prst="line">
            <a:avLst/>
          </a:prstGeom>
          <a:ln w="762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/>
          <p:cNvCxnSpPr/>
          <p:nvPr/>
        </p:nvCxnSpPr>
        <p:spPr>
          <a:xfrm>
            <a:off x="679912" y="2243489"/>
            <a:ext cx="809884" cy="0"/>
          </a:xfrm>
          <a:prstGeom prst="line">
            <a:avLst/>
          </a:prstGeom>
          <a:ln w="762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hape 1041"/>
          <p:cNvSpPr/>
          <p:nvPr/>
        </p:nvSpPr>
        <p:spPr>
          <a:xfrm>
            <a:off x="1915353" y="1639715"/>
            <a:ext cx="1953740" cy="461665"/>
          </a:xfrm>
          <a:prstGeom prst="rect">
            <a:avLst/>
          </a:prstGeom>
          <a:ln w="12700">
            <a:miter lim="400000"/>
          </a:ln>
        </p:spPr>
        <p:txBody>
          <a:bodyPr wrap="none" lIns="22860" rIns="22860">
            <a:spAutoFit/>
          </a:bodyPr>
          <a:lstStyle/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r>
              <a:rPr lang="en-US" altLang="zh-CN" sz="2400" dirty="0">
                <a:solidFill>
                  <a:srgbClr val="B80060"/>
                </a:solidFill>
              </a:rPr>
              <a:t>8.08-9.07</a:t>
            </a:r>
            <a:r>
              <a:rPr lang="zh-CN" altLang="en-US" sz="2400" dirty="0">
                <a:solidFill>
                  <a:srgbClr val="B80060"/>
                </a:solidFill>
              </a:rPr>
              <a:t>上线</a:t>
            </a:r>
            <a:endParaRPr lang="en-US" sz="2400" dirty="0">
              <a:solidFill>
                <a:srgbClr val="B80060"/>
              </a:solidFill>
            </a:endParaRPr>
          </a:p>
        </p:txBody>
      </p:sp>
      <p:sp>
        <p:nvSpPr>
          <p:cNvPr id="23" name="Shape 1041"/>
          <p:cNvSpPr/>
          <p:nvPr/>
        </p:nvSpPr>
        <p:spPr>
          <a:xfrm>
            <a:off x="4320409" y="3763687"/>
            <a:ext cx="2474361" cy="523220"/>
          </a:xfrm>
          <a:prstGeom prst="rect">
            <a:avLst/>
          </a:prstGeom>
          <a:ln w="12700">
            <a:miter lim="400000"/>
          </a:ln>
        </p:spPr>
        <p:txBody>
          <a:bodyPr wrap="square" lIns="22860" rIns="22860">
            <a:spAutoFit/>
          </a:bodyPr>
          <a:lstStyle/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r>
              <a:rPr lang="zh-CN" altLang="en-US" sz="1400" dirty="0"/>
              <a:t>咕咚测评信息发布，</a:t>
            </a:r>
            <a:endParaRPr lang="en-US" altLang="zh-CN" sz="1400" dirty="0"/>
          </a:p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r>
              <a:rPr lang="zh-CN" altLang="en-US" sz="1400" dirty="0"/>
              <a:t>引流到弧来时间运动会</a:t>
            </a:r>
            <a:endParaRPr lang="en-US" altLang="zh-CN" sz="1400" dirty="0"/>
          </a:p>
        </p:txBody>
      </p:sp>
      <p:cxnSp>
        <p:nvCxnSpPr>
          <p:cNvPr id="29" name="直线连接符 28"/>
          <p:cNvCxnSpPr/>
          <p:nvPr/>
        </p:nvCxnSpPr>
        <p:spPr>
          <a:xfrm>
            <a:off x="7860795" y="2417867"/>
            <a:ext cx="0" cy="10989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/>
          <p:cNvCxnSpPr/>
          <p:nvPr/>
        </p:nvCxnSpPr>
        <p:spPr>
          <a:xfrm>
            <a:off x="8021012" y="2261624"/>
            <a:ext cx="2660733" cy="0"/>
          </a:xfrm>
          <a:prstGeom prst="line">
            <a:avLst/>
          </a:prstGeom>
          <a:ln w="762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Shape 1041"/>
          <p:cNvSpPr/>
          <p:nvPr/>
        </p:nvSpPr>
        <p:spPr>
          <a:xfrm>
            <a:off x="8021012" y="1656603"/>
            <a:ext cx="2646237" cy="461665"/>
          </a:xfrm>
          <a:prstGeom prst="rect">
            <a:avLst/>
          </a:prstGeom>
          <a:ln w="12700">
            <a:miter lim="400000"/>
          </a:ln>
        </p:spPr>
        <p:txBody>
          <a:bodyPr wrap="none" lIns="22860" rIns="22860">
            <a:spAutoFit/>
          </a:bodyPr>
          <a:lstStyle/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r>
              <a:rPr lang="zh-CN" altLang="en-US" sz="2400" dirty="0">
                <a:solidFill>
                  <a:srgbClr val="B80060"/>
                </a:solidFill>
              </a:rPr>
              <a:t>8</a:t>
            </a:r>
            <a:r>
              <a:rPr lang="en-US" altLang="zh-CN" sz="2400" dirty="0">
                <a:solidFill>
                  <a:srgbClr val="B80060"/>
                </a:solidFill>
              </a:rPr>
              <a:t>.17-9.07</a:t>
            </a:r>
            <a:r>
              <a:rPr lang="zh-CN" altLang="en-US" sz="2400" dirty="0">
                <a:solidFill>
                  <a:srgbClr val="B80060"/>
                </a:solidFill>
              </a:rPr>
              <a:t> 后续传播</a:t>
            </a:r>
            <a:endParaRPr lang="en-US" sz="2400" dirty="0">
              <a:solidFill>
                <a:srgbClr val="B80060"/>
              </a:solidFill>
            </a:endParaRPr>
          </a:p>
        </p:txBody>
      </p:sp>
      <p:cxnSp>
        <p:nvCxnSpPr>
          <p:cNvPr id="34" name="直线连接符 33"/>
          <p:cNvCxnSpPr/>
          <p:nvPr/>
        </p:nvCxnSpPr>
        <p:spPr>
          <a:xfrm>
            <a:off x="4926052" y="3733047"/>
            <a:ext cx="288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/>
          <p:cNvCxnSpPr/>
          <p:nvPr/>
        </p:nvCxnSpPr>
        <p:spPr>
          <a:xfrm>
            <a:off x="7918140" y="3733047"/>
            <a:ext cx="288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668809" y="742552"/>
            <a:ext cx="452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b="1" dirty="0">
                <a:solidFill>
                  <a:schemeClr val="bg1"/>
                </a:solidFill>
              </a:rPr>
              <a:t>Road</a:t>
            </a:r>
            <a:r>
              <a:rPr kumimoji="1" lang="zh-CN" altLang="en-US" sz="4400" b="1" dirty="0">
                <a:solidFill>
                  <a:schemeClr val="bg1"/>
                </a:solidFill>
              </a:rPr>
              <a:t> </a:t>
            </a:r>
            <a:r>
              <a:rPr kumimoji="1" lang="en-US" altLang="zh-CN" sz="4400" b="1" dirty="0">
                <a:solidFill>
                  <a:schemeClr val="bg1"/>
                </a:solidFill>
              </a:rPr>
              <a:t>Map</a:t>
            </a:r>
            <a:endParaRPr kumimoji="1"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898744" y="3775302"/>
            <a:ext cx="20609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r>
              <a:rPr lang="en-US" altLang="zh-CN" sz="1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rPr>
              <a:t>8.08</a:t>
            </a:r>
            <a:r>
              <a:rPr lang="zh-CN" altLang="en-US" sz="1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rPr>
              <a:t>上线，持续三周</a:t>
            </a:r>
            <a:endParaRPr lang="en-US" altLang="zh-CN" sz="1400" dirty="0">
              <a:solidFill>
                <a:srgbClr val="FFFFFF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华文细黑" panose="02010600040101010101" charset="-122"/>
            </a:endParaRPr>
          </a:p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r>
              <a:rPr lang="zh-CN" altLang="en-US" sz="1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rPr>
              <a:t>咕咚测评室</a:t>
            </a:r>
            <a:endParaRPr lang="en-US" altLang="zh-CN" sz="1400" dirty="0">
              <a:solidFill>
                <a:srgbClr val="FFFFFF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华文细黑" panose="02010600040101010101" charset="-122"/>
            </a:endParaRPr>
          </a:p>
        </p:txBody>
      </p:sp>
      <p:cxnSp>
        <p:nvCxnSpPr>
          <p:cNvPr id="30" name="直线连接符 7"/>
          <p:cNvCxnSpPr/>
          <p:nvPr/>
        </p:nvCxnSpPr>
        <p:spPr>
          <a:xfrm>
            <a:off x="679912" y="5003954"/>
            <a:ext cx="8098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直线连接符 8"/>
          <p:cNvCxnSpPr/>
          <p:nvPr/>
        </p:nvCxnSpPr>
        <p:spPr>
          <a:xfrm>
            <a:off x="1898744" y="5003954"/>
            <a:ext cx="288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直线连接符 33"/>
          <p:cNvCxnSpPr/>
          <p:nvPr/>
        </p:nvCxnSpPr>
        <p:spPr>
          <a:xfrm>
            <a:off x="4926052" y="5003954"/>
            <a:ext cx="288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直线连接符 34"/>
          <p:cNvCxnSpPr/>
          <p:nvPr/>
        </p:nvCxnSpPr>
        <p:spPr>
          <a:xfrm>
            <a:off x="7918140" y="5003954"/>
            <a:ext cx="288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679909" y="3764611"/>
            <a:ext cx="976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dirty="0">
                <a:solidFill>
                  <a:schemeClr val="bg1"/>
                </a:solidFill>
              </a:rPr>
              <a:t>咕咚测评</a:t>
            </a:r>
            <a:endParaRPr kumimoji="1" lang="zh-CN" altLang="en-US" sz="1400" dirty="0">
              <a:solidFill>
                <a:schemeClr val="bg1"/>
              </a:solidFill>
            </a:endParaRPr>
          </a:p>
        </p:txBody>
      </p:sp>
      <p:cxnSp>
        <p:nvCxnSpPr>
          <p:cNvPr id="43" name="直线连接符 10"/>
          <p:cNvCxnSpPr/>
          <p:nvPr/>
        </p:nvCxnSpPr>
        <p:spPr>
          <a:xfrm>
            <a:off x="1656473" y="4444407"/>
            <a:ext cx="0" cy="386128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679909" y="4368176"/>
            <a:ext cx="976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bg1"/>
                </a:solidFill>
              </a:rPr>
              <a:t>I Run</a:t>
            </a:r>
            <a:endParaRPr kumimoji="1" lang="zh-CN" altLang="en-US" sz="1400" dirty="0">
              <a:solidFill>
                <a:schemeClr val="bg1"/>
              </a:solidFill>
            </a:endParaRPr>
          </a:p>
        </p:txBody>
      </p:sp>
      <p:cxnSp>
        <p:nvCxnSpPr>
          <p:cNvPr id="45" name="直线连接符 8"/>
          <p:cNvCxnSpPr/>
          <p:nvPr/>
        </p:nvCxnSpPr>
        <p:spPr>
          <a:xfrm>
            <a:off x="1898744" y="4359259"/>
            <a:ext cx="288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直线连接符 33"/>
          <p:cNvCxnSpPr/>
          <p:nvPr/>
        </p:nvCxnSpPr>
        <p:spPr>
          <a:xfrm>
            <a:off x="4926052" y="4359259"/>
            <a:ext cx="288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直线连接符 34"/>
          <p:cNvCxnSpPr/>
          <p:nvPr/>
        </p:nvCxnSpPr>
        <p:spPr>
          <a:xfrm>
            <a:off x="7918140" y="4359259"/>
            <a:ext cx="288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直线连接符 28"/>
          <p:cNvCxnSpPr/>
          <p:nvPr/>
        </p:nvCxnSpPr>
        <p:spPr>
          <a:xfrm>
            <a:off x="7868355" y="5158821"/>
            <a:ext cx="0" cy="10989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直线连接符 10"/>
          <p:cNvCxnSpPr/>
          <p:nvPr/>
        </p:nvCxnSpPr>
        <p:spPr>
          <a:xfrm>
            <a:off x="7860796" y="3848571"/>
            <a:ext cx="0" cy="386128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线连接符 10"/>
          <p:cNvCxnSpPr/>
          <p:nvPr/>
        </p:nvCxnSpPr>
        <p:spPr>
          <a:xfrm>
            <a:off x="7860795" y="4466335"/>
            <a:ext cx="0" cy="386128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755353" y="4379968"/>
            <a:ext cx="10711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rPr>
              <a:t>8.16</a:t>
            </a:r>
            <a:r>
              <a:rPr lang="zh-CN" altLang="en-US" sz="1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rPr>
              <a:t>北京站</a:t>
            </a:r>
            <a:endParaRPr lang="zh-CN" altLang="en-US" sz="1400" dirty="0">
              <a:solidFill>
                <a:srgbClr val="FFFFFF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926052" y="4379968"/>
            <a:ext cx="10711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rPr>
              <a:t>8.23</a:t>
            </a:r>
            <a:r>
              <a:rPr lang="zh-CN" altLang="en-US" sz="1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rPr>
              <a:t>上海站</a:t>
            </a:r>
            <a:endParaRPr lang="zh-CN" altLang="en-US" sz="1400" dirty="0">
              <a:solidFill>
                <a:srgbClr val="FFFFFF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cxnSp>
        <p:nvCxnSpPr>
          <p:cNvPr id="55" name="直线连接符 9"/>
          <p:cNvCxnSpPr/>
          <p:nvPr/>
        </p:nvCxnSpPr>
        <p:spPr>
          <a:xfrm>
            <a:off x="1656472" y="5116712"/>
            <a:ext cx="0" cy="10989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Shape 1041"/>
          <p:cNvSpPr/>
          <p:nvPr/>
        </p:nvSpPr>
        <p:spPr>
          <a:xfrm>
            <a:off x="8021012" y="5189108"/>
            <a:ext cx="1885744" cy="307777"/>
          </a:xfrm>
          <a:prstGeom prst="rect">
            <a:avLst/>
          </a:prstGeom>
          <a:ln w="12700">
            <a:miter lim="400000"/>
          </a:ln>
        </p:spPr>
        <p:txBody>
          <a:bodyPr wrap="square" lIns="22860" rIns="22860">
            <a:spAutoFit/>
          </a:bodyPr>
          <a:lstStyle/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r>
              <a:rPr lang="en-US" altLang="zh-CN" sz="1400" dirty="0"/>
              <a:t>8.17</a:t>
            </a:r>
            <a:r>
              <a:rPr lang="zh-CN" altLang="en-US" sz="1400" dirty="0"/>
              <a:t>北京站后续传播</a:t>
            </a:r>
            <a:endParaRPr lang="en-US" altLang="zh-CN" sz="1400" dirty="0"/>
          </a:p>
        </p:txBody>
      </p:sp>
      <p:sp>
        <p:nvSpPr>
          <p:cNvPr id="57" name="Shape 1041"/>
          <p:cNvSpPr/>
          <p:nvPr/>
        </p:nvSpPr>
        <p:spPr>
          <a:xfrm>
            <a:off x="8733524" y="5404552"/>
            <a:ext cx="1885744" cy="307777"/>
          </a:xfrm>
          <a:prstGeom prst="rect">
            <a:avLst/>
          </a:prstGeom>
          <a:ln w="12700">
            <a:miter lim="400000"/>
          </a:ln>
        </p:spPr>
        <p:txBody>
          <a:bodyPr wrap="square" lIns="22860" rIns="22860">
            <a:spAutoFit/>
          </a:bodyPr>
          <a:lstStyle/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r>
              <a:rPr lang="en-US" altLang="zh-CN" sz="1400" dirty="0"/>
              <a:t>8.23</a:t>
            </a:r>
            <a:r>
              <a:rPr lang="zh-CN" altLang="en-US" sz="1400" dirty="0"/>
              <a:t>上海站后续传播</a:t>
            </a:r>
            <a:endParaRPr lang="en-US" altLang="zh-CN" sz="1400" dirty="0"/>
          </a:p>
        </p:txBody>
      </p:sp>
      <p:sp>
        <p:nvSpPr>
          <p:cNvPr id="59" name="Shape 1041"/>
          <p:cNvSpPr/>
          <p:nvPr/>
        </p:nvSpPr>
        <p:spPr>
          <a:xfrm>
            <a:off x="7918139" y="4411258"/>
            <a:ext cx="2507653" cy="307777"/>
          </a:xfrm>
          <a:prstGeom prst="rect">
            <a:avLst/>
          </a:prstGeom>
          <a:ln w="12700">
            <a:miter lim="400000"/>
          </a:ln>
        </p:spPr>
        <p:txBody>
          <a:bodyPr wrap="square" lIns="22860" rIns="22860">
            <a:spAutoFit/>
          </a:bodyPr>
          <a:lstStyle/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r>
              <a:rPr lang="en-US" altLang="zh-CN" sz="1400" dirty="0"/>
              <a:t>8.17</a:t>
            </a:r>
            <a:r>
              <a:rPr lang="zh-CN" altLang="en-US" sz="1400" dirty="0"/>
              <a:t>北京站后续传播</a:t>
            </a:r>
            <a:r>
              <a:rPr lang="en-US" altLang="zh-CN" sz="1400" dirty="0"/>
              <a:t>(</a:t>
            </a:r>
            <a:r>
              <a:rPr lang="zh-CN" altLang="en-US" sz="1400" dirty="0"/>
              <a:t>李宁负责</a:t>
            </a:r>
            <a:r>
              <a:rPr lang="en-US" altLang="zh-CN" sz="1400" dirty="0"/>
              <a:t>)</a:t>
            </a:r>
            <a:endParaRPr lang="en-US" altLang="zh-CN" sz="1400" dirty="0"/>
          </a:p>
        </p:txBody>
      </p:sp>
      <p:sp>
        <p:nvSpPr>
          <p:cNvPr id="60" name="Shape 1041"/>
          <p:cNvSpPr/>
          <p:nvPr/>
        </p:nvSpPr>
        <p:spPr>
          <a:xfrm>
            <a:off x="8733524" y="4642431"/>
            <a:ext cx="2679780" cy="307777"/>
          </a:xfrm>
          <a:prstGeom prst="rect">
            <a:avLst/>
          </a:prstGeom>
          <a:ln w="12700">
            <a:miter lim="400000"/>
          </a:ln>
        </p:spPr>
        <p:txBody>
          <a:bodyPr wrap="square" lIns="22860" rIns="22860">
            <a:spAutoFit/>
          </a:bodyPr>
          <a:lstStyle/>
          <a:p>
            <a:pPr defTabSz="228600">
              <a:defRPr sz="480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华文细黑" panose="02010600040101010101" charset="-122"/>
              </a:defRPr>
            </a:pPr>
            <a:r>
              <a:rPr lang="en-US" altLang="zh-CN" sz="1400" dirty="0"/>
              <a:t>8.23</a:t>
            </a:r>
            <a:r>
              <a:rPr lang="zh-CN" altLang="en-US" sz="1400" dirty="0"/>
              <a:t>上海站后续传播</a:t>
            </a:r>
            <a:r>
              <a:rPr lang="en-US" altLang="zh-CN" sz="1400" dirty="0"/>
              <a:t>((</a:t>
            </a:r>
            <a:r>
              <a:rPr lang="zh-CN" altLang="en-US" sz="1400" dirty="0"/>
              <a:t>李宁负责</a:t>
            </a:r>
            <a:r>
              <a:rPr lang="en-US" altLang="zh-CN" sz="1400" dirty="0"/>
              <a:t>))</a:t>
            </a:r>
            <a:endParaRPr lang="en-US" altLang="zh-CN" sz="1400" dirty="0"/>
          </a:p>
        </p:txBody>
      </p:sp>
      <p:cxnSp>
        <p:nvCxnSpPr>
          <p:cNvPr id="61" name="直线连接符 7"/>
          <p:cNvCxnSpPr/>
          <p:nvPr/>
        </p:nvCxnSpPr>
        <p:spPr>
          <a:xfrm>
            <a:off x="668809" y="4359259"/>
            <a:ext cx="8098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7-xinlang-weibo-SIN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2683" y="5145200"/>
            <a:ext cx="817336" cy="722697"/>
          </a:xfrm>
          <a:prstGeom prst="rect">
            <a:avLst/>
          </a:prstGeom>
        </p:spPr>
      </p:pic>
      <p:pic>
        <p:nvPicPr>
          <p:cNvPr id="7" name="图片 6" descr="49-tencent-m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924" y="5705451"/>
            <a:ext cx="834142" cy="834142"/>
          </a:xfrm>
          <a:prstGeom prst="rect">
            <a:avLst/>
          </a:prstGeom>
        </p:spPr>
      </p:pic>
      <p:pic>
        <p:nvPicPr>
          <p:cNvPr id="9" name="图片 8" descr="logo.eaeaa93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298" y="5214790"/>
            <a:ext cx="2270760" cy="121803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t="6164" r="937" b="16434"/>
          <a:stretch>
            <a:fillRect/>
          </a:stretch>
        </p:blipFill>
        <p:spPr>
          <a:xfrm>
            <a:off x="8210280" y="5302973"/>
            <a:ext cx="2571750" cy="112984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491344" y="906233"/>
            <a:ext cx="9290685" cy="4004310"/>
            <a:chOff x="1581150" y="772614"/>
            <a:chExt cx="9290685" cy="4004310"/>
          </a:xfrm>
        </p:grpSpPr>
        <p:sp>
          <p:nvSpPr>
            <p:cNvPr id="4" name="矩形 3"/>
            <p:cNvSpPr/>
            <p:nvPr/>
          </p:nvSpPr>
          <p:spPr>
            <a:xfrm>
              <a:off x="4902200" y="772614"/>
              <a:ext cx="2571750" cy="897255"/>
            </a:xfrm>
            <a:prstGeom prst="rect">
              <a:avLst/>
            </a:prstGeom>
            <a:solidFill>
              <a:srgbClr val="B5CA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2">
                      <a:lumMod val="1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rPr>
                <a:t>目标 </a:t>
              </a:r>
              <a:r>
                <a:rPr lang="en-US" altLang="zh-CN" b="1" dirty="0">
                  <a:solidFill>
                    <a:schemeClr val="bg2">
                      <a:lumMod val="1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rPr>
                <a:t>Objective</a:t>
              </a:r>
              <a:endParaRPr lang="en-US" altLang="zh-CN" b="1" dirty="0">
                <a:solidFill>
                  <a:schemeClr val="bg2">
                    <a:lumMod val="10000"/>
                  </a:schemeClr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581150" y="2268039"/>
              <a:ext cx="2571750" cy="89725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1A1648"/>
                  </a:solidFill>
                  <a:latin typeface="华文细黑" panose="02010600040101010101" charset="-122"/>
                  <a:ea typeface="华文细黑" panose="02010600040101010101" charset="-122"/>
                </a:rPr>
                <a:t>提升品牌声量</a:t>
              </a:r>
              <a:endParaRPr lang="zh-CN" altLang="en-US" b="1" dirty="0">
                <a:solidFill>
                  <a:srgbClr val="1A1648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902200" y="2268039"/>
              <a:ext cx="2571750" cy="89725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1A1648"/>
                  </a:solidFill>
                  <a:latin typeface="华文细黑" panose="02010600040101010101" charset="-122"/>
                  <a:ea typeface="华文细黑" panose="02010600040101010101" charset="-122"/>
                </a:rPr>
                <a:t>吸引用户参与</a:t>
              </a:r>
              <a:endParaRPr lang="zh-CN" altLang="en-US" b="1" dirty="0">
                <a:solidFill>
                  <a:srgbClr val="1A1648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300085" y="2268039"/>
              <a:ext cx="2571750" cy="89725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>
                  <a:solidFill>
                    <a:srgbClr val="1A1648"/>
                  </a:solidFill>
                  <a:latin typeface="华文细黑" panose="02010600040101010101" charset="-122"/>
                  <a:ea typeface="华文细黑" panose="02010600040101010101" charset="-122"/>
                </a:rPr>
                <a:t>实现销售转化</a:t>
              </a:r>
              <a:endParaRPr lang="zh-CN" altLang="en-US" b="1">
                <a:solidFill>
                  <a:srgbClr val="1A1648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581150" y="3557724"/>
              <a:ext cx="2571750" cy="1219200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Social Media</a:t>
              </a:r>
              <a:r>
                <a:rPr lang="zh-CN" altLang="en-US" dirty="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外围传播</a:t>
              </a:r>
              <a:endParaRPr lang="zh-CN" altLang="en-US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902200" y="3557724"/>
              <a:ext cx="2571750" cy="1219200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聚焦目标人群活动平台</a:t>
              </a:r>
              <a:endParaRPr lang="zh-CN" alt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300085" y="3557724"/>
              <a:ext cx="2571750" cy="1219200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便捷线上购买转化</a:t>
              </a:r>
              <a:endParaRPr lang="zh-CN" alt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cxnSp>
          <p:nvCxnSpPr>
            <p:cNvPr id="11" name="肘形连接符 10"/>
            <p:cNvCxnSpPr>
              <a:stCxn id="4" idx="1"/>
              <a:endCxn id="12" idx="0"/>
            </p:cNvCxnSpPr>
            <p:nvPr/>
          </p:nvCxnSpPr>
          <p:spPr>
            <a:xfrm rot="10800000" flipV="1">
              <a:off x="2866390" y="1221559"/>
              <a:ext cx="2035175" cy="1046480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肘形连接符 12"/>
            <p:cNvCxnSpPr>
              <a:stCxn id="4" idx="3"/>
              <a:endCxn id="16" idx="0"/>
            </p:cNvCxnSpPr>
            <p:nvPr/>
          </p:nvCxnSpPr>
          <p:spPr>
            <a:xfrm>
              <a:off x="7473950" y="1221559"/>
              <a:ext cx="2112010" cy="1046480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>
              <a:stCxn id="4" idx="2"/>
              <a:endCxn id="14" idx="0"/>
            </p:cNvCxnSpPr>
            <p:nvPr/>
          </p:nvCxnSpPr>
          <p:spPr>
            <a:xfrm>
              <a:off x="6188075" y="1669869"/>
              <a:ext cx="0" cy="59817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>
              <a:stCxn id="12" idx="2"/>
              <a:endCxn id="17" idx="0"/>
            </p:cNvCxnSpPr>
            <p:nvPr/>
          </p:nvCxnSpPr>
          <p:spPr>
            <a:xfrm>
              <a:off x="2867025" y="3165294"/>
              <a:ext cx="0" cy="3924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>
              <a:stCxn id="14" idx="2"/>
              <a:endCxn id="18" idx="0"/>
            </p:cNvCxnSpPr>
            <p:nvPr/>
          </p:nvCxnSpPr>
          <p:spPr>
            <a:xfrm>
              <a:off x="6188075" y="3165294"/>
              <a:ext cx="0" cy="3924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>
              <a:stCxn id="16" idx="2"/>
              <a:endCxn id="19" idx="0"/>
            </p:cNvCxnSpPr>
            <p:nvPr/>
          </p:nvCxnSpPr>
          <p:spPr>
            <a:xfrm>
              <a:off x="9585960" y="3165294"/>
              <a:ext cx="0" cy="3924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26"/>
          <p:cNvSpPr txBox="1">
            <a:spLocks noChangeArrowheads="1"/>
          </p:cNvSpPr>
          <p:nvPr/>
        </p:nvSpPr>
        <p:spPr bwMode="auto">
          <a:xfrm>
            <a:off x="4311775" y="2685370"/>
            <a:ext cx="3697487" cy="1232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22860" rIns="45720" bIns="2286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6600" b="1" dirty="0">
                <a:solidFill>
                  <a:srgbClr val="EA007B"/>
                </a:solidFill>
                <a:latin typeface="华文细黑" panose="02010600040101010101" charset="-122"/>
                <a:ea typeface="华文细黑" panose="02010600040101010101" charset="-122"/>
              </a:rPr>
              <a:t>资源推荐 </a:t>
            </a:r>
            <a:endParaRPr kumimoji="1" lang="zh-CN" altLang="en-US" sz="6600" b="1" dirty="0">
              <a:solidFill>
                <a:srgbClr val="EA007B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/>
        </p:nvSpPr>
        <p:spPr>
          <a:xfrm>
            <a:off x="5240338" y="1246188"/>
            <a:ext cx="1711325" cy="171132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anchor="ctr"/>
          <a:lstStyle/>
          <a:p>
            <a:pPr algn="ctr" hangingPunct="1">
              <a:lnSpc>
                <a:spcPct val="90000"/>
              </a:lnSpc>
              <a:defRPr/>
            </a:pPr>
            <a:r>
              <a:rPr kumimoji="1" lang="en-US" altLang="zh-CN" sz="120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  <a:endParaRPr kumimoji="1" lang="zh-CN" altLang="en-US" sz="12000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2291" name="文本框 26"/>
          <p:cNvSpPr txBox="1">
            <a:spLocks noChangeArrowheads="1"/>
          </p:cNvSpPr>
          <p:nvPr/>
        </p:nvSpPr>
        <p:spPr bwMode="auto">
          <a:xfrm>
            <a:off x="4690092" y="3167064"/>
            <a:ext cx="2810224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22860" rIns="45720" bIns="2286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4000" b="1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</a:rPr>
              <a:t>咕咚评测室 </a:t>
            </a:r>
            <a:endParaRPr kumimoji="1" lang="zh-CN" altLang="en-US" sz="4000" b="1" dirty="0">
              <a:solidFill>
                <a:srgbClr val="FFFFFF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2292" name="文本框 27"/>
          <p:cNvSpPr txBox="1">
            <a:spLocks noChangeArrowheads="1"/>
          </p:cNvSpPr>
          <p:nvPr/>
        </p:nvSpPr>
        <p:spPr bwMode="auto">
          <a:xfrm>
            <a:off x="2587826" y="4059615"/>
            <a:ext cx="7014755" cy="100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" tIns="22860" rIns="45720" bIns="2286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咕咚评测室，专业跑步装备免费申领体验区，</a:t>
            </a:r>
            <a:endParaRPr lang="zh-CN" altLang="en-US" sz="1600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将李宁弧跑鞋在咕咚评测室推荐，用户真实测评，挖掘用户的真实体验需求；</a:t>
            </a:r>
            <a:endParaRPr lang="zh-CN" altLang="en-US" sz="1600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endParaRPr kumimoji="1" lang="zh-CN" altLang="en-US" sz="1600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 bwMode="auto">
          <a:xfrm>
            <a:off x="4794997" y="1838069"/>
            <a:ext cx="2262085" cy="4242502"/>
            <a:chOff x="995556" y="1639142"/>
            <a:chExt cx="2290657" cy="4699367"/>
          </a:xfrm>
          <a:noFill/>
          <a:effectLst>
            <a:glow rad="88900">
              <a:schemeClr val="accent1">
                <a:alpha val="40000"/>
              </a:schemeClr>
            </a:glow>
            <a:outerShdw blurRad="50800" dist="50800" dir="5400000" algn="ctr" rotWithShape="0">
              <a:srgbClr val="000000">
                <a:alpha val="86000"/>
              </a:srgbClr>
            </a:outerShdw>
          </a:effectLst>
        </p:grpSpPr>
        <p:sp>
          <p:nvSpPr>
            <p:cNvPr id="15" name="圆角矩形 14"/>
            <p:cNvSpPr/>
            <p:nvPr/>
          </p:nvSpPr>
          <p:spPr>
            <a:xfrm>
              <a:off x="1054213" y="1639142"/>
              <a:ext cx="2232000" cy="4699367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204684" y="2286555"/>
              <a:ext cx="1930402" cy="34121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 flipV="1">
              <a:off x="1988597" y="2045124"/>
              <a:ext cx="360000" cy="3600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18" name="椭圆 17"/>
            <p:cNvSpPr>
              <a:spLocks noChangeAspect="1"/>
            </p:cNvSpPr>
            <p:nvPr/>
          </p:nvSpPr>
          <p:spPr>
            <a:xfrm rot="16200000">
              <a:off x="1948456" y="5790819"/>
              <a:ext cx="440282" cy="44028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19" name="圆角矩形 18"/>
            <p:cNvSpPr>
              <a:spLocks noChangeAspect="1"/>
            </p:cNvSpPr>
            <p:nvPr/>
          </p:nvSpPr>
          <p:spPr>
            <a:xfrm>
              <a:off x="2060597" y="5902960"/>
              <a:ext cx="216000" cy="21600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 rot="16200000">
              <a:off x="2093255" y="1791075"/>
              <a:ext cx="129894" cy="12989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21" name="椭圆 20"/>
            <p:cNvSpPr>
              <a:spLocks noChangeAspect="1"/>
            </p:cNvSpPr>
            <p:nvPr/>
          </p:nvSpPr>
          <p:spPr>
            <a:xfrm rot="16200000">
              <a:off x="1804786" y="1981698"/>
              <a:ext cx="108000" cy="10800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995556" y="2286555"/>
              <a:ext cx="74986" cy="252000"/>
            </a:xfrm>
            <a:custGeom>
              <a:avLst/>
              <a:gdLst>
                <a:gd name="connsiteX0" fmla="*/ 19334 w 74986"/>
                <a:gd name="connsiteY0" fmla="*/ 0 h 252000"/>
                <a:gd name="connsiteX1" fmla="*/ 74986 w 74986"/>
                <a:gd name="connsiteY1" fmla="*/ 0 h 252000"/>
                <a:gd name="connsiteX2" fmla="*/ 74986 w 74986"/>
                <a:gd name="connsiteY2" fmla="*/ 252000 h 252000"/>
                <a:gd name="connsiteX3" fmla="*/ 19334 w 74986"/>
                <a:gd name="connsiteY3" fmla="*/ 252000 h 252000"/>
                <a:gd name="connsiteX4" fmla="*/ 0 w 74986"/>
                <a:gd name="connsiteY4" fmla="*/ 232666 h 252000"/>
                <a:gd name="connsiteX5" fmla="*/ 0 w 74986"/>
                <a:gd name="connsiteY5" fmla="*/ 19334 h 252000"/>
                <a:gd name="connsiteX6" fmla="*/ 19334 w 74986"/>
                <a:gd name="connsiteY6" fmla="*/ 0 h 25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986" h="252000">
                  <a:moveTo>
                    <a:pt x="19334" y="0"/>
                  </a:moveTo>
                  <a:lnTo>
                    <a:pt x="74986" y="0"/>
                  </a:lnTo>
                  <a:lnTo>
                    <a:pt x="74986" y="252000"/>
                  </a:lnTo>
                  <a:lnTo>
                    <a:pt x="19334" y="252000"/>
                  </a:lnTo>
                  <a:cubicBezTo>
                    <a:pt x="8656" y="252000"/>
                    <a:pt x="0" y="243344"/>
                    <a:pt x="0" y="232666"/>
                  </a:cubicBezTo>
                  <a:lnTo>
                    <a:pt x="0" y="19334"/>
                  </a:lnTo>
                  <a:cubicBezTo>
                    <a:pt x="0" y="8656"/>
                    <a:pt x="8656" y="0"/>
                    <a:pt x="1933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1018746" y="2745502"/>
              <a:ext cx="51796" cy="180000"/>
            </a:xfrm>
            <a:custGeom>
              <a:avLst/>
              <a:gdLst>
                <a:gd name="connsiteX0" fmla="*/ 12000 w 51796"/>
                <a:gd name="connsiteY0" fmla="*/ 0 h 180000"/>
                <a:gd name="connsiteX1" fmla="*/ 51796 w 51796"/>
                <a:gd name="connsiteY1" fmla="*/ 0 h 180000"/>
                <a:gd name="connsiteX2" fmla="*/ 51796 w 51796"/>
                <a:gd name="connsiteY2" fmla="*/ 180000 h 180000"/>
                <a:gd name="connsiteX3" fmla="*/ 12000 w 51796"/>
                <a:gd name="connsiteY3" fmla="*/ 180000 h 180000"/>
                <a:gd name="connsiteX4" fmla="*/ 0 w 51796"/>
                <a:gd name="connsiteY4" fmla="*/ 168000 h 180000"/>
                <a:gd name="connsiteX5" fmla="*/ 0 w 51796"/>
                <a:gd name="connsiteY5" fmla="*/ 12000 h 180000"/>
                <a:gd name="connsiteX6" fmla="*/ 12000 w 51796"/>
                <a:gd name="connsiteY6" fmla="*/ 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796" h="180000">
                  <a:moveTo>
                    <a:pt x="12000" y="0"/>
                  </a:moveTo>
                  <a:lnTo>
                    <a:pt x="51796" y="0"/>
                  </a:lnTo>
                  <a:lnTo>
                    <a:pt x="51796" y="180000"/>
                  </a:lnTo>
                  <a:lnTo>
                    <a:pt x="12000" y="180000"/>
                  </a:lnTo>
                  <a:cubicBezTo>
                    <a:pt x="5373" y="180000"/>
                    <a:pt x="0" y="174627"/>
                    <a:pt x="0" y="168000"/>
                  </a:cubicBezTo>
                  <a:lnTo>
                    <a:pt x="0" y="12000"/>
                  </a:lnTo>
                  <a:cubicBezTo>
                    <a:pt x="0" y="5373"/>
                    <a:pt x="5373" y="0"/>
                    <a:pt x="1200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024186" y="3093848"/>
              <a:ext cx="46357" cy="180000"/>
            </a:xfrm>
            <a:custGeom>
              <a:avLst/>
              <a:gdLst>
                <a:gd name="connsiteX0" fmla="*/ 12000 w 46357"/>
                <a:gd name="connsiteY0" fmla="*/ 0 h 180000"/>
                <a:gd name="connsiteX1" fmla="*/ 46357 w 46357"/>
                <a:gd name="connsiteY1" fmla="*/ 0 h 180000"/>
                <a:gd name="connsiteX2" fmla="*/ 46357 w 46357"/>
                <a:gd name="connsiteY2" fmla="*/ 180000 h 180000"/>
                <a:gd name="connsiteX3" fmla="*/ 12000 w 46357"/>
                <a:gd name="connsiteY3" fmla="*/ 180000 h 180000"/>
                <a:gd name="connsiteX4" fmla="*/ 0 w 46357"/>
                <a:gd name="connsiteY4" fmla="*/ 168000 h 180000"/>
                <a:gd name="connsiteX5" fmla="*/ 0 w 46357"/>
                <a:gd name="connsiteY5" fmla="*/ 12000 h 180000"/>
                <a:gd name="connsiteX6" fmla="*/ 12000 w 46357"/>
                <a:gd name="connsiteY6" fmla="*/ 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357" h="180000">
                  <a:moveTo>
                    <a:pt x="12000" y="0"/>
                  </a:moveTo>
                  <a:lnTo>
                    <a:pt x="46357" y="0"/>
                  </a:lnTo>
                  <a:lnTo>
                    <a:pt x="46357" y="180000"/>
                  </a:lnTo>
                  <a:lnTo>
                    <a:pt x="12000" y="180000"/>
                  </a:lnTo>
                  <a:cubicBezTo>
                    <a:pt x="5373" y="180000"/>
                    <a:pt x="0" y="174627"/>
                    <a:pt x="0" y="168000"/>
                  </a:cubicBezTo>
                  <a:lnTo>
                    <a:pt x="0" y="12000"/>
                  </a:lnTo>
                  <a:cubicBezTo>
                    <a:pt x="0" y="5373"/>
                    <a:pt x="5373" y="0"/>
                    <a:pt x="1200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001516" y="2412551"/>
            <a:ext cx="1912611" cy="30896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5" name="组合 24"/>
          <p:cNvGrpSpPr/>
          <p:nvPr/>
        </p:nvGrpSpPr>
        <p:grpSpPr>
          <a:xfrm>
            <a:off x="1643269" y="1828078"/>
            <a:ext cx="2262085" cy="4242502"/>
            <a:chOff x="2273159" y="3656156"/>
            <a:chExt cx="4524170" cy="8485003"/>
          </a:xfrm>
          <a:effectLst>
            <a:glow rad="88900">
              <a:srgbClr val="00B0F0">
                <a:alpha val="40000"/>
              </a:srgbClr>
            </a:glow>
            <a:outerShdw blurRad="50800" dist="50800" dir="5400000" algn="ctr" rotWithShape="0">
              <a:srgbClr val="000000">
                <a:alpha val="87000"/>
              </a:srgbClr>
            </a:outerShdw>
          </a:effectLst>
        </p:grpSpPr>
        <p:sp>
          <p:nvSpPr>
            <p:cNvPr id="26" name="圆角矩形 25"/>
            <p:cNvSpPr/>
            <p:nvPr/>
          </p:nvSpPr>
          <p:spPr bwMode="auto">
            <a:xfrm>
              <a:off x="2389010" y="3656156"/>
              <a:ext cx="4408319" cy="8485003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2686198" y="4825101"/>
              <a:ext cx="3812647" cy="616079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 bwMode="auto">
            <a:xfrm flipV="1">
              <a:off x="4234468" y="4389182"/>
              <a:ext cx="711019" cy="65000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29" name="椭圆 28"/>
            <p:cNvSpPr>
              <a:spLocks noChangeAspect="1"/>
            </p:cNvSpPr>
            <p:nvPr/>
          </p:nvSpPr>
          <p:spPr bwMode="auto">
            <a:xfrm rot="16200000">
              <a:off x="4192499" y="11114958"/>
              <a:ext cx="794957" cy="8695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30" name="圆角矩形 29"/>
            <p:cNvSpPr>
              <a:spLocks noChangeAspect="1"/>
            </p:cNvSpPr>
            <p:nvPr/>
          </p:nvSpPr>
          <p:spPr bwMode="auto">
            <a:xfrm>
              <a:off x="4376672" y="11354748"/>
              <a:ext cx="426612" cy="390002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31" name="椭圆 30"/>
            <p:cNvSpPr>
              <a:spLocks noChangeAspect="1"/>
            </p:cNvSpPr>
            <p:nvPr/>
          </p:nvSpPr>
          <p:spPr bwMode="auto">
            <a:xfrm rot="16200000">
              <a:off x="4452181" y="3919473"/>
              <a:ext cx="234532" cy="25654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32" name="椭圆 31"/>
            <p:cNvSpPr>
              <a:spLocks noChangeAspect="1"/>
            </p:cNvSpPr>
            <p:nvPr/>
          </p:nvSpPr>
          <p:spPr bwMode="auto">
            <a:xfrm rot="16200000">
              <a:off x="3880584" y="4265510"/>
              <a:ext cx="195001" cy="21330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33" name="任意多边形 32"/>
            <p:cNvSpPr/>
            <p:nvPr/>
          </p:nvSpPr>
          <p:spPr bwMode="auto">
            <a:xfrm>
              <a:off x="2273159" y="4825101"/>
              <a:ext cx="148101" cy="455002"/>
            </a:xfrm>
            <a:custGeom>
              <a:avLst/>
              <a:gdLst>
                <a:gd name="connsiteX0" fmla="*/ 19334 w 74986"/>
                <a:gd name="connsiteY0" fmla="*/ 0 h 252000"/>
                <a:gd name="connsiteX1" fmla="*/ 74986 w 74986"/>
                <a:gd name="connsiteY1" fmla="*/ 0 h 252000"/>
                <a:gd name="connsiteX2" fmla="*/ 74986 w 74986"/>
                <a:gd name="connsiteY2" fmla="*/ 252000 h 252000"/>
                <a:gd name="connsiteX3" fmla="*/ 19334 w 74986"/>
                <a:gd name="connsiteY3" fmla="*/ 252000 h 252000"/>
                <a:gd name="connsiteX4" fmla="*/ 0 w 74986"/>
                <a:gd name="connsiteY4" fmla="*/ 232666 h 252000"/>
                <a:gd name="connsiteX5" fmla="*/ 0 w 74986"/>
                <a:gd name="connsiteY5" fmla="*/ 19334 h 252000"/>
                <a:gd name="connsiteX6" fmla="*/ 19334 w 74986"/>
                <a:gd name="connsiteY6" fmla="*/ 0 h 25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986" h="252000">
                  <a:moveTo>
                    <a:pt x="19334" y="0"/>
                  </a:moveTo>
                  <a:lnTo>
                    <a:pt x="74986" y="0"/>
                  </a:lnTo>
                  <a:lnTo>
                    <a:pt x="74986" y="252000"/>
                  </a:lnTo>
                  <a:lnTo>
                    <a:pt x="19334" y="252000"/>
                  </a:lnTo>
                  <a:cubicBezTo>
                    <a:pt x="8656" y="252000"/>
                    <a:pt x="0" y="243344"/>
                    <a:pt x="0" y="232666"/>
                  </a:cubicBezTo>
                  <a:lnTo>
                    <a:pt x="0" y="19334"/>
                  </a:lnTo>
                  <a:cubicBezTo>
                    <a:pt x="0" y="8656"/>
                    <a:pt x="8656" y="0"/>
                    <a:pt x="19334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34" name="任意多边形 33"/>
            <p:cNvSpPr/>
            <p:nvPr/>
          </p:nvSpPr>
          <p:spPr bwMode="auto">
            <a:xfrm>
              <a:off x="2318960" y="5653759"/>
              <a:ext cx="102300" cy="325001"/>
            </a:xfrm>
            <a:custGeom>
              <a:avLst/>
              <a:gdLst>
                <a:gd name="connsiteX0" fmla="*/ 12000 w 51796"/>
                <a:gd name="connsiteY0" fmla="*/ 0 h 180000"/>
                <a:gd name="connsiteX1" fmla="*/ 51796 w 51796"/>
                <a:gd name="connsiteY1" fmla="*/ 0 h 180000"/>
                <a:gd name="connsiteX2" fmla="*/ 51796 w 51796"/>
                <a:gd name="connsiteY2" fmla="*/ 180000 h 180000"/>
                <a:gd name="connsiteX3" fmla="*/ 12000 w 51796"/>
                <a:gd name="connsiteY3" fmla="*/ 180000 h 180000"/>
                <a:gd name="connsiteX4" fmla="*/ 0 w 51796"/>
                <a:gd name="connsiteY4" fmla="*/ 168000 h 180000"/>
                <a:gd name="connsiteX5" fmla="*/ 0 w 51796"/>
                <a:gd name="connsiteY5" fmla="*/ 12000 h 180000"/>
                <a:gd name="connsiteX6" fmla="*/ 12000 w 51796"/>
                <a:gd name="connsiteY6" fmla="*/ 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796" h="180000">
                  <a:moveTo>
                    <a:pt x="12000" y="0"/>
                  </a:moveTo>
                  <a:lnTo>
                    <a:pt x="51796" y="0"/>
                  </a:lnTo>
                  <a:lnTo>
                    <a:pt x="51796" y="180000"/>
                  </a:lnTo>
                  <a:lnTo>
                    <a:pt x="12000" y="180000"/>
                  </a:lnTo>
                  <a:cubicBezTo>
                    <a:pt x="5373" y="180000"/>
                    <a:pt x="0" y="174627"/>
                    <a:pt x="0" y="168000"/>
                  </a:cubicBezTo>
                  <a:lnTo>
                    <a:pt x="0" y="12000"/>
                  </a:lnTo>
                  <a:cubicBezTo>
                    <a:pt x="0" y="5373"/>
                    <a:pt x="5373" y="0"/>
                    <a:pt x="1200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35" name="任意多边形 34"/>
            <p:cNvSpPr/>
            <p:nvPr/>
          </p:nvSpPr>
          <p:spPr bwMode="auto">
            <a:xfrm>
              <a:off x="2329705" y="6282719"/>
              <a:ext cx="91558" cy="325001"/>
            </a:xfrm>
            <a:custGeom>
              <a:avLst/>
              <a:gdLst>
                <a:gd name="connsiteX0" fmla="*/ 12000 w 46357"/>
                <a:gd name="connsiteY0" fmla="*/ 0 h 180000"/>
                <a:gd name="connsiteX1" fmla="*/ 46357 w 46357"/>
                <a:gd name="connsiteY1" fmla="*/ 0 h 180000"/>
                <a:gd name="connsiteX2" fmla="*/ 46357 w 46357"/>
                <a:gd name="connsiteY2" fmla="*/ 180000 h 180000"/>
                <a:gd name="connsiteX3" fmla="*/ 12000 w 46357"/>
                <a:gd name="connsiteY3" fmla="*/ 180000 h 180000"/>
                <a:gd name="connsiteX4" fmla="*/ 0 w 46357"/>
                <a:gd name="connsiteY4" fmla="*/ 168000 h 180000"/>
                <a:gd name="connsiteX5" fmla="*/ 0 w 46357"/>
                <a:gd name="connsiteY5" fmla="*/ 12000 h 180000"/>
                <a:gd name="connsiteX6" fmla="*/ 12000 w 46357"/>
                <a:gd name="connsiteY6" fmla="*/ 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357" h="180000">
                  <a:moveTo>
                    <a:pt x="12000" y="0"/>
                  </a:moveTo>
                  <a:lnTo>
                    <a:pt x="46357" y="0"/>
                  </a:lnTo>
                  <a:lnTo>
                    <a:pt x="46357" y="180000"/>
                  </a:lnTo>
                  <a:lnTo>
                    <a:pt x="12000" y="180000"/>
                  </a:lnTo>
                  <a:cubicBezTo>
                    <a:pt x="5373" y="180000"/>
                    <a:pt x="0" y="174627"/>
                    <a:pt x="0" y="168000"/>
                  </a:cubicBezTo>
                  <a:lnTo>
                    <a:pt x="0" y="12000"/>
                  </a:lnTo>
                  <a:cubicBezTo>
                    <a:pt x="0" y="5373"/>
                    <a:pt x="5373" y="0"/>
                    <a:pt x="1200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55192" y="2412551"/>
            <a:ext cx="1900920" cy="3080395"/>
            <a:chOff x="2214142" y="3193578"/>
            <a:chExt cx="5220748" cy="9266828"/>
          </a:xfrm>
        </p:grpSpPr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14142" y="3193578"/>
              <a:ext cx="5220748" cy="926682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0" name="圆角矩形 59"/>
            <p:cNvSpPr/>
            <p:nvPr/>
          </p:nvSpPr>
          <p:spPr>
            <a:xfrm>
              <a:off x="2214142" y="4462155"/>
              <a:ext cx="5118100" cy="1652042"/>
            </a:xfrm>
            <a:prstGeom prst="roundRect">
              <a:avLst/>
            </a:prstGeom>
            <a:noFill/>
            <a:ln w="57150">
              <a:solidFill>
                <a:srgbClr val="CA00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/>
            </a:p>
          </p:txBody>
        </p:sp>
      </p:grpSp>
      <p:cxnSp>
        <p:nvCxnSpPr>
          <p:cNvPr id="61" name="直接箭头连接符 60"/>
          <p:cNvCxnSpPr/>
          <p:nvPr/>
        </p:nvCxnSpPr>
        <p:spPr>
          <a:xfrm>
            <a:off x="3790505" y="3130799"/>
            <a:ext cx="1004492" cy="0"/>
          </a:xfrm>
          <a:prstGeom prst="straightConnector1">
            <a:avLst/>
          </a:prstGeom>
          <a:ln w="57150">
            <a:solidFill>
              <a:srgbClr val="CA006B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5034366" y="3065562"/>
            <a:ext cx="1849279" cy="1043840"/>
            <a:chOff x="9632152" y="4966571"/>
            <a:chExt cx="5286301" cy="2983894"/>
          </a:xfrm>
        </p:grpSpPr>
        <p:pic>
          <p:nvPicPr>
            <p:cNvPr id="62" name="图片 61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9632152" y="4966571"/>
              <a:ext cx="2638700" cy="2108538"/>
            </a:xfrm>
            <a:prstGeom prst="rect">
              <a:avLst/>
            </a:prstGeom>
          </p:spPr>
        </p:pic>
        <p:sp>
          <p:nvSpPr>
            <p:cNvPr id="63" name="圆角矩形 62"/>
            <p:cNvSpPr/>
            <p:nvPr/>
          </p:nvSpPr>
          <p:spPr>
            <a:xfrm>
              <a:off x="9763048" y="7316380"/>
              <a:ext cx="3358004" cy="566454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64" name="矩形 63"/>
            <p:cNvSpPr/>
            <p:nvPr/>
          </p:nvSpPr>
          <p:spPr>
            <a:xfrm>
              <a:off x="9776336" y="7290615"/>
              <a:ext cx="3344715" cy="6598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b="1" dirty="0">
                  <a:solidFill>
                    <a:srgbClr val="22205A"/>
                  </a:solidFill>
                  <a:latin typeface="微软雅黑" panose="020B0503020204020204" charset="-122"/>
                  <a:ea typeface="微软雅黑" panose="020B0503020204020204" charset="-122"/>
                </a:rPr>
                <a:t>第六代李宁弧跑鞋</a:t>
              </a:r>
              <a:endParaRPr lang="zh-CN" altLang="en-US" sz="900" b="1" dirty="0">
                <a:solidFill>
                  <a:srgbClr val="22205A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2270852" y="4991122"/>
              <a:ext cx="2518016" cy="205943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66" name="矩形 65"/>
            <p:cNvSpPr/>
            <p:nvPr/>
          </p:nvSpPr>
          <p:spPr>
            <a:xfrm>
              <a:off x="12309375" y="5153056"/>
              <a:ext cx="2609078" cy="2023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rgbClr val="22205A"/>
                  </a:solidFill>
                  <a:latin typeface="微软雅黑" panose="020B0503020204020204" charset="-122"/>
                  <a:ea typeface="微软雅黑" panose="020B0503020204020204" charset="-122"/>
                </a:rPr>
                <a:t>第六代李宁弧跑鞋</a:t>
              </a:r>
              <a:endParaRPr lang="en-US" altLang="zh-CN" sz="800" dirty="0">
                <a:solidFill>
                  <a:srgbClr val="22205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zh-CN" altLang="en-US" sz="800" dirty="0">
                  <a:solidFill>
                    <a:srgbClr val="22205A"/>
                  </a:solidFill>
                  <a:latin typeface="微软雅黑" panose="020B0503020204020204" charset="-122"/>
                  <a:ea typeface="微软雅黑" panose="020B0503020204020204" charset="-122"/>
                </a:rPr>
                <a:t>减震科技</a:t>
              </a:r>
              <a:endParaRPr lang="en-US" altLang="zh-CN" sz="800" dirty="0">
                <a:solidFill>
                  <a:srgbClr val="22205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en-US" altLang="zh-CN" sz="800" dirty="0">
                  <a:solidFill>
                    <a:srgbClr val="22205A"/>
                  </a:solidFill>
                </a:rPr>
                <a:t>3M</a:t>
              </a:r>
              <a:r>
                <a:rPr lang="zh-CN" altLang="en-US" sz="800" dirty="0">
                  <a:solidFill>
                    <a:srgbClr val="22205A"/>
                  </a:solidFill>
                </a:rPr>
                <a:t>炫彩反光</a:t>
              </a:r>
              <a:endParaRPr lang="en-US" altLang="zh-CN" sz="800" dirty="0">
                <a:solidFill>
                  <a:srgbClr val="22205A"/>
                </a:solidFill>
              </a:endParaRPr>
            </a:p>
            <a:p>
              <a:r>
                <a:rPr lang="zh-CN" altLang="en-US" sz="800" dirty="0">
                  <a:solidFill>
                    <a:srgbClr val="22205A"/>
                  </a:solidFill>
                </a:rPr>
                <a:t>稳定保护</a:t>
              </a:r>
              <a:endParaRPr lang="zh-CN" altLang="en-US" sz="800" dirty="0">
                <a:solidFill>
                  <a:srgbClr val="22205A"/>
                </a:solidFill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7829489" y="2023041"/>
            <a:ext cx="3331089" cy="1523494"/>
          </a:xfrm>
          <a:prstGeom prst="rect">
            <a:avLst/>
          </a:prstGeom>
        </p:spPr>
        <p:txBody>
          <a:bodyPr wrap="square" lIns="45720" tIns="22860" rIns="45720" bIns="2286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活动申领周期：</a:t>
            </a:r>
            <a:r>
              <a:rPr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7</a:t>
            </a:r>
            <a:r>
              <a:rPr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天</a:t>
            </a:r>
            <a:endParaRPr lang="en-US" altLang="zh-CN" sz="1600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活动期间，将李宁弧产品跑鞋推荐至咕咚评测室，提供</a:t>
            </a:r>
            <a:r>
              <a:rPr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10</a:t>
            </a:r>
            <a:r>
              <a:rPr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双跑鞋供专业跑步达人及资深跑者测评；</a:t>
            </a:r>
            <a:endParaRPr lang="en-US" altLang="zh-CN" sz="1600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101317" y="902380"/>
            <a:ext cx="4508606" cy="553998"/>
          </a:xfrm>
          <a:prstGeom prst="rect">
            <a:avLst/>
          </a:prstGeom>
        </p:spPr>
        <p:txBody>
          <a:bodyPr wrap="none" lIns="45720" tIns="22860" rIns="45720" bIns="22860">
            <a:spAutoFit/>
          </a:bodyPr>
          <a:lstStyle/>
          <a:p>
            <a:r>
              <a:rPr lang="zh-CN" altLang="en-US" sz="33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咕咚评测室</a:t>
            </a:r>
            <a:r>
              <a:rPr lang="en-US" altLang="zh-CN" sz="33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lang="zh-CN" altLang="en-US" sz="33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李宁弧推荐</a:t>
            </a:r>
            <a:endParaRPr lang="en-US" altLang="zh-CN" sz="33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40" name="等腰三角形 39"/>
          <p:cNvSpPr/>
          <p:nvPr/>
        </p:nvSpPr>
        <p:spPr>
          <a:xfrm rot="5400000">
            <a:off x="585787" y="931454"/>
            <a:ext cx="528638" cy="488950"/>
          </a:xfrm>
          <a:prstGeom prst="triangle">
            <a:avLst/>
          </a:prstGeom>
          <a:solidFill>
            <a:srgbClr val="B80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anchor="ctr"/>
          <a:lstStyle/>
          <a:p>
            <a:pPr algn="ctr" defTabSz="914400">
              <a:defRPr/>
            </a:pPr>
            <a:endParaRPr lang="zh-CN" altLang="en-US">
              <a:solidFill>
                <a:schemeClr val="bg2">
                  <a:lumMod val="75000"/>
                </a:schemeClr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101317" y="902380"/>
            <a:ext cx="6169317" cy="1061829"/>
          </a:xfrm>
          <a:prstGeom prst="rect">
            <a:avLst/>
          </a:prstGeom>
        </p:spPr>
        <p:txBody>
          <a:bodyPr wrap="none" lIns="45720" tIns="22860" rIns="45720" bIns="22860">
            <a:spAutoFit/>
          </a:bodyPr>
          <a:lstStyle/>
          <a:p>
            <a:r>
              <a:rPr lang="zh-CN" altLang="en-US" sz="33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咕咚评测室</a:t>
            </a:r>
            <a:r>
              <a:rPr lang="en-US" altLang="zh-CN" sz="33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lang="zh-CN" altLang="en-US" sz="33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摆脱常规，弧来测评</a:t>
            </a:r>
            <a:endParaRPr lang="en-US" altLang="zh-CN" sz="33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endParaRPr lang="en-US" altLang="zh-CN" sz="33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9" name="等腰三角形 18"/>
          <p:cNvSpPr/>
          <p:nvPr/>
        </p:nvSpPr>
        <p:spPr>
          <a:xfrm rot="5400000">
            <a:off x="585787" y="931454"/>
            <a:ext cx="528638" cy="488950"/>
          </a:xfrm>
          <a:prstGeom prst="triangle">
            <a:avLst/>
          </a:prstGeom>
          <a:solidFill>
            <a:srgbClr val="B80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anchor="ctr"/>
          <a:lstStyle/>
          <a:p>
            <a:pPr algn="ctr" defTabSz="914400">
              <a:defRPr/>
            </a:pPr>
            <a:endParaRPr lang="zh-CN" altLang="en-US">
              <a:solidFill>
                <a:srgbClr val="CA006B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68" name="等腰三角形 67"/>
          <p:cNvSpPr/>
          <p:nvPr/>
        </p:nvSpPr>
        <p:spPr>
          <a:xfrm rot="5400000">
            <a:off x="292894" y="426244"/>
            <a:ext cx="528638" cy="488950"/>
          </a:xfrm>
          <a:prstGeom prst="triangle">
            <a:avLst/>
          </a:prstGeom>
          <a:solidFill>
            <a:srgbClr val="222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anchor="ctr"/>
          <a:lstStyle/>
          <a:p>
            <a:pPr algn="ctr">
              <a:defRPr/>
            </a:pPr>
            <a:endParaRPr lang="zh-CN" altLang="en-US" sz="5000"/>
          </a:p>
        </p:txBody>
      </p:sp>
      <p:grpSp>
        <p:nvGrpSpPr>
          <p:cNvPr id="2" name="组合 1"/>
          <p:cNvGrpSpPr/>
          <p:nvPr/>
        </p:nvGrpSpPr>
        <p:grpSpPr>
          <a:xfrm>
            <a:off x="903881" y="2271152"/>
            <a:ext cx="10142941" cy="3125443"/>
            <a:chOff x="1603377" y="3170703"/>
            <a:chExt cx="20285882" cy="6250886"/>
          </a:xfrm>
        </p:grpSpPr>
        <p:sp>
          <p:nvSpPr>
            <p:cNvPr id="9" name="椭圆 8"/>
            <p:cNvSpPr/>
            <p:nvPr/>
          </p:nvSpPr>
          <p:spPr>
            <a:xfrm>
              <a:off x="1603377" y="6328923"/>
              <a:ext cx="3077746" cy="3076338"/>
            </a:xfrm>
            <a:prstGeom prst="ellipse">
              <a:avLst/>
            </a:prstGeom>
            <a:solidFill>
              <a:srgbClr val="B80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000" b="1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1807763" y="3170703"/>
              <a:ext cx="19073672" cy="2400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评测作为李宁“弧来世界”的一个组成部分，同样是传递“弧来”品牌理念的一种方式。</a:t>
              </a:r>
              <a:endParaRPr lang="en-US" altLang="zh-CN" sz="16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关于跑鞋，多数人只关注鞋子本身的性能，而李宁弧更关注的是用户个性的凸显，在用户参与测评时，引导用户打破常规思维，从跑鞋与个人性格契合的角度进行评测，如：</a:t>
              </a:r>
              <a:endParaRPr lang="zh-CN" altLang="en-US" sz="16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649533" y="7451593"/>
              <a:ext cx="303159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191546"/>
                  </a:solidFill>
                  <a:latin typeface="华文细黑" panose="02010600040101010101" charset="-122"/>
                  <a:ea typeface="华文细黑" panose="02010600040101010101" charset="-122"/>
                </a:rPr>
                <a:t>3M</a:t>
              </a:r>
              <a:r>
                <a:rPr lang="zh-CN" altLang="en-US" sz="2400" b="1" dirty="0">
                  <a:solidFill>
                    <a:srgbClr val="191546"/>
                  </a:solidFill>
                  <a:latin typeface="华文细黑" panose="02010600040101010101" charset="-122"/>
                  <a:ea typeface="华文细黑" panose="02010600040101010101" charset="-122"/>
                </a:rPr>
                <a:t>反光</a:t>
              </a:r>
              <a:endParaRPr lang="zh-CN" altLang="en-US" sz="2400" b="1" dirty="0">
                <a:solidFill>
                  <a:srgbClr val="191546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905411" y="6328923"/>
              <a:ext cx="3077746" cy="3076338"/>
            </a:xfrm>
            <a:prstGeom prst="ellipse">
              <a:avLst/>
            </a:prstGeom>
            <a:solidFill>
              <a:srgbClr val="B80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b="1">
                <a:solidFill>
                  <a:srgbClr val="191546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905411" y="7098591"/>
              <a:ext cx="3077746" cy="166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191546"/>
                  </a:solidFill>
                  <a:latin typeface="华文细黑" panose="02010600040101010101" charset="-122"/>
                  <a:ea typeface="华文细黑" panose="02010600040101010101" charset="-122"/>
                </a:rPr>
                <a:t>颜色与</a:t>
              </a:r>
              <a:endParaRPr lang="en-US" altLang="zh-CN" sz="2400" b="1" dirty="0">
                <a:solidFill>
                  <a:srgbClr val="191546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  <a:p>
              <a:pPr algn="ctr"/>
              <a:r>
                <a:rPr lang="zh-CN" altLang="en-US" sz="2400" b="1" dirty="0">
                  <a:solidFill>
                    <a:srgbClr val="191546"/>
                  </a:solidFill>
                  <a:latin typeface="华文细黑" panose="02010600040101010101" charset="-122"/>
                  <a:ea typeface="华文细黑" panose="02010600040101010101" charset="-122"/>
                </a:rPr>
                <a:t>个性</a:t>
              </a:r>
              <a:endParaRPr lang="zh-CN" altLang="en-US" sz="2400" b="1" dirty="0">
                <a:solidFill>
                  <a:srgbClr val="191546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10207445" y="6328923"/>
              <a:ext cx="3077746" cy="3076338"/>
            </a:xfrm>
            <a:prstGeom prst="ellipse">
              <a:avLst/>
            </a:prstGeom>
            <a:solidFill>
              <a:srgbClr val="B80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000" b="1"/>
            </a:p>
          </p:txBody>
        </p:sp>
        <p:sp>
          <p:nvSpPr>
            <p:cNvPr id="21" name="矩形 20"/>
            <p:cNvSpPr/>
            <p:nvPr/>
          </p:nvSpPr>
          <p:spPr>
            <a:xfrm>
              <a:off x="10638321" y="7098591"/>
              <a:ext cx="2215992" cy="16619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191546"/>
                  </a:solidFill>
                  <a:latin typeface="华文细黑" panose="02010600040101010101" charset="-122"/>
                  <a:ea typeface="华文细黑" panose="02010600040101010101" charset="-122"/>
                </a:rPr>
                <a:t>让夜跑</a:t>
              </a:r>
              <a:endParaRPr lang="en-US" altLang="zh-CN" sz="2400" b="1" dirty="0">
                <a:solidFill>
                  <a:srgbClr val="191546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  <a:p>
              <a:pPr algn="ctr"/>
              <a:r>
                <a:rPr lang="zh-CN" altLang="en-US" sz="2400" b="1" dirty="0">
                  <a:solidFill>
                    <a:srgbClr val="191546"/>
                  </a:solidFill>
                  <a:latin typeface="华文细黑" panose="02010600040101010101" charset="-122"/>
                  <a:ea typeface="华文细黑" panose="02010600040101010101" charset="-122"/>
                </a:rPr>
                <a:t>更出众</a:t>
              </a:r>
              <a:endParaRPr lang="en-US" altLang="zh-CN" sz="2400" b="1" dirty="0">
                <a:solidFill>
                  <a:srgbClr val="191546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14509479" y="6345251"/>
              <a:ext cx="3077746" cy="3076338"/>
            </a:xfrm>
            <a:prstGeom prst="ellipse">
              <a:avLst/>
            </a:prstGeom>
            <a:solidFill>
              <a:srgbClr val="B80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000" b="1"/>
            </a:p>
          </p:txBody>
        </p:sp>
        <p:sp>
          <p:nvSpPr>
            <p:cNvPr id="23" name="矩形 22"/>
            <p:cNvSpPr/>
            <p:nvPr/>
          </p:nvSpPr>
          <p:spPr>
            <a:xfrm>
              <a:off x="14509479" y="7287541"/>
              <a:ext cx="3077746" cy="1846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191546"/>
                  </a:solidFill>
                  <a:latin typeface="华文细黑" panose="02010600040101010101" charset="-122"/>
                  <a:ea typeface="华文细黑" panose="02010600040101010101" charset="-122"/>
                </a:rPr>
                <a:t>最值得拥有</a:t>
              </a:r>
              <a:endParaRPr lang="en-US" altLang="zh-CN" b="1" dirty="0">
                <a:solidFill>
                  <a:srgbClr val="191546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  <a:p>
              <a:pPr algn="ctr"/>
              <a:r>
                <a:rPr lang="zh-CN" altLang="en-US" b="1" dirty="0">
                  <a:solidFill>
                    <a:srgbClr val="191546"/>
                  </a:solidFill>
                  <a:latin typeface="华文细黑" panose="02010600040101010101" charset="-122"/>
                  <a:ea typeface="华文细黑" panose="02010600040101010101" charset="-122"/>
                </a:rPr>
                <a:t>的第一双跑鞋</a:t>
              </a:r>
              <a:endParaRPr lang="zh-CN" altLang="en-US" b="1" dirty="0">
                <a:solidFill>
                  <a:srgbClr val="191546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8811513" y="6328923"/>
              <a:ext cx="3077746" cy="3076338"/>
            </a:xfrm>
            <a:prstGeom prst="ellipse">
              <a:avLst/>
            </a:prstGeom>
            <a:solidFill>
              <a:srgbClr val="B80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000" b="1"/>
            </a:p>
          </p:txBody>
        </p:sp>
        <p:sp>
          <p:nvSpPr>
            <p:cNvPr id="25" name="矩形 24"/>
            <p:cNvSpPr/>
            <p:nvPr/>
          </p:nvSpPr>
          <p:spPr>
            <a:xfrm>
              <a:off x="19642501" y="7467921"/>
              <a:ext cx="1600438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191546"/>
                  </a:solidFill>
                  <a:latin typeface="华文细黑" panose="02010600040101010101" charset="-122"/>
                  <a:ea typeface="华文细黑" panose="02010600040101010101" charset="-122"/>
                </a:rPr>
                <a:t>视频</a:t>
              </a:r>
              <a:endParaRPr lang="zh-CN" altLang="en-US" sz="2400" b="1" dirty="0">
                <a:solidFill>
                  <a:srgbClr val="191546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275719" y="1846507"/>
            <a:ext cx="9404158" cy="4280060"/>
            <a:chOff x="903880" y="1754865"/>
            <a:chExt cx="10582757" cy="4680380"/>
          </a:xfrm>
          <a:noFill/>
        </p:grpSpPr>
        <p:pic>
          <p:nvPicPr>
            <p:cNvPr id="13" name="图片 12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6490375" y="3447495"/>
              <a:ext cx="4996262" cy="2987750"/>
            </a:xfrm>
            <a:prstGeom prst="rect">
              <a:avLst/>
            </a:prstGeom>
            <a:grpFill/>
          </p:spPr>
        </p:pic>
        <p:sp>
          <p:nvSpPr>
            <p:cNvPr id="14" name="矩形 13"/>
            <p:cNvSpPr/>
            <p:nvPr/>
          </p:nvSpPr>
          <p:spPr>
            <a:xfrm>
              <a:off x="6490374" y="1770500"/>
              <a:ext cx="4996261" cy="141356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88900">
                <a:srgbClr val="00B0F0">
                  <a:alpha val="40000"/>
                </a:srgbClr>
              </a:glow>
              <a:outerShdw blurRad="50800" dist="50800" dir="5400000" algn="ctr" rotWithShape="0">
                <a:srgbClr val="000000">
                  <a:alpha val="92000"/>
                </a:srgbClr>
              </a:outerShdw>
            </a:effec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2.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运动圈官方可以发视频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潮品馆提供视频点位，可播放李宁提供的产品视频或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TVC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为广大跑者提供更具专业化的意见；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  <a:defRPr/>
              </a:pPr>
              <a:endPara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>
              <a:off x="903881" y="3447495"/>
              <a:ext cx="2253143" cy="2987750"/>
            </a:xfrm>
            <a:prstGeom prst="rect">
              <a:avLst/>
            </a:prstGeom>
            <a:grpFill/>
          </p:spPr>
        </p:pic>
        <p:pic>
          <p:nvPicPr>
            <p:cNvPr id="16" name="图片 15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 rotWithShape="1">
            <a:blip r:embed="rId6" cstate="print"/>
            <a:srcRect/>
            <a:stretch>
              <a:fillRect/>
            </a:stretch>
          </p:blipFill>
          <p:spPr>
            <a:xfrm>
              <a:off x="3157024" y="3447495"/>
              <a:ext cx="2701936" cy="2987750"/>
            </a:xfrm>
            <a:prstGeom prst="rect">
              <a:avLst/>
            </a:prstGeom>
            <a:grpFill/>
          </p:spPr>
        </p:pic>
        <p:sp>
          <p:nvSpPr>
            <p:cNvPr id="17" name="矩形 16"/>
            <p:cNvSpPr/>
            <p:nvPr/>
          </p:nvSpPr>
          <p:spPr>
            <a:xfrm>
              <a:off x="903881" y="1754865"/>
              <a:ext cx="4996261" cy="142920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glow rad="101600">
                <a:schemeClr val="accent1">
                  <a:alpha val="40000"/>
                </a:schemeClr>
              </a:glow>
              <a:outerShdw blurRad="50800" dist="50800" dir="5400000" algn="ctr" rotWithShape="0">
                <a:srgbClr val="000000">
                  <a:alpha val="9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600"/>
            </a:p>
          </p:txBody>
        </p:sp>
        <p:sp>
          <p:nvSpPr>
            <p:cNvPr id="24" name="矩形 23"/>
            <p:cNvSpPr/>
            <p:nvPr/>
          </p:nvSpPr>
          <p:spPr>
            <a:xfrm>
              <a:off x="903880" y="1770500"/>
              <a:ext cx="4996261" cy="1430630"/>
            </a:xfrm>
            <a:prstGeom prst="rect">
              <a:avLst/>
            </a:prstGeom>
            <a:grpFill/>
            <a:effectLst>
              <a:glow rad="88900">
                <a:srgbClr val="00B0F0"/>
              </a:glow>
            </a:effec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1.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资深跑者和跑马达人权威测评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邀请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名年轻的跑步爱好者和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名资深的跑马达人，发挥意见领袖作用，以权威角度，为李宁弧产品提供测评，增强用户李宁弧品牌的认知；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101317" y="902380"/>
            <a:ext cx="6593312" cy="553998"/>
          </a:xfrm>
          <a:prstGeom prst="rect">
            <a:avLst/>
          </a:prstGeom>
        </p:spPr>
        <p:txBody>
          <a:bodyPr wrap="none" lIns="45720" tIns="22860" rIns="45720" bIns="22860">
            <a:spAutoFit/>
          </a:bodyPr>
          <a:lstStyle/>
          <a:p>
            <a:r>
              <a:rPr lang="zh-CN" altLang="en-US" sz="33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咕咚评测室</a:t>
            </a:r>
            <a:r>
              <a:rPr lang="en-US" altLang="zh-CN" sz="33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lang="zh-CN" altLang="en-US" sz="33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专业跑马达人视频评测</a:t>
            </a:r>
            <a:endParaRPr lang="en-US" altLang="zh-CN" sz="33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26" name="等腰三角形 25"/>
          <p:cNvSpPr/>
          <p:nvPr/>
        </p:nvSpPr>
        <p:spPr>
          <a:xfrm rot="5400000">
            <a:off x="585787" y="931454"/>
            <a:ext cx="528638" cy="488950"/>
          </a:xfrm>
          <a:prstGeom prst="triangle">
            <a:avLst/>
          </a:prstGeom>
          <a:solidFill>
            <a:srgbClr val="B80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anchor="ctr"/>
          <a:lstStyle/>
          <a:p>
            <a:pPr algn="ctr" defTabSz="914400">
              <a:defRPr/>
            </a:pPr>
            <a:endParaRPr lang="zh-CN" altLang="en-US">
              <a:solidFill>
                <a:srgbClr val="CA006B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5097188" y="1827440"/>
            <a:ext cx="2262085" cy="4242502"/>
            <a:chOff x="2273159" y="3656156"/>
            <a:chExt cx="4524170" cy="8485003"/>
          </a:xfrm>
          <a:effectLst>
            <a:glow rad="88900">
              <a:srgbClr val="00B0F0">
                <a:alpha val="40000"/>
              </a:srgbClr>
            </a:glow>
            <a:outerShdw blurRad="50800" dist="50800" dir="5400000" algn="ctr" rotWithShape="0">
              <a:srgbClr val="000000">
                <a:alpha val="87000"/>
              </a:srgbClr>
            </a:outerShdw>
          </a:effectLst>
        </p:grpSpPr>
        <p:sp>
          <p:nvSpPr>
            <p:cNvPr id="46" name="圆角矩形 45"/>
            <p:cNvSpPr/>
            <p:nvPr/>
          </p:nvSpPr>
          <p:spPr bwMode="auto">
            <a:xfrm>
              <a:off x="2389010" y="3656156"/>
              <a:ext cx="4408319" cy="8485003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 bwMode="auto">
            <a:xfrm>
              <a:off x="2686198" y="4825101"/>
              <a:ext cx="3812647" cy="616079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48" name="圆角矩形 47"/>
            <p:cNvSpPr/>
            <p:nvPr/>
          </p:nvSpPr>
          <p:spPr bwMode="auto">
            <a:xfrm flipV="1">
              <a:off x="4234468" y="4389182"/>
              <a:ext cx="711019" cy="65000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49" name="椭圆 48"/>
            <p:cNvSpPr>
              <a:spLocks noChangeAspect="1"/>
            </p:cNvSpPr>
            <p:nvPr/>
          </p:nvSpPr>
          <p:spPr bwMode="auto">
            <a:xfrm rot="16200000">
              <a:off x="4192499" y="11114958"/>
              <a:ext cx="794957" cy="8695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50" name="圆角矩形 49"/>
            <p:cNvSpPr>
              <a:spLocks noChangeAspect="1"/>
            </p:cNvSpPr>
            <p:nvPr/>
          </p:nvSpPr>
          <p:spPr bwMode="auto">
            <a:xfrm>
              <a:off x="4376672" y="11354748"/>
              <a:ext cx="426612" cy="390002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51" name="椭圆 50"/>
            <p:cNvSpPr>
              <a:spLocks noChangeAspect="1"/>
            </p:cNvSpPr>
            <p:nvPr/>
          </p:nvSpPr>
          <p:spPr bwMode="auto">
            <a:xfrm rot="16200000">
              <a:off x="4452181" y="3919473"/>
              <a:ext cx="234532" cy="25654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52" name="椭圆 51"/>
            <p:cNvSpPr>
              <a:spLocks noChangeAspect="1"/>
            </p:cNvSpPr>
            <p:nvPr/>
          </p:nvSpPr>
          <p:spPr bwMode="auto">
            <a:xfrm rot="16200000">
              <a:off x="3880584" y="4265510"/>
              <a:ext cx="195001" cy="21330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 bwMode="auto">
            <a:xfrm>
              <a:off x="2273159" y="4825101"/>
              <a:ext cx="148101" cy="455002"/>
            </a:xfrm>
            <a:custGeom>
              <a:avLst/>
              <a:gdLst>
                <a:gd name="connsiteX0" fmla="*/ 19334 w 74986"/>
                <a:gd name="connsiteY0" fmla="*/ 0 h 252000"/>
                <a:gd name="connsiteX1" fmla="*/ 74986 w 74986"/>
                <a:gd name="connsiteY1" fmla="*/ 0 h 252000"/>
                <a:gd name="connsiteX2" fmla="*/ 74986 w 74986"/>
                <a:gd name="connsiteY2" fmla="*/ 252000 h 252000"/>
                <a:gd name="connsiteX3" fmla="*/ 19334 w 74986"/>
                <a:gd name="connsiteY3" fmla="*/ 252000 h 252000"/>
                <a:gd name="connsiteX4" fmla="*/ 0 w 74986"/>
                <a:gd name="connsiteY4" fmla="*/ 232666 h 252000"/>
                <a:gd name="connsiteX5" fmla="*/ 0 w 74986"/>
                <a:gd name="connsiteY5" fmla="*/ 19334 h 252000"/>
                <a:gd name="connsiteX6" fmla="*/ 19334 w 74986"/>
                <a:gd name="connsiteY6" fmla="*/ 0 h 25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986" h="252000">
                  <a:moveTo>
                    <a:pt x="19334" y="0"/>
                  </a:moveTo>
                  <a:lnTo>
                    <a:pt x="74986" y="0"/>
                  </a:lnTo>
                  <a:lnTo>
                    <a:pt x="74986" y="252000"/>
                  </a:lnTo>
                  <a:lnTo>
                    <a:pt x="19334" y="252000"/>
                  </a:lnTo>
                  <a:cubicBezTo>
                    <a:pt x="8656" y="252000"/>
                    <a:pt x="0" y="243344"/>
                    <a:pt x="0" y="232666"/>
                  </a:cubicBezTo>
                  <a:lnTo>
                    <a:pt x="0" y="19334"/>
                  </a:lnTo>
                  <a:cubicBezTo>
                    <a:pt x="0" y="8656"/>
                    <a:pt x="8656" y="0"/>
                    <a:pt x="19334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54" name="任意多边形 53"/>
            <p:cNvSpPr/>
            <p:nvPr/>
          </p:nvSpPr>
          <p:spPr bwMode="auto">
            <a:xfrm>
              <a:off x="2318960" y="5653759"/>
              <a:ext cx="102300" cy="325001"/>
            </a:xfrm>
            <a:custGeom>
              <a:avLst/>
              <a:gdLst>
                <a:gd name="connsiteX0" fmla="*/ 12000 w 51796"/>
                <a:gd name="connsiteY0" fmla="*/ 0 h 180000"/>
                <a:gd name="connsiteX1" fmla="*/ 51796 w 51796"/>
                <a:gd name="connsiteY1" fmla="*/ 0 h 180000"/>
                <a:gd name="connsiteX2" fmla="*/ 51796 w 51796"/>
                <a:gd name="connsiteY2" fmla="*/ 180000 h 180000"/>
                <a:gd name="connsiteX3" fmla="*/ 12000 w 51796"/>
                <a:gd name="connsiteY3" fmla="*/ 180000 h 180000"/>
                <a:gd name="connsiteX4" fmla="*/ 0 w 51796"/>
                <a:gd name="connsiteY4" fmla="*/ 168000 h 180000"/>
                <a:gd name="connsiteX5" fmla="*/ 0 w 51796"/>
                <a:gd name="connsiteY5" fmla="*/ 12000 h 180000"/>
                <a:gd name="connsiteX6" fmla="*/ 12000 w 51796"/>
                <a:gd name="connsiteY6" fmla="*/ 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796" h="180000">
                  <a:moveTo>
                    <a:pt x="12000" y="0"/>
                  </a:moveTo>
                  <a:lnTo>
                    <a:pt x="51796" y="0"/>
                  </a:lnTo>
                  <a:lnTo>
                    <a:pt x="51796" y="180000"/>
                  </a:lnTo>
                  <a:lnTo>
                    <a:pt x="12000" y="180000"/>
                  </a:lnTo>
                  <a:cubicBezTo>
                    <a:pt x="5373" y="180000"/>
                    <a:pt x="0" y="174627"/>
                    <a:pt x="0" y="168000"/>
                  </a:cubicBezTo>
                  <a:lnTo>
                    <a:pt x="0" y="12000"/>
                  </a:lnTo>
                  <a:cubicBezTo>
                    <a:pt x="0" y="5373"/>
                    <a:pt x="5373" y="0"/>
                    <a:pt x="1200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55" name="任意多边形 54"/>
            <p:cNvSpPr/>
            <p:nvPr/>
          </p:nvSpPr>
          <p:spPr bwMode="auto">
            <a:xfrm>
              <a:off x="2329705" y="6282719"/>
              <a:ext cx="91558" cy="325001"/>
            </a:xfrm>
            <a:custGeom>
              <a:avLst/>
              <a:gdLst>
                <a:gd name="connsiteX0" fmla="*/ 12000 w 46357"/>
                <a:gd name="connsiteY0" fmla="*/ 0 h 180000"/>
                <a:gd name="connsiteX1" fmla="*/ 46357 w 46357"/>
                <a:gd name="connsiteY1" fmla="*/ 0 h 180000"/>
                <a:gd name="connsiteX2" fmla="*/ 46357 w 46357"/>
                <a:gd name="connsiteY2" fmla="*/ 180000 h 180000"/>
                <a:gd name="connsiteX3" fmla="*/ 12000 w 46357"/>
                <a:gd name="connsiteY3" fmla="*/ 180000 h 180000"/>
                <a:gd name="connsiteX4" fmla="*/ 0 w 46357"/>
                <a:gd name="connsiteY4" fmla="*/ 168000 h 180000"/>
                <a:gd name="connsiteX5" fmla="*/ 0 w 46357"/>
                <a:gd name="connsiteY5" fmla="*/ 12000 h 180000"/>
                <a:gd name="connsiteX6" fmla="*/ 12000 w 46357"/>
                <a:gd name="connsiteY6" fmla="*/ 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357" h="180000">
                  <a:moveTo>
                    <a:pt x="12000" y="0"/>
                  </a:moveTo>
                  <a:lnTo>
                    <a:pt x="46357" y="0"/>
                  </a:lnTo>
                  <a:lnTo>
                    <a:pt x="46357" y="180000"/>
                  </a:lnTo>
                  <a:lnTo>
                    <a:pt x="12000" y="180000"/>
                  </a:lnTo>
                  <a:cubicBezTo>
                    <a:pt x="5373" y="180000"/>
                    <a:pt x="0" y="174627"/>
                    <a:pt x="0" y="168000"/>
                  </a:cubicBezTo>
                  <a:lnTo>
                    <a:pt x="0" y="12000"/>
                  </a:lnTo>
                  <a:cubicBezTo>
                    <a:pt x="0" y="5373"/>
                    <a:pt x="5373" y="0"/>
                    <a:pt x="1200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297964" y="2386863"/>
            <a:ext cx="1912066" cy="31088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56" name="组合 55"/>
          <p:cNvGrpSpPr/>
          <p:nvPr/>
        </p:nvGrpSpPr>
        <p:grpSpPr>
          <a:xfrm>
            <a:off x="7585530" y="1830860"/>
            <a:ext cx="2262085" cy="4242502"/>
            <a:chOff x="2273159" y="3656156"/>
            <a:chExt cx="4524170" cy="8485003"/>
          </a:xfrm>
          <a:effectLst>
            <a:glow rad="88900">
              <a:srgbClr val="00B0F0">
                <a:alpha val="40000"/>
              </a:srgbClr>
            </a:glow>
            <a:outerShdw blurRad="50800" dist="50800" dir="5400000" algn="ctr" rotWithShape="0">
              <a:srgbClr val="000000">
                <a:alpha val="87000"/>
              </a:srgbClr>
            </a:outerShdw>
          </a:effectLst>
        </p:grpSpPr>
        <p:sp>
          <p:nvSpPr>
            <p:cNvPr id="57" name="圆角矩形 56"/>
            <p:cNvSpPr/>
            <p:nvPr/>
          </p:nvSpPr>
          <p:spPr bwMode="auto">
            <a:xfrm>
              <a:off x="2389010" y="3656156"/>
              <a:ext cx="4408319" cy="8485003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 bwMode="auto">
            <a:xfrm>
              <a:off x="2686198" y="4825101"/>
              <a:ext cx="3812647" cy="616079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59" name="圆角矩形 58"/>
            <p:cNvSpPr/>
            <p:nvPr/>
          </p:nvSpPr>
          <p:spPr bwMode="auto">
            <a:xfrm flipV="1">
              <a:off x="4234468" y="4389182"/>
              <a:ext cx="711019" cy="65000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60" name="椭圆 59"/>
            <p:cNvSpPr>
              <a:spLocks noChangeAspect="1"/>
            </p:cNvSpPr>
            <p:nvPr/>
          </p:nvSpPr>
          <p:spPr bwMode="auto">
            <a:xfrm rot="16200000">
              <a:off x="4192499" y="11114958"/>
              <a:ext cx="794957" cy="8695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61" name="圆角矩形 60"/>
            <p:cNvSpPr>
              <a:spLocks noChangeAspect="1"/>
            </p:cNvSpPr>
            <p:nvPr/>
          </p:nvSpPr>
          <p:spPr bwMode="auto">
            <a:xfrm>
              <a:off x="4376672" y="11354748"/>
              <a:ext cx="426612" cy="390002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62" name="椭圆 61"/>
            <p:cNvSpPr>
              <a:spLocks noChangeAspect="1"/>
            </p:cNvSpPr>
            <p:nvPr/>
          </p:nvSpPr>
          <p:spPr bwMode="auto">
            <a:xfrm rot="16200000">
              <a:off x="4452181" y="3919473"/>
              <a:ext cx="234532" cy="25654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63" name="椭圆 62"/>
            <p:cNvSpPr>
              <a:spLocks noChangeAspect="1"/>
            </p:cNvSpPr>
            <p:nvPr/>
          </p:nvSpPr>
          <p:spPr bwMode="auto">
            <a:xfrm rot="16200000">
              <a:off x="3880584" y="4265510"/>
              <a:ext cx="195001" cy="21330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64" name="任意多边形 63"/>
            <p:cNvSpPr/>
            <p:nvPr/>
          </p:nvSpPr>
          <p:spPr bwMode="auto">
            <a:xfrm>
              <a:off x="2273159" y="4825101"/>
              <a:ext cx="148101" cy="455002"/>
            </a:xfrm>
            <a:custGeom>
              <a:avLst/>
              <a:gdLst>
                <a:gd name="connsiteX0" fmla="*/ 19334 w 74986"/>
                <a:gd name="connsiteY0" fmla="*/ 0 h 252000"/>
                <a:gd name="connsiteX1" fmla="*/ 74986 w 74986"/>
                <a:gd name="connsiteY1" fmla="*/ 0 h 252000"/>
                <a:gd name="connsiteX2" fmla="*/ 74986 w 74986"/>
                <a:gd name="connsiteY2" fmla="*/ 252000 h 252000"/>
                <a:gd name="connsiteX3" fmla="*/ 19334 w 74986"/>
                <a:gd name="connsiteY3" fmla="*/ 252000 h 252000"/>
                <a:gd name="connsiteX4" fmla="*/ 0 w 74986"/>
                <a:gd name="connsiteY4" fmla="*/ 232666 h 252000"/>
                <a:gd name="connsiteX5" fmla="*/ 0 w 74986"/>
                <a:gd name="connsiteY5" fmla="*/ 19334 h 252000"/>
                <a:gd name="connsiteX6" fmla="*/ 19334 w 74986"/>
                <a:gd name="connsiteY6" fmla="*/ 0 h 25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986" h="252000">
                  <a:moveTo>
                    <a:pt x="19334" y="0"/>
                  </a:moveTo>
                  <a:lnTo>
                    <a:pt x="74986" y="0"/>
                  </a:lnTo>
                  <a:lnTo>
                    <a:pt x="74986" y="252000"/>
                  </a:lnTo>
                  <a:lnTo>
                    <a:pt x="19334" y="252000"/>
                  </a:lnTo>
                  <a:cubicBezTo>
                    <a:pt x="8656" y="252000"/>
                    <a:pt x="0" y="243344"/>
                    <a:pt x="0" y="232666"/>
                  </a:cubicBezTo>
                  <a:lnTo>
                    <a:pt x="0" y="19334"/>
                  </a:lnTo>
                  <a:cubicBezTo>
                    <a:pt x="0" y="8656"/>
                    <a:pt x="8656" y="0"/>
                    <a:pt x="19334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65" name="任意多边形 64"/>
            <p:cNvSpPr/>
            <p:nvPr/>
          </p:nvSpPr>
          <p:spPr bwMode="auto">
            <a:xfrm>
              <a:off x="2318960" y="5653759"/>
              <a:ext cx="102300" cy="325001"/>
            </a:xfrm>
            <a:custGeom>
              <a:avLst/>
              <a:gdLst>
                <a:gd name="connsiteX0" fmla="*/ 12000 w 51796"/>
                <a:gd name="connsiteY0" fmla="*/ 0 h 180000"/>
                <a:gd name="connsiteX1" fmla="*/ 51796 w 51796"/>
                <a:gd name="connsiteY1" fmla="*/ 0 h 180000"/>
                <a:gd name="connsiteX2" fmla="*/ 51796 w 51796"/>
                <a:gd name="connsiteY2" fmla="*/ 180000 h 180000"/>
                <a:gd name="connsiteX3" fmla="*/ 12000 w 51796"/>
                <a:gd name="connsiteY3" fmla="*/ 180000 h 180000"/>
                <a:gd name="connsiteX4" fmla="*/ 0 w 51796"/>
                <a:gd name="connsiteY4" fmla="*/ 168000 h 180000"/>
                <a:gd name="connsiteX5" fmla="*/ 0 w 51796"/>
                <a:gd name="connsiteY5" fmla="*/ 12000 h 180000"/>
                <a:gd name="connsiteX6" fmla="*/ 12000 w 51796"/>
                <a:gd name="connsiteY6" fmla="*/ 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796" h="180000">
                  <a:moveTo>
                    <a:pt x="12000" y="0"/>
                  </a:moveTo>
                  <a:lnTo>
                    <a:pt x="51796" y="0"/>
                  </a:lnTo>
                  <a:lnTo>
                    <a:pt x="51796" y="180000"/>
                  </a:lnTo>
                  <a:lnTo>
                    <a:pt x="12000" y="180000"/>
                  </a:lnTo>
                  <a:cubicBezTo>
                    <a:pt x="5373" y="180000"/>
                    <a:pt x="0" y="174627"/>
                    <a:pt x="0" y="168000"/>
                  </a:cubicBezTo>
                  <a:lnTo>
                    <a:pt x="0" y="12000"/>
                  </a:lnTo>
                  <a:cubicBezTo>
                    <a:pt x="0" y="5373"/>
                    <a:pt x="5373" y="0"/>
                    <a:pt x="1200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66" name="任意多边形 65"/>
            <p:cNvSpPr/>
            <p:nvPr/>
          </p:nvSpPr>
          <p:spPr bwMode="auto">
            <a:xfrm>
              <a:off x="2329705" y="6282719"/>
              <a:ext cx="91558" cy="325001"/>
            </a:xfrm>
            <a:custGeom>
              <a:avLst/>
              <a:gdLst>
                <a:gd name="connsiteX0" fmla="*/ 12000 w 46357"/>
                <a:gd name="connsiteY0" fmla="*/ 0 h 180000"/>
                <a:gd name="connsiteX1" fmla="*/ 46357 w 46357"/>
                <a:gd name="connsiteY1" fmla="*/ 0 h 180000"/>
                <a:gd name="connsiteX2" fmla="*/ 46357 w 46357"/>
                <a:gd name="connsiteY2" fmla="*/ 180000 h 180000"/>
                <a:gd name="connsiteX3" fmla="*/ 12000 w 46357"/>
                <a:gd name="connsiteY3" fmla="*/ 180000 h 180000"/>
                <a:gd name="connsiteX4" fmla="*/ 0 w 46357"/>
                <a:gd name="connsiteY4" fmla="*/ 168000 h 180000"/>
                <a:gd name="connsiteX5" fmla="*/ 0 w 46357"/>
                <a:gd name="connsiteY5" fmla="*/ 12000 h 180000"/>
                <a:gd name="connsiteX6" fmla="*/ 12000 w 46357"/>
                <a:gd name="connsiteY6" fmla="*/ 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357" h="180000">
                  <a:moveTo>
                    <a:pt x="12000" y="0"/>
                  </a:moveTo>
                  <a:lnTo>
                    <a:pt x="46357" y="0"/>
                  </a:lnTo>
                  <a:lnTo>
                    <a:pt x="46357" y="180000"/>
                  </a:lnTo>
                  <a:lnTo>
                    <a:pt x="12000" y="180000"/>
                  </a:lnTo>
                  <a:cubicBezTo>
                    <a:pt x="5373" y="180000"/>
                    <a:pt x="0" y="174627"/>
                    <a:pt x="0" y="168000"/>
                  </a:cubicBezTo>
                  <a:lnTo>
                    <a:pt x="0" y="12000"/>
                  </a:lnTo>
                  <a:cubicBezTo>
                    <a:pt x="0" y="5373"/>
                    <a:pt x="5373" y="0"/>
                    <a:pt x="1200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384387" y="1827441"/>
            <a:ext cx="2262085" cy="4242502"/>
            <a:chOff x="2273159" y="3656156"/>
            <a:chExt cx="4524170" cy="8485003"/>
          </a:xfrm>
          <a:effectLst>
            <a:glow rad="88900">
              <a:srgbClr val="00B0F0">
                <a:alpha val="40000"/>
              </a:srgbClr>
            </a:glow>
            <a:outerShdw blurRad="50800" dist="50800" dir="5400000" algn="ctr" rotWithShape="0">
              <a:srgbClr val="000000">
                <a:alpha val="87000"/>
              </a:srgbClr>
            </a:outerShdw>
          </a:effectLst>
        </p:grpSpPr>
        <p:sp>
          <p:nvSpPr>
            <p:cNvPr id="35" name="圆角矩形 34"/>
            <p:cNvSpPr/>
            <p:nvPr/>
          </p:nvSpPr>
          <p:spPr bwMode="auto">
            <a:xfrm>
              <a:off x="2389010" y="3656156"/>
              <a:ext cx="4408319" cy="8485003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 bwMode="auto">
            <a:xfrm>
              <a:off x="2686198" y="4825101"/>
              <a:ext cx="3812647" cy="616079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37" name="圆角矩形 36"/>
            <p:cNvSpPr/>
            <p:nvPr/>
          </p:nvSpPr>
          <p:spPr bwMode="auto">
            <a:xfrm flipV="1">
              <a:off x="4234468" y="4389182"/>
              <a:ext cx="711019" cy="65000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38" name="椭圆 37"/>
            <p:cNvSpPr>
              <a:spLocks noChangeAspect="1"/>
            </p:cNvSpPr>
            <p:nvPr/>
          </p:nvSpPr>
          <p:spPr bwMode="auto">
            <a:xfrm rot="16200000">
              <a:off x="4192499" y="11114958"/>
              <a:ext cx="794957" cy="8695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39" name="圆角矩形 38"/>
            <p:cNvSpPr>
              <a:spLocks noChangeAspect="1"/>
            </p:cNvSpPr>
            <p:nvPr/>
          </p:nvSpPr>
          <p:spPr bwMode="auto">
            <a:xfrm>
              <a:off x="4376672" y="11354748"/>
              <a:ext cx="426612" cy="390002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40" name="椭圆 39"/>
            <p:cNvSpPr>
              <a:spLocks noChangeAspect="1"/>
            </p:cNvSpPr>
            <p:nvPr/>
          </p:nvSpPr>
          <p:spPr bwMode="auto">
            <a:xfrm rot="16200000">
              <a:off x="4452181" y="3919473"/>
              <a:ext cx="234532" cy="25654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41" name="椭圆 40"/>
            <p:cNvSpPr>
              <a:spLocks noChangeAspect="1"/>
            </p:cNvSpPr>
            <p:nvPr/>
          </p:nvSpPr>
          <p:spPr bwMode="auto">
            <a:xfrm rot="16200000">
              <a:off x="3880584" y="4265510"/>
              <a:ext cx="195001" cy="21330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42" name="任意多边形 41"/>
            <p:cNvSpPr/>
            <p:nvPr/>
          </p:nvSpPr>
          <p:spPr bwMode="auto">
            <a:xfrm>
              <a:off x="2273159" y="4825101"/>
              <a:ext cx="148101" cy="455002"/>
            </a:xfrm>
            <a:custGeom>
              <a:avLst/>
              <a:gdLst>
                <a:gd name="connsiteX0" fmla="*/ 19334 w 74986"/>
                <a:gd name="connsiteY0" fmla="*/ 0 h 252000"/>
                <a:gd name="connsiteX1" fmla="*/ 74986 w 74986"/>
                <a:gd name="connsiteY1" fmla="*/ 0 h 252000"/>
                <a:gd name="connsiteX2" fmla="*/ 74986 w 74986"/>
                <a:gd name="connsiteY2" fmla="*/ 252000 h 252000"/>
                <a:gd name="connsiteX3" fmla="*/ 19334 w 74986"/>
                <a:gd name="connsiteY3" fmla="*/ 252000 h 252000"/>
                <a:gd name="connsiteX4" fmla="*/ 0 w 74986"/>
                <a:gd name="connsiteY4" fmla="*/ 232666 h 252000"/>
                <a:gd name="connsiteX5" fmla="*/ 0 w 74986"/>
                <a:gd name="connsiteY5" fmla="*/ 19334 h 252000"/>
                <a:gd name="connsiteX6" fmla="*/ 19334 w 74986"/>
                <a:gd name="connsiteY6" fmla="*/ 0 h 25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986" h="252000">
                  <a:moveTo>
                    <a:pt x="19334" y="0"/>
                  </a:moveTo>
                  <a:lnTo>
                    <a:pt x="74986" y="0"/>
                  </a:lnTo>
                  <a:lnTo>
                    <a:pt x="74986" y="252000"/>
                  </a:lnTo>
                  <a:lnTo>
                    <a:pt x="19334" y="252000"/>
                  </a:lnTo>
                  <a:cubicBezTo>
                    <a:pt x="8656" y="252000"/>
                    <a:pt x="0" y="243344"/>
                    <a:pt x="0" y="232666"/>
                  </a:cubicBezTo>
                  <a:lnTo>
                    <a:pt x="0" y="19334"/>
                  </a:lnTo>
                  <a:cubicBezTo>
                    <a:pt x="0" y="8656"/>
                    <a:pt x="8656" y="0"/>
                    <a:pt x="19334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43" name="任意多边形 42"/>
            <p:cNvSpPr/>
            <p:nvPr/>
          </p:nvSpPr>
          <p:spPr bwMode="auto">
            <a:xfrm>
              <a:off x="2318960" y="5653759"/>
              <a:ext cx="102300" cy="325001"/>
            </a:xfrm>
            <a:custGeom>
              <a:avLst/>
              <a:gdLst>
                <a:gd name="connsiteX0" fmla="*/ 12000 w 51796"/>
                <a:gd name="connsiteY0" fmla="*/ 0 h 180000"/>
                <a:gd name="connsiteX1" fmla="*/ 51796 w 51796"/>
                <a:gd name="connsiteY1" fmla="*/ 0 h 180000"/>
                <a:gd name="connsiteX2" fmla="*/ 51796 w 51796"/>
                <a:gd name="connsiteY2" fmla="*/ 180000 h 180000"/>
                <a:gd name="connsiteX3" fmla="*/ 12000 w 51796"/>
                <a:gd name="connsiteY3" fmla="*/ 180000 h 180000"/>
                <a:gd name="connsiteX4" fmla="*/ 0 w 51796"/>
                <a:gd name="connsiteY4" fmla="*/ 168000 h 180000"/>
                <a:gd name="connsiteX5" fmla="*/ 0 w 51796"/>
                <a:gd name="connsiteY5" fmla="*/ 12000 h 180000"/>
                <a:gd name="connsiteX6" fmla="*/ 12000 w 51796"/>
                <a:gd name="connsiteY6" fmla="*/ 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796" h="180000">
                  <a:moveTo>
                    <a:pt x="12000" y="0"/>
                  </a:moveTo>
                  <a:lnTo>
                    <a:pt x="51796" y="0"/>
                  </a:lnTo>
                  <a:lnTo>
                    <a:pt x="51796" y="180000"/>
                  </a:lnTo>
                  <a:lnTo>
                    <a:pt x="12000" y="180000"/>
                  </a:lnTo>
                  <a:cubicBezTo>
                    <a:pt x="5373" y="180000"/>
                    <a:pt x="0" y="174627"/>
                    <a:pt x="0" y="168000"/>
                  </a:cubicBezTo>
                  <a:lnTo>
                    <a:pt x="0" y="12000"/>
                  </a:lnTo>
                  <a:cubicBezTo>
                    <a:pt x="0" y="5373"/>
                    <a:pt x="5373" y="0"/>
                    <a:pt x="1200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  <p:sp>
          <p:nvSpPr>
            <p:cNvPr id="44" name="任意多边形 43"/>
            <p:cNvSpPr/>
            <p:nvPr/>
          </p:nvSpPr>
          <p:spPr bwMode="auto">
            <a:xfrm>
              <a:off x="2329705" y="6282719"/>
              <a:ext cx="91558" cy="325001"/>
            </a:xfrm>
            <a:custGeom>
              <a:avLst/>
              <a:gdLst>
                <a:gd name="connsiteX0" fmla="*/ 12000 w 46357"/>
                <a:gd name="connsiteY0" fmla="*/ 0 h 180000"/>
                <a:gd name="connsiteX1" fmla="*/ 46357 w 46357"/>
                <a:gd name="connsiteY1" fmla="*/ 0 h 180000"/>
                <a:gd name="connsiteX2" fmla="*/ 46357 w 46357"/>
                <a:gd name="connsiteY2" fmla="*/ 180000 h 180000"/>
                <a:gd name="connsiteX3" fmla="*/ 12000 w 46357"/>
                <a:gd name="connsiteY3" fmla="*/ 180000 h 180000"/>
                <a:gd name="connsiteX4" fmla="*/ 0 w 46357"/>
                <a:gd name="connsiteY4" fmla="*/ 168000 h 180000"/>
                <a:gd name="connsiteX5" fmla="*/ 0 w 46357"/>
                <a:gd name="connsiteY5" fmla="*/ 12000 h 180000"/>
                <a:gd name="connsiteX6" fmla="*/ 12000 w 46357"/>
                <a:gd name="connsiteY6" fmla="*/ 0 h 18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357" h="180000">
                  <a:moveTo>
                    <a:pt x="12000" y="0"/>
                  </a:moveTo>
                  <a:lnTo>
                    <a:pt x="46357" y="0"/>
                  </a:lnTo>
                  <a:lnTo>
                    <a:pt x="46357" y="180000"/>
                  </a:lnTo>
                  <a:lnTo>
                    <a:pt x="12000" y="180000"/>
                  </a:lnTo>
                  <a:cubicBezTo>
                    <a:pt x="5373" y="180000"/>
                    <a:pt x="0" y="174627"/>
                    <a:pt x="0" y="168000"/>
                  </a:cubicBezTo>
                  <a:lnTo>
                    <a:pt x="0" y="12000"/>
                  </a:lnTo>
                  <a:cubicBezTo>
                    <a:pt x="0" y="5373"/>
                    <a:pt x="5373" y="0"/>
                    <a:pt x="1200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rgbClr val="6BCEE5"/>
                </a:solidFill>
              </a:endParaRPr>
            </a:p>
          </p:txBody>
        </p:sp>
      </p:grpSp>
      <p:sp>
        <p:nvSpPr>
          <p:cNvPr id="68" name="等腰三角形 67"/>
          <p:cNvSpPr/>
          <p:nvPr/>
        </p:nvSpPr>
        <p:spPr>
          <a:xfrm rot="5400000">
            <a:off x="292894" y="426244"/>
            <a:ext cx="528638" cy="488950"/>
          </a:xfrm>
          <a:prstGeom prst="triangle">
            <a:avLst/>
          </a:prstGeom>
          <a:solidFill>
            <a:srgbClr val="222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anchor="ctr"/>
          <a:lstStyle/>
          <a:p>
            <a:pPr algn="ctr">
              <a:defRPr/>
            </a:pPr>
            <a:endParaRPr lang="zh-CN" altLang="en-US" sz="5000"/>
          </a:p>
        </p:txBody>
      </p:sp>
      <p:sp>
        <p:nvSpPr>
          <p:cNvPr id="14" name="文本框 1"/>
          <p:cNvSpPr txBox="1">
            <a:spLocks noChangeArrowheads="1"/>
          </p:cNvSpPr>
          <p:nvPr/>
        </p:nvSpPr>
        <p:spPr bwMode="auto">
          <a:xfrm>
            <a:off x="3608504" y="1749120"/>
            <a:ext cx="484467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b="1" dirty="0">
              <a:solidFill>
                <a:srgbClr val="22205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588359" y="2419655"/>
            <a:ext cx="1913100" cy="3072654"/>
            <a:chOff x="801688" y="1661377"/>
            <a:chExt cx="2706894" cy="4804737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1688" y="1661377"/>
              <a:ext cx="2706894" cy="4804737"/>
            </a:xfrm>
            <a:prstGeom prst="rect">
              <a:avLst/>
            </a:prstGeom>
            <a:ln w="38100" cap="sq">
              <a:solidFill>
                <a:srgbClr val="CA006B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7" name="圆角矩形 26"/>
            <p:cNvSpPr/>
            <p:nvPr/>
          </p:nvSpPr>
          <p:spPr>
            <a:xfrm>
              <a:off x="801688" y="2126574"/>
              <a:ext cx="2706894" cy="1583277"/>
            </a:xfrm>
            <a:prstGeom prst="roundRect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903882" y="3735944"/>
              <a:ext cx="2559050" cy="2704076"/>
            </a:xfrm>
            <a:prstGeom prst="roundRect">
              <a:avLst/>
            </a:prstGeom>
            <a:noFill/>
            <a:ln w="34925">
              <a:solidFill>
                <a:srgbClr val="CA00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1331301" y="1845423"/>
              <a:ext cx="1679002" cy="283227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500" b="1" dirty="0"/>
            </a:p>
          </p:txBody>
        </p:sp>
        <p:sp>
          <p:nvSpPr>
            <p:cNvPr id="30" name="矩形 29"/>
            <p:cNvSpPr/>
            <p:nvPr/>
          </p:nvSpPr>
          <p:spPr>
            <a:xfrm>
              <a:off x="1348925" y="1869141"/>
              <a:ext cx="1661379" cy="38501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000" b="1" dirty="0">
                  <a:solidFill>
                    <a:srgbClr val="22205A"/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产品介绍版块</a:t>
              </a:r>
              <a:endParaRPr lang="zh-CN" altLang="en-US" sz="1000" b="1" dirty="0">
                <a:solidFill>
                  <a:srgbClr val="22205A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3806144" y="3962110"/>
            <a:ext cx="1477328" cy="323165"/>
          </a:xfrm>
          <a:prstGeom prst="rect">
            <a:avLst/>
          </a:prstGeom>
        </p:spPr>
        <p:txBody>
          <a:bodyPr wrap="none" lIns="45720" tIns="22860" rIns="45720" bIns="2286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rgbClr val="22205A"/>
                </a:solidFill>
                <a:latin typeface="微软雅黑" panose="020B0503020204020204" charset="-122"/>
                <a:ea typeface="微软雅黑" panose="020B0503020204020204" charset="-122"/>
              </a:rPr>
              <a:t>用户评测报告</a:t>
            </a:r>
            <a:endParaRPr lang="zh-CN" altLang="en-US" b="1" dirty="0">
              <a:solidFill>
                <a:srgbClr val="22205A"/>
              </a:solidFill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99684" y="2415332"/>
            <a:ext cx="1898689" cy="30803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矩形 21"/>
          <p:cNvSpPr/>
          <p:nvPr/>
        </p:nvSpPr>
        <p:spPr>
          <a:xfrm>
            <a:off x="1122931" y="1435329"/>
            <a:ext cx="1887697" cy="261610"/>
          </a:xfrm>
          <a:prstGeom prst="rect">
            <a:avLst/>
          </a:prstGeom>
        </p:spPr>
        <p:txBody>
          <a:bodyPr wrap="none" lIns="45720" tIns="22860" rIns="45720" bIns="2286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</a:rPr>
              <a:t>往期李宁产品评测案例</a:t>
            </a:r>
            <a:endParaRPr lang="zh-CN" altLang="en-US" sz="700" b="1" dirty="0">
              <a:solidFill>
                <a:srgbClr val="B8006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101317" y="902380"/>
            <a:ext cx="4473340" cy="553998"/>
          </a:xfrm>
          <a:prstGeom prst="rect">
            <a:avLst/>
          </a:prstGeom>
        </p:spPr>
        <p:txBody>
          <a:bodyPr wrap="none" lIns="45720" tIns="22860" rIns="45720" bIns="22860">
            <a:spAutoFit/>
          </a:bodyPr>
          <a:lstStyle/>
          <a:p>
            <a:r>
              <a:rPr lang="zh-CN" altLang="en-US" sz="33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咕咚评测室</a:t>
            </a:r>
            <a:r>
              <a:rPr lang="en-US" altLang="zh-CN" sz="33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lang="zh-CN" altLang="en-US" sz="33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李宁弧推荐</a:t>
            </a:r>
            <a:endParaRPr lang="en-US" altLang="zh-CN" sz="33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585787" y="931454"/>
            <a:ext cx="528638" cy="488950"/>
          </a:xfrm>
          <a:prstGeom prst="triangle">
            <a:avLst/>
          </a:prstGeom>
          <a:solidFill>
            <a:srgbClr val="B80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anchor="ctr"/>
          <a:lstStyle/>
          <a:p>
            <a:pPr algn="ctr" defTabSz="914400">
              <a:defRPr/>
            </a:pPr>
            <a:endParaRPr lang="zh-CN" altLang="en-US">
              <a:solidFill>
                <a:srgbClr val="B8006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69" name="燕尾形 68"/>
          <p:cNvSpPr/>
          <p:nvPr/>
        </p:nvSpPr>
        <p:spPr>
          <a:xfrm>
            <a:off x="4275438" y="3825353"/>
            <a:ext cx="225442" cy="293076"/>
          </a:xfrm>
          <a:prstGeom prst="chevron">
            <a:avLst/>
          </a:prstGeom>
          <a:solidFill>
            <a:srgbClr val="22205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zh-CN" altLang="en-US" sz="50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/>
        </p:nvSpPr>
        <p:spPr>
          <a:xfrm>
            <a:off x="5240338" y="1246188"/>
            <a:ext cx="1711325" cy="171132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anchor="ctr"/>
          <a:lstStyle/>
          <a:p>
            <a:pPr algn="ctr" hangingPunct="1">
              <a:lnSpc>
                <a:spcPct val="90000"/>
              </a:lnSpc>
              <a:defRPr/>
            </a:pPr>
            <a:r>
              <a:rPr kumimoji="1" lang="en-US" altLang="zh-CN" sz="120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2</a:t>
            </a:r>
            <a:endParaRPr kumimoji="1" lang="zh-CN" altLang="en-US" sz="12000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2291" name="文本框 26"/>
          <p:cNvSpPr txBox="1">
            <a:spLocks noChangeArrowheads="1"/>
          </p:cNvSpPr>
          <p:nvPr/>
        </p:nvSpPr>
        <p:spPr bwMode="auto">
          <a:xfrm>
            <a:off x="5032213" y="3167064"/>
            <a:ext cx="212598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22860" rIns="45720" bIns="2286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4000" b="1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</a:rPr>
              <a:t>引流资源</a:t>
            </a:r>
            <a:endParaRPr kumimoji="1" lang="zh-CN" altLang="en-US" sz="4000" b="1" dirty="0">
              <a:solidFill>
                <a:srgbClr val="FFFFFF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2292" name="文本框 27"/>
          <p:cNvSpPr txBox="1">
            <a:spLocks noChangeArrowheads="1"/>
          </p:cNvSpPr>
          <p:nvPr/>
        </p:nvSpPr>
        <p:spPr bwMode="auto">
          <a:xfrm>
            <a:off x="1920240" y="4059615"/>
            <a:ext cx="8621485" cy="686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" tIns="22860" rIns="45720" bIns="2286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运动首页</a:t>
            </a:r>
            <a:r>
              <a:rPr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文字按钮、乐活动</a:t>
            </a:r>
            <a:r>
              <a:rPr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列表置顶、</a:t>
            </a:r>
            <a:r>
              <a:rPr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APP-</a:t>
            </a:r>
            <a:r>
              <a:rPr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启动画面、活动</a:t>
            </a:r>
            <a:r>
              <a:rPr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首页轮播图轮播</a:t>
            </a:r>
            <a:endParaRPr lang="en-US" altLang="zh-CN" sz="1600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kumimoji="1"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咕咚吧</a:t>
            </a:r>
            <a:r>
              <a:rPr kumimoji="1"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kumimoji="1"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软文精选置顶、新媒体</a:t>
            </a:r>
            <a:r>
              <a:rPr kumimoji="1"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kumimoji="1"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咕咚网官方双微、活动</a:t>
            </a:r>
            <a:r>
              <a:rPr kumimoji="1"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kumimoji="1"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首页轮播图轮播、同城活动</a:t>
            </a:r>
            <a:r>
              <a:rPr kumimoji="1"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kumimoji="1"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置顶推荐</a:t>
            </a:r>
            <a:endParaRPr kumimoji="1" lang="zh-CN" altLang="en-US" sz="1600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1791701" y="1483739"/>
            <a:ext cx="8326601" cy="4242502"/>
            <a:chOff x="1236275" y="3219529"/>
            <a:chExt cx="19298814" cy="9832974"/>
          </a:xfrm>
          <a:effectLst>
            <a:glow rad="228600">
              <a:srgbClr val="0070C0">
                <a:alpha val="40000"/>
              </a:srgbClr>
            </a:glow>
            <a:outerShdw blurRad="50800" dist="50800" dir="5400000" algn="ctr" rotWithShape="0">
              <a:srgbClr val="000000">
                <a:alpha val="79000"/>
              </a:srgbClr>
            </a:outerShdw>
          </a:effectLst>
        </p:grpSpPr>
        <p:grpSp>
          <p:nvGrpSpPr>
            <p:cNvPr id="25" name="组合 24"/>
            <p:cNvGrpSpPr/>
            <p:nvPr/>
          </p:nvGrpSpPr>
          <p:grpSpPr bwMode="auto">
            <a:xfrm>
              <a:off x="1236275" y="3219529"/>
              <a:ext cx="5242902" cy="9832974"/>
              <a:chOff x="995556" y="1639142"/>
              <a:chExt cx="2290657" cy="4699367"/>
            </a:xfrm>
            <a:noFill/>
          </p:grpSpPr>
          <p:sp>
            <p:nvSpPr>
              <p:cNvPr id="57" name="圆角矩形 56"/>
              <p:cNvSpPr/>
              <p:nvPr/>
            </p:nvSpPr>
            <p:spPr>
              <a:xfrm>
                <a:off x="1054213" y="1639142"/>
                <a:ext cx="2232000" cy="4699367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  <a:effectLst>
                <a:glow rad="88900">
                  <a:srgbClr val="00B0F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 dirty="0">
                  <a:solidFill>
                    <a:srgbClr val="6BCEE5"/>
                  </a:solidFill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1204684" y="2286555"/>
                <a:ext cx="1930402" cy="34121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59" name="圆角矩形 58"/>
              <p:cNvSpPr/>
              <p:nvPr/>
            </p:nvSpPr>
            <p:spPr>
              <a:xfrm flipV="1">
                <a:off x="1988597" y="2045124"/>
                <a:ext cx="360000" cy="36000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60" name="椭圆 59"/>
              <p:cNvSpPr>
                <a:spLocks noChangeAspect="1"/>
              </p:cNvSpPr>
              <p:nvPr/>
            </p:nvSpPr>
            <p:spPr>
              <a:xfrm rot="16200000">
                <a:off x="1948456" y="5790819"/>
                <a:ext cx="440282" cy="440282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61" name="圆角矩形 60"/>
              <p:cNvSpPr>
                <a:spLocks noChangeAspect="1"/>
              </p:cNvSpPr>
              <p:nvPr/>
            </p:nvSpPr>
            <p:spPr>
              <a:xfrm>
                <a:off x="2060597" y="5902960"/>
                <a:ext cx="216000" cy="216000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62" name="椭圆 61"/>
              <p:cNvSpPr>
                <a:spLocks noChangeAspect="1"/>
              </p:cNvSpPr>
              <p:nvPr/>
            </p:nvSpPr>
            <p:spPr>
              <a:xfrm rot="16200000">
                <a:off x="2093255" y="1791075"/>
                <a:ext cx="129894" cy="129894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63" name="椭圆 62"/>
              <p:cNvSpPr>
                <a:spLocks noChangeAspect="1"/>
              </p:cNvSpPr>
              <p:nvPr/>
            </p:nvSpPr>
            <p:spPr>
              <a:xfrm rot="16200000">
                <a:off x="1804786" y="1981698"/>
                <a:ext cx="108000" cy="10800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64" name="任意多边形 63"/>
              <p:cNvSpPr/>
              <p:nvPr/>
            </p:nvSpPr>
            <p:spPr>
              <a:xfrm>
                <a:off x="995556" y="2286555"/>
                <a:ext cx="74986" cy="252000"/>
              </a:xfrm>
              <a:custGeom>
                <a:avLst/>
                <a:gdLst>
                  <a:gd name="connsiteX0" fmla="*/ 19334 w 74986"/>
                  <a:gd name="connsiteY0" fmla="*/ 0 h 252000"/>
                  <a:gd name="connsiteX1" fmla="*/ 74986 w 74986"/>
                  <a:gd name="connsiteY1" fmla="*/ 0 h 252000"/>
                  <a:gd name="connsiteX2" fmla="*/ 74986 w 74986"/>
                  <a:gd name="connsiteY2" fmla="*/ 252000 h 252000"/>
                  <a:gd name="connsiteX3" fmla="*/ 19334 w 74986"/>
                  <a:gd name="connsiteY3" fmla="*/ 252000 h 252000"/>
                  <a:gd name="connsiteX4" fmla="*/ 0 w 74986"/>
                  <a:gd name="connsiteY4" fmla="*/ 232666 h 252000"/>
                  <a:gd name="connsiteX5" fmla="*/ 0 w 74986"/>
                  <a:gd name="connsiteY5" fmla="*/ 19334 h 252000"/>
                  <a:gd name="connsiteX6" fmla="*/ 19334 w 74986"/>
                  <a:gd name="connsiteY6" fmla="*/ 0 h 25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986" h="252000">
                    <a:moveTo>
                      <a:pt x="19334" y="0"/>
                    </a:moveTo>
                    <a:lnTo>
                      <a:pt x="74986" y="0"/>
                    </a:lnTo>
                    <a:lnTo>
                      <a:pt x="74986" y="252000"/>
                    </a:lnTo>
                    <a:lnTo>
                      <a:pt x="19334" y="252000"/>
                    </a:lnTo>
                    <a:cubicBezTo>
                      <a:pt x="8656" y="252000"/>
                      <a:pt x="0" y="243344"/>
                      <a:pt x="0" y="232666"/>
                    </a:cubicBezTo>
                    <a:lnTo>
                      <a:pt x="0" y="19334"/>
                    </a:lnTo>
                    <a:cubicBezTo>
                      <a:pt x="0" y="8656"/>
                      <a:pt x="8656" y="0"/>
                      <a:pt x="19334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65" name="任意多边形 64"/>
              <p:cNvSpPr/>
              <p:nvPr/>
            </p:nvSpPr>
            <p:spPr>
              <a:xfrm>
                <a:off x="1018746" y="2745502"/>
                <a:ext cx="51796" cy="180000"/>
              </a:xfrm>
              <a:custGeom>
                <a:avLst/>
                <a:gdLst>
                  <a:gd name="connsiteX0" fmla="*/ 12000 w 51796"/>
                  <a:gd name="connsiteY0" fmla="*/ 0 h 180000"/>
                  <a:gd name="connsiteX1" fmla="*/ 51796 w 51796"/>
                  <a:gd name="connsiteY1" fmla="*/ 0 h 180000"/>
                  <a:gd name="connsiteX2" fmla="*/ 51796 w 51796"/>
                  <a:gd name="connsiteY2" fmla="*/ 180000 h 180000"/>
                  <a:gd name="connsiteX3" fmla="*/ 12000 w 51796"/>
                  <a:gd name="connsiteY3" fmla="*/ 180000 h 180000"/>
                  <a:gd name="connsiteX4" fmla="*/ 0 w 51796"/>
                  <a:gd name="connsiteY4" fmla="*/ 168000 h 180000"/>
                  <a:gd name="connsiteX5" fmla="*/ 0 w 51796"/>
                  <a:gd name="connsiteY5" fmla="*/ 12000 h 180000"/>
                  <a:gd name="connsiteX6" fmla="*/ 12000 w 51796"/>
                  <a:gd name="connsiteY6" fmla="*/ 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796" h="180000">
                    <a:moveTo>
                      <a:pt x="12000" y="0"/>
                    </a:moveTo>
                    <a:lnTo>
                      <a:pt x="51796" y="0"/>
                    </a:lnTo>
                    <a:lnTo>
                      <a:pt x="51796" y="180000"/>
                    </a:lnTo>
                    <a:lnTo>
                      <a:pt x="12000" y="180000"/>
                    </a:lnTo>
                    <a:cubicBezTo>
                      <a:pt x="5373" y="180000"/>
                      <a:pt x="0" y="174627"/>
                      <a:pt x="0" y="168000"/>
                    </a:cubicBezTo>
                    <a:lnTo>
                      <a:pt x="0" y="12000"/>
                    </a:lnTo>
                    <a:cubicBezTo>
                      <a:pt x="0" y="5373"/>
                      <a:pt x="5373" y="0"/>
                      <a:pt x="120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66" name="任意多边形 65"/>
              <p:cNvSpPr/>
              <p:nvPr/>
            </p:nvSpPr>
            <p:spPr>
              <a:xfrm>
                <a:off x="1024186" y="3093848"/>
                <a:ext cx="46357" cy="180000"/>
              </a:xfrm>
              <a:custGeom>
                <a:avLst/>
                <a:gdLst>
                  <a:gd name="connsiteX0" fmla="*/ 12000 w 46357"/>
                  <a:gd name="connsiteY0" fmla="*/ 0 h 180000"/>
                  <a:gd name="connsiteX1" fmla="*/ 46357 w 46357"/>
                  <a:gd name="connsiteY1" fmla="*/ 0 h 180000"/>
                  <a:gd name="connsiteX2" fmla="*/ 46357 w 46357"/>
                  <a:gd name="connsiteY2" fmla="*/ 180000 h 180000"/>
                  <a:gd name="connsiteX3" fmla="*/ 12000 w 46357"/>
                  <a:gd name="connsiteY3" fmla="*/ 180000 h 180000"/>
                  <a:gd name="connsiteX4" fmla="*/ 0 w 46357"/>
                  <a:gd name="connsiteY4" fmla="*/ 168000 h 180000"/>
                  <a:gd name="connsiteX5" fmla="*/ 0 w 46357"/>
                  <a:gd name="connsiteY5" fmla="*/ 12000 h 180000"/>
                  <a:gd name="connsiteX6" fmla="*/ 12000 w 46357"/>
                  <a:gd name="connsiteY6" fmla="*/ 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357" h="180000">
                    <a:moveTo>
                      <a:pt x="12000" y="0"/>
                    </a:moveTo>
                    <a:lnTo>
                      <a:pt x="46357" y="0"/>
                    </a:lnTo>
                    <a:lnTo>
                      <a:pt x="46357" y="180000"/>
                    </a:lnTo>
                    <a:lnTo>
                      <a:pt x="12000" y="180000"/>
                    </a:lnTo>
                    <a:cubicBezTo>
                      <a:pt x="5373" y="180000"/>
                      <a:pt x="0" y="174627"/>
                      <a:pt x="0" y="168000"/>
                    </a:cubicBezTo>
                    <a:lnTo>
                      <a:pt x="0" y="12000"/>
                    </a:lnTo>
                    <a:cubicBezTo>
                      <a:pt x="0" y="5373"/>
                      <a:pt x="5373" y="0"/>
                      <a:pt x="120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 bwMode="auto">
            <a:xfrm>
              <a:off x="8197103" y="3219529"/>
              <a:ext cx="5242902" cy="9832974"/>
              <a:chOff x="995556" y="1639142"/>
              <a:chExt cx="2290657" cy="4699367"/>
            </a:xfrm>
            <a:noFill/>
          </p:grpSpPr>
          <p:sp>
            <p:nvSpPr>
              <p:cNvPr id="47" name="圆角矩形 46"/>
              <p:cNvSpPr/>
              <p:nvPr/>
            </p:nvSpPr>
            <p:spPr>
              <a:xfrm>
                <a:off x="1054213" y="1639142"/>
                <a:ext cx="2232000" cy="4699367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  <a:effectLst>
                <a:glow rad="88900">
                  <a:srgbClr val="00B0F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1204684" y="2286555"/>
                <a:ext cx="1930402" cy="34121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 flipV="1">
                <a:off x="1988597" y="2045124"/>
                <a:ext cx="360000" cy="36000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50" name="椭圆 49"/>
              <p:cNvSpPr>
                <a:spLocks noChangeAspect="1"/>
              </p:cNvSpPr>
              <p:nvPr/>
            </p:nvSpPr>
            <p:spPr>
              <a:xfrm rot="16200000">
                <a:off x="1948456" y="5790819"/>
                <a:ext cx="440282" cy="440282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51" name="圆角矩形 50"/>
              <p:cNvSpPr>
                <a:spLocks noChangeAspect="1"/>
              </p:cNvSpPr>
              <p:nvPr/>
            </p:nvSpPr>
            <p:spPr>
              <a:xfrm>
                <a:off x="2060597" y="5902960"/>
                <a:ext cx="216000" cy="216000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52" name="椭圆 51"/>
              <p:cNvSpPr>
                <a:spLocks noChangeAspect="1"/>
              </p:cNvSpPr>
              <p:nvPr/>
            </p:nvSpPr>
            <p:spPr>
              <a:xfrm rot="16200000">
                <a:off x="2093255" y="1791075"/>
                <a:ext cx="129894" cy="129894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53" name="椭圆 52"/>
              <p:cNvSpPr>
                <a:spLocks noChangeAspect="1"/>
              </p:cNvSpPr>
              <p:nvPr/>
            </p:nvSpPr>
            <p:spPr>
              <a:xfrm rot="16200000">
                <a:off x="1804786" y="1981698"/>
                <a:ext cx="108000" cy="10800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54" name="任意多边形 53"/>
              <p:cNvSpPr/>
              <p:nvPr/>
            </p:nvSpPr>
            <p:spPr>
              <a:xfrm>
                <a:off x="995556" y="2286555"/>
                <a:ext cx="74986" cy="252000"/>
              </a:xfrm>
              <a:custGeom>
                <a:avLst/>
                <a:gdLst>
                  <a:gd name="connsiteX0" fmla="*/ 19334 w 74986"/>
                  <a:gd name="connsiteY0" fmla="*/ 0 h 252000"/>
                  <a:gd name="connsiteX1" fmla="*/ 74986 w 74986"/>
                  <a:gd name="connsiteY1" fmla="*/ 0 h 252000"/>
                  <a:gd name="connsiteX2" fmla="*/ 74986 w 74986"/>
                  <a:gd name="connsiteY2" fmla="*/ 252000 h 252000"/>
                  <a:gd name="connsiteX3" fmla="*/ 19334 w 74986"/>
                  <a:gd name="connsiteY3" fmla="*/ 252000 h 252000"/>
                  <a:gd name="connsiteX4" fmla="*/ 0 w 74986"/>
                  <a:gd name="connsiteY4" fmla="*/ 232666 h 252000"/>
                  <a:gd name="connsiteX5" fmla="*/ 0 w 74986"/>
                  <a:gd name="connsiteY5" fmla="*/ 19334 h 252000"/>
                  <a:gd name="connsiteX6" fmla="*/ 19334 w 74986"/>
                  <a:gd name="connsiteY6" fmla="*/ 0 h 25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986" h="252000">
                    <a:moveTo>
                      <a:pt x="19334" y="0"/>
                    </a:moveTo>
                    <a:lnTo>
                      <a:pt x="74986" y="0"/>
                    </a:lnTo>
                    <a:lnTo>
                      <a:pt x="74986" y="252000"/>
                    </a:lnTo>
                    <a:lnTo>
                      <a:pt x="19334" y="252000"/>
                    </a:lnTo>
                    <a:cubicBezTo>
                      <a:pt x="8656" y="252000"/>
                      <a:pt x="0" y="243344"/>
                      <a:pt x="0" y="232666"/>
                    </a:cubicBezTo>
                    <a:lnTo>
                      <a:pt x="0" y="19334"/>
                    </a:lnTo>
                    <a:cubicBezTo>
                      <a:pt x="0" y="8656"/>
                      <a:pt x="8656" y="0"/>
                      <a:pt x="19334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55" name="任意多边形 54"/>
              <p:cNvSpPr/>
              <p:nvPr/>
            </p:nvSpPr>
            <p:spPr>
              <a:xfrm>
                <a:off x="1018746" y="2745502"/>
                <a:ext cx="51796" cy="180000"/>
              </a:xfrm>
              <a:custGeom>
                <a:avLst/>
                <a:gdLst>
                  <a:gd name="connsiteX0" fmla="*/ 12000 w 51796"/>
                  <a:gd name="connsiteY0" fmla="*/ 0 h 180000"/>
                  <a:gd name="connsiteX1" fmla="*/ 51796 w 51796"/>
                  <a:gd name="connsiteY1" fmla="*/ 0 h 180000"/>
                  <a:gd name="connsiteX2" fmla="*/ 51796 w 51796"/>
                  <a:gd name="connsiteY2" fmla="*/ 180000 h 180000"/>
                  <a:gd name="connsiteX3" fmla="*/ 12000 w 51796"/>
                  <a:gd name="connsiteY3" fmla="*/ 180000 h 180000"/>
                  <a:gd name="connsiteX4" fmla="*/ 0 w 51796"/>
                  <a:gd name="connsiteY4" fmla="*/ 168000 h 180000"/>
                  <a:gd name="connsiteX5" fmla="*/ 0 w 51796"/>
                  <a:gd name="connsiteY5" fmla="*/ 12000 h 180000"/>
                  <a:gd name="connsiteX6" fmla="*/ 12000 w 51796"/>
                  <a:gd name="connsiteY6" fmla="*/ 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796" h="180000">
                    <a:moveTo>
                      <a:pt x="12000" y="0"/>
                    </a:moveTo>
                    <a:lnTo>
                      <a:pt x="51796" y="0"/>
                    </a:lnTo>
                    <a:lnTo>
                      <a:pt x="51796" y="180000"/>
                    </a:lnTo>
                    <a:lnTo>
                      <a:pt x="12000" y="180000"/>
                    </a:lnTo>
                    <a:cubicBezTo>
                      <a:pt x="5373" y="180000"/>
                      <a:pt x="0" y="174627"/>
                      <a:pt x="0" y="168000"/>
                    </a:cubicBezTo>
                    <a:lnTo>
                      <a:pt x="0" y="12000"/>
                    </a:lnTo>
                    <a:cubicBezTo>
                      <a:pt x="0" y="5373"/>
                      <a:pt x="5373" y="0"/>
                      <a:pt x="120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56" name="任意多边形 55"/>
              <p:cNvSpPr/>
              <p:nvPr/>
            </p:nvSpPr>
            <p:spPr>
              <a:xfrm>
                <a:off x="1024186" y="3093848"/>
                <a:ext cx="46357" cy="180000"/>
              </a:xfrm>
              <a:custGeom>
                <a:avLst/>
                <a:gdLst>
                  <a:gd name="connsiteX0" fmla="*/ 12000 w 46357"/>
                  <a:gd name="connsiteY0" fmla="*/ 0 h 180000"/>
                  <a:gd name="connsiteX1" fmla="*/ 46357 w 46357"/>
                  <a:gd name="connsiteY1" fmla="*/ 0 h 180000"/>
                  <a:gd name="connsiteX2" fmla="*/ 46357 w 46357"/>
                  <a:gd name="connsiteY2" fmla="*/ 180000 h 180000"/>
                  <a:gd name="connsiteX3" fmla="*/ 12000 w 46357"/>
                  <a:gd name="connsiteY3" fmla="*/ 180000 h 180000"/>
                  <a:gd name="connsiteX4" fmla="*/ 0 w 46357"/>
                  <a:gd name="connsiteY4" fmla="*/ 168000 h 180000"/>
                  <a:gd name="connsiteX5" fmla="*/ 0 w 46357"/>
                  <a:gd name="connsiteY5" fmla="*/ 12000 h 180000"/>
                  <a:gd name="connsiteX6" fmla="*/ 12000 w 46357"/>
                  <a:gd name="connsiteY6" fmla="*/ 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357" h="180000">
                    <a:moveTo>
                      <a:pt x="12000" y="0"/>
                    </a:moveTo>
                    <a:lnTo>
                      <a:pt x="46357" y="0"/>
                    </a:lnTo>
                    <a:lnTo>
                      <a:pt x="46357" y="180000"/>
                    </a:lnTo>
                    <a:lnTo>
                      <a:pt x="12000" y="180000"/>
                    </a:lnTo>
                    <a:cubicBezTo>
                      <a:pt x="5373" y="180000"/>
                      <a:pt x="0" y="174627"/>
                      <a:pt x="0" y="168000"/>
                    </a:cubicBezTo>
                    <a:lnTo>
                      <a:pt x="0" y="12000"/>
                    </a:lnTo>
                    <a:cubicBezTo>
                      <a:pt x="0" y="5373"/>
                      <a:pt x="5373" y="0"/>
                      <a:pt x="120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 bwMode="auto">
            <a:xfrm>
              <a:off x="15292187" y="3219529"/>
              <a:ext cx="5242902" cy="9832974"/>
              <a:chOff x="995556" y="1639142"/>
              <a:chExt cx="2290657" cy="4699367"/>
            </a:xfrm>
            <a:noFill/>
          </p:grpSpPr>
          <p:sp>
            <p:nvSpPr>
              <p:cNvPr id="37" name="圆角矩形 36"/>
              <p:cNvSpPr/>
              <p:nvPr/>
            </p:nvSpPr>
            <p:spPr>
              <a:xfrm>
                <a:off x="1054213" y="1639142"/>
                <a:ext cx="2232000" cy="4699367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  <a:effectLst>
                <a:glow rad="88900">
                  <a:srgbClr val="0070C0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204684" y="2286555"/>
                <a:ext cx="1930402" cy="34121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39" name="圆角矩形 38"/>
              <p:cNvSpPr/>
              <p:nvPr/>
            </p:nvSpPr>
            <p:spPr>
              <a:xfrm flipV="1">
                <a:off x="1988597" y="2045124"/>
                <a:ext cx="360000" cy="36000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0" name="椭圆 39"/>
              <p:cNvSpPr>
                <a:spLocks noChangeAspect="1"/>
              </p:cNvSpPr>
              <p:nvPr/>
            </p:nvSpPr>
            <p:spPr>
              <a:xfrm rot="16200000">
                <a:off x="1948456" y="5790819"/>
                <a:ext cx="440282" cy="440282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1" name="圆角矩形 40"/>
              <p:cNvSpPr>
                <a:spLocks noChangeAspect="1"/>
              </p:cNvSpPr>
              <p:nvPr/>
            </p:nvSpPr>
            <p:spPr>
              <a:xfrm>
                <a:off x="2060597" y="5902960"/>
                <a:ext cx="216000" cy="216000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2" name="椭圆 41"/>
              <p:cNvSpPr>
                <a:spLocks noChangeAspect="1"/>
              </p:cNvSpPr>
              <p:nvPr/>
            </p:nvSpPr>
            <p:spPr>
              <a:xfrm rot="16200000">
                <a:off x="2093255" y="1791075"/>
                <a:ext cx="129894" cy="129894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3" name="椭圆 42"/>
              <p:cNvSpPr>
                <a:spLocks noChangeAspect="1"/>
              </p:cNvSpPr>
              <p:nvPr/>
            </p:nvSpPr>
            <p:spPr>
              <a:xfrm rot="16200000">
                <a:off x="1804786" y="1981698"/>
                <a:ext cx="108000" cy="10800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4" name="任意多边形 43"/>
              <p:cNvSpPr/>
              <p:nvPr/>
            </p:nvSpPr>
            <p:spPr>
              <a:xfrm>
                <a:off x="995556" y="2286555"/>
                <a:ext cx="74986" cy="252000"/>
              </a:xfrm>
              <a:custGeom>
                <a:avLst/>
                <a:gdLst>
                  <a:gd name="connsiteX0" fmla="*/ 19334 w 74986"/>
                  <a:gd name="connsiteY0" fmla="*/ 0 h 252000"/>
                  <a:gd name="connsiteX1" fmla="*/ 74986 w 74986"/>
                  <a:gd name="connsiteY1" fmla="*/ 0 h 252000"/>
                  <a:gd name="connsiteX2" fmla="*/ 74986 w 74986"/>
                  <a:gd name="connsiteY2" fmla="*/ 252000 h 252000"/>
                  <a:gd name="connsiteX3" fmla="*/ 19334 w 74986"/>
                  <a:gd name="connsiteY3" fmla="*/ 252000 h 252000"/>
                  <a:gd name="connsiteX4" fmla="*/ 0 w 74986"/>
                  <a:gd name="connsiteY4" fmla="*/ 232666 h 252000"/>
                  <a:gd name="connsiteX5" fmla="*/ 0 w 74986"/>
                  <a:gd name="connsiteY5" fmla="*/ 19334 h 252000"/>
                  <a:gd name="connsiteX6" fmla="*/ 19334 w 74986"/>
                  <a:gd name="connsiteY6" fmla="*/ 0 h 25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986" h="252000">
                    <a:moveTo>
                      <a:pt x="19334" y="0"/>
                    </a:moveTo>
                    <a:lnTo>
                      <a:pt x="74986" y="0"/>
                    </a:lnTo>
                    <a:lnTo>
                      <a:pt x="74986" y="252000"/>
                    </a:lnTo>
                    <a:lnTo>
                      <a:pt x="19334" y="252000"/>
                    </a:lnTo>
                    <a:cubicBezTo>
                      <a:pt x="8656" y="252000"/>
                      <a:pt x="0" y="243344"/>
                      <a:pt x="0" y="232666"/>
                    </a:cubicBezTo>
                    <a:lnTo>
                      <a:pt x="0" y="19334"/>
                    </a:lnTo>
                    <a:cubicBezTo>
                      <a:pt x="0" y="8656"/>
                      <a:pt x="8656" y="0"/>
                      <a:pt x="19334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5" name="任意多边形 44"/>
              <p:cNvSpPr/>
              <p:nvPr/>
            </p:nvSpPr>
            <p:spPr>
              <a:xfrm>
                <a:off x="1018746" y="2745502"/>
                <a:ext cx="51796" cy="180000"/>
              </a:xfrm>
              <a:custGeom>
                <a:avLst/>
                <a:gdLst>
                  <a:gd name="connsiteX0" fmla="*/ 12000 w 51796"/>
                  <a:gd name="connsiteY0" fmla="*/ 0 h 180000"/>
                  <a:gd name="connsiteX1" fmla="*/ 51796 w 51796"/>
                  <a:gd name="connsiteY1" fmla="*/ 0 h 180000"/>
                  <a:gd name="connsiteX2" fmla="*/ 51796 w 51796"/>
                  <a:gd name="connsiteY2" fmla="*/ 180000 h 180000"/>
                  <a:gd name="connsiteX3" fmla="*/ 12000 w 51796"/>
                  <a:gd name="connsiteY3" fmla="*/ 180000 h 180000"/>
                  <a:gd name="connsiteX4" fmla="*/ 0 w 51796"/>
                  <a:gd name="connsiteY4" fmla="*/ 168000 h 180000"/>
                  <a:gd name="connsiteX5" fmla="*/ 0 w 51796"/>
                  <a:gd name="connsiteY5" fmla="*/ 12000 h 180000"/>
                  <a:gd name="connsiteX6" fmla="*/ 12000 w 51796"/>
                  <a:gd name="connsiteY6" fmla="*/ 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796" h="180000">
                    <a:moveTo>
                      <a:pt x="12000" y="0"/>
                    </a:moveTo>
                    <a:lnTo>
                      <a:pt x="51796" y="0"/>
                    </a:lnTo>
                    <a:lnTo>
                      <a:pt x="51796" y="180000"/>
                    </a:lnTo>
                    <a:lnTo>
                      <a:pt x="12000" y="180000"/>
                    </a:lnTo>
                    <a:cubicBezTo>
                      <a:pt x="5373" y="180000"/>
                      <a:pt x="0" y="174627"/>
                      <a:pt x="0" y="168000"/>
                    </a:cubicBezTo>
                    <a:lnTo>
                      <a:pt x="0" y="12000"/>
                    </a:lnTo>
                    <a:cubicBezTo>
                      <a:pt x="0" y="5373"/>
                      <a:pt x="5373" y="0"/>
                      <a:pt x="120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>
                <a:off x="1024186" y="3093848"/>
                <a:ext cx="46357" cy="180000"/>
              </a:xfrm>
              <a:custGeom>
                <a:avLst/>
                <a:gdLst>
                  <a:gd name="connsiteX0" fmla="*/ 12000 w 46357"/>
                  <a:gd name="connsiteY0" fmla="*/ 0 h 180000"/>
                  <a:gd name="connsiteX1" fmla="*/ 46357 w 46357"/>
                  <a:gd name="connsiteY1" fmla="*/ 0 h 180000"/>
                  <a:gd name="connsiteX2" fmla="*/ 46357 w 46357"/>
                  <a:gd name="connsiteY2" fmla="*/ 180000 h 180000"/>
                  <a:gd name="connsiteX3" fmla="*/ 12000 w 46357"/>
                  <a:gd name="connsiteY3" fmla="*/ 180000 h 180000"/>
                  <a:gd name="connsiteX4" fmla="*/ 0 w 46357"/>
                  <a:gd name="connsiteY4" fmla="*/ 168000 h 180000"/>
                  <a:gd name="connsiteX5" fmla="*/ 0 w 46357"/>
                  <a:gd name="connsiteY5" fmla="*/ 12000 h 180000"/>
                  <a:gd name="connsiteX6" fmla="*/ 12000 w 46357"/>
                  <a:gd name="connsiteY6" fmla="*/ 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357" h="180000">
                    <a:moveTo>
                      <a:pt x="12000" y="0"/>
                    </a:moveTo>
                    <a:lnTo>
                      <a:pt x="46357" y="0"/>
                    </a:lnTo>
                    <a:lnTo>
                      <a:pt x="46357" y="180000"/>
                    </a:lnTo>
                    <a:lnTo>
                      <a:pt x="12000" y="180000"/>
                    </a:lnTo>
                    <a:cubicBezTo>
                      <a:pt x="5373" y="180000"/>
                      <a:pt x="0" y="174627"/>
                      <a:pt x="0" y="168000"/>
                    </a:cubicBezTo>
                    <a:lnTo>
                      <a:pt x="0" y="12000"/>
                    </a:lnTo>
                    <a:cubicBezTo>
                      <a:pt x="0" y="5373"/>
                      <a:pt x="5373" y="0"/>
                      <a:pt x="120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011401" y="1705961"/>
            <a:ext cx="2222630" cy="3449167"/>
            <a:chOff x="8789167" y="3142182"/>
            <a:chExt cx="5923776" cy="10004523"/>
          </a:xfrm>
        </p:grpSpPr>
        <p:sp>
          <p:nvSpPr>
            <p:cNvPr id="24" name="Copyright Notice"/>
            <p:cNvSpPr/>
            <p:nvPr/>
          </p:nvSpPr>
          <p:spPr bwMode="auto">
            <a:xfrm>
              <a:off x="8789170" y="3142182"/>
              <a:ext cx="5923773" cy="1183038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64800" rIns="144000" bIns="6480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b="1" cap="small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8789167" y="4193629"/>
              <a:ext cx="5103058" cy="895307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1" name="圆角矩形 20"/>
            <p:cNvSpPr/>
            <p:nvPr/>
          </p:nvSpPr>
          <p:spPr>
            <a:xfrm>
              <a:off x="9973511" y="9029183"/>
              <a:ext cx="3010970" cy="1029218"/>
            </a:xfrm>
            <a:prstGeom prst="roundRect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059503" y="1738168"/>
            <a:ext cx="1939210" cy="3416961"/>
            <a:chOff x="15850406" y="3062905"/>
            <a:chExt cx="5118100" cy="10083799"/>
          </a:xfrm>
        </p:grpSpPr>
        <p:grpSp>
          <p:nvGrpSpPr>
            <p:cNvPr id="5" name="组合 4"/>
            <p:cNvGrpSpPr/>
            <p:nvPr/>
          </p:nvGrpSpPr>
          <p:grpSpPr>
            <a:xfrm>
              <a:off x="15850406" y="3062905"/>
              <a:ext cx="5118100" cy="10083799"/>
              <a:chOff x="15850406" y="3062905"/>
              <a:chExt cx="5118100" cy="10083799"/>
            </a:xfrm>
          </p:grpSpPr>
          <p:pic>
            <p:nvPicPr>
              <p:cNvPr id="28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5850406" y="4037628"/>
                <a:ext cx="5118100" cy="910907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29" name="TextBox 5"/>
              <p:cNvSpPr txBox="1">
                <a:spLocks noChangeArrowheads="1"/>
              </p:cNvSpPr>
              <p:nvPr/>
            </p:nvSpPr>
            <p:spPr bwMode="auto">
              <a:xfrm>
                <a:off x="16183780" y="3062905"/>
                <a:ext cx="4613276" cy="10899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0" name="圆角矩形 29"/>
            <p:cNvSpPr/>
            <p:nvPr/>
          </p:nvSpPr>
          <p:spPr>
            <a:xfrm>
              <a:off x="15850406" y="4936155"/>
              <a:ext cx="5118100" cy="1349374"/>
            </a:xfrm>
            <a:prstGeom prst="roundRect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/>
            </a:p>
          </p:txBody>
        </p:sp>
      </p:grpSp>
      <p:sp>
        <p:nvSpPr>
          <p:cNvPr id="23" name="Copyright Notice"/>
          <p:cNvSpPr/>
          <p:nvPr/>
        </p:nvSpPr>
        <p:spPr bwMode="auto">
          <a:xfrm>
            <a:off x="1706245" y="6062345"/>
            <a:ext cx="2535555" cy="861060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64800" rIns="144000" bIns="6480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2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开机画面可点击 </a:t>
            </a:r>
            <a:endParaRPr lang="en-US" altLang="zh-CN" sz="1200" b="1" cap="small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defRPr/>
            </a:pPr>
            <a:r>
              <a:rPr lang="en-US" altLang="zh-CN" sz="12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H5</a:t>
            </a:r>
            <a:r>
              <a:rPr lang="zh-CN" altLang="en-US" sz="12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（</a:t>
            </a:r>
            <a:r>
              <a:rPr lang="en-US" altLang="zh-CN" sz="12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  <a:r>
              <a:rPr lang="zh-CN" altLang="en-US" sz="12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天）评测（</a:t>
            </a:r>
            <a:r>
              <a:rPr lang="en-US" altLang="zh-CN" sz="12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  <a:r>
              <a:rPr lang="zh-CN" altLang="en-US" sz="12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天）</a:t>
            </a:r>
            <a:endParaRPr lang="zh-CN" altLang="en-US" sz="1200" b="1" cap="small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defRPr/>
            </a:pP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CPC=3.08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，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CPM=33.84</a:t>
            </a:r>
            <a:endParaRPr lang="zh-CN" altLang="en-US" sz="1200" b="1" cap="small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defRPr/>
            </a:pPr>
            <a:endParaRPr lang="en-US" altLang="zh-CN" sz="1200" b="1" cap="small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67230" y="2068195"/>
            <a:ext cx="1950085" cy="3086735"/>
            <a:chOff x="2389131" y="4037627"/>
            <a:chExt cx="5200650" cy="910907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73484" y="4037628"/>
              <a:ext cx="5116296" cy="910907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7" name="圆角矩形 26"/>
            <p:cNvSpPr/>
            <p:nvPr/>
          </p:nvSpPr>
          <p:spPr>
            <a:xfrm>
              <a:off x="2389131" y="4037627"/>
              <a:ext cx="5200650" cy="7954074"/>
            </a:xfrm>
            <a:prstGeom prst="roundRect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 dirty="0"/>
            </a:p>
          </p:txBody>
        </p:sp>
      </p:grpSp>
      <p:sp>
        <p:nvSpPr>
          <p:cNvPr id="11" name="矩形 10"/>
          <p:cNvSpPr/>
          <p:nvPr/>
        </p:nvSpPr>
        <p:spPr>
          <a:xfrm>
            <a:off x="709613" y="452439"/>
            <a:ext cx="109537" cy="454025"/>
          </a:xfrm>
          <a:prstGeom prst="rect">
            <a:avLst/>
          </a:prstGeom>
          <a:solidFill>
            <a:srgbClr val="222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anchor="ctr"/>
          <a:lstStyle/>
          <a:p>
            <a:pPr algn="ctr" hangingPunct="1">
              <a:defRPr/>
            </a:pPr>
            <a:endParaRPr lang="zh-CN" altLang="en-US" sz="5000">
              <a:solidFill>
                <a:srgbClr val="22205A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01316" y="902380"/>
            <a:ext cx="4536659" cy="553998"/>
          </a:xfrm>
          <a:prstGeom prst="rect">
            <a:avLst/>
          </a:prstGeom>
        </p:spPr>
        <p:txBody>
          <a:bodyPr wrap="none" lIns="45720" tIns="22860" rIns="45720" bIns="22860">
            <a:spAutoFit/>
          </a:bodyPr>
          <a:lstStyle/>
          <a:p>
            <a:pPr>
              <a:defRPr/>
            </a:pPr>
            <a:r>
              <a:rPr lang="zh-CN" altLang="en-US" sz="33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咕咚</a:t>
            </a:r>
            <a:r>
              <a:rPr lang="en-US" altLang="zh-CN" sz="33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APP-</a:t>
            </a:r>
            <a:r>
              <a:rPr lang="zh-CN" altLang="en-US" sz="33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黄金资源组合</a:t>
            </a:r>
            <a:endParaRPr lang="en-US" altLang="zh-CN" sz="3300" b="1" cap="small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585787" y="931454"/>
            <a:ext cx="528638" cy="488950"/>
          </a:xfrm>
          <a:prstGeom prst="triangle">
            <a:avLst/>
          </a:prstGeom>
          <a:solidFill>
            <a:srgbClr val="B80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anchor="ctr"/>
          <a:lstStyle/>
          <a:p>
            <a:pPr algn="ctr" defTabSz="914400">
              <a:defRPr/>
            </a:pPr>
            <a:endParaRPr lang="zh-CN" altLang="en-US">
              <a:solidFill>
                <a:schemeClr val="bg2">
                  <a:lumMod val="75000"/>
                </a:schemeClr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60452" y="6062345"/>
            <a:ext cx="2365375" cy="960120"/>
          </a:xfrm>
          <a:prstGeom prst="rect">
            <a:avLst/>
          </a:prstGeom>
        </p:spPr>
        <p:txBody>
          <a:bodyPr wrap="none" lIns="45720" tIns="22860" rIns="45720" bIns="22860">
            <a:spAutoFit/>
          </a:bodyPr>
          <a:lstStyle/>
          <a:p>
            <a:pPr algn="ctr">
              <a:defRPr/>
            </a:pPr>
            <a:r>
              <a:rPr lang="zh-CN" altLang="en-US" sz="12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运动首页</a:t>
            </a:r>
            <a:endParaRPr lang="en-US" altLang="zh-CN" sz="1200" b="1" cap="small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defRPr/>
            </a:pPr>
            <a:r>
              <a:rPr lang="zh-CN" altLang="en-US" sz="12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文字按钮 </a:t>
            </a:r>
            <a:r>
              <a:rPr lang="en-US" altLang="zh-CN" sz="12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H5</a:t>
            </a:r>
            <a:r>
              <a:rPr lang="zh-CN" altLang="en-US" sz="12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（</a:t>
            </a:r>
            <a:r>
              <a:rPr lang="en-US" altLang="zh-CN" sz="12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2</a:t>
            </a:r>
            <a:r>
              <a:rPr lang="zh-CN" altLang="en-US" sz="12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天） 评测（</a:t>
            </a:r>
            <a:r>
              <a:rPr lang="en-US" altLang="zh-CN" sz="12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  <a:r>
              <a:rPr lang="zh-CN" altLang="en-US" sz="12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天）</a:t>
            </a:r>
            <a:endParaRPr lang="zh-CN" altLang="en-US" sz="1200" b="1" cap="small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defRPr/>
            </a:pP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CPC=1.01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，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CPM=8.56</a:t>
            </a:r>
            <a:endParaRPr lang="zh-CN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algn="ctr">
              <a:defRPr/>
            </a:pPr>
            <a:endParaRPr lang="zh-CN" altLang="en-US" sz="1200" b="1" cap="small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defRPr/>
            </a:pPr>
            <a:endParaRPr lang="en-US" altLang="zh-CN" sz="1200" b="1" cap="small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01074" y="6062345"/>
            <a:ext cx="1806575" cy="960120"/>
          </a:xfrm>
          <a:prstGeom prst="rect">
            <a:avLst/>
          </a:prstGeom>
        </p:spPr>
        <p:txBody>
          <a:bodyPr wrap="none" lIns="45720" tIns="22860" rIns="45720" bIns="2286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活动首页焦点轮播</a:t>
            </a:r>
            <a:endParaRPr lang="en-US" altLang="zh-CN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spcBef>
                <a:spcPct val="0"/>
              </a:spcBef>
            </a:pP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H5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（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4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天）评测（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天）</a:t>
            </a:r>
            <a:endParaRPr lang="zh-CN" alt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spcBef>
                <a:spcPct val="0"/>
              </a:spcBef>
            </a:pP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CPC=1.63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，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CPM=35.37</a:t>
            </a:r>
            <a:endParaRPr lang="zh-CN" alt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algn="ctr">
              <a:spcBef>
                <a:spcPct val="0"/>
              </a:spcBef>
            </a:pPr>
            <a:endParaRPr lang="zh-CN" alt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spcBef>
                <a:spcPct val="0"/>
              </a:spcBef>
            </a:pPr>
            <a:endParaRPr lang="zh-CN" alt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268963" y="4971861"/>
            <a:ext cx="1806575" cy="2077085"/>
          </a:xfrm>
          <a:prstGeom prst="rect">
            <a:avLst/>
          </a:prstGeom>
          <a:ln w="38100">
            <a:solidFill>
              <a:srgbClr val="B80060"/>
            </a:solidFill>
            <a:prstDash val="dashDot"/>
          </a:ln>
        </p:spPr>
        <p:txBody>
          <a:bodyPr wrap="square" lIns="45720" tIns="22860" rIns="45720" bIns="22860">
            <a:spAutoFit/>
          </a:bodyPr>
          <a:lstStyle/>
          <a:p>
            <a:pPr algn="l">
              <a:spcBef>
                <a:spcPct val="0"/>
              </a:spcBef>
            </a:pPr>
            <a:endParaRPr lang="zh-CN" alt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l">
              <a:spcBef>
                <a:spcPct val="0"/>
              </a:spcBef>
            </a:pP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轮播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：</a:t>
            </a:r>
            <a:endParaRPr lang="zh-CN" alt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algn="l">
              <a:spcBef>
                <a:spcPct val="0"/>
              </a:spcBef>
            </a:pP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CPC=1.63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，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CPM=35.37</a:t>
            </a:r>
            <a:endParaRPr lang="en-US" altLang="zh-CN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algn="l">
              <a:spcBef>
                <a:spcPct val="0"/>
              </a:spcBef>
            </a:pP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轮播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4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：</a:t>
            </a:r>
            <a:endParaRPr lang="zh-CN" alt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algn="l">
              <a:spcBef>
                <a:spcPct val="0"/>
              </a:spcBef>
            </a:pP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CPC=1.50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，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CPM=31.47</a:t>
            </a:r>
            <a:endParaRPr lang="en-US" altLang="zh-CN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algn="l">
              <a:spcBef>
                <a:spcPct val="0"/>
              </a:spcBef>
            </a:pP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轮播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5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：</a:t>
            </a:r>
            <a:endParaRPr lang="zh-CN" alt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algn="l">
              <a:spcBef>
                <a:spcPct val="0"/>
              </a:spcBef>
            </a:pP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CPC=2.50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，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CPM=34.48</a:t>
            </a:r>
            <a:endParaRPr lang="zh-CN" alt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l">
              <a:spcBef>
                <a:spcPct val="0"/>
              </a:spcBef>
            </a:pPr>
            <a:endParaRPr lang="zh-CN" alt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cxnSp>
        <p:nvCxnSpPr>
          <p:cNvPr id="67" name="直接连接符 66"/>
          <p:cNvCxnSpPr>
            <a:stCxn id="9" idx="0"/>
          </p:cNvCxnSpPr>
          <p:nvPr/>
        </p:nvCxnSpPr>
        <p:spPr>
          <a:xfrm flipV="1">
            <a:off x="11172886" y="2601553"/>
            <a:ext cx="0" cy="2370308"/>
          </a:xfrm>
          <a:prstGeom prst="line">
            <a:avLst/>
          </a:prstGeom>
          <a:ln w="28575">
            <a:solidFill>
              <a:srgbClr val="B80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9998713" y="2588284"/>
            <a:ext cx="1173538" cy="13269"/>
          </a:xfrm>
          <a:prstGeom prst="line">
            <a:avLst/>
          </a:prstGeom>
          <a:ln w="28575">
            <a:solidFill>
              <a:srgbClr val="B80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2285096" y="1484374"/>
            <a:ext cx="8326601" cy="4242502"/>
            <a:chOff x="1236275" y="3219529"/>
            <a:chExt cx="19298814" cy="9832974"/>
          </a:xfrm>
          <a:effectLst>
            <a:glow rad="228600">
              <a:srgbClr val="0070C0">
                <a:alpha val="40000"/>
              </a:srgbClr>
            </a:glow>
            <a:outerShdw blurRad="50800" dist="50800" dir="5400000" algn="ctr" rotWithShape="0">
              <a:srgbClr val="000000">
                <a:alpha val="79000"/>
              </a:srgbClr>
            </a:outerShdw>
          </a:effectLst>
        </p:grpSpPr>
        <p:grpSp>
          <p:nvGrpSpPr>
            <p:cNvPr id="24" name="组合 23"/>
            <p:cNvGrpSpPr/>
            <p:nvPr/>
          </p:nvGrpSpPr>
          <p:grpSpPr bwMode="auto">
            <a:xfrm>
              <a:off x="1236275" y="3219529"/>
              <a:ext cx="5242902" cy="9832974"/>
              <a:chOff x="995556" y="1639142"/>
              <a:chExt cx="2290657" cy="4699367"/>
            </a:xfrm>
            <a:noFill/>
          </p:grpSpPr>
          <p:sp>
            <p:nvSpPr>
              <p:cNvPr id="47" name="圆角矩形 46"/>
              <p:cNvSpPr/>
              <p:nvPr/>
            </p:nvSpPr>
            <p:spPr>
              <a:xfrm>
                <a:off x="1054213" y="1639142"/>
                <a:ext cx="2232000" cy="4699367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 dirty="0">
                  <a:solidFill>
                    <a:srgbClr val="6BCEE5"/>
                  </a:solidFill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1204684" y="2286555"/>
                <a:ext cx="1930402" cy="34121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 flipV="1">
                <a:off x="1988597" y="2045124"/>
                <a:ext cx="360000" cy="36000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50" name="椭圆 49"/>
              <p:cNvSpPr>
                <a:spLocks noChangeAspect="1"/>
              </p:cNvSpPr>
              <p:nvPr/>
            </p:nvSpPr>
            <p:spPr>
              <a:xfrm rot="16200000">
                <a:off x="1948456" y="5790819"/>
                <a:ext cx="440282" cy="440282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51" name="圆角矩形 50"/>
              <p:cNvSpPr>
                <a:spLocks noChangeAspect="1"/>
              </p:cNvSpPr>
              <p:nvPr/>
            </p:nvSpPr>
            <p:spPr>
              <a:xfrm>
                <a:off x="2060597" y="5902960"/>
                <a:ext cx="216000" cy="216000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52" name="椭圆 51"/>
              <p:cNvSpPr>
                <a:spLocks noChangeAspect="1"/>
              </p:cNvSpPr>
              <p:nvPr/>
            </p:nvSpPr>
            <p:spPr>
              <a:xfrm rot="16200000">
                <a:off x="2093255" y="1791075"/>
                <a:ext cx="129894" cy="129894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53" name="椭圆 52"/>
              <p:cNvSpPr>
                <a:spLocks noChangeAspect="1"/>
              </p:cNvSpPr>
              <p:nvPr/>
            </p:nvSpPr>
            <p:spPr>
              <a:xfrm rot="16200000">
                <a:off x="1804786" y="1981698"/>
                <a:ext cx="108000" cy="10800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54" name="任意多边形 53"/>
              <p:cNvSpPr/>
              <p:nvPr/>
            </p:nvSpPr>
            <p:spPr>
              <a:xfrm>
                <a:off x="995556" y="2286555"/>
                <a:ext cx="74986" cy="252000"/>
              </a:xfrm>
              <a:custGeom>
                <a:avLst/>
                <a:gdLst>
                  <a:gd name="connsiteX0" fmla="*/ 19334 w 74986"/>
                  <a:gd name="connsiteY0" fmla="*/ 0 h 252000"/>
                  <a:gd name="connsiteX1" fmla="*/ 74986 w 74986"/>
                  <a:gd name="connsiteY1" fmla="*/ 0 h 252000"/>
                  <a:gd name="connsiteX2" fmla="*/ 74986 w 74986"/>
                  <a:gd name="connsiteY2" fmla="*/ 252000 h 252000"/>
                  <a:gd name="connsiteX3" fmla="*/ 19334 w 74986"/>
                  <a:gd name="connsiteY3" fmla="*/ 252000 h 252000"/>
                  <a:gd name="connsiteX4" fmla="*/ 0 w 74986"/>
                  <a:gd name="connsiteY4" fmla="*/ 232666 h 252000"/>
                  <a:gd name="connsiteX5" fmla="*/ 0 w 74986"/>
                  <a:gd name="connsiteY5" fmla="*/ 19334 h 252000"/>
                  <a:gd name="connsiteX6" fmla="*/ 19334 w 74986"/>
                  <a:gd name="connsiteY6" fmla="*/ 0 h 25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986" h="252000">
                    <a:moveTo>
                      <a:pt x="19334" y="0"/>
                    </a:moveTo>
                    <a:lnTo>
                      <a:pt x="74986" y="0"/>
                    </a:lnTo>
                    <a:lnTo>
                      <a:pt x="74986" y="252000"/>
                    </a:lnTo>
                    <a:lnTo>
                      <a:pt x="19334" y="252000"/>
                    </a:lnTo>
                    <a:cubicBezTo>
                      <a:pt x="8656" y="252000"/>
                      <a:pt x="0" y="243344"/>
                      <a:pt x="0" y="232666"/>
                    </a:cubicBezTo>
                    <a:lnTo>
                      <a:pt x="0" y="19334"/>
                    </a:lnTo>
                    <a:cubicBezTo>
                      <a:pt x="0" y="8656"/>
                      <a:pt x="8656" y="0"/>
                      <a:pt x="19334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55" name="任意多边形 54"/>
              <p:cNvSpPr/>
              <p:nvPr/>
            </p:nvSpPr>
            <p:spPr>
              <a:xfrm>
                <a:off x="1018746" y="2745502"/>
                <a:ext cx="51796" cy="180000"/>
              </a:xfrm>
              <a:custGeom>
                <a:avLst/>
                <a:gdLst>
                  <a:gd name="connsiteX0" fmla="*/ 12000 w 51796"/>
                  <a:gd name="connsiteY0" fmla="*/ 0 h 180000"/>
                  <a:gd name="connsiteX1" fmla="*/ 51796 w 51796"/>
                  <a:gd name="connsiteY1" fmla="*/ 0 h 180000"/>
                  <a:gd name="connsiteX2" fmla="*/ 51796 w 51796"/>
                  <a:gd name="connsiteY2" fmla="*/ 180000 h 180000"/>
                  <a:gd name="connsiteX3" fmla="*/ 12000 w 51796"/>
                  <a:gd name="connsiteY3" fmla="*/ 180000 h 180000"/>
                  <a:gd name="connsiteX4" fmla="*/ 0 w 51796"/>
                  <a:gd name="connsiteY4" fmla="*/ 168000 h 180000"/>
                  <a:gd name="connsiteX5" fmla="*/ 0 w 51796"/>
                  <a:gd name="connsiteY5" fmla="*/ 12000 h 180000"/>
                  <a:gd name="connsiteX6" fmla="*/ 12000 w 51796"/>
                  <a:gd name="connsiteY6" fmla="*/ 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796" h="180000">
                    <a:moveTo>
                      <a:pt x="12000" y="0"/>
                    </a:moveTo>
                    <a:lnTo>
                      <a:pt x="51796" y="0"/>
                    </a:lnTo>
                    <a:lnTo>
                      <a:pt x="51796" y="180000"/>
                    </a:lnTo>
                    <a:lnTo>
                      <a:pt x="12000" y="180000"/>
                    </a:lnTo>
                    <a:cubicBezTo>
                      <a:pt x="5373" y="180000"/>
                      <a:pt x="0" y="174627"/>
                      <a:pt x="0" y="168000"/>
                    </a:cubicBezTo>
                    <a:lnTo>
                      <a:pt x="0" y="12000"/>
                    </a:lnTo>
                    <a:cubicBezTo>
                      <a:pt x="0" y="5373"/>
                      <a:pt x="5373" y="0"/>
                      <a:pt x="120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56" name="任意多边形 55"/>
              <p:cNvSpPr/>
              <p:nvPr/>
            </p:nvSpPr>
            <p:spPr>
              <a:xfrm>
                <a:off x="1024186" y="3093848"/>
                <a:ext cx="46357" cy="180000"/>
              </a:xfrm>
              <a:custGeom>
                <a:avLst/>
                <a:gdLst>
                  <a:gd name="connsiteX0" fmla="*/ 12000 w 46357"/>
                  <a:gd name="connsiteY0" fmla="*/ 0 h 180000"/>
                  <a:gd name="connsiteX1" fmla="*/ 46357 w 46357"/>
                  <a:gd name="connsiteY1" fmla="*/ 0 h 180000"/>
                  <a:gd name="connsiteX2" fmla="*/ 46357 w 46357"/>
                  <a:gd name="connsiteY2" fmla="*/ 180000 h 180000"/>
                  <a:gd name="connsiteX3" fmla="*/ 12000 w 46357"/>
                  <a:gd name="connsiteY3" fmla="*/ 180000 h 180000"/>
                  <a:gd name="connsiteX4" fmla="*/ 0 w 46357"/>
                  <a:gd name="connsiteY4" fmla="*/ 168000 h 180000"/>
                  <a:gd name="connsiteX5" fmla="*/ 0 w 46357"/>
                  <a:gd name="connsiteY5" fmla="*/ 12000 h 180000"/>
                  <a:gd name="connsiteX6" fmla="*/ 12000 w 46357"/>
                  <a:gd name="connsiteY6" fmla="*/ 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357" h="180000">
                    <a:moveTo>
                      <a:pt x="12000" y="0"/>
                    </a:moveTo>
                    <a:lnTo>
                      <a:pt x="46357" y="0"/>
                    </a:lnTo>
                    <a:lnTo>
                      <a:pt x="46357" y="180000"/>
                    </a:lnTo>
                    <a:lnTo>
                      <a:pt x="12000" y="180000"/>
                    </a:lnTo>
                    <a:cubicBezTo>
                      <a:pt x="5373" y="180000"/>
                      <a:pt x="0" y="174627"/>
                      <a:pt x="0" y="168000"/>
                    </a:cubicBezTo>
                    <a:lnTo>
                      <a:pt x="0" y="12000"/>
                    </a:lnTo>
                    <a:cubicBezTo>
                      <a:pt x="0" y="5373"/>
                      <a:pt x="5373" y="0"/>
                      <a:pt x="120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 bwMode="auto">
            <a:xfrm>
              <a:off x="8197103" y="3219529"/>
              <a:ext cx="5242902" cy="9832974"/>
              <a:chOff x="995556" y="1639142"/>
              <a:chExt cx="2290657" cy="4699367"/>
            </a:xfrm>
            <a:noFill/>
          </p:grpSpPr>
          <p:sp>
            <p:nvSpPr>
              <p:cNvPr id="37" name="圆角矩形 36"/>
              <p:cNvSpPr/>
              <p:nvPr/>
            </p:nvSpPr>
            <p:spPr>
              <a:xfrm>
                <a:off x="1054213" y="1639142"/>
                <a:ext cx="2232000" cy="4699367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204684" y="2286555"/>
                <a:ext cx="1930402" cy="34121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39" name="圆角矩形 38"/>
              <p:cNvSpPr/>
              <p:nvPr/>
            </p:nvSpPr>
            <p:spPr>
              <a:xfrm flipV="1">
                <a:off x="1988597" y="2045124"/>
                <a:ext cx="360000" cy="36000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0" name="椭圆 39"/>
              <p:cNvSpPr>
                <a:spLocks noChangeAspect="1"/>
              </p:cNvSpPr>
              <p:nvPr/>
            </p:nvSpPr>
            <p:spPr>
              <a:xfrm rot="16200000">
                <a:off x="1948456" y="5790819"/>
                <a:ext cx="440282" cy="440282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1" name="圆角矩形 40"/>
              <p:cNvSpPr>
                <a:spLocks noChangeAspect="1"/>
              </p:cNvSpPr>
              <p:nvPr/>
            </p:nvSpPr>
            <p:spPr>
              <a:xfrm>
                <a:off x="2060597" y="5902960"/>
                <a:ext cx="216000" cy="216000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2" name="椭圆 41"/>
              <p:cNvSpPr>
                <a:spLocks noChangeAspect="1"/>
              </p:cNvSpPr>
              <p:nvPr/>
            </p:nvSpPr>
            <p:spPr>
              <a:xfrm rot="16200000">
                <a:off x="2093255" y="1791075"/>
                <a:ext cx="129894" cy="129894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3" name="椭圆 42"/>
              <p:cNvSpPr>
                <a:spLocks noChangeAspect="1"/>
              </p:cNvSpPr>
              <p:nvPr/>
            </p:nvSpPr>
            <p:spPr>
              <a:xfrm rot="16200000">
                <a:off x="1804786" y="1981698"/>
                <a:ext cx="108000" cy="10800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4" name="任意多边形 43"/>
              <p:cNvSpPr/>
              <p:nvPr/>
            </p:nvSpPr>
            <p:spPr>
              <a:xfrm>
                <a:off x="995556" y="2286555"/>
                <a:ext cx="74986" cy="252000"/>
              </a:xfrm>
              <a:custGeom>
                <a:avLst/>
                <a:gdLst>
                  <a:gd name="connsiteX0" fmla="*/ 19334 w 74986"/>
                  <a:gd name="connsiteY0" fmla="*/ 0 h 252000"/>
                  <a:gd name="connsiteX1" fmla="*/ 74986 w 74986"/>
                  <a:gd name="connsiteY1" fmla="*/ 0 h 252000"/>
                  <a:gd name="connsiteX2" fmla="*/ 74986 w 74986"/>
                  <a:gd name="connsiteY2" fmla="*/ 252000 h 252000"/>
                  <a:gd name="connsiteX3" fmla="*/ 19334 w 74986"/>
                  <a:gd name="connsiteY3" fmla="*/ 252000 h 252000"/>
                  <a:gd name="connsiteX4" fmla="*/ 0 w 74986"/>
                  <a:gd name="connsiteY4" fmla="*/ 232666 h 252000"/>
                  <a:gd name="connsiteX5" fmla="*/ 0 w 74986"/>
                  <a:gd name="connsiteY5" fmla="*/ 19334 h 252000"/>
                  <a:gd name="connsiteX6" fmla="*/ 19334 w 74986"/>
                  <a:gd name="connsiteY6" fmla="*/ 0 h 25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986" h="252000">
                    <a:moveTo>
                      <a:pt x="19334" y="0"/>
                    </a:moveTo>
                    <a:lnTo>
                      <a:pt x="74986" y="0"/>
                    </a:lnTo>
                    <a:lnTo>
                      <a:pt x="74986" y="252000"/>
                    </a:lnTo>
                    <a:lnTo>
                      <a:pt x="19334" y="252000"/>
                    </a:lnTo>
                    <a:cubicBezTo>
                      <a:pt x="8656" y="252000"/>
                      <a:pt x="0" y="243344"/>
                      <a:pt x="0" y="232666"/>
                    </a:cubicBezTo>
                    <a:lnTo>
                      <a:pt x="0" y="19334"/>
                    </a:lnTo>
                    <a:cubicBezTo>
                      <a:pt x="0" y="8656"/>
                      <a:pt x="8656" y="0"/>
                      <a:pt x="19334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5" name="任意多边形 44"/>
              <p:cNvSpPr/>
              <p:nvPr/>
            </p:nvSpPr>
            <p:spPr>
              <a:xfrm>
                <a:off x="1018746" y="2745502"/>
                <a:ext cx="51796" cy="180000"/>
              </a:xfrm>
              <a:custGeom>
                <a:avLst/>
                <a:gdLst>
                  <a:gd name="connsiteX0" fmla="*/ 12000 w 51796"/>
                  <a:gd name="connsiteY0" fmla="*/ 0 h 180000"/>
                  <a:gd name="connsiteX1" fmla="*/ 51796 w 51796"/>
                  <a:gd name="connsiteY1" fmla="*/ 0 h 180000"/>
                  <a:gd name="connsiteX2" fmla="*/ 51796 w 51796"/>
                  <a:gd name="connsiteY2" fmla="*/ 180000 h 180000"/>
                  <a:gd name="connsiteX3" fmla="*/ 12000 w 51796"/>
                  <a:gd name="connsiteY3" fmla="*/ 180000 h 180000"/>
                  <a:gd name="connsiteX4" fmla="*/ 0 w 51796"/>
                  <a:gd name="connsiteY4" fmla="*/ 168000 h 180000"/>
                  <a:gd name="connsiteX5" fmla="*/ 0 w 51796"/>
                  <a:gd name="connsiteY5" fmla="*/ 12000 h 180000"/>
                  <a:gd name="connsiteX6" fmla="*/ 12000 w 51796"/>
                  <a:gd name="connsiteY6" fmla="*/ 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796" h="180000">
                    <a:moveTo>
                      <a:pt x="12000" y="0"/>
                    </a:moveTo>
                    <a:lnTo>
                      <a:pt x="51796" y="0"/>
                    </a:lnTo>
                    <a:lnTo>
                      <a:pt x="51796" y="180000"/>
                    </a:lnTo>
                    <a:lnTo>
                      <a:pt x="12000" y="180000"/>
                    </a:lnTo>
                    <a:cubicBezTo>
                      <a:pt x="5373" y="180000"/>
                      <a:pt x="0" y="174627"/>
                      <a:pt x="0" y="168000"/>
                    </a:cubicBezTo>
                    <a:lnTo>
                      <a:pt x="0" y="12000"/>
                    </a:lnTo>
                    <a:cubicBezTo>
                      <a:pt x="0" y="5373"/>
                      <a:pt x="5373" y="0"/>
                      <a:pt x="120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>
                <a:off x="1024186" y="3093848"/>
                <a:ext cx="46357" cy="180000"/>
              </a:xfrm>
              <a:custGeom>
                <a:avLst/>
                <a:gdLst>
                  <a:gd name="connsiteX0" fmla="*/ 12000 w 46357"/>
                  <a:gd name="connsiteY0" fmla="*/ 0 h 180000"/>
                  <a:gd name="connsiteX1" fmla="*/ 46357 w 46357"/>
                  <a:gd name="connsiteY1" fmla="*/ 0 h 180000"/>
                  <a:gd name="connsiteX2" fmla="*/ 46357 w 46357"/>
                  <a:gd name="connsiteY2" fmla="*/ 180000 h 180000"/>
                  <a:gd name="connsiteX3" fmla="*/ 12000 w 46357"/>
                  <a:gd name="connsiteY3" fmla="*/ 180000 h 180000"/>
                  <a:gd name="connsiteX4" fmla="*/ 0 w 46357"/>
                  <a:gd name="connsiteY4" fmla="*/ 168000 h 180000"/>
                  <a:gd name="connsiteX5" fmla="*/ 0 w 46357"/>
                  <a:gd name="connsiteY5" fmla="*/ 12000 h 180000"/>
                  <a:gd name="connsiteX6" fmla="*/ 12000 w 46357"/>
                  <a:gd name="connsiteY6" fmla="*/ 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357" h="180000">
                    <a:moveTo>
                      <a:pt x="12000" y="0"/>
                    </a:moveTo>
                    <a:lnTo>
                      <a:pt x="46357" y="0"/>
                    </a:lnTo>
                    <a:lnTo>
                      <a:pt x="46357" y="180000"/>
                    </a:lnTo>
                    <a:lnTo>
                      <a:pt x="12000" y="180000"/>
                    </a:lnTo>
                    <a:cubicBezTo>
                      <a:pt x="5373" y="180000"/>
                      <a:pt x="0" y="174627"/>
                      <a:pt x="0" y="168000"/>
                    </a:cubicBezTo>
                    <a:lnTo>
                      <a:pt x="0" y="12000"/>
                    </a:lnTo>
                    <a:cubicBezTo>
                      <a:pt x="0" y="5373"/>
                      <a:pt x="5373" y="0"/>
                      <a:pt x="120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 bwMode="auto">
            <a:xfrm>
              <a:off x="15292187" y="3219529"/>
              <a:ext cx="5242902" cy="9832974"/>
              <a:chOff x="995556" y="1639142"/>
              <a:chExt cx="2290657" cy="4699367"/>
            </a:xfrm>
            <a:noFill/>
          </p:grpSpPr>
          <p:sp>
            <p:nvSpPr>
              <p:cNvPr id="27" name="圆角矩形 26"/>
              <p:cNvSpPr/>
              <p:nvPr/>
            </p:nvSpPr>
            <p:spPr>
              <a:xfrm>
                <a:off x="1054213" y="1639142"/>
                <a:ext cx="2232000" cy="4699367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204684" y="2286555"/>
                <a:ext cx="1930402" cy="34121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29" name="圆角矩形 28"/>
              <p:cNvSpPr/>
              <p:nvPr/>
            </p:nvSpPr>
            <p:spPr>
              <a:xfrm flipV="1">
                <a:off x="1988597" y="2045124"/>
                <a:ext cx="360000" cy="36000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30" name="椭圆 29"/>
              <p:cNvSpPr>
                <a:spLocks noChangeAspect="1"/>
              </p:cNvSpPr>
              <p:nvPr/>
            </p:nvSpPr>
            <p:spPr>
              <a:xfrm rot="16200000">
                <a:off x="1948456" y="5790819"/>
                <a:ext cx="440282" cy="440282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31" name="圆角矩形 30"/>
              <p:cNvSpPr>
                <a:spLocks noChangeAspect="1"/>
              </p:cNvSpPr>
              <p:nvPr/>
            </p:nvSpPr>
            <p:spPr>
              <a:xfrm>
                <a:off x="2060597" y="5902960"/>
                <a:ext cx="216000" cy="216000"/>
              </a:xfrm>
              <a:prstGeom prst="round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32" name="椭圆 31"/>
              <p:cNvSpPr>
                <a:spLocks noChangeAspect="1"/>
              </p:cNvSpPr>
              <p:nvPr/>
            </p:nvSpPr>
            <p:spPr>
              <a:xfrm rot="16200000">
                <a:off x="2093255" y="1791075"/>
                <a:ext cx="129894" cy="129894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33" name="椭圆 32"/>
              <p:cNvSpPr>
                <a:spLocks noChangeAspect="1"/>
              </p:cNvSpPr>
              <p:nvPr/>
            </p:nvSpPr>
            <p:spPr>
              <a:xfrm rot="16200000">
                <a:off x="1804786" y="1981698"/>
                <a:ext cx="108000" cy="10800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>
                <a:off x="995556" y="2286555"/>
                <a:ext cx="74986" cy="252000"/>
              </a:xfrm>
              <a:custGeom>
                <a:avLst/>
                <a:gdLst>
                  <a:gd name="connsiteX0" fmla="*/ 19334 w 74986"/>
                  <a:gd name="connsiteY0" fmla="*/ 0 h 252000"/>
                  <a:gd name="connsiteX1" fmla="*/ 74986 w 74986"/>
                  <a:gd name="connsiteY1" fmla="*/ 0 h 252000"/>
                  <a:gd name="connsiteX2" fmla="*/ 74986 w 74986"/>
                  <a:gd name="connsiteY2" fmla="*/ 252000 h 252000"/>
                  <a:gd name="connsiteX3" fmla="*/ 19334 w 74986"/>
                  <a:gd name="connsiteY3" fmla="*/ 252000 h 252000"/>
                  <a:gd name="connsiteX4" fmla="*/ 0 w 74986"/>
                  <a:gd name="connsiteY4" fmla="*/ 232666 h 252000"/>
                  <a:gd name="connsiteX5" fmla="*/ 0 w 74986"/>
                  <a:gd name="connsiteY5" fmla="*/ 19334 h 252000"/>
                  <a:gd name="connsiteX6" fmla="*/ 19334 w 74986"/>
                  <a:gd name="connsiteY6" fmla="*/ 0 h 25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986" h="252000">
                    <a:moveTo>
                      <a:pt x="19334" y="0"/>
                    </a:moveTo>
                    <a:lnTo>
                      <a:pt x="74986" y="0"/>
                    </a:lnTo>
                    <a:lnTo>
                      <a:pt x="74986" y="252000"/>
                    </a:lnTo>
                    <a:lnTo>
                      <a:pt x="19334" y="252000"/>
                    </a:lnTo>
                    <a:cubicBezTo>
                      <a:pt x="8656" y="252000"/>
                      <a:pt x="0" y="243344"/>
                      <a:pt x="0" y="232666"/>
                    </a:cubicBezTo>
                    <a:lnTo>
                      <a:pt x="0" y="19334"/>
                    </a:lnTo>
                    <a:cubicBezTo>
                      <a:pt x="0" y="8656"/>
                      <a:pt x="8656" y="0"/>
                      <a:pt x="19334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35" name="任意多边形 34"/>
              <p:cNvSpPr/>
              <p:nvPr/>
            </p:nvSpPr>
            <p:spPr>
              <a:xfrm>
                <a:off x="1018746" y="2745502"/>
                <a:ext cx="51796" cy="180000"/>
              </a:xfrm>
              <a:custGeom>
                <a:avLst/>
                <a:gdLst>
                  <a:gd name="connsiteX0" fmla="*/ 12000 w 51796"/>
                  <a:gd name="connsiteY0" fmla="*/ 0 h 180000"/>
                  <a:gd name="connsiteX1" fmla="*/ 51796 w 51796"/>
                  <a:gd name="connsiteY1" fmla="*/ 0 h 180000"/>
                  <a:gd name="connsiteX2" fmla="*/ 51796 w 51796"/>
                  <a:gd name="connsiteY2" fmla="*/ 180000 h 180000"/>
                  <a:gd name="connsiteX3" fmla="*/ 12000 w 51796"/>
                  <a:gd name="connsiteY3" fmla="*/ 180000 h 180000"/>
                  <a:gd name="connsiteX4" fmla="*/ 0 w 51796"/>
                  <a:gd name="connsiteY4" fmla="*/ 168000 h 180000"/>
                  <a:gd name="connsiteX5" fmla="*/ 0 w 51796"/>
                  <a:gd name="connsiteY5" fmla="*/ 12000 h 180000"/>
                  <a:gd name="connsiteX6" fmla="*/ 12000 w 51796"/>
                  <a:gd name="connsiteY6" fmla="*/ 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796" h="180000">
                    <a:moveTo>
                      <a:pt x="12000" y="0"/>
                    </a:moveTo>
                    <a:lnTo>
                      <a:pt x="51796" y="0"/>
                    </a:lnTo>
                    <a:lnTo>
                      <a:pt x="51796" y="180000"/>
                    </a:lnTo>
                    <a:lnTo>
                      <a:pt x="12000" y="180000"/>
                    </a:lnTo>
                    <a:cubicBezTo>
                      <a:pt x="5373" y="180000"/>
                      <a:pt x="0" y="174627"/>
                      <a:pt x="0" y="168000"/>
                    </a:cubicBezTo>
                    <a:lnTo>
                      <a:pt x="0" y="12000"/>
                    </a:lnTo>
                    <a:cubicBezTo>
                      <a:pt x="0" y="5373"/>
                      <a:pt x="5373" y="0"/>
                      <a:pt x="120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>
                <a:off x="1024186" y="3093848"/>
                <a:ext cx="46357" cy="180000"/>
              </a:xfrm>
              <a:custGeom>
                <a:avLst/>
                <a:gdLst>
                  <a:gd name="connsiteX0" fmla="*/ 12000 w 46357"/>
                  <a:gd name="connsiteY0" fmla="*/ 0 h 180000"/>
                  <a:gd name="connsiteX1" fmla="*/ 46357 w 46357"/>
                  <a:gd name="connsiteY1" fmla="*/ 0 h 180000"/>
                  <a:gd name="connsiteX2" fmla="*/ 46357 w 46357"/>
                  <a:gd name="connsiteY2" fmla="*/ 180000 h 180000"/>
                  <a:gd name="connsiteX3" fmla="*/ 12000 w 46357"/>
                  <a:gd name="connsiteY3" fmla="*/ 180000 h 180000"/>
                  <a:gd name="connsiteX4" fmla="*/ 0 w 46357"/>
                  <a:gd name="connsiteY4" fmla="*/ 168000 h 180000"/>
                  <a:gd name="connsiteX5" fmla="*/ 0 w 46357"/>
                  <a:gd name="connsiteY5" fmla="*/ 12000 h 180000"/>
                  <a:gd name="connsiteX6" fmla="*/ 12000 w 46357"/>
                  <a:gd name="connsiteY6" fmla="*/ 0 h 18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357" h="180000">
                    <a:moveTo>
                      <a:pt x="12000" y="0"/>
                    </a:moveTo>
                    <a:lnTo>
                      <a:pt x="46357" y="0"/>
                    </a:lnTo>
                    <a:lnTo>
                      <a:pt x="46357" y="180000"/>
                    </a:lnTo>
                    <a:lnTo>
                      <a:pt x="12000" y="180000"/>
                    </a:lnTo>
                    <a:cubicBezTo>
                      <a:pt x="5373" y="180000"/>
                      <a:pt x="0" y="174627"/>
                      <a:pt x="0" y="168000"/>
                    </a:cubicBezTo>
                    <a:lnTo>
                      <a:pt x="0" y="12000"/>
                    </a:lnTo>
                    <a:cubicBezTo>
                      <a:pt x="0" y="5373"/>
                      <a:pt x="5373" y="0"/>
                      <a:pt x="120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5000">
                  <a:solidFill>
                    <a:srgbClr val="6BCEE5"/>
                  </a:solidFill>
                </a:endParaRPr>
              </a:p>
            </p:txBody>
          </p:sp>
        </p:grpSp>
      </p:grpSp>
      <p:sp>
        <p:nvSpPr>
          <p:cNvPr id="29702" name="TextBox 7"/>
          <p:cNvSpPr txBox="1">
            <a:spLocks noChangeArrowheads="1"/>
          </p:cNvSpPr>
          <p:nvPr/>
        </p:nvSpPr>
        <p:spPr bwMode="auto">
          <a:xfrm>
            <a:off x="2307997" y="6096009"/>
            <a:ext cx="223918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" tIns="22860" rIns="45720" bIns="2286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乐活动列表置顶</a:t>
            </a:r>
            <a:endParaRPr lang="en-US" altLang="zh-CN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H5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（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11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天）测评（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天）</a:t>
            </a:r>
            <a:endParaRPr lang="en-US" altLang="zh-CN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494608" y="2061106"/>
            <a:ext cx="1903331" cy="3088136"/>
            <a:chOff x="2103508" y="3758681"/>
            <a:chExt cx="5118100" cy="9109074"/>
          </a:xfrm>
        </p:grpSpPr>
        <p:pic>
          <p:nvPicPr>
            <p:cNvPr id="29701" name="Picture 2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2103508" y="3758681"/>
              <a:ext cx="5118100" cy="91090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0" name="圆角矩形 9"/>
            <p:cNvSpPr/>
            <p:nvPr/>
          </p:nvSpPr>
          <p:spPr>
            <a:xfrm>
              <a:off x="2103508" y="7819504"/>
              <a:ext cx="5118100" cy="1349376"/>
            </a:xfrm>
            <a:prstGeom prst="roundRect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/>
            </a:p>
          </p:txBody>
        </p:sp>
      </p:grp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5346317" y="6065605"/>
            <a:ext cx="2204160" cy="77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" tIns="22860" rIns="45720" bIns="2286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咕咚官方微博（咕咚网）</a:t>
            </a:r>
            <a:endParaRPr lang="en-US" altLang="zh-CN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测评（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次）</a:t>
            </a:r>
            <a:endParaRPr lang="zh-CN" alt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8407538" y="6065605"/>
            <a:ext cx="2204160" cy="77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" tIns="22860" rIns="45720" bIns="2286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咕咚官方微信（订阅号）</a:t>
            </a:r>
            <a:endParaRPr lang="en-US" altLang="zh-CN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测评（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次）</a:t>
            </a:r>
            <a:endParaRPr lang="zh-CN" alt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en-US" altLang="zh-CN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556132" y="2061106"/>
            <a:ext cx="1906324" cy="3088136"/>
            <a:chOff x="16233159" y="3672955"/>
            <a:chExt cx="5114926" cy="9109074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233159" y="3672955"/>
              <a:ext cx="5114926" cy="91090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8" name="圆角矩形 17"/>
            <p:cNvSpPr/>
            <p:nvPr/>
          </p:nvSpPr>
          <p:spPr>
            <a:xfrm>
              <a:off x="16461759" y="9956278"/>
              <a:ext cx="4616450" cy="800100"/>
            </a:xfrm>
            <a:prstGeom prst="roundRect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511036" y="2061105"/>
            <a:ext cx="1890199" cy="3070087"/>
            <a:chOff x="9200534" y="3749155"/>
            <a:chExt cx="5130800" cy="9109074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213234" y="3749155"/>
              <a:ext cx="5118100" cy="9109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圆角矩形 19"/>
            <p:cNvSpPr/>
            <p:nvPr/>
          </p:nvSpPr>
          <p:spPr>
            <a:xfrm>
              <a:off x="9200534" y="5606528"/>
              <a:ext cx="5130800" cy="6543676"/>
            </a:xfrm>
            <a:prstGeom prst="roundRect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5000"/>
            </a:p>
          </p:txBody>
        </p:sp>
      </p:grpSp>
      <p:sp>
        <p:nvSpPr>
          <p:cNvPr id="22" name="矩形 21"/>
          <p:cNvSpPr/>
          <p:nvPr/>
        </p:nvSpPr>
        <p:spPr>
          <a:xfrm>
            <a:off x="709613" y="452439"/>
            <a:ext cx="109537" cy="454025"/>
          </a:xfrm>
          <a:prstGeom prst="rect">
            <a:avLst/>
          </a:prstGeom>
          <a:solidFill>
            <a:srgbClr val="222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anchor="ctr"/>
          <a:lstStyle/>
          <a:p>
            <a:pPr algn="ctr" hangingPunct="1">
              <a:defRPr/>
            </a:pPr>
            <a:endParaRPr lang="zh-CN" altLang="en-US" sz="5000">
              <a:solidFill>
                <a:srgbClr val="22205A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101316" y="902380"/>
            <a:ext cx="4536659" cy="553998"/>
          </a:xfrm>
          <a:prstGeom prst="rect">
            <a:avLst/>
          </a:prstGeom>
        </p:spPr>
        <p:txBody>
          <a:bodyPr wrap="none" lIns="45720" tIns="22860" rIns="45720" bIns="22860">
            <a:spAutoFit/>
          </a:bodyPr>
          <a:lstStyle/>
          <a:p>
            <a:pPr>
              <a:defRPr/>
            </a:pPr>
            <a:r>
              <a:rPr lang="zh-CN" altLang="en-US" sz="33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咕咚</a:t>
            </a:r>
            <a:r>
              <a:rPr lang="en-US" altLang="zh-CN" sz="33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APP-</a:t>
            </a:r>
            <a:r>
              <a:rPr lang="zh-CN" altLang="en-US" sz="33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黄金资源组合</a:t>
            </a:r>
            <a:endParaRPr lang="en-US" altLang="zh-CN" sz="3300" b="1" cap="small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58" name="等腰三角形 57"/>
          <p:cNvSpPr/>
          <p:nvPr/>
        </p:nvSpPr>
        <p:spPr>
          <a:xfrm rot="5400000">
            <a:off x="585787" y="931454"/>
            <a:ext cx="528638" cy="488950"/>
          </a:xfrm>
          <a:prstGeom prst="triangle">
            <a:avLst/>
          </a:prstGeom>
          <a:solidFill>
            <a:srgbClr val="B80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anchor="ctr"/>
          <a:lstStyle/>
          <a:p>
            <a:pPr algn="ctr" defTabSz="914400">
              <a:defRPr/>
            </a:pPr>
            <a:endParaRPr lang="zh-CN" altLang="en-US">
              <a:solidFill>
                <a:srgbClr val="CA006B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77878" y="4998729"/>
            <a:ext cx="2154402" cy="1508760"/>
          </a:xfrm>
          <a:prstGeom prst="rect">
            <a:avLst/>
          </a:prstGeom>
          <a:noFill/>
          <a:ln w="28575">
            <a:solidFill>
              <a:srgbClr val="B80060"/>
            </a:solidFill>
            <a:prstDash val="dash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5720" tIns="22860" rIns="45720" bIns="2286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列表置顶</a:t>
            </a:r>
            <a:r>
              <a:rPr 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2</a:t>
            </a:r>
            <a:endParaRPr 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CPC=0.42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，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CPM=11.36</a:t>
            </a:r>
            <a:endParaRPr lang="en-US" altLang="zh-CN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列表置顶</a:t>
            </a:r>
            <a:r>
              <a:rPr 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3</a:t>
            </a:r>
            <a:endParaRPr 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CPC=0.42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，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CPM=9.85</a:t>
            </a:r>
            <a:endParaRPr lang="en-US" altLang="zh-CN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列表置顶</a:t>
            </a:r>
            <a:r>
              <a:rPr 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4</a:t>
            </a:r>
            <a:endParaRPr 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CPC=0.38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，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CPM=7.58</a:t>
            </a:r>
            <a:endParaRPr lang="en-US" altLang="zh-CN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列表置顶</a:t>
            </a:r>
            <a:r>
              <a:rPr 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5</a:t>
            </a:r>
            <a:endParaRPr lang="en-US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CPC=0.25</a:t>
            </a:r>
            <a:r>
              <a:rPr lang="zh-CN" altLang="en-US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，</a:t>
            </a:r>
            <a:r>
              <a:rPr lang="en-US" altLang="zh-CN" sz="12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CPM=5.15</a:t>
            </a:r>
            <a:endParaRPr lang="en-US" altLang="zh-CN" sz="1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cxnSp>
        <p:nvCxnSpPr>
          <p:cNvPr id="7" name="直接连接符 6"/>
          <p:cNvCxnSpPr>
            <a:stCxn id="6" idx="0"/>
          </p:cNvCxnSpPr>
          <p:nvPr/>
        </p:nvCxnSpPr>
        <p:spPr>
          <a:xfrm flipV="1">
            <a:off x="1155079" y="3665765"/>
            <a:ext cx="36907" cy="1332964"/>
          </a:xfrm>
          <a:prstGeom prst="line">
            <a:avLst/>
          </a:prstGeom>
          <a:ln w="28575">
            <a:solidFill>
              <a:srgbClr val="B80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>
            <a:endCxn id="10" idx="1"/>
          </p:cNvCxnSpPr>
          <p:nvPr/>
        </p:nvCxnSpPr>
        <p:spPr>
          <a:xfrm>
            <a:off x="1191986" y="3665764"/>
            <a:ext cx="1302622" cy="763"/>
          </a:xfrm>
          <a:prstGeom prst="line">
            <a:avLst/>
          </a:prstGeom>
          <a:ln w="28575">
            <a:solidFill>
              <a:srgbClr val="B80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709613" y="452439"/>
            <a:ext cx="109537" cy="454025"/>
          </a:xfrm>
          <a:prstGeom prst="rect">
            <a:avLst/>
          </a:prstGeom>
          <a:solidFill>
            <a:srgbClr val="222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anchor="ctr"/>
          <a:lstStyle/>
          <a:p>
            <a:pPr algn="ctr" hangingPunct="1">
              <a:defRPr/>
            </a:pPr>
            <a:endParaRPr lang="zh-CN" altLang="en-US" sz="5000">
              <a:solidFill>
                <a:srgbClr val="22205A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101316" y="902380"/>
            <a:ext cx="4536659" cy="553998"/>
          </a:xfrm>
          <a:prstGeom prst="rect">
            <a:avLst/>
          </a:prstGeom>
        </p:spPr>
        <p:txBody>
          <a:bodyPr wrap="none" lIns="45720" tIns="22860" rIns="45720" bIns="22860">
            <a:spAutoFit/>
          </a:bodyPr>
          <a:lstStyle/>
          <a:p>
            <a:pPr>
              <a:defRPr/>
            </a:pPr>
            <a:r>
              <a:rPr lang="zh-CN" altLang="en-US" sz="33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咕咚</a:t>
            </a:r>
            <a:r>
              <a:rPr lang="en-US" altLang="zh-CN" sz="33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APP-</a:t>
            </a:r>
            <a:r>
              <a:rPr lang="zh-CN" altLang="en-US" sz="33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黄金资源组合</a:t>
            </a:r>
            <a:endParaRPr lang="en-US" altLang="zh-CN" sz="3300" b="1" cap="small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58" name="等腰三角形 57"/>
          <p:cNvSpPr/>
          <p:nvPr/>
        </p:nvSpPr>
        <p:spPr>
          <a:xfrm rot="5400000">
            <a:off x="585787" y="931454"/>
            <a:ext cx="528638" cy="488950"/>
          </a:xfrm>
          <a:prstGeom prst="triangle">
            <a:avLst/>
          </a:prstGeom>
          <a:solidFill>
            <a:srgbClr val="B80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anchor="ctr"/>
          <a:lstStyle/>
          <a:p>
            <a:pPr algn="ctr" defTabSz="914400">
              <a:defRPr/>
            </a:pPr>
            <a:endParaRPr lang="zh-CN" altLang="en-US">
              <a:solidFill>
                <a:srgbClr val="CA006B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29702" name="TextBox 7"/>
          <p:cNvSpPr txBox="1">
            <a:spLocks noChangeArrowheads="1"/>
          </p:cNvSpPr>
          <p:nvPr/>
        </p:nvSpPr>
        <p:spPr bwMode="auto">
          <a:xfrm>
            <a:off x="8115300" y="5368925"/>
            <a:ext cx="2891790" cy="89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" tIns="22860" rIns="45720" bIns="2286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sz="14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备注：黑色字体为购买资源</a:t>
            </a:r>
            <a:endParaRPr lang="zh-CN" sz="14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sz="14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            紫色字体为评测资源</a:t>
            </a:r>
            <a:endParaRPr lang="zh-CN" sz="14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sz="14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            紫色和红色字体为配送资源</a:t>
            </a:r>
            <a:endParaRPr lang="zh-CN" sz="14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sz="1400" b="1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            蓝色字体为软赠资源</a:t>
            </a:r>
            <a:endParaRPr lang="zh-CN" sz="14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graphicFrame>
        <p:nvGraphicFramePr>
          <p:cNvPr id="12" name="表格 11"/>
          <p:cNvGraphicFramePr/>
          <p:nvPr/>
        </p:nvGraphicFramePr>
        <p:xfrm>
          <a:off x="1177290" y="1597660"/>
          <a:ext cx="5792470" cy="4576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965"/>
                <a:gridCol w="675005"/>
                <a:gridCol w="2582545"/>
                <a:gridCol w="924560"/>
                <a:gridCol w="1001395"/>
              </a:tblGrid>
              <a:tr h="40830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100" b="0" u="none">
                          <a:solidFill>
                            <a:srgbClr val="000000"/>
                          </a:solidFill>
                          <a:highlight>
                            <a:srgbClr val="D9D9D9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资源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zh-CN" altLang="en-US" sz="1100" b="0" u="none">
                          <a:solidFill>
                            <a:srgbClr val="000000"/>
                          </a:solidFill>
                          <a:highlight>
                            <a:srgbClr val="D9D9D9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名称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100" b="0" u="none">
                          <a:solidFill>
                            <a:srgbClr val="000000"/>
                          </a:solidFill>
                          <a:highlight>
                            <a:srgbClr val="D9D9D9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媒体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zh-CN" altLang="en-US" sz="1100" b="0" u="none">
                          <a:solidFill>
                            <a:srgbClr val="000000"/>
                          </a:solidFill>
                          <a:highlight>
                            <a:srgbClr val="D9D9D9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类型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100" b="0" u="none">
                          <a:solidFill>
                            <a:srgbClr val="000000"/>
                          </a:solidFill>
                          <a:highlight>
                            <a:srgbClr val="D9D9D9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媒体名称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100" b="0" u="none">
                          <a:solidFill>
                            <a:srgbClr val="000000"/>
                          </a:solidFill>
                          <a:highlight>
                            <a:srgbClr val="D9D9D9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CPC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100" b="0" u="none">
                          <a:solidFill>
                            <a:srgbClr val="000000"/>
                          </a:solidFill>
                          <a:highlight>
                            <a:srgbClr val="D9D9D9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CPM</a:t>
                      </a:r>
                      <a:endParaRPr lang="zh-CN" altLang="en-US" sz="1100" b="0" u="none">
                        <a:solidFill>
                          <a:srgbClr val="000000"/>
                        </a:solidFill>
                        <a:highlight>
                          <a:srgbClr val="D9D9D9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</a:tr>
              <a:tr h="218440">
                <a:tc rowSpan="18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咕咚</a:t>
                      </a: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APP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18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运动社交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APP-</a:t>
                      </a: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启动画面（两轮播）可点击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3.08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33.84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运动首页</a:t>
                      </a: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文字按钮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1.01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8.56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乐活动</a:t>
                      </a: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列表置顶</a:t>
                      </a: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（入口图）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0.42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11.36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乐活动</a:t>
                      </a: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列表置顶</a:t>
                      </a: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（入口图）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0.42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9.85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90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乐活动</a:t>
                      </a: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列表置顶</a:t>
                      </a: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（入口图）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0.38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7.58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乐活动</a:t>
                      </a: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列表置顶</a:t>
                      </a: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r>
                        <a:rPr lang="zh-CN" altLang="en-US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（入口图）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0.25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5.15</a:t>
                      </a:r>
                      <a:endParaRPr lang="zh-CN" altLang="en-US" sz="1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APP-</a:t>
                      </a:r>
                      <a:r>
                        <a:rPr lang="zh-CN" altLang="en-US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启动画面（两轮播）可点击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6.15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67.68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运动首页</a:t>
                      </a: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r>
                        <a:rPr lang="zh-CN" altLang="en-US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文字按钮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2.03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17.12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活动</a:t>
                      </a: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r>
                        <a:rPr lang="zh-CN" altLang="en-US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首页轮播图轮播</a:t>
                      </a: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1.63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35.37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乐活动</a:t>
                      </a: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r>
                        <a:rPr lang="zh-CN" altLang="en-US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列表置顶</a:t>
                      </a: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r>
                        <a:rPr lang="zh-CN" altLang="en-US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（入口图）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0.83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22.73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咕咚吧</a:t>
                      </a: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r>
                        <a:rPr lang="zh-CN" altLang="en-US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软文专题置顶（</a:t>
                      </a: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r>
                        <a:rPr lang="zh-CN" altLang="en-US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）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1.30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63.64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新媒体</a:t>
                      </a: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r>
                        <a:rPr lang="zh-CN" altLang="en-US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咕咚网官方微博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新媒体</a:t>
                      </a: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r>
                        <a:rPr lang="zh-CN" altLang="en-US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咕咚网官方微信（订阅号）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A0307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endParaRPr lang="zh-CN" altLang="en-US" sz="1000" b="0" u="none">
                        <a:solidFill>
                          <a:srgbClr val="A0307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乐活动</a:t>
                      </a:r>
                      <a:r>
                        <a:rPr lang="en-US" altLang="zh-CN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r>
                        <a:rPr lang="zh-CN" altLang="en-US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列表置顶</a:t>
                      </a:r>
                      <a:r>
                        <a:rPr lang="en-US" altLang="zh-CN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（入口图）</a:t>
                      </a:r>
                      <a:endParaRPr lang="zh-CN" altLang="en-US" sz="1000" b="0" u="none">
                        <a:solidFill>
                          <a:srgbClr val="FF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0.84</a:t>
                      </a:r>
                      <a:endParaRPr lang="en-US" altLang="zh-CN" sz="1000" b="0" u="none">
                        <a:solidFill>
                          <a:srgbClr val="FF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19.70</a:t>
                      </a:r>
                      <a:endParaRPr lang="en-US" altLang="zh-CN" sz="1000" b="0" u="none">
                        <a:solidFill>
                          <a:srgbClr val="FF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907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活动</a:t>
                      </a:r>
                      <a:r>
                        <a:rPr lang="en-US" altLang="zh-CN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r>
                        <a:rPr lang="zh-CN" altLang="en-US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首页轮播图轮播</a:t>
                      </a:r>
                      <a:r>
                        <a:rPr lang="en-US" altLang="zh-CN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endParaRPr lang="en-US" altLang="zh-CN" sz="1000" b="0" u="none">
                        <a:solidFill>
                          <a:srgbClr val="FF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1.50</a:t>
                      </a:r>
                      <a:endParaRPr lang="en-US" altLang="zh-CN" sz="1000" b="0" u="none">
                        <a:solidFill>
                          <a:srgbClr val="FF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31.47</a:t>
                      </a:r>
                      <a:endParaRPr lang="en-US" altLang="zh-CN" sz="1000" b="0" u="none">
                        <a:solidFill>
                          <a:srgbClr val="FF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活动</a:t>
                      </a:r>
                      <a:r>
                        <a:rPr lang="en-US" altLang="zh-CN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r>
                        <a:rPr lang="zh-CN" altLang="en-US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首页轮播图轮播</a:t>
                      </a:r>
                      <a:r>
                        <a:rPr lang="en-US" altLang="zh-CN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zh-CN" sz="1000" b="0" u="none">
                        <a:solidFill>
                          <a:srgbClr val="FF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2.50</a:t>
                      </a:r>
                      <a:endParaRPr lang="en-US" altLang="zh-CN" sz="1000" b="0" u="none">
                        <a:solidFill>
                          <a:srgbClr val="FF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34.48</a:t>
                      </a:r>
                      <a:endParaRPr lang="en-US" altLang="zh-CN" sz="1000" b="0" u="none">
                        <a:solidFill>
                          <a:srgbClr val="FF000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B0F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H5</a:t>
                      </a:r>
                      <a:r>
                        <a:rPr lang="zh-CN" altLang="en-US" sz="1000" b="0" u="none">
                          <a:solidFill>
                            <a:srgbClr val="00B0F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网页搭建</a:t>
                      </a:r>
                      <a:endParaRPr lang="zh-CN" altLang="en-US" sz="1000" b="0" u="none">
                        <a:solidFill>
                          <a:srgbClr val="00B0F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B0F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endParaRPr lang="en-US" altLang="zh-CN" sz="1000" b="0" u="none">
                        <a:solidFill>
                          <a:srgbClr val="00B0F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B0F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endParaRPr lang="en-US" altLang="zh-CN" sz="1000" b="0" u="none">
                        <a:solidFill>
                          <a:srgbClr val="00B0F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7805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CN" altLang="en-US" sz="1000" b="0" u="none">
                          <a:solidFill>
                            <a:srgbClr val="00B0F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评测室</a:t>
                      </a:r>
                      <a:r>
                        <a:rPr lang="en-US" altLang="zh-CN" sz="1000" b="0" u="none">
                          <a:solidFill>
                            <a:srgbClr val="00B0F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H5</a:t>
                      </a:r>
                      <a:r>
                        <a:rPr lang="zh-CN" altLang="en-US" sz="1000" b="0" u="none">
                          <a:solidFill>
                            <a:srgbClr val="00B0F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网页搭建</a:t>
                      </a:r>
                      <a:endParaRPr lang="zh-CN" altLang="en-US" sz="1000" b="0" u="none">
                        <a:solidFill>
                          <a:srgbClr val="00B0F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B0F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endParaRPr lang="en-US" altLang="zh-CN" sz="1000" b="0" u="none">
                        <a:solidFill>
                          <a:srgbClr val="00B0F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000" b="0" u="none">
                          <a:solidFill>
                            <a:srgbClr val="00B0F0"/>
                          </a:solidFill>
                          <a:highlight>
                            <a:srgbClr val="FFFFFF"/>
                          </a:highlight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</a:t>
                      </a:r>
                      <a:endParaRPr lang="en-US" altLang="zh-CN" sz="1000" b="0" u="none">
                        <a:solidFill>
                          <a:srgbClr val="00B0F0"/>
                        </a:solidFill>
                        <a:highlight>
                          <a:srgbClr val="FFFFFF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0185">
                <a:tc grid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highlight>
                            <a:srgbClr val="BFBFBF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Sub Total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highlight>
                          <a:srgbClr val="BFBFBF"/>
                        </a:highlight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highlight>
                            <a:srgbClr val="BFBFBF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0.53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highlight>
                          <a:srgbClr val="BFBFBF"/>
                        </a:highlight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altLang="zh-CN" sz="1200" b="0" u="none">
                          <a:solidFill>
                            <a:srgbClr val="000000"/>
                          </a:solidFill>
                          <a:highlight>
                            <a:srgbClr val="BFBFBF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4.73</a:t>
                      </a:r>
                      <a:endParaRPr lang="zh-CN" altLang="en-US" sz="1200" b="0" u="none">
                        <a:solidFill>
                          <a:srgbClr val="000000"/>
                        </a:solidFill>
                        <a:highlight>
                          <a:srgbClr val="BFBFBF"/>
                        </a:highlight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240338" y="1246188"/>
            <a:ext cx="1711325" cy="171132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anchor="ctr"/>
          <a:lstStyle/>
          <a:p>
            <a:pPr algn="ctr" hangingPunct="1">
              <a:lnSpc>
                <a:spcPct val="90000"/>
              </a:lnSpc>
              <a:defRPr/>
            </a:pPr>
            <a:r>
              <a:rPr kumimoji="1" lang="en-US" altLang="zh-CN" sz="120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3</a:t>
            </a:r>
            <a:endParaRPr kumimoji="1" lang="zh-CN" altLang="en-US" sz="12000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5023115" y="3167064"/>
            <a:ext cx="2144177" cy="765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22860" rIns="45720" bIns="2286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4000" b="1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</a:rPr>
              <a:t>资源排期</a:t>
            </a:r>
            <a:endParaRPr kumimoji="1" lang="zh-CN" altLang="en-US" sz="4000" b="1" dirty="0">
              <a:solidFill>
                <a:srgbClr val="FFFFFF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4" name="文本框 27"/>
          <p:cNvSpPr txBox="1">
            <a:spLocks noChangeArrowheads="1"/>
          </p:cNvSpPr>
          <p:nvPr/>
        </p:nvSpPr>
        <p:spPr bwMode="auto">
          <a:xfrm>
            <a:off x="1920240" y="4059615"/>
            <a:ext cx="8621485" cy="686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" tIns="22860" rIns="45720" bIns="2286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运动首页</a:t>
            </a:r>
            <a:r>
              <a:rPr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文字按钮、乐活动</a:t>
            </a:r>
            <a:r>
              <a:rPr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列表置顶、</a:t>
            </a:r>
            <a:r>
              <a:rPr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APP-</a:t>
            </a:r>
            <a:r>
              <a:rPr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启动画面、活动</a:t>
            </a:r>
            <a:r>
              <a:rPr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首页轮播图轮播</a:t>
            </a:r>
            <a:endParaRPr lang="en-US" altLang="zh-CN" sz="1600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kumimoji="1"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咕咚吧</a:t>
            </a:r>
            <a:r>
              <a:rPr kumimoji="1"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kumimoji="1"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软文精选置顶、新媒体</a:t>
            </a:r>
            <a:r>
              <a:rPr kumimoji="1"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kumimoji="1"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咕咚网官方双微、活动</a:t>
            </a:r>
            <a:r>
              <a:rPr kumimoji="1"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kumimoji="1"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首页轮播图轮播、同城活动</a:t>
            </a:r>
            <a:r>
              <a:rPr kumimoji="1" lang="en-US" altLang="zh-CN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-</a:t>
            </a:r>
            <a:r>
              <a:rPr kumimoji="1" lang="zh-CN" altLang="en-US" sz="16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置顶推荐</a:t>
            </a:r>
            <a:endParaRPr kumimoji="1" lang="zh-CN" altLang="en-US" sz="1600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101317" y="902380"/>
            <a:ext cx="2636299" cy="553998"/>
          </a:xfrm>
          <a:prstGeom prst="rect">
            <a:avLst/>
          </a:prstGeom>
        </p:spPr>
        <p:txBody>
          <a:bodyPr wrap="none" lIns="45720" tIns="22860" rIns="45720" bIns="22860">
            <a:spAutoFit/>
          </a:bodyPr>
          <a:lstStyle/>
          <a:p>
            <a:pPr>
              <a:defRPr/>
            </a:pPr>
            <a:r>
              <a:rPr lang="zh-CN" altLang="en-US" sz="3300" b="1" cap="small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合作资源详情</a:t>
            </a:r>
            <a:endParaRPr lang="en-US" altLang="zh-CN" sz="3300" b="1" cap="small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585787" y="931454"/>
            <a:ext cx="528638" cy="488950"/>
          </a:xfrm>
          <a:prstGeom prst="triangle">
            <a:avLst/>
          </a:prstGeom>
          <a:solidFill>
            <a:srgbClr val="B80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anchor="ctr"/>
          <a:lstStyle/>
          <a:p>
            <a:pPr algn="ctr" defTabSz="914400">
              <a:defRPr/>
            </a:pPr>
            <a:endParaRPr lang="zh-CN" altLang="en-US">
              <a:solidFill>
                <a:srgbClr val="B8006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7456" y="6329360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备注：</a:t>
            </a:r>
            <a:r>
              <a:rPr lang="zh-CN" altLang="en-US" sz="1400" dirty="0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</a:rPr>
              <a:t>紫色字体</a:t>
            </a:r>
            <a:r>
              <a:rPr lang="zh-CN" altLang="en-US" sz="14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为评测资源，相较于上一版排期资源更加集中，资源点位更加优质</a:t>
            </a:r>
            <a:endParaRPr lang="en-US" altLang="zh-CN" sz="14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zh-CN" altLang="en-US" sz="1400" b="1" dirty="0">
                <a:solidFill>
                  <a:srgbClr val="00B0F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蓝色字体</a:t>
            </a:r>
            <a:r>
              <a:rPr lang="zh-CN" altLang="en-US" sz="14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为评测室</a:t>
            </a:r>
            <a:r>
              <a:rPr lang="en-US" altLang="zh-CN" sz="14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H5</a:t>
            </a:r>
            <a:r>
              <a:rPr lang="zh-CN" altLang="en-US" sz="14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网页搭建的时间段；</a:t>
            </a:r>
            <a:r>
              <a:rPr lang="zh-CN" altLang="en-US" sz="1400" b="1" dirty="0">
                <a:solidFill>
                  <a:srgbClr val="FFFF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黄色背景</a:t>
            </a:r>
            <a:r>
              <a:rPr lang="zh-CN" altLang="en-US" sz="14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为发放软文的时间点。</a:t>
            </a:r>
            <a:endParaRPr lang="zh-CN" altLang="en-US" sz="14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04121" y="1600200"/>
          <a:ext cx="11789204" cy="42402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10172"/>
                <a:gridCol w="292872"/>
                <a:gridCol w="292872"/>
                <a:gridCol w="292872"/>
                <a:gridCol w="292872"/>
                <a:gridCol w="292735"/>
                <a:gridCol w="293009"/>
                <a:gridCol w="292872"/>
                <a:gridCol w="280035"/>
                <a:gridCol w="306070"/>
                <a:gridCol w="292511"/>
                <a:gridCol w="292872"/>
                <a:gridCol w="292872"/>
                <a:gridCol w="292872"/>
                <a:gridCol w="292872"/>
                <a:gridCol w="292872"/>
                <a:gridCol w="292872"/>
                <a:gridCol w="292872"/>
                <a:gridCol w="292872"/>
                <a:gridCol w="292735"/>
                <a:gridCol w="293009"/>
                <a:gridCol w="292872"/>
                <a:gridCol w="292872"/>
                <a:gridCol w="292872"/>
                <a:gridCol w="292872"/>
                <a:gridCol w="292872"/>
                <a:gridCol w="292872"/>
                <a:gridCol w="292872"/>
                <a:gridCol w="292872"/>
                <a:gridCol w="292872"/>
                <a:gridCol w="292872"/>
                <a:gridCol w="292872"/>
              </a:tblGrid>
              <a:tr h="2750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050" b="1" u="none" strike="noStrike" dirty="0">
                          <a:effectLst/>
                          <a:latin typeface="华文细黑" panose="02010600040101010101" charset="-122"/>
                          <a:ea typeface="华文细黑" panose="02010600040101010101" charset="-122"/>
                        </a:rPr>
                        <a:t>媒体名称</a:t>
                      </a:r>
                      <a:endParaRPr lang="zh-CN" alt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4"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</a:rPr>
                        <a:t>8</a:t>
                      </a:r>
                      <a:r>
                        <a:rPr lang="zh-CN" altLang="en-US" sz="1000" u="none" strike="noStrike" dirty="0">
                          <a:effectLst/>
                        </a:rPr>
                        <a:t>月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</a:rPr>
                        <a:t>9</a:t>
                      </a:r>
                      <a:r>
                        <a:rPr lang="zh-CN" altLang="en-US" sz="1000" u="none" strike="noStrike" dirty="0">
                          <a:effectLst/>
                        </a:rPr>
                        <a:t>月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83244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10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11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12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13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14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15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16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17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18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19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20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21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22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</a:rPr>
                        <a:t>23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</a:rPr>
                        <a:t>24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25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</a:rPr>
                        <a:t>26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</a:rPr>
                        <a:t>27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</a:rPr>
                        <a:t>28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29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</a:rPr>
                        <a:t>30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</a:rPr>
                        <a:t>31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</a:rPr>
                        <a:t>1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</a:rPr>
                        <a:t>2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</a:rPr>
                        <a:t>3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</a:rPr>
                        <a:t>4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</a:rPr>
                        <a:t>5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</a:rPr>
                        <a:t>6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7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32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APP-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启动画面（两轮播）可点击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61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运动首页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文字按钮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15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乐活动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列表置顶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（入口图）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15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乐活动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列表置顶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（入口图）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61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APP-</a:t>
                      </a:r>
                      <a:r>
                        <a:rPr lang="zh-CN" altLang="en-US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启动画面（两轮播）可点击</a:t>
                      </a:r>
                      <a:endParaRPr lang="zh-CN" altLang="en-US" sz="1000" b="0" i="0" u="none" strike="noStrike">
                        <a:solidFill>
                          <a:srgbClr val="7030A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61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运动首页</a:t>
                      </a:r>
                      <a:r>
                        <a:rPr lang="en-US" altLang="zh-CN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文字按钮</a:t>
                      </a:r>
                      <a:endParaRPr lang="zh-CN" altLang="en-US" sz="1000" b="0" i="0" u="none" strike="noStrike">
                        <a:solidFill>
                          <a:srgbClr val="7030A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80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活动</a:t>
                      </a:r>
                      <a:r>
                        <a:rPr lang="en-US" altLang="zh-CN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首页轮播图轮播</a:t>
                      </a:r>
                      <a:r>
                        <a:rPr lang="en-US" altLang="zh-CN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7030A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乐活动</a:t>
                      </a:r>
                      <a:r>
                        <a:rPr lang="en-US" altLang="zh-CN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列表置顶</a:t>
                      </a:r>
                      <a:r>
                        <a:rPr lang="en-US" altLang="zh-CN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r>
                        <a:rPr lang="zh-CN" altLang="en-US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（入口图）</a:t>
                      </a:r>
                      <a:endParaRPr lang="zh-CN" altLang="en-US" sz="1000" b="0" i="0" u="none" strike="noStrike">
                        <a:solidFill>
                          <a:srgbClr val="7030A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61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咕咚吧</a:t>
                      </a:r>
                      <a:r>
                        <a:rPr lang="en-US" altLang="zh-CN" sz="1000" b="0" i="0" u="none" strike="noStrike" dirty="0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1000" b="0" i="0" u="none" strike="noStrike" dirty="0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软文专题置顶（</a:t>
                      </a:r>
                      <a:r>
                        <a:rPr lang="en-US" altLang="zh-CN" sz="1000" b="0" i="0" u="none" strike="noStrike" dirty="0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r>
                        <a:rPr lang="zh-CN" altLang="en-US" sz="1000" b="0" i="0" u="none" strike="noStrike" dirty="0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）</a:t>
                      </a:r>
                      <a:endParaRPr lang="zh-CN" altLang="en-US" sz="1000" b="0" i="0" u="none" strike="noStrike" dirty="0">
                        <a:solidFill>
                          <a:srgbClr val="7030A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新媒体</a:t>
                      </a:r>
                      <a:r>
                        <a:rPr lang="en-US" altLang="zh-CN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咕咚网官方微博</a:t>
                      </a:r>
                      <a:endParaRPr lang="zh-CN" altLang="en-US" sz="1000" b="0" i="0" u="none" strike="noStrike">
                        <a:solidFill>
                          <a:srgbClr val="7030A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新媒体</a:t>
                      </a:r>
                      <a:r>
                        <a:rPr lang="en-US" altLang="zh-CN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1000" b="0" i="0" u="none" strike="noStrike">
                          <a:solidFill>
                            <a:srgbClr val="7030A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咕咚网官方微信（订阅号）</a:t>
                      </a:r>
                      <a:endParaRPr lang="zh-CN" altLang="en-US" sz="1000" b="0" i="0" u="none" strike="noStrike">
                        <a:solidFill>
                          <a:srgbClr val="7030A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61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活动</a:t>
                      </a:r>
                      <a:r>
                        <a:rPr lang="en-US" altLang="zh-CN" sz="10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首页轮播图轮播</a:t>
                      </a:r>
                      <a:r>
                        <a:rPr lang="en-US" altLang="zh-CN" sz="10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61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乐活动</a:t>
                      </a:r>
                      <a:r>
                        <a:rPr lang="en-US" altLang="zh-CN" sz="10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列表置顶</a:t>
                      </a:r>
                      <a:r>
                        <a:rPr lang="en-US" altLang="zh-CN" sz="10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r>
                        <a:rPr lang="zh-CN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（入口图）</a:t>
                      </a:r>
                      <a:endParaRPr lang="zh-CN" altLang="en-US" sz="1000" b="0" i="0" u="none" strike="noStrike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61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乐活动</a:t>
                      </a:r>
                      <a:r>
                        <a:rPr lang="en-US" altLang="zh-CN" sz="10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  <a:r>
                        <a:rPr lang="zh-CN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列表置顶</a:t>
                      </a:r>
                      <a:r>
                        <a:rPr lang="en-US" altLang="zh-CN" sz="10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r>
                        <a:rPr lang="zh-CN" altLang="en-US" sz="1000" b="0" i="0" u="none" strike="noStrike"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（入口图）</a:t>
                      </a:r>
                      <a:endParaRPr lang="zh-CN" altLang="en-US" sz="1000" b="0" i="0" u="none" strike="noStrike"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36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  <a:latin typeface="华文细黑" panose="02010600040101010101" charset="-122"/>
                          <a:ea typeface="华文细黑" panose="02010600040101010101" charset="-122"/>
                        </a:rPr>
                        <a:t>H5</a:t>
                      </a:r>
                      <a:r>
                        <a:rPr lang="zh-CN" altLang="en-US" sz="1000" b="1" u="none" strike="noStrike" dirty="0">
                          <a:solidFill>
                            <a:schemeClr val="tx1"/>
                          </a:solidFill>
                          <a:effectLst/>
                          <a:latin typeface="华文细黑" panose="02010600040101010101" charset="-122"/>
                          <a:ea typeface="华文细黑" panose="02010600040101010101" charset="-122"/>
                        </a:rPr>
                        <a:t>网页搭建</a:t>
                      </a:r>
                      <a:endParaRPr lang="zh-CN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1"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effectLst/>
                        </a:rPr>
                        <a:t>1</a:t>
                      </a:r>
                      <a:endParaRPr lang="en-US" altLang="zh-CN" sz="900" b="0" i="0" u="none" strike="noStrike">
                        <a:solidFill>
                          <a:srgbClr val="4BACC6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3914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 u="none" strike="noStrike" dirty="0">
                          <a:solidFill>
                            <a:srgbClr val="0070C0"/>
                          </a:solidFill>
                          <a:effectLst/>
                          <a:latin typeface="华文细黑" panose="02010600040101010101" charset="-122"/>
                          <a:ea typeface="华文细黑" panose="02010600040101010101" charset="-122"/>
                        </a:rPr>
                        <a:t>评测室</a:t>
                      </a:r>
                      <a:r>
                        <a:rPr lang="en-US" altLang="zh-CN" sz="1000" b="1" u="none" strike="noStrike" dirty="0">
                          <a:solidFill>
                            <a:srgbClr val="0070C0"/>
                          </a:solidFill>
                          <a:effectLst/>
                          <a:latin typeface="华文细黑" panose="02010600040101010101" charset="-122"/>
                          <a:ea typeface="华文细黑" panose="02010600040101010101" charset="-122"/>
                        </a:rPr>
                        <a:t>H5</a:t>
                      </a:r>
                      <a:r>
                        <a:rPr lang="zh-CN" altLang="en-US" sz="1000" b="1" u="none" strike="noStrike" dirty="0">
                          <a:solidFill>
                            <a:srgbClr val="0070C0"/>
                          </a:solidFill>
                          <a:effectLst/>
                          <a:latin typeface="华文细黑" panose="02010600040101010101" charset="-122"/>
                          <a:ea typeface="华文细黑" panose="02010600040101010101" charset="-122"/>
                        </a:rPr>
                        <a:t>网页搭建</a:t>
                      </a:r>
                      <a:endParaRPr lang="zh-CN" alt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　</a:t>
                      </a:r>
                      <a:endParaRPr lang="zh-CN" altLang="en-US" sz="900" b="0" i="0" u="none" strike="noStrike">
                        <a:solidFill>
                          <a:srgbClr val="4BACC6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　</a:t>
                      </a:r>
                      <a:endParaRPr lang="zh-CN" altLang="en-US" sz="900" b="0" i="0" u="none" strike="noStrike">
                        <a:solidFill>
                          <a:srgbClr val="4BACC6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报名</a:t>
                      </a:r>
                      <a:endParaRPr lang="en-US" altLang="zh-CN" sz="9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筛选人员</a:t>
                      </a:r>
                      <a:r>
                        <a:rPr lang="zh-CN" altLang="en-US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　</a:t>
                      </a:r>
                      <a:endParaRPr lang="zh-CN" altLang="en-US" sz="10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发放李宁弧</a:t>
                      </a:r>
                      <a:r>
                        <a:rPr lang="en-US" altLang="zh-CN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zh-CN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1E9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产品试用评测</a:t>
                      </a:r>
                      <a:endParaRPr lang="zh-CN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审稿</a:t>
                      </a:r>
                      <a:endParaRPr lang="zh-CN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1E9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发稿</a:t>
                      </a:r>
                      <a:endParaRPr lang="zh-CN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5961" marR="5961" marT="59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img3.douban.com/view/event_poster/raw/public/7608b0ae4b744e3.jpg"/>
          <p:cNvPicPr>
            <a:picLocks noChangeAspect="1" noChangeArrowheads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2003897"/>
            <a:ext cx="5505856" cy="142996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  <a:alpha val="17000"/>
                </a:schemeClr>
              </a:gs>
              <a:gs pos="35000">
                <a:srgbClr val="1A1648">
                  <a:alpha val="27000"/>
                </a:srgbClr>
              </a:gs>
              <a:gs pos="100000">
                <a:srgbClr val="1A1648">
                  <a:alpha val="5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0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0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0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0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0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0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0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0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0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ctr"/>
            <a:endParaRPr lang="zh-CN" altLang="en-US" dirty="0">
              <a:sym typeface="方正风雅宋简体" panose="02000000000000000000" charset="-122"/>
            </a:endParaRPr>
          </a:p>
        </p:txBody>
      </p:sp>
      <p:sp>
        <p:nvSpPr>
          <p:cNvPr id="4" name="Shape 58"/>
          <p:cNvSpPr/>
          <p:nvPr/>
        </p:nvSpPr>
        <p:spPr>
          <a:xfrm>
            <a:off x="768418" y="2283889"/>
            <a:ext cx="2508378" cy="784830"/>
          </a:xfrm>
          <a:prstGeom prst="rect">
            <a:avLst/>
          </a:prstGeom>
          <a:ln w="12700">
            <a:miter lim="400000"/>
          </a:ln>
        </p:spPr>
        <p:txBody>
          <a:bodyPr wrap="none" lIns="22860" tIns="22860" rIns="22860" bIns="22860">
            <a:spAutoFit/>
          </a:bodyPr>
          <a:lstStyle/>
          <a:p>
            <a:pPr defTabSz="228600">
              <a:defRPr sz="6600">
                <a:solidFill>
                  <a:srgbClr val="FF338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zh-CN" altLang="en-US" sz="48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执行团队</a:t>
            </a:r>
            <a:endParaRPr sz="4800" b="1" dirty="0">
              <a:solidFill>
                <a:srgbClr val="B80060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仓耳今楷01简繁 W04" panose="020204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58"/>
          <p:cNvSpPr/>
          <p:nvPr/>
        </p:nvSpPr>
        <p:spPr>
          <a:xfrm>
            <a:off x="5163513" y="263079"/>
            <a:ext cx="1892825" cy="600165"/>
          </a:xfrm>
          <a:prstGeom prst="rect">
            <a:avLst/>
          </a:prstGeom>
          <a:ln w="12700">
            <a:miter lim="400000"/>
          </a:ln>
        </p:spPr>
        <p:txBody>
          <a:bodyPr wrap="none" lIns="22860" tIns="22860" rIns="22860" bIns="22860">
            <a:spAutoFit/>
          </a:bodyPr>
          <a:lstStyle/>
          <a:p>
            <a:pPr defTabSz="228600">
              <a:defRPr sz="6600">
                <a:solidFill>
                  <a:srgbClr val="FF338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zh-CN" altLang="en-US"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上海蓝标</a:t>
            </a:r>
            <a:endParaRPr sz="3600" b="1" dirty="0">
              <a:solidFill>
                <a:srgbClr val="B80060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仓耳今楷01简繁 W04" panose="02020400000000000000" charset="-122"/>
            </a:endParaRPr>
          </a:p>
        </p:txBody>
      </p:sp>
      <p:sp>
        <p:nvSpPr>
          <p:cNvPr id="45" name="Shape 58"/>
          <p:cNvSpPr/>
          <p:nvPr/>
        </p:nvSpPr>
        <p:spPr>
          <a:xfrm>
            <a:off x="5611095" y="4889998"/>
            <a:ext cx="969495" cy="600165"/>
          </a:xfrm>
          <a:prstGeom prst="rect">
            <a:avLst/>
          </a:prstGeom>
          <a:ln w="12700">
            <a:miter lim="400000"/>
          </a:ln>
        </p:spPr>
        <p:txBody>
          <a:bodyPr wrap="none" lIns="22860" tIns="22860" rIns="22860" bIns="22860">
            <a:spAutoFit/>
          </a:bodyPr>
          <a:lstStyle/>
          <a:p>
            <a:pPr defTabSz="228600">
              <a:defRPr sz="6600">
                <a:solidFill>
                  <a:srgbClr val="FF338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zh-CN" altLang="en-US" sz="3600" b="1" dirty="0">
                <a:solidFill>
                  <a:srgbClr val="B8006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仓耳今楷01简繁 W04" panose="02020400000000000000" charset="-122"/>
              </a:rPr>
              <a:t>咕咚</a:t>
            </a:r>
            <a:endParaRPr sz="3600" b="1" dirty="0">
              <a:solidFill>
                <a:srgbClr val="B80060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仓耳今楷01简繁 W04" panose="02020400000000000000" charset="-122"/>
            </a:endParaRPr>
          </a:p>
        </p:txBody>
      </p:sp>
      <p:sp>
        <p:nvSpPr>
          <p:cNvPr id="47" name="对角圆角矩形 46"/>
          <p:cNvSpPr/>
          <p:nvPr/>
        </p:nvSpPr>
        <p:spPr>
          <a:xfrm>
            <a:off x="2219281" y="5430621"/>
            <a:ext cx="1846187" cy="649006"/>
          </a:xfrm>
          <a:prstGeom prst="round2Diag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r>
              <a:rPr kumimoji="1" lang="zh-CN" altLang="en-US" sz="2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梁昀</a:t>
            </a:r>
            <a:endParaRPr kumimoji="1" lang="zh-CN" altLang="en-US" sz="2400" dirty="0">
              <a:solidFill>
                <a:srgbClr val="FFFFFF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sp>
        <p:nvSpPr>
          <p:cNvPr id="48" name="剪去单圆角的矩形 47"/>
          <p:cNvSpPr/>
          <p:nvPr/>
        </p:nvSpPr>
        <p:spPr>
          <a:xfrm>
            <a:off x="2219281" y="5927731"/>
            <a:ext cx="1846187" cy="408257"/>
          </a:xfrm>
          <a:prstGeom prst="snipRoundRect">
            <a:avLst/>
          </a:prstGeom>
          <a:noFill/>
          <a:ln>
            <a:noFill/>
          </a:ln>
        </p:spPr>
        <p:txBody>
          <a:bodyPr wrap="square" lIns="45720" tIns="22860" rIns="45720" bIns="22860" rtlCol="0" anchor="ctr">
            <a:noAutofit/>
          </a:bodyPr>
          <a:lstStyle/>
          <a:p>
            <a:pPr algn="ctr"/>
            <a:r>
              <a:rPr kumimoji="1" lang="zh-CN" altLang="en-US" sz="1200" dirty="0">
                <a:solidFill>
                  <a:schemeClr val="bg1">
                    <a:lumMod val="65000"/>
                  </a:schemeClr>
                </a:solidFill>
              </a:rPr>
              <a:t>副总裁</a:t>
            </a:r>
            <a:endParaRPr kumimoji="1"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0" name="对角圆角矩形 49"/>
          <p:cNvSpPr/>
          <p:nvPr/>
        </p:nvSpPr>
        <p:spPr>
          <a:xfrm>
            <a:off x="5174202" y="5430620"/>
            <a:ext cx="1846187" cy="649006"/>
          </a:xfrm>
          <a:prstGeom prst="round2Diag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r>
              <a:rPr kumimoji="1" lang="zh-CN" altLang="en-US" sz="2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祝云博</a:t>
            </a:r>
            <a:endParaRPr kumimoji="1" lang="zh-CN" altLang="en-US" sz="2400" dirty="0">
              <a:solidFill>
                <a:srgbClr val="FFFFFF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sp>
        <p:nvSpPr>
          <p:cNvPr id="51" name="剪去单圆角的矩形 50"/>
          <p:cNvSpPr/>
          <p:nvPr/>
        </p:nvSpPr>
        <p:spPr>
          <a:xfrm>
            <a:off x="5174202" y="5927731"/>
            <a:ext cx="1846187" cy="408256"/>
          </a:xfrm>
          <a:prstGeom prst="snipRoundRect">
            <a:avLst/>
          </a:prstGeom>
          <a:noFill/>
          <a:ln>
            <a:noFill/>
          </a:ln>
        </p:spPr>
        <p:txBody>
          <a:bodyPr wrap="square" lIns="45720" tIns="22860" rIns="45720" bIns="22860" rtlCol="0" anchor="ctr">
            <a:noAutofit/>
          </a:bodyPr>
          <a:lstStyle/>
          <a:p>
            <a:pPr algn="ctr"/>
            <a:r>
              <a:rPr kumimoji="1" lang="zh-CN" altLang="en-US" sz="1200" dirty="0">
                <a:solidFill>
                  <a:schemeClr val="bg1">
                    <a:lumMod val="65000"/>
                  </a:schemeClr>
                </a:solidFill>
              </a:rPr>
              <a:t>策划</a:t>
            </a:r>
            <a:endParaRPr kumimoji="1"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3" name="对角圆角矩形 52"/>
          <p:cNvSpPr/>
          <p:nvPr/>
        </p:nvSpPr>
        <p:spPr>
          <a:xfrm>
            <a:off x="8630703" y="5430621"/>
            <a:ext cx="1846187" cy="649006"/>
          </a:xfrm>
          <a:prstGeom prst="round2Diag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r>
              <a:rPr lang="zh-CN" altLang="en-US" sz="2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邵西子</a:t>
            </a:r>
            <a:endParaRPr kumimoji="1" lang="zh-CN" altLang="en-US" sz="2400" dirty="0">
              <a:solidFill>
                <a:srgbClr val="FFFFFF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sp>
        <p:nvSpPr>
          <p:cNvPr id="54" name="剪去单圆角的矩形 53"/>
          <p:cNvSpPr/>
          <p:nvPr/>
        </p:nvSpPr>
        <p:spPr>
          <a:xfrm>
            <a:off x="8630703" y="5927731"/>
            <a:ext cx="1846187" cy="408257"/>
          </a:xfrm>
          <a:prstGeom prst="snipRoundRect">
            <a:avLst/>
          </a:prstGeom>
          <a:noFill/>
          <a:ln>
            <a:noFill/>
          </a:ln>
        </p:spPr>
        <p:txBody>
          <a:bodyPr wrap="square" lIns="45720" tIns="22860" rIns="45720" bIns="22860" rtlCol="0" anchor="ctr">
            <a:noAutofit/>
          </a:bodyPr>
          <a:lstStyle/>
          <a:p>
            <a:pPr algn="ctr"/>
            <a:r>
              <a:rPr kumimoji="1" lang="zh-CN" altLang="en-US" sz="1200" dirty="0">
                <a:solidFill>
                  <a:schemeClr val="bg1">
                    <a:lumMod val="65000"/>
                  </a:schemeClr>
                </a:solidFill>
              </a:rPr>
              <a:t>策划</a:t>
            </a:r>
            <a:endParaRPr kumimoji="1"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60" name="直线连接符 59"/>
          <p:cNvCxnSpPr/>
          <p:nvPr/>
        </p:nvCxnSpPr>
        <p:spPr>
          <a:xfrm>
            <a:off x="8983731" y="1652343"/>
            <a:ext cx="0" cy="2868123"/>
          </a:xfrm>
          <a:prstGeom prst="line">
            <a:avLst/>
          </a:prstGeom>
          <a:ln w="127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组 10"/>
          <p:cNvGrpSpPr/>
          <p:nvPr/>
        </p:nvGrpSpPr>
        <p:grpSpPr>
          <a:xfrm>
            <a:off x="437429" y="952111"/>
            <a:ext cx="2913753" cy="3641276"/>
            <a:chOff x="259130" y="1938562"/>
            <a:chExt cx="5827505" cy="7282551"/>
          </a:xfrm>
        </p:grpSpPr>
        <p:sp>
          <p:nvSpPr>
            <p:cNvPr id="3" name="对角圆角矩形 2"/>
            <p:cNvSpPr/>
            <p:nvPr/>
          </p:nvSpPr>
          <p:spPr>
            <a:xfrm>
              <a:off x="1326696" y="3134050"/>
              <a:ext cx="3692373" cy="1298011"/>
            </a:xfrm>
            <a:prstGeom prst="round2Diag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rgbClr val="FFFFFF"/>
                  </a:solidFill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曹凌澜</a:t>
              </a:r>
              <a:endParaRPr kumimoji="1" lang="zh-CN" altLang="en-US" sz="2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sp>
          <p:nvSpPr>
            <p:cNvPr id="6" name="对角圆角矩形 5"/>
            <p:cNvSpPr/>
            <p:nvPr/>
          </p:nvSpPr>
          <p:spPr>
            <a:xfrm>
              <a:off x="1326696" y="5196482"/>
              <a:ext cx="3692373" cy="1298011"/>
            </a:xfrm>
            <a:prstGeom prst="round2Diag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2400" dirty="0">
                  <a:solidFill>
                    <a:srgbClr val="FFFFFF"/>
                  </a:solidFill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王丹丹</a:t>
              </a:r>
              <a:endParaRPr kumimoji="1" lang="zh-CN" altLang="en-US" sz="2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sp>
          <p:nvSpPr>
            <p:cNvPr id="7" name="剪去单圆角的矩形 6"/>
            <p:cNvSpPr/>
            <p:nvPr/>
          </p:nvSpPr>
          <p:spPr>
            <a:xfrm>
              <a:off x="1326696" y="6190701"/>
              <a:ext cx="3692373" cy="967978"/>
            </a:xfrm>
            <a:prstGeom prst="snipRound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200" dirty="0">
                  <a:solidFill>
                    <a:schemeClr val="bg1">
                      <a:lumMod val="65000"/>
                    </a:schemeClr>
                  </a:solidFill>
                </a:rPr>
                <a:t>资深客户执行</a:t>
              </a:r>
              <a:endParaRPr kumimoji="1" lang="en-US" altLang="zh-CN" sz="1200" dirty="0">
                <a:solidFill>
                  <a:schemeClr val="bg1">
                    <a:lumMod val="65000"/>
                  </a:schemeClr>
                </a:solidFill>
              </a:endParaRPr>
            </a:p>
            <a:p>
              <a:pPr algn="ctr"/>
              <a:r>
                <a:rPr kumimoji="1" lang="zh-CN" altLang="en-US" sz="1200" dirty="0">
                  <a:solidFill>
                    <a:schemeClr val="bg1">
                      <a:lumMod val="65000"/>
                    </a:schemeClr>
                  </a:solidFill>
                </a:rPr>
                <a:t>媒体负责人</a:t>
              </a:r>
              <a:endParaRPr kumimoji="1"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8" name="对角圆角矩形 7"/>
            <p:cNvSpPr/>
            <p:nvPr/>
          </p:nvSpPr>
          <p:spPr>
            <a:xfrm>
              <a:off x="1326696" y="7258915"/>
              <a:ext cx="3692373" cy="1298011"/>
            </a:xfrm>
            <a:prstGeom prst="round2Diag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2400" dirty="0">
                  <a:solidFill>
                    <a:srgbClr val="FFFFFF"/>
                  </a:solidFill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陈琪</a:t>
              </a:r>
              <a:endParaRPr kumimoji="1" lang="zh-CN" altLang="en-US" sz="2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sp>
          <p:nvSpPr>
            <p:cNvPr id="9" name="剪去单圆角的矩形 8"/>
            <p:cNvSpPr/>
            <p:nvPr/>
          </p:nvSpPr>
          <p:spPr>
            <a:xfrm>
              <a:off x="1326696" y="8253135"/>
              <a:ext cx="3692373" cy="967978"/>
            </a:xfrm>
            <a:prstGeom prst="snipRound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200" dirty="0">
                  <a:solidFill>
                    <a:schemeClr val="bg1">
                      <a:lumMod val="65000"/>
                    </a:schemeClr>
                  </a:solidFill>
                </a:rPr>
                <a:t>客户执行</a:t>
              </a:r>
              <a:endParaRPr kumimoji="1" lang="en-US" altLang="zh-CN" sz="1200" dirty="0">
                <a:solidFill>
                  <a:schemeClr val="bg1">
                    <a:lumMod val="65000"/>
                  </a:schemeClr>
                </a:solidFill>
              </a:endParaRPr>
            </a:p>
            <a:p>
              <a:pPr algn="ctr"/>
              <a:r>
                <a:rPr kumimoji="1" lang="zh-CN" altLang="en-US" sz="1200" dirty="0">
                  <a:solidFill>
                    <a:schemeClr val="bg1">
                      <a:lumMod val="65000"/>
                    </a:schemeClr>
                  </a:solidFill>
                </a:rPr>
                <a:t>项目执行</a:t>
              </a:r>
              <a:endParaRPr kumimoji="1"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59130" y="1938562"/>
              <a:ext cx="582750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dirty="0">
                  <a:solidFill>
                    <a:schemeClr val="bg1"/>
                  </a:solidFill>
                </a:rPr>
                <a:t>客户部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62" name="直线连接符 61"/>
            <p:cNvCxnSpPr/>
            <p:nvPr/>
          </p:nvCxnSpPr>
          <p:spPr>
            <a:xfrm>
              <a:off x="442305" y="3034790"/>
              <a:ext cx="546115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 3"/>
          <p:cNvGrpSpPr/>
          <p:nvPr/>
        </p:nvGrpSpPr>
        <p:grpSpPr>
          <a:xfrm>
            <a:off x="3273678" y="952111"/>
            <a:ext cx="2913753" cy="3464850"/>
            <a:chOff x="6168972" y="1904222"/>
            <a:chExt cx="5827505" cy="6929700"/>
          </a:xfrm>
        </p:grpSpPr>
        <p:sp>
          <p:nvSpPr>
            <p:cNvPr id="25" name="对角圆角矩形 24"/>
            <p:cNvSpPr/>
            <p:nvPr/>
          </p:nvSpPr>
          <p:spPr>
            <a:xfrm>
              <a:off x="7236538" y="3134050"/>
              <a:ext cx="3692373" cy="1298011"/>
            </a:xfrm>
            <a:prstGeom prst="round2Diag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2400" dirty="0">
                  <a:solidFill>
                    <a:srgbClr val="FFFFFF"/>
                  </a:solidFill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缪雯卿</a:t>
              </a:r>
              <a:endParaRPr kumimoji="1" lang="zh-CN" altLang="en-US" sz="2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sp>
          <p:nvSpPr>
            <p:cNvPr id="26" name="剪去单圆角的矩形 25"/>
            <p:cNvSpPr/>
            <p:nvPr/>
          </p:nvSpPr>
          <p:spPr>
            <a:xfrm>
              <a:off x="7236538" y="4128270"/>
              <a:ext cx="3692373" cy="967978"/>
            </a:xfrm>
            <a:prstGeom prst="snipRound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200" dirty="0">
                  <a:solidFill>
                    <a:schemeClr val="bg1">
                      <a:lumMod val="65000"/>
                    </a:schemeClr>
                  </a:solidFill>
                </a:rPr>
                <a:t>创意组长</a:t>
              </a:r>
              <a:endParaRPr kumimoji="1" lang="en-US" altLang="zh-CN" sz="1200" dirty="0">
                <a:solidFill>
                  <a:schemeClr val="bg1">
                    <a:lumMod val="65000"/>
                  </a:schemeClr>
                </a:solidFill>
              </a:endParaRPr>
            </a:p>
            <a:p>
              <a:pPr algn="ctr"/>
              <a:r>
                <a:rPr kumimoji="1" lang="zh-CN" altLang="en-US" sz="1200" dirty="0">
                  <a:solidFill>
                    <a:schemeClr val="bg1">
                      <a:lumMod val="65000"/>
                    </a:schemeClr>
                  </a:solidFill>
                </a:rPr>
                <a:t>创意负责人</a:t>
              </a:r>
              <a:endParaRPr kumimoji="1"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8" name="对角圆角矩形 27"/>
            <p:cNvSpPr/>
            <p:nvPr/>
          </p:nvSpPr>
          <p:spPr>
            <a:xfrm>
              <a:off x="7236538" y="5196482"/>
              <a:ext cx="3692373" cy="1298011"/>
            </a:xfrm>
            <a:prstGeom prst="round2Diag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2400" dirty="0">
                  <a:solidFill>
                    <a:srgbClr val="FFFFFF"/>
                  </a:solidFill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大虾</a:t>
              </a:r>
              <a:endParaRPr kumimoji="1" lang="zh-CN" altLang="en-US" sz="2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sp>
          <p:nvSpPr>
            <p:cNvPr id="29" name="剪去单圆角的矩形 28"/>
            <p:cNvSpPr/>
            <p:nvPr/>
          </p:nvSpPr>
          <p:spPr>
            <a:xfrm>
              <a:off x="7236538" y="6190702"/>
              <a:ext cx="3692373" cy="580786"/>
            </a:xfrm>
            <a:prstGeom prst="snipRound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200" dirty="0">
                  <a:solidFill>
                    <a:schemeClr val="bg1">
                      <a:lumMod val="65000"/>
                    </a:schemeClr>
                  </a:solidFill>
                </a:rPr>
                <a:t>资深美术指导</a:t>
              </a:r>
              <a:endParaRPr kumimoji="1"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1" name="对角圆角矩形 30"/>
            <p:cNvSpPr/>
            <p:nvPr/>
          </p:nvSpPr>
          <p:spPr>
            <a:xfrm>
              <a:off x="7236538" y="7258915"/>
              <a:ext cx="3692373" cy="1298011"/>
            </a:xfrm>
            <a:prstGeom prst="round2Diag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400" dirty="0">
                  <a:solidFill>
                    <a:srgbClr val="FFFFFF"/>
                  </a:solidFill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Evan</a:t>
              </a:r>
              <a:endParaRPr kumimoji="1" lang="zh-CN" altLang="en-US" sz="2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sp>
          <p:nvSpPr>
            <p:cNvPr id="32" name="剪去单圆角的矩形 31"/>
            <p:cNvSpPr/>
            <p:nvPr/>
          </p:nvSpPr>
          <p:spPr>
            <a:xfrm>
              <a:off x="7236538" y="8253136"/>
              <a:ext cx="3692373" cy="580786"/>
            </a:xfrm>
            <a:prstGeom prst="snipRound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200" dirty="0">
                  <a:solidFill>
                    <a:schemeClr val="bg1">
                      <a:lumMod val="65000"/>
                    </a:schemeClr>
                  </a:solidFill>
                </a:rPr>
                <a:t>美术指导</a:t>
              </a:r>
              <a:endParaRPr kumimoji="1"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168972" y="1904222"/>
              <a:ext cx="582750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dirty="0">
                  <a:solidFill>
                    <a:schemeClr val="bg1"/>
                  </a:solidFill>
                </a:rPr>
                <a:t>创意部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65" name="直线连接符 64"/>
            <p:cNvCxnSpPr/>
            <p:nvPr/>
          </p:nvCxnSpPr>
          <p:spPr>
            <a:xfrm>
              <a:off x="6352147" y="3034790"/>
              <a:ext cx="546115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 1"/>
          <p:cNvGrpSpPr/>
          <p:nvPr/>
        </p:nvGrpSpPr>
        <p:grpSpPr>
          <a:xfrm>
            <a:off x="8946174" y="952111"/>
            <a:ext cx="2913753" cy="1520281"/>
            <a:chOff x="17392069" y="1904222"/>
            <a:chExt cx="5827505" cy="3040561"/>
          </a:xfrm>
        </p:grpSpPr>
        <p:sp>
          <p:nvSpPr>
            <p:cNvPr id="35" name="文本框 34"/>
            <p:cNvSpPr txBox="1"/>
            <p:nvPr/>
          </p:nvSpPr>
          <p:spPr>
            <a:xfrm>
              <a:off x="17392069" y="1904222"/>
              <a:ext cx="582750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dirty="0">
                  <a:solidFill>
                    <a:schemeClr val="bg1"/>
                  </a:solidFill>
                </a:rPr>
                <a:t>特别顾问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8" name="对角圆角矩形 37"/>
            <p:cNvSpPr/>
            <p:nvPr/>
          </p:nvSpPr>
          <p:spPr>
            <a:xfrm>
              <a:off x="18459635" y="3134050"/>
              <a:ext cx="3692373" cy="1298011"/>
            </a:xfrm>
            <a:prstGeom prst="round2Diag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2400" dirty="0">
                  <a:solidFill>
                    <a:srgbClr val="FFFFFF"/>
                  </a:solidFill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杨达华</a:t>
              </a:r>
              <a:endParaRPr kumimoji="1" lang="zh-CN" altLang="en-US" sz="2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sp>
          <p:nvSpPr>
            <p:cNvPr id="39" name="剪去单圆角的矩形 38"/>
            <p:cNvSpPr/>
            <p:nvPr/>
          </p:nvSpPr>
          <p:spPr>
            <a:xfrm>
              <a:off x="18459635" y="4128270"/>
              <a:ext cx="3692373" cy="816513"/>
            </a:xfrm>
            <a:prstGeom prst="snipRoundRect">
              <a:avLst/>
            </a:prstGeom>
            <a:noFill/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kumimoji="1" lang="zh-CN" altLang="en-US" sz="1200" dirty="0">
                  <a:solidFill>
                    <a:schemeClr val="bg1">
                      <a:lumMod val="65000"/>
                    </a:schemeClr>
                  </a:solidFill>
                </a:rPr>
                <a:t>总经理</a:t>
              </a:r>
              <a:endParaRPr kumimoji="1"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cxnSp>
          <p:nvCxnSpPr>
            <p:cNvPr id="66" name="直线连接符 65"/>
            <p:cNvCxnSpPr/>
            <p:nvPr/>
          </p:nvCxnSpPr>
          <p:spPr>
            <a:xfrm>
              <a:off x="17575244" y="3034790"/>
              <a:ext cx="546115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7" name="直线连接符 66"/>
          <p:cNvCxnSpPr/>
          <p:nvPr/>
        </p:nvCxnSpPr>
        <p:spPr>
          <a:xfrm>
            <a:off x="631457" y="4694045"/>
            <a:ext cx="10800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0" name="组 39"/>
          <p:cNvGrpSpPr/>
          <p:nvPr/>
        </p:nvGrpSpPr>
        <p:grpSpPr>
          <a:xfrm>
            <a:off x="6109926" y="952111"/>
            <a:ext cx="2913753" cy="2551497"/>
            <a:chOff x="17392069" y="1904222"/>
            <a:chExt cx="5827505" cy="5102993"/>
          </a:xfrm>
        </p:grpSpPr>
        <p:sp>
          <p:nvSpPr>
            <p:cNvPr id="43" name="文本框 42"/>
            <p:cNvSpPr txBox="1"/>
            <p:nvPr/>
          </p:nvSpPr>
          <p:spPr>
            <a:xfrm>
              <a:off x="17392069" y="1904222"/>
              <a:ext cx="582750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dirty="0">
                  <a:solidFill>
                    <a:schemeClr val="bg1"/>
                  </a:solidFill>
                </a:rPr>
                <a:t>内容团队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6" name="对角圆角矩形 45"/>
            <p:cNvSpPr/>
            <p:nvPr/>
          </p:nvSpPr>
          <p:spPr>
            <a:xfrm>
              <a:off x="18459635" y="3134050"/>
              <a:ext cx="3692373" cy="1298011"/>
            </a:xfrm>
            <a:prstGeom prst="round2Diag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2400" dirty="0">
                  <a:solidFill>
                    <a:srgbClr val="FFFFFF"/>
                  </a:solidFill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李静</a:t>
              </a:r>
              <a:endParaRPr kumimoji="1" lang="zh-CN" altLang="en-US" sz="2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sp>
          <p:nvSpPr>
            <p:cNvPr id="49" name="剪去单圆角的矩形 48"/>
            <p:cNvSpPr/>
            <p:nvPr/>
          </p:nvSpPr>
          <p:spPr>
            <a:xfrm>
              <a:off x="18459635" y="4128270"/>
              <a:ext cx="3692373" cy="816513"/>
            </a:xfrm>
            <a:prstGeom prst="snipRoundRect">
              <a:avLst/>
            </a:prstGeom>
            <a:noFill/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kumimoji="1" lang="zh-CN" altLang="en-US" sz="1200" dirty="0">
                  <a:solidFill>
                    <a:schemeClr val="bg1">
                      <a:lumMod val="65000"/>
                    </a:schemeClr>
                  </a:solidFill>
                </a:rPr>
                <a:t>资深文案</a:t>
              </a:r>
              <a:endParaRPr kumimoji="1"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2" name="对角圆角矩形 51"/>
            <p:cNvSpPr/>
            <p:nvPr/>
          </p:nvSpPr>
          <p:spPr>
            <a:xfrm>
              <a:off x="18459635" y="5196482"/>
              <a:ext cx="3692373" cy="1298011"/>
            </a:xfrm>
            <a:prstGeom prst="round2Diag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2400" dirty="0">
                  <a:solidFill>
                    <a:srgbClr val="FFFFFF"/>
                  </a:solidFill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宋骜聪</a:t>
              </a:r>
              <a:endParaRPr kumimoji="1" lang="zh-CN" altLang="en-US" sz="2400" dirty="0">
                <a:solidFill>
                  <a:srgbClr val="FFFFFF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sp>
          <p:nvSpPr>
            <p:cNvPr id="55" name="剪去单圆角的矩形 54"/>
            <p:cNvSpPr/>
            <p:nvPr/>
          </p:nvSpPr>
          <p:spPr>
            <a:xfrm>
              <a:off x="18459635" y="6190702"/>
              <a:ext cx="3692373" cy="816513"/>
            </a:xfrm>
            <a:prstGeom prst="snipRoundRect">
              <a:avLst/>
            </a:prstGeom>
            <a:noFill/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kumimoji="1" lang="zh-CN" altLang="en-US" sz="1200" dirty="0">
                  <a:solidFill>
                    <a:schemeClr val="bg1">
                      <a:lumMod val="65000"/>
                    </a:schemeClr>
                  </a:solidFill>
                </a:rPr>
                <a:t>文案</a:t>
              </a:r>
              <a:endParaRPr kumimoji="1"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cxnSp>
          <p:nvCxnSpPr>
            <p:cNvPr id="56" name="直线连接符 55"/>
            <p:cNvCxnSpPr/>
            <p:nvPr/>
          </p:nvCxnSpPr>
          <p:spPr>
            <a:xfrm>
              <a:off x="17575244" y="3034790"/>
              <a:ext cx="546115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剪去单圆角的矩形 41"/>
          <p:cNvSpPr/>
          <p:nvPr/>
        </p:nvSpPr>
        <p:spPr>
          <a:xfrm>
            <a:off x="971212" y="2034272"/>
            <a:ext cx="1846187" cy="408257"/>
          </a:xfrm>
          <a:prstGeom prst="snipRound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kumimoji="1" lang="zh-CN" altLang="en-US" sz="1200" dirty="0">
                <a:solidFill>
                  <a:schemeClr val="bg1">
                    <a:lumMod val="65000"/>
                  </a:schemeClr>
                </a:solidFill>
              </a:rPr>
              <a:t>资深客户总监</a:t>
            </a:r>
            <a:endParaRPr kumimoji="1"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67425" y="156674"/>
            <a:ext cx="1558515" cy="65174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627075" y="2148729"/>
            <a:ext cx="6937849" cy="25605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PLACING_PICTURE_USER_VIEWPORT" val="{&quot;height&quot;:4302.682222148124,&quot;width&quot;:6991.857560294194}"/>
</p:tagLst>
</file>

<file path=ppt/tags/tag2.xml><?xml version="1.0" encoding="utf-8"?>
<p:tagLst xmlns:p="http://schemas.openxmlformats.org/presentationml/2006/main">
  <p:tag name="KSO_WM_UNIT_PLACING_PICTURE_USER_VIEWPORT" val="{&quot;height&quot;:4302.682222148124,&quot;width&quot;:3153.088232557448}"/>
</p:tagLst>
</file>

<file path=ppt/tags/tag3.xml><?xml version="1.0" encoding="utf-8"?>
<p:tagLst xmlns:p="http://schemas.openxmlformats.org/presentationml/2006/main">
  <p:tag name="KSO_WM_UNIT_PLACING_PICTURE_USER_VIEWPORT" val="{&quot;height&quot;:4302.682222148124,&quot;width&quot;:3781.1371079080827}"/>
</p:tagLst>
</file>

<file path=ppt/tags/tag4.xml><?xml version="1.0" encoding="utf-8"?>
<p:tagLst xmlns:p="http://schemas.openxmlformats.org/presentationml/2006/main">
  <p:tag name="COMMONDATA" val="eyJoZGlkIjoiMWU3NmU4MzRjMmQwZmYyMTI2MmJkNWRjZTA0NjRmZWUifQ=="/>
</p:tagLst>
</file>

<file path=ppt/theme/theme1.xml><?xml version="1.0" encoding="utf-8"?>
<a:theme xmlns:a="http://schemas.openxmlformats.org/drawingml/2006/main" name="office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TM03457491[[fn=大都市]]</Template>
  <TotalTime>0</TotalTime>
  <Words>3217</Words>
  <Application>WPS 演示</Application>
  <PresentationFormat>宽屏</PresentationFormat>
  <Paragraphs>1634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5" baseType="lpstr">
      <vt:lpstr>Arial</vt:lpstr>
      <vt:lpstr>宋体</vt:lpstr>
      <vt:lpstr>Wingdings</vt:lpstr>
      <vt:lpstr>Helvetica</vt:lpstr>
      <vt:lpstr>仓耳今楷01简繁 W04</vt:lpstr>
      <vt:lpstr>方正尚酷简体</vt:lpstr>
      <vt:lpstr>Bauhaus 93</vt:lpstr>
      <vt:lpstr>华文细黑</vt:lpstr>
      <vt:lpstr>Calibri Light</vt:lpstr>
      <vt:lpstr>Segoe Print</vt:lpstr>
      <vt:lpstr>微软雅黑</vt:lpstr>
      <vt:lpstr>Arial Unicode MS</vt:lpstr>
      <vt:lpstr>Calibri</vt:lpstr>
      <vt:lpstr>等线</vt:lpstr>
      <vt:lpstr>华文宋体</vt:lpstr>
      <vt:lpstr>Helvetica Light</vt:lpstr>
      <vt:lpstr>方正风雅宋简体</vt:lpstr>
      <vt:lpstr>仓耳小漫漫体 W04</vt:lpstr>
      <vt:lpstr>Bauhaus 93</vt:lpstr>
      <vt:lpstr>Helvetica</vt:lpstr>
      <vt:lpstr>Helvetica Light</vt:lpstr>
      <vt:lpstr>Bauhaus Pro Medium</vt:lpstr>
      <vt:lpstr>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灵感严选™文库</cp:lastModifiedBy>
  <cp:revision>838</cp:revision>
  <dcterms:created xsi:type="dcterms:W3CDTF">2016-05-28T06:11:00Z</dcterms:created>
  <dcterms:modified xsi:type="dcterms:W3CDTF">2022-07-25T07:01:04Z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2052-11.1.0.10356</vt:lpwstr>
  </property>
  <property fmtid="{D5CDD505-2E9C-101B-9397-08002B2CF9AE}" pid="3" name="ICV">
    <vt:lpwstr>C7EBF48A038D4CC2B5DA4200A3B1E508</vt:lpwstr>
  </property>
</Properties>
</file>