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heme/theme3.xml" ContentType="application/vnd.openxmlformats-officedocument.theme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notesSlides/notesSlide1.xml" ContentType="application/vnd.openxmlformats-officedocument.presentationml.notesSlide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notesSlides/notesSlide2.xml" ContentType="application/vnd.openxmlformats-officedocument.presentationml.notesSlid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notesSlides/notesSlide3.xml" ContentType="application/vnd.openxmlformats-officedocument.presentationml.notesSlide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notesSlides/notesSlide4.xml" ContentType="application/vnd.openxmlformats-officedocument.presentationml.notesSlide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notesSlides/notesSlide5.xml" ContentType="application/vnd.openxmlformats-officedocument.presentationml.notesSlide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notesSlides/notesSlide6.xml" ContentType="application/vnd.openxmlformats-officedocument.presentationml.notesSlide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notesSlides/notesSlide7.xml" ContentType="application/vnd.openxmlformats-officedocument.presentationml.notesSlide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notesSlides/notesSlide8.xml" ContentType="application/vnd.openxmlformats-officedocument.presentationml.notesSlide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notesSlides/notesSlide9.xml" ContentType="application/vnd.openxmlformats-officedocument.presentationml.notesSlide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notesSlides/notesSlide10.xml" ContentType="application/vnd.openxmlformats-officedocument.presentationml.notesSlide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notesSlides/notesSlide11.xml" ContentType="application/vnd.openxmlformats-officedocument.presentationml.notesSlide+xml"/>
  <Override PartName="/ppt/tags/tag29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301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1" r:id="rId2"/>
  </p:sldMasterIdLst>
  <p:notesMasterIdLst>
    <p:notesMasterId r:id="rId58"/>
  </p:notesMasterIdLst>
  <p:sldIdLst>
    <p:sldId id="256" r:id="rId3"/>
    <p:sldId id="261" r:id="rId4"/>
    <p:sldId id="260" r:id="rId5"/>
    <p:sldId id="257" r:id="rId6"/>
    <p:sldId id="265" r:id="rId7"/>
    <p:sldId id="268" r:id="rId8"/>
    <p:sldId id="258" r:id="rId9"/>
    <p:sldId id="262" r:id="rId10"/>
    <p:sldId id="263" r:id="rId11"/>
    <p:sldId id="264" r:id="rId12"/>
    <p:sldId id="276" r:id="rId13"/>
    <p:sldId id="266" r:id="rId14"/>
    <p:sldId id="269" r:id="rId15"/>
    <p:sldId id="267" r:id="rId16"/>
    <p:sldId id="270" r:id="rId17"/>
    <p:sldId id="271" r:id="rId18"/>
    <p:sldId id="272" r:id="rId19"/>
    <p:sldId id="277" r:id="rId20"/>
    <p:sldId id="286" r:id="rId21"/>
    <p:sldId id="287" r:id="rId22"/>
    <p:sldId id="278" r:id="rId23"/>
    <p:sldId id="279" r:id="rId24"/>
    <p:sldId id="289" r:id="rId25"/>
    <p:sldId id="311" r:id="rId26"/>
    <p:sldId id="288" r:id="rId27"/>
    <p:sldId id="273" r:id="rId28"/>
    <p:sldId id="346" r:id="rId29"/>
    <p:sldId id="312" r:id="rId30"/>
    <p:sldId id="343" r:id="rId31"/>
    <p:sldId id="281" r:id="rId32"/>
    <p:sldId id="313" r:id="rId33"/>
    <p:sldId id="282" r:id="rId34"/>
    <p:sldId id="314" r:id="rId35"/>
    <p:sldId id="283" r:id="rId36"/>
    <p:sldId id="315" r:id="rId37"/>
    <p:sldId id="284" r:id="rId38"/>
    <p:sldId id="285" r:id="rId39"/>
    <p:sldId id="316" r:id="rId40"/>
    <p:sldId id="274" r:id="rId41"/>
    <p:sldId id="317" r:id="rId42"/>
    <p:sldId id="275" r:id="rId43"/>
    <p:sldId id="300" r:id="rId44"/>
    <p:sldId id="301" r:id="rId45"/>
    <p:sldId id="302" r:id="rId46"/>
    <p:sldId id="303" r:id="rId47"/>
    <p:sldId id="318" r:id="rId48"/>
    <p:sldId id="305" r:id="rId49"/>
    <p:sldId id="337" r:id="rId50"/>
    <p:sldId id="306" r:id="rId51"/>
    <p:sldId id="307" r:id="rId52"/>
    <p:sldId id="338" r:id="rId53"/>
    <p:sldId id="308" r:id="rId54"/>
    <p:sldId id="349" r:id="rId55"/>
    <p:sldId id="347" r:id="rId56"/>
    <p:sldId id="319" r:id="rId57"/>
  </p:sldIdLst>
  <p:sldSz cx="12192000" cy="6858000"/>
  <p:notesSz cx="6858000" cy="9144000"/>
  <p:custDataLst>
    <p:tags r:id="rId5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7697C"/>
    <a:srgbClr val="69B76B"/>
    <a:srgbClr val="EFAC05"/>
    <a:srgbClr val="E3BE60"/>
    <a:srgbClr val="FFC000"/>
    <a:srgbClr val="FF6238"/>
    <a:srgbClr val="485056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716" y="52"/>
      </p:cViewPr>
      <p:guideLst>
        <p:guide orient="horz" pos="2160"/>
        <p:guide pos="376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181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gs" Target="tags/tag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75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904299746091099"/>
          <c:y val="0.17905782540745699"/>
          <c:w val="0.43790491781371099"/>
          <c:h val="0.731601361911141"/>
        </c:manualLayout>
      </c:layout>
      <c:pieChart>
        <c:varyColors val="1"/>
        <c:ser>
          <c:idx val="0"/>
          <c:order val="0"/>
          <c:spPr>
            <a:blipFill rotWithShape="1">
              <a:blip xmlns:r="http://schemas.openxmlformats.org/officeDocument/2006/relationships" r:embed="rId4"/>
              <a:stretch>
                <a:fillRect/>
              </a:stretch>
            </a:blipFill>
            <a:ln w="6350">
              <a:noFill/>
            </a:ln>
            <a:effectLst>
              <a:outerShdw blurRad="50800" dist="38100" dir="18900000" algn="b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c:spPr>
          <c:explosion val="7"/>
          <c:dPt>
            <c:idx val="0"/>
            <c:bubble3D val="0"/>
            <c:spPr>
              <a:solidFill>
                <a:srgbClr val="69B76B"/>
              </a:solidFill>
              <a:ln w="6350">
                <a:noFill/>
              </a:ln>
              <a:effectLst>
                <a:outerShdw blurRad="50800" dist="38100" dir="18900000" algn="b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8BE-4861-9101-81FE90BEA221}"/>
              </c:ext>
            </c:extLst>
          </c:dPt>
          <c:dPt>
            <c:idx val="1"/>
            <c:bubble3D val="0"/>
            <c:spPr>
              <a:solidFill>
                <a:srgbClr val="EFAC05"/>
              </a:solidFill>
              <a:ln w="6350">
                <a:noFill/>
              </a:ln>
              <a:effectLst>
                <a:outerShdw blurRad="50800" dist="38100" dir="18900000" algn="b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8BE-4861-9101-81FE90BEA221}"/>
              </c:ext>
            </c:extLst>
          </c:dPt>
          <c:dPt>
            <c:idx val="2"/>
            <c:bubble3D val="0"/>
            <c:spPr>
              <a:solidFill>
                <a:srgbClr val="E7697C"/>
              </a:solidFill>
              <a:ln w="6350">
                <a:noFill/>
              </a:ln>
              <a:effectLst>
                <a:outerShdw blurRad="50800" dist="38100" dir="18900000" algn="b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8BE-4861-9101-81FE90BEA221}"/>
              </c:ext>
            </c:extLst>
          </c:dPt>
          <c:dLbls>
            <c:dLbl>
              <c:idx val="0"/>
              <c:layout>
                <c:manualLayout>
                  <c:x val="-0.111243964893908"/>
                  <c:y val="0.1102592363247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BE-4861-9101-81FE90BEA221}"/>
                </c:ext>
              </c:extLst>
            </c:dLbl>
            <c:dLbl>
              <c:idx val="1"/>
              <c:layout>
                <c:manualLayout>
                  <c:x val="-9.71966484647072E-2"/>
                  <c:y val="-0.105638261221224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BE-4861-9101-81FE90BEA2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1400" b="1" i="0" u="none" strike="noStrike" kern="1200" baseline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lang="zh-CN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6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销售额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Sheet1!$A$2:$A$4</c15:sqref>
                        </c15:formulaRef>
                      </c:ext>
                    </c:extLst>
                    <c:strCache>
                      <c:ptCount val="3"/>
                      <c:pt idx="0">
                        <c:v>招商加盟</c:v>
                      </c:pt>
                      <c:pt idx="1">
                        <c:v>影视短片</c:v>
                      </c:pt>
                      <c:pt idx="2">
                        <c:v>产品售卖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6-F8BE-4861-9101-81FE90BEA22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 rtl="0"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 rtl="0"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 rtl="0"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ayout>
        <c:manualLayout>
          <c:xMode val="edge"/>
          <c:yMode val="edge"/>
          <c:x val="0.80912192494164104"/>
          <c:y val="0.44284701832540202"/>
          <c:w val="0.14700424971568801"/>
          <c:h val="0.3314771691809250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>
      <a:outerShdw blurRad="63500" dist="37357" dir="2700000" sx="0" sy="0" rotWithShape="0">
        <a:scrgbClr r="0" g="0" b="0"/>
      </a:outerShdw>
    </a:effectLst>
  </c:spPr>
  <c:txPr>
    <a:bodyPr/>
    <a:lstStyle/>
    <a:p>
      <a:pPr>
        <a:defRPr lang="zh-CN" sz="1600"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5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605943883680501"/>
          <c:y val="0.25689084895259101"/>
          <c:w val="0.62524500196001598"/>
          <c:h val="0.69128996692392497"/>
        </c:manualLayout>
      </c:layout>
      <c:ofPieChart>
        <c:ofPieType val="bar"/>
        <c:varyColors val="1"/>
        <c:ser>
          <c:idx val="0"/>
          <c:order val="0"/>
          <c:spPr>
            <a:solidFill>
              <a:srgbClr val="E7697C"/>
            </a:solidFill>
            <a:ln w="28575" cap="rnd" cmpd="sng">
              <a:solidFill>
                <a:schemeClr val="bg1"/>
              </a:solidFill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explosion val="3"/>
          <c:dPt>
            <c:idx val="0"/>
            <c:bubble3D val="0"/>
            <c:spPr>
              <a:solidFill>
                <a:srgbClr val="69B76B"/>
              </a:solidFill>
              <a:ln w="28575" cap="rnd" cmpd="sng">
                <a:solidFill>
                  <a:schemeClr val="bg1"/>
                </a:solidFill>
                <a:prstDash val="solid"/>
                <a:rou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005-4EE6-A715-45EDA88BBEBB}"/>
              </c:ext>
            </c:extLst>
          </c:dPt>
          <c:dPt>
            <c:idx val="1"/>
            <c:bubble3D val="0"/>
            <c:spPr>
              <a:solidFill>
                <a:srgbClr val="EFAC05"/>
              </a:solidFill>
              <a:ln w="28575" cap="rnd" cmpd="sng">
                <a:solidFill>
                  <a:schemeClr val="bg1"/>
                </a:solidFill>
                <a:prstDash val="solid"/>
                <a:rou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005-4EE6-A715-45EDA88BBEBB}"/>
              </c:ext>
            </c:extLst>
          </c:dPt>
          <c:dPt>
            <c:idx val="2"/>
            <c:bubble3D val="0"/>
            <c:spPr>
              <a:solidFill>
                <a:srgbClr val="E7697C"/>
              </a:solidFill>
              <a:ln w="28575" cap="rnd" cmpd="sng">
                <a:solidFill>
                  <a:schemeClr val="bg1"/>
                </a:solidFill>
                <a:prstDash val="solid"/>
                <a:rou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005-4EE6-A715-45EDA88BBEBB}"/>
              </c:ext>
            </c:extLst>
          </c:dPt>
          <c:dPt>
            <c:idx val="3"/>
            <c:bubble3D val="0"/>
            <c:spPr>
              <a:solidFill>
                <a:srgbClr val="E7697C"/>
              </a:solidFill>
              <a:ln w="28575" cap="rnd" cmpd="sng">
                <a:solidFill>
                  <a:schemeClr val="bg1"/>
                </a:solidFill>
                <a:prstDash val="solid"/>
                <a:rou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005-4EE6-A715-45EDA88BBEBB}"/>
              </c:ext>
            </c:extLst>
          </c:dPt>
          <c:dPt>
            <c:idx val="4"/>
            <c:bubble3D val="0"/>
            <c:spPr>
              <a:solidFill>
                <a:srgbClr val="E7697C"/>
              </a:solidFill>
              <a:ln w="28575" cap="rnd" cmpd="sng">
                <a:solidFill>
                  <a:schemeClr val="bg1"/>
                </a:solidFill>
                <a:prstDash val="solid"/>
                <a:rou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005-4EE6-A715-45EDA88BBEB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zh-CN" altLang="en-US" sz="1400">
                        <a:solidFill>
                          <a:schemeClr val="bg1"/>
                        </a:solidFill>
                      </a:rPr>
                      <a:t>招商加盟</a:t>
                    </a:r>
                  </a:p>
                  <a:p>
                    <a:r>
                      <a:rPr lang="en-US" altLang="zh-CN" sz="1400">
                        <a:solidFill>
                          <a:schemeClr val="bg1"/>
                        </a:solidFill>
                      </a:rPr>
                      <a:t>50%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005-4EE6-A715-45EDA88BBEBB}"/>
                </c:ext>
              </c:extLst>
            </c:dLbl>
            <c:dLbl>
              <c:idx val="1"/>
              <c:layout>
                <c:manualLayout>
                  <c:x val="-1.0324033245352399E-3"/>
                  <c:y val="0.20293444243356501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sz="1200">
                        <a:solidFill>
                          <a:schemeClr val="bg1"/>
                        </a:solidFill>
                      </a:rPr>
                      <a:t>影视短片</a:t>
                    </a:r>
                  </a:p>
                  <a:p>
                    <a:r>
                      <a:rPr lang="en-US" altLang="zh-CN" sz="1200">
                        <a:solidFill>
                          <a:schemeClr val="bg1"/>
                        </a:solidFill>
                      </a:rPr>
                      <a:t>15%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005-4EE6-A715-45EDA88BBEB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05-4EE6-A715-45EDA88BBEBB}"/>
                </c:ext>
              </c:extLst>
            </c:dLbl>
            <c:dLbl>
              <c:idx val="3"/>
              <c:tx>
                <c:rich>
                  <a:bodyPr rot="0" spcFirstLastPara="0" vertOverflow="ellipsis" vert="horz" wrap="square" lIns="38100" tIns="19050" rIns="38100" bIns="19050" anchor="ctr" anchorCtr="1" forceAA="0"/>
                  <a:lstStyle/>
                  <a:p>
                    <a:pPr defTabSz="914400">
                      <a:defRPr lang="zh-CN" sz="1800" b="1" i="0" u="none" strike="noStrike" kern="1200" baseline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pPr>
                    <a:r>
                      <a:rPr lang="zh-CN" altLang="en-US" sz="1400">
                        <a:solidFill>
                          <a:schemeClr val="bg1"/>
                        </a:solidFill>
                      </a:rPr>
                      <a:t>产品售卖</a:t>
                    </a:r>
                  </a:p>
                  <a:p>
                    <a:pPr defTabSz="914400">
                      <a:defRPr b="1"/>
                    </a:pPr>
                    <a:r>
                      <a:rPr lang="en-US" altLang="zh-CN" sz="1400">
                        <a:solidFill>
                          <a:schemeClr val="bg1"/>
                        </a:solidFill>
                      </a:rPr>
                      <a:t>40%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 forceAA="0"/>
                <a:lstStyle/>
                <a:p>
                  <a:pPr defTabSz="914400">
                    <a:defRPr lang="zh-CN" sz="1800" b="1" i="0" u="none" strike="noStrike" kern="1200" baseline="0">
                      <a:solidFill>
                        <a:schemeClr val="tx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8005-4EE6-A715-45EDA88BBEB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zh-CN" altLang="en-US" sz="1400">
                        <a:solidFill>
                          <a:schemeClr val="bg1"/>
                        </a:solidFill>
                      </a:rPr>
                      <a:t>产品</a:t>
                    </a:r>
                  </a:p>
                  <a:p>
                    <a:r>
                      <a:rPr lang="en-US" altLang="zh-CN" sz="1400">
                        <a:solidFill>
                          <a:schemeClr val="bg1"/>
                        </a:solidFill>
                      </a:rPr>
                      <a:t>35%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005-4EE6-A715-45EDA88BBE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1.5</c:v>
                </c:pt>
                <c:pt idx="2">
                  <c:v>2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销售额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招商加盟</c:v>
                      </c:pt>
                      <c:pt idx="1">
                        <c:v>影视短片</c:v>
                      </c:pt>
                      <c:pt idx="2">
                        <c:v>IP授权/联名</c:v>
                      </c:pt>
                      <c:pt idx="3">
                        <c:v>产品售卖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A-8005-4EE6-A715-45EDA88BB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23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 rtl="0">
              <a:defRPr lang="zh-CN" sz="1400" b="0" i="0" u="none" strike="noStrike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 rtl="0">
              <a:defRPr lang="zh-CN" sz="1400" b="0" i="0" u="none" strike="noStrike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 rtl="0">
              <a:defRPr lang="zh-CN" sz="1400" b="0" i="0" u="none" strike="noStrike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 rtl="0">
              <a:defRPr lang="zh-CN" sz="1400" b="0" i="0" u="none" strike="noStrike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ayout>
        <c:manualLayout>
          <c:xMode val="edge"/>
          <c:yMode val="edge"/>
          <c:x val="0.70199999999999996"/>
          <c:y val="0.14399999999999999"/>
          <c:w val="0.29499999999999998"/>
          <c:h val="0.2006666666666669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 forceAA="0"/>
        <a:lstStyle/>
        <a:p>
          <a:pPr>
            <a:defRPr lang="zh-CN" sz="1400" b="0" i="0" u="none" strike="noStrike" kern="1200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63500" cap="flat" cmpd="sng" algn="ctr">
      <a:noFill/>
      <a:round/>
    </a:ln>
    <a:effectLst/>
  </c:spPr>
  <c:txPr>
    <a:bodyPr/>
    <a:lstStyle/>
    <a:p>
      <a:pPr>
        <a:defRPr lang="zh-CN" sz="18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image" Target="../media/image3.png"/><Relationship Id="rId2" Type="http://schemas.openxmlformats.org/officeDocument/2006/relationships/tags" Target="../tags/tag71.xml"/><Relationship Id="rId16" Type="http://schemas.openxmlformats.org/officeDocument/2006/relationships/image" Target="../media/image2.png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image" Target="../media/image1.png"/><Relationship Id="rId10" Type="http://schemas.openxmlformats.org/officeDocument/2006/relationships/tags" Target="../tags/tag79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4.png"/><Relationship Id="rId5" Type="http://schemas.openxmlformats.org/officeDocument/2006/relationships/tags" Target="../tags/tag87.xml"/><Relationship Id="rId10" Type="http://schemas.openxmlformats.org/officeDocument/2006/relationships/image" Target="../media/image2.png"/><Relationship Id="rId4" Type="http://schemas.openxmlformats.org/officeDocument/2006/relationships/tags" Target="../tags/tag86.xml"/><Relationship Id="rId9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3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../media/image6.png"/><Relationship Id="rId5" Type="http://schemas.openxmlformats.org/officeDocument/2006/relationships/tags" Target="../tags/tag95.xml"/><Relationship Id="rId10" Type="http://schemas.openxmlformats.org/officeDocument/2006/relationships/image" Target="../media/image5.png"/><Relationship Id="rId4" Type="http://schemas.openxmlformats.org/officeDocument/2006/relationships/tags" Target="../tags/tag94.xml"/><Relationship Id="rId9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12" Type="http://schemas.openxmlformats.org/officeDocument/2006/relationships/image" Target="../media/image4.png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image" Target="../media/image2.png"/><Relationship Id="rId5" Type="http://schemas.openxmlformats.org/officeDocument/2006/relationships/tags" Target="../tags/tag102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01.xml"/><Relationship Id="rId9" Type="http://schemas.openxmlformats.org/officeDocument/2006/relationships/tags" Target="../tags/tag106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image" Target="../media/image2.png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tags" Target="../tags/tag117.xml"/><Relationship Id="rId5" Type="http://schemas.openxmlformats.org/officeDocument/2006/relationships/tags" Target="../tags/tag111.xml"/><Relationship Id="rId10" Type="http://schemas.openxmlformats.org/officeDocument/2006/relationships/tags" Target="../tags/tag116.xml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8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29.xml"/><Relationship Id="rId3" Type="http://schemas.openxmlformats.org/officeDocument/2006/relationships/tags" Target="../tags/tag124.xml"/><Relationship Id="rId7" Type="http://schemas.openxmlformats.org/officeDocument/2006/relationships/tags" Target="../tags/tag128.xml"/><Relationship Id="rId12" Type="http://schemas.openxmlformats.org/officeDocument/2006/relationships/image" Target="../media/image4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1" Type="http://schemas.openxmlformats.org/officeDocument/2006/relationships/image" Target="../media/image2.png"/><Relationship Id="rId5" Type="http://schemas.openxmlformats.org/officeDocument/2006/relationships/tags" Target="../tags/tag126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25.xml"/><Relationship Id="rId9" Type="http://schemas.openxmlformats.org/officeDocument/2006/relationships/tags" Target="../tags/tag130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38.xml"/><Relationship Id="rId3" Type="http://schemas.openxmlformats.org/officeDocument/2006/relationships/tags" Target="../tags/tag133.xml"/><Relationship Id="rId7" Type="http://schemas.openxmlformats.org/officeDocument/2006/relationships/tags" Target="../tags/tag137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image" Target="../media/image4.png"/><Relationship Id="rId5" Type="http://schemas.openxmlformats.org/officeDocument/2006/relationships/tags" Target="../tags/tag135.xml"/><Relationship Id="rId10" Type="http://schemas.openxmlformats.org/officeDocument/2006/relationships/image" Target="../media/image2.png"/><Relationship Id="rId4" Type="http://schemas.openxmlformats.org/officeDocument/2006/relationships/tags" Target="../tags/tag134.xml"/><Relationship Id="rId9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10" Type="http://schemas.openxmlformats.org/officeDocument/2006/relationships/image" Target="../media/image4.png"/><Relationship Id="rId4" Type="http://schemas.openxmlformats.org/officeDocument/2006/relationships/tags" Target="../tags/tag142.xml"/><Relationship Id="rId9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image" Target="../media/image3.png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12" Type="http://schemas.openxmlformats.org/officeDocument/2006/relationships/image" Target="../media/image2.png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50.xml"/><Relationship Id="rId10" Type="http://schemas.openxmlformats.org/officeDocument/2006/relationships/tags" Target="../tags/tag155.xml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10" Type="http://schemas.openxmlformats.org/officeDocument/2006/relationships/image" Target="../media/image4.png"/><Relationship Id="rId4" Type="http://schemas.openxmlformats.org/officeDocument/2006/relationships/tags" Target="../tags/tag159.xml"/><Relationship Id="rId9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12" Type="http://schemas.openxmlformats.org/officeDocument/2006/relationships/image" Target="../media/image4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11" Type="http://schemas.openxmlformats.org/officeDocument/2006/relationships/image" Target="../media/image2.png"/><Relationship Id="rId5" Type="http://schemas.openxmlformats.org/officeDocument/2006/relationships/tags" Target="../tags/tag16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66.xml"/><Relationship Id="rId9" Type="http://schemas.openxmlformats.org/officeDocument/2006/relationships/tags" Target="../tags/tag17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13" Type="http://schemas.openxmlformats.org/officeDocument/2006/relationships/image" Target="../media/image4.png"/><Relationship Id="rId3" Type="http://schemas.openxmlformats.org/officeDocument/2006/relationships/tags" Target="../tags/tag174.xml"/><Relationship Id="rId7" Type="http://schemas.openxmlformats.org/officeDocument/2006/relationships/tags" Target="../tags/tag178.xml"/><Relationship Id="rId12" Type="http://schemas.openxmlformats.org/officeDocument/2006/relationships/image" Target="../media/image2.png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76.xml"/><Relationship Id="rId10" Type="http://schemas.openxmlformats.org/officeDocument/2006/relationships/tags" Target="../tags/tag181.xml"/><Relationship Id="rId4" Type="http://schemas.openxmlformats.org/officeDocument/2006/relationships/tags" Target="../tags/tag175.xml"/><Relationship Id="rId9" Type="http://schemas.openxmlformats.org/officeDocument/2006/relationships/tags" Target="../tags/tag180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image" Target="../media/image4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2.png"/><Relationship Id="rId5" Type="http://schemas.openxmlformats.org/officeDocument/2006/relationships/tags" Target="../tags/tag186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85.xml"/><Relationship Id="rId9" Type="http://schemas.openxmlformats.org/officeDocument/2006/relationships/tags" Target="../tags/tag190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3" Type="http://schemas.openxmlformats.org/officeDocument/2006/relationships/tags" Target="../tags/tag193.xml"/><Relationship Id="rId7" Type="http://schemas.openxmlformats.org/officeDocument/2006/relationships/tags" Target="../tags/tag197.xml"/><Relationship Id="rId12" Type="http://schemas.openxmlformats.org/officeDocument/2006/relationships/image" Target="../media/image4.png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image" Target="../media/image2.png"/><Relationship Id="rId5" Type="http://schemas.openxmlformats.org/officeDocument/2006/relationships/tags" Target="../tags/tag195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4.xml"/><Relationship Id="rId9" Type="http://schemas.openxmlformats.org/officeDocument/2006/relationships/tags" Target="../tags/tag199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2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tags" Target="../tags/tag210.xml"/><Relationship Id="rId5" Type="http://schemas.openxmlformats.org/officeDocument/2006/relationships/tags" Target="../tags/tag204.xml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image" Target="../media/image4.pn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11" Type="http://schemas.openxmlformats.org/officeDocument/2006/relationships/image" Target="../media/image2.png"/><Relationship Id="rId5" Type="http://schemas.openxmlformats.org/officeDocument/2006/relationships/tags" Target="../tags/tag215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14.xml"/><Relationship Id="rId9" Type="http://schemas.openxmlformats.org/officeDocument/2006/relationships/tags" Target="../tags/tag2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2023/4/28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upload_post_object_v2_12590675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331" y="318"/>
            <a:ext cx="12173338" cy="6857683"/>
          </a:xfrm>
          <a:prstGeom prst="rect">
            <a:avLst/>
          </a:prstGeom>
        </p:spPr>
      </p:pic>
      <p:pic>
        <p:nvPicPr>
          <p:cNvPr id="4" name="图片 3" descr="简约2书本_画板 1"/>
          <p:cNvPicPr/>
          <p:nvPr>
            <p:custDataLst>
              <p:tags r:id="rId2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0" y="318"/>
            <a:ext cx="12192000" cy="6857683"/>
          </a:xfrm>
          <a:prstGeom prst="rect">
            <a:avLst/>
          </a:prstGeom>
        </p:spPr>
      </p:pic>
      <p:pic>
        <p:nvPicPr>
          <p:cNvPr id="5" name="图片 4" descr="简约2书本_画板 1 副本_画板 1 副本"/>
          <p:cNvPicPr/>
          <p:nvPr>
            <p:custDataLst>
              <p:tags r:id="rId3"/>
            </p:custDataLst>
          </p:nvPr>
        </p:nvPicPr>
        <p:blipFill>
          <a:blip r:embed="rId17"/>
          <a:srcRect r="85848" b="77824"/>
          <a:stretch>
            <a:fillRect/>
          </a:stretch>
        </p:blipFill>
        <p:spPr>
          <a:xfrm>
            <a:off x="0" y="635"/>
            <a:ext cx="1728000" cy="1522165"/>
          </a:xfrm>
          <a:prstGeom prst="rect">
            <a:avLst/>
          </a:prstGeom>
        </p:spPr>
      </p:pic>
      <p:pic>
        <p:nvPicPr>
          <p:cNvPr id="8" name="图片 7" descr="简约2书本_画板 1 副本_画板 1 副本"/>
          <p:cNvPicPr/>
          <p:nvPr>
            <p:custDataLst>
              <p:tags r:id="rId4"/>
            </p:custDataLst>
          </p:nvPr>
        </p:nvPicPr>
        <p:blipFill>
          <a:blip r:embed="rId17"/>
          <a:srcRect t="85870" r="92638"/>
          <a:stretch>
            <a:fillRect/>
          </a:stretch>
        </p:blipFill>
        <p:spPr>
          <a:xfrm>
            <a:off x="0" y="5891294"/>
            <a:ext cx="893160" cy="966071"/>
          </a:xfrm>
          <a:prstGeom prst="rect">
            <a:avLst/>
          </a:prstGeom>
        </p:spPr>
      </p:pic>
      <p:pic>
        <p:nvPicPr>
          <p:cNvPr id="9" name="图片 8" descr="简约2书本_画板 1 副本_画板 1 副本"/>
          <p:cNvPicPr/>
          <p:nvPr>
            <p:custDataLst>
              <p:tags r:id="rId5"/>
            </p:custDataLst>
          </p:nvPr>
        </p:nvPicPr>
        <p:blipFill>
          <a:blip r:embed="rId17"/>
          <a:srcRect l="53559"/>
          <a:stretch>
            <a:fillRect/>
          </a:stretch>
        </p:blipFill>
        <p:spPr>
          <a:xfrm>
            <a:off x="6536621" y="635"/>
            <a:ext cx="5655366" cy="6857365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cxnSp>
        <p:nvCxnSpPr>
          <p:cNvPr id="31" name="直接连接符 30"/>
          <p:cNvCxnSpPr/>
          <p:nvPr>
            <p:custDataLst>
              <p:tags r:id="rId9"/>
            </p:custDataLst>
          </p:nvPr>
        </p:nvCxnSpPr>
        <p:spPr>
          <a:xfrm flipH="1">
            <a:off x="1729680" y="2962536"/>
            <a:ext cx="5207682" cy="0"/>
          </a:xfrm>
          <a:prstGeom prst="line">
            <a:avLst/>
          </a:prstGeom>
          <a:ln>
            <a:solidFill>
              <a:schemeClr val="accent1">
                <a:alpha val="96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 noChangeArrowheads="1"/>
          </p:cNvSpPr>
          <p:nvPr>
            <p:ph type="ctrTitle" idx="2" hasCustomPrompt="1"/>
            <p:custDataLst>
              <p:tags r:id="rId10"/>
            </p:custDataLst>
          </p:nvPr>
        </p:nvSpPr>
        <p:spPr>
          <a:xfrm flipH="1">
            <a:off x="342265" y="3056516"/>
            <a:ext cx="6696697" cy="1042035"/>
          </a:xfrm>
          <a:noFill/>
          <a:ln>
            <a:noFill/>
          </a:ln>
        </p:spPr>
        <p:txBody>
          <a:bodyPr vert="horz" wrap="square" lIns="101600" tIns="0" rIns="76200" bIns="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200" b="1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刚艺体-95简" charset="0"/>
                <a:cs typeface="+mn-cs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6" name="文本占位符 2"/>
          <p:cNvSpPr>
            <a:spLocks noGrp="1"/>
          </p:cNvSpPr>
          <p:nvPr>
            <p:ph type="body" idx="3" hasCustomPrompt="1"/>
            <p:custDataLst>
              <p:tags r:id="rId11"/>
            </p:custDataLst>
          </p:nvPr>
        </p:nvSpPr>
        <p:spPr>
          <a:xfrm flipH="1">
            <a:off x="2875915" y="4224916"/>
            <a:ext cx="4163047" cy="631840"/>
          </a:xfrm>
          <a:noFill/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4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  <p:sp>
        <p:nvSpPr>
          <p:cNvPr id="7" name="副标题 3"/>
          <p:cNvSpPr>
            <a:spLocks noGrp="1" noChangeArrowheads="1"/>
          </p:cNvSpPr>
          <p:nvPr>
            <p:ph type="subTitle" idx="4" hasCustomPrompt="1"/>
            <p:custDataLst>
              <p:tags r:id="rId12"/>
            </p:custDataLst>
          </p:nvPr>
        </p:nvSpPr>
        <p:spPr>
          <a:xfrm>
            <a:off x="342265" y="2172789"/>
            <a:ext cx="6696697" cy="665923"/>
          </a:xfrm>
          <a:noFill/>
          <a:ln>
            <a:noFill/>
          </a:ln>
        </p:spPr>
        <p:txBody>
          <a:bodyPr vert="horz" wrap="square" lIns="101600" tIns="0" rIns="82550" bIns="0" rtlCol="0" anchor="b" anchorCtr="0">
            <a:normAutofit/>
          </a:bodyPr>
          <a:lstStyle>
            <a:lvl1pPr marL="0" marR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35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微软雅黑" panose="020B0503020204020204" charset="-122"/>
              </a:defRPr>
            </a:lvl1pPr>
            <a:lvl2pPr marL="742950" indent="-2857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微软雅黑" panose="020B0503020204020204" charset="-122"/>
                <a:cs typeface="+mn-cs"/>
              </a:defRPr>
            </a:lvl5pPr>
            <a:lvl6pPr marL="2514600" indent="-228600" algn="l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6pPr>
            <a:lvl7pPr marL="2971800" indent="-228600" algn="l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7pPr>
            <a:lvl8pPr marL="3429000" indent="-228600" algn="l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8pPr>
            <a:lvl9pPr marL="3886200" indent="-228600" algn="l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文本占位符 4"/>
          <p:cNvSpPr>
            <a:spLocks noGrp="1" noChangeArrowheads="1"/>
          </p:cNvSpPr>
          <p:nvPr>
            <p:ph type="body" idx="5" hasCustomPrompt="1"/>
            <p:custDataLst>
              <p:tags r:id="rId13"/>
            </p:custDataLst>
          </p:nvPr>
        </p:nvSpPr>
        <p:spPr>
          <a:xfrm>
            <a:off x="4897755" y="5154572"/>
            <a:ext cx="2115807" cy="418823"/>
          </a:xfrm>
          <a:noFill/>
          <a:ln>
            <a:noFill/>
          </a:ln>
        </p:spPr>
        <p:txBody>
          <a:bodyPr vert="horz" wrap="square" lIns="101600" tIns="0" rIns="82550" bIns="0" rtlCol="0" anchor="ctr">
            <a:normAutofit/>
          </a:bodyPr>
          <a:lstStyle>
            <a:lvl1pPr marL="0" marR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微软雅黑" panose="020B0503020204020204" charset="-122"/>
              </a:defRPr>
            </a:lvl1pPr>
            <a:lvl2pPr marL="742950" indent="-2857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Calibri" panose="020F0502020204030204" charset="0"/>
                <a:ea typeface="微软雅黑" panose="020B0503020204020204" charset="-122"/>
                <a:cs typeface="+mn-cs"/>
              </a:defRPr>
            </a:lvl5pPr>
            <a:lvl6pPr marL="2514600" indent="-228600" algn="l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6pPr>
            <a:lvl7pPr marL="2971800" indent="-228600" algn="l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7pPr>
            <a:lvl8pPr marL="3429000" indent="-228600" algn="l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8pPr>
            <a:lvl9pPr marL="3886200" indent="-228600" algn="l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简约2书本_画板 1"/>
          <p:cNvPicPr/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8" name="图片 7" descr="简约2线条正文_画板 1 副本 4"/>
          <p:cNvPicPr/>
          <p:nvPr>
            <p:custDataLst>
              <p:tags r:id="rId2"/>
            </p:custDataLst>
          </p:nvPr>
        </p:nvPicPr>
        <p:blipFill>
          <a:blip r:embed="rId11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pic>
        <p:nvPicPr>
          <p:cNvPr id="7" name="图片 6" descr="简约2线条正文_画板 1 副本 4"/>
          <p:cNvPicPr/>
          <p:nvPr>
            <p:custDataLst>
              <p:tags r:id="rId3"/>
            </p:custDataLst>
          </p:nvPr>
        </p:nvPicPr>
        <p:blipFill>
          <a:blip r:embed="rId11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简约2书本_画板 1"/>
          <p:cNvPicPr/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318"/>
            <a:ext cx="12192000" cy="6857683"/>
          </a:xfrm>
          <a:prstGeom prst="rect">
            <a:avLst/>
          </a:prstGeom>
        </p:spPr>
      </p:pic>
      <p:pic>
        <p:nvPicPr>
          <p:cNvPr id="7" name="图片 6" descr="简约2钢笔_画板 1 副本 3_画板 1 副本 3_画板 1 副本 3"/>
          <p:cNvPicPr/>
          <p:nvPr>
            <p:custDataLst>
              <p:tags r:id="rId2"/>
            </p:custDataLst>
          </p:nvPr>
        </p:nvPicPr>
        <p:blipFill>
          <a:blip r:embed="rId10"/>
          <a:srcRect l="29493" t="28427" r="646" b="984"/>
          <a:stretch>
            <a:fillRect/>
          </a:stretch>
        </p:blipFill>
        <p:spPr>
          <a:xfrm>
            <a:off x="3815715" y="2029296"/>
            <a:ext cx="8376272" cy="4828704"/>
          </a:xfrm>
          <a:prstGeom prst="rect">
            <a:avLst/>
          </a:prstGeom>
        </p:spPr>
      </p:pic>
      <p:pic>
        <p:nvPicPr>
          <p:cNvPr id="13" name="图片 12" descr="简约2钢笔_画板 1 副本 4_画板 1 副本 4"/>
          <p:cNvPicPr/>
          <p:nvPr>
            <p:custDataLst>
              <p:tags r:id="rId3"/>
            </p:custDataLst>
          </p:nvPr>
        </p:nvPicPr>
        <p:blipFill>
          <a:blip r:embed="rId11"/>
          <a:srcRect l="23759" t="-84333" r="-55625" b="17513"/>
          <a:stretch>
            <a:fillRect/>
          </a:stretch>
        </p:blipFill>
        <p:spPr>
          <a:xfrm>
            <a:off x="5575420" y="1531378"/>
            <a:ext cx="6140330" cy="4380080"/>
          </a:xfrm>
          <a:prstGeom prst="rect">
            <a:avLst/>
          </a:prstGeom>
        </p:spPr>
      </p:pic>
      <p:pic>
        <p:nvPicPr>
          <p:cNvPr id="8" name="图片 7" descr="简约2书本_画板 1 副本_画板 1 副本"/>
          <p:cNvPicPr/>
          <p:nvPr>
            <p:custDataLst>
              <p:tags r:id="rId4"/>
            </p:custDataLst>
          </p:nvPr>
        </p:nvPicPr>
        <p:blipFill>
          <a:blip r:embed="rId12"/>
          <a:srcRect r="85848" b="77824"/>
          <a:stretch>
            <a:fillRect/>
          </a:stretch>
        </p:blipFill>
        <p:spPr>
          <a:xfrm>
            <a:off x="-38735" y="0"/>
            <a:ext cx="1873608" cy="1650428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简约2书本_画板 1"/>
          <p:cNvPicPr/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9" name="图片 8" descr="简约2线条正文_画板 1 副本 4"/>
          <p:cNvPicPr/>
          <p:nvPr>
            <p:custDataLst>
              <p:tags r:id="rId2"/>
            </p:custDataLst>
          </p:nvPr>
        </p:nvPicPr>
        <p:blipFill>
          <a:blip r:embed="rId12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pic>
        <p:nvPicPr>
          <p:cNvPr id="8" name="图片 7" descr="简约2线条正文_画板 1 副本 4"/>
          <p:cNvPicPr/>
          <p:nvPr>
            <p:custDataLst>
              <p:tags r:id="rId3"/>
            </p:custDataLst>
          </p:nvPr>
        </p:nvPicPr>
        <p:blipFill>
          <a:blip r:embed="rId12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简约2书本_画板 1"/>
          <p:cNvPicPr/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11" name="图片 10" descr="简约2线条正文_画板 1 副本 4"/>
          <p:cNvPicPr/>
          <p:nvPr>
            <p:custDataLst>
              <p:tags r:id="rId2"/>
            </p:custDataLst>
          </p:nvPr>
        </p:nvPicPr>
        <p:blipFill>
          <a:blip r:embed="rId14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pic>
        <p:nvPicPr>
          <p:cNvPr id="10" name="图片 9" descr="简约2线条正文_画板 1 副本 4"/>
          <p:cNvPicPr/>
          <p:nvPr>
            <p:custDataLst>
              <p:tags r:id="rId3"/>
            </p:custDataLst>
          </p:nvPr>
        </p:nvPicPr>
        <p:blipFill>
          <a:blip r:embed="rId14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简约2书本_画板 1"/>
          <p:cNvPicPr/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317"/>
            <a:ext cx="12192000" cy="68576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简约2书本_画板 1"/>
          <p:cNvPicPr/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9" name="图片 8" descr="简约2线条正文_画板 1 副本 4"/>
          <p:cNvPicPr/>
          <p:nvPr>
            <p:custDataLst>
              <p:tags r:id="rId2"/>
            </p:custDataLst>
          </p:nvPr>
        </p:nvPicPr>
        <p:blipFill>
          <a:blip r:embed="rId12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pic>
        <p:nvPicPr>
          <p:cNvPr id="8" name="图片 7" descr="简约2线条正文_画板 1 副本 4"/>
          <p:cNvPicPr/>
          <p:nvPr>
            <p:custDataLst>
              <p:tags r:id="rId3"/>
            </p:custDataLst>
          </p:nvPr>
        </p:nvPicPr>
        <p:blipFill>
          <a:blip r:embed="rId12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2023/4/28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简约2书本_画板 1"/>
          <p:cNvPicPr/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8" name="图片 7" descr="简约2线条正文_画板 1 副本 4"/>
          <p:cNvPicPr/>
          <p:nvPr>
            <p:custDataLst>
              <p:tags r:id="rId2"/>
            </p:custDataLst>
          </p:nvPr>
        </p:nvPicPr>
        <p:blipFill>
          <a:blip r:embed="rId11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pic>
        <p:nvPicPr>
          <p:cNvPr id="7" name="图片 6" descr="简约2线条正文_画板 1 副本 4"/>
          <p:cNvPicPr/>
          <p:nvPr>
            <p:custDataLst>
              <p:tags r:id="rId3"/>
            </p:custDataLst>
          </p:nvPr>
        </p:nvPicPr>
        <p:blipFill>
          <a:blip r:embed="rId11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简约2书本_画板 1"/>
          <p:cNvPicPr/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6" name="图片 5" descr="简约2线条正文_画板 1 副本 4"/>
          <p:cNvPicPr/>
          <p:nvPr>
            <p:custDataLst>
              <p:tags r:id="rId2"/>
            </p:custDataLst>
          </p:nvPr>
        </p:nvPicPr>
        <p:blipFill>
          <a:blip r:embed="rId10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pic>
        <p:nvPicPr>
          <p:cNvPr id="2" name="图片 1" descr="简约2线条正文_画板 1 副本 4"/>
          <p:cNvPicPr/>
          <p:nvPr>
            <p:custDataLst>
              <p:tags r:id="rId3"/>
            </p:custDataLst>
          </p:nvPr>
        </p:nvPicPr>
        <p:blipFill>
          <a:blip r:embed="rId10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简约2书本_画板 1"/>
          <p:cNvPicPr/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318"/>
            <a:ext cx="12192000" cy="6857683"/>
          </a:xfrm>
          <a:prstGeom prst="rect">
            <a:avLst/>
          </a:prstGeom>
        </p:spPr>
      </p:pic>
      <p:pic>
        <p:nvPicPr>
          <p:cNvPr id="6" name="图片 5" descr="简约2书本_画板 1 副本_画板 1 副本"/>
          <p:cNvPicPr/>
          <p:nvPr>
            <p:custDataLst>
              <p:tags r:id="rId2"/>
            </p:custDataLst>
          </p:nvPr>
        </p:nvPicPr>
        <p:blipFill>
          <a:blip r:embed="rId13"/>
          <a:srcRect r="85848" b="77824"/>
          <a:stretch>
            <a:fillRect/>
          </a:stretch>
        </p:blipFill>
        <p:spPr>
          <a:xfrm>
            <a:off x="0" y="635"/>
            <a:ext cx="1728000" cy="1522165"/>
          </a:xfrm>
          <a:prstGeom prst="rect">
            <a:avLst/>
          </a:prstGeom>
        </p:spPr>
      </p:pic>
      <p:pic>
        <p:nvPicPr>
          <p:cNvPr id="2" name="图片 1" descr="简约2书本_画板 1 副本_画板 1 副本"/>
          <p:cNvPicPr/>
          <p:nvPr>
            <p:custDataLst>
              <p:tags r:id="rId3"/>
            </p:custDataLst>
          </p:nvPr>
        </p:nvPicPr>
        <p:blipFill>
          <a:blip r:embed="rId13"/>
          <a:srcRect t="85870" r="92638"/>
          <a:stretch>
            <a:fillRect/>
          </a:stretch>
        </p:blipFill>
        <p:spPr>
          <a:xfrm>
            <a:off x="0" y="5891294"/>
            <a:ext cx="893160" cy="966071"/>
          </a:xfrm>
          <a:prstGeom prst="rect">
            <a:avLst/>
          </a:prstGeom>
        </p:spPr>
      </p:pic>
      <p:pic>
        <p:nvPicPr>
          <p:cNvPr id="8" name="图片 7" descr="简约学士帽子_画板 1 副本 4_画板 1 副本 5"/>
          <p:cNvPicPr/>
          <p:nvPr>
            <p:custDataLst>
              <p:tags r:id="rId4"/>
            </p:custDataLst>
          </p:nvPr>
        </p:nvPicPr>
        <p:blipFill>
          <a:blip r:embed="rId14"/>
          <a:srcRect l="57477" t="-1341" r="-1707" b="6484"/>
          <a:stretch>
            <a:fillRect/>
          </a:stretch>
        </p:blipFill>
        <p:spPr>
          <a:xfrm>
            <a:off x="6536621" y="635"/>
            <a:ext cx="5655366" cy="685736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8"/>
          <p:cNvCxnSpPr/>
          <p:nvPr>
            <p:custDataLst>
              <p:tags r:id="rId8"/>
            </p:custDataLst>
          </p:nvPr>
        </p:nvCxnSpPr>
        <p:spPr>
          <a:xfrm>
            <a:off x="3303264" y="3611104"/>
            <a:ext cx="774700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 1"/>
          <p:cNvSpPr>
            <a:spLocks noGrp="1"/>
          </p:cNvSpPr>
          <p:nvPr>
            <p:ph type="title" idx="2" hasCustomPrompt="1"/>
            <p:custDataLst>
              <p:tags r:id="rId9"/>
            </p:custDataLst>
          </p:nvPr>
        </p:nvSpPr>
        <p:spPr>
          <a:xfrm>
            <a:off x="342265" y="2500489"/>
            <a:ext cx="6696697" cy="939165"/>
          </a:xfrm>
          <a:noFill/>
        </p:spPr>
        <p:txBody>
          <a:bodyPr vert="horz" wrap="square" lIns="101600" tIns="38100" rIns="76200" bIns="381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4400" b="1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刚艺体-95简" charset="0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11" name="文本占位符 2"/>
          <p:cNvSpPr>
            <a:spLocks noGrp="1" noChangeArrowheads="1"/>
          </p:cNvSpPr>
          <p:nvPr>
            <p:ph type="body" idx="3" hasCustomPrompt="1"/>
            <p:custDataLst>
              <p:tags r:id="rId10"/>
            </p:custDataLst>
          </p:nvPr>
        </p:nvSpPr>
        <p:spPr>
          <a:xfrm>
            <a:off x="597535" y="3782553"/>
            <a:ext cx="6185522" cy="1155983"/>
          </a:xfrm>
          <a:noFill/>
          <a:ln>
            <a:noFill/>
          </a:ln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汉仪雅酷黑 45W" panose="020B0404020202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简约2书本_画板 1"/>
          <p:cNvPicPr/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7" name="图片 6" descr="简约2线条正文_画板 1 副本 4"/>
          <p:cNvPicPr/>
          <p:nvPr>
            <p:custDataLst>
              <p:tags r:id="rId2"/>
            </p:custDataLst>
          </p:nvPr>
        </p:nvPicPr>
        <p:blipFill>
          <a:blip r:embed="rId10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pic>
        <p:nvPicPr>
          <p:cNvPr id="6" name="图片 5" descr="简约2线条正文_画板 1 副本 4"/>
          <p:cNvPicPr/>
          <p:nvPr>
            <p:custDataLst>
              <p:tags r:id="rId3"/>
            </p:custDataLst>
          </p:nvPr>
        </p:nvPicPr>
        <p:blipFill>
          <a:blip r:embed="rId10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简约2书本_画板 1"/>
          <p:cNvPicPr/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9" name="图片 8" descr="简约2线条正文_画板 1 副本 4"/>
          <p:cNvPicPr/>
          <p:nvPr>
            <p:custDataLst>
              <p:tags r:id="rId2"/>
            </p:custDataLst>
          </p:nvPr>
        </p:nvPicPr>
        <p:blipFill>
          <a:blip r:embed="rId12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pic>
        <p:nvPicPr>
          <p:cNvPr id="8" name="图片 7" descr="简约2线条正文_画板 1 副本 4"/>
          <p:cNvPicPr/>
          <p:nvPr>
            <p:custDataLst>
              <p:tags r:id="rId3"/>
            </p:custDataLst>
          </p:nvPr>
        </p:nvPicPr>
        <p:blipFill>
          <a:blip r:embed="rId12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简约2书本_画板 1"/>
          <p:cNvPicPr/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10" name="图片 9" descr="简约2线条正文_画板 1 副本 4"/>
          <p:cNvPicPr/>
          <p:nvPr>
            <p:custDataLst>
              <p:tags r:id="rId2"/>
            </p:custDataLst>
          </p:nvPr>
        </p:nvPicPr>
        <p:blipFill>
          <a:blip r:embed="rId13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pic>
        <p:nvPicPr>
          <p:cNvPr id="8" name="图片 7" descr="简约2线条正文_画板 1 副本 4"/>
          <p:cNvPicPr/>
          <p:nvPr>
            <p:custDataLst>
              <p:tags r:id="rId3"/>
            </p:custDataLst>
          </p:nvPr>
        </p:nvPicPr>
        <p:blipFill>
          <a:blip r:embed="rId13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45440"/>
            <a:ext cx="4823460" cy="6866255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简约2书本_画板 1"/>
          <p:cNvPicPr/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8" name="图片 7" descr="简约2线条正文_画板 1 副本 4"/>
          <p:cNvPicPr/>
          <p:nvPr>
            <p:custDataLst>
              <p:tags r:id="rId2"/>
            </p:custDataLst>
          </p:nvPr>
        </p:nvPicPr>
        <p:blipFill>
          <a:blip r:embed="rId12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简约2书本_画板 1"/>
          <p:cNvPicPr/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8" name="图片 7" descr="简约2线条正文_画板 1 副本 4"/>
          <p:cNvPicPr/>
          <p:nvPr>
            <p:custDataLst>
              <p:tags r:id="rId2"/>
            </p:custDataLst>
          </p:nvPr>
        </p:nvPicPr>
        <p:blipFill>
          <a:blip r:embed="rId12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简约2书本_画板 1"/>
          <p:cNvPicPr/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8" name="图片 7" descr="简约2线条正文_画板 1 副本 4"/>
          <p:cNvPicPr/>
          <p:nvPr>
            <p:custDataLst>
              <p:tags r:id="rId2"/>
            </p:custDataLst>
          </p:nvPr>
        </p:nvPicPr>
        <p:blipFill>
          <a:blip r:embed="rId14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简约2书本_画板 1"/>
          <p:cNvPicPr/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20955" y="0"/>
            <a:ext cx="12193194" cy="6858000"/>
          </a:xfrm>
          <a:prstGeom prst="rect">
            <a:avLst/>
          </a:prstGeom>
        </p:spPr>
      </p:pic>
      <p:pic>
        <p:nvPicPr>
          <p:cNvPr id="9" name="图片 8" descr="简约2线条正文_画板 1 副本 4"/>
          <p:cNvPicPr/>
          <p:nvPr>
            <p:custDataLst>
              <p:tags r:id="rId2"/>
            </p:custDataLst>
          </p:nvPr>
        </p:nvPicPr>
        <p:blipFill>
          <a:blip r:embed="rId12"/>
          <a:srcRect t="833" b="96380"/>
          <a:stretch>
            <a:fillRect/>
          </a:stretch>
        </p:blipFill>
        <p:spPr>
          <a:xfrm flipH="1" flipV="1">
            <a:off x="-600" y="6698675"/>
            <a:ext cx="12193124" cy="159325"/>
          </a:xfrm>
          <a:prstGeom prst="rect">
            <a:avLst/>
          </a:prstGeom>
        </p:spPr>
      </p:pic>
      <p:pic>
        <p:nvPicPr>
          <p:cNvPr id="8" name="图片 7" descr="简约2线条正文_画板 1 副本 4"/>
          <p:cNvPicPr/>
          <p:nvPr>
            <p:custDataLst>
              <p:tags r:id="rId3"/>
            </p:custDataLst>
          </p:nvPr>
        </p:nvPicPr>
        <p:blipFill>
          <a:blip r:embed="rId12"/>
          <a:srcRect t="833" b="96380"/>
          <a:stretch>
            <a:fillRect/>
          </a:stretch>
        </p:blipFill>
        <p:spPr>
          <a:xfrm>
            <a:off x="35" y="0"/>
            <a:ext cx="12193124" cy="15932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雅酷黑 45W" panose="020B0404020202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tags" Target="../tags/tag6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ags" Target="../tags/tag6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tags" Target="../tags/tag6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ags" Target="../tags/tag68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ags" Target="../tags/tag6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ags" Target="../tags/tag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8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汉仪雅酷黑 45W" panose="020B0404020202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雅酷黑 45W" panose="020B0404020202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雅酷黑 45W" panose="020B0404020202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雅酷黑 45W" panose="020B0404020202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雅酷黑 45W" panose="020B0404020202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雅酷黑 45W" panose="020B0404020202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tags" Target="../tags/tag234.xml"/><Relationship Id="rId18" Type="http://schemas.openxmlformats.org/officeDocument/2006/relationships/tags" Target="../tags/tag239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12" Type="http://schemas.openxmlformats.org/officeDocument/2006/relationships/tags" Target="../tags/tag233.xml"/><Relationship Id="rId17" Type="http://schemas.openxmlformats.org/officeDocument/2006/relationships/tags" Target="../tags/tag238.xml"/><Relationship Id="rId2" Type="http://schemas.openxmlformats.org/officeDocument/2006/relationships/tags" Target="../tags/tag223.xml"/><Relationship Id="rId16" Type="http://schemas.openxmlformats.org/officeDocument/2006/relationships/tags" Target="../tags/tag237.xml"/><Relationship Id="rId20" Type="http://schemas.openxmlformats.org/officeDocument/2006/relationships/image" Target="../media/image12.png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tags" Target="../tags/tag232.xml"/><Relationship Id="rId5" Type="http://schemas.openxmlformats.org/officeDocument/2006/relationships/tags" Target="../tags/tag226.xml"/><Relationship Id="rId15" Type="http://schemas.openxmlformats.org/officeDocument/2006/relationships/tags" Target="../tags/tag236.xml"/><Relationship Id="rId10" Type="http://schemas.openxmlformats.org/officeDocument/2006/relationships/tags" Target="../tags/tag231.xml"/><Relationship Id="rId19" Type="http://schemas.openxmlformats.org/officeDocument/2006/relationships/slideLayout" Target="../slideLayouts/slideLayout18.xml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tags" Target="../tags/tag2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8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4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0.xml"/><Relationship Id="rId4" Type="http://schemas.openxmlformats.org/officeDocument/2006/relationships/image" Target="../media/image3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2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3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4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5.xml"/><Relationship Id="rId4" Type="http://schemas.openxmlformats.org/officeDocument/2006/relationships/image" Target="../media/image4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6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4" Type="http://schemas.openxmlformats.org/officeDocument/2006/relationships/notesSlide" Target="../notesSlides/notesSlide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6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8.xml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0.xml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4.xml"/><Relationship Id="rId1" Type="http://schemas.openxmlformats.org/officeDocument/2006/relationships/tags" Target="../tags/tag28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4" Type="http://schemas.openxmlformats.org/officeDocument/2006/relationships/notesSlide" Target="../notesSlides/notesSlide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0.xml"/><Relationship Id="rId1" Type="http://schemas.openxmlformats.org/officeDocument/2006/relationships/tags" Target="../tags/tag28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2.xml"/><Relationship Id="rId1" Type="http://schemas.openxmlformats.org/officeDocument/2006/relationships/tags" Target="../tags/tag29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295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299.xml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4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0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1270"/>
            <a:ext cx="12192000" cy="6857998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152631" y="114046"/>
            <a:ext cx="850392" cy="85344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21600000">
            <a:off x="-6985" y="1270"/>
            <a:ext cx="12192000" cy="685799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6985" y="5300980"/>
            <a:ext cx="12192635" cy="1557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80670" y="5522595"/>
            <a:ext cx="7000240" cy="7067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tx1">
                    <a:lumMod val="75000"/>
                    <a:lumOff val="25000"/>
                  </a:schemeClr>
                </a:solidFill>
              </a:rPr>
              <a:t>民族娃娃</a:t>
            </a:r>
            <a:r>
              <a:rPr lang="en-US" altLang="zh-CN" sz="4000" b="1">
                <a:solidFill>
                  <a:schemeClr val="tx1">
                    <a:lumMod val="75000"/>
                    <a:lumOff val="25000"/>
                  </a:schemeClr>
                </a:solidFill>
              </a:rPr>
              <a:t>IP</a:t>
            </a:r>
            <a:r>
              <a:rPr lang="zh-CN" altLang="en-US" sz="4000" b="1">
                <a:solidFill>
                  <a:schemeClr val="tx1">
                    <a:lumMod val="75000"/>
                    <a:lumOff val="25000"/>
                  </a:schemeClr>
                </a:solidFill>
              </a:rPr>
              <a:t>运营规划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6150" y="6229350"/>
            <a:ext cx="40170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IP operation planning</a:t>
            </a:r>
          </a:p>
        </p:txBody>
      </p:sp>
      <p:sp>
        <p:nvSpPr>
          <p:cNvPr id="22" name="矩形 21"/>
          <p:cNvSpPr/>
          <p:nvPr/>
        </p:nvSpPr>
        <p:spPr>
          <a:xfrm flipV="1">
            <a:off x="462280" y="6229350"/>
            <a:ext cx="104140" cy="3060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874250" y="6424295"/>
            <a:ext cx="21285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</a:rPr>
              <a:t>Brand and IP operations</a:t>
            </a:r>
          </a:p>
        </p:txBody>
      </p:sp>
      <p:grpSp>
        <p:nvGrpSpPr>
          <p:cNvPr id="16" name="组合 15"/>
          <p:cNvGrpSpPr>
            <a:grpSpLocks noChangeAspect="1"/>
          </p:cNvGrpSpPr>
          <p:nvPr/>
        </p:nvGrpSpPr>
        <p:grpSpPr>
          <a:xfrm>
            <a:off x="9811385" y="6496685"/>
            <a:ext cx="100965" cy="100965"/>
            <a:chOff x="7464" y="3394"/>
            <a:chExt cx="3116" cy="3116"/>
          </a:xfrm>
        </p:grpSpPr>
        <p:sp>
          <p:nvSpPr>
            <p:cNvPr id="14" name="椭圆 13"/>
            <p:cNvSpPr/>
            <p:nvPr/>
          </p:nvSpPr>
          <p:spPr>
            <a:xfrm>
              <a:off x="8234" y="4151"/>
              <a:ext cx="1589" cy="1589"/>
            </a:xfrm>
            <a:prstGeom prst="ellipse">
              <a:avLst/>
            </a:prstGeom>
            <a:noFill/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464" y="3394"/>
              <a:ext cx="3116" cy="3116"/>
            </a:xfrm>
            <a:prstGeom prst="ellipse">
              <a:avLst/>
            </a:prstGeom>
            <a:noFill/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6030" y="2035810"/>
            <a:ext cx="54000" cy="54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4125" y="2048510"/>
            <a:ext cx="54000" cy="54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4125" y="2063115"/>
            <a:ext cx="54000" cy="54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8255" y="2063115"/>
            <a:ext cx="54000" cy="54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6343650" y="2084705"/>
            <a:ext cx="36000" cy="36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392862" y="1282516"/>
            <a:ext cx="762635" cy="5530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en-US" altLang="zh-CN" sz="3200" dirty="0">
                <a:ln w="15875"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雅酷黑 45W" panose="020B0404020202020204" charset="-122"/>
              </a:rPr>
              <a:t>01.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392862" y="1876876"/>
            <a:ext cx="1673225" cy="334010"/>
          </a:xfrm>
          <a:prstGeom prst="rect">
            <a:avLst/>
          </a:prstGeom>
          <a:noFill/>
        </p:spPr>
        <p:txBody>
          <a:bodyPr wrap="square" lIns="0" tIns="0" rIns="0" bIns="46800" rtlCol="0" anchor="b" anchorCtr="0">
            <a:normAutofit/>
          </a:bodyPr>
          <a:lstStyle/>
          <a:p>
            <a:r>
              <a:rPr lang="zh-CN" altLang="en-US" sz="1600" b="1" spc="3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市场分析</a:t>
            </a:r>
          </a:p>
        </p:txBody>
      </p:sp>
      <p:sp>
        <p:nvSpPr>
          <p:cNvPr id="24" name="文本框 23"/>
          <p:cNvSpPr txBox="1"/>
          <p:nvPr>
            <p:custDataLst>
              <p:tags r:id="rId4"/>
            </p:custDataLst>
          </p:nvPr>
        </p:nvSpPr>
        <p:spPr>
          <a:xfrm>
            <a:off x="6392862" y="2229936"/>
            <a:ext cx="1692275" cy="2343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n-US" altLang="zh-CN" sz="1000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lang="zh-CN" altLang="en-US" sz="1000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arket analysis</a:t>
            </a:r>
          </a:p>
        </p:txBody>
      </p:sp>
      <p:cxnSp>
        <p:nvCxnSpPr>
          <p:cNvPr id="25" name="直接连接符 24"/>
          <p:cNvCxnSpPr/>
          <p:nvPr>
            <p:custDataLst>
              <p:tags r:id="rId5"/>
            </p:custDataLst>
          </p:nvPr>
        </p:nvCxnSpPr>
        <p:spPr>
          <a:xfrm>
            <a:off x="6392862" y="2579186"/>
            <a:ext cx="1517015" cy="0"/>
          </a:xfrm>
          <a:prstGeom prst="line">
            <a:avLst/>
          </a:prstGeom>
          <a:ln>
            <a:solidFill>
              <a:schemeClr val="dk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392862" y="4147636"/>
            <a:ext cx="762635" cy="5530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en-US" altLang="zh-CN" sz="3200" dirty="0">
                <a:ln w="15875"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雅酷黑 45W" panose="020B0404020202020204" charset="-122"/>
              </a:rPr>
              <a:t>03.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392862" y="4741996"/>
            <a:ext cx="1673225" cy="334010"/>
          </a:xfrm>
          <a:prstGeom prst="rect">
            <a:avLst/>
          </a:prstGeom>
          <a:noFill/>
        </p:spPr>
        <p:txBody>
          <a:bodyPr wrap="square" lIns="0" tIns="0" rIns="0" bIns="46800" rtlCol="0" anchor="b" anchorCtr="0">
            <a:normAutofit/>
          </a:bodyPr>
          <a:lstStyle/>
          <a:p>
            <a:r>
              <a:rPr lang="zh-CN" altLang="en-US" sz="1600" b="1" spc="3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盈利模式</a:t>
            </a: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392862" y="5095056"/>
            <a:ext cx="1692275" cy="2343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n-US" altLang="zh-CN" sz="1000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</a:t>
            </a:r>
            <a:r>
              <a:rPr lang="zh-CN" altLang="en-US" sz="1000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rofit model</a:t>
            </a:r>
          </a:p>
        </p:txBody>
      </p:sp>
      <p:cxnSp>
        <p:nvCxnSpPr>
          <p:cNvPr id="26" name="直接连接符 25"/>
          <p:cNvCxnSpPr/>
          <p:nvPr>
            <p:custDataLst>
              <p:tags r:id="rId9"/>
            </p:custDataLst>
          </p:nvPr>
        </p:nvCxnSpPr>
        <p:spPr>
          <a:xfrm>
            <a:off x="6392862" y="5455736"/>
            <a:ext cx="1517015" cy="0"/>
          </a:xfrm>
          <a:prstGeom prst="line">
            <a:avLst/>
          </a:prstGeom>
          <a:ln>
            <a:solidFill>
              <a:schemeClr val="dk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9315767" y="1282516"/>
            <a:ext cx="762635" cy="5530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en-US" altLang="zh-CN" sz="3200" dirty="0">
                <a:ln w="15875"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雅酷黑 45W" panose="020B0404020202020204" charset="-122"/>
              </a:rPr>
              <a:t>02.</a:t>
            </a: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9315767" y="1876876"/>
            <a:ext cx="1673225" cy="334010"/>
          </a:xfrm>
          <a:prstGeom prst="rect">
            <a:avLst/>
          </a:prstGeom>
          <a:noFill/>
        </p:spPr>
        <p:txBody>
          <a:bodyPr wrap="square" lIns="0" tIns="0" rIns="0" bIns="46800" rtlCol="0" anchor="b" anchorCtr="0">
            <a:normAutofit/>
          </a:bodyPr>
          <a:lstStyle/>
          <a:p>
            <a:r>
              <a:rPr lang="zh-CN" altLang="en-US" sz="1600" b="1" spc="3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运营规划</a:t>
            </a:r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9315767" y="2229936"/>
            <a:ext cx="1692275" cy="2343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500"/>
          </a:bodyPr>
          <a:lstStyle/>
          <a:p>
            <a:r>
              <a:rPr lang="zh-CN" altLang="en-US" sz="1000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Operational planning</a:t>
            </a:r>
          </a:p>
        </p:txBody>
      </p:sp>
      <p:cxnSp>
        <p:nvCxnSpPr>
          <p:cNvPr id="28" name="直接连接符 27"/>
          <p:cNvCxnSpPr/>
          <p:nvPr>
            <p:custDataLst>
              <p:tags r:id="rId13"/>
            </p:custDataLst>
          </p:nvPr>
        </p:nvCxnSpPr>
        <p:spPr>
          <a:xfrm>
            <a:off x="9315767" y="2579186"/>
            <a:ext cx="1517015" cy="0"/>
          </a:xfrm>
          <a:prstGeom prst="line">
            <a:avLst/>
          </a:prstGeom>
          <a:ln>
            <a:solidFill>
              <a:schemeClr val="dk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9315767" y="4147636"/>
            <a:ext cx="762635" cy="5530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r>
              <a:rPr lang="en-US" altLang="zh-CN" sz="3200" dirty="0">
                <a:ln w="15875"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雅酷黑 45W" panose="020B0404020202020204" charset="-122"/>
              </a:rPr>
              <a:t>04.</a:t>
            </a: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9315767" y="4741996"/>
            <a:ext cx="1673225" cy="334010"/>
          </a:xfrm>
          <a:prstGeom prst="rect">
            <a:avLst/>
          </a:prstGeom>
          <a:noFill/>
        </p:spPr>
        <p:txBody>
          <a:bodyPr wrap="square" lIns="0" tIns="0" rIns="0" bIns="46800" rtlCol="0" anchor="b" anchorCtr="0">
            <a:normAutofit/>
          </a:bodyPr>
          <a:lstStyle/>
          <a:p>
            <a:r>
              <a:rPr lang="zh-CN" altLang="en-US" sz="1600" b="1" spc="3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投入回报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9315450" y="5095240"/>
            <a:ext cx="2876550" cy="2343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zh-CN" altLang="en-US" sz="1000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Estimated cost of investment</a:t>
            </a:r>
          </a:p>
        </p:txBody>
      </p:sp>
      <p:cxnSp>
        <p:nvCxnSpPr>
          <p:cNvPr id="29" name="直接连接符 28"/>
          <p:cNvCxnSpPr/>
          <p:nvPr>
            <p:custDataLst>
              <p:tags r:id="rId17"/>
            </p:custDataLst>
          </p:nvPr>
        </p:nvCxnSpPr>
        <p:spPr>
          <a:xfrm>
            <a:off x="9315767" y="5455736"/>
            <a:ext cx="1517015" cy="0"/>
          </a:xfrm>
          <a:prstGeom prst="line">
            <a:avLst/>
          </a:prstGeom>
          <a:ln>
            <a:solidFill>
              <a:schemeClr val="dk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/>
          <p:nvPr>
            <p:custDataLst>
              <p:tags r:id="rId18"/>
            </p:custDataLst>
          </p:nvPr>
        </p:nvSpPr>
        <p:spPr>
          <a:xfrm>
            <a:off x="4581925" y="1309235"/>
            <a:ext cx="1027088" cy="4239569"/>
          </a:xfrm>
          <a:custGeom>
            <a:avLst/>
            <a:gdLst/>
            <a:ahLst/>
            <a:cxnLst/>
            <a:rect l="l" t="t" r="r" b="b"/>
            <a:pathLst>
              <a:path w="754428" h="4239569">
                <a:moveTo>
                  <a:pt x="510583" y="3594623"/>
                </a:moveTo>
                <a:cubicBezTo>
                  <a:pt x="589874" y="3614860"/>
                  <a:pt x="650338" y="3651271"/>
                  <a:pt x="691974" y="3703856"/>
                </a:cubicBezTo>
                <a:cubicBezTo>
                  <a:pt x="733610" y="3756440"/>
                  <a:pt x="754428" y="3820719"/>
                  <a:pt x="754428" y="3896693"/>
                </a:cubicBezTo>
                <a:cubicBezTo>
                  <a:pt x="754428" y="3975321"/>
                  <a:pt x="738421" y="4039268"/>
                  <a:pt x="706406" y="4088535"/>
                </a:cubicBezTo>
                <a:cubicBezTo>
                  <a:pt x="674390" y="4137801"/>
                  <a:pt x="628027" y="4175290"/>
                  <a:pt x="567314" y="4201002"/>
                </a:cubicBezTo>
                <a:cubicBezTo>
                  <a:pt x="506601" y="4226714"/>
                  <a:pt x="441410" y="4239569"/>
                  <a:pt x="371740" y="4239569"/>
                </a:cubicBezTo>
                <a:cubicBezTo>
                  <a:pt x="295766" y="4239569"/>
                  <a:pt x="229497" y="4225055"/>
                  <a:pt x="172931" y="4196026"/>
                </a:cubicBezTo>
                <a:cubicBezTo>
                  <a:pt x="116366" y="4166996"/>
                  <a:pt x="73402" y="4125692"/>
                  <a:pt x="44041" y="4072112"/>
                </a:cubicBezTo>
                <a:cubicBezTo>
                  <a:pt x="14680" y="4018533"/>
                  <a:pt x="0" y="3959562"/>
                  <a:pt x="0" y="3895200"/>
                </a:cubicBezTo>
                <a:cubicBezTo>
                  <a:pt x="0" y="3822212"/>
                  <a:pt x="18579" y="3760836"/>
                  <a:pt x="55736" y="3711071"/>
                </a:cubicBezTo>
                <a:cubicBezTo>
                  <a:pt x="92893" y="3661307"/>
                  <a:pt x="145146" y="3626638"/>
                  <a:pt x="212494" y="3607064"/>
                </a:cubicBezTo>
                <a:lnTo>
                  <a:pt x="234888" y="3702114"/>
                </a:lnTo>
                <a:cubicBezTo>
                  <a:pt x="181806" y="3719034"/>
                  <a:pt x="143155" y="3743584"/>
                  <a:pt x="118937" y="3775765"/>
                </a:cubicBezTo>
                <a:cubicBezTo>
                  <a:pt x="94718" y="3807946"/>
                  <a:pt x="82609" y="3848421"/>
                  <a:pt x="82609" y="3897190"/>
                </a:cubicBezTo>
                <a:cubicBezTo>
                  <a:pt x="82609" y="3953258"/>
                  <a:pt x="96045" y="4000120"/>
                  <a:pt x="122918" y="4037775"/>
                </a:cubicBezTo>
                <a:cubicBezTo>
                  <a:pt x="149791" y="4075430"/>
                  <a:pt x="185870" y="4101888"/>
                  <a:pt x="231155" y="4117149"/>
                </a:cubicBezTo>
                <a:cubicBezTo>
                  <a:pt x="276441" y="4132410"/>
                  <a:pt x="323137" y="4140041"/>
                  <a:pt x="371242" y="4140041"/>
                </a:cubicBezTo>
                <a:cubicBezTo>
                  <a:pt x="433282" y="4140041"/>
                  <a:pt x="487442" y="4131000"/>
                  <a:pt x="533723" y="4112919"/>
                </a:cubicBezTo>
                <a:cubicBezTo>
                  <a:pt x="580004" y="4094838"/>
                  <a:pt x="614590" y="4066721"/>
                  <a:pt x="637482" y="4028568"/>
                </a:cubicBezTo>
                <a:cubicBezTo>
                  <a:pt x="660373" y="3990416"/>
                  <a:pt x="671819" y="3949111"/>
                  <a:pt x="671819" y="3904655"/>
                </a:cubicBezTo>
                <a:cubicBezTo>
                  <a:pt x="671819" y="3850578"/>
                  <a:pt x="656226" y="3804794"/>
                  <a:pt x="625041" y="3767305"/>
                </a:cubicBezTo>
                <a:cubicBezTo>
                  <a:pt x="593855" y="3729816"/>
                  <a:pt x="547574" y="3704436"/>
                  <a:pt x="486198" y="3691166"/>
                </a:cubicBezTo>
                <a:close/>
                <a:moveTo>
                  <a:pt x="474752" y="3119973"/>
                </a:moveTo>
                <a:cubicBezTo>
                  <a:pt x="409395" y="3119973"/>
                  <a:pt x="359879" y="3134819"/>
                  <a:pt x="326205" y="3164512"/>
                </a:cubicBezTo>
                <a:cubicBezTo>
                  <a:pt x="292532" y="3194205"/>
                  <a:pt x="275695" y="3231113"/>
                  <a:pt x="275695" y="3275238"/>
                </a:cubicBezTo>
                <a:cubicBezTo>
                  <a:pt x="275695" y="3320026"/>
                  <a:pt x="292449" y="3357183"/>
                  <a:pt x="325957" y="3386710"/>
                </a:cubicBezTo>
                <a:cubicBezTo>
                  <a:pt x="359465" y="3416237"/>
                  <a:pt x="410059" y="3431000"/>
                  <a:pt x="477738" y="3431000"/>
                </a:cubicBezTo>
                <a:cubicBezTo>
                  <a:pt x="545418" y="3431000"/>
                  <a:pt x="596094" y="3416237"/>
                  <a:pt x="629768" y="3386710"/>
                </a:cubicBezTo>
                <a:cubicBezTo>
                  <a:pt x="663442" y="3357183"/>
                  <a:pt x="680279" y="3320026"/>
                  <a:pt x="680279" y="3275238"/>
                </a:cubicBezTo>
                <a:cubicBezTo>
                  <a:pt x="680279" y="3230781"/>
                  <a:pt x="663359" y="3193790"/>
                  <a:pt x="629520" y="3164263"/>
                </a:cubicBezTo>
                <a:cubicBezTo>
                  <a:pt x="595680" y="3134736"/>
                  <a:pt x="544091" y="3119973"/>
                  <a:pt x="474752" y="3119973"/>
                </a:cubicBezTo>
                <a:close/>
                <a:moveTo>
                  <a:pt x="470273" y="3027908"/>
                </a:moveTo>
                <a:cubicBezTo>
                  <a:pt x="538285" y="3027908"/>
                  <a:pt x="591782" y="3038110"/>
                  <a:pt x="630764" y="3058514"/>
                </a:cubicBezTo>
                <a:cubicBezTo>
                  <a:pt x="669746" y="3078917"/>
                  <a:pt x="700019" y="3108610"/>
                  <a:pt x="721584" y="3147592"/>
                </a:cubicBezTo>
                <a:cubicBezTo>
                  <a:pt x="743148" y="3186574"/>
                  <a:pt x="753931" y="3229123"/>
                  <a:pt x="753931" y="3275238"/>
                </a:cubicBezTo>
                <a:cubicBezTo>
                  <a:pt x="753931" y="3349221"/>
                  <a:pt x="730210" y="3409021"/>
                  <a:pt x="682767" y="3454638"/>
                </a:cubicBezTo>
                <a:cubicBezTo>
                  <a:pt x="635325" y="3500256"/>
                  <a:pt x="566982" y="3523064"/>
                  <a:pt x="477738" y="3523064"/>
                </a:cubicBezTo>
                <a:cubicBezTo>
                  <a:pt x="379868" y="3523064"/>
                  <a:pt x="307378" y="3495860"/>
                  <a:pt x="260268" y="3441451"/>
                </a:cubicBezTo>
                <a:cubicBezTo>
                  <a:pt x="221120" y="3395999"/>
                  <a:pt x="201546" y="3340595"/>
                  <a:pt x="201546" y="3275238"/>
                </a:cubicBezTo>
                <a:cubicBezTo>
                  <a:pt x="201546" y="3202582"/>
                  <a:pt x="225350" y="3143196"/>
                  <a:pt x="272958" y="3097081"/>
                </a:cubicBezTo>
                <a:cubicBezTo>
                  <a:pt x="320566" y="3050966"/>
                  <a:pt x="386337" y="3027908"/>
                  <a:pt x="470273" y="3027908"/>
                </a:cubicBezTo>
                <a:close/>
                <a:moveTo>
                  <a:pt x="417026" y="2488755"/>
                </a:moveTo>
                <a:lnTo>
                  <a:pt x="741987" y="2488755"/>
                </a:lnTo>
                <a:lnTo>
                  <a:pt x="741987" y="2578331"/>
                </a:lnTo>
                <a:lnTo>
                  <a:pt x="420509" y="2578331"/>
                </a:lnTo>
                <a:cubicBezTo>
                  <a:pt x="384015" y="2578331"/>
                  <a:pt x="356728" y="2581815"/>
                  <a:pt x="338647" y="2588782"/>
                </a:cubicBezTo>
                <a:cubicBezTo>
                  <a:pt x="320566" y="2595749"/>
                  <a:pt x="306134" y="2608107"/>
                  <a:pt x="295352" y="2625856"/>
                </a:cubicBezTo>
                <a:cubicBezTo>
                  <a:pt x="284569" y="2643606"/>
                  <a:pt x="279178" y="2664424"/>
                  <a:pt x="279178" y="2688311"/>
                </a:cubicBezTo>
                <a:cubicBezTo>
                  <a:pt x="279178" y="2726463"/>
                  <a:pt x="291287" y="2759391"/>
                  <a:pt x="315506" y="2787093"/>
                </a:cubicBezTo>
                <a:cubicBezTo>
                  <a:pt x="339725" y="2814795"/>
                  <a:pt x="385674" y="2828646"/>
                  <a:pt x="453353" y="2828646"/>
                </a:cubicBezTo>
                <a:lnTo>
                  <a:pt x="741987" y="2828646"/>
                </a:lnTo>
                <a:lnTo>
                  <a:pt x="741987" y="2918222"/>
                </a:lnTo>
                <a:lnTo>
                  <a:pt x="213489" y="2918222"/>
                </a:lnTo>
                <a:lnTo>
                  <a:pt x="213489" y="2837604"/>
                </a:lnTo>
                <a:lnTo>
                  <a:pt x="288633" y="2837604"/>
                </a:lnTo>
                <a:cubicBezTo>
                  <a:pt x="230575" y="2798788"/>
                  <a:pt x="201546" y="2742720"/>
                  <a:pt x="201546" y="2669400"/>
                </a:cubicBezTo>
                <a:cubicBezTo>
                  <a:pt x="201546" y="2637551"/>
                  <a:pt x="207269" y="2608273"/>
                  <a:pt x="218714" y="2581566"/>
                </a:cubicBezTo>
                <a:cubicBezTo>
                  <a:pt x="230160" y="2554859"/>
                  <a:pt x="245172" y="2534870"/>
                  <a:pt x="263751" y="2521600"/>
                </a:cubicBezTo>
                <a:cubicBezTo>
                  <a:pt x="282330" y="2508329"/>
                  <a:pt x="304392" y="2499040"/>
                  <a:pt x="329938" y="2493732"/>
                </a:cubicBezTo>
                <a:cubicBezTo>
                  <a:pt x="346526" y="2490414"/>
                  <a:pt x="375555" y="2488755"/>
                  <a:pt x="417026" y="2488755"/>
                </a:cubicBezTo>
                <a:close/>
                <a:moveTo>
                  <a:pt x="740992" y="2138209"/>
                </a:moveTo>
                <a:cubicBezTo>
                  <a:pt x="746300" y="2163423"/>
                  <a:pt x="748954" y="2185983"/>
                  <a:pt x="748954" y="2205889"/>
                </a:cubicBezTo>
                <a:cubicBezTo>
                  <a:pt x="748954" y="2238402"/>
                  <a:pt x="743812" y="2263616"/>
                  <a:pt x="733527" y="2281531"/>
                </a:cubicBezTo>
                <a:cubicBezTo>
                  <a:pt x="723243" y="2299446"/>
                  <a:pt x="709723" y="2312053"/>
                  <a:pt x="692969" y="2319352"/>
                </a:cubicBezTo>
                <a:cubicBezTo>
                  <a:pt x="676215" y="2326651"/>
                  <a:pt x="640965" y="2330300"/>
                  <a:pt x="587220" y="2330300"/>
                </a:cubicBezTo>
                <a:lnTo>
                  <a:pt x="283159" y="2330300"/>
                </a:lnTo>
                <a:lnTo>
                  <a:pt x="283159" y="2395989"/>
                </a:lnTo>
                <a:lnTo>
                  <a:pt x="213489" y="2395989"/>
                </a:lnTo>
                <a:lnTo>
                  <a:pt x="213489" y="2330300"/>
                </a:lnTo>
                <a:lnTo>
                  <a:pt x="82609" y="2330300"/>
                </a:lnTo>
                <a:lnTo>
                  <a:pt x="28863" y="2241222"/>
                </a:lnTo>
                <a:lnTo>
                  <a:pt x="213489" y="2241222"/>
                </a:lnTo>
                <a:lnTo>
                  <a:pt x="213489" y="2151148"/>
                </a:lnTo>
                <a:lnTo>
                  <a:pt x="283159" y="2151148"/>
                </a:lnTo>
                <a:lnTo>
                  <a:pt x="283159" y="2241222"/>
                </a:lnTo>
                <a:lnTo>
                  <a:pt x="592196" y="2241222"/>
                </a:lnTo>
                <a:cubicBezTo>
                  <a:pt x="617742" y="2241222"/>
                  <a:pt x="634164" y="2239646"/>
                  <a:pt x="641463" y="2236494"/>
                </a:cubicBezTo>
                <a:cubicBezTo>
                  <a:pt x="648762" y="2233342"/>
                  <a:pt x="654568" y="2228200"/>
                  <a:pt x="658881" y="2221067"/>
                </a:cubicBezTo>
                <a:cubicBezTo>
                  <a:pt x="663193" y="2213934"/>
                  <a:pt x="665350" y="2203732"/>
                  <a:pt x="665350" y="2190462"/>
                </a:cubicBezTo>
                <a:cubicBezTo>
                  <a:pt x="665350" y="2180509"/>
                  <a:pt x="664189" y="2167404"/>
                  <a:pt x="661866" y="2151148"/>
                </a:cubicBezTo>
                <a:close/>
                <a:moveTo>
                  <a:pt x="426978" y="1698190"/>
                </a:moveTo>
                <a:cubicBezTo>
                  <a:pt x="382522" y="1702171"/>
                  <a:pt x="349180" y="1713451"/>
                  <a:pt x="326952" y="1732029"/>
                </a:cubicBezTo>
                <a:cubicBezTo>
                  <a:pt x="292449" y="1760561"/>
                  <a:pt x="275197" y="1797552"/>
                  <a:pt x="275197" y="1843004"/>
                </a:cubicBezTo>
                <a:cubicBezTo>
                  <a:pt x="275197" y="1884143"/>
                  <a:pt x="288965" y="1918729"/>
                  <a:pt x="316501" y="1946763"/>
                </a:cubicBezTo>
                <a:cubicBezTo>
                  <a:pt x="344038" y="1974797"/>
                  <a:pt x="380863" y="1990307"/>
                  <a:pt x="426978" y="1993293"/>
                </a:cubicBezTo>
                <a:close/>
                <a:moveTo>
                  <a:pt x="476743" y="1603637"/>
                </a:moveTo>
                <a:cubicBezTo>
                  <a:pt x="482051" y="1603637"/>
                  <a:pt x="490013" y="1603803"/>
                  <a:pt x="500630" y="1604135"/>
                </a:cubicBezTo>
                <a:lnTo>
                  <a:pt x="500630" y="1998269"/>
                </a:lnTo>
                <a:cubicBezTo>
                  <a:pt x="558688" y="1994951"/>
                  <a:pt x="603144" y="1978529"/>
                  <a:pt x="633998" y="1949003"/>
                </a:cubicBezTo>
                <a:cubicBezTo>
                  <a:pt x="664852" y="1919476"/>
                  <a:pt x="680279" y="1882650"/>
                  <a:pt x="680279" y="1838525"/>
                </a:cubicBezTo>
                <a:cubicBezTo>
                  <a:pt x="680279" y="1805681"/>
                  <a:pt x="671653" y="1777647"/>
                  <a:pt x="654402" y="1754423"/>
                </a:cubicBezTo>
                <a:cubicBezTo>
                  <a:pt x="637150" y="1731200"/>
                  <a:pt x="609614" y="1712787"/>
                  <a:pt x="571793" y="1699185"/>
                </a:cubicBezTo>
                <a:lnTo>
                  <a:pt x="583239" y="1606623"/>
                </a:lnTo>
                <a:cubicBezTo>
                  <a:pt x="637316" y="1621221"/>
                  <a:pt x="679284" y="1648259"/>
                  <a:pt x="709143" y="1687739"/>
                </a:cubicBezTo>
                <a:cubicBezTo>
                  <a:pt x="739001" y="1727219"/>
                  <a:pt x="753931" y="1777647"/>
                  <a:pt x="753931" y="1839023"/>
                </a:cubicBezTo>
                <a:cubicBezTo>
                  <a:pt x="753931" y="1916324"/>
                  <a:pt x="730127" y="1977617"/>
                  <a:pt x="682519" y="2022903"/>
                </a:cubicBezTo>
                <a:cubicBezTo>
                  <a:pt x="634911" y="2068188"/>
                  <a:pt x="568143" y="2090831"/>
                  <a:pt x="482217" y="2090831"/>
                </a:cubicBezTo>
                <a:cubicBezTo>
                  <a:pt x="393304" y="2090831"/>
                  <a:pt x="324298" y="2067939"/>
                  <a:pt x="275197" y="2022156"/>
                </a:cubicBezTo>
                <a:cubicBezTo>
                  <a:pt x="226096" y="1976373"/>
                  <a:pt x="201546" y="1916987"/>
                  <a:pt x="201546" y="1843999"/>
                </a:cubicBezTo>
                <a:cubicBezTo>
                  <a:pt x="201546" y="1773334"/>
                  <a:pt x="225599" y="1715607"/>
                  <a:pt x="273704" y="1670819"/>
                </a:cubicBezTo>
                <a:cubicBezTo>
                  <a:pt x="321810" y="1626031"/>
                  <a:pt x="389489" y="1603637"/>
                  <a:pt x="476743" y="1603637"/>
                </a:cubicBezTo>
                <a:close/>
                <a:moveTo>
                  <a:pt x="417026" y="1060005"/>
                </a:moveTo>
                <a:lnTo>
                  <a:pt x="741987" y="1060005"/>
                </a:lnTo>
                <a:lnTo>
                  <a:pt x="741987" y="1149581"/>
                </a:lnTo>
                <a:lnTo>
                  <a:pt x="420509" y="1149581"/>
                </a:lnTo>
                <a:cubicBezTo>
                  <a:pt x="384015" y="1149581"/>
                  <a:pt x="356728" y="1153065"/>
                  <a:pt x="338647" y="1160032"/>
                </a:cubicBezTo>
                <a:cubicBezTo>
                  <a:pt x="320566" y="1166999"/>
                  <a:pt x="306134" y="1179357"/>
                  <a:pt x="295352" y="1197106"/>
                </a:cubicBezTo>
                <a:cubicBezTo>
                  <a:pt x="284569" y="1214855"/>
                  <a:pt x="279178" y="1235674"/>
                  <a:pt x="279178" y="1259561"/>
                </a:cubicBezTo>
                <a:cubicBezTo>
                  <a:pt x="279178" y="1297713"/>
                  <a:pt x="291287" y="1330641"/>
                  <a:pt x="315506" y="1358343"/>
                </a:cubicBezTo>
                <a:cubicBezTo>
                  <a:pt x="339725" y="1386045"/>
                  <a:pt x="385674" y="1399896"/>
                  <a:pt x="453353" y="1399896"/>
                </a:cubicBezTo>
                <a:lnTo>
                  <a:pt x="741987" y="1399896"/>
                </a:lnTo>
                <a:lnTo>
                  <a:pt x="741987" y="1489472"/>
                </a:lnTo>
                <a:lnTo>
                  <a:pt x="213489" y="1489472"/>
                </a:lnTo>
                <a:lnTo>
                  <a:pt x="213489" y="1408854"/>
                </a:lnTo>
                <a:lnTo>
                  <a:pt x="288633" y="1408854"/>
                </a:lnTo>
                <a:cubicBezTo>
                  <a:pt x="230575" y="1370038"/>
                  <a:pt x="201546" y="1313970"/>
                  <a:pt x="201546" y="1240650"/>
                </a:cubicBezTo>
                <a:cubicBezTo>
                  <a:pt x="201546" y="1208801"/>
                  <a:pt x="207269" y="1179523"/>
                  <a:pt x="218714" y="1152816"/>
                </a:cubicBezTo>
                <a:cubicBezTo>
                  <a:pt x="230160" y="1126109"/>
                  <a:pt x="245172" y="1106120"/>
                  <a:pt x="263751" y="1092850"/>
                </a:cubicBezTo>
                <a:cubicBezTo>
                  <a:pt x="282330" y="1079579"/>
                  <a:pt x="304392" y="1070290"/>
                  <a:pt x="329938" y="1064982"/>
                </a:cubicBezTo>
                <a:cubicBezTo>
                  <a:pt x="346526" y="1061664"/>
                  <a:pt x="375555" y="1060005"/>
                  <a:pt x="417026" y="1060005"/>
                </a:cubicBezTo>
                <a:close/>
                <a:moveTo>
                  <a:pt x="740992" y="709459"/>
                </a:moveTo>
                <a:cubicBezTo>
                  <a:pt x="746300" y="734673"/>
                  <a:pt x="748954" y="757233"/>
                  <a:pt x="748954" y="777139"/>
                </a:cubicBezTo>
                <a:cubicBezTo>
                  <a:pt x="748954" y="809652"/>
                  <a:pt x="743812" y="834866"/>
                  <a:pt x="733527" y="852781"/>
                </a:cubicBezTo>
                <a:cubicBezTo>
                  <a:pt x="723243" y="870696"/>
                  <a:pt x="709723" y="883303"/>
                  <a:pt x="692969" y="890602"/>
                </a:cubicBezTo>
                <a:cubicBezTo>
                  <a:pt x="676215" y="897901"/>
                  <a:pt x="640965" y="901550"/>
                  <a:pt x="587220" y="901550"/>
                </a:cubicBezTo>
                <a:lnTo>
                  <a:pt x="283159" y="901550"/>
                </a:lnTo>
                <a:lnTo>
                  <a:pt x="283159" y="967239"/>
                </a:lnTo>
                <a:lnTo>
                  <a:pt x="213489" y="967239"/>
                </a:lnTo>
                <a:lnTo>
                  <a:pt x="213489" y="901550"/>
                </a:lnTo>
                <a:lnTo>
                  <a:pt x="82609" y="901550"/>
                </a:lnTo>
                <a:lnTo>
                  <a:pt x="28863" y="812472"/>
                </a:lnTo>
                <a:lnTo>
                  <a:pt x="213489" y="812472"/>
                </a:lnTo>
                <a:lnTo>
                  <a:pt x="213489" y="722398"/>
                </a:lnTo>
                <a:lnTo>
                  <a:pt x="283159" y="722398"/>
                </a:lnTo>
                <a:lnTo>
                  <a:pt x="283159" y="812472"/>
                </a:lnTo>
                <a:lnTo>
                  <a:pt x="592196" y="812472"/>
                </a:lnTo>
                <a:cubicBezTo>
                  <a:pt x="617742" y="812472"/>
                  <a:pt x="634164" y="810896"/>
                  <a:pt x="641463" y="807744"/>
                </a:cubicBezTo>
                <a:cubicBezTo>
                  <a:pt x="648762" y="804592"/>
                  <a:pt x="654568" y="799450"/>
                  <a:pt x="658881" y="792317"/>
                </a:cubicBezTo>
                <a:cubicBezTo>
                  <a:pt x="663193" y="785184"/>
                  <a:pt x="665350" y="774983"/>
                  <a:pt x="665350" y="761712"/>
                </a:cubicBezTo>
                <a:cubicBezTo>
                  <a:pt x="665350" y="751759"/>
                  <a:pt x="664189" y="738655"/>
                  <a:pt x="661866" y="722398"/>
                </a:cubicBezTo>
                <a:close/>
                <a:moveTo>
                  <a:pt x="586722" y="229131"/>
                </a:moveTo>
                <a:cubicBezTo>
                  <a:pt x="616581" y="229131"/>
                  <a:pt x="644698" y="237839"/>
                  <a:pt x="671073" y="255257"/>
                </a:cubicBezTo>
                <a:cubicBezTo>
                  <a:pt x="697448" y="272674"/>
                  <a:pt x="717851" y="297805"/>
                  <a:pt x="732283" y="330650"/>
                </a:cubicBezTo>
                <a:cubicBezTo>
                  <a:pt x="746715" y="363494"/>
                  <a:pt x="753931" y="400652"/>
                  <a:pt x="753931" y="442122"/>
                </a:cubicBezTo>
                <a:cubicBezTo>
                  <a:pt x="753931" y="510797"/>
                  <a:pt x="739665" y="563133"/>
                  <a:pt x="711133" y="599129"/>
                </a:cubicBezTo>
                <a:cubicBezTo>
                  <a:pt x="682602" y="635125"/>
                  <a:pt x="640302" y="658100"/>
                  <a:pt x="584234" y="668053"/>
                </a:cubicBezTo>
                <a:lnTo>
                  <a:pt x="570300" y="579472"/>
                </a:lnTo>
                <a:cubicBezTo>
                  <a:pt x="605799" y="574495"/>
                  <a:pt x="633003" y="560645"/>
                  <a:pt x="651914" y="537919"/>
                </a:cubicBezTo>
                <a:cubicBezTo>
                  <a:pt x="670824" y="515193"/>
                  <a:pt x="680279" y="483427"/>
                  <a:pt x="680279" y="442620"/>
                </a:cubicBezTo>
                <a:cubicBezTo>
                  <a:pt x="680279" y="401481"/>
                  <a:pt x="671902" y="370959"/>
                  <a:pt x="655148" y="351053"/>
                </a:cubicBezTo>
                <a:cubicBezTo>
                  <a:pt x="638394" y="331148"/>
                  <a:pt x="618737" y="321195"/>
                  <a:pt x="596177" y="321195"/>
                </a:cubicBezTo>
                <a:cubicBezTo>
                  <a:pt x="575940" y="321195"/>
                  <a:pt x="560015" y="329987"/>
                  <a:pt x="548404" y="347570"/>
                </a:cubicBezTo>
                <a:cubicBezTo>
                  <a:pt x="540441" y="359845"/>
                  <a:pt x="530322" y="390367"/>
                  <a:pt x="518047" y="439136"/>
                </a:cubicBezTo>
                <a:cubicBezTo>
                  <a:pt x="501459" y="504825"/>
                  <a:pt x="487110" y="550360"/>
                  <a:pt x="475001" y="575740"/>
                </a:cubicBezTo>
                <a:cubicBezTo>
                  <a:pt x="462892" y="601119"/>
                  <a:pt x="446138" y="620362"/>
                  <a:pt x="424739" y="633466"/>
                </a:cubicBezTo>
                <a:cubicBezTo>
                  <a:pt x="403340" y="646571"/>
                  <a:pt x="379702" y="653123"/>
                  <a:pt x="353825" y="653123"/>
                </a:cubicBezTo>
                <a:cubicBezTo>
                  <a:pt x="330270" y="653123"/>
                  <a:pt x="308456" y="647732"/>
                  <a:pt x="288385" y="636950"/>
                </a:cubicBezTo>
                <a:cubicBezTo>
                  <a:pt x="268313" y="626168"/>
                  <a:pt x="251642" y="611487"/>
                  <a:pt x="238371" y="592908"/>
                </a:cubicBezTo>
                <a:cubicBezTo>
                  <a:pt x="228087" y="578974"/>
                  <a:pt x="219378" y="559981"/>
                  <a:pt x="212245" y="535928"/>
                </a:cubicBezTo>
                <a:cubicBezTo>
                  <a:pt x="205112" y="511875"/>
                  <a:pt x="201546" y="486081"/>
                  <a:pt x="201546" y="458544"/>
                </a:cubicBezTo>
                <a:cubicBezTo>
                  <a:pt x="201546" y="417074"/>
                  <a:pt x="207517" y="380663"/>
                  <a:pt x="219461" y="349312"/>
                </a:cubicBezTo>
                <a:cubicBezTo>
                  <a:pt x="231404" y="317960"/>
                  <a:pt x="247578" y="294820"/>
                  <a:pt x="267981" y="279890"/>
                </a:cubicBezTo>
                <a:cubicBezTo>
                  <a:pt x="288385" y="264961"/>
                  <a:pt x="315672" y="254676"/>
                  <a:pt x="349844" y="249036"/>
                </a:cubicBezTo>
                <a:lnTo>
                  <a:pt x="361787" y="336622"/>
                </a:lnTo>
                <a:cubicBezTo>
                  <a:pt x="334582" y="340603"/>
                  <a:pt x="313350" y="352132"/>
                  <a:pt x="298089" y="371208"/>
                </a:cubicBezTo>
                <a:cubicBezTo>
                  <a:pt x="282827" y="390284"/>
                  <a:pt x="275197" y="417240"/>
                  <a:pt x="275197" y="452075"/>
                </a:cubicBezTo>
                <a:cubicBezTo>
                  <a:pt x="275197" y="493213"/>
                  <a:pt x="281998" y="522575"/>
                  <a:pt x="295600" y="540158"/>
                </a:cubicBezTo>
                <a:cubicBezTo>
                  <a:pt x="309203" y="557742"/>
                  <a:pt x="325127" y="566533"/>
                  <a:pt x="343374" y="566533"/>
                </a:cubicBezTo>
                <a:cubicBezTo>
                  <a:pt x="354986" y="566533"/>
                  <a:pt x="365436" y="562884"/>
                  <a:pt x="374726" y="555585"/>
                </a:cubicBezTo>
                <a:cubicBezTo>
                  <a:pt x="384347" y="548286"/>
                  <a:pt x="392309" y="536840"/>
                  <a:pt x="398613" y="521248"/>
                </a:cubicBezTo>
                <a:cubicBezTo>
                  <a:pt x="401930" y="512290"/>
                  <a:pt x="409561" y="485915"/>
                  <a:pt x="421504" y="442122"/>
                </a:cubicBezTo>
                <a:cubicBezTo>
                  <a:pt x="438424" y="378755"/>
                  <a:pt x="452275" y="334548"/>
                  <a:pt x="463058" y="309500"/>
                </a:cubicBezTo>
                <a:cubicBezTo>
                  <a:pt x="473840" y="284452"/>
                  <a:pt x="489516" y="264795"/>
                  <a:pt x="510085" y="250529"/>
                </a:cubicBezTo>
                <a:cubicBezTo>
                  <a:pt x="530654" y="236264"/>
                  <a:pt x="556200" y="229131"/>
                  <a:pt x="586722" y="229131"/>
                </a:cubicBezTo>
                <a:close/>
                <a:moveTo>
                  <a:pt x="639970" y="0"/>
                </a:moveTo>
                <a:lnTo>
                  <a:pt x="741987" y="0"/>
                </a:lnTo>
                <a:lnTo>
                  <a:pt x="741987" y="102017"/>
                </a:lnTo>
                <a:lnTo>
                  <a:pt x="639970" y="102017"/>
                </a:lnTo>
                <a:close/>
              </a:path>
            </a:pathLst>
          </a:custGeom>
          <a:noFill/>
        </p:spPr>
        <p:txBody>
          <a:bodyPr rot="0" spcFirstLastPara="0" vertOverflow="overflow" horzOverflow="overflow" vert="eaVert" wrap="square" lIns="0" tIns="45720" rIns="0" bIns="45720" numCol="1" spcCol="0" rtlCol="0" fromWordArt="0" anchor="ctr" anchorCtr="0" forceAA="0" compatLnSpc="1">
            <a:normAutofit fontScale="87500" lnSpcReduction="10000"/>
          </a:bodyPr>
          <a:lstStyle/>
          <a:p>
            <a:pPr algn="ctr"/>
            <a:r>
              <a:rPr lang="en-US" altLang="zh-CN" sz="8000" dirty="0">
                <a:ln w="19050">
                  <a:solidFill>
                    <a:schemeClr val="dk1">
                      <a:lumMod val="85000"/>
                      <a:lumOff val="15000"/>
                    </a:schemeClr>
                  </a:solidFill>
                </a:ln>
                <a:noFill/>
                <a:latin typeface="Arial" panose="020B0604020202020204" pitchFamily="34" charset="0"/>
                <a:ea typeface="汉仪雅酷黑 45W" panose="020B0404020202020204" charset="-122"/>
                <a:cs typeface="汉仪雅酷黑 45W" panose="020B0404020202020204" charset="-122"/>
              </a:rPr>
              <a:t>Contents.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980" y="979170"/>
            <a:ext cx="4488180" cy="44881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659130" y="800735"/>
            <a:ext cx="2891155" cy="2891155"/>
          </a:xfrm>
          <a:prstGeom prst="ellipse">
            <a:avLst/>
          </a:prstGeom>
          <a:solidFill>
            <a:srgbClr val="FFAB3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042920" y="3913505"/>
            <a:ext cx="750570" cy="750570"/>
          </a:xfrm>
          <a:prstGeom prst="ellipse">
            <a:avLst/>
          </a:prstGeom>
          <a:solidFill>
            <a:srgbClr val="FFCA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296285" y="5447030"/>
            <a:ext cx="243840" cy="243840"/>
          </a:xfrm>
          <a:prstGeom prst="ellipse">
            <a:avLst/>
          </a:prstGeom>
          <a:solidFill>
            <a:srgbClr val="FFCA7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743825" y="4442460"/>
            <a:ext cx="730885" cy="730885"/>
          </a:xfrm>
          <a:prstGeom prst="ellipse">
            <a:avLst/>
          </a:prstGeom>
          <a:solidFill>
            <a:srgbClr val="FF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5290" y="2287905"/>
            <a:ext cx="107727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PART1</a:t>
            </a:r>
            <a:r>
              <a:rPr lang="zh-CN" altLang="en-US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市场分析</a:t>
            </a:r>
            <a:endParaRPr lang="zh-CN" altLang="en-US" sz="9600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38975" y="3913505"/>
            <a:ext cx="4620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i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</a:t>
            </a:r>
            <a:r>
              <a:rPr lang="zh-CN" altLang="en-US" sz="2800" i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arket analysis</a:t>
            </a:r>
            <a:endParaRPr lang="zh-CN" altLang="en-US" sz="2800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0725785" y="561340"/>
            <a:ext cx="1049655" cy="239395"/>
            <a:chOff x="8991600" y="4766733"/>
            <a:chExt cx="520700" cy="118534"/>
          </a:xfrm>
        </p:grpSpPr>
        <p:sp>
          <p:nvSpPr>
            <p:cNvPr id="3" name="椭圆 2"/>
            <p:cNvSpPr/>
            <p:nvPr/>
          </p:nvSpPr>
          <p:spPr>
            <a:xfrm>
              <a:off x="8991600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9192683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9393766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1532235" y="5690870"/>
            <a:ext cx="243205" cy="243205"/>
          </a:xfrm>
          <a:prstGeom prst="rect">
            <a:avLst/>
          </a:prstGeom>
          <a:solidFill>
            <a:srgbClr val="FFA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532235" y="6111875"/>
            <a:ext cx="243205" cy="243205"/>
          </a:xfrm>
          <a:prstGeom prst="rect">
            <a:avLst/>
          </a:prstGeom>
          <a:solidFill>
            <a:srgbClr val="FFCA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5775" y="746760"/>
            <a:ext cx="6864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The growth rate of industry scale has slowed down, but there is still a huge space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行业规模增速减缓，但仍有巨大空间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6410" y="1331595"/>
            <a:ext cx="1113536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数据显示，2020年中国潮玩市场规模接近300亿元，受疫情影响增速有所放缓为44.0%，预计2021年中国潮玩市场规模增至384.3亿元，增速延续下降趋势。</a:t>
            </a:r>
            <a:r>
              <a:rPr 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根据发展数据、普及化、市场持续培育的情况下</a:t>
            </a:r>
            <a:r>
              <a:rPr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，</a:t>
            </a:r>
            <a:r>
              <a:rPr 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以及</a:t>
            </a:r>
            <a:r>
              <a:rPr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受惊喜经济和社交情感需求等影响，中国潮玩受欢迎程度不断上升，预计中国潮玩市场规模将保持扩张态势。</a:t>
            </a:r>
            <a:endParaRPr sz="120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endParaRPr sz="120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同时全球潮玩市场仍处于高速发展阶段，数据显示，</a:t>
            </a:r>
            <a:r>
              <a:rPr 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2022年全球潮玩行业总规模将超过340亿美元，预计2024年市场规模将接近450亿美元。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全球潮玩市场规模按照2022-2024年的年均符复合增长率约14%的增速继续成长，2027年全球潮玩市场规模将超过650亿美元。</a:t>
            </a: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5730" y="3212465"/>
            <a:ext cx="6198235" cy="33699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755" y="3082925"/>
            <a:ext cx="5280660" cy="35052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Analysis on the development trend of fashion industry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潮玩行业发展趋势分析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486410" y="1331595"/>
            <a:ext cx="111353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目前，全球潮玩行业存在3大发展趋势，分别是分散格局、IP合作大于竞争和潮玩平台+新技术/新概念。分散竞争格局方面，以韩国和日本为例，市占率第一的企业分别为韩国本土玩具厂商SonoKong和日本万代，市占率分别约为10%和25%，集中度较低，未来随着市场快速发展，行业内企业数量将会进一步上升，企业竞争愈发激烈，行业格局相对分散。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endParaRPr sz="120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且潮玩IP可以作为载体，通过设计将IP与多种流行文化相融合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；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进行IP合作以实现双赢。另外，潮玩行业融合区块链、直播交易、元宇宙等产业，形成如“数字潮玩”、“社区元宇宙”等新融合产业，强化潮玩平台能力，扩大潮玩发展空间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12865"/>
          <a:stretch>
            <a:fillRect/>
          </a:stretch>
        </p:blipFill>
        <p:spPr>
          <a:xfrm>
            <a:off x="2467610" y="3159125"/>
            <a:ext cx="7172325" cy="36988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132965" y="5242560"/>
            <a:ext cx="8274685" cy="114554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7855585" y="3056255"/>
            <a:ext cx="4335780" cy="20332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图表15：中国_em_潮玩__em_行业上市公司业务规划及未来展望（1）"/>
          <p:cNvPicPr>
            <a:picLocks noChangeAspect="1"/>
          </p:cNvPicPr>
          <p:nvPr/>
        </p:nvPicPr>
        <p:blipFill>
          <a:blip r:embed="rId3"/>
          <a:srcRect t="4898"/>
          <a:stretch>
            <a:fillRect/>
          </a:stretch>
        </p:blipFill>
        <p:spPr>
          <a:xfrm>
            <a:off x="695960" y="1245235"/>
            <a:ext cx="5686425" cy="5400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85775" y="746760"/>
            <a:ext cx="6864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The growth rate of industry scale has slowed down, but there is still a huge space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中国潮玩行业上市公司业务规划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6" name="矩形 5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/>
            <p:cNvCxnSpPr>
              <a:stCxn id="6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6758940" y="2123440"/>
            <a:ext cx="47345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14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从各潮玩行业上市公司公布的业务规划中可以了解到，目前为止仍以以下几个点作为输出口：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30640" y="3196590"/>
            <a:ext cx="30975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强化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IP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形象与运营</a:t>
            </a:r>
          </a:p>
          <a:p>
            <a:pPr marL="171450" indent="-1714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IP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联名深度开发</a:t>
            </a:r>
          </a:p>
          <a:p>
            <a:pPr marL="171450" indent="-1714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开发文创类创意产品</a:t>
            </a:r>
          </a:p>
          <a:p>
            <a:pPr marL="171450" indent="-1714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消费者传播及触达</a:t>
            </a:r>
          </a:p>
          <a:p>
            <a:pPr marL="171450" indent="-1714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加强研发新品类</a:t>
            </a:r>
          </a:p>
          <a:p>
            <a:pPr marL="171450" indent="-1714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加强盲盒玩法</a:t>
            </a:r>
          </a:p>
        </p:txBody>
      </p:sp>
      <p:sp>
        <p:nvSpPr>
          <p:cNvPr id="19" name="矩形 18"/>
          <p:cNvSpPr/>
          <p:nvPr/>
        </p:nvSpPr>
        <p:spPr>
          <a:xfrm>
            <a:off x="7856220" y="3056890"/>
            <a:ext cx="621030" cy="203327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The popularity of fashion play has not decreased, and the attention has continued to be high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潮玩热度不减，关注度持续居高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86410" y="1331595"/>
            <a:ext cx="11135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从百度指数来看，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关于潮玩新闻、头条、资讯的搜索度至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2020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年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2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月起不断增加，</a:t>
            </a:r>
            <a:r>
              <a:rPr lang="zh-CN" altLang="en-US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目前日搜索浏览量平均值长期维持在</a:t>
            </a:r>
            <a:r>
              <a:rPr lang="en-US" alt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400</a:t>
            </a:r>
            <a:r>
              <a:rPr lang="zh-CN" altLang="en-US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万以上；</a:t>
            </a:r>
            <a:endParaRPr sz="1200" b="1" u="sng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2240915"/>
            <a:ext cx="12192635" cy="435102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730105" y="6582410"/>
            <a:ext cx="23895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/>
              <a:t>数据来源：百度指数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" y="4368800"/>
            <a:ext cx="4922520" cy="19983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845" y="2441575"/>
            <a:ext cx="6049645" cy="1927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870" y="4368800"/>
            <a:ext cx="6864350" cy="19977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Crowd characteristics of fashion fans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潮玩</a:t>
            </a:r>
            <a:r>
              <a:rPr lang="zh-CN" altLang="en-US" sz="2400" b="1">
                <a:solidFill>
                  <a:schemeClr val="accent4">
                    <a:lumMod val="75000"/>
                  </a:schemeClr>
                </a:solidFill>
                <a:sym typeface="+mn-ea"/>
              </a:rPr>
              <a:t>关注者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人群特征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486410" y="1331595"/>
            <a:ext cx="111353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根据百度指数指出，在关注潮玩类资讯的关注者中，主力年龄18-29岁之间，</a:t>
            </a:r>
            <a:r>
              <a:rPr 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男性占比</a:t>
            </a:r>
            <a:r>
              <a:rPr lang="en-US" alt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56</a:t>
            </a:r>
            <a:r>
              <a:rPr 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%，女性占比</a:t>
            </a:r>
            <a:r>
              <a:rPr lang="en-US" alt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44</a:t>
            </a:r>
            <a:r>
              <a:rPr 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%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。该年龄段以00后、95后、90后为主，有思想爱社交，悦己至上的概念人群。另外潮玩关注者在兴趣重合度上，与</a:t>
            </a:r>
            <a:r>
              <a:rPr 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影视音乐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存在高度重合，同时从数据显示，搜索热度最高的区域目前是</a:t>
            </a:r>
            <a:r>
              <a:rPr 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在广东省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；</a:t>
            </a:r>
          </a:p>
        </p:txBody>
      </p:sp>
      <p:sp>
        <p:nvSpPr>
          <p:cNvPr id="9" name="矩形 8"/>
          <p:cNvSpPr/>
          <p:nvPr/>
        </p:nvSpPr>
        <p:spPr>
          <a:xfrm>
            <a:off x="5168900" y="4751070"/>
            <a:ext cx="811530" cy="1519555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Basic characteristics of trendplay consumers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潮玩</a:t>
            </a:r>
            <a:r>
              <a:rPr lang="zh-CN" altLang="en-US" sz="2400" b="1">
                <a:solidFill>
                  <a:schemeClr val="accent4">
                    <a:lumMod val="75000"/>
                  </a:schemeClr>
                </a:solidFill>
                <a:sym typeface="+mn-ea"/>
              </a:rPr>
              <a:t>消费者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基本特征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486410" y="1331595"/>
            <a:ext cx="11135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数据显示，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目前潮玩消费者男女占比差距不大，以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26~40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岁拥有可自由支配收入人群为主，主要分布在华东区域的</a:t>
            </a:r>
            <a:r>
              <a:rPr lang="zh-CN" altLang="en-US" sz="1200" b="1" u="sng">
                <a:solidFill>
                  <a:schemeClr val="tx1"/>
                </a:solidFill>
                <a:sym typeface="+mn-ea"/>
              </a:rPr>
              <a:t>二线城市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；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070" y="2427605"/>
            <a:ext cx="8193405" cy="443039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481445" y="4699000"/>
            <a:ext cx="4287520" cy="130429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Research on consumer behavior of trendplay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潮玩</a:t>
            </a:r>
            <a:r>
              <a:rPr lang="zh-CN" altLang="en-US" sz="2400" b="1">
                <a:solidFill>
                  <a:schemeClr val="accent4">
                    <a:lumMod val="75000"/>
                  </a:schemeClr>
                </a:solidFill>
                <a:sym typeface="+mn-ea"/>
              </a:rPr>
              <a:t>消费者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行为调研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486410" y="1331595"/>
            <a:ext cx="111353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数据显示，超过六成的男性用户为了收藏而购买模型，近6成女性受访用户购买原因是收藏和纯属喜欢。此外女性用户买模型送人的场景高于男性，占比近5成，但男性购买模型进行二手交易的原因占比又明显高于女性用户。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同时目前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模型的收藏价值正在日益凸显，不少用户在收藏过程中收获情感上的满足，同时认可模型是一种保值增值的资产，并在二手市场交易从而获得产品溢价收入。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720" y="2482850"/>
            <a:ext cx="8291195" cy="437324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821940" y="2978150"/>
            <a:ext cx="996950" cy="3382645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1575" y="1534795"/>
            <a:ext cx="22161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/>
              <a:t>小结：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85570" y="2481580"/>
            <a:ext cx="942086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/>
              <a:t>虽然目前品牌众多，但潮玩市场巨大，目前仍在继续扩张中，还远未达到市场饱和程度；</a:t>
            </a:r>
          </a:p>
          <a:p>
            <a:pPr marL="342900" indent="-342900">
              <a:buAutoNum type="arabicPeriod"/>
            </a:pPr>
            <a:endParaRPr lang="zh-CN" altLang="en-US"/>
          </a:p>
          <a:p>
            <a:pPr marL="342900" indent="-342900">
              <a:buAutoNum type="arabicPeriod"/>
            </a:pPr>
            <a:r>
              <a:rPr lang="zh-CN" altLang="en-US"/>
              <a:t>产品的研发、更新、</a:t>
            </a:r>
            <a:r>
              <a:rPr lang="en-US" altLang="zh-CN"/>
              <a:t>IP</a:t>
            </a:r>
            <a:r>
              <a:rPr lang="zh-CN" altLang="en-US"/>
              <a:t>、联名等仍可作为主要核心竞争力；</a:t>
            </a:r>
          </a:p>
          <a:p>
            <a:pPr marL="342900" indent="-342900">
              <a:buAutoNum type="arabicPeriod"/>
            </a:pPr>
            <a:endParaRPr lang="zh-CN" altLang="en-US"/>
          </a:p>
          <a:p>
            <a:pPr marL="342900" indent="-342900">
              <a:buAutoNum type="arabicPeriod"/>
            </a:pPr>
            <a:r>
              <a:rPr lang="zh-CN" altLang="en-US"/>
              <a:t>在玩法方面可以联动虚拟经济、区块链、数字藏品等</a:t>
            </a:r>
          </a:p>
          <a:p>
            <a:pPr marL="342900" indent="-342900">
              <a:buAutoNum type="arabicPeriod"/>
            </a:pPr>
            <a:endParaRPr lang="zh-CN" altLang="en-US"/>
          </a:p>
          <a:p>
            <a:pPr marL="342900" indent="-342900">
              <a:buAutoNum type="arabicPeriod"/>
            </a:pPr>
            <a:r>
              <a:rPr lang="zh-CN" altLang="en-US"/>
              <a:t>需加强消费者触达率，形成品牌忠诚度；</a:t>
            </a:r>
          </a:p>
          <a:p>
            <a:pPr marL="342900" indent="-342900">
              <a:buAutoNum type="arabicPeriod"/>
            </a:pPr>
            <a:endParaRPr lang="zh-CN" altLang="en-US"/>
          </a:p>
          <a:p>
            <a:pPr marL="342900" indent="-342900">
              <a:buAutoNum type="arabicPeriod"/>
            </a:pPr>
            <a:r>
              <a:rPr lang="zh-CN" altLang="en-US"/>
              <a:t>目前潮玩类价值仍体现在收藏纪念方面；</a:t>
            </a:r>
          </a:p>
          <a:p>
            <a:pPr marL="342900" indent="-342900">
              <a:buAutoNum type="arabicPeriod"/>
            </a:pPr>
            <a:endParaRPr lang="zh-CN" altLang="en-US"/>
          </a:p>
          <a:p>
            <a:pPr marL="342900" indent="-342900">
              <a:buAutoNum type="arabicPeriod"/>
            </a:pPr>
            <a:r>
              <a:rPr lang="zh-CN" altLang="en-US"/>
              <a:t>主要消费区域为除一线、准一线之外的城市；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" y="1930400"/>
            <a:ext cx="12191365" cy="2997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40535" y="2506345"/>
            <a:ext cx="87122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chemeClr val="bg1"/>
                </a:solidFill>
              </a:rPr>
              <a:t>潮玩行业典型分析</a:t>
            </a:r>
            <a:r>
              <a:rPr lang="en-US" altLang="zh-CN" sz="4800" b="1">
                <a:solidFill>
                  <a:schemeClr val="bg1"/>
                </a:solidFill>
              </a:rPr>
              <a:t>-</a:t>
            </a:r>
            <a:r>
              <a:rPr lang="zh-CN" altLang="en-US" sz="4800" b="1">
                <a:solidFill>
                  <a:schemeClr val="bg1"/>
                </a:solidFill>
              </a:rPr>
              <a:t>泡泡玛特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459095" y="3453765"/>
            <a:ext cx="127381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121025" y="3652520"/>
            <a:ext cx="59518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</a:rPr>
              <a:t>Typical analysis of the fashion industry - POPO Mart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泡泡玛特发展业务布局历程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Research on consumer behavior of trendplay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785" y="2939415"/>
            <a:ext cx="10257790" cy="39185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86410" y="1331595"/>
            <a:ext cx="111353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泡泡玛特拥成立于2010年，总部位于北京，业务包括零售店、商品研发、IP授权、APP开发及大型潮玩展会的主办等。公司于2010年在北京欧美汇购物中心开设第一家门店，随后于2015年在北京王府井apm 购物中心推推全新LIFESTYLE概念旗舰店。2016年，公司与Kenny Wong(王信明)展开合作，Molly公仔大火，潮玩市场被发掘，盲盒、公仔和收藏玩具等概念逐渐进入消费者的视野，并被年轻一代消费群体追逐热议。同时，</a:t>
            </a:r>
            <a:r>
              <a:rPr lang="zh-CN" altLang="en-US" sz="1200" b="1" u="sng">
                <a:sym typeface="+mn-ea"/>
              </a:rPr>
              <a:t>泡泡玛特与世界知名品牌合作，如钢铁侠、海绵宝宝、小熊维尼等，为经典IP形象打造潮流产品。</a:t>
            </a:r>
            <a:endParaRPr sz="1200" b="1" u="sng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Main operation layout of bubble Mart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泡泡玛特主要业务布局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0" y="2841625"/>
            <a:ext cx="6131560" cy="35128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86410" y="1331595"/>
            <a:ext cx="44386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从泡泡玛特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2021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年公布的业务布局来看，潮玩及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IP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衍生品等，年总营收在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44.91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亿元，潮玩业务毛利率为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61.43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，即为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27.58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亿元；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135" y="2981960"/>
            <a:ext cx="4808220" cy="32321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45860" y="1331595"/>
            <a:ext cx="53759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2021年公司整体业务围绕自有IP、独家IP和非独家IP进行。其中，自有IP类产品实现营收最多，2021年全年实现营收接近26亿元，占全年营业收入比重的超过50%;其次是独家IP占全年营收的超过15%;而非独家IP占比接近15%。因此，公司主要依靠自有IP和独家IP实现营收增长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泡泡玛特网络销售布局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POPO</a:t>
            </a:r>
            <a:r>
              <a:rPr lang="zh-CN" altLang="en-US" sz="1400"/>
              <a:t> Mart network sales layout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6410" y="1331595"/>
            <a:ext cx="111353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2021年，公司主要进行线下销售渠道布局，线下销售渠道营业额占比超过50%，线上渠道占比相对较低。由此来看，公司线下销售渠道主要布局零售店、机器人商店和批发，其中零售店实现营业收入占线下渠道营业额比重的接近65%，机器人商店占比约为15%。线上布局占比中，泡泡玛特抽盒机占比接近50%，天猫旗舰店占比约为30%，京东旗舰店占比超过5%。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endParaRPr lang="zh-CN" altLang="en-US" sz="1200">
              <a:sym typeface="+mn-ea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综合来看，公司线上渠道以泡泡玛特抽盒机和天猫旗舰店为主，而线下渠道以零售店为主。值得注意的是，2021年公司的线上渠道取代自营零售店，成为泡泡玛特收入最高的渠道，收入接近19亿元，而自营零售店仅有16亿元左右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25" y="3084830"/>
            <a:ext cx="4433570" cy="36398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7083" r="10066"/>
          <a:stretch>
            <a:fillRect/>
          </a:stretch>
        </p:blipFill>
        <p:spPr>
          <a:xfrm>
            <a:off x="5845810" y="3175635"/>
            <a:ext cx="5775960" cy="28130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泡泡玛特销售区域布局收入变化情况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/>
              <a:t>Changes in regional distribution and revenue of </a:t>
            </a:r>
            <a:r>
              <a:rPr lang="en-US" sz="1400"/>
              <a:t>POPO</a:t>
            </a:r>
            <a:r>
              <a:rPr sz="1400"/>
              <a:t> Mart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3233420"/>
            <a:ext cx="5387340" cy="34899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86410" y="1331595"/>
            <a:ext cx="480758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2021年，泡泡玛特在中国大陆新开业106家门店，零售店数量从2020年末的187家增至2021年的288家。另外，截至2021年年底，泡泡玛特在中国大陆拥有1611台机器人商店。机器人商店布局则更加重视下沉市场。且结合销售区域整体布局来看，公司正进行下沉市场布局，同时也继续布局一线城市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45860" y="1331595"/>
            <a:ext cx="537591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2018-2021年，公司整体经营状况稳步成长。公司的营业收入从2018年的约5亿元增长至2021年的约45亿元，相较于2020年上升78%左右;净利润从2018年的约1亿元上升至2021年的8.5亿元左右，相比2020年上升约60%。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endParaRPr lang="zh-CN" altLang="en-US" sz="1200">
              <a:sym typeface="+mn-ea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2020-2021年营业收入和净利润的上涨是因为2021年中国疫情得到有效控制零售店均正常营业，而2020年初始疫情严重，对零售店销售有较大影响;以及2021年门店有所新增。整体来看，</a:t>
            </a:r>
            <a:r>
              <a:rPr lang="zh-CN" altLang="en-US" sz="1200" b="1" u="sng">
                <a:sym typeface="+mn-ea"/>
              </a:rPr>
              <a:t>经营状况稳步成长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565" y="3355340"/>
            <a:ext cx="5524500" cy="33680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71575" y="1534795"/>
            <a:ext cx="22161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/>
              <a:t>小结：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85570" y="2481580"/>
            <a:ext cx="942086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auto">
              <a:lnSpc>
                <a:spcPct val="150000"/>
              </a:lnSpc>
              <a:buAutoNum type="arabicPeriod"/>
            </a:pPr>
            <a:r>
              <a:rPr lang="zh-CN" altLang="en-US"/>
              <a:t>泡泡玛特目前主力发展区域布局与</a:t>
            </a:r>
            <a:r>
              <a:rPr lang="en-US" altLang="zh-CN"/>
              <a:t> </a:t>
            </a:r>
            <a:r>
              <a:rPr lang="en-US" altLang="zh-CN" b="1"/>
              <a:t>P9</a:t>
            </a:r>
            <a:r>
              <a:rPr lang="en-US" altLang="zh-CN"/>
              <a:t> </a:t>
            </a: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潮玩</a:t>
            </a:r>
            <a:r>
              <a:rPr lang="zh-CN" altLang="en-US" b="1">
                <a:solidFill>
                  <a:schemeClr val="accent4">
                    <a:lumMod val="75000"/>
                  </a:schemeClr>
                </a:solidFill>
                <a:sym typeface="+mn-ea"/>
              </a:rPr>
              <a:t>消费者</a:t>
            </a: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基本特征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中描述基本一致，为一线、准一线城市外的其他二、三线城市，侧面反映出二、三线城市消费力；</a:t>
            </a:r>
            <a:endParaRPr lang="zh-CN" altLang="en-US"/>
          </a:p>
          <a:p>
            <a:pPr marL="342900" indent="-342900" fontAlgn="auto">
              <a:lnSpc>
                <a:spcPct val="150000"/>
              </a:lnSpc>
              <a:buAutoNum type="arabicPeriod"/>
            </a:pPr>
            <a:endParaRPr lang="zh-CN" altLang="en-US"/>
          </a:p>
          <a:p>
            <a:pPr marL="342900" indent="-342900" fontAlgn="auto">
              <a:lnSpc>
                <a:spcPct val="150000"/>
              </a:lnSpc>
              <a:buAutoNum type="arabicPeriod"/>
            </a:pPr>
            <a:r>
              <a:rPr lang="zh-CN" altLang="en-US"/>
              <a:t>产品的研发</a:t>
            </a:r>
            <a:r>
              <a:rPr lang="zh-CN"/>
              <a:t>以自有</a:t>
            </a:r>
            <a:r>
              <a:rPr lang="en-US" altLang="zh-CN"/>
              <a:t>IP</a:t>
            </a:r>
            <a:r>
              <a:rPr lang="zh-CN" altLang="en-US"/>
              <a:t>为主；</a:t>
            </a:r>
          </a:p>
          <a:p>
            <a:pPr marL="342900" indent="-342900" fontAlgn="auto">
              <a:lnSpc>
                <a:spcPct val="150000"/>
              </a:lnSpc>
              <a:buAutoNum type="arabicPeriod"/>
            </a:pPr>
            <a:endParaRPr lang="zh-CN" altLang="en-US"/>
          </a:p>
          <a:p>
            <a:pPr marL="342900" indent="-342900" fontAlgn="auto">
              <a:lnSpc>
                <a:spcPct val="150000"/>
              </a:lnSpc>
              <a:buAutoNum type="arabicPeriod"/>
            </a:pPr>
            <a:r>
              <a:rPr lang="zh-CN" altLang="en-US"/>
              <a:t>销售网络布局多样化，主要体现在线下点位覆盖率，线上互动玩法；</a:t>
            </a:r>
          </a:p>
          <a:p>
            <a:pPr marL="342900" indent="-342900" fontAlgn="auto">
              <a:lnSpc>
                <a:spcPct val="150000"/>
              </a:lnSpc>
              <a:buAutoNum type="arabicPeriod"/>
            </a:pPr>
            <a:endParaRPr lang="zh-CN" altLang="en-US"/>
          </a:p>
          <a:p>
            <a:pPr marL="342900" indent="-342900" fontAlgn="auto">
              <a:lnSpc>
                <a:spcPct val="150000"/>
              </a:lnSpc>
              <a:buAutoNum type="arabicPeriod"/>
            </a:pPr>
            <a:r>
              <a:rPr lang="zh-CN" altLang="en-US"/>
              <a:t>用户触达率极高，持续性私域运营活动保持粉丝活性；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659130" y="800735"/>
            <a:ext cx="2891155" cy="2891155"/>
          </a:xfrm>
          <a:prstGeom prst="ellipse">
            <a:avLst/>
          </a:prstGeom>
          <a:solidFill>
            <a:srgbClr val="FFAB3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042920" y="3913505"/>
            <a:ext cx="750570" cy="750570"/>
          </a:xfrm>
          <a:prstGeom prst="ellipse">
            <a:avLst/>
          </a:prstGeom>
          <a:solidFill>
            <a:srgbClr val="FFCA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296285" y="5447030"/>
            <a:ext cx="243840" cy="243840"/>
          </a:xfrm>
          <a:prstGeom prst="ellipse">
            <a:avLst/>
          </a:prstGeom>
          <a:solidFill>
            <a:srgbClr val="FFCA7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743825" y="4442460"/>
            <a:ext cx="730885" cy="730885"/>
          </a:xfrm>
          <a:prstGeom prst="ellipse">
            <a:avLst/>
          </a:prstGeom>
          <a:solidFill>
            <a:srgbClr val="FF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5290" y="2287905"/>
            <a:ext cx="107727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PART2</a:t>
            </a:r>
            <a:r>
              <a:rPr lang="zh-CN" altLang="en-US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运营规划</a:t>
            </a:r>
            <a:endParaRPr lang="en-US" altLang="zh-CN" sz="9600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38975" y="3913505"/>
            <a:ext cx="4620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2800" i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Operation Planning</a:t>
            </a: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0725785" y="561340"/>
            <a:ext cx="1049655" cy="239395"/>
            <a:chOff x="8991600" y="4766733"/>
            <a:chExt cx="520700" cy="118534"/>
          </a:xfrm>
        </p:grpSpPr>
        <p:sp>
          <p:nvSpPr>
            <p:cNvPr id="3" name="椭圆 2"/>
            <p:cNvSpPr/>
            <p:nvPr/>
          </p:nvSpPr>
          <p:spPr>
            <a:xfrm>
              <a:off x="8991600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9192683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9393766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1532235" y="5690870"/>
            <a:ext cx="243205" cy="243205"/>
          </a:xfrm>
          <a:prstGeom prst="rect">
            <a:avLst/>
          </a:prstGeom>
          <a:solidFill>
            <a:srgbClr val="FFA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532235" y="6111875"/>
            <a:ext cx="243205" cy="243205"/>
          </a:xfrm>
          <a:prstGeom prst="rect">
            <a:avLst/>
          </a:prstGeom>
          <a:solidFill>
            <a:srgbClr val="FFCA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Basic characteristics of target population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民族娃娃目标人群基本特征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47934" y="1486392"/>
            <a:ext cx="5533053" cy="36607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450" b="18803"/>
          <a:stretch>
            <a:fillRect/>
          </a:stretch>
        </p:blipFill>
        <p:spPr>
          <a:xfrm>
            <a:off x="6437630" y="2494280"/>
            <a:ext cx="5593080" cy="3737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344410" y="846455"/>
            <a:ext cx="4161155" cy="949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ts val="2230"/>
              </a:lnSpc>
              <a:buFont typeface="Wingdings" panose="05000000000000000000" charset="0"/>
              <a:buChar char="n"/>
            </a:pPr>
            <a:r>
              <a:rPr lang="zh-CN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潮玩</a:t>
            </a:r>
            <a:r>
              <a:rPr lang="zh-TW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人群在消费中创造、分享和表达，加深对自我的认知，找寻自我的独特性，获得成就感。因为特立独行， 融入喜爱的圈层文化是获得温暖的人际</a:t>
            </a:r>
            <a:r>
              <a:rPr lang="zh-CN" altLang="zh-TW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关系的途径</a:t>
            </a:r>
            <a:endParaRPr lang="zh-CN" altLang="zh-TW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97280" y="5531485"/>
            <a:ext cx="4161155" cy="662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ts val="2230"/>
              </a:lnSpc>
              <a:buFont typeface="Wingdings" panose="05000000000000000000" charset="0"/>
              <a:buChar char="n"/>
            </a:pPr>
            <a:r>
              <a:rPr sz="1200">
                <a:latin typeface="微软雅黑" panose="020B0503020204020204" charset="-122"/>
                <a:sym typeface="+mn-ea"/>
              </a:rPr>
              <a:t>消费中信奉不独特不成活的理念，更注重性价比与品质的成正比，接受度高，更愿意与品牌玩在一起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5165" y="2258060"/>
            <a:ext cx="1664970" cy="5638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Basic characteristics of target population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民族娃娃目标人群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1517650" y="1985010"/>
            <a:ext cx="9836785" cy="293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8610" indent="-342900">
              <a:lnSpc>
                <a:spcPts val="3760"/>
              </a:lnSpc>
              <a:buFont typeface="Wingdings" panose="05000000000000000000" charset="0"/>
              <a:buChar char="n"/>
            </a:pPr>
            <a:r>
              <a:rPr lang="en-US">
                <a:latin typeface="微软雅黑" panose="020B0503020204020204" charset="-122"/>
                <a:sym typeface="+mn-ea"/>
              </a:rPr>
              <a:t>18-35</a:t>
            </a:r>
            <a:r>
              <a:rPr 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岁之间个性、有态度、追求新鲜感的时尚年轻群体</a:t>
            </a:r>
            <a:r>
              <a:rPr lang="zh-CN" alt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；</a:t>
            </a:r>
            <a:endParaRPr lang="zh-TW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8610" indent="-342900">
              <a:lnSpc>
                <a:spcPts val="3760"/>
              </a:lnSpc>
              <a:buFont typeface="Wingdings" panose="05000000000000000000" charset="0"/>
              <a:buChar char="n"/>
            </a:pPr>
            <a:endParaRPr lang="zh-TW">
              <a:latin typeface="微软雅黑" panose="020B0503020204020204" charset="-122"/>
              <a:ea typeface="微软雅黑" panose="020B0503020204020204" charset="-122"/>
            </a:endParaRPr>
          </a:p>
          <a:p>
            <a:pPr marL="308610" indent="-342900">
              <a:lnSpc>
                <a:spcPts val="3700"/>
              </a:lnSpc>
              <a:buFont typeface="Wingdings" panose="05000000000000000000" charset="0"/>
              <a:buChar char="n"/>
            </a:pPr>
            <a:r>
              <a:rPr 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通过对</a:t>
            </a:r>
            <a:r>
              <a:rPr lang="zh-CN">
                <a:latin typeface="微软雅黑" panose="020B0503020204020204" charset="-122"/>
                <a:sym typeface="+mn-ea"/>
              </a:rPr>
              <a:t>民族娃娃</a:t>
            </a:r>
            <a:r>
              <a:rPr 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的特有</a:t>
            </a:r>
            <a:r>
              <a:rPr 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“国家</a:t>
            </a:r>
            <a:r>
              <a:rPr 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民族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文化</a:t>
            </a:r>
            <a:r>
              <a:rPr 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输出，有认同感的青年文化（社区、圈子）</a:t>
            </a:r>
            <a:r>
              <a:rPr lang="zh-CN" alt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；</a:t>
            </a:r>
            <a:endParaRPr lang="zh-TW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8610" indent="-342900">
              <a:lnSpc>
                <a:spcPts val="3700"/>
              </a:lnSpc>
              <a:buFont typeface="Wingdings" panose="05000000000000000000" charset="0"/>
              <a:buChar char="n"/>
            </a:pPr>
            <a:endParaRPr lang="zh-TW">
              <a:latin typeface="微软雅黑" panose="020B0503020204020204" charset="-122"/>
              <a:ea typeface="微软雅黑" panose="020B0503020204020204" charset="-122"/>
            </a:endParaRPr>
          </a:p>
          <a:p>
            <a:pPr marL="308610" indent="-342900">
              <a:lnSpc>
                <a:spcPts val="3635"/>
              </a:lnSpc>
              <a:buFont typeface="Wingdings" panose="05000000000000000000" charset="0"/>
              <a:buChar char="n"/>
            </a:pPr>
            <a:r>
              <a:rPr 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厌倦</a:t>
            </a:r>
            <a:r>
              <a:rPr lang="zh-CN" alt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无内容</a:t>
            </a:r>
            <a:r>
              <a:rPr 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alt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样式重复繁多</a:t>
            </a:r>
            <a:r>
              <a:rPr 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的原有</a:t>
            </a:r>
            <a:r>
              <a:rPr lang="zh-CN" alt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潮玩</a:t>
            </a:r>
            <a:r>
              <a:rPr 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群体，利用营销活动刺激其消费，进而认同、</a:t>
            </a:r>
            <a:r>
              <a:rPr lang="zh-CN" altLang="zh-TW">
                <a:latin typeface="微软雅黑" panose="020B0503020204020204" charset="-122"/>
                <a:ea typeface="微软雅黑" panose="020B0503020204020204" charset="-122"/>
                <a:sym typeface="+mn-ea"/>
              </a:rPr>
              <a:t>建立品牌忠诚度；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042795"/>
            <a:ext cx="12192635" cy="346202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-6350" y="1976755"/>
            <a:ext cx="3060065" cy="35255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053715" y="1976755"/>
            <a:ext cx="3040380" cy="3525520"/>
          </a:xfrm>
          <a:prstGeom prst="rect">
            <a:avLst/>
          </a:prstGeom>
          <a:solidFill>
            <a:srgbClr val="4850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092825" y="1976755"/>
            <a:ext cx="3060065" cy="35255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52890" y="1976755"/>
            <a:ext cx="3040380" cy="3525520"/>
          </a:xfrm>
          <a:prstGeom prst="rect">
            <a:avLst/>
          </a:prstGeom>
          <a:solidFill>
            <a:srgbClr val="4850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316980" y="3768090"/>
            <a:ext cx="2482850" cy="1040765"/>
            <a:chOff x="10121" y="5400"/>
            <a:chExt cx="3910" cy="1639"/>
          </a:xfrm>
        </p:grpSpPr>
        <p:sp>
          <p:nvSpPr>
            <p:cNvPr id="7" name="文本框 6"/>
            <p:cNvSpPr txBox="1"/>
            <p:nvPr/>
          </p:nvSpPr>
          <p:spPr>
            <a:xfrm>
              <a:off x="10121" y="5672"/>
              <a:ext cx="3910" cy="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543560">
                <a:lnSpc>
                  <a:spcPts val="202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联合已有知名度、传播率广，具有庞大私域流量的品牌，如：小黄鸭等</a:t>
              </a: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IP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进行联名活动；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1303" y="5400"/>
              <a:ext cx="15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9326880" y="3768090"/>
            <a:ext cx="2482850" cy="1299845"/>
            <a:chOff x="15000" y="5400"/>
            <a:chExt cx="3910" cy="2047"/>
          </a:xfrm>
        </p:grpSpPr>
        <p:sp>
          <p:nvSpPr>
            <p:cNvPr id="8" name="文本框 7"/>
            <p:cNvSpPr txBox="1"/>
            <p:nvPr/>
          </p:nvSpPr>
          <p:spPr>
            <a:xfrm>
              <a:off x="15000" y="5672"/>
              <a:ext cx="3910" cy="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543560">
                <a:lnSpc>
                  <a:spcPts val="2020"/>
                </a:lnSpc>
              </a:pPr>
              <a:r>
                <a:rPr 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线下：进行多渠道铺点，进驻潮品店，进行地推活动等；</a:t>
              </a:r>
            </a:p>
            <a:p>
              <a:pPr algn="l" defTabSz="543560">
                <a:lnSpc>
                  <a:spcPts val="2020"/>
                </a:lnSpc>
              </a:pPr>
              <a:r>
                <a:rPr 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线上：构建盲盒、扭蛋等互动机制引发消费者参与。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6346" y="5400"/>
              <a:ext cx="154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737985" y="3189605"/>
            <a:ext cx="1640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IP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联合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396730" y="3189605"/>
            <a:ext cx="2552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多渠道建立销售体系</a:t>
            </a:r>
          </a:p>
        </p:txBody>
      </p:sp>
      <p:sp>
        <p:nvSpPr>
          <p:cNvPr id="30" name="Shape 2783"/>
          <p:cNvSpPr>
            <a:spLocks noChangeAspect="1"/>
          </p:cNvSpPr>
          <p:nvPr/>
        </p:nvSpPr>
        <p:spPr>
          <a:xfrm>
            <a:off x="7196455" y="2479675"/>
            <a:ext cx="723900" cy="625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rgbClr val="48505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1" name="Shape 2547"/>
          <p:cNvSpPr>
            <a:spLocks noChangeAspect="1"/>
          </p:cNvSpPr>
          <p:nvPr/>
        </p:nvSpPr>
        <p:spPr>
          <a:xfrm>
            <a:off x="10359390" y="2479675"/>
            <a:ext cx="626110" cy="626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FFC000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35610" y="3768090"/>
            <a:ext cx="2344420" cy="1299845"/>
            <a:chOff x="653" y="5400"/>
            <a:chExt cx="3692" cy="2047"/>
          </a:xfrm>
        </p:grpSpPr>
        <p:sp>
          <p:nvSpPr>
            <p:cNvPr id="5" name="文本框 4"/>
            <p:cNvSpPr txBox="1"/>
            <p:nvPr/>
          </p:nvSpPr>
          <p:spPr>
            <a:xfrm>
              <a:off x="653" y="5672"/>
              <a:ext cx="3692" cy="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543560">
                <a:lnSpc>
                  <a:spcPts val="202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编排民族娃娃的故事，作为内容呈现，有助于提升消费者触达率与</a:t>
              </a: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IP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的持续性，同时</a:t>
              </a:r>
              <a:r>
                <a:rPr lang="zh-CN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是消费者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形成固有印象，提高忠诚度；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726" y="5400"/>
              <a:ext cx="15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787400" y="3189605"/>
            <a:ext cx="1640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IP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内容打造</a:t>
            </a:r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6" name="Shape 2645"/>
          <p:cNvSpPr>
            <a:spLocks noChangeAspect="1"/>
          </p:cNvSpPr>
          <p:nvPr/>
        </p:nvSpPr>
        <p:spPr>
          <a:xfrm>
            <a:off x="4142740" y="2479675"/>
            <a:ext cx="861060" cy="626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FFC000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307080" y="3768090"/>
            <a:ext cx="2482850" cy="1040765"/>
            <a:chOff x="5242" y="5400"/>
            <a:chExt cx="3910" cy="1639"/>
          </a:xfrm>
        </p:grpSpPr>
        <p:sp>
          <p:nvSpPr>
            <p:cNvPr id="6" name="文本框 5"/>
            <p:cNvSpPr txBox="1"/>
            <p:nvPr/>
          </p:nvSpPr>
          <p:spPr>
            <a:xfrm>
              <a:off x="5242" y="5672"/>
              <a:ext cx="3910" cy="1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543560">
                <a:lnSpc>
                  <a:spcPts val="202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利用民族娃娃的故事性制作精良动漫，巩固内容，与现有无内容的潮玩形成对比，能切实提升收藏价值；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6424" y="5400"/>
              <a:ext cx="154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3728085" y="3189605"/>
            <a:ext cx="1640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民族娃娃短片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Key operations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民族娃娃重点运营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24" name="矩形 2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直接连接符 24"/>
            <p:cNvCxnSpPr>
              <a:stCxn id="2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图片 28" descr="32313537363937303b32313537363935333bc6b7c5c6b1ead6be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0310" y="2479675"/>
            <a:ext cx="626400" cy="626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2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75" y="1793240"/>
            <a:ext cx="3663950" cy="3042285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056005" y="2183765"/>
            <a:ext cx="5619750" cy="660400"/>
            <a:chOff x="1223" y="2104"/>
            <a:chExt cx="8850" cy="1040"/>
          </a:xfrm>
        </p:grpSpPr>
        <p:sp>
          <p:nvSpPr>
            <p:cNvPr id="25" name="圆角矩形 24"/>
            <p:cNvSpPr/>
            <p:nvPr/>
          </p:nvSpPr>
          <p:spPr>
            <a:xfrm>
              <a:off x="1223" y="2104"/>
              <a:ext cx="8850" cy="1040"/>
            </a:xfrm>
            <a:prstGeom prst="roundRect">
              <a:avLst/>
            </a:prstGeom>
            <a:solidFill>
              <a:srgbClr val="FFE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 b="1">
                <a:cs typeface="微软雅黑" panose="020B050302020402020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399" y="2407"/>
              <a:ext cx="2224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12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民族娃娃的故事</a:t>
              </a:r>
              <a:endParaRPr lang="zh-CN" altLang="en-US" sz="1200" b="1">
                <a:cs typeface="微软雅黑" panose="020B050302020402020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728" y="2392"/>
              <a:ext cx="0" cy="52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3975" y="2225"/>
              <a:ext cx="5771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50000"/>
                </a:lnSpc>
              </a:pPr>
              <a:r>
                <a:rPr lang="zh-CN" altLang="en-US" sz="900" b="1">
                  <a:cs typeface="微软雅黑" panose="020B0503020204020204" charset="-122"/>
                </a:rPr>
                <a:t>为民族娃娃编排故事内容，赋能民族娃娃</a:t>
              </a:r>
              <a:r>
                <a:rPr lang="en-US" altLang="zh-CN" sz="900" b="1">
                  <a:cs typeface="微软雅黑" panose="020B0503020204020204" charset="-122"/>
                </a:rPr>
                <a:t>IP</a:t>
              </a:r>
              <a:r>
                <a:rPr lang="zh-CN" altLang="en-US" sz="900" b="1">
                  <a:cs typeface="微软雅黑" panose="020B0503020204020204" charset="-122"/>
                </a:rPr>
                <a:t>，打造民族娃娃元宇宙，利用故事及形象延展性，促进IP传播；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56005" y="3158490"/>
            <a:ext cx="5619750" cy="660400"/>
            <a:chOff x="1223" y="2104"/>
            <a:chExt cx="8850" cy="1040"/>
          </a:xfrm>
        </p:grpSpPr>
        <p:sp>
          <p:nvSpPr>
            <p:cNvPr id="34" name="圆角矩形 33"/>
            <p:cNvSpPr/>
            <p:nvPr/>
          </p:nvSpPr>
          <p:spPr>
            <a:xfrm>
              <a:off x="1223" y="2104"/>
              <a:ext cx="8850" cy="1040"/>
            </a:xfrm>
            <a:prstGeom prst="roundRect">
              <a:avLst/>
            </a:prstGeom>
            <a:solidFill>
              <a:srgbClr val="FFE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 b="1">
                <a:cs typeface="微软雅黑" panose="020B050302020402020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399" y="2407"/>
              <a:ext cx="246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12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表达形式多元化</a:t>
              </a:r>
              <a:endParaRPr lang="zh-CN" altLang="en-US" sz="1200" b="1">
                <a:cs typeface="微软雅黑" panose="020B0503020204020204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3728" y="2392"/>
              <a:ext cx="0" cy="52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3975" y="2145"/>
              <a:ext cx="5771" cy="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543560">
                <a:lnSpc>
                  <a:spcPts val="2020"/>
                </a:lnSpc>
              </a:pPr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建立</a:t>
              </a:r>
              <a:r>
                <a:rPr lang="en-US" altLang="zh-CN" sz="9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IP</a:t>
              </a:r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后，针对形象进行延展，增加周边，使民族娃娃品牌除了玩偶，还能拓宽品种、品类，有且不限于明信片，影视内容、表情包等；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056005" y="4133215"/>
            <a:ext cx="5620385" cy="660400"/>
            <a:chOff x="1223" y="2104"/>
            <a:chExt cx="8851" cy="1040"/>
          </a:xfrm>
        </p:grpSpPr>
        <p:sp>
          <p:nvSpPr>
            <p:cNvPr id="39" name="圆角矩形 38"/>
            <p:cNvSpPr/>
            <p:nvPr/>
          </p:nvSpPr>
          <p:spPr>
            <a:xfrm>
              <a:off x="1223" y="2104"/>
              <a:ext cx="8851" cy="1040"/>
            </a:xfrm>
            <a:prstGeom prst="roundRect">
              <a:avLst/>
            </a:prstGeom>
            <a:solidFill>
              <a:srgbClr val="FFE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 b="1">
                <a:cs typeface="微软雅黑" panose="020B050302020402020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399" y="2407"/>
              <a:ext cx="2224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12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多渠道宣传</a:t>
              </a:r>
              <a:endParaRPr lang="zh-CN" altLang="en-US" sz="1200" b="1">
                <a:cs typeface="微软雅黑" panose="020B0503020204020204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3728" y="2392"/>
              <a:ext cx="0" cy="52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3975" y="2225"/>
              <a:ext cx="5770" cy="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50000"/>
                </a:lnSpc>
              </a:pPr>
              <a:r>
                <a:rPr lang="zh-CN" altLang="en-US" sz="900" b="1">
                  <a:cs typeface="微软雅黑" panose="020B0503020204020204" charset="-122"/>
                </a:rPr>
                <a:t>多种渠道宣传，通过构建民族娃娃元宇宙，深挖品牌</a:t>
              </a:r>
              <a:r>
                <a:rPr lang="en-US" altLang="zh-CN" sz="900" b="1">
                  <a:cs typeface="微软雅黑" panose="020B0503020204020204" charset="-122"/>
                </a:rPr>
                <a:t>IP</a:t>
              </a:r>
              <a:r>
                <a:rPr lang="zh-CN" altLang="en-US" sz="900" b="1">
                  <a:cs typeface="微软雅黑" panose="020B0503020204020204" charset="-122"/>
                </a:rPr>
                <a:t>内涵，拔高</a:t>
              </a:r>
              <a:r>
                <a:rPr lang="en-US" altLang="zh-CN" sz="900" b="1">
                  <a:cs typeface="微软雅黑" panose="020B0503020204020204" charset="-122"/>
                </a:rPr>
                <a:t>IP</a:t>
              </a:r>
              <a:r>
                <a:rPr lang="zh-CN" altLang="en-US" sz="900" b="1">
                  <a:cs typeface="微软雅黑" panose="020B0503020204020204" charset="-122"/>
                </a:rPr>
                <a:t>调性，提升影响深度，拓宽宣传路径，同时不断创新构建新内容。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Planning ideas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</a:t>
            </a:r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IP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规划思路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8" name="矩形 7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8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</a:t>
            </a:r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IP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构建思路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8" name="矩形 7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8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Planning ideas</a:t>
            </a:r>
          </a:p>
        </p:txBody>
      </p:sp>
      <p:pic>
        <p:nvPicPr>
          <p:cNvPr id="22" name="图片 21" descr="32303038313138303b32303131373130333bc0f1ceefbad0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6740" y="2444115"/>
            <a:ext cx="568800" cy="568800"/>
          </a:xfrm>
          <a:prstGeom prst="rect">
            <a:avLst/>
          </a:prstGeom>
        </p:spPr>
      </p:pic>
      <p:pic>
        <p:nvPicPr>
          <p:cNvPr id="21" name="图片 20" descr="303b32313536383537303bcbae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59000" y="2496820"/>
            <a:ext cx="568960" cy="568960"/>
          </a:xfrm>
          <a:prstGeom prst="rect">
            <a:avLst/>
          </a:prstGeom>
        </p:spPr>
      </p:pic>
      <p:sp>
        <p:nvSpPr>
          <p:cNvPr id="16" name="流程图: 终止 15"/>
          <p:cNvSpPr/>
          <p:nvPr/>
        </p:nvSpPr>
        <p:spPr>
          <a:xfrm>
            <a:off x="1548765" y="1765300"/>
            <a:ext cx="1788160" cy="558800"/>
          </a:xfrm>
          <a:prstGeom prst="flowChartTerminator">
            <a:avLst/>
          </a:prstGeom>
          <a:solidFill>
            <a:srgbClr val="FFD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cs typeface="微软雅黑" panose="020B0503020204020204" charset="-122"/>
              </a:rPr>
              <a:t>私域运营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036320" y="3364230"/>
            <a:ext cx="2813685" cy="2882265"/>
          </a:xfrm>
          <a:prstGeom prst="roundRect">
            <a:avLst/>
          </a:prstGeom>
          <a:solidFill>
            <a:srgbClr val="FFE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92225" y="4070985"/>
            <a:ext cx="230124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sz="1200">
                <a:cs typeface="微软雅黑" panose="020B0503020204020204" charset="-122"/>
                <a:sym typeface="+mn-ea"/>
              </a:rPr>
              <a:t>多维度</a:t>
            </a:r>
            <a:r>
              <a:rPr sz="1200">
                <a:cs typeface="微软雅黑" panose="020B0503020204020204" charset="-122"/>
              </a:rPr>
              <a:t>定制</a:t>
            </a:r>
            <a:r>
              <a:rPr lang="zh-CN" sz="1200">
                <a:cs typeface="微软雅黑" panose="020B0503020204020204" charset="-122"/>
              </a:rPr>
              <a:t>民族娃娃</a:t>
            </a:r>
            <a:r>
              <a:rPr sz="1200">
                <a:cs typeface="微软雅黑" panose="020B0503020204020204" charset="-122"/>
              </a:rPr>
              <a:t>主题</a:t>
            </a:r>
            <a:r>
              <a:rPr lang="zh-CN" sz="1200">
                <a:cs typeface="微软雅黑" panose="020B0503020204020204" charset="-122"/>
              </a:rPr>
              <a:t>活动、延展周边，以</a:t>
            </a:r>
            <a:r>
              <a:rPr sz="1200">
                <a:cs typeface="微软雅黑" panose="020B0503020204020204" charset="-122"/>
                <a:sym typeface="+mn-ea"/>
              </a:rPr>
              <a:t>互动活动、</a:t>
            </a:r>
            <a:r>
              <a:rPr lang="zh-CN" sz="1200">
                <a:cs typeface="微软雅黑" panose="020B0503020204020204" charset="-122"/>
                <a:sym typeface="+mn-ea"/>
              </a:rPr>
              <a:t>限定（定量）产品上新等活动，构建社群运营模式，并完善「标签体系」通过不同的标签将消费者分层、分群，能够有针对性地进行精细化运营。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386840" y="3594100"/>
            <a:ext cx="21113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cs typeface="微软雅黑" panose="020B0503020204020204" charset="-122"/>
              </a:rPr>
              <a:t>精准推送</a:t>
            </a:r>
          </a:p>
        </p:txBody>
      </p:sp>
      <p:pic>
        <p:nvPicPr>
          <p:cNvPr id="28" name="图片 27" descr="303b343132323931303bbec8c9fac8a6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7870" y="2496820"/>
            <a:ext cx="568960" cy="568960"/>
          </a:xfrm>
          <a:prstGeom prst="rect">
            <a:avLst/>
          </a:prstGeom>
        </p:spPr>
      </p:pic>
      <p:sp>
        <p:nvSpPr>
          <p:cNvPr id="24" name="流程图: 终止 23"/>
          <p:cNvSpPr/>
          <p:nvPr/>
        </p:nvSpPr>
        <p:spPr>
          <a:xfrm>
            <a:off x="5207000" y="1765300"/>
            <a:ext cx="1788160" cy="558800"/>
          </a:xfrm>
          <a:prstGeom prst="flowChartTerminator">
            <a:avLst/>
          </a:prstGeom>
          <a:solidFill>
            <a:srgbClr val="FFD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cs typeface="微软雅黑" panose="020B0503020204020204" charset="-122"/>
              </a:rPr>
              <a:t>圈层文化</a:t>
            </a:r>
            <a:endParaRPr lang="en-US" altLang="zh-CN" b="1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694555" y="3364230"/>
            <a:ext cx="2813685" cy="2882265"/>
          </a:xfrm>
          <a:prstGeom prst="roundRect">
            <a:avLst/>
          </a:prstGeom>
          <a:solidFill>
            <a:srgbClr val="FFE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50460" y="4070985"/>
            <a:ext cx="230124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sz="1200">
                <a:cs typeface="微软雅黑" panose="020B0503020204020204" charset="-122"/>
                <a:sym typeface="+mn-ea"/>
              </a:rPr>
              <a:t>依托民族娃娃</a:t>
            </a:r>
            <a:r>
              <a:rPr lang="en-US" altLang="zh-CN" sz="1200">
                <a:cs typeface="微软雅黑" panose="020B0503020204020204" charset="-122"/>
                <a:sym typeface="+mn-ea"/>
              </a:rPr>
              <a:t>IP</a:t>
            </a:r>
            <a:r>
              <a:rPr lang="zh-CN" altLang="en-US" sz="1200">
                <a:cs typeface="微软雅黑" panose="020B0503020204020204" charset="-122"/>
                <a:sym typeface="+mn-ea"/>
              </a:rPr>
              <a:t>及内涵延展，通过漫画、周边等方式加强IP在消费者心中的地位，产生更立体、更鲜活的互动。使消费者通过内容与IP建立起连接，从而</a:t>
            </a:r>
            <a:r>
              <a:rPr sz="1200">
                <a:cs typeface="微软雅黑" panose="020B0503020204020204" charset="-122"/>
                <a:sym typeface="+mn-ea"/>
              </a:rPr>
              <a:t>达到人与人的链接</a:t>
            </a:r>
            <a:r>
              <a:rPr lang="zh-CN" sz="1200">
                <a:cs typeface="微软雅黑" panose="020B0503020204020204" charset="-122"/>
                <a:sym typeface="+mn-ea"/>
              </a:rPr>
              <a:t>；</a:t>
            </a:r>
            <a:endParaRPr lang="zh-CN" sz="1200"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98440" y="3594100"/>
            <a:ext cx="16052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cs typeface="微软雅黑" panose="020B0503020204020204" charset="-122"/>
              </a:rPr>
              <a:t> 社交化</a:t>
            </a:r>
          </a:p>
        </p:txBody>
      </p:sp>
      <p:sp>
        <p:nvSpPr>
          <p:cNvPr id="18" name="流程图: 终止 17"/>
          <p:cNvSpPr/>
          <p:nvPr/>
        </p:nvSpPr>
        <p:spPr>
          <a:xfrm>
            <a:off x="8867140" y="1712595"/>
            <a:ext cx="1788160" cy="558800"/>
          </a:xfrm>
          <a:prstGeom prst="flowChartTerminator">
            <a:avLst/>
          </a:prstGeom>
          <a:solidFill>
            <a:srgbClr val="FFD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cs typeface="微软雅黑" panose="020B0503020204020204" charset="-122"/>
              </a:rPr>
              <a:t>盲盒机制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8354695" y="3311525"/>
            <a:ext cx="2813685" cy="2934970"/>
          </a:xfrm>
          <a:prstGeom prst="roundRect">
            <a:avLst/>
          </a:prstGeom>
          <a:solidFill>
            <a:srgbClr val="FFE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610600" y="4018280"/>
            <a:ext cx="230124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sz="1200">
                <a:cs typeface="微软雅黑" panose="020B0503020204020204" charset="-122"/>
                <a:sym typeface="+mn-ea"/>
              </a:rPr>
              <a:t>通过消费者的“稀缺心理”激发消费者内心的收集欲望。</a:t>
            </a:r>
            <a:r>
              <a:rPr lang="zh-CN" sz="1200">
                <a:cs typeface="微软雅黑" panose="020B0503020204020204" charset="-122"/>
                <a:sym typeface="+mn-ea"/>
              </a:rPr>
              <a:t>同时</a:t>
            </a:r>
            <a:r>
              <a:rPr sz="1200">
                <a:cs typeface="微软雅黑" panose="020B0503020204020204" charset="-122"/>
                <a:sym typeface="+mn-ea"/>
              </a:rPr>
              <a:t>利用无法预知且不可抗拒的积极反馈，逐渐引导消费者习惯自己的存在，在不知不觉中渗透到消费者心中，让消费者产生对品牌的依赖。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958580" y="3541395"/>
            <a:ext cx="16052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cs typeface="微软雅黑" panose="020B0503020204020204" charset="-122"/>
              </a:rPr>
              <a:t>随机属性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795" y="1537335"/>
            <a:ext cx="7079615" cy="4465955"/>
          </a:xfrm>
          <a:prstGeom prst="rect">
            <a:avLst/>
          </a:prstGeom>
        </p:spPr>
      </p:pic>
      <p:pic>
        <p:nvPicPr>
          <p:cNvPr id="5" name="图片 4" descr="32313536313530353b32313536313534333bbcfdcdb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2145" y="3103880"/>
            <a:ext cx="939800" cy="9398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78195" y="3343910"/>
            <a:ext cx="64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/>
              <a:t>相互</a:t>
            </a:r>
          </a:p>
          <a:p>
            <a:pPr algn="ctr"/>
            <a:r>
              <a:rPr lang="zh-CN" altLang="en-US" sz="1200" b="1"/>
              <a:t>转化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Traffic operation model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</a:t>
            </a:r>
            <a:r>
              <a:rPr 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IP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流量运营模型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2" name="矩形 11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椭圆 60"/>
          <p:cNvSpPr>
            <a:spLocks noChangeAspect="1"/>
          </p:cNvSpPr>
          <p:nvPr/>
        </p:nvSpPr>
        <p:spPr bwMode="auto">
          <a:xfrm>
            <a:off x="9451975" y="2728560"/>
            <a:ext cx="511810" cy="511810"/>
          </a:xfrm>
          <a:prstGeom prst="ellipse">
            <a:avLst/>
          </a:prstGeom>
          <a:solidFill>
            <a:srgbClr val="5E7184"/>
          </a:solidFill>
          <a:ln>
            <a:noFill/>
          </a:ln>
          <a:effectLst>
            <a:outerShdw blurRad="50800" dist="88900" dir="2700000" algn="tl" rotWithShape="0">
              <a:srgbClr val="545991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136"/>
          <p:cNvSpPr>
            <a:spLocks noEditPoints="1"/>
          </p:cNvSpPr>
          <p:nvPr/>
        </p:nvSpPr>
        <p:spPr bwMode="auto">
          <a:xfrm>
            <a:off x="9598660" y="2846352"/>
            <a:ext cx="218440" cy="276225"/>
          </a:xfrm>
          <a:custGeom>
            <a:avLst/>
            <a:gdLst>
              <a:gd name="T0" fmla="*/ 1921 w 2017"/>
              <a:gd name="T1" fmla="*/ 0 h 2017"/>
              <a:gd name="T2" fmla="*/ 1153 w 2017"/>
              <a:gd name="T3" fmla="*/ 0 h 2017"/>
              <a:gd name="T4" fmla="*/ 989 w 2017"/>
              <a:gd name="T5" fmla="*/ 68 h 2017"/>
              <a:gd name="T6" fmla="*/ 37 w 2017"/>
              <a:gd name="T7" fmla="*/ 1020 h 2017"/>
              <a:gd name="T8" fmla="*/ 37 w 2017"/>
              <a:gd name="T9" fmla="*/ 1156 h 2017"/>
              <a:gd name="T10" fmla="*/ 861 w 2017"/>
              <a:gd name="T11" fmla="*/ 1980 h 2017"/>
              <a:gd name="T12" fmla="*/ 997 w 2017"/>
              <a:gd name="T13" fmla="*/ 1980 h 2017"/>
              <a:gd name="T14" fmla="*/ 1949 w 2017"/>
              <a:gd name="T15" fmla="*/ 1028 h 2017"/>
              <a:gd name="T16" fmla="*/ 2017 w 2017"/>
              <a:gd name="T17" fmla="*/ 864 h 2017"/>
              <a:gd name="T18" fmla="*/ 2017 w 2017"/>
              <a:gd name="T19" fmla="*/ 96 h 2017"/>
              <a:gd name="T20" fmla="*/ 1921 w 2017"/>
              <a:gd name="T21" fmla="*/ 0 h 2017"/>
              <a:gd name="T22" fmla="*/ 1441 w 2017"/>
              <a:gd name="T23" fmla="*/ 768 h 2017"/>
              <a:gd name="T24" fmla="*/ 1249 w 2017"/>
              <a:gd name="T25" fmla="*/ 576 h 2017"/>
              <a:gd name="T26" fmla="*/ 1441 w 2017"/>
              <a:gd name="T27" fmla="*/ 384 h 2017"/>
              <a:gd name="T28" fmla="*/ 1633 w 2017"/>
              <a:gd name="T29" fmla="*/ 576 h 2017"/>
              <a:gd name="T30" fmla="*/ 1441 w 2017"/>
              <a:gd name="T31" fmla="*/ 768 h 2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17" h="2017">
                <a:moveTo>
                  <a:pt x="1921" y="0"/>
                </a:moveTo>
                <a:cubicBezTo>
                  <a:pt x="1153" y="0"/>
                  <a:pt x="1153" y="0"/>
                  <a:pt x="1153" y="0"/>
                </a:cubicBezTo>
                <a:cubicBezTo>
                  <a:pt x="1100" y="0"/>
                  <a:pt x="1026" y="31"/>
                  <a:pt x="989" y="68"/>
                </a:cubicBezTo>
                <a:cubicBezTo>
                  <a:pt x="37" y="1020"/>
                  <a:pt x="37" y="1020"/>
                  <a:pt x="37" y="1020"/>
                </a:cubicBezTo>
                <a:cubicBezTo>
                  <a:pt x="0" y="1057"/>
                  <a:pt x="0" y="1119"/>
                  <a:pt x="37" y="1156"/>
                </a:cubicBezTo>
                <a:cubicBezTo>
                  <a:pt x="861" y="1980"/>
                  <a:pt x="861" y="1980"/>
                  <a:pt x="861" y="1980"/>
                </a:cubicBezTo>
                <a:cubicBezTo>
                  <a:pt x="898" y="2017"/>
                  <a:pt x="960" y="2017"/>
                  <a:pt x="997" y="1980"/>
                </a:cubicBezTo>
                <a:cubicBezTo>
                  <a:pt x="1949" y="1028"/>
                  <a:pt x="1949" y="1028"/>
                  <a:pt x="1949" y="1028"/>
                </a:cubicBezTo>
                <a:cubicBezTo>
                  <a:pt x="1986" y="991"/>
                  <a:pt x="2017" y="917"/>
                  <a:pt x="2017" y="864"/>
                </a:cubicBezTo>
                <a:cubicBezTo>
                  <a:pt x="2017" y="96"/>
                  <a:pt x="2017" y="96"/>
                  <a:pt x="2017" y="96"/>
                </a:cubicBezTo>
                <a:cubicBezTo>
                  <a:pt x="2017" y="43"/>
                  <a:pt x="1974" y="0"/>
                  <a:pt x="1921" y="0"/>
                </a:cubicBezTo>
                <a:close/>
                <a:moveTo>
                  <a:pt x="1441" y="768"/>
                </a:moveTo>
                <a:cubicBezTo>
                  <a:pt x="1335" y="768"/>
                  <a:pt x="1249" y="682"/>
                  <a:pt x="1249" y="576"/>
                </a:cubicBezTo>
                <a:cubicBezTo>
                  <a:pt x="1249" y="470"/>
                  <a:pt x="1335" y="384"/>
                  <a:pt x="1441" y="384"/>
                </a:cubicBezTo>
                <a:cubicBezTo>
                  <a:pt x="1547" y="384"/>
                  <a:pt x="1633" y="470"/>
                  <a:pt x="1633" y="576"/>
                </a:cubicBezTo>
                <a:cubicBezTo>
                  <a:pt x="1633" y="682"/>
                  <a:pt x="1547" y="768"/>
                  <a:pt x="1441" y="7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137"/>
          <p:cNvSpPr/>
          <p:nvPr/>
        </p:nvSpPr>
        <p:spPr bwMode="auto">
          <a:xfrm>
            <a:off x="9542780" y="2846352"/>
            <a:ext cx="142240" cy="276225"/>
          </a:xfrm>
          <a:custGeom>
            <a:avLst/>
            <a:gdLst>
              <a:gd name="T0" fmla="*/ 225 w 1313"/>
              <a:gd name="T1" fmla="*/ 1088 h 2017"/>
              <a:gd name="T2" fmla="*/ 1313 w 1313"/>
              <a:gd name="T3" fmla="*/ 0 h 2017"/>
              <a:gd name="T4" fmla="*/ 1153 w 1313"/>
              <a:gd name="T5" fmla="*/ 0 h 2017"/>
              <a:gd name="T6" fmla="*/ 989 w 1313"/>
              <a:gd name="T7" fmla="*/ 68 h 2017"/>
              <a:gd name="T8" fmla="*/ 37 w 1313"/>
              <a:gd name="T9" fmla="*/ 1020 h 2017"/>
              <a:gd name="T10" fmla="*/ 37 w 1313"/>
              <a:gd name="T11" fmla="*/ 1156 h 2017"/>
              <a:gd name="T12" fmla="*/ 861 w 1313"/>
              <a:gd name="T13" fmla="*/ 1980 h 2017"/>
              <a:gd name="T14" fmla="*/ 997 w 1313"/>
              <a:gd name="T15" fmla="*/ 1980 h 2017"/>
              <a:gd name="T16" fmla="*/ 1057 w 1313"/>
              <a:gd name="T17" fmla="*/ 1920 h 2017"/>
              <a:gd name="T18" fmla="*/ 225 w 1313"/>
              <a:gd name="T19" fmla="*/ 1088 h 2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13" h="2017">
                <a:moveTo>
                  <a:pt x="225" y="1088"/>
                </a:moveTo>
                <a:cubicBezTo>
                  <a:pt x="1313" y="0"/>
                  <a:pt x="1313" y="0"/>
                  <a:pt x="1313" y="0"/>
                </a:cubicBezTo>
                <a:cubicBezTo>
                  <a:pt x="1153" y="0"/>
                  <a:pt x="1153" y="0"/>
                  <a:pt x="1153" y="0"/>
                </a:cubicBezTo>
                <a:cubicBezTo>
                  <a:pt x="1100" y="0"/>
                  <a:pt x="1026" y="31"/>
                  <a:pt x="989" y="68"/>
                </a:cubicBezTo>
                <a:cubicBezTo>
                  <a:pt x="37" y="1020"/>
                  <a:pt x="37" y="1020"/>
                  <a:pt x="37" y="1020"/>
                </a:cubicBezTo>
                <a:cubicBezTo>
                  <a:pt x="0" y="1057"/>
                  <a:pt x="0" y="1119"/>
                  <a:pt x="37" y="1156"/>
                </a:cubicBezTo>
                <a:cubicBezTo>
                  <a:pt x="861" y="1980"/>
                  <a:pt x="861" y="1980"/>
                  <a:pt x="861" y="1980"/>
                </a:cubicBezTo>
                <a:cubicBezTo>
                  <a:pt x="898" y="2017"/>
                  <a:pt x="960" y="2017"/>
                  <a:pt x="997" y="1980"/>
                </a:cubicBezTo>
                <a:cubicBezTo>
                  <a:pt x="1057" y="1920"/>
                  <a:pt x="1057" y="1920"/>
                  <a:pt x="1057" y="1920"/>
                </a:cubicBezTo>
                <a:lnTo>
                  <a:pt x="225" y="10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 Placeholder 33"/>
          <p:cNvSpPr txBox="1"/>
          <p:nvPr/>
        </p:nvSpPr>
        <p:spPr>
          <a:xfrm>
            <a:off x="10017760" y="2815872"/>
            <a:ext cx="20008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+mn-ea"/>
                <a:sym typeface="Arial" panose="020B0604020202020204" pitchFamily="34" charset="0"/>
              </a:rPr>
              <a:t>品牌输出</a:t>
            </a:r>
          </a:p>
        </p:txBody>
      </p:sp>
      <p:sp>
        <p:nvSpPr>
          <p:cNvPr id="66" name="TextBox 20"/>
          <p:cNvSpPr txBox="1"/>
          <p:nvPr/>
        </p:nvSpPr>
        <p:spPr>
          <a:xfrm>
            <a:off x="9340215" y="3359785"/>
            <a:ext cx="2599690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auto">
              <a:lnSpc>
                <a:spcPct val="150000"/>
              </a:lnSpc>
              <a:buClrTx/>
              <a:buSzTx/>
              <a:buFontTx/>
            </a:pPr>
            <a:r>
              <a:rPr 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针对年轻人目前常态化使用，并接触时长较多的渠道进行品牌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IP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输出，基于市场培育相对完善的情况，以内容、内涵为基点，延展贴合目标人群精神、情感共鸣的宣传方式，结合多渠道进行品牌输出。</a:t>
            </a:r>
          </a:p>
        </p:txBody>
      </p:sp>
      <p:sp>
        <p:nvSpPr>
          <p:cNvPr id="68" name="椭圆 67"/>
          <p:cNvSpPr>
            <a:spLocks noChangeAspect="1"/>
          </p:cNvSpPr>
          <p:nvPr/>
        </p:nvSpPr>
        <p:spPr bwMode="auto">
          <a:xfrm>
            <a:off x="3508375" y="2728560"/>
            <a:ext cx="511810" cy="511810"/>
          </a:xfrm>
          <a:prstGeom prst="ellipse">
            <a:avLst/>
          </a:prstGeom>
          <a:solidFill>
            <a:srgbClr val="4BACC6"/>
          </a:solidFill>
          <a:ln>
            <a:noFill/>
          </a:ln>
          <a:effectLst>
            <a:outerShdw blurRad="50800" dist="88900" dir="2700000" algn="tl" rotWithShape="0">
              <a:srgbClr val="545991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 Placeholder 33"/>
          <p:cNvSpPr txBox="1"/>
          <p:nvPr/>
        </p:nvSpPr>
        <p:spPr>
          <a:xfrm>
            <a:off x="4074160" y="2815872"/>
            <a:ext cx="20008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+mn-ea"/>
                <a:sym typeface="Arial" panose="020B0604020202020204" pitchFamily="34" charset="0"/>
              </a:rPr>
              <a:t>消费需求</a:t>
            </a:r>
          </a:p>
        </p:txBody>
      </p:sp>
      <p:sp>
        <p:nvSpPr>
          <p:cNvPr id="73" name="TextBox 20"/>
          <p:cNvSpPr txBox="1"/>
          <p:nvPr/>
        </p:nvSpPr>
        <p:spPr>
          <a:xfrm>
            <a:off x="3396615" y="3359785"/>
            <a:ext cx="2595245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从市场数据反映，消费者对拥有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IP</a:t>
            </a:r>
            <a:r>
              <a:rPr 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潮玩等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的产品更感兴趣，在同类产品的选择上，会更多的关注所表达的精神、内容，已经外表引人注目、醒目、亮眼及能反映某方面的个性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IP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上；</a:t>
            </a:r>
          </a:p>
        </p:txBody>
      </p:sp>
      <p:sp>
        <p:nvSpPr>
          <p:cNvPr id="83" name="Freeform 120"/>
          <p:cNvSpPr>
            <a:spLocks noEditPoints="1"/>
          </p:cNvSpPr>
          <p:nvPr/>
        </p:nvSpPr>
        <p:spPr bwMode="auto">
          <a:xfrm>
            <a:off x="3628390" y="2832065"/>
            <a:ext cx="271145" cy="304800"/>
          </a:xfrm>
          <a:custGeom>
            <a:avLst/>
            <a:gdLst>
              <a:gd name="T0" fmla="*/ 2147483646 w 1810"/>
              <a:gd name="T1" fmla="*/ 0 h 2048"/>
              <a:gd name="T2" fmla="*/ 2147483646 w 1810"/>
              <a:gd name="T3" fmla="*/ 2147483646 h 2048"/>
              <a:gd name="T4" fmla="*/ 2147483646 w 1810"/>
              <a:gd name="T5" fmla="*/ 0 h 2048"/>
              <a:gd name="T6" fmla="*/ 2147483646 w 1810"/>
              <a:gd name="T7" fmla="*/ 2147483646 h 2048"/>
              <a:gd name="T8" fmla="*/ 2147483646 w 1810"/>
              <a:gd name="T9" fmla="*/ 2147483646 h 2048"/>
              <a:gd name="T10" fmla="*/ 2147483646 w 1810"/>
              <a:gd name="T11" fmla="*/ 2147483646 h 2048"/>
              <a:gd name="T12" fmla="*/ 2147483646 w 1810"/>
              <a:gd name="T13" fmla="*/ 0 h 2048"/>
              <a:gd name="T14" fmla="*/ 2147483646 w 1810"/>
              <a:gd name="T15" fmla="*/ 2147483646 h 2048"/>
              <a:gd name="T16" fmla="*/ 2147483646 w 1810"/>
              <a:gd name="T17" fmla="*/ 2147483646 h 2048"/>
              <a:gd name="T18" fmla="*/ 2147483646 w 1810"/>
              <a:gd name="T19" fmla="*/ 2147483646 h 2048"/>
              <a:gd name="T20" fmla="*/ 2147483646 w 1810"/>
              <a:gd name="T21" fmla="*/ 2147483646 h 2048"/>
              <a:gd name="T22" fmla="*/ 2147483646 w 1810"/>
              <a:gd name="T23" fmla="*/ 2147483646 h 20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10" h="2048">
                <a:moveTo>
                  <a:pt x="1801" y="0"/>
                </a:moveTo>
                <a:cubicBezTo>
                  <a:pt x="905" y="256"/>
                  <a:pt x="905" y="256"/>
                  <a:pt x="905" y="256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0" y="103"/>
                  <a:pt x="9" y="256"/>
                </a:cubicBezTo>
                <a:cubicBezTo>
                  <a:pt x="905" y="536"/>
                  <a:pt x="905" y="536"/>
                  <a:pt x="905" y="536"/>
                </a:cubicBezTo>
                <a:cubicBezTo>
                  <a:pt x="1801" y="256"/>
                  <a:pt x="1801" y="256"/>
                  <a:pt x="1801" y="256"/>
                </a:cubicBezTo>
                <a:cubicBezTo>
                  <a:pt x="1810" y="103"/>
                  <a:pt x="1801" y="0"/>
                  <a:pt x="1801" y="0"/>
                </a:cubicBezTo>
                <a:close/>
                <a:moveTo>
                  <a:pt x="25" y="390"/>
                </a:moveTo>
                <a:cubicBezTo>
                  <a:pt x="73" y="892"/>
                  <a:pt x="252" y="1735"/>
                  <a:pt x="905" y="2048"/>
                </a:cubicBezTo>
                <a:cubicBezTo>
                  <a:pt x="1558" y="1735"/>
                  <a:pt x="1737" y="892"/>
                  <a:pt x="1785" y="390"/>
                </a:cubicBezTo>
                <a:cubicBezTo>
                  <a:pt x="905" y="721"/>
                  <a:pt x="905" y="721"/>
                  <a:pt x="905" y="721"/>
                </a:cubicBezTo>
                <a:lnTo>
                  <a:pt x="25" y="3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椭圆 74"/>
          <p:cNvSpPr>
            <a:spLocks noChangeAspect="1"/>
          </p:cNvSpPr>
          <p:nvPr/>
        </p:nvSpPr>
        <p:spPr bwMode="auto">
          <a:xfrm>
            <a:off x="6480175" y="2728560"/>
            <a:ext cx="511810" cy="511810"/>
          </a:xfrm>
          <a:prstGeom prst="ellipse">
            <a:avLst/>
          </a:prstGeom>
          <a:solidFill>
            <a:srgbClr val="EE912E"/>
          </a:solidFill>
          <a:ln>
            <a:noFill/>
          </a:ln>
          <a:effectLst>
            <a:outerShdw blurRad="50800" dist="88900" dir="2700000" algn="tl" rotWithShape="0">
              <a:srgbClr val="545991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33"/>
          <p:cNvSpPr txBox="1"/>
          <p:nvPr/>
        </p:nvSpPr>
        <p:spPr>
          <a:xfrm>
            <a:off x="7045960" y="2815872"/>
            <a:ext cx="20008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+mn-ea"/>
                <a:sym typeface="Arial" panose="020B0604020202020204" pitchFamily="34" charset="0"/>
              </a:rPr>
              <a:t>消费者结构</a:t>
            </a:r>
          </a:p>
        </p:txBody>
      </p:sp>
      <p:sp>
        <p:nvSpPr>
          <p:cNvPr id="80" name="TextBox 20"/>
          <p:cNvSpPr txBox="1"/>
          <p:nvPr/>
        </p:nvSpPr>
        <p:spPr>
          <a:xfrm>
            <a:off x="6368415" y="3359785"/>
            <a:ext cx="26371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年轻人是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IP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消费的主要群体，对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IP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衍生品的消费欲望更强，同时更愿尝试新兴品牌，通过寻求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IP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与品牌产品联合的传递内容达到情感共鸣的诉求；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85" name="Freeform 124"/>
          <p:cNvSpPr/>
          <p:nvPr/>
        </p:nvSpPr>
        <p:spPr bwMode="auto">
          <a:xfrm>
            <a:off x="6589395" y="2853020"/>
            <a:ext cx="264160" cy="262890"/>
          </a:xfrm>
          <a:custGeom>
            <a:avLst/>
            <a:gdLst>
              <a:gd name="T0" fmla="*/ 2147483646 w 2048"/>
              <a:gd name="T1" fmla="*/ 2147483646 h 2048"/>
              <a:gd name="T2" fmla="*/ 2147483646 w 2048"/>
              <a:gd name="T3" fmla="*/ 2147483646 h 2048"/>
              <a:gd name="T4" fmla="*/ 2147483646 w 2048"/>
              <a:gd name="T5" fmla="*/ 2147483646 h 2048"/>
              <a:gd name="T6" fmla="*/ 2147483646 w 2048"/>
              <a:gd name="T7" fmla="*/ 2147483646 h 2048"/>
              <a:gd name="T8" fmla="*/ 2147483646 w 2048"/>
              <a:gd name="T9" fmla="*/ 2147483646 h 2048"/>
              <a:gd name="T10" fmla="*/ 2147483646 w 2048"/>
              <a:gd name="T11" fmla="*/ 2147483646 h 2048"/>
              <a:gd name="T12" fmla="*/ 2147483646 w 2048"/>
              <a:gd name="T13" fmla="*/ 2147483646 h 2048"/>
              <a:gd name="T14" fmla="*/ 2147483646 w 2048"/>
              <a:gd name="T15" fmla="*/ 2147483646 h 2048"/>
              <a:gd name="T16" fmla="*/ 2147483646 w 2048"/>
              <a:gd name="T17" fmla="*/ 0 h 2048"/>
              <a:gd name="T18" fmla="*/ 2147483646 w 2048"/>
              <a:gd name="T19" fmla="*/ 2147483646 h 2048"/>
              <a:gd name="T20" fmla="*/ 2147483646 w 2048"/>
              <a:gd name="T21" fmla="*/ 2147483646 h 2048"/>
              <a:gd name="T22" fmla="*/ 2147483646 w 2048"/>
              <a:gd name="T23" fmla="*/ 2147483646 h 2048"/>
              <a:gd name="T24" fmla="*/ 2147483646 w 2048"/>
              <a:gd name="T25" fmla="*/ 2147483646 h 2048"/>
              <a:gd name="T26" fmla="*/ 0 w 2048"/>
              <a:gd name="T27" fmla="*/ 2147483646 h 2048"/>
              <a:gd name="T28" fmla="*/ 2147483646 w 2048"/>
              <a:gd name="T29" fmla="*/ 2147483646 h 2048"/>
              <a:gd name="T30" fmla="*/ 2147483646 w 2048"/>
              <a:gd name="T31" fmla="*/ 2147483646 h 2048"/>
              <a:gd name="T32" fmla="*/ 2147483646 w 2048"/>
              <a:gd name="T33" fmla="*/ 2147483646 h 2048"/>
              <a:gd name="T34" fmla="*/ 2147483646 w 2048"/>
              <a:gd name="T35" fmla="*/ 2147483646 h 2048"/>
              <a:gd name="T36" fmla="*/ 2147483646 w 2048"/>
              <a:gd name="T37" fmla="*/ 2147483646 h 2048"/>
              <a:gd name="T38" fmla="*/ 2147483646 w 2048"/>
              <a:gd name="T39" fmla="*/ 2147483646 h 2048"/>
              <a:gd name="T40" fmla="*/ 2147483646 w 2048"/>
              <a:gd name="T41" fmla="*/ 2147483646 h 204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048" h="2048">
                <a:moveTo>
                  <a:pt x="1728" y="1408"/>
                </a:moveTo>
                <a:cubicBezTo>
                  <a:pt x="1638" y="1408"/>
                  <a:pt x="1556" y="1445"/>
                  <a:pt x="1498" y="1506"/>
                </a:cubicBezTo>
                <a:cubicBezTo>
                  <a:pt x="636" y="1075"/>
                  <a:pt x="636" y="1075"/>
                  <a:pt x="636" y="1075"/>
                </a:cubicBezTo>
                <a:cubicBezTo>
                  <a:pt x="639" y="1058"/>
                  <a:pt x="640" y="1041"/>
                  <a:pt x="640" y="1024"/>
                </a:cubicBezTo>
                <a:cubicBezTo>
                  <a:pt x="640" y="1007"/>
                  <a:pt x="639" y="990"/>
                  <a:pt x="636" y="973"/>
                </a:cubicBezTo>
                <a:cubicBezTo>
                  <a:pt x="1498" y="542"/>
                  <a:pt x="1498" y="542"/>
                  <a:pt x="1498" y="542"/>
                </a:cubicBezTo>
                <a:cubicBezTo>
                  <a:pt x="1556" y="603"/>
                  <a:pt x="1638" y="640"/>
                  <a:pt x="1728" y="640"/>
                </a:cubicBezTo>
                <a:cubicBezTo>
                  <a:pt x="1905" y="640"/>
                  <a:pt x="2048" y="497"/>
                  <a:pt x="2048" y="320"/>
                </a:cubicBezTo>
                <a:cubicBezTo>
                  <a:pt x="2048" y="143"/>
                  <a:pt x="1905" y="0"/>
                  <a:pt x="1728" y="0"/>
                </a:cubicBezTo>
                <a:cubicBezTo>
                  <a:pt x="1551" y="0"/>
                  <a:pt x="1408" y="143"/>
                  <a:pt x="1408" y="320"/>
                </a:cubicBezTo>
                <a:cubicBezTo>
                  <a:pt x="1408" y="337"/>
                  <a:pt x="1409" y="354"/>
                  <a:pt x="1412" y="371"/>
                </a:cubicBezTo>
                <a:cubicBezTo>
                  <a:pt x="550" y="802"/>
                  <a:pt x="550" y="802"/>
                  <a:pt x="550" y="802"/>
                </a:cubicBezTo>
                <a:cubicBezTo>
                  <a:pt x="492" y="741"/>
                  <a:pt x="410" y="704"/>
                  <a:pt x="320" y="704"/>
                </a:cubicBezTo>
                <a:cubicBezTo>
                  <a:pt x="143" y="704"/>
                  <a:pt x="0" y="847"/>
                  <a:pt x="0" y="1024"/>
                </a:cubicBezTo>
                <a:cubicBezTo>
                  <a:pt x="0" y="1201"/>
                  <a:pt x="143" y="1344"/>
                  <a:pt x="320" y="1344"/>
                </a:cubicBezTo>
                <a:cubicBezTo>
                  <a:pt x="410" y="1344"/>
                  <a:pt x="492" y="1307"/>
                  <a:pt x="550" y="1246"/>
                </a:cubicBezTo>
                <a:cubicBezTo>
                  <a:pt x="1412" y="1677"/>
                  <a:pt x="1412" y="1677"/>
                  <a:pt x="1412" y="1677"/>
                </a:cubicBezTo>
                <a:cubicBezTo>
                  <a:pt x="1409" y="1694"/>
                  <a:pt x="1408" y="1711"/>
                  <a:pt x="1408" y="1728"/>
                </a:cubicBezTo>
                <a:cubicBezTo>
                  <a:pt x="1408" y="1905"/>
                  <a:pt x="1551" y="2048"/>
                  <a:pt x="1728" y="2048"/>
                </a:cubicBezTo>
                <a:cubicBezTo>
                  <a:pt x="1905" y="2048"/>
                  <a:pt x="2048" y="1905"/>
                  <a:pt x="2048" y="1728"/>
                </a:cubicBezTo>
                <a:cubicBezTo>
                  <a:pt x="2048" y="1551"/>
                  <a:pt x="1905" y="1408"/>
                  <a:pt x="1728" y="14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90" name="直接连接符 89"/>
          <p:cNvCxnSpPr/>
          <p:nvPr/>
        </p:nvCxnSpPr>
        <p:spPr>
          <a:xfrm>
            <a:off x="6129020" y="2926080"/>
            <a:ext cx="0" cy="15240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9162415" y="2926080"/>
            <a:ext cx="0" cy="15240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/>
          <p:cNvSpPr>
            <a:spLocks noChangeAspect="1"/>
          </p:cNvSpPr>
          <p:nvPr/>
        </p:nvSpPr>
        <p:spPr bwMode="auto">
          <a:xfrm>
            <a:off x="443230" y="2728560"/>
            <a:ext cx="511810" cy="511810"/>
          </a:xfrm>
          <a:prstGeom prst="ellipse">
            <a:avLst/>
          </a:prstGeom>
          <a:solidFill>
            <a:srgbClr val="EE912E"/>
          </a:solidFill>
          <a:ln>
            <a:noFill/>
          </a:ln>
          <a:effectLst>
            <a:outerShdw blurRad="50800" dist="88900" dir="2700000" algn="tl" rotWithShape="0">
              <a:srgbClr val="545991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33"/>
          <p:cNvSpPr txBox="1"/>
          <p:nvPr/>
        </p:nvSpPr>
        <p:spPr>
          <a:xfrm>
            <a:off x="1009015" y="2815872"/>
            <a:ext cx="20008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200">
              <a:lnSpc>
                <a:spcPct val="100000"/>
              </a:lnSpc>
              <a:spcBef>
                <a:spcPct val="20000"/>
              </a:spcBef>
              <a:defRPr sz="3000" b="1">
                <a:solidFill>
                  <a:srgbClr val="54578E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+mn-ea"/>
                <a:sym typeface="Arial" panose="020B0604020202020204" pitchFamily="34" charset="0"/>
              </a:rPr>
              <a:t>文化情怀</a:t>
            </a:r>
          </a:p>
        </p:txBody>
      </p:sp>
      <p:sp>
        <p:nvSpPr>
          <p:cNvPr id="49" name="TextBox 20"/>
          <p:cNvSpPr txBox="1"/>
          <p:nvPr/>
        </p:nvSpPr>
        <p:spPr>
          <a:xfrm>
            <a:off x="331470" y="3332480"/>
            <a:ext cx="2611755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随着近几年爱国主义的影音像作品的大量生产，以及古代文化与现代创新结合的风向，根据行业调查统计，</a:t>
            </a:r>
            <a:r>
              <a:rPr 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目前越来越多的年轻人关注中国文化，以及愈发注重国潮文化。而这两点在民族娃娃的内涵上是极易挖掘的；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3068955" y="2926080"/>
            <a:ext cx="0" cy="15240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图片 51" descr="343435383131383b343532303336393bcec4bbaf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6100" y="2831465"/>
            <a:ext cx="306000" cy="306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Planning ideas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民族娃娃营销方向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8" name="矩形 7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8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民族娃娃营销思路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IP marketing strategy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371600" y="2047240"/>
            <a:ext cx="2214880" cy="579120"/>
            <a:chOff x="1392" y="2760"/>
            <a:chExt cx="3488" cy="912"/>
          </a:xfrm>
        </p:grpSpPr>
        <p:sp>
          <p:nvSpPr>
            <p:cNvPr id="2" name="圆角矩形 1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744" y="2878"/>
              <a:ext cx="284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/>
                <a:t>宣传推广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68240" y="2047240"/>
            <a:ext cx="2214880" cy="579120"/>
            <a:chOff x="1392" y="2760"/>
            <a:chExt cx="3488" cy="912"/>
          </a:xfrm>
        </p:grpSpPr>
        <p:sp>
          <p:nvSpPr>
            <p:cNvPr id="9" name="圆角矩形 8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744" y="2878"/>
              <a:ext cx="284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/>
                <a:t>引发需求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564880" y="2062480"/>
            <a:ext cx="2214880" cy="579120"/>
            <a:chOff x="1392" y="2760"/>
            <a:chExt cx="3488" cy="912"/>
          </a:xfrm>
        </p:grpSpPr>
        <p:sp>
          <p:nvSpPr>
            <p:cNvPr id="13" name="圆角矩形 12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744" y="2878"/>
              <a:ext cx="284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/>
                <a:t>购买行为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71040" y="2723515"/>
            <a:ext cx="995680" cy="862330"/>
            <a:chOff x="3120" y="4289"/>
            <a:chExt cx="1568" cy="1358"/>
          </a:xfrm>
        </p:grpSpPr>
        <p:cxnSp>
          <p:nvCxnSpPr>
            <p:cNvPr id="18" name="直接箭头连接符 17"/>
            <p:cNvCxnSpPr/>
            <p:nvPr/>
          </p:nvCxnSpPr>
          <p:spPr>
            <a:xfrm flipH="1">
              <a:off x="3120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>
              <a:off x="3904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948690" y="3634105"/>
            <a:ext cx="1108075" cy="375573"/>
            <a:chOff x="1392" y="2760"/>
            <a:chExt cx="3488" cy="912"/>
          </a:xfrm>
        </p:grpSpPr>
        <p:sp>
          <p:nvSpPr>
            <p:cNvPr id="21" name="圆角矩形 20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744" y="2878"/>
              <a:ext cx="2848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/>
                <a:t>线上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858135" y="3634105"/>
            <a:ext cx="1108075" cy="375573"/>
            <a:chOff x="1392" y="2760"/>
            <a:chExt cx="3488" cy="912"/>
          </a:xfrm>
        </p:grpSpPr>
        <p:sp>
          <p:nvSpPr>
            <p:cNvPr id="24" name="圆角矩形 23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744" y="2878"/>
              <a:ext cx="2848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/>
                <a:t>线下</a:t>
              </a:r>
            </a:p>
          </p:txBody>
        </p:sp>
      </p:grpSp>
      <p:pic>
        <p:nvPicPr>
          <p:cNvPr id="26" name="图片 25" descr="32313536313530353b32313536313534333bbcfdcdb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1715" y="3652520"/>
            <a:ext cx="340995" cy="34099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1161415" y="4091305"/>
            <a:ext cx="468630" cy="405765"/>
            <a:chOff x="3120" y="4289"/>
            <a:chExt cx="1568" cy="1358"/>
          </a:xfrm>
        </p:grpSpPr>
        <p:cxnSp>
          <p:nvCxnSpPr>
            <p:cNvPr id="29" name="直接箭头连接符 28"/>
            <p:cNvCxnSpPr/>
            <p:nvPr/>
          </p:nvCxnSpPr>
          <p:spPr>
            <a:xfrm flipH="1">
              <a:off x="3120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/>
          </p:nvCxnSpPr>
          <p:spPr>
            <a:xfrm>
              <a:off x="3904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513080" y="4690110"/>
            <a:ext cx="869315" cy="281414"/>
            <a:chOff x="1392" y="2760"/>
            <a:chExt cx="3488" cy="927"/>
          </a:xfrm>
        </p:grpSpPr>
        <p:sp>
          <p:nvSpPr>
            <p:cNvPr id="32" name="圆角矩形 31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44" y="2779"/>
              <a:ext cx="2848" cy="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/>
                <a:t>公域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433195" y="4639310"/>
            <a:ext cx="869315" cy="281414"/>
            <a:chOff x="1392" y="2760"/>
            <a:chExt cx="3488" cy="927"/>
          </a:xfrm>
        </p:grpSpPr>
        <p:sp>
          <p:nvSpPr>
            <p:cNvPr id="35" name="圆角矩形 34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44" y="2779"/>
              <a:ext cx="2848" cy="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/>
                <a:t>私域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148330" y="4091305"/>
            <a:ext cx="468630" cy="405765"/>
            <a:chOff x="3120" y="4289"/>
            <a:chExt cx="1568" cy="1358"/>
          </a:xfrm>
        </p:grpSpPr>
        <p:cxnSp>
          <p:nvCxnSpPr>
            <p:cNvPr id="38" name="直接箭头连接符 37"/>
            <p:cNvCxnSpPr/>
            <p:nvPr/>
          </p:nvCxnSpPr>
          <p:spPr>
            <a:xfrm flipH="1">
              <a:off x="3120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/>
            <p:nvPr/>
          </p:nvCxnSpPr>
          <p:spPr>
            <a:xfrm>
              <a:off x="3904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2472055" y="4639310"/>
            <a:ext cx="869315" cy="281414"/>
            <a:chOff x="1392" y="2760"/>
            <a:chExt cx="3488" cy="927"/>
          </a:xfrm>
        </p:grpSpPr>
        <p:sp>
          <p:nvSpPr>
            <p:cNvPr id="41" name="圆角矩形 40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744" y="2779"/>
              <a:ext cx="2848" cy="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/>
                <a:t>地推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394710" y="4639310"/>
            <a:ext cx="869315" cy="281414"/>
            <a:chOff x="1392" y="2760"/>
            <a:chExt cx="3488" cy="927"/>
          </a:xfrm>
        </p:grpSpPr>
        <p:sp>
          <p:nvSpPr>
            <p:cNvPr id="44" name="圆角矩形 43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744" y="2779"/>
              <a:ext cx="2848" cy="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/>
                <a:t>PR</a:t>
              </a:r>
              <a:r>
                <a:rPr lang="zh-CN" altLang="en-US" sz="1200"/>
                <a:t>活动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350510" y="2641600"/>
            <a:ext cx="1610360" cy="862330"/>
            <a:chOff x="3120" y="4289"/>
            <a:chExt cx="1568" cy="1358"/>
          </a:xfrm>
        </p:grpSpPr>
        <p:cxnSp>
          <p:nvCxnSpPr>
            <p:cNvPr id="47" name="直接箭头连接符 46"/>
            <p:cNvCxnSpPr/>
            <p:nvPr/>
          </p:nvCxnSpPr>
          <p:spPr>
            <a:xfrm flipH="1">
              <a:off x="3120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/>
            <p:nvPr/>
          </p:nvCxnSpPr>
          <p:spPr>
            <a:xfrm>
              <a:off x="3904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直接箭头连接符 48"/>
          <p:cNvCxnSpPr/>
          <p:nvPr/>
        </p:nvCxnSpPr>
        <p:spPr>
          <a:xfrm flipH="1">
            <a:off x="6155055" y="2647950"/>
            <a:ext cx="635" cy="905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4365625" y="3641725"/>
            <a:ext cx="1108075" cy="375573"/>
            <a:chOff x="1392" y="2760"/>
            <a:chExt cx="3488" cy="912"/>
          </a:xfrm>
        </p:grpSpPr>
        <p:sp>
          <p:nvSpPr>
            <p:cNvPr id="51" name="圆角矩形 50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744" y="2878"/>
              <a:ext cx="2848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/>
                <a:t>个人因素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612765" y="3641725"/>
            <a:ext cx="1108075" cy="375573"/>
            <a:chOff x="1392" y="2760"/>
            <a:chExt cx="3488" cy="912"/>
          </a:xfrm>
        </p:grpSpPr>
        <p:sp>
          <p:nvSpPr>
            <p:cNvPr id="54" name="圆角矩形 53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44" y="2878"/>
              <a:ext cx="2848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/>
                <a:t>社交因素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859905" y="3641725"/>
            <a:ext cx="1108075" cy="375573"/>
            <a:chOff x="1392" y="2760"/>
            <a:chExt cx="3488" cy="912"/>
          </a:xfrm>
        </p:grpSpPr>
        <p:sp>
          <p:nvSpPr>
            <p:cNvPr id="57" name="圆角矩形 56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44" y="2878"/>
              <a:ext cx="2848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/>
                <a:t>群体影响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230360" y="2691130"/>
            <a:ext cx="995680" cy="862330"/>
            <a:chOff x="3120" y="4289"/>
            <a:chExt cx="1568" cy="1358"/>
          </a:xfrm>
        </p:grpSpPr>
        <p:cxnSp>
          <p:nvCxnSpPr>
            <p:cNvPr id="60" name="直接箭头连接符 59"/>
            <p:cNvCxnSpPr/>
            <p:nvPr/>
          </p:nvCxnSpPr>
          <p:spPr>
            <a:xfrm flipH="1">
              <a:off x="3120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/>
            <p:nvPr/>
          </p:nvCxnSpPr>
          <p:spPr>
            <a:xfrm>
              <a:off x="3904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文本框 61"/>
          <p:cNvSpPr txBox="1"/>
          <p:nvPr/>
        </p:nvSpPr>
        <p:spPr>
          <a:xfrm>
            <a:off x="2056765" y="3321685"/>
            <a:ext cx="7956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/>
              <a:t>相互转化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8213725" y="3641090"/>
            <a:ext cx="1108075" cy="375573"/>
            <a:chOff x="1392" y="2760"/>
            <a:chExt cx="3488" cy="912"/>
          </a:xfrm>
        </p:grpSpPr>
        <p:sp>
          <p:nvSpPr>
            <p:cNvPr id="64" name="圆角矩形 63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744" y="2878"/>
              <a:ext cx="2848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/>
                <a:t>线上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0123170" y="3641090"/>
            <a:ext cx="1108075" cy="375573"/>
            <a:chOff x="1392" y="2760"/>
            <a:chExt cx="3488" cy="912"/>
          </a:xfrm>
        </p:grpSpPr>
        <p:sp>
          <p:nvSpPr>
            <p:cNvPr id="67" name="圆角矩形 66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744" y="2878"/>
              <a:ext cx="2848" cy="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/>
                <a:t>线下</a:t>
              </a:r>
            </a:p>
          </p:txBody>
        </p:sp>
      </p:grpSp>
      <p:pic>
        <p:nvPicPr>
          <p:cNvPr id="69" name="图片 68" descr="32313536313530353b32313536313534333bbcfdcdb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56750" y="3659505"/>
            <a:ext cx="340995" cy="340995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9329420" y="3366135"/>
            <a:ext cx="7956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/>
              <a:t>相互导流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8554085" y="4091305"/>
            <a:ext cx="468630" cy="405765"/>
            <a:chOff x="3120" y="4289"/>
            <a:chExt cx="1568" cy="1358"/>
          </a:xfrm>
        </p:grpSpPr>
        <p:cxnSp>
          <p:nvCxnSpPr>
            <p:cNvPr id="72" name="直接箭头连接符 71"/>
            <p:cNvCxnSpPr/>
            <p:nvPr/>
          </p:nvCxnSpPr>
          <p:spPr>
            <a:xfrm flipH="1">
              <a:off x="3120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/>
            <p:cNvCxnSpPr/>
            <p:nvPr/>
          </p:nvCxnSpPr>
          <p:spPr>
            <a:xfrm>
              <a:off x="3904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7909560" y="4639310"/>
            <a:ext cx="869315" cy="281414"/>
            <a:chOff x="1392" y="2760"/>
            <a:chExt cx="3488" cy="927"/>
          </a:xfrm>
        </p:grpSpPr>
        <p:sp>
          <p:nvSpPr>
            <p:cNvPr id="75" name="圆角矩形 74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556" y="2779"/>
              <a:ext cx="3200" cy="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sz="1200"/>
                <a:t>线上平台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849360" y="4639310"/>
            <a:ext cx="869315" cy="281414"/>
            <a:chOff x="1392" y="2760"/>
            <a:chExt cx="3488" cy="927"/>
          </a:xfrm>
        </p:grpSpPr>
        <p:sp>
          <p:nvSpPr>
            <p:cNvPr id="78" name="圆角矩形 77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556" y="2779"/>
              <a:ext cx="3200" cy="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sz="1200"/>
                <a:t>二级市场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0443845" y="4091305"/>
            <a:ext cx="468630" cy="405765"/>
            <a:chOff x="3120" y="4289"/>
            <a:chExt cx="1568" cy="1358"/>
          </a:xfrm>
        </p:grpSpPr>
        <p:cxnSp>
          <p:nvCxnSpPr>
            <p:cNvPr id="81" name="直接箭头连接符 80"/>
            <p:cNvCxnSpPr/>
            <p:nvPr/>
          </p:nvCxnSpPr>
          <p:spPr>
            <a:xfrm flipH="1">
              <a:off x="3120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/>
            <p:nvPr/>
          </p:nvCxnSpPr>
          <p:spPr>
            <a:xfrm>
              <a:off x="3904" y="4289"/>
              <a:ext cx="784" cy="135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/>
          <p:cNvGrpSpPr/>
          <p:nvPr/>
        </p:nvGrpSpPr>
        <p:grpSpPr>
          <a:xfrm>
            <a:off x="9799320" y="4639310"/>
            <a:ext cx="869315" cy="281414"/>
            <a:chOff x="1392" y="2760"/>
            <a:chExt cx="3488" cy="927"/>
          </a:xfrm>
        </p:grpSpPr>
        <p:sp>
          <p:nvSpPr>
            <p:cNvPr id="84" name="圆角矩形 83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556" y="2779"/>
              <a:ext cx="3200" cy="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sz="1200"/>
                <a:t>专卖店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0739120" y="4639310"/>
            <a:ext cx="869315" cy="281414"/>
            <a:chOff x="1392" y="2760"/>
            <a:chExt cx="3488" cy="927"/>
          </a:xfrm>
        </p:grpSpPr>
        <p:sp>
          <p:nvSpPr>
            <p:cNvPr id="87" name="圆角矩形 86"/>
            <p:cNvSpPr/>
            <p:nvPr/>
          </p:nvSpPr>
          <p:spPr>
            <a:xfrm>
              <a:off x="1392" y="2760"/>
              <a:ext cx="3488" cy="912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556" y="2779"/>
              <a:ext cx="3200" cy="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sz="1200"/>
                <a:t>集合店</a:t>
              </a:r>
            </a:p>
          </p:txBody>
        </p:sp>
      </p:grpSp>
      <p:cxnSp>
        <p:nvCxnSpPr>
          <p:cNvPr id="89" name="直接箭头连接符 88"/>
          <p:cNvCxnSpPr/>
          <p:nvPr/>
        </p:nvCxnSpPr>
        <p:spPr>
          <a:xfrm>
            <a:off x="3728720" y="2357120"/>
            <a:ext cx="10566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7350760" y="2357120"/>
            <a:ext cx="10566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/>
          <p:cNvSpPr txBox="1"/>
          <p:nvPr/>
        </p:nvSpPr>
        <p:spPr>
          <a:xfrm>
            <a:off x="3810000" y="2122170"/>
            <a:ext cx="89408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/>
              <a:t>引导、激发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7431405" y="2122170"/>
            <a:ext cx="89408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/>
              <a:t>刺激需求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3693160" y="2386330"/>
            <a:ext cx="11277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/>
              <a:t>强化品牌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7315200" y="2367280"/>
            <a:ext cx="11277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/>
              <a:t>引导行为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818" y="867021"/>
            <a:ext cx="6956485" cy="4747921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461645" y="5374640"/>
            <a:ext cx="7182485" cy="14833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 fontAlgn="auto">
              <a:lnSpc>
                <a:spcPct val="150000"/>
              </a:lnSpc>
            </a:pPr>
            <a:r>
              <a:rPr spc="-4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内容驱动：受众为核心，用户需求为出发点的</a:t>
            </a:r>
            <a:r>
              <a:rPr spc="-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内容创造</a:t>
            </a:r>
            <a:r>
              <a:rPr spc="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</a:t>
            </a:r>
            <a:r>
              <a:rPr lang="zh-CN" spc="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</a:t>
            </a:r>
            <a:endParaRPr spc="0" dirty="0">
              <a:solidFill>
                <a:srgbClr val="7F7F7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 fontAlgn="auto">
              <a:lnSpc>
                <a:spcPct val="150000"/>
              </a:lnSpc>
            </a:pPr>
            <a:r>
              <a:rPr spc="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运营：以</a:t>
            </a:r>
            <a:r>
              <a:rPr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社交媒体组合阵营</a:t>
            </a:r>
            <a:r>
              <a:rPr spc="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为阵地的粉丝运营</a:t>
            </a:r>
            <a:endParaRPr lang="en-US" altLang="en-US" dirty="0"/>
          </a:p>
          <a:p>
            <a:pPr algn="l" rtl="0" eaLnBrk="0" fontAlgn="auto">
              <a:lnSpc>
                <a:spcPct val="150000"/>
              </a:lnSpc>
            </a:pPr>
            <a:r>
              <a:rPr spc="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营销</a:t>
            </a:r>
            <a:r>
              <a:rPr spc="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工具：以</a:t>
            </a:r>
            <a:r>
              <a:rPr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销售转化</a:t>
            </a:r>
            <a:r>
              <a:rPr spc="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为核心的工具输出</a:t>
            </a:r>
            <a:endParaRPr lang="en-US" altLang="en-US" spc="0" dirty="0">
              <a:solidFill>
                <a:srgbClr val="7F7F7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7306596" y="810494"/>
            <a:ext cx="1936356" cy="1761452"/>
            <a:chOff x="0" y="0"/>
            <a:chExt cx="3872712" cy="3522903"/>
          </a:xfrm>
        </p:grpSpPr>
        <p:pic>
          <p:nvPicPr>
            <p:cNvPr id="67" name="picture 6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872712" cy="3522903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3898265" cy="3640454"/>
            </a:xfrm>
            <a:prstGeom prst="rect">
              <a:avLst/>
            </a:prstGeom>
          </p:spPr>
          <p:txBody>
            <a:bodyPr vert="horz" wrap="square" lIns="0" tIns="0" rIns="0" bIns="0" anchor="ctr" anchorCtr="1"/>
            <a:lstStyle/>
            <a:p>
              <a:pPr algn="l" rtl="0" eaLnBrk="0">
                <a:lnSpc>
                  <a:spcPct val="102000"/>
                </a:lnSpc>
              </a:pPr>
              <a:r>
                <a:rPr sz="2400" spc="130" dirty="0">
                  <a:ln w="17779" cap="flat" cmpd="sng">
                    <a:solidFill>
                      <a:srgbClr val="7F7F7F">
                        <a:alpha val="100000"/>
                      </a:srgbClr>
                    </a:solidFill>
                    <a:prstDash val="solid"/>
                    <a:miter lim="10"/>
                  </a:ln>
                  <a:solidFill>
                    <a:srgbClr val="7F7F7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粉</a:t>
              </a:r>
              <a:r>
                <a:rPr sz="2400" spc="110" dirty="0">
                  <a:ln w="17779" cap="flat" cmpd="sng">
                    <a:solidFill>
                      <a:srgbClr val="7F7F7F">
                        <a:alpha val="100000"/>
                      </a:srgbClr>
                    </a:solidFill>
                    <a:prstDash val="solid"/>
                    <a:miter lim="10"/>
                  </a:ln>
                  <a:solidFill>
                    <a:srgbClr val="7F7F7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丝</a:t>
              </a:r>
              <a:endParaRPr lang="en-US" altLang="en-US" sz="2400" spc="110" dirty="0">
                <a:ln w="17779" cap="flat" cmpd="sng">
                  <a:solidFill>
                    <a:srgbClr val="7F7F7F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7346512" y="3599930"/>
            <a:ext cx="1936351" cy="1761452"/>
            <a:chOff x="0" y="0"/>
            <a:chExt cx="3872701" cy="3522903"/>
          </a:xfrm>
        </p:grpSpPr>
        <p:pic>
          <p:nvPicPr>
            <p:cNvPr id="69" name="picture 6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872701" cy="3522903"/>
            </a:xfrm>
            <a:prstGeom prst="rect">
              <a:avLst/>
            </a:prstGeom>
          </p:spPr>
        </p:pic>
        <p:sp>
          <p:nvSpPr>
            <p:cNvPr id="70" name="textbox 70"/>
            <p:cNvSpPr/>
            <p:nvPr/>
          </p:nvSpPr>
          <p:spPr>
            <a:xfrm>
              <a:off x="-12700" y="-12700"/>
              <a:ext cx="3898265" cy="3631565"/>
            </a:xfrm>
            <a:prstGeom prst="rect">
              <a:avLst/>
            </a:prstGeom>
          </p:spPr>
          <p:txBody>
            <a:bodyPr vert="horz" wrap="square" lIns="0" tIns="0" rIns="0" bIns="0" anchor="ctr" anchorCtr="1"/>
            <a:lstStyle/>
            <a:p>
              <a:pPr algn="l" rtl="0" eaLnBrk="0">
                <a:lnSpc>
                  <a:spcPct val="110000"/>
                </a:lnSpc>
              </a:pPr>
              <a:r>
                <a:rPr sz="2400" spc="60" dirty="0">
                  <a:ln w="17779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10"/>
                  </a:ln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转</a:t>
              </a:r>
              <a:r>
                <a:rPr sz="2400" spc="40" dirty="0">
                  <a:ln w="17779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10"/>
                  </a:ln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化</a:t>
              </a:r>
              <a:endParaRPr lang="en-US" altLang="en-US" sz="2400" dirty="0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9693307" y="2167797"/>
            <a:ext cx="1823193" cy="1761452"/>
            <a:chOff x="0" y="0"/>
            <a:chExt cx="3646385" cy="3522903"/>
          </a:xfrm>
        </p:grpSpPr>
        <p:pic>
          <p:nvPicPr>
            <p:cNvPr id="71" name="picture 7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3646385" cy="3522903"/>
            </a:xfrm>
            <a:prstGeom prst="rect">
              <a:avLst/>
            </a:prstGeom>
          </p:spPr>
        </p:pic>
        <p:sp>
          <p:nvSpPr>
            <p:cNvPr id="72" name="textbox 72"/>
            <p:cNvSpPr/>
            <p:nvPr/>
          </p:nvSpPr>
          <p:spPr>
            <a:xfrm>
              <a:off x="-12700" y="-12700"/>
              <a:ext cx="3672204" cy="3670300"/>
            </a:xfrm>
            <a:prstGeom prst="rect">
              <a:avLst/>
            </a:prstGeom>
          </p:spPr>
          <p:txBody>
            <a:bodyPr vert="horz" wrap="square" lIns="0" tIns="0" rIns="0" bIns="0" anchor="ctr" anchorCtr="1"/>
            <a:lstStyle/>
            <a:p>
              <a:pPr algn="l" rtl="0" eaLnBrk="0">
                <a:lnSpc>
                  <a:spcPct val="109000"/>
                </a:lnSpc>
              </a:pPr>
              <a:r>
                <a:rPr sz="4400" spc="-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销量</a:t>
              </a:r>
              <a:endParaRPr lang="en-US" altLang="en-US" sz="4400" dirty="0"/>
            </a:p>
          </p:txBody>
        </p:sp>
      </p:grpSp>
      <p:sp>
        <p:nvSpPr>
          <p:cNvPr id="76" name="textbox 76"/>
          <p:cNvSpPr/>
          <p:nvPr/>
        </p:nvSpPr>
        <p:spPr>
          <a:xfrm>
            <a:off x="725936" y="2117714"/>
            <a:ext cx="815023" cy="8750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rtl="0" eaLnBrk="0">
              <a:lnSpc>
                <a:spcPct val="105000"/>
              </a:lnSpc>
            </a:pPr>
            <a:r>
              <a:rPr lang="zh-CN" altLang="en-US" sz="2400" dirty="0"/>
              <a:t>内容驱动</a:t>
            </a: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422226" y="1560520"/>
            <a:ext cx="688282" cy="594469"/>
          </a:xfrm>
          <a:prstGeom prst="rect">
            <a:avLst/>
          </a:prstGeom>
        </p:spPr>
      </p:pic>
      <p:sp>
        <p:nvSpPr>
          <p:cNvPr id="79" name="textbox 79"/>
          <p:cNvSpPr/>
          <p:nvPr/>
        </p:nvSpPr>
        <p:spPr>
          <a:xfrm rot="2160000">
            <a:off x="9679454" y="1444150"/>
            <a:ext cx="928688" cy="266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r>
              <a:rPr sz="1600" spc="110" dirty="0">
                <a:ln w="10667" cap="flat" cmpd="sng">
                  <a:solidFill>
                    <a:srgbClr val="A6A6A6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A6A6A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持续运</a:t>
            </a:r>
            <a:r>
              <a:rPr sz="1600" spc="90" dirty="0">
                <a:ln w="10667" cap="flat" cmpd="sng">
                  <a:solidFill>
                    <a:srgbClr val="A6A6A6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A6A6A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</a:t>
            </a:r>
            <a:endParaRPr lang="en-US" altLang="en-US" sz="1600" dirty="0"/>
          </a:p>
        </p:txBody>
      </p:sp>
      <p:sp>
        <p:nvSpPr>
          <p:cNvPr id="80" name="textbox 80"/>
          <p:cNvSpPr/>
          <p:nvPr/>
        </p:nvSpPr>
        <p:spPr>
          <a:xfrm rot="19380000">
            <a:off x="9677596" y="4490332"/>
            <a:ext cx="914082" cy="27781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r>
              <a:rPr sz="1600" spc="50" dirty="0">
                <a:ln w="10667" cap="flat" cmpd="sng">
                  <a:solidFill>
                    <a:srgbClr val="A6A6A6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A6A6A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电商平</a:t>
            </a:r>
            <a:r>
              <a:rPr sz="1600" spc="40" dirty="0">
                <a:ln w="10667" cap="flat" cmpd="sng">
                  <a:solidFill>
                    <a:srgbClr val="A6A6A6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A6A6A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</a:t>
            </a:r>
            <a:endParaRPr lang="en-US" altLang="en-US" sz="1600" dirty="0"/>
          </a:p>
        </p:txBody>
      </p:sp>
      <p:pic>
        <p:nvPicPr>
          <p:cNvPr id="81" name="picture 8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517819" y="3976594"/>
            <a:ext cx="687691" cy="594842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4027805" y="1664970"/>
            <a:ext cx="785495" cy="6610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rtl="0" eaLnBrk="0">
              <a:lnSpc>
                <a:spcPct val="103000"/>
              </a:lnSpc>
            </a:pPr>
            <a:r>
              <a:rPr lang="zh-CN" sz="2400" dirty="0"/>
              <a:t>社群运营</a:t>
            </a:r>
          </a:p>
        </p:txBody>
      </p:sp>
      <p:pic>
        <p:nvPicPr>
          <p:cNvPr id="83" name="picture 8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092873" y="2735257"/>
            <a:ext cx="481018" cy="759012"/>
          </a:xfrm>
          <a:prstGeom prst="rect">
            <a:avLst/>
          </a:prstGeom>
        </p:spPr>
      </p:pic>
      <p:sp>
        <p:nvSpPr>
          <p:cNvPr id="2" name="textbox 82"/>
          <p:cNvSpPr/>
          <p:nvPr/>
        </p:nvSpPr>
        <p:spPr>
          <a:xfrm>
            <a:off x="4108450" y="3731895"/>
            <a:ext cx="785495" cy="6610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rtl="0" eaLnBrk="0">
              <a:lnSpc>
                <a:spcPct val="103000"/>
              </a:lnSpc>
            </a:pPr>
            <a:r>
              <a:rPr lang="zh-CN" sz="2400" dirty="0">
                <a:solidFill>
                  <a:schemeClr val="bg1"/>
                </a:solidFill>
              </a:rPr>
              <a:t>营销工具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174740" y="1304925"/>
            <a:ext cx="11315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/>
              <a:t>=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174740" y="3976370"/>
            <a:ext cx="11315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/>
              <a:t>=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民族娃娃营销策略解析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2" name="矩形 11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IP marketing strategy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民族娃娃营销思路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IP marketing strategy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51840" y="1223645"/>
            <a:ext cx="3972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/>
              <a:t>如何实现目标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51840" y="1675130"/>
            <a:ext cx="41954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/>
              <a:t>从宣传推广到发生购买行为</a:t>
            </a:r>
          </a:p>
        </p:txBody>
      </p:sp>
      <p:sp>
        <p:nvSpPr>
          <p:cNvPr id="95" name="矩形 94"/>
          <p:cNvSpPr/>
          <p:nvPr/>
        </p:nvSpPr>
        <p:spPr>
          <a:xfrm>
            <a:off x="751840" y="2301240"/>
            <a:ext cx="3210560" cy="3210560"/>
          </a:xfrm>
          <a:prstGeom prst="rect">
            <a:avLst/>
          </a:prstGeom>
          <a:noFill/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4617720" y="2301240"/>
            <a:ext cx="3210560" cy="3210560"/>
          </a:xfrm>
          <a:prstGeom prst="rect">
            <a:avLst/>
          </a:prstGeom>
          <a:noFill/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矩形 96"/>
          <p:cNvSpPr/>
          <p:nvPr/>
        </p:nvSpPr>
        <p:spPr>
          <a:xfrm>
            <a:off x="8421520" y="2301240"/>
            <a:ext cx="3210560" cy="3210560"/>
          </a:xfrm>
          <a:prstGeom prst="rect">
            <a:avLst/>
          </a:prstGeom>
          <a:noFill/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8" name="图片 97" descr="303b32313537303736343bceddd7d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3120" y="2514600"/>
            <a:ext cx="648000" cy="648000"/>
          </a:xfrm>
          <a:prstGeom prst="rect">
            <a:avLst/>
          </a:prstGeom>
        </p:spPr>
      </p:pic>
      <p:pic>
        <p:nvPicPr>
          <p:cNvPr id="100" name="图片 99" descr="32313533393330363b32313533393234363bc1aacfb5c1acbdd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9000" y="2443480"/>
            <a:ext cx="648000" cy="648000"/>
          </a:xfrm>
          <a:prstGeom prst="rect">
            <a:avLst/>
          </a:prstGeom>
        </p:spPr>
      </p:pic>
      <p:pic>
        <p:nvPicPr>
          <p:cNvPr id="101" name="图片 100" descr="32313534383237303b32313534383235393bbcfdcdb7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02800" y="2443480"/>
            <a:ext cx="648000" cy="648000"/>
          </a:xfrm>
          <a:prstGeom prst="rect">
            <a:avLst/>
          </a:prstGeom>
        </p:spPr>
      </p:pic>
      <p:grpSp>
        <p:nvGrpSpPr>
          <p:cNvPr id="106" name="组合 105"/>
          <p:cNvGrpSpPr/>
          <p:nvPr/>
        </p:nvGrpSpPr>
        <p:grpSpPr>
          <a:xfrm>
            <a:off x="960755" y="3556000"/>
            <a:ext cx="2793365" cy="1163320"/>
            <a:chOff x="1513" y="5600"/>
            <a:chExt cx="4399" cy="1832"/>
          </a:xfrm>
        </p:grpSpPr>
        <p:sp>
          <p:nvSpPr>
            <p:cNvPr id="102" name="文本框 101"/>
            <p:cNvSpPr txBox="1"/>
            <p:nvPr/>
          </p:nvSpPr>
          <p:spPr>
            <a:xfrm>
              <a:off x="2121" y="5600"/>
              <a:ext cx="318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/>
                <a:t>情感共鸣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513" y="6416"/>
              <a:ext cx="439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200"/>
                <a:t>抓住民族娃娃的形象特点和文化，结合爱国情怀输出进行有效沟通；</a:t>
              </a: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4826635" y="3556000"/>
            <a:ext cx="2793365" cy="1717040"/>
            <a:chOff x="1513" y="5600"/>
            <a:chExt cx="4399" cy="2704"/>
          </a:xfrm>
        </p:grpSpPr>
        <p:sp>
          <p:nvSpPr>
            <p:cNvPr id="108" name="文本框 107"/>
            <p:cNvSpPr txBox="1"/>
            <p:nvPr/>
          </p:nvSpPr>
          <p:spPr>
            <a:xfrm>
              <a:off x="2121" y="5600"/>
              <a:ext cx="318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/>
                <a:t>产品安利</a:t>
              </a: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513" y="6416"/>
              <a:ext cx="4399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200"/>
                <a:t>制造群体营销，为民族娃娃编排社交属性，结合产品的民族文化特色，让民族娃娃成为消费者内心的表达者，赋予民族娃娃个人的性格特点；</a:t>
              </a: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8629650" y="3459480"/>
            <a:ext cx="2793365" cy="1440180"/>
            <a:chOff x="1513" y="5600"/>
            <a:chExt cx="4399" cy="2268"/>
          </a:xfrm>
        </p:grpSpPr>
        <p:sp>
          <p:nvSpPr>
            <p:cNvPr id="111" name="文本框 110"/>
            <p:cNvSpPr txBox="1"/>
            <p:nvPr/>
          </p:nvSpPr>
          <p:spPr>
            <a:xfrm>
              <a:off x="2121" y="5600"/>
              <a:ext cx="318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/>
                <a:t>转化导流</a:t>
              </a: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1513" y="6416"/>
              <a:ext cx="4399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200"/>
                <a:t>基于线上商城及线下点位的构建，让公域流量在转换私域后，能形成闭环的流量运营结构，增加消费品牌忠诚度；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/>
          <p:nvPr/>
        </p:nvSpPr>
        <p:spPr>
          <a:xfrm>
            <a:off x="-76" y="979027"/>
            <a:ext cx="11545888" cy="138588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algn="l" rtl="0" eaLnBrk="0">
              <a:lnSpc>
                <a:spcPct val="123000"/>
              </a:lnSpc>
            </a:pPr>
            <a:endParaRPr lang="en-US" altLang="en-US" sz="500" dirty="0"/>
          </a:p>
          <a:p>
            <a:pPr algn="l" rtl="0" eaLnBrk="0">
              <a:lnSpc>
                <a:spcPct val="123000"/>
              </a:lnSpc>
            </a:pPr>
            <a:endParaRPr lang="en-US" altLang="en-US" sz="500" dirty="0"/>
          </a:p>
          <a:p>
            <a:pPr algn="l" rtl="0" eaLnBrk="0">
              <a:lnSpc>
                <a:spcPct val="123000"/>
              </a:lnSpc>
            </a:pPr>
            <a:endParaRPr lang="en-US" altLang="en-US" sz="500" dirty="0"/>
          </a:p>
          <a:p>
            <a:pPr algn="l" rtl="0" eaLnBrk="0">
              <a:lnSpc>
                <a:spcPct val="124000"/>
              </a:lnSpc>
            </a:pPr>
            <a:endParaRPr lang="en-US" altLang="en-US" sz="500" dirty="0"/>
          </a:p>
          <a:p>
            <a:pPr algn="l" rtl="0" eaLnBrk="0">
              <a:lnSpc>
                <a:spcPct val="103000"/>
              </a:lnSpc>
            </a:pPr>
            <a:endParaRPr lang="en-US" altLang="en-US" sz="8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algn="r" rtl="0" eaLnBrk="0">
              <a:lnSpc>
                <a:spcPct val="91000"/>
              </a:lnSpc>
            </a:pPr>
            <a:r>
              <a:rPr sz="3300" spc="9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常规内容        </a:t>
            </a:r>
            <a:r>
              <a:rPr lang="en-US" sz="3300" spc="9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300" spc="9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借势内容    </a:t>
            </a:r>
            <a:r>
              <a:rPr lang="en-US" sz="3300" spc="9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300" spc="9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造势内容      第三方</a:t>
            </a:r>
            <a:r>
              <a:rPr sz="3300" spc="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</a:t>
            </a:r>
            <a:r>
              <a:rPr sz="3300" spc="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</a:t>
            </a:r>
            <a:endParaRPr lang="en-US" altLang="en-US" sz="33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329439" y="4708572"/>
          <a:ext cx="2676525" cy="1409700"/>
        </p:xfrm>
        <a:graphic>
          <a:graphicData uri="http://schemas.openxmlformats.org/drawingml/2006/table">
            <a:tbl>
              <a:tblPr/>
              <a:tblGrid>
                <a:gridCol w="267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0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3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4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员工人脉开</a:t>
                      </a:r>
                      <a:r>
                        <a:rPr sz="14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拓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440"/>
                        </a:spcBef>
                      </a:pPr>
                      <a:r>
                        <a:rPr sz="14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 </a:t>
                      </a:r>
                      <a:r>
                        <a:rPr sz="14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区域市场活动</a:t>
                      </a:r>
                      <a:r>
                        <a:rPr sz="140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沉</a:t>
                      </a:r>
                      <a:r>
                        <a:rPr sz="14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淀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345"/>
                        </a:spcBef>
                      </a:pPr>
                      <a:r>
                        <a:rPr sz="14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市场人员定向谈</a:t>
                      </a:r>
                      <a:r>
                        <a:rPr sz="14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判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320"/>
                        </a:spcBef>
                      </a:pP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平台合</a:t>
                      </a:r>
                      <a:r>
                        <a:rPr sz="14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作</a:t>
                      </a:r>
                      <a:endParaRPr lang="en-US" altLang="en-US" sz="14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57200" y="4708571"/>
          <a:ext cx="2676525" cy="1414780"/>
        </p:xfrm>
        <a:graphic>
          <a:graphicData uri="http://schemas.openxmlformats.org/drawingml/2006/table">
            <a:tbl>
              <a:tblPr/>
              <a:tblGrid>
                <a:gridCol w="267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47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300" dirty="0"/>
                    </a:p>
                    <a:p>
                      <a:pPr marL="1206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搜索类广</a:t>
                      </a:r>
                      <a:r>
                        <a:rPr sz="14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告</a:t>
                      </a:r>
                      <a:r>
                        <a:rPr sz="14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                      </a:t>
                      </a:r>
                      <a:r>
                        <a:rPr sz="140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 </a:t>
                      </a:r>
                      <a:r>
                        <a:rPr sz="140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SE</a:t>
                      </a:r>
                      <a:r>
                        <a:rPr sz="14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o</a:t>
                      </a:r>
                    </a:p>
                    <a:p>
                      <a:pPr marL="12065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+mn-ea"/>
                        </a:rPr>
                        <a:t>•</a:t>
                      </a:r>
                      <a:r>
                        <a:rPr sz="14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原生</a:t>
                      </a:r>
                      <a:r>
                        <a:rPr sz="14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feed</a:t>
                      </a:r>
                      <a:r>
                        <a:rPr sz="14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流广</a:t>
                      </a:r>
                      <a:r>
                        <a:rPr sz="14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告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290"/>
                        </a:spcBef>
                      </a:pPr>
                      <a:r>
                        <a:rPr sz="14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精准户外广</a:t>
                      </a:r>
                      <a:r>
                        <a:rPr sz="14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告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330"/>
                        </a:spcBef>
                      </a:pPr>
                      <a:r>
                        <a:rPr sz="14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微信群/</a:t>
                      </a:r>
                      <a:r>
                        <a:rPr sz="14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QQ</a:t>
                      </a:r>
                      <a:r>
                        <a:rPr sz="14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群</a:t>
                      </a:r>
                      <a:endParaRPr lang="en-US" altLang="en-US" sz="14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662029" y="4708572"/>
          <a:ext cx="2676525" cy="1233805"/>
        </p:xfrm>
        <a:graphic>
          <a:graphicData uri="http://schemas.openxmlformats.org/drawingml/2006/table">
            <a:tbl>
              <a:tblPr/>
              <a:tblGrid>
                <a:gridCol w="267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38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300" dirty="0"/>
                    </a:p>
                    <a:p>
                      <a:pPr marL="1206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40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 </a:t>
                      </a:r>
                      <a:r>
                        <a:rPr sz="140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</a:t>
                      </a:r>
                      <a:r>
                        <a:rPr sz="14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</a:t>
                      </a:r>
                      <a:r>
                        <a:rPr sz="140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合作品牌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345"/>
                        </a:spcBef>
                      </a:pP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政府资</a:t>
                      </a:r>
                      <a:r>
                        <a:rPr sz="14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源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440"/>
                        </a:spcBef>
                      </a:pP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行业资</a:t>
                      </a:r>
                      <a:r>
                        <a:rPr sz="14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源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345"/>
                        </a:spcBef>
                      </a:pPr>
                      <a:r>
                        <a:rPr sz="14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生活形态资</a:t>
                      </a:r>
                      <a:r>
                        <a:rPr sz="140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源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325"/>
                        </a:spcBef>
                      </a:pP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大客户</a:t>
                      </a:r>
                      <a:r>
                        <a:rPr sz="14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部</a:t>
                      </a:r>
                      <a:endParaRPr lang="en-US" altLang="en-US" sz="14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519863" y="4708571"/>
          <a:ext cx="2676525" cy="1222502"/>
        </p:xfrm>
        <a:graphic>
          <a:graphicData uri="http://schemas.openxmlformats.org/drawingml/2006/table">
            <a:tbl>
              <a:tblPr/>
              <a:tblGrid>
                <a:gridCol w="267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47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300" dirty="0"/>
                    </a:p>
                    <a:p>
                      <a:pPr marL="1206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微博微</a:t>
                      </a:r>
                      <a:r>
                        <a:rPr sz="14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信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3000"/>
                        </a:lnSpc>
                        <a:spcBef>
                          <a:spcPts val="380"/>
                        </a:spcBef>
                      </a:pP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头条大</a:t>
                      </a:r>
                      <a:r>
                        <a:rPr sz="14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号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9000"/>
                        </a:lnSpc>
                        <a:spcBef>
                          <a:spcPts val="450"/>
                        </a:spcBef>
                      </a:pP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直播视</a:t>
                      </a:r>
                      <a:r>
                        <a:rPr sz="140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频</a:t>
                      </a:r>
                      <a:r>
                        <a:rPr sz="14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                         </a:t>
                      </a:r>
                      <a:r>
                        <a:rPr sz="140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 </a:t>
                      </a:r>
                      <a:r>
                        <a:rPr sz="140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</a:t>
                      </a:r>
                      <a:r>
                        <a:rPr sz="140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</a:t>
                      </a:r>
                      <a:r>
                        <a:rPr sz="140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资源</a:t>
                      </a:r>
                      <a:endParaRPr lang="en-US" altLang="en-US" sz="1400" dirty="0"/>
                    </a:p>
                    <a:p>
                      <a:pPr marL="120650" algn="l" rtl="0" eaLnBrk="0">
                        <a:lnSpc>
                          <a:spcPct val="94000"/>
                        </a:lnSpc>
                        <a:spcBef>
                          <a:spcPts val="320"/>
                        </a:spcBef>
                      </a:pPr>
                      <a:r>
                        <a:rPr sz="14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社</a:t>
                      </a:r>
                      <a:r>
                        <a:rPr sz="140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群</a:t>
                      </a:r>
                      <a:endParaRPr lang="en-US" altLang="en-US" sz="14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894080" y="2084705"/>
          <a:ext cx="2489200" cy="1085850"/>
        </p:xfrm>
        <a:graphic>
          <a:graphicData uri="http://schemas.openxmlformats.org/drawingml/2006/table">
            <a:tbl>
              <a:tblPr/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5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120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不</a:t>
                      </a:r>
                      <a:r>
                        <a:rPr sz="120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间断</a:t>
                      </a:r>
                    </a:p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120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营销</a:t>
                      </a:r>
                      <a:r>
                        <a:rPr sz="120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</a:t>
                      </a:r>
                      <a:r>
                        <a:rPr sz="120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容</a:t>
                      </a:r>
                    </a:p>
                    <a:p>
                      <a:pPr algn="ctr" rtl="0" eaLnBrk="0">
                        <a:lnSpc>
                          <a:spcPct val="101000"/>
                        </a:lnSpc>
                      </a:pPr>
                      <a:r>
                        <a:rPr sz="155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攻坚</a:t>
                      </a:r>
                      <a:r>
                        <a:rPr sz="1550" spc="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战</a:t>
                      </a:r>
                      <a:endParaRPr lang="en-US" altLang="en-US" sz="1550" dirty="0"/>
                    </a:p>
                  </a:txBody>
                  <a:tcPr marL="0" marR="0" marT="0" marB="0" anchor="ctr" anchorCtr="1">
                    <a:lnL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777615" y="2084705"/>
          <a:ext cx="2489200" cy="1085850"/>
        </p:xfrm>
        <a:graphic>
          <a:graphicData uri="http://schemas.openxmlformats.org/drawingml/2006/table">
            <a:tbl>
              <a:tblPr/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5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20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持续联</a:t>
                      </a:r>
                      <a:r>
                        <a:rPr sz="120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姻</a:t>
                      </a:r>
                    </a:p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40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百团</a:t>
                      </a:r>
                      <a:r>
                        <a:rPr sz="140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大战</a:t>
                      </a:r>
                      <a:endParaRPr lang="en-US" altLang="en-US" sz="1400" dirty="0"/>
                    </a:p>
                  </a:txBody>
                  <a:tcPr marL="0" marR="0" marT="0" marB="0" anchor="ctr" anchorCtr="1">
                    <a:lnL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570980" y="2084705"/>
          <a:ext cx="2489200" cy="1085850"/>
        </p:xfrm>
        <a:graphic>
          <a:graphicData uri="http://schemas.openxmlformats.org/drawingml/2006/table">
            <a:tbl>
              <a:tblPr/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58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20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事</a:t>
                      </a:r>
                      <a:r>
                        <a:rPr sz="120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件</a:t>
                      </a:r>
                      <a:r>
                        <a:rPr sz="120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营</a:t>
                      </a:r>
                      <a:r>
                        <a:rPr sz="120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销</a:t>
                      </a:r>
                    </a:p>
                    <a:p>
                      <a:pPr algn="ctr" rtl="0" eaLnBrk="0">
                        <a:lnSpc>
                          <a:spcPct val="102000"/>
                        </a:lnSpc>
                      </a:pPr>
                      <a:r>
                        <a:rPr sz="120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绝击战</a:t>
                      </a:r>
                      <a:endParaRPr lang="en-US" altLang="en-US" sz="1200" dirty="0"/>
                    </a:p>
                  </a:txBody>
                  <a:tcPr marL="0" marR="0" marT="0" marB="0" anchor="ctr" anchorCtr="1">
                    <a:lnL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9512300" y="2084705"/>
          <a:ext cx="1899920" cy="1087755"/>
        </p:xfrm>
        <a:graphic>
          <a:graphicData uri="http://schemas.openxmlformats.org/drawingml/2006/table">
            <a:tbl>
              <a:tblPr/>
              <a:tblGrid>
                <a:gridCol w="189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775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200" spc="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Ko</a:t>
                      </a:r>
                      <a:r>
                        <a:rPr sz="1200" spc="5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</a:t>
                      </a:r>
                      <a:r>
                        <a:rPr sz="120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营</a:t>
                      </a:r>
                      <a:r>
                        <a:rPr sz="120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销</a:t>
                      </a: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sz="1200" spc="-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软实力战</a:t>
                      </a:r>
                      <a:endParaRPr lang="en-US" altLang="en-US" sz="1200" dirty="0"/>
                    </a:p>
                  </a:txBody>
                  <a:tcPr marL="0" marR="0" marT="0" marB="0" anchor="ctr" anchorCtr="1">
                    <a:lnL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DC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6472238" y="4212908"/>
          <a:ext cx="2771775" cy="448945"/>
        </p:xfrm>
        <a:graphic>
          <a:graphicData uri="http://schemas.openxmlformats.org/drawingml/2006/table">
            <a:tbl>
              <a:tblPr/>
              <a:tblGrid>
                <a:gridCol w="2771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8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r>
                        <a:rPr sz="140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社会化媒体矩</a:t>
                      </a:r>
                      <a:r>
                        <a:rPr sz="14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阵</a:t>
                      </a:r>
                      <a:endParaRPr lang="en-US" altLang="en-US" sz="1400" dirty="0"/>
                    </a:p>
                  </a:txBody>
                  <a:tcPr marL="0" marR="0" marT="0" marB="0" anchor="ctr" anchorCtr="1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757200" y="4212908"/>
          <a:ext cx="2676525" cy="448945"/>
        </p:xfrm>
        <a:graphic>
          <a:graphicData uri="http://schemas.openxmlformats.org/drawingml/2006/table">
            <a:tbl>
              <a:tblPr/>
              <a:tblGrid>
                <a:gridCol w="267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8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r>
                        <a:rPr sz="140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效果类媒介矩阵运</a:t>
                      </a:r>
                      <a:r>
                        <a:rPr sz="140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营</a:t>
                      </a:r>
                      <a:endParaRPr lang="en-US" altLang="en-US" sz="1400" dirty="0"/>
                    </a:p>
                  </a:txBody>
                  <a:tcPr marL="0" marR="0" marT="0" marB="0" anchor="ctr" anchorCtr="1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9329756" y="4212909"/>
          <a:ext cx="2675890" cy="446405"/>
        </p:xfrm>
        <a:graphic>
          <a:graphicData uri="http://schemas.openxmlformats.org/drawingml/2006/table">
            <a:tbl>
              <a:tblPr/>
              <a:tblGrid>
                <a:gridCol w="2675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4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r>
                        <a:rPr sz="140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大咖，达人营</a:t>
                      </a:r>
                      <a:r>
                        <a:rPr sz="140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销</a:t>
                      </a:r>
                      <a:endParaRPr lang="en-US" altLang="en-US" sz="1400" dirty="0"/>
                    </a:p>
                  </a:txBody>
                  <a:tcPr marL="0" marR="0" marT="0" marB="0" anchor="ctr" anchorCtr="1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4"/>
          <p:cNvGraphicFramePr>
            <a:graphicFrameLocks noGrp="1"/>
          </p:cNvGraphicFramePr>
          <p:nvPr/>
        </p:nvGraphicFramePr>
        <p:xfrm>
          <a:off x="3805222" y="4212908"/>
          <a:ext cx="2390140" cy="448945"/>
        </p:xfrm>
        <a:graphic>
          <a:graphicData uri="http://schemas.openxmlformats.org/drawingml/2006/table">
            <a:tbl>
              <a:tblPr/>
              <a:tblGrid>
                <a:gridCol w="2390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8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r>
                        <a:rPr sz="14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BD</a:t>
                      </a:r>
                      <a:r>
                        <a:rPr sz="140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+跨界线下活</a:t>
                      </a:r>
                      <a:r>
                        <a:rPr sz="140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动</a:t>
                      </a:r>
                      <a:endParaRPr lang="en-US" altLang="en-US" sz="1400" dirty="0"/>
                    </a:p>
                  </a:txBody>
                  <a:tcPr marL="0" marR="0" marT="0" marB="0" anchor="ctr" anchorCtr="1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A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73948" y="4418838"/>
            <a:ext cx="54508" cy="0"/>
          </a:xfrm>
          <a:prstGeom prst="rect">
            <a:avLst/>
          </a:prstGeom>
        </p:spPr>
      </p:pic>
      <p:pic>
        <p:nvPicPr>
          <p:cNvPr id="28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529754" y="3298939"/>
            <a:ext cx="571506" cy="476254"/>
          </a:xfrm>
          <a:prstGeom prst="rect">
            <a:avLst/>
          </a:prstGeom>
        </p:spPr>
      </p:pic>
      <p:pic>
        <p:nvPicPr>
          <p:cNvPr id="29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142512" y="3298940"/>
            <a:ext cx="571506" cy="476253"/>
          </a:xfrm>
          <a:prstGeom prst="rect">
            <a:avLst/>
          </a:prstGeom>
        </p:spPr>
      </p:pic>
      <p:pic>
        <p:nvPicPr>
          <p:cNvPr id="30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809720" y="3298939"/>
            <a:ext cx="571504" cy="476254"/>
          </a:xfrm>
          <a:prstGeom prst="rect">
            <a:avLst/>
          </a:prstGeom>
        </p:spPr>
      </p:pic>
      <p:pic>
        <p:nvPicPr>
          <p:cNvPr id="31" name="pictur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762491" y="3298940"/>
            <a:ext cx="571504" cy="476253"/>
          </a:xfrm>
          <a:prstGeom prst="rect">
            <a:avLst/>
          </a:prstGeom>
        </p:spPr>
      </p:pic>
      <p:sp>
        <p:nvSpPr>
          <p:cNvPr id="34" name="rect"/>
          <p:cNvSpPr/>
          <p:nvPr/>
        </p:nvSpPr>
        <p:spPr>
          <a:xfrm>
            <a:off x="190437" y="4061739"/>
            <a:ext cx="12001542" cy="6351"/>
          </a:xfrm>
          <a:prstGeom prst="rect">
            <a:avLst/>
          </a:prstGeom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900"/>
          </a:p>
        </p:txBody>
      </p: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民族娃娃线上规划内容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7" name="矩形 6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7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IP marketing strategy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421005" y="1410335"/>
          <a:ext cx="11360150" cy="520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8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0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1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9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88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5110">
                <a:tc rowSpan="10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初步营销规划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9月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10月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11月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12月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5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短视频平台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注册相关账号，制定民族娃娃主题短片内容，输出脚本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制作民族娃娃短片，并开始在平台投放，买通流量活粉，将短片送上推送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短视频平台继续上新，持续炒热热度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短视频平台继续上新，持续炒热热度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0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邀请垂直领域网红进行推送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11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线上流量运营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制定流量运营计划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线上网络传播大范围输出民族娃娃IP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针对目标客群进行内容精准投放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通过小红书、微博头部网红进行传播转发，带动粉丝关注消费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0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官方私域流量矩阵运营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第一波粉丝互动、SP活动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“温暖季”粉丝互动、SP活动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预设“温暖季”活动悬念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0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线下导流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制定线下点位攻略计划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进行线下潮玩店进驻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线下潮玩店进驻持续进行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线下更换“温暖季”宣传物料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0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同步进行已铺设点位的线下宣传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联动大型商举办主题活动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联动大型商举办主题活动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5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进行线下地推活动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893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热点与主题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/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“国庆小攻略”</a:t>
                      </a:r>
                    </a:p>
                    <a:p>
                      <a:pPr indent="0" algn="l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以民族娃娃自带的地域属性展开，讲述不同民族在国庆的庆祝方式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“温暖季”</a:t>
                      </a:r>
                    </a:p>
                    <a:p>
                      <a:pPr indent="0" algn="l">
                        <a:buNone/>
                      </a:pP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通过IP形象尝试进入未触达领域，引导更多圈层热爱产品</a:t>
                      </a:r>
                      <a:endParaRPr lang="en-US" altLang="en-US" sz="1100" b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民族娃娃初步营销规划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Preliminary marketing planning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659130" y="800735"/>
            <a:ext cx="2891155" cy="2891155"/>
          </a:xfrm>
          <a:prstGeom prst="ellipse">
            <a:avLst/>
          </a:prstGeom>
          <a:solidFill>
            <a:srgbClr val="FFAB3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042920" y="3913505"/>
            <a:ext cx="750570" cy="750570"/>
          </a:xfrm>
          <a:prstGeom prst="ellipse">
            <a:avLst/>
          </a:prstGeom>
          <a:solidFill>
            <a:srgbClr val="FFCA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296285" y="5447030"/>
            <a:ext cx="243840" cy="243840"/>
          </a:xfrm>
          <a:prstGeom prst="ellipse">
            <a:avLst/>
          </a:prstGeom>
          <a:solidFill>
            <a:srgbClr val="FFCA7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743825" y="4442460"/>
            <a:ext cx="730885" cy="730885"/>
          </a:xfrm>
          <a:prstGeom prst="ellipse">
            <a:avLst/>
          </a:prstGeom>
          <a:solidFill>
            <a:srgbClr val="FF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5290" y="2287905"/>
            <a:ext cx="107727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PART3</a:t>
            </a:r>
            <a:r>
              <a:rPr lang="zh-CN" altLang="en-US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盈利模式</a:t>
            </a:r>
            <a:endParaRPr lang="en-US" altLang="zh-CN" sz="9600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38975" y="3913505"/>
            <a:ext cx="4620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i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</a:t>
            </a:r>
            <a:r>
              <a:rPr lang="zh-CN" altLang="en-US" sz="2800" i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rofit model</a:t>
            </a:r>
            <a:endParaRPr sz="2800" i="1" spc="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0725785" y="561340"/>
            <a:ext cx="1049655" cy="239395"/>
            <a:chOff x="8991600" y="4766733"/>
            <a:chExt cx="520700" cy="118534"/>
          </a:xfrm>
        </p:grpSpPr>
        <p:sp>
          <p:nvSpPr>
            <p:cNvPr id="3" name="椭圆 2"/>
            <p:cNvSpPr/>
            <p:nvPr/>
          </p:nvSpPr>
          <p:spPr>
            <a:xfrm>
              <a:off x="8991600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9192683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9393766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1532235" y="5690870"/>
            <a:ext cx="243205" cy="243205"/>
          </a:xfrm>
          <a:prstGeom prst="rect">
            <a:avLst/>
          </a:prstGeom>
          <a:solidFill>
            <a:srgbClr val="FFA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532235" y="6111875"/>
            <a:ext cx="243205" cy="243205"/>
          </a:xfrm>
          <a:prstGeom prst="rect">
            <a:avLst/>
          </a:prstGeom>
          <a:solidFill>
            <a:srgbClr val="FFCA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主要盈利业务板块</a:t>
            </a:r>
            <a:endParaRPr lang="en-US" altLang="zh-CN" sz="2400" b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8" name="矩形 7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8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Preliminary marketing planning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56895" y="2186940"/>
            <a:ext cx="2500630" cy="2794000"/>
            <a:chOff x="765" y="2905"/>
            <a:chExt cx="3938" cy="4081"/>
          </a:xfrm>
        </p:grpSpPr>
        <p:sp>
          <p:nvSpPr>
            <p:cNvPr id="9" name="矩形 8"/>
            <p:cNvSpPr/>
            <p:nvPr/>
          </p:nvSpPr>
          <p:spPr>
            <a:xfrm>
              <a:off x="765" y="2905"/>
              <a:ext cx="3938" cy="40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312" y="3496"/>
              <a:ext cx="2880" cy="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/>
                <a:t>产品售卖</a:t>
              </a: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776" y="4136"/>
              <a:ext cx="19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1264" y="4344"/>
              <a:ext cx="3264" cy="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/>
                <a:t>民族娃娃产品系列</a:t>
              </a:r>
            </a:p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/>
                <a:t>IP</a:t>
              </a:r>
              <a:r>
                <a:rPr lang="zh-CN" altLang="en-US" sz="1400"/>
                <a:t>衍生品（周边）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434080" y="2186940"/>
            <a:ext cx="2500630" cy="2794000"/>
            <a:chOff x="765" y="2905"/>
            <a:chExt cx="3938" cy="4081"/>
          </a:xfrm>
        </p:grpSpPr>
        <p:sp>
          <p:nvSpPr>
            <p:cNvPr id="53" name="矩形 52"/>
            <p:cNvSpPr/>
            <p:nvPr/>
          </p:nvSpPr>
          <p:spPr>
            <a:xfrm>
              <a:off x="765" y="2905"/>
              <a:ext cx="3938" cy="40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312" y="3496"/>
              <a:ext cx="2880" cy="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/>
                <a:t>IP</a:t>
              </a:r>
              <a:r>
                <a:rPr lang="zh-CN" altLang="en-US" b="1"/>
                <a:t>合作</a:t>
              </a: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1776" y="4136"/>
              <a:ext cx="19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文本框 55"/>
            <p:cNvSpPr txBox="1"/>
            <p:nvPr/>
          </p:nvSpPr>
          <p:spPr>
            <a:xfrm>
              <a:off x="1264" y="4344"/>
              <a:ext cx="3264" cy="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/>
                <a:t>联名产品</a:t>
              </a:r>
            </a:p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/>
                <a:t>IP</a:t>
              </a:r>
              <a:r>
                <a:rPr lang="zh-CN" altLang="en-US" sz="1400"/>
                <a:t>授权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311265" y="2186940"/>
            <a:ext cx="2500630" cy="2794254"/>
            <a:chOff x="765" y="2905"/>
            <a:chExt cx="3938" cy="4081"/>
          </a:xfrm>
        </p:grpSpPr>
        <p:sp>
          <p:nvSpPr>
            <p:cNvPr id="58" name="矩形 57"/>
            <p:cNvSpPr/>
            <p:nvPr/>
          </p:nvSpPr>
          <p:spPr>
            <a:xfrm>
              <a:off x="765" y="2905"/>
              <a:ext cx="3938" cy="40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312" y="3496"/>
              <a:ext cx="2880" cy="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b="1"/>
                <a:t>影视短片</a:t>
              </a: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1776" y="4136"/>
              <a:ext cx="19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1264" y="4344"/>
              <a:ext cx="3264" cy="2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/>
                <a:t>平台分红</a:t>
              </a:r>
            </a:p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/>
                <a:t>平台扶持计划</a:t>
              </a:r>
            </a:p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/>
                <a:t>受众打赏</a:t>
              </a:r>
            </a:p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/>
                <a:t>广告植入</a:t>
              </a:r>
            </a:p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/>
                <a:t>作品授权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188450" y="2186940"/>
            <a:ext cx="2500630" cy="2794000"/>
            <a:chOff x="765" y="2905"/>
            <a:chExt cx="3938" cy="4081"/>
          </a:xfrm>
        </p:grpSpPr>
        <p:sp>
          <p:nvSpPr>
            <p:cNvPr id="63" name="矩形 62"/>
            <p:cNvSpPr/>
            <p:nvPr/>
          </p:nvSpPr>
          <p:spPr>
            <a:xfrm>
              <a:off x="765" y="2905"/>
              <a:ext cx="3938" cy="40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312" y="3496"/>
              <a:ext cx="2880" cy="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b="1"/>
                <a:t>招商代理</a:t>
              </a: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1776" y="4136"/>
              <a:ext cx="19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1264" y="4344"/>
              <a:ext cx="3264" cy="2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/>
                <a:t>加盟费</a:t>
              </a:r>
            </a:p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sz="1400"/>
                <a:t>产品供给</a:t>
              </a:r>
            </a:p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/>
                <a:t>技术支持</a:t>
              </a:r>
            </a:p>
            <a:p>
              <a:pPr marL="285750" indent="-285750" fontAlgn="auto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>
                  <a:sym typeface="+mn-ea"/>
                </a:rPr>
                <a:t>渠道裂变</a:t>
              </a:r>
              <a:endParaRPr lang="zh-CN" altLang="en-US" sz="140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" y="1930400"/>
            <a:ext cx="12191365" cy="2997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40535" y="2506345"/>
            <a:ext cx="87122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chemeClr val="bg1"/>
                </a:solidFill>
                <a:sym typeface="+mn-ea"/>
              </a:rPr>
              <a:t>产品售卖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459095" y="3453765"/>
            <a:ext cx="127381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121025" y="3652520"/>
            <a:ext cx="59518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</a:rPr>
              <a:t>Product sales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产品售卖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Product sales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05" y="2632710"/>
            <a:ext cx="11273155" cy="387286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86410" y="1331595"/>
            <a:ext cx="111353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以现有产品作为主要爆款打造，针对目标人群生活场景结合产品周边，包括但不限于衣服、手机壳、钥匙扣等，起到品牌</a:t>
            </a:r>
            <a:r>
              <a:rPr lang="en-US" altLang="zh-CN" sz="1200">
                <a:sym typeface="+mn-ea"/>
              </a:rPr>
              <a:t>IP</a:t>
            </a:r>
            <a:r>
              <a:rPr lang="zh-CN" altLang="en-US" sz="1200">
                <a:sym typeface="+mn-ea"/>
              </a:rPr>
              <a:t>全覆盖包围的洗脑作用；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不断丰富产品形态，包括大娃、城市定制款、联名款、吊卡、展会款等，持续性上新，不断激发目标人群的需求感。</a:t>
            </a:r>
            <a:endParaRPr sz="120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" y="1930400"/>
            <a:ext cx="12191365" cy="2997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40535" y="2506345"/>
            <a:ext cx="87122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>
                <a:solidFill>
                  <a:schemeClr val="bg1"/>
                </a:solidFill>
                <a:sym typeface="+mn-ea"/>
              </a:rPr>
              <a:t>IP</a:t>
            </a:r>
            <a:r>
              <a:rPr lang="zh-CN" altLang="en-US" sz="4800" b="1">
                <a:solidFill>
                  <a:schemeClr val="bg1"/>
                </a:solidFill>
                <a:sym typeface="+mn-ea"/>
              </a:rPr>
              <a:t>合作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459095" y="3453765"/>
            <a:ext cx="127381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121025" y="3652520"/>
            <a:ext cx="59518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</a:rPr>
              <a:t>IP cooperation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联名产品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Product linkage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86410" y="1331595"/>
            <a:ext cx="44259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1200">
                <a:sym typeface="+mn-ea"/>
              </a:rPr>
              <a:t>使民族娃娃</a:t>
            </a:r>
            <a:r>
              <a:rPr sz="1200">
                <a:sym typeface="+mn-ea"/>
              </a:rPr>
              <a:t>产品达到了“一品两色”的效果，有了更大的溢价空间。</a:t>
            </a:r>
            <a:r>
              <a:rPr lang="zh-CN" sz="1200">
                <a:sym typeface="+mn-ea"/>
              </a:rPr>
              <a:t>同时</a:t>
            </a:r>
            <a:r>
              <a:rPr sz="1200">
                <a:sym typeface="+mn-ea"/>
              </a:rPr>
              <a:t>，联名款产品覆盖了双方的目标受众，在用户群体上形成互补，包括Z一代和下沉市场。</a:t>
            </a:r>
            <a:r>
              <a:rPr lang="zh-CN" sz="1200">
                <a:sym typeface="+mn-ea"/>
              </a:rPr>
              <a:t>此外，联名</a:t>
            </a:r>
            <a:r>
              <a:rPr sz="1200">
                <a:sym typeface="+mn-ea"/>
              </a:rPr>
              <a:t>合作品牌是直接接触潜在消费者的方式之一，</a:t>
            </a:r>
            <a:r>
              <a:rPr lang="zh-CN" sz="1200">
                <a:sym typeface="+mn-ea"/>
              </a:rPr>
              <a:t>能够</a:t>
            </a:r>
            <a:r>
              <a:rPr sz="1200">
                <a:sym typeface="+mn-ea"/>
              </a:rPr>
              <a:t>激起用户的消费欲望。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IP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授权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IP authorization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86410" y="1331595"/>
            <a:ext cx="111353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1200">
                <a:sym typeface="+mn-ea"/>
              </a:rPr>
              <a:t>在民族娃娃品牌</a:t>
            </a:r>
            <a:r>
              <a:rPr lang="en-US" altLang="zh-CN" sz="1200">
                <a:sym typeface="+mn-ea"/>
              </a:rPr>
              <a:t>IP</a:t>
            </a:r>
            <a:r>
              <a:rPr lang="zh-CN" altLang="en-US" sz="1200">
                <a:sym typeface="+mn-ea"/>
              </a:rPr>
              <a:t>拥有一定规模的流量后，可将品牌</a:t>
            </a:r>
            <a:r>
              <a:rPr lang="en-US" altLang="zh-CN" sz="1200">
                <a:sym typeface="+mn-ea"/>
              </a:rPr>
              <a:t>IP</a:t>
            </a:r>
            <a:r>
              <a:rPr lang="zh-CN" altLang="en-US" sz="1200">
                <a:sym typeface="+mn-ea"/>
              </a:rPr>
              <a:t>授权其他跨界厂商。使厂商在无形之中提高产品的自身价值，有利于其品牌的打造和产品知名度的提高。同时，被授权的厂商</a:t>
            </a:r>
            <a:r>
              <a:rPr sz="1200">
                <a:sym typeface="+mn-ea"/>
              </a:rPr>
              <a:t>产品覆盖了双方的目标受众，</a:t>
            </a:r>
            <a:r>
              <a:rPr lang="zh-CN" sz="1200">
                <a:sym typeface="+mn-ea"/>
              </a:rPr>
              <a:t>使双方</a:t>
            </a:r>
            <a:r>
              <a:rPr sz="1200">
                <a:sym typeface="+mn-ea"/>
              </a:rPr>
              <a:t>在用户群体上形成互补</a:t>
            </a:r>
            <a:r>
              <a:rPr lang="zh-CN" sz="1200">
                <a:sym typeface="+mn-ea"/>
              </a:rPr>
              <a:t>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1200">
                <a:sym typeface="+mn-ea"/>
              </a:rPr>
              <a:t>此外，进行品牌</a:t>
            </a:r>
            <a:r>
              <a:rPr lang="en-US" altLang="zh-CN" sz="1200">
                <a:sym typeface="+mn-ea"/>
              </a:rPr>
              <a:t>IP</a:t>
            </a:r>
            <a:r>
              <a:rPr lang="zh-CN" altLang="en-US" sz="1200">
                <a:sym typeface="+mn-ea"/>
              </a:rPr>
              <a:t>授权的行为，可以使企业获得巨大利润。</a:t>
            </a:r>
          </a:p>
        </p:txBody>
      </p:sp>
      <p:pic>
        <p:nvPicPr>
          <p:cNvPr id="101" name="图片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280" y="2482850"/>
            <a:ext cx="2571115" cy="4104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4018280" y="2482850"/>
            <a:ext cx="2691765" cy="4079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084185" y="6303645"/>
            <a:ext cx="32632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/>
              <a:t>参考图一：藤原浩</a:t>
            </a:r>
            <a:r>
              <a:rPr lang="en-US" altLang="zh-CN" sz="1000"/>
              <a:t>IP</a:t>
            </a:r>
            <a:r>
              <a:rPr lang="zh-CN" altLang="en-US" sz="1000"/>
              <a:t>授权喜茶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/>
              <a:t>参考图二：旺旺食品</a:t>
            </a:r>
            <a:r>
              <a:rPr lang="en-US" altLang="zh-CN" sz="1000"/>
              <a:t>IP</a:t>
            </a:r>
            <a:r>
              <a:rPr lang="zh-CN" altLang="en-US" sz="1000"/>
              <a:t>授权奈雪</a:t>
            </a:r>
          </a:p>
        </p:txBody>
      </p:sp>
      <p:pic>
        <p:nvPicPr>
          <p:cNvPr id="107" name="图片 106"/>
          <p:cNvPicPr/>
          <p:nvPr/>
        </p:nvPicPr>
        <p:blipFill>
          <a:blip r:embed="rId5"/>
          <a:stretch>
            <a:fillRect/>
          </a:stretch>
        </p:blipFill>
        <p:spPr>
          <a:xfrm>
            <a:off x="7059930" y="2482850"/>
            <a:ext cx="4288155" cy="37179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" y="1930400"/>
            <a:ext cx="12191365" cy="2997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40535" y="2506345"/>
            <a:ext cx="87122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4800" b="1">
                <a:solidFill>
                  <a:schemeClr val="bg1"/>
                </a:solidFill>
                <a:sym typeface="+mn-ea"/>
              </a:rPr>
              <a:t>影视短片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459095" y="3453765"/>
            <a:ext cx="127381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121025" y="3652520"/>
            <a:ext cx="59518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</a:rPr>
              <a:t>Short film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9525" y="3472180"/>
            <a:ext cx="7053580" cy="3385820"/>
            <a:chOff x="6336" y="6449"/>
            <a:chExt cx="8034" cy="3856"/>
          </a:xfrm>
        </p:grpSpPr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36" y="6449"/>
              <a:ext cx="2727" cy="385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4"/>
            <a:srcRect l="2125" r="3000"/>
            <a:stretch>
              <a:fillRect/>
            </a:stretch>
          </p:blipFill>
          <p:spPr>
            <a:xfrm>
              <a:off x="9063" y="6449"/>
              <a:ext cx="5307" cy="385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影视短片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Short film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86410" y="1331595"/>
            <a:ext cx="1113536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通过在有收益的自媒体平台投放视频短片，依靠视频播放量赚取相应收益的。</a:t>
            </a:r>
            <a:endParaRPr lang="zh-CN" altLang="en-US" sz="1200"/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在有收益的平台投放视频，在开通广告收益之后，视频每一次播放，平台广告会有对应的曝光度，平台会根据视频播放量给予运营者相应的广告分红。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在影片制作过程中，进行跨界产品广告植入；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基于各平台对短视频的扶持力度都很大，如头条宣布拿出10亿扶持短视频，且拥有的“千人万元计划”、同时像腾讯平台的“芒种计划”都是优质原创内容可以去争取的扶持基金。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开通视频平台相应的打赏功能，使内容可以依靠粉丝打赏获取收益；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在影视短片获得成功后，可将影视播放代理权进行租赁，通过在其他平台载体获取代理权的行为中获益。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530" y="3362960"/>
            <a:ext cx="3956050" cy="138938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084185" y="6303645"/>
            <a:ext cx="32632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/>
              <a:t>参考图为《那年那兔那些事》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" y="1930400"/>
            <a:ext cx="12191365" cy="2997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40535" y="2506345"/>
            <a:ext cx="87122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4800" b="1">
                <a:solidFill>
                  <a:schemeClr val="bg1"/>
                </a:solidFill>
                <a:sym typeface="+mn-ea"/>
              </a:rPr>
              <a:t>招商代理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459095" y="3453765"/>
            <a:ext cx="127381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121025" y="3652520"/>
            <a:ext cx="59518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</a:rPr>
              <a:t>Agent joining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7855585" y="3909695"/>
            <a:ext cx="4335780" cy="22263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856220" y="3910330"/>
            <a:ext cx="621030" cy="222631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代理加盟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Agent joining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86410" y="1331595"/>
            <a:ext cx="111353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专卖店：专卖店可以使用民族娃娃的品牌及其</a:t>
            </a:r>
            <a:r>
              <a:rPr lang="en-US" altLang="zh-CN" sz="1200">
                <a:sym typeface="+mn-ea"/>
              </a:rPr>
              <a:t>IP</a:t>
            </a:r>
            <a:r>
              <a:rPr lang="zh-CN" altLang="en-US" sz="1200">
                <a:sym typeface="+mn-ea"/>
              </a:rPr>
              <a:t>形象，公司为其提供基础设备、货源、营销计划、相关物料，以及选址建议。</a:t>
            </a:r>
            <a:r>
              <a:rPr lang="zh-CN" altLang="en-US" sz="1200" b="1" u="sng">
                <a:sym typeface="+mn-ea"/>
              </a:rPr>
              <a:t>企业收取相关加盟费；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ym typeface="+mn-ea"/>
              </a:rPr>
              <a:t>集合店：主要针对潮玩专卖店、潮品集合店等不唯一品牌的店铺，公司为其提供货源、营销计划、相关物料，但不可使用品牌形象。</a:t>
            </a:r>
            <a:r>
              <a:rPr lang="zh-CN" altLang="en-US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企业收取技术费用；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招商代理是渠道的裂变,可以迅速找到</a:t>
            </a:r>
            <a:r>
              <a:rPr lang="en-US" altLang="zh-CN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 TO B </a:t>
            </a:r>
            <a:r>
              <a:rPr lang="zh-CN" altLang="en-US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客户，解决库存产品，快速变现。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此外因为渠道会不断的裂变更多的渠道，开拓更多的销售网络；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 b="1" u="sng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同时加盟费是快速收到大量现金的途径之一，能让品牌实现快速轻资产的运作。</a:t>
            </a:r>
          </a:p>
        </p:txBody>
      </p:sp>
      <p:pic>
        <p:nvPicPr>
          <p:cNvPr id="106" name="图片 105"/>
          <p:cNvPicPr/>
          <p:nvPr/>
        </p:nvPicPr>
        <p:blipFill>
          <a:blip r:embed="rId3"/>
          <a:stretch>
            <a:fillRect/>
          </a:stretch>
        </p:blipFill>
        <p:spPr>
          <a:xfrm>
            <a:off x="486410" y="2808605"/>
            <a:ext cx="6048375" cy="40538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8905" y="6379210"/>
            <a:ext cx="1204595" cy="358140"/>
          </a:xfrm>
          <a:prstGeom prst="rect">
            <a:avLst/>
          </a:prstGeom>
        </p:spPr>
      </p:pic>
      <p:sp>
        <p:nvSpPr>
          <p:cNvPr id="66" name="文本框 65"/>
          <p:cNvSpPr txBox="1"/>
          <p:nvPr/>
        </p:nvSpPr>
        <p:spPr>
          <a:xfrm>
            <a:off x="9798685" y="4625011"/>
            <a:ext cx="20726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加盟费</a:t>
            </a: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sz="1400"/>
              <a:t>产品供给</a:t>
            </a: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技术支持</a:t>
            </a: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/>
              <a:t>渠道裂变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756650" y="4144645"/>
            <a:ext cx="2204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快速实现资金回拢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招商代理规划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Investment agency planning</a:t>
            </a:r>
          </a:p>
        </p:txBody>
      </p:sp>
      <p:sp>
        <p:nvSpPr>
          <p:cNvPr id="24" name="矩形 23"/>
          <p:cNvSpPr/>
          <p:nvPr/>
        </p:nvSpPr>
        <p:spPr>
          <a:xfrm>
            <a:off x="2899728" y="4421964"/>
            <a:ext cx="1439862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/>
          </a:p>
        </p:txBody>
      </p:sp>
      <p:sp>
        <p:nvSpPr>
          <p:cNvPr id="26" name="文本框 26"/>
          <p:cNvSpPr txBox="1">
            <a:spLocks noChangeArrowheads="1"/>
          </p:cNvSpPr>
          <p:nvPr/>
        </p:nvSpPr>
        <p:spPr bwMode="auto">
          <a:xfrm>
            <a:off x="3876358" y="3930157"/>
            <a:ext cx="113665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* 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网站搭建</a:t>
            </a:r>
          </a:p>
        </p:txBody>
      </p:sp>
      <p:sp>
        <p:nvSpPr>
          <p:cNvPr id="61" name="五边形 35"/>
          <p:cNvSpPr/>
          <p:nvPr/>
        </p:nvSpPr>
        <p:spPr>
          <a:xfrm>
            <a:off x="1483650" y="2235835"/>
            <a:ext cx="7537450" cy="323850"/>
          </a:xfrm>
          <a:prstGeom prst="homePlate">
            <a:avLst>
              <a:gd name="adj" fmla="val 22679"/>
            </a:avLst>
          </a:prstGeom>
          <a:solidFill>
            <a:srgbClr val="00B0F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1200" b="1" noProof="1">
                <a:latin typeface="微软雅黑" panose="020B0503020204020204" charset="-122"/>
                <a:ea typeface="微软雅黑" panose="020B0503020204020204" charset="-122"/>
              </a:rPr>
              <a:t>内容铺陈，覆盖好搜索引擎、问答，后续持续维护</a:t>
            </a:r>
          </a:p>
        </p:txBody>
      </p:sp>
      <p:sp>
        <p:nvSpPr>
          <p:cNvPr id="75" name="五边形 65"/>
          <p:cNvSpPr/>
          <p:nvPr/>
        </p:nvSpPr>
        <p:spPr>
          <a:xfrm>
            <a:off x="2363470" y="3322955"/>
            <a:ext cx="8658225" cy="307975"/>
          </a:xfrm>
          <a:prstGeom prst="homePlate">
            <a:avLst>
              <a:gd name="adj" fmla="val 22679"/>
            </a:avLst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1000"/>
              </a:spcBef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挖掘项目，突出优势（为什么选择我们项目）</a:t>
            </a:r>
            <a:endParaRPr lang="zh-CN" altLang="en-US" sz="12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五边形 66"/>
          <p:cNvSpPr/>
          <p:nvPr/>
        </p:nvSpPr>
        <p:spPr>
          <a:xfrm>
            <a:off x="1819910" y="1774825"/>
            <a:ext cx="1078230" cy="307975"/>
          </a:xfrm>
          <a:prstGeom prst="homePlate">
            <a:avLst>
              <a:gd name="adj" fmla="val 22679"/>
            </a:avLst>
          </a:prstGeom>
          <a:solidFill>
            <a:srgbClr val="FFC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sz="1200" noProof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报名承接页</a:t>
            </a:r>
          </a:p>
        </p:txBody>
      </p:sp>
      <p:sp>
        <p:nvSpPr>
          <p:cNvPr id="77" name="五边形 67"/>
          <p:cNvSpPr/>
          <p:nvPr/>
        </p:nvSpPr>
        <p:spPr>
          <a:xfrm>
            <a:off x="2785745" y="3734435"/>
            <a:ext cx="8228330" cy="306705"/>
          </a:xfrm>
          <a:prstGeom prst="homePlate">
            <a:avLst>
              <a:gd name="adj" fmla="val 22679"/>
            </a:avLst>
          </a:prstGeom>
          <a:solidFill>
            <a:srgbClr val="00B05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1200" noProof="1">
                <a:latin typeface="微软雅黑" panose="020B0503020204020204" charset="-122"/>
                <a:ea typeface="微软雅黑" panose="020B0503020204020204" charset="-122"/>
              </a:rPr>
              <a:t>权威背书，解决信任问题（为什么我们值得信任）</a:t>
            </a:r>
          </a:p>
        </p:txBody>
      </p:sp>
      <p:sp>
        <p:nvSpPr>
          <p:cNvPr id="78" name="五边形 68"/>
          <p:cNvSpPr/>
          <p:nvPr/>
        </p:nvSpPr>
        <p:spPr>
          <a:xfrm>
            <a:off x="3148965" y="4744720"/>
            <a:ext cx="8084185" cy="306705"/>
          </a:xfrm>
          <a:prstGeom prst="homePlate">
            <a:avLst>
              <a:gd name="adj" fmla="val 2267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sz="1200" noProof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广告投放</a:t>
            </a:r>
          </a:p>
        </p:txBody>
      </p:sp>
      <p:sp>
        <p:nvSpPr>
          <p:cNvPr id="81" name="五边形 77"/>
          <p:cNvSpPr/>
          <p:nvPr/>
        </p:nvSpPr>
        <p:spPr>
          <a:xfrm>
            <a:off x="2415540" y="4144010"/>
            <a:ext cx="2506345" cy="313690"/>
          </a:xfrm>
          <a:prstGeom prst="homePlate">
            <a:avLst>
              <a:gd name="adj" fmla="val 22679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sz="1200" noProof="1">
                <a:latin typeface="微软雅黑" panose="020B0503020204020204" charset="-122"/>
                <a:ea typeface="微软雅黑" panose="020B0503020204020204" charset="-122"/>
              </a:rPr>
              <a:t>营造气氛（</a:t>
            </a:r>
            <a:r>
              <a:rPr lang="zh-CN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前多少名额外权益</a:t>
            </a:r>
            <a:r>
              <a:rPr lang="zh-CN" sz="1200" noProof="1"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sp>
        <p:nvSpPr>
          <p:cNvPr id="5" name="五边形 65"/>
          <p:cNvSpPr/>
          <p:nvPr/>
        </p:nvSpPr>
        <p:spPr>
          <a:xfrm>
            <a:off x="1859915" y="2903220"/>
            <a:ext cx="2806065" cy="307975"/>
          </a:xfrm>
          <a:prstGeom prst="homePlate">
            <a:avLst>
              <a:gd name="adj" fmla="val 22679"/>
            </a:avLst>
          </a:prstGeom>
          <a:solidFill>
            <a:schemeClr val="accent4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1000"/>
              </a:spcBef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痛点分析，结合趋势，解决当下焦虑</a:t>
            </a:r>
            <a:endParaRPr lang="zh-CN" altLang="en-US" sz="12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五边形 68"/>
          <p:cNvSpPr/>
          <p:nvPr/>
        </p:nvSpPr>
        <p:spPr>
          <a:xfrm>
            <a:off x="3148966" y="5185410"/>
            <a:ext cx="8295640" cy="306705"/>
          </a:xfrm>
          <a:prstGeom prst="homePlate">
            <a:avLst>
              <a:gd name="adj" fmla="val 22679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sz="1200" noProof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社群运营：加盟合作伙伴的管理和维护，拉新转化运营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1336040" y="2759710"/>
            <a:ext cx="10244455" cy="1841500"/>
          </a:xfrm>
          <a:prstGeom prst="round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9C9EE"/>
                </a:solidFill>
              </a14:hiddenFill>
            </a:ext>
          </a:extLst>
        </p:spPr>
        <p:txBody>
          <a:bodyPr wrap="none" rtlCol="0" anchor="ctr">
            <a:spAutoFit/>
          </a:bodyPr>
          <a:lstStyle/>
          <a:p>
            <a:pPr algn="ctr"/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五边形 77"/>
          <p:cNvSpPr/>
          <p:nvPr/>
        </p:nvSpPr>
        <p:spPr>
          <a:xfrm>
            <a:off x="7682345" y="4144010"/>
            <a:ext cx="3331730" cy="313690"/>
          </a:xfrm>
          <a:prstGeom prst="homePlate">
            <a:avLst>
              <a:gd name="adj" fmla="val 22679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sz="1200" noProof="1">
                <a:latin typeface="微软雅黑" panose="020B0503020204020204" charset="-122"/>
                <a:ea typeface="微软雅黑" panose="020B0503020204020204" charset="-122"/>
              </a:rPr>
              <a:t>制作紧迫感（</a:t>
            </a:r>
            <a:r>
              <a:rPr lang="zh-CN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招募即将结束</a:t>
            </a:r>
            <a:r>
              <a:rPr lang="zh-CN" sz="1200" noProof="1"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H="1" flipV="1">
            <a:off x="655638" y="1369924"/>
            <a:ext cx="38100" cy="485775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693738" y="6227674"/>
            <a:ext cx="11234737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5883275" y="6057812"/>
            <a:ext cx="7938" cy="1698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 flipV="1">
            <a:off x="6996113" y="6057812"/>
            <a:ext cx="7937" cy="1698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2752725" y="6060987"/>
            <a:ext cx="7938" cy="1698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4822825" y="6045112"/>
            <a:ext cx="7938" cy="1698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3813175" y="6051462"/>
            <a:ext cx="7938" cy="1698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 flipV="1">
            <a:off x="1717675" y="6045112"/>
            <a:ext cx="7938" cy="1698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 flipV="1">
            <a:off x="8040688" y="6041937"/>
            <a:ext cx="7937" cy="1698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 flipV="1">
            <a:off x="9041765" y="6041937"/>
            <a:ext cx="7938" cy="1698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10030778" y="6051462"/>
            <a:ext cx="7937" cy="1698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11013440" y="6048287"/>
            <a:ext cx="7938" cy="1698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8084185" y="6303645"/>
            <a:ext cx="32632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/>
              <a:t>周期：</a:t>
            </a:r>
            <a:r>
              <a:rPr lang="en-US" altLang="zh-CN" sz="1000"/>
              <a:t>2</a:t>
            </a:r>
            <a:r>
              <a:rPr lang="zh-CN" altLang="en-US" sz="1000"/>
              <a:t>个月</a:t>
            </a:r>
          </a:p>
        </p:txBody>
      </p: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043430" y="2345659"/>
            <a:ext cx="3380740" cy="44329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42795" y="3033395"/>
            <a:ext cx="3380740" cy="25844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、公众号设置菜单入口</a:t>
            </a: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、承接页做好页面设计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（比较全面介绍项目，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包括痛点分析、项目优势、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权威背书、急迫性设计等）</a:t>
            </a:r>
          </a:p>
        </p:txBody>
      </p:sp>
      <p:sp>
        <p:nvSpPr>
          <p:cNvPr id="10" name="矩形 9"/>
          <p:cNvSpPr/>
          <p:nvPr/>
        </p:nvSpPr>
        <p:spPr>
          <a:xfrm>
            <a:off x="6852920" y="3033395"/>
            <a:ext cx="3380740" cy="258445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、发表文章，覆盖百度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和新闻源收录媒体</a:t>
            </a: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、百度问答、悟空问答、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知乎等覆盖基本内容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875915" y="2367915"/>
            <a:ext cx="19018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报名承接页</a:t>
            </a:r>
            <a:endParaRPr lang="zh-CN" altLang="en-US" sz="2000" dirty="0" err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852920" y="2339211"/>
            <a:ext cx="3380740" cy="456188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14260" y="2367915"/>
            <a:ext cx="25431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搜索和问答内容铺陈</a:t>
            </a:r>
            <a:endParaRPr lang="zh-CN" altLang="en-US" sz="2000" dirty="0" err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" name="直接连接符 1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招商代理前期准备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Preliminary preparation for Investment Promotion Agency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270318" y="1274445"/>
          <a:ext cx="9231630" cy="4695190"/>
        </p:xfrm>
        <a:graphic>
          <a:graphicData uri="http://schemas.openxmlformats.org/drawingml/2006/table">
            <a:tbl>
              <a:tblPr firstRow="1" bandRow="1"/>
              <a:tblGrid>
                <a:gridCol w="1497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3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4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5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56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传播阶段</a:t>
                      </a:r>
                      <a:endParaRPr lang="zh-CN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思路</a:t>
                      </a:r>
                      <a:endParaRPr lang="zh-CN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内容形式</a:t>
                      </a:r>
                      <a:endParaRPr lang="zh-CN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传播点</a:t>
                      </a:r>
                      <a:endParaRPr lang="zh-CN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备注</a:t>
                      </a:r>
                      <a:endParaRPr lang="zh-CN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39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趋势</a:t>
                      </a:r>
                      <a:r>
                        <a:rPr lang="en-US" altLang="zh-CN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</a:t>
                      </a: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痛点</a:t>
                      </a:r>
                      <a:endParaRPr lang="en-US" altLang="zh-CN" sz="1200" b="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前期造势，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快速吸引关注。</a:t>
                      </a:r>
                      <a:endParaRPr lang="zh-CN" altLang="en-US" sz="1200" b="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通过分析痛点（大家焦虑的点），结合趋势，引入全民合伙人解决当前焦虑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海报+文章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疫情痛点（疫情之下，收入变少；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想创业，但担心</a:t>
                      </a:r>
                      <a:r>
                        <a:rPr lang="zh-CN" sz="120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特殊期</a:t>
                      </a: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风险大）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alt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趋势（越来越多职场人追求自由自主；所在行业或公司不稳定，副业成刚需）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突出优势</a:t>
                      </a:r>
                      <a:endParaRPr lang="en-US" altLang="zh-CN" sz="1200" b="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持续宣传</a:t>
                      </a:r>
                      <a:endParaRPr lang="zh-CN" altLang="en-US" sz="1200" b="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挖掘品牌优势，提供大众选择我们的若干个理由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海报+文章+短视频+直播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1、产品端（外观、文化）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、系统端（模式创新、多功能）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、客户服务端（仓库、售后等）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、行业前景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、盈利空间和速度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前后期内容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alt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侧重点不一样</a:t>
                      </a: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信任背书</a:t>
                      </a:r>
                      <a:endParaRPr lang="en-US" altLang="zh-CN" sz="1200" b="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强化传播</a:t>
                      </a:r>
                      <a:endParaRPr lang="zh-CN" altLang="en-US" sz="1200" b="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权威背书，解决用户信任问题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海报+文章+短视频+直播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1、合伙人加盟纪实</a:t>
                      </a:r>
                      <a:r>
                        <a:rPr lang="en-US" alt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lang="zh-CN" alt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采访</a:t>
                      </a: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（成功案例）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2、集团实力背景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3、名人推荐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4、品牌/创始人故事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5、明星背书/代言等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6、用户证言/评价（买家秀）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r>
                        <a:rPr lang="zh-CN" alt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、产品的故事</a:t>
                      </a: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前后期内容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20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侧重点不一样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4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临门一脚</a:t>
                      </a:r>
                      <a:endParaRPr lang="en-US" altLang="zh-CN" sz="1200" b="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sz="1200" b="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气氛营造</a:t>
                      </a:r>
                      <a:endParaRPr lang="zh-CN" altLang="en-US" sz="1200" b="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限时限量，前多么名额外送大礼包，制造紧迫感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和上述环节的内容结合</a:t>
                      </a:r>
                      <a:endParaRPr lang="zh-CN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r>
                        <a:rPr lang="zh-CN" alt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前期宣传先到者有福利，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r>
                        <a:rPr lang="zh-CN" alt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zh-CN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后期宣传马上结束，错过后悔</a:t>
                      </a:r>
                      <a:endParaRPr lang="zh-CN" altLang="zh-CN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1200" b="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" name="直接连接符 2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招商代理内容输出节奏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Content output rhythm of Investment Promotion Agency</a:t>
            </a: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1000125" y="1391285"/>
          <a:ext cx="10192385" cy="5142865"/>
        </p:xfrm>
        <a:graphic>
          <a:graphicData uri="http://schemas.openxmlformats.org/drawingml/2006/table">
            <a:tbl>
              <a:tblPr firstRow="1" bandRow="1"/>
              <a:tblGrid>
                <a:gridCol w="3397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8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5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97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类别</a:t>
                      </a:r>
                      <a:endParaRPr lang="zh-CN" altLang="en-US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投放途径</a:t>
                      </a:r>
                      <a:endParaRPr lang="zh-CN" altLang="en-US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投放思路</a:t>
                      </a:r>
                      <a:endParaRPr lang="zh-CN" altLang="en-US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6770"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搜索引擎&amp;SEO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百度问答/贴吧/知乎问答埋雷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1、前期需要提前铺设内容，利于宣传过程，客户主动搜索有内容露出</a:t>
                      </a:r>
                    </a:p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2、中后期需要持续维护，让内容更加丰富，可信度也增强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2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媒体文章收录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2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官网SEO优化，权重提高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7405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自有新媒体平台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微博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1、b站监管最松，适合制作发布产品测评，科普类视频，公众号酌情同步</a:t>
                      </a:r>
                    </a:p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2、抖音监管较严，以宣传品牌为主要侧重点</a:t>
                      </a:r>
                    </a:p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3、微博、朋友圈以节庆日视频为主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微信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2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抖音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2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B站等自营账号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社交渠道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朋友圈、企业微信、社群运营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根据传播节奏，提供实时的传播素材，同步扩散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招聘平台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51好工作、兼职猫、大学生兼职网、BOSS兼职、58兼职等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主要针对大学生，寻找当下大学生比较青睐的招聘平台合作，可小范围进行调研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客户端信息流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今日头条、抖音、百度APP、微信朋友圈、爱奇艺、优酷、腾讯视频等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精准到地区和用户特征，价格也相对便宜，可以多找几个平台尝试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KOL/达人/博主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微信公众号/小红书/快手大号/抖音大号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微商类/创业类/加盟类大号，费用相对较贵，需注意评估投入产出比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网媒覆盖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创业类/权威媒体类等为主</a:t>
                      </a:r>
                      <a:endParaRPr lang="zh-CN" altLang="en-US" sz="10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000" b="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1、百度收录和百度新闻源收录的媒体优先考虑投放</a:t>
                      </a:r>
                    </a:p>
                    <a:p>
                      <a:pPr indent="0" algn="l">
                        <a:buNone/>
                      </a:pPr>
                      <a:r>
                        <a:rPr lang="zh-CN" sz="1000" b="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2、针对潜在客户的网媒优先考虑投放</a:t>
                      </a:r>
                      <a:endParaRPr lang="zh-CN" altLang="en-US" sz="10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7" name="矩形 6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招商代理内容投放规划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Investment Promotion Agency content delivery planning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659130" y="800735"/>
            <a:ext cx="2891155" cy="2891155"/>
          </a:xfrm>
          <a:prstGeom prst="ellipse">
            <a:avLst/>
          </a:prstGeom>
          <a:solidFill>
            <a:srgbClr val="FFAB3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042920" y="3913505"/>
            <a:ext cx="750570" cy="750570"/>
          </a:xfrm>
          <a:prstGeom prst="ellipse">
            <a:avLst/>
          </a:prstGeom>
          <a:solidFill>
            <a:srgbClr val="FFCA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296285" y="5447030"/>
            <a:ext cx="243840" cy="243840"/>
          </a:xfrm>
          <a:prstGeom prst="ellipse">
            <a:avLst/>
          </a:prstGeom>
          <a:solidFill>
            <a:srgbClr val="FFCA7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743825" y="4442460"/>
            <a:ext cx="730885" cy="730885"/>
          </a:xfrm>
          <a:prstGeom prst="ellipse">
            <a:avLst/>
          </a:prstGeom>
          <a:solidFill>
            <a:srgbClr val="FF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5290" y="2287905"/>
            <a:ext cx="107727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PART4</a:t>
            </a:r>
            <a:r>
              <a:rPr lang="zh-CN" altLang="en-US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96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投入回报</a:t>
            </a:r>
            <a:endParaRPr lang="en-US" altLang="zh-CN" sz="9600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38975" y="3913505"/>
            <a:ext cx="462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i="1" spc="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Estimated cost of investment</a:t>
            </a: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0725785" y="561340"/>
            <a:ext cx="1049655" cy="239395"/>
            <a:chOff x="8991600" y="4766733"/>
            <a:chExt cx="520700" cy="118534"/>
          </a:xfrm>
        </p:grpSpPr>
        <p:sp>
          <p:nvSpPr>
            <p:cNvPr id="3" name="椭圆 2"/>
            <p:cNvSpPr/>
            <p:nvPr/>
          </p:nvSpPr>
          <p:spPr>
            <a:xfrm>
              <a:off x="8991600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9192683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9393766" y="4766733"/>
              <a:ext cx="118534" cy="11853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1532235" y="5690870"/>
            <a:ext cx="243205" cy="243205"/>
          </a:xfrm>
          <a:prstGeom prst="rect">
            <a:avLst/>
          </a:prstGeom>
          <a:solidFill>
            <a:srgbClr val="FFA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532235" y="6111875"/>
            <a:ext cx="243205" cy="243205"/>
          </a:xfrm>
          <a:prstGeom prst="rect">
            <a:avLst/>
          </a:prstGeom>
          <a:solidFill>
            <a:srgbClr val="FFCA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7" name="矩形 6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预计周期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Expected period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215390" y="2879090"/>
            <a:ext cx="9822180" cy="2338070"/>
            <a:chOff x="2008" y="2294"/>
            <a:chExt cx="15468" cy="3682"/>
          </a:xfrm>
        </p:grpSpPr>
        <p:pic>
          <p:nvPicPr>
            <p:cNvPr id="3" name="ECB019B1-382A-4266-B25C-5B523AA43C14-1" descr="wpp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08" y="2294"/>
              <a:ext cx="15468" cy="3682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4437" y="5272"/>
              <a:ext cx="227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9</a:t>
              </a:r>
              <a:r>
                <a:rPr lang="zh-CN" altLang="en-US"/>
                <a:t>月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606" y="5272"/>
              <a:ext cx="227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10~11</a:t>
              </a:r>
              <a:r>
                <a:rPr lang="zh-CN" altLang="en-US"/>
                <a:t>月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3110" y="5272"/>
              <a:ext cx="227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12</a:t>
              </a:r>
              <a:r>
                <a:rPr lang="zh-CN" altLang="en-US"/>
                <a:t>月</a:t>
              </a: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86410" y="1331595"/>
            <a:ext cx="111353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1200">
                <a:sym typeface="+mn-ea"/>
              </a:rPr>
              <a:t>预计暂时以</a:t>
            </a:r>
            <a:r>
              <a:rPr lang="en-US" altLang="zh-CN" sz="1200">
                <a:sym typeface="+mn-ea"/>
              </a:rPr>
              <a:t>4</a:t>
            </a:r>
            <a:r>
              <a:rPr lang="zh-CN" altLang="en-US" sz="1200">
                <a:sym typeface="+mn-ea"/>
              </a:rPr>
              <a:t>个月为周期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筹备期：以整理品牌过往资料为主，进行内容铺垫，同时制定完整的执行规划；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爆发期：严格按照筹备期的规划执行，同时收集消费者资料，以全新的活力姿态，火力全开将品牌曝光在消费者面前；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持续期：持续发声，实行私域流量运营计划，针对市场反馈做出调整，为下一个周期做准备。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1483995" y="1908810"/>
          <a:ext cx="9535160" cy="4136390"/>
        </p:xfrm>
        <a:graphic>
          <a:graphicData uri="http://schemas.openxmlformats.org/drawingml/2006/table">
            <a:tbl>
              <a:tblPr firstRow="1" bandRow="1"/>
              <a:tblGrid>
                <a:gridCol w="6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7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5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66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75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14375">
                <a:tc gridSpan="11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1">
                          <a:solidFill>
                            <a:srgbClr val="FFFFFF"/>
                          </a:solidFill>
                        </a:rPr>
                        <a:t>民族娃娃新媒体运营KPI效果预计</a:t>
                      </a:r>
                      <a:endParaRPr lang="zh-CN" altLang="en-US" sz="1800" b="1">
                        <a:solidFill>
                          <a:srgbClr val="FFFFFF"/>
                        </a:solidFill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F6238"/>
                      </a:solidFill>
                      <a:prstDash val="solid"/>
                    </a:lnL>
                    <a:lnR w="19050">
                      <a:solidFill>
                        <a:srgbClr val="FF6238"/>
                      </a:solidFill>
                      <a:prstDash val="solid"/>
                    </a:ln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rgbClr val="FF623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rnd">
                      <a:solidFill>
                        <a:srgbClr val="FF6238"/>
                      </a:solidFill>
                      <a:prstDash val="solid"/>
                    </a:lnR>
                    <a:lnT w="19050" cap="rnd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平台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F6238"/>
                      </a:solidFill>
                      <a:prstDash val="solid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1100">
                          <a:solidFill>
                            <a:srgbClr val="FF6238"/>
                          </a:solidFill>
                        </a:rPr>
                        <a:t>               </a:t>
                      </a: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周期</a:t>
                      </a:r>
                    </a:p>
                    <a:p>
                      <a:pPr indent="0">
                        <a:buNone/>
                      </a:pPr>
                      <a:endParaRPr lang="zh-CN" sz="1100">
                        <a:solidFill>
                          <a:srgbClr val="FF6238"/>
                        </a:solidFill>
                      </a:endParaRPr>
                    </a:p>
                    <a:p>
                      <a:pPr indent="0">
                        <a:buNone/>
                      </a:pPr>
                      <a:r>
                        <a:rPr lang="en-US" sz="1100">
                          <a:solidFill>
                            <a:srgbClr val="FF6238"/>
                          </a:solidFill>
                        </a:rPr>
                        <a:t>    KPI</a:t>
                      </a:r>
                      <a:endParaRPr lang="en-US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筹备期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爆发期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持续期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19050">
                      <a:solidFill>
                        <a:srgbClr val="FF6238"/>
                      </a:solidFill>
                      <a:prstDash val="solid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R w="19050" cap="rnd">
                      <a:solidFill>
                        <a:srgbClr val="FF6238"/>
                      </a:solidFill>
                      <a:prstDash val="solid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4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F6238"/>
                      </a:solidFill>
                      <a:prstDash val="solid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B w="19050">
                      <a:solidFill>
                        <a:srgbClr val="FF62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增粉量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转发量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最高浏览量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增粉量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转发量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最高浏览量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增粉量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转发量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FF6238"/>
                          </a:solidFill>
                        </a:rPr>
                        <a:t>最高浏览量</a:t>
                      </a:r>
                      <a:endParaRPr lang="zh-CN" altLang="en-US" sz="1100">
                        <a:solidFill>
                          <a:srgbClr val="FF6238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19050" cap="rnd">
                      <a:solidFill>
                        <a:srgbClr val="FF6238"/>
                      </a:solidFill>
                      <a:prstDash val="solid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>
                      <a:solidFill>
                        <a:srgbClr val="FF62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53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</a:rPr>
                        <a:t>双微</a:t>
                      </a:r>
                      <a:endParaRPr lang="zh-CN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F6238"/>
                      </a:solidFill>
                      <a:prstDash val="solid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</a:rPr>
                        <a:t>微信公众号</a:t>
                      </a:r>
                      <a:endParaRPr lang="zh-CN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19050" cap="rnd">
                      <a:solidFill>
                        <a:srgbClr val="FF6238"/>
                      </a:solidFill>
                      <a:prstDash val="solid"/>
                    </a:lnR>
                    <a:lnT w="19050">
                      <a:solidFill>
                        <a:srgbClr val="FF6238"/>
                      </a:solidFill>
                      <a:prstDash val="solid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1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F6238"/>
                      </a:solidFill>
                      <a:prstDash val="solid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B w="3175">
                      <a:solidFill>
                        <a:srgbClr val="FF62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</a:rPr>
                        <a:t>官微</a:t>
                      </a:r>
                      <a:endParaRPr lang="zh-CN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19050" cap="rnd">
                      <a:solidFill>
                        <a:srgbClr val="FF6238"/>
                      </a:solidFill>
                      <a:prstDash val="solid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535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</a:rPr>
                        <a:t>视频平台</a:t>
                      </a:r>
                      <a:endParaRPr lang="zh-CN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F6238"/>
                      </a:solidFill>
                      <a:prstDash val="solid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</a:rPr>
                        <a:t>抖音</a:t>
                      </a:r>
                      <a:endParaRPr lang="zh-CN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30,000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30,000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19050" cap="rnd">
                      <a:solidFill>
                        <a:srgbClr val="FF6238"/>
                      </a:solidFill>
                      <a:prstDash val="solid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1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F6238"/>
                      </a:solidFill>
                      <a:prstDash val="solid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</a:rPr>
                        <a:t>快手</a:t>
                      </a:r>
                      <a:endParaRPr lang="zh-CN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30,000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30,000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19050" cap="rnd">
                      <a:solidFill>
                        <a:srgbClr val="FF6238"/>
                      </a:solidFill>
                      <a:prstDash val="solid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1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F6238"/>
                      </a:solidFill>
                      <a:prstDash val="solid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</a:rPr>
                        <a:t>微视</a:t>
                      </a:r>
                      <a:endParaRPr lang="zh-CN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19050" cap="rnd">
                      <a:solidFill>
                        <a:srgbClr val="FF6238"/>
                      </a:solidFill>
                      <a:prstDash val="solid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5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F6238"/>
                      </a:solidFill>
                      <a:prstDash val="solid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B w="3175">
                      <a:solidFill>
                        <a:srgbClr val="FF62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</a:rPr>
                        <a:t>B站</a:t>
                      </a:r>
                      <a:endParaRPr lang="zh-CN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20,000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19050" cap="rnd">
                      <a:solidFill>
                        <a:srgbClr val="FF6238"/>
                      </a:solidFill>
                      <a:prstDash val="solid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3175">
                      <a:solidFill>
                        <a:srgbClr val="FF62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41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</a:rPr>
                        <a:t>其他</a:t>
                      </a:r>
                      <a:endParaRPr lang="zh-CN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F6238"/>
                      </a:solidFill>
                      <a:prstDash val="solid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</a:rPr>
                        <a:t>小红书</a:t>
                      </a:r>
                      <a:endParaRPr lang="zh-CN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8,000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10,000+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5,000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>
                          <a:solidFill>
                            <a:srgbClr val="404040"/>
                          </a:solidFill>
                        </a:rPr>
                        <a:t>8,000 </a:t>
                      </a:r>
                      <a:endParaRPr lang="en-US" altLang="en-US" sz="110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3175">
                      <a:solidFill>
                        <a:srgbClr val="FF6238"/>
                      </a:solidFill>
                      <a:prstDash val="dot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</a:rPr>
                        <a:t>10,000+</a:t>
                      </a:r>
                      <a:endParaRPr lang="en-US" altLang="en-US" sz="1100" dirty="0">
                        <a:solidFill>
                          <a:srgbClr val="404040"/>
                        </a:solidFill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F6238"/>
                      </a:solidFill>
                      <a:prstDash val="dot"/>
                    </a:lnL>
                    <a:lnR w="19050" cap="rnd">
                      <a:solidFill>
                        <a:srgbClr val="FF6238"/>
                      </a:solidFill>
                      <a:prstDash val="solid"/>
                    </a:lnR>
                    <a:lnT w="3175">
                      <a:solidFill>
                        <a:srgbClr val="FF6238"/>
                      </a:solidFill>
                      <a:prstDash val="dot"/>
                    </a:lnT>
                    <a:lnB w="19050" cap="rnd">
                      <a:solidFill>
                        <a:srgbClr val="FF62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5" name="直接连接符 4"/>
          <p:cNvCxnSpPr/>
          <p:nvPr/>
        </p:nvCxnSpPr>
        <p:spPr>
          <a:xfrm>
            <a:off x="2169795" y="2631440"/>
            <a:ext cx="1004570" cy="992505"/>
          </a:xfrm>
          <a:prstGeom prst="line">
            <a:avLst/>
          </a:prstGeom>
          <a:ln>
            <a:solidFill>
              <a:srgbClr val="FF62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2" name="矩形 11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/>
                </a:solidFill>
                <a:sym typeface="+mn-ea"/>
              </a:rPr>
              <a:t>民族娃娃新媒体运营KPI效果预计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Estimated cost of investment</a:t>
            </a:r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7" name="矩形 6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筹备期投入回报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Estimated cost of investment</a:t>
            </a: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485775" y="1767840"/>
          <a:ext cx="11319510" cy="4784725"/>
        </p:xfrm>
        <a:graphic>
          <a:graphicData uri="http://schemas.openxmlformats.org/drawingml/2006/table">
            <a:tbl>
              <a:tblPr firstRow="1" bandRow="1"/>
              <a:tblGrid>
                <a:gridCol w="1982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6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6945"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Total Cost/总成本</a:t>
                      </a:r>
                      <a:endParaRPr lang="zh-CN" altLang="en-US" sz="1100" b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19050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6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项目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内容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支出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6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平台注册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官方宣传推广矩阵搭建的相关平台注册费用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zh-CN" sz="1100">
                          <a:solidFill>
                            <a:srgbClr val="404040"/>
                          </a:solidFill>
                          <a:ea typeface="宋体" panose="02010600030101010101" pitchFamily="2" charset="-122"/>
                        </a:rPr>
                        <a:t>￥</a:t>
                      </a:r>
                      <a:r>
                        <a:rPr lang="en-US" altLang="zh-CN" sz="1100">
                          <a:solidFill>
                            <a:srgbClr val="404040"/>
                          </a:solidFill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1100">
                          <a:solidFill>
                            <a:srgbClr val="404040"/>
                          </a:solidFill>
                          <a:ea typeface="宋体" panose="02010600030101010101" pitchFamily="2" charset="-122"/>
                        </a:rPr>
                        <a:t>00,000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6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影视短片制作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民族娃娃影视短片制作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6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人工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含设计、文案、策划、短视频平台运营、私域流量运营、摄影、商务</a:t>
                      </a:r>
                      <a:endParaRPr lang="zh-CN" altLang="en-US" sz="11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B w="19050" cap="rnd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7" name="矩形 6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爆发期投入回报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Estimated cost of investment</a:t>
            </a:r>
          </a:p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577850" y="1386205"/>
          <a:ext cx="10925810" cy="2420620"/>
        </p:xfrm>
        <a:graphic>
          <a:graphicData uri="http://schemas.openxmlformats.org/drawingml/2006/table">
            <a:tbl>
              <a:tblPr firstRow="1" bandRow="1"/>
              <a:tblGrid>
                <a:gridCol w="1913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7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8760"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Total Cost/总成本</a:t>
                      </a:r>
                      <a:endParaRPr lang="zh-CN" altLang="en-US" sz="1400" b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19050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项目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内容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支出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60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宣传推广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代理加盟商的</a:t>
                      </a: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活动及品牌宣传品制作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￥500,000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7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活动及品牌线上线下推⼴引流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7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线上SP活动运营（包括但不限于优惠券、周边产品等）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7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线下地推活动、商场活动等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760"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影视短片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购买平台推送（包括不限于粉丝、直通车等）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7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平台投广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7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KOL转发、直播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人工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含设计、文案、策划、短视频平台运营、私域流量运营、摄影</a:t>
                      </a:r>
                      <a:endParaRPr lang="zh-CN" altLang="en-US" sz="11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B w="19050" cap="rnd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/>
          <p:nvPr>
            <p:custDataLst>
              <p:tags r:id="rId3"/>
            </p:custDataLst>
          </p:nvPr>
        </p:nvGraphicFramePr>
        <p:xfrm>
          <a:off x="577850" y="4057650"/>
          <a:ext cx="10925175" cy="2235835"/>
        </p:xfrm>
        <a:graphic>
          <a:graphicData uri="http://schemas.openxmlformats.org/drawingml/2006/table">
            <a:tbl>
              <a:tblPr firstRow="1" bandRow="1"/>
              <a:tblGrid>
                <a:gridCol w="1913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6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405"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Return/预计回报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19050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项目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内容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收益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40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招商加盟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加盟费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￥</a:t>
                      </a:r>
                      <a:r>
                        <a:rPr lang="en-US" alt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00,000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4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渠道裂变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0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影视短片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平台分红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4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IP授权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产品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产品销售</a:t>
                      </a:r>
                      <a:endParaRPr lang="zh-CN" altLang="en-US" sz="11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B w="19050" cap="rnd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7" name="矩形 6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爆发期投入回报预计占比</a:t>
            </a:r>
            <a:endParaRPr lang="en-US" altLang="zh-CN" sz="2400" b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Estimated cost of investment</a:t>
            </a:r>
          </a:p>
        </p:txBody>
      </p:sp>
      <p:graphicFrame>
        <p:nvGraphicFramePr>
          <p:cNvPr id="2" name="图表 1" descr="7b0a202020202263686172745265734964223a20223230343730343431220a7d0a"/>
          <p:cNvGraphicFramePr/>
          <p:nvPr/>
        </p:nvGraphicFramePr>
        <p:xfrm>
          <a:off x="1409065" y="502285"/>
          <a:ext cx="8970645" cy="505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485775" y="5476240"/>
            <a:ext cx="111353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爆发期以产品售卖为主，基于市场反馈数据调整营销策略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影视短片在爆发起能形成良好的影响力，为持续期的广告植入奠定基础；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由于刚进入招商加盟的商业操作中，需要留出反应时间，所以此阶段不以招商加盟为主要盈利点；</a:t>
            </a:r>
          </a:p>
        </p:txBody>
      </p:sp>
    </p:spTree>
    <p:custDataLst>
      <p:tags r:id="rId1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577850" y="1203325"/>
          <a:ext cx="10925810" cy="2420620"/>
        </p:xfrm>
        <a:graphic>
          <a:graphicData uri="http://schemas.openxmlformats.org/drawingml/2006/table">
            <a:tbl>
              <a:tblPr firstRow="1" bandRow="1"/>
              <a:tblGrid>
                <a:gridCol w="1913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7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6230"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FFFFFF"/>
                          </a:solidFill>
                          <a:latin typeface="Arial" panose="020B0604020202020204" charset="-122"/>
                        </a:rPr>
                        <a:t>Total </a:t>
                      </a:r>
                      <a:r>
                        <a:rPr lang="zh-CN" sz="1400" b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Cost/总成本</a:t>
                      </a:r>
                      <a:endParaRPr lang="zh-CN" altLang="en-US" sz="1400" b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19050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项目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内容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支出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525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宣传推广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代理加盟商的活动及品牌宣传品制作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7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￥300,000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8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活动及品牌线上线下推⼴引流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8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线上SP活动运营（包括但不限于优惠券、周边产品等）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8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线下地推活动、商场活动等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52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影视短片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民族娃娃影视短片制作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8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KOL转发、直播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人工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含设计、文案、策划、短视频平台运营、私域流量运营、摄影</a:t>
                      </a:r>
                      <a:endParaRPr lang="zh-CN" altLang="en-US" sz="11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B w="19050" cap="rnd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7" name="矩形 6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持续期投入回报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Estimated cost of investment</a:t>
            </a:r>
          </a:p>
        </p:txBody>
      </p:sp>
      <p:graphicFrame>
        <p:nvGraphicFramePr>
          <p:cNvPr id="4" name="表格 3"/>
          <p:cNvGraphicFramePr/>
          <p:nvPr>
            <p:custDataLst>
              <p:tags r:id="rId3"/>
            </p:custDataLst>
          </p:nvPr>
        </p:nvGraphicFramePr>
        <p:xfrm>
          <a:off x="577850" y="3873500"/>
          <a:ext cx="10925175" cy="2578735"/>
        </p:xfrm>
        <a:graphic>
          <a:graphicData uri="http://schemas.openxmlformats.org/drawingml/2006/table">
            <a:tbl>
              <a:tblPr firstRow="1" bandRow="1"/>
              <a:tblGrid>
                <a:gridCol w="1913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6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750"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Return/预计回报</a:t>
                      </a:r>
                      <a:endParaRPr lang="zh-CN" altLang="en-US" sz="1400" b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19050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 cap="rnd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73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项目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内容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F9863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收益</a:t>
                      </a:r>
                      <a:endParaRPr lang="zh-CN" altLang="en-US" sz="1100" b="0">
                        <a:solidFill>
                          <a:srgbClr val="F98638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19050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9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招商加盟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加盟费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7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￥</a:t>
                      </a:r>
                      <a:r>
                        <a:rPr lang="en-US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1,00</a:t>
                      </a: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0,000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19050">
                      <a:solidFill>
                        <a:srgbClr val="F98638"/>
                      </a:solidFill>
                      <a:prstDash val="solid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渠道裂变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95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影视短片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平台分红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IP授权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广告植入</a:t>
                      </a: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平台扶持</a:t>
                      </a: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B w="19050">
                      <a:solidFill>
                        <a:srgbClr val="F986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6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产品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产品销售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3175">
                      <a:solidFill>
                        <a:srgbClr val="F98638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B w="3175">
                      <a:solidFill>
                        <a:srgbClr val="F98638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19050" cap="rnd">
                      <a:solidFill>
                        <a:srgbClr val="F98638"/>
                      </a:solidFill>
                      <a:prstDash val="solid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IP授权</a:t>
                      </a:r>
                      <a:r>
                        <a:rPr lang="en-US" altLang="zh-CN" sz="11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 / IP</a:t>
                      </a:r>
                      <a:r>
                        <a:rPr lang="zh-CN" altLang="en-US" sz="11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联名</a:t>
                      </a:r>
                      <a:endParaRPr lang="zh-CN" alt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marL="12700" marR="12700" marT="12700" anchor="ctr">
                    <a:lnL w="3175">
                      <a:solidFill>
                        <a:srgbClr val="F98638"/>
                      </a:solidFill>
                      <a:prstDash val="dot"/>
                    </a:lnL>
                    <a:lnR w="3175">
                      <a:solidFill>
                        <a:srgbClr val="F98638"/>
                      </a:solidFill>
                      <a:prstDash val="dot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11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>
                    <a:lnL w="3175">
                      <a:solidFill>
                        <a:srgbClr val="F98638"/>
                      </a:solidFill>
                      <a:prstDash val="dot"/>
                    </a:lnL>
                    <a:lnR w="19050" cap="rnd">
                      <a:solidFill>
                        <a:srgbClr val="F98638"/>
                      </a:solidFill>
                      <a:prstDash val="solid"/>
                    </a:lnR>
                    <a:lnT w="3175">
                      <a:solidFill>
                        <a:srgbClr val="F98638"/>
                      </a:solidFill>
                      <a:prstDash val="dot"/>
                    </a:lnT>
                    <a:lnB w="19050" cap="rnd">
                      <a:solidFill>
                        <a:srgbClr val="F986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7" name="矩形 6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持续期投入回报预计占比</a:t>
            </a:r>
            <a:endParaRPr lang="en-US" altLang="zh-CN" sz="2400" b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Estimated cost of investment</a:t>
            </a:r>
          </a:p>
        </p:txBody>
      </p:sp>
      <p:graphicFrame>
        <p:nvGraphicFramePr>
          <p:cNvPr id="3" name="图表 2" descr="7b0a202020202263686172745265734964223a20223230343730383931220a7d0a"/>
          <p:cNvGraphicFramePr/>
          <p:nvPr/>
        </p:nvGraphicFramePr>
        <p:xfrm>
          <a:off x="962025" y="0"/>
          <a:ext cx="10182860" cy="5636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7849870" y="2677795"/>
            <a:ext cx="127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IP</a:t>
            </a:r>
            <a:r>
              <a:rPr lang="zh-CN" altLang="en-US" sz="1400" b="1">
                <a:solidFill>
                  <a:schemeClr val="bg1"/>
                </a:solidFill>
              </a:rPr>
              <a:t>授权</a:t>
            </a:r>
            <a:r>
              <a:rPr lang="en-US" altLang="zh-CN" sz="1400" b="1">
                <a:solidFill>
                  <a:schemeClr val="bg1"/>
                </a:solidFill>
              </a:rPr>
              <a:t> / </a:t>
            </a:r>
            <a:r>
              <a:rPr lang="zh-CN" altLang="en-US" sz="1400" b="1">
                <a:solidFill>
                  <a:schemeClr val="bg1"/>
                </a:solidFill>
              </a:rPr>
              <a:t>联名</a:t>
            </a:r>
          </a:p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85775" y="5476240"/>
            <a:ext cx="111353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持续期以招商加盟为主，迅速实现资金回拢，形成企业品牌轻资产的目标；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考虑到影视短片制作周期及洽谈商务的过程上时间周期过长，且目前阶段宣传推广作用要大于资金回拢，此外各项收益渠道都在稳步上升中；</a:t>
            </a: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在投入市场后，势必会引起不小的市场反应，趁着热度迅速抛出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IP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联名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 / 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授权的信号，在合作过程中资金回拢较为迅速。同时产品销量会随着联名、授权信号的释放，引起购买热潮。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2"/>
          <p:cNvGrpSpPr/>
          <p:nvPr/>
        </p:nvGrpSpPr>
        <p:grpSpPr>
          <a:xfrm rot="21600000">
            <a:off x="8560435" y="1247775"/>
            <a:ext cx="1812925" cy="420371"/>
            <a:chOff x="0" y="0"/>
            <a:chExt cx="3625850" cy="840741"/>
          </a:xfrm>
        </p:grpSpPr>
        <p:pic>
          <p:nvPicPr>
            <p:cNvPr id="127" name="picture 1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625850" cy="840741"/>
            </a:xfrm>
            <a:prstGeom prst="rect">
              <a:avLst/>
            </a:prstGeom>
          </p:spPr>
        </p:pic>
        <p:sp>
          <p:nvSpPr>
            <p:cNvPr id="128" name="textbox 128"/>
            <p:cNvSpPr/>
            <p:nvPr/>
          </p:nvSpPr>
          <p:spPr>
            <a:xfrm>
              <a:off x="-12700" y="-12700"/>
              <a:ext cx="3651250" cy="903605"/>
            </a:xfrm>
            <a:prstGeom prst="rect">
              <a:avLst/>
            </a:prstGeom>
          </p:spPr>
          <p:txBody>
            <a:bodyPr vert="horz" wrap="square" lIns="0" tIns="0" rIns="0" bIns="0" anchor="ctr" anchorCtr="1"/>
            <a:lstStyle/>
            <a:p>
              <a:pPr algn="l" rtl="0" eaLnBrk="0">
                <a:lnSpc>
                  <a:spcPct val="171000"/>
                </a:lnSpc>
              </a:pPr>
              <a:r>
                <a:rPr sz="1400" b="1" spc="-10" dirty="0">
                  <a:ln w="6350" cap="flat" cmpd="sng">
                    <a:noFill/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</a:t>
              </a:r>
              <a:r>
                <a:rPr sz="1400" b="1" spc="0" dirty="0">
                  <a:ln w="6350" cap="flat" cmpd="sng">
                    <a:noFill/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四季度</a:t>
              </a:r>
              <a:endParaRPr lang="en-US" altLang="en-US" sz="1400" b="1" spc="0" dirty="0">
                <a:ln w="6350" cap="flat" cmpd="sng">
                  <a:noFill/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129" name="picture 1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541385" y="1080770"/>
            <a:ext cx="38100" cy="2861310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6319520" y="2607310"/>
            <a:ext cx="1328420" cy="1787525"/>
          </a:xfrm>
          <a:prstGeom prst="rect">
            <a:avLst/>
          </a:prstGeom>
          <a:noFill/>
        </p:spPr>
        <p:txBody>
          <a:bodyPr vert="horz" wrap="square" lIns="0" tIns="0" rIns="0" bIns="0"/>
          <a:lstStyle/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1400" dirty="0">
              <a:ln>
                <a:noFill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9972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spc="-4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持续性投</a:t>
            </a:r>
            <a:r>
              <a:rPr sz="1400" spc="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</a:t>
            </a:r>
            <a:endParaRPr lang="en-US" altLang="en-US" sz="1400" dirty="0">
              <a:ln>
                <a:noFill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spc="-3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社交裂变</a:t>
            </a:r>
          </a:p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spc="-3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销售转化</a:t>
            </a:r>
            <a:endParaRPr lang="en-US" altLang="en-US" sz="1400" spc="-30" dirty="0">
              <a:ln w="6350" cap="flat" cmpd="sng">
                <a:noFill/>
                <a:prstDash val="solid"/>
                <a:miter lim="0"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31" name="picture 1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556500" y="2019935"/>
            <a:ext cx="4706620" cy="3515360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1812290" y="3818255"/>
            <a:ext cx="2376170" cy="1661795"/>
          </a:xfrm>
          <a:prstGeom prst="rect">
            <a:avLst/>
          </a:prstGeom>
          <a:noFill/>
        </p:spPr>
        <p:txBody>
          <a:bodyPr vert="horz" wrap="square" lIns="0" tIns="0" rIns="0" bIns="0"/>
          <a:lstStyle/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1400" dirty="0">
              <a:ln>
                <a:noFill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1369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spc="-6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品牌塑</a:t>
            </a:r>
            <a:r>
              <a:rPr sz="1400" spc="-3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造</a:t>
            </a:r>
            <a:endParaRPr lang="en-US" altLang="en-US" sz="1400" dirty="0">
              <a:ln>
                <a:noFill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spc="-4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累计初始用</a:t>
            </a:r>
            <a:r>
              <a:rPr sz="1400" spc="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</a:t>
            </a:r>
          </a:p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spc="-4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用户的留存粘</a:t>
            </a:r>
            <a:r>
              <a:rPr sz="1400" spc="-3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</a:t>
            </a:r>
            <a:endParaRPr sz="1400" spc="0" dirty="0">
              <a:ln w="6350" cap="flat" cmpd="sng">
                <a:noFill/>
                <a:prstDash val="solid"/>
                <a:miter lim="0"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spc="-4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尝试转化</a:t>
            </a:r>
            <a:endParaRPr lang="en-US" altLang="en-US" sz="1400" spc="-40" dirty="0">
              <a:ln w="6350" cap="flat" cmpd="sng">
                <a:noFill/>
                <a:prstDash val="solid"/>
                <a:miter lim="0"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1770169" y="3025141"/>
            <a:ext cx="1814830" cy="420370"/>
            <a:chOff x="0" y="0"/>
            <a:chExt cx="3629659" cy="840739"/>
          </a:xfrm>
        </p:grpSpPr>
        <p:pic>
          <p:nvPicPr>
            <p:cNvPr id="133" name="picture 1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3629659" cy="840739"/>
            </a:xfrm>
            <a:prstGeom prst="rect">
              <a:avLst/>
            </a:prstGeom>
          </p:spPr>
        </p:pic>
        <p:sp>
          <p:nvSpPr>
            <p:cNvPr id="134" name="textbox 134"/>
            <p:cNvSpPr/>
            <p:nvPr/>
          </p:nvSpPr>
          <p:spPr>
            <a:xfrm>
              <a:off x="-12700" y="-12700"/>
              <a:ext cx="3655059" cy="903605"/>
            </a:xfrm>
            <a:prstGeom prst="rect">
              <a:avLst/>
            </a:prstGeom>
          </p:spPr>
          <p:txBody>
            <a:bodyPr vert="horz" wrap="square" lIns="0" tIns="0" rIns="0" bIns="0" anchor="ctr" anchorCtr="1"/>
            <a:lstStyle/>
            <a:p>
              <a:pPr algn="l" rtl="0" eaLnBrk="0">
                <a:lnSpc>
                  <a:spcPct val="170000"/>
                </a:lnSpc>
              </a:pPr>
              <a:endParaRPr lang="en-US" altLang="en-US" sz="500" b="1" dirty="0">
                <a:ln>
                  <a:noFill/>
                </a:ln>
              </a:endParaRPr>
            </a:p>
            <a:p>
              <a:pPr algn="l" rtl="0" eaLnBrk="0">
                <a:lnSpc>
                  <a:spcPct val="7000"/>
                </a:lnSpc>
              </a:pPr>
              <a:r>
                <a:rPr sz="1400" b="1" spc="-10" dirty="0">
                  <a:ln w="6350" cap="flat" cmpd="sng">
                    <a:noFill/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</a:t>
              </a:r>
              <a:r>
                <a:rPr sz="1400" b="1" spc="0" dirty="0">
                  <a:ln w="6350" cap="flat" cmpd="sng">
                    <a:noFill/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一季度</a:t>
              </a:r>
              <a:endParaRPr lang="en-US" altLang="en-US" sz="1400" b="1" spc="0" dirty="0">
                <a:ln w="6350" cap="flat" cmpd="sng">
                  <a:noFill/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6277611" y="1762759"/>
            <a:ext cx="1812924" cy="420371"/>
            <a:chOff x="0" y="0"/>
            <a:chExt cx="3625848" cy="840741"/>
          </a:xfrm>
        </p:grpSpPr>
        <p:pic>
          <p:nvPicPr>
            <p:cNvPr id="135" name="picture 1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3625848" cy="840741"/>
            </a:xfrm>
            <a:prstGeom prst="rect">
              <a:avLst/>
            </a:prstGeom>
          </p:spPr>
        </p:pic>
        <p:sp>
          <p:nvSpPr>
            <p:cNvPr id="136" name="textbox 136"/>
            <p:cNvSpPr/>
            <p:nvPr/>
          </p:nvSpPr>
          <p:spPr>
            <a:xfrm>
              <a:off x="-12700" y="-12700"/>
              <a:ext cx="3651250" cy="903605"/>
            </a:xfrm>
            <a:prstGeom prst="rect">
              <a:avLst/>
            </a:prstGeom>
          </p:spPr>
          <p:txBody>
            <a:bodyPr vert="horz" wrap="square" lIns="0" tIns="0" rIns="0" bIns="0" anchor="ctr" anchorCtr="1"/>
            <a:lstStyle/>
            <a:p>
              <a:pPr algn="l" rtl="0" eaLnBrk="0">
                <a:lnSpc>
                  <a:spcPct val="170000"/>
                </a:lnSpc>
              </a:pPr>
              <a:r>
                <a:rPr sz="1400" b="1" spc="-10" dirty="0">
                  <a:ln w="6350" cap="flat" cmpd="sng">
                    <a:noFill/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</a:t>
              </a:r>
              <a:r>
                <a:rPr sz="1400" b="1" spc="0" dirty="0">
                  <a:ln w="6350" cap="flat" cmpd="sng">
                    <a:noFill/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三季度</a:t>
              </a:r>
              <a:endParaRPr lang="en-US" altLang="en-US" sz="1400" b="1" spc="0" dirty="0">
                <a:ln w="6350" cap="flat" cmpd="sng">
                  <a:noFill/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4041140" y="2388870"/>
            <a:ext cx="1812926" cy="420370"/>
            <a:chOff x="0" y="0"/>
            <a:chExt cx="3625851" cy="840740"/>
          </a:xfrm>
        </p:grpSpPr>
        <p:pic>
          <p:nvPicPr>
            <p:cNvPr id="137" name="picture 13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3625851" cy="840740"/>
            </a:xfrm>
            <a:prstGeom prst="rect">
              <a:avLst/>
            </a:prstGeom>
          </p:spPr>
        </p:pic>
        <p:sp>
          <p:nvSpPr>
            <p:cNvPr id="138" name="textbox 138"/>
            <p:cNvSpPr/>
            <p:nvPr/>
          </p:nvSpPr>
          <p:spPr>
            <a:xfrm>
              <a:off x="-12700" y="-12700"/>
              <a:ext cx="3651884" cy="903605"/>
            </a:xfrm>
            <a:prstGeom prst="rect">
              <a:avLst/>
            </a:prstGeom>
          </p:spPr>
          <p:txBody>
            <a:bodyPr vert="horz" wrap="square" lIns="0" tIns="0" rIns="0" bIns="0" anchor="ctr" anchorCtr="1"/>
            <a:lstStyle/>
            <a:p>
              <a:pPr algn="l" rtl="0" eaLnBrk="0">
                <a:lnSpc>
                  <a:spcPct val="169000"/>
                </a:lnSpc>
              </a:pPr>
              <a:endParaRPr lang="en-US" altLang="en-US" sz="500" b="1" dirty="0">
                <a:ln>
                  <a:noFill/>
                </a:ln>
              </a:endParaRPr>
            </a:p>
            <a:p>
              <a:pPr algn="l" rtl="0" eaLnBrk="0">
                <a:lnSpc>
                  <a:spcPct val="7000"/>
                </a:lnSpc>
              </a:pPr>
              <a:r>
                <a:rPr sz="1400" b="1" spc="-10" dirty="0">
                  <a:ln w="6350" cap="flat" cmpd="sng">
                    <a:noFill/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</a:t>
              </a:r>
              <a:r>
                <a:rPr sz="1400" b="1" spc="0" dirty="0">
                  <a:ln w="6350" cap="flat" cmpd="sng">
                    <a:noFill/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二季度</a:t>
              </a:r>
              <a:endParaRPr lang="en-US" altLang="en-US" sz="1400" b="1" spc="0" dirty="0">
                <a:ln w="6350" cap="flat" cmpd="sng">
                  <a:noFill/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40" name="textbox 140"/>
          <p:cNvSpPr/>
          <p:nvPr/>
        </p:nvSpPr>
        <p:spPr>
          <a:xfrm>
            <a:off x="4083685" y="3183255"/>
            <a:ext cx="1590040" cy="793750"/>
          </a:xfrm>
          <a:prstGeom prst="rect">
            <a:avLst/>
          </a:prstGeom>
          <a:noFill/>
        </p:spPr>
        <p:txBody>
          <a:bodyPr vert="horz" wrap="square" lIns="0" tIns="0" rIns="0" bIns="0"/>
          <a:lstStyle/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1400" dirty="0">
              <a:ln>
                <a:noFill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984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spc="-4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垂直领域投</a:t>
            </a:r>
            <a:r>
              <a:rPr sz="1400" spc="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</a:t>
            </a:r>
          </a:p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spc="-3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销售转化</a:t>
            </a:r>
          </a:p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spc="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社群</a:t>
            </a:r>
          </a:p>
        </p:txBody>
      </p:sp>
      <p:sp>
        <p:nvSpPr>
          <p:cNvPr id="141" name="textbox 141"/>
          <p:cNvSpPr/>
          <p:nvPr/>
        </p:nvSpPr>
        <p:spPr>
          <a:xfrm>
            <a:off x="8602345" y="2019935"/>
            <a:ext cx="1067435" cy="685165"/>
          </a:xfrm>
          <a:prstGeom prst="rect">
            <a:avLst/>
          </a:prstGeom>
          <a:noFill/>
        </p:spPr>
        <p:txBody>
          <a:bodyPr vert="horz" wrap="square" lIns="0" tIns="0" rIns="0" bIns="0"/>
          <a:lstStyle/>
          <a:p>
            <a:pPr marL="2857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1400" dirty="0">
              <a:ln>
                <a:noFill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98450" indent="-285750" algn="l" rtl="0" eaLnBrk="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spc="-30" dirty="0">
                <a:ln w="6350" cap="flat" cmpd="sng">
                  <a:noFill/>
                  <a:prstDash val="solid"/>
                  <a:miter lim="0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销售转化</a:t>
            </a:r>
            <a:endParaRPr lang="en-US" altLang="en-US" sz="1400" spc="-30" dirty="0">
              <a:ln w="6350" cap="flat" cmpd="sng">
                <a:noFill/>
                <a:prstDash val="solid"/>
                <a:miter lim="0"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022090" y="2187575"/>
            <a:ext cx="38100" cy="2861310"/>
          </a:xfrm>
          <a:prstGeom prst="rect">
            <a:avLst/>
          </a:prstGeom>
        </p:spPr>
      </p:pic>
      <p:pic>
        <p:nvPicPr>
          <p:cNvPr id="143" name="picture 14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58561" y="1572895"/>
            <a:ext cx="38100" cy="2861310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751118" y="2823846"/>
            <a:ext cx="38100" cy="2861310"/>
          </a:xfrm>
          <a:prstGeom prst="rect">
            <a:avLst/>
          </a:prstGeom>
        </p:spPr>
      </p:pic>
      <p:pic>
        <p:nvPicPr>
          <p:cNvPr id="147" name="picture 14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953087" y="1774190"/>
            <a:ext cx="176954" cy="176954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682327" y="2388871"/>
            <a:ext cx="176953" cy="176954"/>
          </a:xfrm>
          <a:prstGeom prst="rect">
            <a:avLst/>
          </a:prstGeom>
        </p:spPr>
      </p:pic>
      <p:pic>
        <p:nvPicPr>
          <p:cNvPr id="149" name="picture 14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189134" y="1168824"/>
            <a:ext cx="176951" cy="17695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85775" y="283210"/>
            <a:ext cx="566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民族娃娃</a:t>
            </a:r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2023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年运营策划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7850" y="1026795"/>
            <a:ext cx="5402580" cy="74930"/>
            <a:chOff x="910" y="1617"/>
            <a:chExt cx="8508" cy="118"/>
          </a:xfrm>
        </p:grpSpPr>
        <p:sp>
          <p:nvSpPr>
            <p:cNvPr id="14" name="矩形 13"/>
            <p:cNvSpPr/>
            <p:nvPr/>
          </p:nvSpPr>
          <p:spPr>
            <a:xfrm>
              <a:off x="910" y="1617"/>
              <a:ext cx="818" cy="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3"/>
            </p:cNvCxnSpPr>
            <p:nvPr/>
          </p:nvCxnSpPr>
          <p:spPr>
            <a:xfrm>
              <a:off x="1728" y="1677"/>
              <a:ext cx="769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485775" y="746760"/>
            <a:ext cx="80879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Preliminary marketing planning</a:t>
            </a:r>
          </a:p>
        </p:txBody>
      </p:sp>
      <p:pic>
        <p:nvPicPr>
          <p:cNvPr id="2" name="picture 14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460529" y="650029"/>
            <a:ext cx="176951" cy="17695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94710" y="5417185"/>
            <a:ext cx="850836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/>
              <a:t>预计运营回报</a:t>
            </a:r>
            <a:r>
              <a:rPr lang="zh-CN" altLang="en-US" sz="2000" b="1"/>
              <a:t>：</a:t>
            </a:r>
            <a:r>
              <a:rPr lang="en-US" altLang="zh-CN" sz="6600" b="1">
                <a:solidFill>
                  <a:srgbClr val="FF0000"/>
                </a:solidFill>
              </a:rPr>
              <a:t>10,000,000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76140" y="4758055"/>
            <a:ext cx="53454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预计运营投入</a:t>
            </a:r>
            <a:r>
              <a:rPr lang="zh-CN" altLang="en-US" sz="1200" b="1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r>
              <a:rPr lang="en-US" altLang="zh-CN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4,000,000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1270"/>
            <a:ext cx="12192000" cy="6857998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152631" y="114046"/>
            <a:ext cx="850392" cy="85344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21600000">
            <a:off x="-6985" y="1270"/>
            <a:ext cx="12192000" cy="685799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6985" y="5302250"/>
            <a:ext cx="12192635" cy="1557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595880" y="5507990"/>
            <a:ext cx="7000240" cy="7067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sz="4000" b="1">
                <a:solidFill>
                  <a:schemeClr val="tx1">
                    <a:lumMod val="75000"/>
                    <a:lumOff val="25000"/>
                  </a:schemeClr>
                </a:solidFill>
              </a:rPr>
              <a:t>谢</a:t>
            </a:r>
            <a:r>
              <a:rPr lang="en-US" altLang="zh-CN" sz="4000" b="1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zh-CN" sz="4000" b="1">
                <a:solidFill>
                  <a:schemeClr val="tx1">
                    <a:lumMod val="75000"/>
                    <a:lumOff val="25000"/>
                  </a:schemeClr>
                </a:solidFill>
              </a:rPr>
              <a:t>谢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031740" y="6214745"/>
            <a:ext cx="21285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</a:rPr>
              <a:t>Thank you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874250" y="6424295"/>
            <a:ext cx="21285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</a:rPr>
              <a:t>Brand and IP operations</a:t>
            </a:r>
          </a:p>
        </p:txBody>
      </p:sp>
      <p:grpSp>
        <p:nvGrpSpPr>
          <p:cNvPr id="16" name="组合 15"/>
          <p:cNvGrpSpPr>
            <a:grpSpLocks noChangeAspect="1"/>
          </p:cNvGrpSpPr>
          <p:nvPr/>
        </p:nvGrpSpPr>
        <p:grpSpPr>
          <a:xfrm>
            <a:off x="9811385" y="6496685"/>
            <a:ext cx="100965" cy="100965"/>
            <a:chOff x="7464" y="3394"/>
            <a:chExt cx="3116" cy="3116"/>
          </a:xfrm>
        </p:grpSpPr>
        <p:sp>
          <p:nvSpPr>
            <p:cNvPr id="14" name="椭圆 13"/>
            <p:cNvSpPr/>
            <p:nvPr/>
          </p:nvSpPr>
          <p:spPr>
            <a:xfrm>
              <a:off x="8234" y="4151"/>
              <a:ext cx="1589" cy="1589"/>
            </a:xfrm>
            <a:prstGeom prst="ellipse">
              <a:avLst/>
            </a:prstGeom>
            <a:noFill/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464" y="3394"/>
              <a:ext cx="3116" cy="3116"/>
            </a:xfrm>
            <a:prstGeom prst="ellipse">
              <a:avLst/>
            </a:prstGeom>
            <a:noFill/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30" y="2035810"/>
            <a:ext cx="54000" cy="54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125" y="2048510"/>
            <a:ext cx="54000" cy="54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125" y="2063115"/>
            <a:ext cx="54000" cy="54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8255" y="2063115"/>
            <a:ext cx="54000" cy="54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6343650" y="2084705"/>
            <a:ext cx="36000" cy="36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zRhNWZiODQ2MDAyZDAzODYwMWMzNmY5NWRlYzMxYTQifQ=="/>
  <p:tag name="KSO_WPP_MARK_KEY" val="04b4f182-03b6-4ce1-b766-33e685296d5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377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377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23779"/>
  <p:tag name="KSO_WM_CHIP_COLORING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1*i*1"/>
  <p:tag name="KSO_WM_BEAUTIFY_FLAG" val="#wm#"/>
  <p:tag name="KSO_WM_TAG_VERSION" val="1.0"/>
  <p:tag name="KSO_WM_CHIP_GROUPID" val="62d1225502b43a043db3035f"/>
  <p:tag name="KSO_WM_CHIP_XID" val="62d1225602b43a043db307ee"/>
  <p:tag name="KSO_WM_UNIT_DEC_AREA_ID" val="fd45d35974484e69beacc5f3fe0b4b31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fb015eced3f54d27ab3f61f2d4fd9f6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2"/>
  <p:tag name="KSO_WM_UNIT_ID" val="chip20223779_11*i*2"/>
  <p:tag name="KSO_WM_BEAUTIFY_FLAG" val="#wm#"/>
  <p:tag name="KSO_WM_TAG_VERSION" val="1.0"/>
  <p:tag name="KSO_WM_CHIP_GROUPID" val="62d1225502b43a043db3035f"/>
  <p:tag name="KSO_WM_CHIP_XID" val="62d1225602b43a043db307ee"/>
  <p:tag name="KSO_WM_UNIT_DEC_AREA_ID" val="6529f87664124134bd947c6c0f3f2ae8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fb015eced3f54d27ab3f61f2d4fd9f6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3*i*1"/>
  <p:tag name="KSO_WM_BEAUTIFY_FLAG" val="#wm#"/>
  <p:tag name="KSO_WM_TAG_VERSION" val="1.0"/>
  <p:tag name="KSO_WM_CHIP_GROUPID" val="62d1225502b43a043db3035f"/>
  <p:tag name="KSO_WM_CHIP_XID" val="62d1225602b43a043db306f0"/>
  <p:tag name="KSO_WM_UNIT_DEC_AREA_ID" val="1a4b8cf3645e4566b0bab104439efd9d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50b3bf23491246849ef4c88ae268217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4*i*1"/>
  <p:tag name="KSO_WM_BEAUTIFY_FLAG" val="#wm#"/>
  <p:tag name="KSO_WM_TAG_VERSION" val="1.0"/>
  <p:tag name="KSO_WM_CHIP_GROUPID" val="62d1225502b43a043db3035f"/>
  <p:tag name="KSO_WM_CHIP_XID" val="62d1225602b43a043db306f8"/>
  <p:tag name="KSO_WM_UNIT_DEC_AREA_ID" val="52be4700a14a4051a913d97f8086fae4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bdb029f813549f3935da91654e7abb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3779"/>
  <p:tag name="KSO_WM_UNIT_TYPE" val="i"/>
  <p:tag name="KSO_WM_UNIT_INDEX" val="1"/>
  <p:tag name="KSO_WM_UNIT_ID" val="chip20223779_12*i*1"/>
  <p:tag name="KSO_WM_BEAUTIFY_FLAG" val="#wm#"/>
  <p:tag name="KSO_WM_TAG_VERSION" val="1.0"/>
  <p:tag name="KSO_WM_CHIP_GROUPID" val="62d1225502b43a043db3035f"/>
  <p:tag name="KSO_WM_CHIP_XID" val="62d1225602b43a043db30789"/>
  <p:tag name="KSO_WM_UNIT_DEC_AREA_ID" val="d97399184ac74479bb9ad73350f81f6b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318048779e4373a06f87280cb5f15b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619c45cd9c7843e5ae5390100612106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3779_1*i*1"/>
  <p:tag name="KSO_WM_TEMPLATE_CATEGORY" val="custom"/>
  <p:tag name="KSO_WM_TEMPLATE_INDEX" val="20223779"/>
  <p:tag name="KSO_WM_UNIT_LAYERLEVEL" val="1"/>
  <p:tag name="KSO_WM_TAG_VERSION" val="1.0"/>
  <p:tag name="KSO_WM_BEAUTIFY_FLAG" val="#wm#"/>
  <p:tag name="KSO_WM_UNIT_SM_LIMIT_TYPE" val="3"/>
  <p:tag name="KSO_WM_UNIT_DECORATE_INFO" val="{&quot;DecorateInfoH&quot;:{&quot;IsAbs&quot;:true},&quot;DecorateInfoW&quot;:{&quot;IsAbs&quot;:false},&quot;DecorateInfoX&quot;:{&quot;IsAbs&quot;:true,&quot;Pos&quot;:2},&quot;DecorateInfoY&quot;:{&quot;IsAbs&quot;:true,&quot;Pos&quot;:0},&quot;ReferentInfo&quot;:{&quot;Id&quot;:&quot;7cf5f0c1e28140a4a1061b712cb5f2fe&quot;,&quot;X&quot;:{&quot;Pos&quot;:2},&quot;Y&quot;:{&quot;Pos&quot;:2}},&quot;whChangeMode&quot;:0}"/>
  <p:tag name="KSO_WM_CHIP_GROUPID" val="61931bde18adb49c6c1f3dba"/>
  <p:tag name="KSO_WM_CHIP_XID" val="61931bde18adb49c6c1f3db7"/>
  <p:tag name="KSO_WM_CHIP_FILLAREA_FILL_RULE" val="{&quot;fill_align&quot;:&quot;rb&quot;,&quot;fill_mode&quot;:&quot;adaptive&quot;,&quot;sacle_strategy&quot;:&quot;smart&quot;}"/>
  <p:tag name="KSO_WM_UNIT_DEC_SUPPORTCHANGEPIC" val="0"/>
  <p:tag name="KSO_WM_UNIT_DEC_CHANGEPICRESERVED" val="0"/>
  <p:tag name="KSO_WM_ASSEMBLE_CHIP_INDEX" val="a21c441771b64686b5765578bc4550a5"/>
  <p:tag name="KSO_WM_UNIT_LINE_FORE_SCHEMECOLOR_INDEX_BRIGHTNESS" val="0"/>
  <p:tag name="KSO_WM_UNIT_LINE_FORE_SCHEMECOLOR_INDEX" val="5"/>
  <p:tag name="KSO_WM_UNIT_LINE_FILL_TYPE" val="2"/>
  <p:tag name="KSO_WM_TEMPLATE_ASSEMBLE_XID" val="62d1434f02b43a043db4a4c8"/>
  <p:tag name="KSO_WM_TEMPLATE_ASSEMBLE_GROUPID" val="62d1225502b43a043db3035f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60;66;2"/>
  <p:tag name="KSO_WM_UNIT_BLOCK" val="0"/>
  <p:tag name="KSO_WM_UNIT_DEC_AREA_ID" val="4f1698803fde484886e97f99182f877e"/>
  <p:tag name="KSO_WM_UNIT_ISCONTENTSTITLE" val="0"/>
  <p:tag name="KSO_WM_UNIT_ISNUMDGMTITLE" val="0"/>
  <p:tag name="KSO_WM_UNIT_PRESET_TEXT" val="简约学习汇报模版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3779_1*a*1"/>
  <p:tag name="KSO_WM_TEMPLATE_CATEGORY" val="custom"/>
  <p:tag name="KSO_WM_TEMPLATE_INDEX" val="20223779"/>
  <p:tag name="KSO_WM_UNIT_LAYERLEVEL" val="1"/>
  <p:tag name="KSO_WM_TAG_VERSION" val="1.0"/>
  <p:tag name="KSO_WM_BEAUTIFY_FLAG" val="#wm#"/>
  <p:tag name="KSO_WM_CHIP_GROUPID" val="61931bde18adb49c6c1f3dba"/>
  <p:tag name="KSO_WM_CHIP_XID" val="61931bde18adb49c6c1f3db7"/>
  <p:tag name="KSO_WM_CHIP_FILLAREA_FILL_RULE" val="{&quot;fill_align&quot;:&quot;rb&quot;,&quot;fill_mode&quot;:&quot;adaptive&quot;,&quot;sacle_strategy&quot;:&quot;smart&quot;}"/>
  <p:tag name="KSO_WM_ASSEMBLE_CHIP_INDEX" val="a21c441771b64686b5765578bc4550a5"/>
  <p:tag name="KSO_WM_UNIT_TEXT_FILL_FORE_SCHEMECOLOR_INDEX_BRIGHTNESS" val="0.15"/>
  <p:tag name="KSO_WM_UNIT_TEXT_FILL_FORE_SCHEMECOLOR_INDEX" val="13"/>
  <p:tag name="KSO_WM_UNIT_TEXT_FILL_TYPE" val="1"/>
  <p:tag name="KSO_WM_TEMPLATE_ASSEMBLE_XID" val="62d1434f02b43a043db4a4c8"/>
  <p:tag name="KSO_WM_TEMPLATE_ASSEMBLE_GROUPID" val="62d1225502b43a043db3035f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14;16;2"/>
  <p:tag name="KSO_WM_UNIT_BLOCK" val="0"/>
  <p:tag name="KSO_WM_UNIT_DEC_AREA_ID" val="62c4a9851d6b46a69fd864b262e3daff"/>
  <p:tag name="KSO_WM_UNIT_SUBTYPE" val="a"/>
  <p:tag name="KSO_WM_UNIT_PRESET_TEXT" val="单击此处添加文本具体内容，简明扼要地阐述你的观点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3779_1*f*1"/>
  <p:tag name="KSO_WM_TEMPLATE_CATEGORY" val="custom"/>
  <p:tag name="KSO_WM_TEMPLATE_INDEX" val="20223779"/>
  <p:tag name="KSO_WM_UNIT_LAYERLEVEL" val="1"/>
  <p:tag name="KSO_WM_TAG_VERSION" val="1.0"/>
  <p:tag name="KSO_WM_BEAUTIFY_FLAG" val="#wm#"/>
  <p:tag name="KSO_WM_CHIP_GROUPID" val="61931bde18adb49c6c1f3dba"/>
  <p:tag name="KSO_WM_CHIP_XID" val="61931bde18adb49c6c1f3db7"/>
  <p:tag name="KSO_WM_CHIP_FILLAREA_FILL_RULE" val="{&quot;fill_align&quot;:&quot;rb&quot;,&quot;fill_mode&quot;:&quot;adaptive&quot;,&quot;sacle_strategy&quot;:&quot;smart&quot;}"/>
  <p:tag name="KSO_WM_ASSEMBLE_CHIP_INDEX" val="a21c441771b64686b5765578bc4550a5"/>
  <p:tag name="KSO_WM_UNIT_TEXT_FILL_FORE_SCHEMECOLOR_INDEX_BRIGHTNESS" val="0.15"/>
  <p:tag name="KSO_WM_UNIT_TEXT_FILL_FORE_SCHEMECOLOR_INDEX" val="13"/>
  <p:tag name="KSO_WM_UNIT_TEXT_FILL_TYPE" val="1"/>
  <p:tag name="KSO_WM_TEMPLATE_ASSEMBLE_XID" val="62d1434f02b43a043db4a4c8"/>
  <p:tag name="KSO_WM_TEMPLATE_ASSEMBLE_GROUPID" val="62d1225502b43a043db3035f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36;40;2"/>
  <p:tag name="KSO_WM_UNIT_BLOCK" val="0"/>
  <p:tag name="KSO_WM_UNIT_DEC_AREA_ID" val="7cf5f0c1e28140a4a1061b712cb5f2fe"/>
  <p:tag name="KSO_WM_UNIT_ISCONTENTSTITLE" val="0"/>
  <p:tag name="KSO_WM_UNIT_ISNUMDGMTITLE" val="0"/>
  <p:tag name="KSO_WM_UNIT_PRESET_TEXT" val="单击此处添加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3779_1*b*1"/>
  <p:tag name="KSO_WM_TEMPLATE_CATEGORY" val="custom"/>
  <p:tag name="KSO_WM_TEMPLATE_INDEX" val="20223779"/>
  <p:tag name="KSO_WM_UNIT_LAYERLEVEL" val="1"/>
  <p:tag name="KSO_WM_TAG_VERSION" val="1.0"/>
  <p:tag name="KSO_WM_BEAUTIFY_FLAG" val="#wm#"/>
  <p:tag name="KSO_WM_CHIP_GROUPID" val="61931bde18adb49c6c1f3dba"/>
  <p:tag name="KSO_WM_CHIP_XID" val="61931bde18adb49c6c1f3db7"/>
  <p:tag name="KSO_WM_CHIP_FILLAREA_FILL_RULE" val="{&quot;fill_align&quot;:&quot;rb&quot;,&quot;fill_mode&quot;:&quot;adaptive&quot;,&quot;sacle_strategy&quot;:&quot;smart&quot;}"/>
  <p:tag name="KSO_WM_ASSEMBLE_CHIP_INDEX" val="a21c441771b64686b5765578bc4550a5"/>
  <p:tag name="KSO_WM_UNIT_TEXT_FILL_FORE_SCHEMECOLOR_INDEX_BRIGHTNESS" val="0.15"/>
  <p:tag name="KSO_WM_UNIT_TEXT_FILL_FORE_SCHEMECOLOR_INDEX" val="13"/>
  <p:tag name="KSO_WM_UNIT_TEXT_FILL_TYPE" val="1"/>
  <p:tag name="KSO_WM_TEMPLATE_ASSEMBLE_XID" val="62d1434f02b43a043db4a4c8"/>
  <p:tag name="KSO_WM_TEMPLATE_ASSEMBLE_GROUPID" val="62d1225502b43a043db3035f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cb9179a051f3470ea86b54f9f10f406b"/>
  <p:tag name="KSO_WM_UNIT_SUBTYPE" val="a"/>
  <p:tag name="KSO_WM_UNIT_PRESET_TEXT" val="演讲人姓名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23779_1*f*2"/>
  <p:tag name="KSO_WM_TEMPLATE_CATEGORY" val="custom"/>
  <p:tag name="KSO_WM_TEMPLATE_INDEX" val="20223779"/>
  <p:tag name="KSO_WM_UNIT_LAYERLEVEL" val="1"/>
  <p:tag name="KSO_WM_TAG_VERSION" val="1.0"/>
  <p:tag name="KSO_WM_BEAUTIFY_FLAG" val="#wm#"/>
  <p:tag name="KSO_WM_CHIP_GROUPID" val="61931bde18adb49c6c1f3dba"/>
  <p:tag name="KSO_WM_CHIP_XID" val="61931bde18adb49c6c1f3db7"/>
  <p:tag name="KSO_WM_CHIP_FILLAREA_FILL_RULE" val="{&quot;fill_align&quot;:&quot;rb&quot;,&quot;fill_mode&quot;:&quot;adaptive&quot;,&quot;sacle_strategy&quot;:&quot;smart&quot;}"/>
  <p:tag name="KSO_WM_ASSEMBLE_CHIP_INDEX" val="a21c441771b64686b5765578bc4550a5"/>
  <p:tag name="KSO_WM_UNIT_TEXT_FILL_FORE_SCHEMECOLOR_INDEX_BRIGHTNESS" val="0.15"/>
  <p:tag name="KSO_WM_UNIT_TEXT_FILL_FORE_SCHEMECOLOR_INDEX" val="13"/>
  <p:tag name="KSO_WM_UNIT_TEXT_FILL_TYPE" val="1"/>
  <p:tag name="KSO_WM_TEMPLATE_ASSEMBLE_XID" val="62d1434f02b43a043db4a4c8"/>
  <p:tag name="KSO_WM_TEMPLATE_ASSEMBLE_GROUPID" val="62d1225502b43a043db3035f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a508c4fb858c4671a293a0b25922828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561d84be8dc4c5282778df1bdbaf3fc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08b10904860941acb7ce9dd828585543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4e8024db9134de5949289196fbdd90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8709c921673e4963ab9284bfb37e601a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3becc1418324c95b3ca2ac962580b6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7*i*1"/>
  <p:tag name="KSO_WM_BEAUTIFY_FLAG" val="#wm#"/>
  <p:tag name="KSO_WM_TAG_VERSION" val="1.0"/>
  <p:tag name="KSO_WM_CHIP_GROUPID" val="62d1225502b43a043db3035f"/>
  <p:tag name="KSO_WM_CHIP_XID" val="62d1225602b43a043db3065b"/>
  <p:tag name="KSO_WM_UNIT_DEC_AREA_ID" val="751a60edac874ca6a16bb29983530c4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a3c58339d79643ef9adb2f6ac152815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w"/>
  <p:tag name="KSO_WM_TEMPLATE_CATEGORY" val="chip"/>
  <p:tag name="KSO_WM_TEMPLATE_INDEX" val="20223779"/>
  <p:tag name="KSO_WM_UNIT_TYPE" val="i"/>
  <p:tag name="KSO_WM_UNIT_INDEX" val="1"/>
  <p:tag name="KSO_WM_UNIT_ID" val="chip20223779_8*i*1"/>
  <p:tag name="KSO_WM_BEAUTIFY_FLAG" val="#wm#"/>
  <p:tag name="KSO_WM_TAG_VERSION" val="1.0"/>
  <p:tag name="KSO_WM_CHIP_GROUPID" val="62d1225502b43a043db3035f"/>
  <p:tag name="KSO_WM_CHIP_XID" val="62d1225602b43a043db305a9"/>
  <p:tag name="KSO_WM_UNIT_DEC_AREA_ID" val="4a8941a877d949dbb6f620c919e92c37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4064342540414fc0839b2d5d1c41652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3779"/>
  <p:tag name="KSO_WM_UNIT_TYPE" val="i"/>
  <p:tag name="KSO_WM_UNIT_INDEX" val="1"/>
  <p:tag name="KSO_WM_UNIT_ID" val="chip20223779_9*i*1"/>
  <p:tag name="KSO_WM_BEAUTIFY_FLAG" val="#wm#"/>
  <p:tag name="KSO_WM_TAG_VERSION" val="1.0"/>
  <p:tag name="KSO_WM_CHIP_GROUPID" val="62d1225502b43a043db3035f"/>
  <p:tag name="KSO_WM_CHIP_XID" val="62d1225602b43a043db30607"/>
  <p:tag name="KSO_WM_UNIT_DEC_AREA_ID" val="10a5b80564b94080bbe1602c50521b79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9f49812fb7a480db2c79e977a54fd0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0*i*1"/>
  <p:tag name="KSO_WM_BEAUTIFY_FLAG" val="#wm#"/>
  <p:tag name="KSO_WM_TAG_VERSION" val="1.0"/>
  <p:tag name="KSO_WM_CHIP_GROUPID" val="62d1225502b43a043db3035f"/>
  <p:tag name="KSO_WM_CHIP_XID" val="62d1225602b43a043db3056b"/>
  <p:tag name="KSO_WM_UNIT_DEC_AREA_ID" val="ff82199324554f76ae7dcd4b716f17cc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b3612be93b246af93c3acbeefe7bf8d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a508c4fb858c4671a293a0b25922828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561d84be8dc4c5282778df1bdbaf3fc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08b10904860941acb7ce9dd828585543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4e8024db9134de5949289196fbdd90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8709c921673e4963ab9284bfb37e601a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3becc1418324c95b3ca2ac962580b6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a508c4fb858c4671a293a0b25922828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561d84be8dc4c5282778df1bdbaf3fc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08b10904860941acb7ce9dd828585543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4e8024db9134de5949289196fbdd90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8709c921673e4963ab9284bfb37e601a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3becc1418324c95b3ca2ac962580b6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*i*1"/>
  <p:tag name="KSO_WM_BEAUTIFY_FLAG" val="#wm#"/>
  <p:tag name="KSO_WM_TAG_VERSION" val="1.0"/>
  <p:tag name="KSO_WM_CHIP_GROUPID" val="62d1225502b43a043db3035f"/>
  <p:tag name="KSO_WM_CHIP_XID" val="62d1225602b43a043db303f3"/>
  <p:tag name="KSO_WM_UNIT_DEC_AREA_ID" val="5e0a8e99c560402283c63dee1b1296f4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2eb106e980547199580151953bad7bf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a508c4fb858c4671a293a0b25922828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561d84be8dc4c5282778df1bdbaf3fc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08b10904860941acb7ce9dd828585543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4e8024db9134de5949289196fbdd90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8709c921673e4963ab9284bfb37e601a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3becc1418324c95b3ca2ac962580b6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a508c4fb858c4671a293a0b25922828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561d84be8dc4c5282778df1bdbaf3fc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08b10904860941acb7ce9dd828585543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4e8024db9134de5949289196fbdd90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8709c921673e4963ab9284bfb37e601a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3becc1418324c95b3ca2ac962580b6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a508c4fb858c4671a293a0b25922828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561d84be8dc4c5282778df1bdbaf3fc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08b10904860941acb7ce9dd828585543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4e8024db9134de5949289196fbdd90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8709c921673e4963ab9284bfb37e601a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3becc1418324c95b3ca2ac962580b6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3*i*1"/>
  <p:tag name="KSO_WM_BEAUTIFY_FLAG" val="#wm#"/>
  <p:tag name="KSO_WM_TAG_VERSION" val="1.0"/>
  <p:tag name="KSO_WM_CHIP_GROUPID" val="62d1225502b43a043db3035f"/>
  <p:tag name="KSO_WM_CHIP_XID" val="62d1225602b43a043db30526"/>
  <p:tag name="KSO_WM_UNIT_DEC_AREA_ID" val="25bccd1f24be4ba39a5e1859efd421b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9efc1b348bb4887ba838170bb7689e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5*i*1"/>
  <p:tag name="KSO_WM_BEAUTIFY_FLAG" val="#wm#"/>
  <p:tag name="KSO_WM_TAG_VERSION" val="1.0"/>
  <p:tag name="KSO_WM_CHIP_GROUPID" val="62d1225502b43a043db3035f"/>
  <p:tag name="KSO_WM_CHIP_XID" val="62d1225602b43a043db30421"/>
  <p:tag name="KSO_WM_UNIT_DEC_AREA_ID" val="cce8d55d9a8949ad9fb3aefe1089bdbb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f3a9e1c53034a7d924388dd728d02eb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6*i*1"/>
  <p:tag name="KSO_WM_BEAUTIFY_FLAG" val="#wm#"/>
  <p:tag name="KSO_WM_TAG_VERSION" val="1.0"/>
  <p:tag name="KSO_WM_CHIP_GROUPID" val="62d1225502b43a043db3035f"/>
  <p:tag name="KSO_WM_CHIP_XID" val="62d1225602b43a043db30434"/>
  <p:tag name="KSO_WM_UNIT_DEC_AREA_ID" val="0083042b755a46ab95f5cfc9fff52069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4a9af03c0c7b4d20a36c84ff80a78c9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u"/>
  <p:tag name="KSO_WM_TEMPLATE_CATEGORY" val="chip"/>
  <p:tag name="KSO_WM_TEMPLATE_INDEX" val="20223779"/>
  <p:tag name="KSO_WM_UNIT_TYPE" val="i"/>
  <p:tag name="KSO_WM_UNIT_INDEX" val="1"/>
  <p:tag name="KSO_WM_UNIT_ID" val="chip20223779_4*i*1"/>
  <p:tag name="KSO_WM_BEAUTIFY_FLAG" val="#wm#"/>
  <p:tag name="KSO_WM_TAG_VERSION" val="1.0"/>
  <p:tag name="KSO_WM_CHIP_GROUPID" val="62d1225502b43a043db3035f"/>
  <p:tag name="KSO_WM_CHIP_XID" val="62d1225602b43a043db304cf"/>
  <p:tag name="KSO_WM_UNIT_DEC_AREA_ID" val="7a5f2d647cca43678bad4007aade7d0a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bc891ef6f104f73a079af52c4e172ff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DEC_AREA_ID" val="89096d05c0a043f28604b09510c53cd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3779_1*i*1"/>
  <p:tag name="KSO_WM_TEMPLATE_CATEGORY" val="custom"/>
  <p:tag name="KSO_WM_TEMPLATE_INDEX" val="20223779"/>
  <p:tag name="KSO_WM_UNIT_LAYERLEVEL" val="1"/>
  <p:tag name="KSO_WM_TAG_VERSION" val="1.0"/>
  <p:tag name="KSO_WM_BEAUTIFY_FLAG" val="#wm#"/>
  <p:tag name="KSO_WM_UNIT_SM_LIMIT_TYPE" val="0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0},&quot;ReferentInfo&quot;:{&quot;Id&quot;:&quot;ef3c70e426714d79ab236f6da4beec13&quot;,&quot;X&quot;:{&quot;Pos&quot;:1},&quot;Y&quot;:{&quot;Pos&quot;:2}},&quot;whChangeMode&quot;:0}"/>
  <p:tag name="KSO_WM_CHIP_GROUPID" val="624cf5b58c72ca61f790a253"/>
  <p:tag name="KSO_WM_CHIP_XID" val="624cf5b58c72ca61f790a252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a10240c8c892402399ff7bf0ba9cf0dd"/>
  <p:tag name="KSO_WM_UNIT_LINE_FORE_SCHEMECOLOR_INDEX_BRIGHTNESS" val="0.4"/>
  <p:tag name="KSO_WM_UNIT_LINE_FORE_SCHEMECOLOR_INDEX" val="5"/>
  <p:tag name="KSO_WM_UNIT_LINE_FILL_TYPE" val="2"/>
  <p:tag name="KSO_WM_TEMPLATE_ASSEMBLE_XID" val="62d1434f02b43a043db4a5b5"/>
  <p:tag name="KSO_WM_TEMPLATE_ASSEMBLE_GROUPID" val="62d1225502b43a043db3035f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40;44;2"/>
  <p:tag name="KSO_WM_UNIT_BLOCK" val="0"/>
  <p:tag name="KSO_WM_UNIT_DEC_AREA_ID" val="ef3c70e426714d79ab236f6da4beec13"/>
  <p:tag name="KSO_WM_UNIT_ISCONTENTSTITLE" val="0"/>
  <p:tag name="KSO_WM_UNIT_ISNUMDGMTITLE" val="0"/>
  <p:tag name="KSO_WM_UNIT_PRESET_TEXT" val="演讲完毕，感谢观看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3779_1*a*1"/>
  <p:tag name="KSO_WM_TEMPLATE_CATEGORY" val="custom"/>
  <p:tag name="KSO_WM_TEMPLATE_INDEX" val="20223779"/>
  <p:tag name="KSO_WM_UNIT_LAYERLEVEL" val="1"/>
  <p:tag name="KSO_WM_TAG_VERSION" val="1.0"/>
  <p:tag name="KSO_WM_BEAUTIFY_FLAG" val="#wm#"/>
  <p:tag name="KSO_WM_CHIP_GROUPID" val="624cf5b58c72ca61f790a253"/>
  <p:tag name="KSO_WM_CHIP_XID" val="624cf5b58c72ca61f790a252"/>
  <p:tag name="KSO_WM_CHIP_FILLAREA_FILL_RULE" val="{&quot;fill_align&quot;:&quot;cm&quot;,&quot;fill_mode&quot;:&quot;adaptive&quot;,&quot;sacle_strategy&quot;:&quot;smart&quot;}"/>
  <p:tag name="KSO_WM_ASSEMBLE_CHIP_INDEX" val="a10240c8c892402399ff7bf0ba9cf0dd"/>
  <p:tag name="KSO_WM_UNIT_TEXT_FILL_FORE_SCHEMECOLOR_INDEX_BRIGHTNESS" val="0.15"/>
  <p:tag name="KSO_WM_UNIT_TEXT_FILL_FORE_SCHEMECOLOR_INDEX" val="13"/>
  <p:tag name="KSO_WM_UNIT_TEXT_FILL_TYPE" val="1"/>
  <p:tag name="KSO_WM_TEMPLATE_ASSEMBLE_XID" val="62d1434f02b43a043db4a5b5"/>
  <p:tag name="KSO_WM_TEMPLATE_ASSEMBLE_GROUPID" val="62d1225502b43a043db3035f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14;16;2"/>
  <p:tag name="KSO_WM_UNIT_BLOCK" val="0"/>
  <p:tag name="KSO_WM_UNIT_DEC_AREA_ID" val="d97a227aa39540fd84fd37a715f088fa"/>
  <p:tag name="KSO_WM_UNIT_SUBTYPE" val="a"/>
  <p:tag name="KSO_WM_UNIT_PRESET_TEXT" val="单击此处添加正文，文字是您思想的提炼，为了演示发布的良好效果，请言简意赅地阐述您的观点。"/>
  <p:tag name="KSO_WM_UNIT_NOCLEAR" val="0"/>
  <p:tag name="KSO_WM_UNIT_VALUE" val="9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3779_1*f*1"/>
  <p:tag name="KSO_WM_TEMPLATE_CATEGORY" val="custom"/>
  <p:tag name="KSO_WM_TEMPLATE_INDEX" val="20223779"/>
  <p:tag name="KSO_WM_UNIT_LAYERLEVEL" val="1"/>
  <p:tag name="KSO_WM_TAG_VERSION" val="1.0"/>
  <p:tag name="KSO_WM_BEAUTIFY_FLAG" val="#wm#"/>
  <p:tag name="KSO_WM_CHIP_GROUPID" val="624cf5b58c72ca61f790a253"/>
  <p:tag name="KSO_WM_CHIP_XID" val="624cf5b58c72ca61f790a252"/>
  <p:tag name="KSO_WM_CHIP_FILLAREA_FILL_RULE" val="{&quot;fill_align&quot;:&quot;cm&quot;,&quot;fill_mode&quot;:&quot;adaptive&quot;,&quot;sacle_strategy&quot;:&quot;smart&quot;}"/>
  <p:tag name="KSO_WM_ASSEMBLE_CHIP_INDEX" val="a10240c8c892402399ff7bf0ba9cf0dd"/>
  <p:tag name="KSO_WM_UNIT_TEXT_FILL_FORE_SCHEMECOLOR_INDEX_BRIGHTNESS" val="0.25"/>
  <p:tag name="KSO_WM_UNIT_TEXT_FILL_FORE_SCHEMECOLOR_INDEX" val="13"/>
  <p:tag name="KSO_WM_UNIT_TEXT_FILL_TYPE" val="1"/>
  <p:tag name="KSO_WM_TEMPLATE_ASSEMBLE_XID" val="62d1434f02b43a043db4a5b5"/>
  <p:tag name="KSO_WM_TEMPLATE_ASSEMBLE_GROUPID" val="62d1225502b43a043db3035f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a508c4fb858c4671a293a0b25922828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561d84be8dc4c5282778df1bdbaf3fc"/>
  <p:tag name="KSO_WM_SLIDE_BACKGROUND_TYPE" val="general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08b10904860941acb7ce9dd828585543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4e8024db9134de5949289196fbdd904"/>
  <p:tag name="KSO_WM_SLIDE_BACKGROUND_TYPE" val="general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8709c921673e4963ab9284bfb37e601a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3becc1418324c95b3ca2ac962580b61"/>
  <p:tag name="KSO_WM_SLIDE_BACKGROUND_TYPE" val="general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88b996cb31654c21b3f98d8103f5c7b6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95178a4df9754034b4cc243bd8c29562"/>
  <p:tag name="KSO_WM_SLIDE_BACKGROUND_TYPE" val="fram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440fafa9b31a45f18cd7323cef4db3f8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90da3eb0a844836bc99a1ac9a678389"/>
  <p:tag name="KSO_WM_SLIDE_BACKGROUND_TYPE" val="fram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950a10d5f25f49f49830024c18d82adb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4d01305b0c864b8cb55ac881651db120"/>
  <p:tag name="KSO_WM_SLIDE_BACKGROUND_TYPE" val="fram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custom0_2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  <p:tag name="KSO_WM_TEMPLATE_CATEGORY" val="custom"/>
  <p:tag name="KSO_WM_TEMPLATE_INDEX" val="0"/>
  <p:tag name="KSO_WM_CHIP_GROUPID" val="61a5d102cf14e69e7f8bce2b"/>
  <p:tag name="KSO_WM_CHIP_XID" val="620f45bb23e2a5f56cafe015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19d808d8b1fb498494c056404aa2ce0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5cc2736278f48b5949a2d2e152cb96e"/>
  <p:tag name="KSO_WM_SLIDE_BACKGROUND_TYPE" val="leftRight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d2c1e5e513c14961aee1a88f6f89d31c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1c24844f53f491698fed2f7aa164786"/>
  <p:tag name="KSO_WM_SLIDE_BACKGROUND_TYPE" val="leftRight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dc821beba4e04d30aafe48dd3157e1b6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5ba2afa186824d6a87573cb971ae747e"/>
  <p:tag name="KSO_WM_SLIDE_BACKGROUND_TYPE" val="leftRight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custom0_3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custom"/>
  <p:tag name="KSO_WM_TEMPLATE_INDEX" val="0"/>
  <p:tag name="KSO_WM_CHIP_GROUPID" val="61a5d102cf14e69e7f8bce2b"/>
  <p:tag name="KSO_WM_CHIP_XID" val="620f45bb23e2a5f56cafe016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75d0abc3174c4e41b929b92a10b7dfc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2b8ab9e8484b7dbf3f8e7c4bab25d1"/>
  <p:tag name="KSO_WM_SLIDE_BACKGROUND_TYPE" val="topBottom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b235d04a80c64df3b691662b24b40f46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e31f7e4b71a47d2a9537808d2b4e2f3"/>
  <p:tag name="KSO_WM_SLIDE_BACKGROUND_TYPE" val="topBottom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custom0_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custom"/>
  <p:tag name="KSO_WM_TEMPLATE_INDEX" val="0"/>
  <p:tag name="KSO_WM_CHIP_GROUPID" val="61a5d102cf14e69e7f8bce2b"/>
  <p:tag name="KSO_WM_CHIP_XID" val="620f45bb23e2a5f56cafe017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d1b2305b9a6942febbc454cf854db8c5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65c56f99154f412ab8d598d14ea7a229"/>
  <p:tag name="KSO_WM_SLIDE_BACKGROUND_TYPE" val="bottomTop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1e0f5feb87a74170a4f776c9f4d1bc63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7ddf8fe89fe43039b3c91b4a4c51ce7"/>
  <p:tag name="KSO_WM_SLIDE_BACKGROUND_TYPE" val="bottomTop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custom0_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custom"/>
  <p:tag name="KSO_WM_TEMPLATE_INDEX" val="0"/>
  <p:tag name="KSO_WM_CHIP_GROUPID" val="61a5d102cf14e69e7f8bce2b"/>
  <p:tag name="KSO_WM_CHIP_XID" val="620f45bb23e2a5f56cafe018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7f15ea0aad3544b785d37ff6c630ec9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0264cc5ef7ad41b1adecb3302f0488a7"/>
  <p:tag name="KSO_WM_SLIDE_BACKGROUND_TYPE" val="navigation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94d2e3f8a567498686fbf0815aee1bfc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4c106edf630f45aaa4605b3fda876dfc"/>
  <p:tag name="KSO_WM_SLIDE_BACKGROUND_TYPE" val="navigation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custom0_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custom"/>
  <p:tag name="KSO_WM_TEMPLATE_INDEX" val="0"/>
  <p:tag name="KSO_WM_CHIP_GROUPID" val="61a5d102cf14e69e7f8bce2b"/>
  <p:tag name="KSO_WM_CHIP_XID" val="620f45bb23e2a5f56cafe019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v"/>
  <p:tag name="KSO_WM_TEMPLATE_CATEGORY" val="chip"/>
  <p:tag name="KSO_WM_TEMPLATE_INDEX" val="20223779"/>
  <p:tag name="KSO_WM_UNIT_TYPE" val="i"/>
  <p:tag name="KSO_WM_UNIT_INDEX" val="1"/>
  <p:tag name="KSO_WM_UNIT_ID" val="chip20223779_15*i*1"/>
  <p:tag name="KSO_WM_BEAUTIFY_FLAG" val="#wm#"/>
  <p:tag name="KSO_WM_TAG_VERSION" val="1.0"/>
  <p:tag name="KSO_WM_CHIP_GROUPID" val="62d1225502b43a043db3035f"/>
  <p:tag name="KSO_WM_CHIP_XID" val="62d1225602b43a043db306bc"/>
  <p:tag name="KSO_WM_UNIT_DEC_AREA_ID" val="492e85cc5cbf4a1ab44a640f6485c0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1332fec2db68472ca718f855999ef054"/>
  <p:tag name="KSO_WM_SLIDE_BACKGROUND_TYPE" val="belt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7*i*1"/>
  <p:tag name="KSO_WM_BEAUTIFY_FLAG" val="#wm#"/>
  <p:tag name="KSO_WM_TAG_VERSION" val="1.0"/>
  <p:tag name="KSO_WM_CHIP_GROUPID" val="62d1225502b43a043db3035f"/>
  <p:tag name="KSO_WM_CHIP_XID" val="62d1225602b43a043db30696"/>
  <p:tag name="KSO_WM_UNIT_DEC_AREA_ID" val="287562f54b6447898776945108951e68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864fb3ec2134ca5adc046ecf1e25f32"/>
  <p:tag name="KSO_WM_SLIDE_BACKGROUND_TYPE" val="belt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t"/>
  <p:tag name="KSO_WM_TEMPLATE_CATEGORY" val="chip"/>
  <p:tag name="KSO_WM_TEMPLATE_INDEX" val="20223779"/>
  <p:tag name="KSO_WM_UNIT_TYPE" val="i"/>
  <p:tag name="KSO_WM_UNIT_INDEX" val="1"/>
  <p:tag name="KSO_WM_UNIT_ID" val="chip20223779_16*i*1"/>
  <p:tag name="KSO_WM_BEAUTIFY_FLAG" val="#wm#"/>
  <p:tag name="KSO_WM_TAG_VERSION" val="1.0"/>
  <p:tag name="KSO_WM_CHIP_GROUPID" val="62d1225502b43a043db3035f"/>
  <p:tag name="KSO_WM_CHIP_XID" val="62d1225602b43a043db30682"/>
  <p:tag name="KSO_WM_UNIT_DEC_AREA_ID" val="67d7c95320e546c18f2ed7305c190ceb"/>
  <p:tag name="KSO_WM_CHIP_FILLAREA_FILL_RULE" val="{&quot;fill_align&quot;:&quot;c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429d460a6464c1aaedd2b6c766ccc7c"/>
  <p:tag name="KSO_WM_SLIDE_BACKGROUND_TYPE" val="belt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custom0_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custom"/>
  <p:tag name="KSO_WM_TEMPLATE_INDEX" val="0"/>
  <p:tag name="KSO_WM_CHIP_GROUPID" val="61a5d102cf14e69e7f8bce2b"/>
  <p:tag name="KSO_WM_CHIP_XID" val="620f45bb23e2a5f56cafe01a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799.9968503937,&quot;width&quot;:19200}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23779_4"/>
  <p:tag name="KSO_WM_TEMPLATE_SUBCATEGORY" val="21"/>
  <p:tag name="KSO_WM_TEMPLATE_MASTER_TYPE" val="1"/>
  <p:tag name="KSO_WM_TEMPLATE_COLOR_TYPE" val="1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23779"/>
  <p:tag name="KSO_WM_SLIDE_LAYOUT" val="l"/>
  <p:tag name="KSO_WM_SLIDE_LAYOUT_CNT" val="1"/>
  <p:tag name="KSO_WM_CHIP_INFOS" val="{&quot;type&quot;:0,&quot;layout_type&quot;:&quot;1_NF_RC_4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91fe7f18adb49c6c1f3b83"/>
  <p:tag name="KSO_WM_CHIP_FILLPROP" val="[[{&quot;text_align&quot;:&quot;rm&quot;,&quot;text_direction&quot;:&quot;horizontal&quot;,&quot;support_big_font&quot;:false,&quot;picture_toward&quot;:0,&quot;picture_dockside&quot;:[],&quot;fill_id&quot;:&quot;dc12af5ba18441059f3541a920c27e33&quot;,&quot;fill_align&quot;:&quot;r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dc12af5ba18441059f3541a920c27e33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dc12af5ba18441059f3541a920c27e33&quot;,&quot;fill_align&quot;:&quot;rm&quot;,&quot;chip_types&quot;:[&quot;diagram&quot;,&quot;header&quot;]}],[{&quot;text_align&quot;:&quot;rm&quot;,&quot;text_direction&quot;:&quot;horizontal&quot;,&quot;support_big_font&quot;:false,&quot;picture_toward&quot;:0,&quot;picture_dockside&quot;:[],&quot;fill_id&quot;:&quot;dc12af5ba18441059f3541a920c27e33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dc12af5ba18441059f3541a920c27e33&quot;,&quot;fill_align&quot;:&quot;lt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dc12af5ba18441059f3541a920c27e33&quot;,&quot;fill_align&quot;:&quot;lb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dc12af5ba18441059f3541a920c27e33&quot;,&quot;fill_align&quot;:&quot;l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dc12af5ba18441059f3541a920c27e33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dc12af5ba18441059f3541a920c27e33&quot;,&quot;fill_align&quot;:&quot;l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dc12af5ba18441059f3541a920c27e33&quot;,&quot;fill_align&quot;:&quot;l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dc12af5ba18441059f3541a920c27e33&quot;,&quot;fill_align&quot;:&quot;lb&quot;,&quot;chip_types&quot;:[&quot;diagram&quot;,&quot;header&quot;]}]]"/>
  <p:tag name="KSO_WM_CHIP_DECFILLPROP" val="[]"/>
  <p:tag name="KSO_WM_CHIP_GROUPID" val="6191fe7f18adb49c6c1f3b85"/>
  <p:tag name="KSO_WM_SLIDE_BK_DARK_LIGHT" val="2"/>
  <p:tag name="KSO_WM_SLIDE_BACKGROUND_TYPE" val="general"/>
  <p:tag name="KSO_WM_DIAGRAM_GROUP_CODE" val="l1-1"/>
  <p:tag name="KSO_WM_SLIDE_DIAGTYPE" val="l"/>
  <p:tag name="KSO_WM_SLIDE_SUPPORT_FEATURE_TYPE" val="0"/>
  <p:tag name="KSO_WM_SLIDE_TYPE" val="contents"/>
  <p:tag name="KSO_WM_CHIP_COLORING" val="1"/>
  <p:tag name="KSO_WM_SLIDE_SUBTYPE" val="diag"/>
  <p:tag name="KSO_WM_TEMPLATE_ASSEMBLE_XID" val="62d1434f02b43a043db4a4ec"/>
  <p:tag name="KSO_WM_TEMPLATE_ASSEMBLE_GROUPID" val="62d1225502b43a043db3035f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01.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TYPE" val="l_h_e"/>
  <p:tag name="KSO_WM_UNIT_INDEX" val="1_1_1"/>
  <p:tag name="KSO_WM_UNIT_ID" val="custom20223779_4*l_h_e*1_1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b07d43a2fe654474a4f894073ce7e150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2"/>
  <p:tag name="KSO_WM_UNIT_USESOURCEFORMAT_APPLY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项目背景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23779_4*l_h_a*1_1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d38dc300fdbb48dabca89fe63a9961e4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8"/>
  <p:tag name="KSO_WM_UNIT_USESOURCEFORMAT_APPLY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添加正文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custom20223779_4*l_h_f*1_1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3d7c4ffe539e4df0a3039c82fb1d8951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13"/>
  <p:tag name="KSO_WM_UNIT_USESOURCEFORMAT_APPLY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custom20223779_4*l_h_i*1_1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0222bcc4b88a4ba0877c10fb54af17d1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5cffe597e22e4633906cce16efeb622a"/>
  <p:tag name="KSO_WM_UNIT_LINE_FORE_SCHEMECOLOR_INDEX_BRIGHTNESS" val="0.15"/>
  <p:tag name="KSO_WM_UNIT_LINE_FORE_SCHEMECOLOR_INDEX" val="13"/>
  <p:tag name="KSO_WM_UNIT_LINE_FILL_TYPE" val="2"/>
  <p:tag name="KSO_WM_UNIT_USESOURCEFORMAT_APPLY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03.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TYPE" val="l_h_e"/>
  <p:tag name="KSO_WM_UNIT_INDEX" val="1_3_1"/>
  <p:tag name="KSO_WM_UNIT_ID" val="custom20223779_4*l_h_e*1_3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cb6d4843db08491f8dd785701e0087c1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2"/>
  <p:tag name="KSO_WM_UNIT_USESOURCEFORMAT_APPLY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产品与服务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23779_4*l_h_a*1_3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2d0be5f5e80b4219ab4d222a64fc78f0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8"/>
  <p:tag name="KSO_WM_UNIT_USESOURCEFORMAT_APPLY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添加正文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custom20223779_4*l_h_f*1_3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2b6e00a4331e4c13a5f93db5a3e8d8b8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13"/>
  <p:tag name="KSO_WM_UNIT_USESOURCEFORMAT_APPLY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custom20223779_4*l_h_i*1_3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3bb6f66eef5c4922a0e1512e59a43699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5cffe597e22e4633906cce16efeb622a"/>
  <p:tag name="KSO_WM_UNIT_LINE_FORE_SCHEMECOLOR_INDEX_BRIGHTNESS" val="0.15"/>
  <p:tag name="KSO_WM_UNIT_LINE_FORE_SCHEMECOLOR_INDEX" val="13"/>
  <p:tag name="KSO_WM_UNIT_LINE_FILL_TYPE" val="2"/>
  <p:tag name="KSO_WM_UNIT_USESOURCEFORMAT_APPLY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02.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TYPE" val="l_h_e"/>
  <p:tag name="KSO_WM_UNIT_INDEX" val="1_2_1"/>
  <p:tag name="KSO_WM_UNIT_ID" val="custom20223779_4*l_h_e*1_2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379d8e15a4624b99aa5a970de612f9d2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2"/>
  <p:tag name="KSO_WM_UNIT_USESOURCEFORMAT_APPLY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项目概况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23779_4*l_h_a*1_2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779d27e2203a48338ffb3b30a2fe34d8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8"/>
  <p:tag name="KSO_WM_UNIT_USESOURCEFORMAT_APPLY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添加正文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custom20223779_4*l_h_f*1_2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ea873594b28b4e14bb2345c1192d0ce9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13"/>
  <p:tag name="KSO_WM_UNIT_USESOURCEFORMAT_APPLY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custom20223779_4*l_h_i*1_2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92a4c37da7c445ba8da0127f738c4674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5cffe597e22e4633906cce16efeb622a"/>
  <p:tag name="KSO_WM_UNIT_LINE_FORE_SCHEMECOLOR_INDEX_BRIGHTNESS" val="0.15"/>
  <p:tag name="KSO_WM_UNIT_LINE_FORE_SCHEMECOLOR_INDEX" val="13"/>
  <p:tag name="KSO_WM_UNIT_LINE_FILL_TYPE" val="2"/>
  <p:tag name="KSO_WM_UNIT_USESOURCEFORMAT_APPLY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04.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TYPE" val="l_h_e"/>
  <p:tag name="KSO_WM_UNIT_INDEX" val="1_4_1"/>
  <p:tag name="KSO_WM_UNIT_ID" val="custom20223779_4*l_h_e*1_4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70f3fc6535ed4dbca60a72174c989aaf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2"/>
  <p:tag name="KSO_WM_UNIT_USESOURCEFORMAT_APPLY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市场分析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23779_4*l_h_a*1_4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aad29540a5574c16b77c2426663a3d26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8"/>
  <p:tag name="KSO_WM_UNIT_USESOURCEFORMAT_APPLY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添加正文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custom20223779_4*l_h_f*1_4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ce7c705308fd49a782204132392b6011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ILL_FORE_SCHEMECOLOR_INDEX_BRIGHTNESS" val="0.15"/>
  <p:tag name="KSO_WM_UNIT_TEXT_FILL_FORE_SCHEMECOLOR_INDEX" val="13"/>
  <p:tag name="KSO_WM_UNIT_TEXT_FILL_TYPE" val="1"/>
  <p:tag name="KSO_WM_UNIT_VALUE" val="13"/>
  <p:tag name="KSO_WM_UNIT_USESOURCEFORMAT_APPLY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custom20223779_4*l_h_i*1_4_1"/>
  <p:tag name="KSO_WM_TEMPLATE_CATEGORY" val="custom"/>
  <p:tag name="KSO_WM_TEMPLATE_INDEX" val="20223779"/>
  <p:tag name="KSO_WM_UNIT_LAYERLEVEL" val="1_1_1"/>
  <p:tag name="KSO_WM_TAG_VERSION" val="1.0"/>
  <p:tag name="KSO_WM_BEAUTIFY_FLAG" val="#wm#"/>
  <p:tag name="KSO_WM_DIAGRAM_GROUP_CODE" val="l1-1"/>
  <p:tag name="KSO_WM_UNIT_BLOCK" val="0"/>
  <p:tag name="KSO_WM_UNIT_DEC_AREA_ID" val="6327f3809e1a497c8de4c4748eac8684"/>
  <p:tag name="KSO_WM_UNIT_IS_LAYOUT_DIAGRAM" val="1"/>
  <p:tag name="KSO_WM_CHIP_GROUPID" val="619379e418adb49c6c1f4307"/>
  <p:tag name="KSO_WM_CHIP_XID" val="6194704418adb49c6c1f4887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5cffe597e22e4633906cce16efeb622a"/>
  <p:tag name="KSO_WM_UNIT_LINE_FORE_SCHEMECOLOR_INDEX_BRIGHTNESS" val="0.15"/>
  <p:tag name="KSO_WM_UNIT_LINE_FORE_SCHEMECOLOR_INDEX" val="13"/>
  <p:tag name="KSO_WM_UNIT_LINE_FILL_TYPE" val="2"/>
  <p:tag name="KSO_WM_UNIT_USESOURCEFORMAT_APPLY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HIP_GROUPID" val="619379e418adb49c6c1f4307"/>
  <p:tag name="KSO_WM_CHIP_XID" val="6194704418adb49c6c1f4887"/>
  <p:tag name="KSO_WM_UNIT_DEC_AREA_ID" val="7b2bb52648364c60b81d3ec42d28e39a"/>
  <p:tag name="KSO_WM_CHIP_FILLAREA_FILL_RULE" val="{&quot;fill_align&quot;:&quot;cm&quot;,&quot;fill_mode&quot;:&quot;fix&quot;,&quot;sacle_strategy&quot;:&quot;stretch&quot;}"/>
  <p:tag name="KSO_WM_ASSEMBLE_CHIP_INDEX" val="5cffe597e22e4633906cce16efeb622a"/>
  <p:tag name="KSO_WM_UNIT_TEXT_FORE_SCHEMECOLOR_INDEX_BRIGHTNESS" val="0.15"/>
  <p:tag name="KSO_WM_UNIT_TEXT_FORE_SCHEMECOLOR_INDEX" val="13"/>
  <p:tag name="KSO_WM_UNIT_TEXT_LINE_FILL_TYPE" val="2"/>
  <p:tag name="KSO_WM_TEMPLATE_CATEGORY" val="custom"/>
  <p:tag name="KSO_WM_TEMPLATE_INDEX" val="20223779"/>
  <p:tag name="KSO_WM_UNIT_ID" val="custom20223779_4**"/>
  <p:tag name="KSO_WM_UNIT_VALUE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532,&quot;width&quot;:10176}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764.897637795276,&quot;width&quot;:8713.469291338582}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196*85"/>
  <p:tag name="TABLE_ENDDRAG_RECT" val="70*164*196*8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5081056-1aba-47b9-aca1-851cd044f72e}"/>
  <p:tag name="TABLE_ENDDRAG_ORIGIN_RECT" val="883*408"/>
  <p:tag name="TABLE_ENDDRAG_RECT" val="50*124*883*408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MPHASIZE_COLOR" val="16352824"/>
  <p:tag name="TABLE_SKINIDX" val="0"/>
  <p:tag name="TABLE_COLORIDX" val="7"/>
  <p:tag name="TABLE_COLOR_RGB" val="0x000000*0xFFFFFF*0x212121*0xFFFFFF*0xF98638*0xFFB829*0x37BECC*0x1687A5*0x3A3A47*0xC7DADD"/>
  <p:tag name="KSO_WM_UNIT_TABLE_BEAUTIFY" val="smartTable{a121c0e9-4828-4a14-a2ef-841153ad2831}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2db74bd-f22e-44fd-96b8-464c05d4bd9e}"/>
  <p:tag name="TABLE_EMPHASIZE_COLOR" val="16352824"/>
  <p:tag name="TABLE_SKINIDX" val="0"/>
  <p:tag name="TABLE_COLORIDX" val="7"/>
  <p:tag name="TABLE_COLOR_RGB" val="0x000000*0xFFFFFF*0x212121*0xFFFFFF*0xF98638*0xFFB829*0x37BECC*0x1687A5*0x3A3A47*0xC7DADD"/>
  <p:tag name="TABLE_ENDDRAG_ORIGIN_RECT" val="802*404"/>
  <p:tag name="TABLE_ENDDRAG_RECT" val="106*79*802*40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ebb4681-bf40-4aa6-981e-2b045335d49a}"/>
  <p:tag name="TABLE_SKINIDX" val="0"/>
  <p:tag name="TABLE_COLORIDX" val="3"/>
  <p:tag name="TABLE_COLOR_RGB" val="0x000000*0xFFFFFF*0x212121*0xFFFFFF*0xFF6238*0xFFD147*0xFFB57D*0xFF7A51*0xFFD791*0xFF8C6D"/>
  <p:tag name="TABLE_EMPHASIZE_COLOR" val="16736824"/>
  <p:tag name="TABLE_ENDDRAG_ORIGIN_RECT" val="750*347"/>
  <p:tag name="TABLE_ENDDRAG_RECT" val="142*155*750*34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968da01-60bb-4ee7-bf01-7003d5e5ea4c}"/>
  <p:tag name="TABLE_EMPHASIZE_COLOR" val="16352824"/>
  <p:tag name="TABLE_SKINIDX" val="0"/>
  <p:tag name="TABLE_COLORIDX" val="7"/>
  <p:tag name="TABLE_COLOR_RGB" val="0x000000*0xFFFFFF*0x212121*0xFFFFFF*0xF98638*0xFFB829*0x37BECC*0x1687A5*0x3A3A47*0xC7DADD"/>
  <p:tag name="TABLE_ENDDRAG_ORIGIN_RECT" val="891*376"/>
  <p:tag name="TABLE_ENDDRAG_RECT" val="38*139*891*37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f6a52ec-571c-405c-9971-d71d5c45d78a}"/>
  <p:tag name="TABLE_EMPHASIZE_COLOR" val="16352824"/>
  <p:tag name="TABLE_SKINIDX" val="0"/>
  <p:tag name="TABLE_COLORIDX" val="7"/>
  <p:tag name="TABLE_COLOR_RGB" val="0x000000*0xFFFFFF*0x212121*0xFFFFFF*0xF98638*0xFFB829*0x37BECC*0x1687A5*0x3A3A47*0xC7DADD"/>
  <p:tag name="TABLE_ENDDRAG_ORIGIN_RECT" val="860*187"/>
  <p:tag name="TABLE_ENDDRAG_RECT" val="45*109*860*18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5457128-9145-4f0b-b572-c076307396dc}"/>
  <p:tag name="TABLE_EMPHASIZE_COLOR" val="16352824"/>
  <p:tag name="TABLE_SKINIDX" val="0"/>
  <p:tag name="TABLE_COLORIDX" val="7"/>
  <p:tag name="TABLE_COLOR_RGB" val="0x000000*0xFFFFFF*0x212121*0xFFFFFF*0xF98638*0xFFB829*0x37BECC*0x1687A5*0x3A3A47*0xC7DADD"/>
  <p:tag name="TABLE_ENDDRAG_ORIGIN_RECT" val="860*175"/>
  <p:tag name="TABLE_ENDDRAG_RECT" val="45*319*860*17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5edabb1-c7c4-4751-963d-e0d37898c26e}"/>
  <p:tag name="TABLE_EMPHASIZE_COLOR" val="16352824"/>
  <p:tag name="TABLE_SKINIDX" val="0"/>
  <p:tag name="TABLE_COLORIDX" val="7"/>
  <p:tag name="TABLE_COLOR_RGB" val="0x000000*0xFFFFFF*0x212121*0xFFFFFF*0xF98638*0xFFB829*0x37BECC*0x1687A5*0x3A3A47*0xC7DADD"/>
  <p:tag name="TABLE_ENDDRAG_ORIGIN_RECT" val="860*190"/>
  <p:tag name="TABLE_ENDDRAG_RECT" val="45*109*860*19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5457128-9145-4f0b-b572-c076307396dc}"/>
  <p:tag name="TABLE_EMPHASIZE_COLOR" val="16352824"/>
  <p:tag name="TABLE_SKINIDX" val="0"/>
  <p:tag name="TABLE_COLORIDX" val="7"/>
  <p:tag name="TABLE_COLOR_RGB" val="0x000000*0xFFFFFF*0x212121*0xFFFFFF*0xF98638*0xFFB829*0x37BECC*0x1687A5*0x3A3A47*0xC7DADD"/>
  <p:tag name="TABLE_ENDDRAG_ORIGIN_RECT" val="860*203"/>
  <p:tag name="TABLE_ENDDRAG_RECT" val="45*291*860*20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9EDDC"/>
      </a:dk2>
      <a:lt2>
        <a:srgbClr val="FFFFFF"/>
      </a:lt2>
      <a:accent1>
        <a:srgbClr val="E09B2F"/>
      </a:accent1>
      <a:accent2>
        <a:srgbClr val="C1B038"/>
      </a:accent2>
      <a:accent3>
        <a:srgbClr val="9FC155"/>
      </a:accent3>
      <a:accent4>
        <a:srgbClr val="7ACE7D"/>
      </a:accent4>
      <a:accent5>
        <a:srgbClr val="53D8A8"/>
      </a:accent5>
      <a:accent6>
        <a:srgbClr val="2EDFD1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4996</Words>
  <Application>Microsoft Office PowerPoint</Application>
  <PresentationFormat>宽屏</PresentationFormat>
  <Paragraphs>677</Paragraphs>
  <Slides>55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55</vt:i4>
      </vt:variant>
    </vt:vector>
  </HeadingPairs>
  <TitlesOfParts>
    <vt:vector size="62" baseType="lpstr">
      <vt:lpstr>宋体</vt:lpstr>
      <vt:lpstr>微软雅黑</vt:lpstr>
      <vt:lpstr>Arial</vt:lpstr>
      <vt:lpstr>Calibri</vt:lpstr>
      <vt:lpstr>Wingdings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2023-04-28T05:52:10Z</dcterms:created>
  <dcterms:modified xsi:type="dcterms:W3CDTF">2023-04-28T05:52:27Z</dcterms:modified>
</cp:coreProperties>
</file>