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6" r:id="rId3"/>
    <p:sldMasterId id="2147483668" r:id="rId4"/>
  </p:sldMasterIdLst>
  <p:notesMasterIdLst>
    <p:notesMasterId r:id="rId9"/>
  </p:notesMasterIdLst>
  <p:handoutMasterIdLst>
    <p:handoutMasterId r:id="rId62"/>
  </p:handoutMasterIdLst>
  <p:sldIdLst>
    <p:sldId id="524" r:id="rId5"/>
    <p:sldId id="342" r:id="rId6"/>
    <p:sldId id="292" r:id="rId7"/>
    <p:sldId id="344" r:id="rId8"/>
    <p:sldId id="347" r:id="rId10"/>
    <p:sldId id="349" r:id="rId11"/>
    <p:sldId id="350" r:id="rId12"/>
    <p:sldId id="351" r:id="rId13"/>
    <p:sldId id="363" r:id="rId14"/>
    <p:sldId id="364" r:id="rId15"/>
    <p:sldId id="359" r:id="rId16"/>
    <p:sldId id="367" r:id="rId17"/>
    <p:sldId id="366" r:id="rId18"/>
    <p:sldId id="362" r:id="rId19"/>
    <p:sldId id="368" r:id="rId20"/>
    <p:sldId id="448" r:id="rId21"/>
    <p:sldId id="485" r:id="rId22"/>
    <p:sldId id="449" r:id="rId23"/>
    <p:sldId id="486" r:id="rId24"/>
    <p:sldId id="487" r:id="rId25"/>
    <p:sldId id="369" r:id="rId26"/>
    <p:sldId id="376" r:id="rId27"/>
    <p:sldId id="374" r:id="rId28"/>
    <p:sldId id="386" r:id="rId29"/>
    <p:sldId id="382" r:id="rId30"/>
    <p:sldId id="379" r:id="rId31"/>
    <p:sldId id="418" r:id="rId32"/>
    <p:sldId id="420" r:id="rId33"/>
    <p:sldId id="419" r:id="rId34"/>
    <p:sldId id="421" r:id="rId35"/>
    <p:sldId id="422" r:id="rId36"/>
    <p:sldId id="423" r:id="rId37"/>
    <p:sldId id="425" r:id="rId38"/>
    <p:sldId id="426" r:id="rId39"/>
    <p:sldId id="389" r:id="rId40"/>
    <p:sldId id="390" r:id="rId41"/>
    <p:sldId id="417" r:id="rId42"/>
    <p:sldId id="392" r:id="rId43"/>
    <p:sldId id="384" r:id="rId44"/>
    <p:sldId id="343" r:id="rId45"/>
    <p:sldId id="378" r:id="rId46"/>
    <p:sldId id="416" r:id="rId47"/>
    <p:sldId id="393" r:id="rId48"/>
    <p:sldId id="394" r:id="rId49"/>
    <p:sldId id="407" r:id="rId50"/>
    <p:sldId id="415" r:id="rId51"/>
    <p:sldId id="488" r:id="rId52"/>
    <p:sldId id="395" r:id="rId53"/>
    <p:sldId id="396" r:id="rId54"/>
    <p:sldId id="398" r:id="rId55"/>
    <p:sldId id="412" r:id="rId56"/>
    <p:sldId id="413" r:id="rId57"/>
    <p:sldId id="397" r:id="rId58"/>
    <p:sldId id="399" r:id="rId59"/>
    <p:sldId id="525" r:id="rId60"/>
    <p:sldId id="283" r:id="rId61"/>
  </p:sldIdLst>
  <p:sldSz cx="9144000" cy="5143500" type="screen16x9"/>
  <p:notesSz cx="12192000" cy="6858000"/>
  <p:embeddedFontLst>
    <p:embeddedFont>
      <p:font typeface="微软雅黑" panose="020B0503020204020204" charset="-122"/>
      <p:regular r:id="rId67"/>
    </p:embeddedFont>
    <p:embeddedFont>
      <p:font typeface="汉仪雅酷黑简" panose="00020600040101010101" charset="-122"/>
      <p:regular r:id="rId68"/>
    </p:embeddedFont>
    <p:embeddedFont>
      <p:font typeface="黑体" panose="02010609060101010101" charset="-122"/>
      <p:regular r:id="rId69"/>
    </p:embeddedFont>
    <p:embeddedFont>
      <p:font typeface="仿宋" panose="02010609060101010101" charset="-122"/>
      <p:regular r:id="rId70"/>
    </p:embeddedFont>
    <p:embeddedFont>
      <p:font typeface="Calibri" panose="020F0502020204030204" charset="0"/>
      <p:regular r:id="rId71"/>
      <p:bold r:id="rId72"/>
      <p:italic r:id="rId73"/>
      <p:boldItalic r:id="rId74"/>
    </p:embeddedFont>
    <p:embeddedFont>
      <p:font typeface="汉仪雅酷黑W" panose="00020600040101010101" charset="-122"/>
      <p:regular r:id="rId75"/>
    </p:embeddedFont>
    <p:embeddedFont>
      <p:font typeface="汉仪雅酷黑繁" panose="00020600040101010101" charset="-122"/>
      <p:regular r:id="rId76"/>
    </p:embeddedFont>
    <p:embeddedFont>
      <p:font typeface="Microsoft JhengHei UI" panose="020B0604030504040204" charset="-120"/>
      <p:regular r:id="rId77"/>
    </p:embeddedFont>
    <p:embeddedFont>
      <p:font typeface="等线 Light" panose="02010600030101010101" charset="-122"/>
      <p:regular r:id="rId78"/>
    </p:embeddedFont>
    <p:embeddedFont>
      <p:font typeface="等线" panose="02010600030101010101" charset="-122"/>
      <p:regular r:id="rId79"/>
    </p:embeddedFont>
  </p:embeddedFontLst>
  <p:custDataLst>
    <p:tags r:id="rId80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1" orient="horz" pos="2028" userDrawn="1">
          <p15:clr>
            <a:srgbClr val="A4A3A4"/>
          </p15:clr>
        </p15:guide>
        <p15:guide id="2" pos="15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作者" initials="A" lastIdx="5" clrIdx="0"/>
  <p:cmAuthor id="1" name="凯悦" initials="凯" lastIdx="11" clrIdx="0"/>
  <p:cmAuthor id="2" name="Md Afjal Hossain" initials="M" lastIdx="0" clrIdx="0"/>
  <p:cmAuthor id="3" name="孔烨" initials="孔" lastIdx="1" clrIdx="2"/>
  <p:cmAuthor id="4" name="滕文" initials="滕" lastIdx="4" clrIdx="0"/>
  <p:cmAuthor id="5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6E4F2"/>
    <a:srgbClr val="8DDCEE"/>
    <a:srgbClr val="38C1F3"/>
    <a:srgbClr val="97DFF0"/>
    <a:srgbClr val="A0E2F1"/>
    <a:srgbClr val="8DE9FA"/>
    <a:srgbClr val="F5F7F9"/>
    <a:srgbClr val="B4E2EE"/>
    <a:srgbClr val="96D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39" d="100"/>
          <a:sy n="139" d="100"/>
        </p:scale>
        <p:origin x="132" y="432"/>
      </p:cViewPr>
      <p:guideLst>
        <p:guide orient="horz" pos="1620"/>
        <p:guide pos="2880"/>
        <p:guide orient="horz" pos="2028"/>
        <p:guide pos="15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0" Type="http://schemas.openxmlformats.org/officeDocument/2006/relationships/tags" Target="tags/tag81.xml"/><Relationship Id="rId8" Type="http://schemas.openxmlformats.org/officeDocument/2006/relationships/slide" Target="slides/slide4.xml"/><Relationship Id="rId79" Type="http://schemas.openxmlformats.org/officeDocument/2006/relationships/font" Target="fonts/font13.fntdata"/><Relationship Id="rId78" Type="http://schemas.openxmlformats.org/officeDocument/2006/relationships/font" Target="fonts/font12.fntdata"/><Relationship Id="rId77" Type="http://schemas.openxmlformats.org/officeDocument/2006/relationships/font" Target="fonts/font11.fntdata"/><Relationship Id="rId76" Type="http://schemas.openxmlformats.org/officeDocument/2006/relationships/font" Target="fonts/font10.fntdata"/><Relationship Id="rId75" Type="http://schemas.openxmlformats.org/officeDocument/2006/relationships/font" Target="fonts/font9.fntdata"/><Relationship Id="rId74" Type="http://schemas.openxmlformats.org/officeDocument/2006/relationships/font" Target="fonts/font8.fntdata"/><Relationship Id="rId73" Type="http://schemas.openxmlformats.org/officeDocument/2006/relationships/font" Target="fonts/font7.fntdata"/><Relationship Id="rId72" Type="http://schemas.openxmlformats.org/officeDocument/2006/relationships/font" Target="fonts/font6.fntdata"/><Relationship Id="rId71" Type="http://schemas.openxmlformats.org/officeDocument/2006/relationships/font" Target="fonts/font5.fntdata"/><Relationship Id="rId70" Type="http://schemas.openxmlformats.org/officeDocument/2006/relationships/font" Target="fonts/font4.fntdata"/><Relationship Id="rId7" Type="http://schemas.openxmlformats.org/officeDocument/2006/relationships/slide" Target="slides/slide3.xml"/><Relationship Id="rId69" Type="http://schemas.openxmlformats.org/officeDocument/2006/relationships/font" Target="fonts/font3.fntdata"/><Relationship Id="rId68" Type="http://schemas.openxmlformats.org/officeDocument/2006/relationships/font" Target="fonts/font2.fntdata"/><Relationship Id="rId67" Type="http://schemas.openxmlformats.org/officeDocument/2006/relationships/font" Target="fonts/font1.fntdata"/><Relationship Id="rId66" Type="http://schemas.openxmlformats.org/officeDocument/2006/relationships/commentAuthors" Target="commentAuthors.xml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handoutMaster" Target="handoutMasters/handoutMaster1.xml"/><Relationship Id="rId61" Type="http://schemas.openxmlformats.org/officeDocument/2006/relationships/slide" Target="slides/slide56.xml"/><Relationship Id="rId60" Type="http://schemas.openxmlformats.org/officeDocument/2006/relationships/slide" Target="slides/slide55.xml"/><Relationship Id="rId6" Type="http://schemas.openxmlformats.org/officeDocument/2006/relationships/slide" Target="slides/slide2.xml"/><Relationship Id="rId59" Type="http://schemas.openxmlformats.org/officeDocument/2006/relationships/slide" Target="slides/slide54.xml"/><Relationship Id="rId58" Type="http://schemas.openxmlformats.org/officeDocument/2006/relationships/slide" Target="slides/slide53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" Type="http://schemas.openxmlformats.org/officeDocument/2006/relationships/slide" Target="slides/slide1.xml"/><Relationship Id="rId49" Type="http://schemas.openxmlformats.org/officeDocument/2006/relationships/slide" Target="slides/slide4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67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67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7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7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294553" y="642938"/>
            <a:ext cx="308556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2167467" y="2475309"/>
            <a:ext cx="17339733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dirty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dirty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dirty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dirty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dirty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dirty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E9645-6B8D-9F4C-B82D-ED3337EBF62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846"/>
            <a:ext cx="7772400" cy="1080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1012"/>
            <a:ext cx="6400800" cy="12861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00100" y="1200422"/>
            <a:ext cx="3977640" cy="3395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273"/>
            <a:ext cx="3977640" cy="3395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正文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25" y="841941"/>
            <a:ext cx="6858150" cy="1791060"/>
          </a:xfrm>
        </p:spPr>
        <p:txBody>
          <a:bodyPr anchor="b"/>
          <a:lstStyle>
            <a:lvl1pPr algn="ctr">
              <a:defRPr sz="4500"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25" y="2702072"/>
            <a:ext cx="6858150" cy="124207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9335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99231" y="685885"/>
            <a:ext cx="7350465" cy="1928038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99231" y="2670630"/>
            <a:ext cx="7350465" cy="1104436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66" y="456356"/>
            <a:ext cx="8228092" cy="52926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6366" y="1117938"/>
            <a:ext cx="8228092" cy="3569841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3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493316" y="2886656"/>
            <a:ext cx="5827444" cy="575171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493316" y="3461827"/>
            <a:ext cx="5827444" cy="65078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35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66" y="456356"/>
            <a:ext cx="8228092" cy="52926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56366" y="1126039"/>
            <a:ext cx="3883163" cy="3561740"/>
          </a:xfrm>
        </p:spPr>
        <p:txBody>
          <a:bodyPr vert="horz" lIns="90000" tIns="46800" rIns="90000" bIns="4680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809397" y="1126039"/>
            <a:ext cx="3883163" cy="3561740"/>
          </a:xfrm>
        </p:spPr>
        <p:txBody>
          <a:bodyPr lIns="90000" tIns="46800" rIns="90000" bIns="468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2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05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lnSpc>
                <a:spcPct val="120000"/>
              </a:lnSpc>
              <a:defRPr sz="105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66" y="456356"/>
            <a:ext cx="8228092" cy="52926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56366" y="1072032"/>
            <a:ext cx="4007381" cy="286235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56366" y="1390672"/>
            <a:ext cx="4007381" cy="3297107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7490" y="1066428"/>
            <a:ext cx="4007381" cy="286235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7490" y="1390672"/>
            <a:ext cx="4007381" cy="3297107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05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6366" y="456356"/>
            <a:ext cx="8228092" cy="529265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56366" y="1166544"/>
            <a:ext cx="3925376" cy="345642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763490" y="1166544"/>
            <a:ext cx="3920968" cy="345642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7677212" y="685885"/>
            <a:ext cx="783113" cy="3772366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1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85899" y="685885"/>
            <a:ext cx="6877896" cy="3772366"/>
          </a:xfrm>
        </p:spPr>
        <p:txBody>
          <a:bodyPr vert="eaVert" lIns="46800" tIns="46800" rIns="46800" bIns="468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56366" y="580572"/>
            <a:ext cx="8230793" cy="4112608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514350" indent="-17145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899231" y="1863230"/>
            <a:ext cx="7350465" cy="76419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899231" y="2670630"/>
            <a:ext cx="7350465" cy="353744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876"/>
            <a:ext cx="6858000" cy="1790921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862"/>
            <a:ext cx="6858000" cy="124197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462"/>
            <a:ext cx="7886700" cy="213981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522"/>
            <a:ext cx="7886700" cy="112527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388"/>
            <a:ext cx="3886200" cy="3263906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388"/>
            <a:ext cx="3886200" cy="3263906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78"/>
            <a:ext cx="7886700" cy="994295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261028"/>
            <a:ext cx="3868340" cy="61801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1879038"/>
            <a:ext cx="3868340" cy="2763782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1028"/>
            <a:ext cx="3887391" cy="61801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038"/>
            <a:ext cx="3887391" cy="2763782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42"/>
            <a:ext cx="2949178" cy="120029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660"/>
            <a:ext cx="4629150" cy="36556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241"/>
            <a:ext cx="2949178" cy="285904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42"/>
            <a:ext cx="2949178" cy="120029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660"/>
            <a:ext cx="4629150" cy="365567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241"/>
            <a:ext cx="2949178" cy="285904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78"/>
            <a:ext cx="1971675" cy="4359417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78"/>
            <a:ext cx="5800725" cy="4359417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7" Type="http://schemas.openxmlformats.org/officeDocument/2006/relationships/theme" Target="../theme/theme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3458" y="1787218"/>
            <a:ext cx="2596039" cy="11170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Arial Unicode MS" panose="020B0604020202020204" charset="-122"/>
                <a:cs typeface="Arial Unicode MS" panose="020B0604020202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7694" y="1100596"/>
            <a:ext cx="7928610" cy="33673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4538"/>
            <a:ext cx="2926080" cy="2572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4538"/>
            <a:ext cx="2103120" cy="2572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4538"/>
            <a:ext cx="2103120" cy="2572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>
        <a:defRPr>
          <a:latin typeface="宋体" panose="02010600030101010101" pitchFamily="2" charset="-122"/>
          <a:ea typeface="+mj-ea"/>
          <a:cs typeface="宋体" panose="02010600030101010101" pitchFamily="2" charset="-122"/>
          <a:sym typeface="宋体" panose="02010600030101010101" pitchFamily="2" charset="-122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8035">
        <a:defRPr>
          <a:latin typeface="+mn-lt"/>
          <a:ea typeface="+mn-ea"/>
          <a:cs typeface="+mn-cs"/>
        </a:defRPr>
      </a:lvl7pPr>
      <a:lvl8pPr marL="2400935">
        <a:defRPr>
          <a:latin typeface="+mn-lt"/>
          <a:ea typeface="+mn-ea"/>
          <a:cs typeface="+mn-cs"/>
        </a:defRPr>
      </a:lvl8pPr>
      <a:lvl9pPr marL="274383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8035">
        <a:defRPr>
          <a:latin typeface="+mn-lt"/>
          <a:ea typeface="+mn-ea"/>
          <a:cs typeface="+mn-cs"/>
        </a:defRPr>
      </a:lvl7pPr>
      <a:lvl8pPr marL="2400935">
        <a:defRPr>
          <a:latin typeface="+mn-lt"/>
          <a:ea typeface="+mn-ea"/>
          <a:cs typeface="+mn-cs"/>
        </a:defRPr>
      </a:lvl8pPr>
      <a:lvl9pPr marL="2743835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56366" y="456356"/>
            <a:ext cx="8228092" cy="52926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56366" y="1117938"/>
            <a:ext cx="8228092" cy="3569841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59067" y="4736385"/>
            <a:ext cx="2025293" cy="237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447" y="4736385"/>
            <a:ext cx="2970431" cy="237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659165" y="4736385"/>
            <a:ext cx="2025293" cy="237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78"/>
            <a:ext cx="7886700" cy="994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388"/>
            <a:ext cx="7886700" cy="3263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851"/>
            <a:ext cx="2057400" cy="273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9A068-3BF8-054D-BD67-1892110A01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851"/>
            <a:ext cx="3086100" cy="273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851"/>
            <a:ext cx="2057400" cy="2738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ACDE7-133E-5044-B5D5-05306F3CCAC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tags" Target="../tags/tag6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15.png"/><Relationship Id="rId1" Type="http://schemas.openxmlformats.org/officeDocument/2006/relationships/tags" Target="../tags/tag6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jpeg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image" Target="../media/image30.jpeg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image" Target="../media/image29.jpeg"/><Relationship Id="rId2" Type="http://schemas.openxmlformats.org/officeDocument/2006/relationships/tags" Target="../tags/tag68.xml"/><Relationship Id="rId13" Type="http://schemas.openxmlformats.org/officeDocument/2006/relationships/slideLayout" Target="../slideLayouts/slideLayout6.xml"/><Relationship Id="rId12" Type="http://schemas.openxmlformats.org/officeDocument/2006/relationships/image" Target="../media/image34.jpeg"/><Relationship Id="rId11" Type="http://schemas.openxmlformats.org/officeDocument/2006/relationships/image" Target="../media/image33.jpeg"/><Relationship Id="rId10" Type="http://schemas.openxmlformats.org/officeDocument/2006/relationships/image" Target="../media/image32.jpeg"/><Relationship Id="rId1" Type="http://schemas.openxmlformats.org/officeDocument/2006/relationships/tags" Target="../tags/tag6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8.jpeg"/><Relationship Id="rId1" Type="http://schemas.openxmlformats.org/officeDocument/2006/relationships/tags" Target="../tags/tag73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40.jpeg"/><Relationship Id="rId2" Type="http://schemas.openxmlformats.org/officeDocument/2006/relationships/tags" Target="../tags/tag74.xml"/><Relationship Id="rId1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1.jpeg"/><Relationship Id="rId1" Type="http://schemas.openxmlformats.org/officeDocument/2006/relationships/tags" Target="../tags/tag7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2.jpeg"/><Relationship Id="rId1" Type="http://schemas.openxmlformats.org/officeDocument/2006/relationships/tags" Target="../tags/tag7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7.xml"/><Relationship Id="rId1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8.xml"/><Relationship Id="rId1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79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67.svg"/><Relationship Id="rId7" Type="http://schemas.openxmlformats.org/officeDocument/2006/relationships/image" Target="../media/image66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35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0.jpeg"/><Relationship Id="rId1" Type="http://schemas.openxmlformats.org/officeDocument/2006/relationships/image" Target="../media/image69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1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2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3.jpe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4.png"/><Relationship Id="rId2" Type="http://schemas.openxmlformats.org/officeDocument/2006/relationships/image" Target="../media/image1.jpeg"/><Relationship Id="rId1" Type="http://schemas.openxmlformats.org/officeDocument/2006/relationships/tags" Target="../tags/tag8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1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\Users\1\Desktop\晏\1.png1"/>
          <p:cNvPicPr/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9050"/>
            <a:ext cx="9144635" cy="515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0" y="-19050"/>
            <a:ext cx="9143365" cy="5081270"/>
          </a:xfrm>
          <a:prstGeom prst="rect">
            <a:avLst/>
          </a:prstGeom>
          <a:solidFill>
            <a:srgbClr val="00B0F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15925" y="1581785"/>
            <a:ext cx="8195945" cy="137731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4000">
                <a:srgbClr val="96DEF0">
                  <a:alpha val="72000"/>
                </a:srgbClr>
              </a:gs>
              <a:gs pos="40000">
                <a:srgbClr val="96DEF0">
                  <a:alpha val="73000"/>
                </a:srgbClr>
              </a:gs>
              <a:gs pos="100000">
                <a:srgbClr val="96DEF0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 flipH="1">
            <a:off x="685800" y="2114550"/>
            <a:ext cx="72644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800" dirty="0">
                <a:latin typeface="汉仪雅酷黑简" panose="00020600040101010101" charset="-122"/>
                <a:ea typeface="汉仪雅酷黑简" panose="00020600040101010101" charset="-122"/>
                <a:cs typeface="黑体" panose="02010609060101010101" charset="-122"/>
                <a:sym typeface="+mn-ea"/>
              </a:rPr>
              <a:t>品牌汽车媒体野营试驾会策划案</a:t>
            </a:r>
            <a:endParaRPr lang="zh-CN" altLang="en-US" sz="2800" dirty="0">
              <a:latin typeface="汉仪雅酷黑简" panose="00020600040101010101" charset="-122"/>
              <a:ea typeface="汉仪雅酷黑简" panose="0002060004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 flipH="1">
            <a:off x="790575" y="1737995"/>
            <a:ext cx="71113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cap="all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</a:rPr>
              <a:t>Media in-depth test drive planning</a:t>
            </a:r>
            <a:endParaRPr lang="zh-CN" altLang="en-US" cap="all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矩形 1"/>
          <p:cNvSpPr/>
          <p:nvPr/>
        </p:nvSpPr>
        <p:spPr>
          <a:xfrm>
            <a:off x="0" y="-35401"/>
            <a:ext cx="9268778" cy="5214938"/>
          </a:xfrm>
          <a:prstGeom prst="rect">
            <a:avLst/>
          </a:prstGeom>
          <a:solidFill>
            <a:srgbClr val="22B69C">
              <a:alpha val="95000"/>
            </a:srgbClr>
          </a:solidFill>
          <a:ln w="9525">
            <a:noFill/>
          </a:ln>
        </p:spPr>
        <p:txBody>
          <a:bodyPr lIns="38100" tIns="38100" rIns="38100" bIns="38100" anchor="ctr"/>
          <a:lstStyle/>
          <a:p>
            <a:pPr algn="ctr" eaLnBrk="1"/>
            <a:endParaRPr lang="en-US" altLang="en-US" sz="2400" baseline="0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  <a:sym typeface="Helvetica Light" panose="020B0403020202020204" charset="0"/>
            </a:endParaRPr>
          </a:p>
        </p:txBody>
      </p:sp>
      <p:sp>
        <p:nvSpPr>
          <p:cNvPr id="6146" name="直接连接符 1"/>
          <p:cNvSpPr>
            <a:spLocks noChangeShapeType="1"/>
          </p:cNvSpPr>
          <p:nvPr/>
        </p:nvSpPr>
        <p:spPr bwMode="auto">
          <a:xfrm flipV="1">
            <a:off x="5284946" y="891381"/>
            <a:ext cx="0" cy="4288155"/>
          </a:xfrm>
          <a:prstGeom prst="line">
            <a:avLst/>
          </a:prstGeom>
          <a:noFill/>
          <a:ln w="76200" cap="flat" cmpd="sng">
            <a:solidFill>
              <a:srgbClr val="F0F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pPr marL="0" marR="0" lvl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charset="0"/>
              <a:ea typeface="Helvetica Light" panose="020B0403020202020204" charset="0"/>
              <a:cs typeface="Helvetica Light" panose="020B0403020202020204" charset="0"/>
              <a:sym typeface="Helvetica Light" panose="020B0403020202020204" charset="0"/>
            </a:endParaRPr>
          </a:p>
        </p:txBody>
      </p:sp>
      <p:sp>
        <p:nvSpPr>
          <p:cNvPr id="6157" name="椭圆 8"/>
          <p:cNvSpPr/>
          <p:nvPr/>
        </p:nvSpPr>
        <p:spPr bwMode="auto">
          <a:xfrm>
            <a:off x="5143024" y="796131"/>
            <a:ext cx="280511" cy="280511"/>
          </a:xfrm>
          <a:prstGeom prst="ellipse">
            <a:avLst/>
          </a:prstGeom>
          <a:solidFill>
            <a:srgbClr val="F0F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pPr algn="ctr" eaLnBrk="1"/>
            <a:endParaRPr lang="en-US" altLang="en-US" sz="2400" baseline="0">
              <a:solidFill>
                <a:srgbClr val="FFFFFF"/>
              </a:solidFill>
              <a:latin typeface="Helvetica Light" panose="020B0403020202020204" charset="0"/>
              <a:ea typeface="Helvetica Light" panose="020B0403020202020204" charset="0"/>
              <a:sym typeface="Helvetica Light" panose="020B0403020202020204" charset="0"/>
            </a:endParaRPr>
          </a:p>
        </p:txBody>
      </p:sp>
      <p:sp>
        <p:nvSpPr>
          <p:cNvPr id="10247" name="椭圆 7"/>
          <p:cNvSpPr/>
          <p:nvPr/>
        </p:nvSpPr>
        <p:spPr>
          <a:xfrm>
            <a:off x="5216843" y="869950"/>
            <a:ext cx="132874" cy="132874"/>
          </a:xfrm>
          <a:prstGeom prst="ellipse">
            <a:avLst/>
          </a:prstGeom>
          <a:solidFill>
            <a:srgbClr val="22B69C"/>
          </a:solidFill>
          <a:ln w="9525">
            <a:noFill/>
          </a:ln>
        </p:spPr>
        <p:txBody>
          <a:bodyPr lIns="38100" tIns="38100" rIns="38100" bIns="38100" anchor="ctr"/>
          <a:lstStyle/>
          <a:p>
            <a:pPr algn="ctr" eaLnBrk="1"/>
            <a:endParaRPr lang="en-US" altLang="en-US" sz="2400" baseline="0">
              <a:solidFill>
                <a:srgbClr val="FFFFFF"/>
              </a:solidFill>
              <a:latin typeface="Helvetica Light" panose="020B0403020202020204" charset="0"/>
              <a:ea typeface="Helvetica Light" panose="020B0403020202020204" charset="0"/>
              <a:sym typeface="Helvetica Light" panose="020B0403020202020204" charset="0"/>
            </a:endParaRPr>
          </a:p>
        </p:txBody>
      </p:sp>
      <p:sp>
        <p:nvSpPr>
          <p:cNvPr id="6160" name="椭圆 6"/>
          <p:cNvSpPr/>
          <p:nvPr/>
        </p:nvSpPr>
        <p:spPr bwMode="auto">
          <a:xfrm>
            <a:off x="5143024" y="1853883"/>
            <a:ext cx="280511" cy="280511"/>
          </a:xfrm>
          <a:prstGeom prst="ellipse">
            <a:avLst/>
          </a:prstGeom>
          <a:solidFill>
            <a:srgbClr val="F0F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pPr algn="ctr" eaLnBrk="1"/>
            <a:endParaRPr lang="en-US" altLang="en-US" sz="2400" baseline="0">
              <a:solidFill>
                <a:srgbClr val="FFFFFF"/>
              </a:solidFill>
              <a:latin typeface="Helvetica Light" panose="020B0403020202020204" charset="0"/>
              <a:ea typeface="Helvetica Light" panose="020B0403020202020204" charset="0"/>
              <a:sym typeface="Helvetica Light" panose="020B0403020202020204" charset="0"/>
            </a:endParaRPr>
          </a:p>
        </p:txBody>
      </p:sp>
      <p:sp>
        <p:nvSpPr>
          <p:cNvPr id="10249" name="椭圆 5"/>
          <p:cNvSpPr/>
          <p:nvPr/>
        </p:nvSpPr>
        <p:spPr>
          <a:xfrm>
            <a:off x="5216843" y="1927701"/>
            <a:ext cx="132874" cy="132874"/>
          </a:xfrm>
          <a:prstGeom prst="ellipse">
            <a:avLst/>
          </a:prstGeom>
          <a:solidFill>
            <a:srgbClr val="22B69C"/>
          </a:solidFill>
          <a:ln w="9525">
            <a:noFill/>
          </a:ln>
        </p:spPr>
        <p:txBody>
          <a:bodyPr lIns="38100" tIns="38100" rIns="38100" bIns="38100" anchor="ctr"/>
          <a:lstStyle/>
          <a:p>
            <a:pPr algn="ctr" eaLnBrk="1"/>
            <a:endParaRPr lang="en-US" altLang="en-US" sz="2400" baseline="0">
              <a:solidFill>
                <a:srgbClr val="FFFFFF"/>
              </a:solidFill>
              <a:latin typeface="Helvetica Light" panose="020B0403020202020204" charset="0"/>
              <a:ea typeface="Helvetica Light" panose="020B0403020202020204" charset="0"/>
              <a:sym typeface="Helvetica Light" panose="020B0403020202020204" charset="0"/>
            </a:endParaRPr>
          </a:p>
        </p:txBody>
      </p:sp>
      <p:sp>
        <p:nvSpPr>
          <p:cNvPr id="6163" name="椭圆 4"/>
          <p:cNvSpPr/>
          <p:nvPr/>
        </p:nvSpPr>
        <p:spPr bwMode="auto">
          <a:xfrm>
            <a:off x="5143024" y="2988786"/>
            <a:ext cx="280511" cy="281464"/>
          </a:xfrm>
          <a:prstGeom prst="ellipse">
            <a:avLst/>
          </a:prstGeom>
          <a:solidFill>
            <a:srgbClr val="F0F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pPr algn="ctr" eaLnBrk="1"/>
            <a:endParaRPr lang="en-US" altLang="en-US" sz="2400" baseline="0">
              <a:solidFill>
                <a:srgbClr val="FFFFFF"/>
              </a:solidFill>
              <a:latin typeface="Helvetica Light" panose="020B0403020202020204" charset="0"/>
              <a:ea typeface="Helvetica Light" panose="020B0403020202020204" charset="0"/>
              <a:sym typeface="Helvetica Light" panose="020B0403020202020204" charset="0"/>
            </a:endParaRPr>
          </a:p>
        </p:txBody>
      </p:sp>
      <p:sp>
        <p:nvSpPr>
          <p:cNvPr id="10251" name="椭圆 3"/>
          <p:cNvSpPr/>
          <p:nvPr/>
        </p:nvSpPr>
        <p:spPr>
          <a:xfrm>
            <a:off x="5216843" y="3063081"/>
            <a:ext cx="132874" cy="132398"/>
          </a:xfrm>
          <a:prstGeom prst="ellipse">
            <a:avLst/>
          </a:prstGeom>
          <a:solidFill>
            <a:srgbClr val="22B69C"/>
          </a:solidFill>
          <a:ln w="9525">
            <a:noFill/>
          </a:ln>
        </p:spPr>
        <p:txBody>
          <a:bodyPr lIns="38100" tIns="38100" rIns="38100" bIns="38100" anchor="ctr"/>
          <a:lstStyle/>
          <a:p>
            <a:pPr algn="ctr" eaLnBrk="1"/>
            <a:endParaRPr lang="en-US" altLang="en-US" sz="2400" baseline="0">
              <a:solidFill>
                <a:srgbClr val="FFFFFF"/>
              </a:solidFill>
              <a:latin typeface="Helvetica Light" panose="020B0403020202020204" charset="0"/>
              <a:ea typeface="Helvetica Light" panose="020B0403020202020204" charset="0"/>
              <a:sym typeface="Helvetica Light" panose="020B0403020202020204" charset="0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5144453" y="4076065"/>
            <a:ext cx="280511" cy="280988"/>
          </a:xfrm>
          <a:prstGeom prst="ellipse">
            <a:avLst/>
          </a:prstGeom>
          <a:solidFill>
            <a:srgbClr val="F0F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pPr algn="ctr" eaLnBrk="1"/>
            <a:endParaRPr lang="en-US" altLang="en-US" sz="2400" baseline="0">
              <a:solidFill>
                <a:srgbClr val="FFFFFF"/>
              </a:solidFill>
              <a:latin typeface="Helvetica Light" panose="020B0403020202020204" charset="0"/>
              <a:ea typeface="Helvetica Light" panose="020B0403020202020204" charset="0"/>
              <a:sym typeface="Helvetica Light" panose="020B0403020202020204" charset="0"/>
            </a:endParaRPr>
          </a:p>
        </p:txBody>
      </p:sp>
      <p:sp>
        <p:nvSpPr>
          <p:cNvPr id="4" name="椭圆 1"/>
          <p:cNvSpPr/>
          <p:nvPr/>
        </p:nvSpPr>
        <p:spPr>
          <a:xfrm>
            <a:off x="5218271" y="4150360"/>
            <a:ext cx="132874" cy="132398"/>
          </a:xfrm>
          <a:prstGeom prst="ellipse">
            <a:avLst/>
          </a:prstGeom>
          <a:solidFill>
            <a:srgbClr val="22B69C"/>
          </a:solidFill>
          <a:ln w="9525">
            <a:noFill/>
          </a:ln>
        </p:spPr>
        <p:txBody>
          <a:bodyPr lIns="38100" tIns="38100" rIns="38100" bIns="38100" anchor="ctr"/>
          <a:lstStyle/>
          <a:p>
            <a:pPr algn="ctr" eaLnBrk="1"/>
            <a:endParaRPr lang="en-US" altLang="en-US" sz="2400" baseline="0">
              <a:solidFill>
                <a:srgbClr val="FFFFFF"/>
              </a:solidFill>
              <a:latin typeface="Helvetica Light" panose="020B0403020202020204" charset="0"/>
              <a:ea typeface="Helvetica Light" panose="020B0403020202020204" charset="0"/>
              <a:sym typeface="Helvetica Light" panose="020B0403020202020204" charset="0"/>
            </a:endParaRPr>
          </a:p>
        </p:txBody>
      </p:sp>
      <p:sp>
        <p:nvSpPr>
          <p:cNvPr id="45" name="文本框 10"/>
          <p:cNvSpPr>
            <a:spLocks noChangeArrowheads="1"/>
          </p:cNvSpPr>
          <p:nvPr/>
        </p:nvSpPr>
        <p:spPr bwMode="auto">
          <a:xfrm>
            <a:off x="2772350" y="796136"/>
            <a:ext cx="1748327" cy="85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9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方正黑体_GBK" panose="03000509000000000000" charset="-122"/>
                <a:sym typeface="思源宋体" panose="02020400000000000000" pitchFamily="18" charset="-122"/>
              </a:rPr>
              <a:t>目录</a:t>
            </a:r>
            <a:endParaRPr kumimoji="0" lang="zh-CN" altLang="en-US" sz="49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方正黑体_GBK" panose="03000509000000000000" charset="-122"/>
              <a:sym typeface="思源宋体" panose="02020400000000000000" pitchFamily="18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2951187" y="1536123"/>
            <a:ext cx="1390652" cy="4140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思源宋体" panose="02020400000000000000" pitchFamily="18" charset="-122"/>
              </a:rPr>
              <a:t>COMPANY</a:t>
            </a:r>
            <a:endParaRPr kumimoji="0" lang="en-US" altLang="zh-CN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sym typeface="思源宋体" panose="02020400000000000000" pitchFamily="18" charset="-122"/>
            </a:endParaRPr>
          </a:p>
        </p:txBody>
      </p:sp>
      <p:sp>
        <p:nvSpPr>
          <p:cNvPr id="6" name="文本框 8"/>
          <p:cNvSpPr/>
          <p:nvPr/>
        </p:nvSpPr>
        <p:spPr>
          <a:xfrm>
            <a:off x="5895690" y="3225219"/>
            <a:ext cx="140208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cap="all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A</a:t>
            </a:r>
            <a:r>
              <a:rPr lang="zh-CN" altLang="en-US" sz="1200" cap="all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ctivity content</a:t>
            </a:r>
            <a:endParaRPr lang="zh-CN" altLang="en-US" sz="1200" cap="all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33" name="文本框 7"/>
          <p:cNvSpPr txBox="1"/>
          <p:nvPr/>
        </p:nvSpPr>
        <p:spPr>
          <a:xfrm>
            <a:off x="5860924" y="2890892"/>
            <a:ext cx="178450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方正黑体_GBK" panose="03000509000000000000" charset="-122"/>
                <a:sym typeface="+mn-ea"/>
              </a:rPr>
              <a:t>活动内容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方正黑体_GBK" panose="03000509000000000000" charset="-122"/>
              <a:sym typeface="+mn-ea"/>
            </a:endParaRPr>
          </a:p>
        </p:txBody>
      </p:sp>
      <p:sp>
        <p:nvSpPr>
          <p:cNvPr id="8" name="文本框 6"/>
          <p:cNvSpPr/>
          <p:nvPr/>
        </p:nvSpPr>
        <p:spPr>
          <a:xfrm>
            <a:off x="5895690" y="2093790"/>
            <a:ext cx="170688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cap="all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Strategic conception</a:t>
            </a:r>
            <a:endParaRPr lang="zh-CN" altLang="en-US" sz="1200" cap="all" dirty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cs typeface="方正黑体_GBK" panose="03000509000000000000" charset="-122"/>
              <a:sym typeface="+mn-ea"/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5860924" y="1759462"/>
            <a:ext cx="17025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方正黑体_GBK" panose="03000509000000000000" charset="-122"/>
                <a:sym typeface="+mn-ea"/>
              </a:rPr>
              <a:t>策略构思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方正黑体_GBK" panose="03000509000000000000" charset="-122"/>
              <a:sym typeface="+mn-ea"/>
            </a:endParaRPr>
          </a:p>
        </p:txBody>
      </p:sp>
      <p:sp>
        <p:nvSpPr>
          <p:cNvPr id="30" name="文本框 4"/>
          <p:cNvSpPr/>
          <p:nvPr/>
        </p:nvSpPr>
        <p:spPr>
          <a:xfrm>
            <a:off x="5904263" y="4346788"/>
            <a:ext cx="155448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cap="all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Activity quotation</a:t>
            </a:r>
            <a:endParaRPr lang="zh-CN" altLang="en-US" sz="1200" cap="all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31" name="文本框 3"/>
          <p:cNvSpPr txBox="1"/>
          <p:nvPr/>
        </p:nvSpPr>
        <p:spPr>
          <a:xfrm>
            <a:off x="5860924" y="4012461"/>
            <a:ext cx="177593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方正黑体_GBK" panose="03000509000000000000" charset="-122"/>
                <a:sym typeface="+mn-ea"/>
              </a:rPr>
              <a:t>场地推荐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方正黑体_GBK" panose="03000509000000000000" charset="-122"/>
              <a:sym typeface="+mn-ea"/>
            </a:endParaRPr>
          </a:p>
        </p:txBody>
      </p:sp>
      <p:sp>
        <p:nvSpPr>
          <p:cNvPr id="46" name="文本框 2"/>
          <p:cNvSpPr/>
          <p:nvPr/>
        </p:nvSpPr>
        <p:spPr>
          <a:xfrm>
            <a:off x="5895690" y="1097951"/>
            <a:ext cx="124968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cap="all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Market insight</a:t>
            </a:r>
            <a:endParaRPr lang="zh-CN" altLang="en-US" sz="1200" cap="all" dirty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cs typeface="方正黑体_GBK" panose="03000509000000000000" charset="-122"/>
              <a:sym typeface="+mn-ea"/>
            </a:endParaRPr>
          </a:p>
        </p:txBody>
      </p:sp>
      <p:sp>
        <p:nvSpPr>
          <p:cNvPr id="47" name="文本框 1"/>
          <p:cNvSpPr txBox="1"/>
          <p:nvPr/>
        </p:nvSpPr>
        <p:spPr>
          <a:xfrm>
            <a:off x="5860924" y="763623"/>
            <a:ext cx="20073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方正黑体_GBK" panose="03000509000000000000" charset="-122"/>
                <a:sym typeface="+mn-ea"/>
              </a:rPr>
              <a:t>市场洞察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方正黑体_GBK" panose="03000509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7"/>
          <p:cNvSpPr/>
          <p:nvPr userDrawn="1"/>
        </p:nvSpPr>
        <p:spPr>
          <a:xfrm>
            <a:off x="-635" y="1854200"/>
            <a:ext cx="9142730" cy="14344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pic>
        <p:nvPicPr>
          <p:cNvPr id="107" name="图片 106"/>
          <p:cNvPicPr/>
          <p:nvPr/>
        </p:nvPicPr>
        <p:blipFill>
          <a:blip r:embed="rId2"/>
          <a:srcRect t="69206"/>
          <a:stretch>
            <a:fillRect/>
          </a:stretch>
        </p:blipFill>
        <p:spPr>
          <a:xfrm>
            <a:off x="-317" y="1632585"/>
            <a:ext cx="9142095" cy="18776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0" y="1632585"/>
            <a:ext cx="9144000" cy="1877695"/>
          </a:xfrm>
          <a:prstGeom prst="rect">
            <a:avLst/>
          </a:prstGeom>
          <a:solidFill>
            <a:srgbClr val="00B0F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千库网_mbe风格夏令营帐篷装饰图标_元素编号10894340"/>
          <p:cNvPicPr>
            <a:picLocks noChangeAspect="1"/>
          </p:cNvPicPr>
          <p:nvPr/>
        </p:nvPicPr>
        <p:blipFill>
          <a:blip r:embed="rId3"/>
          <a:srcRect t="15340"/>
          <a:stretch>
            <a:fillRect/>
          </a:stretch>
        </p:blipFill>
        <p:spPr>
          <a:xfrm>
            <a:off x="3388360" y="1124585"/>
            <a:ext cx="2367280" cy="22282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26485" y="2800985"/>
            <a:ext cx="18910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黑体" panose="02010609060101010101" charset="-122"/>
                <a:sym typeface="+mn-ea"/>
              </a:rPr>
              <a:t>市场洞察</a:t>
            </a:r>
            <a:endParaRPr lang="zh-CN" altLang="en-US" sz="2400" dirty="0">
              <a:solidFill>
                <a:schemeClr val="bg1"/>
              </a:solidFill>
              <a:latin typeface="汉仪雅酷黑简" panose="00020600040101010101" charset="-122"/>
              <a:ea typeface="汉仪雅酷黑简" panose="0002060004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77360" y="1927225"/>
            <a:ext cx="5892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endParaRPr lang="en-US" altLang="zh-CN" sz="5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276600" y="4248785"/>
            <a:ext cx="25209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汉仪雅酷黑简" panose="00020600040101010101" charset="-122"/>
              </a:rPr>
              <a:t>#XXXX</a:t>
            </a:r>
            <a:r>
              <a:rPr lang="zh-CN" sz="120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汉仪雅酷黑简" panose="00020600040101010101" charset="-122"/>
              </a:rPr>
              <a:t>媒体野营试驾之旅</a:t>
            </a:r>
            <a:endParaRPr lang="zh-CN" sz="1200">
              <a:solidFill>
                <a:schemeClr val="tx1">
                  <a:lumMod val="95000"/>
                  <a:lumOff val="5000"/>
                </a:schemeClr>
              </a:solidFill>
              <a:uFillTx/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  <a:sym typeface="汉仪雅酷黑简" panose="0002060004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1\Desktop\晏\2.png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635"/>
            <a:ext cx="9144635" cy="51435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32221" y="1529001"/>
            <a:ext cx="797525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后疫情时代</a:t>
            </a:r>
            <a:endParaRPr kumimoji="1" lang="en-US" altLang="zh-CN" sz="27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用户的消费行径有哪些变化呢？</a:t>
            </a:r>
            <a:endParaRPr kumimoji="1" lang="zh-CN" altLang="en-US" sz="27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1\Desktop\晏\4.png4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-29845"/>
            <a:ext cx="9143365" cy="516763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-29210"/>
            <a:ext cx="9142730" cy="5173345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5420" y="2190750"/>
            <a:ext cx="8773160" cy="1022350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zh-CN" altLang="en-US" sz="21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趋势一</a:t>
            </a:r>
            <a:r>
              <a:rPr kumimoji="1" lang="zh-CN" altLang="en-US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：</a:t>
            </a:r>
            <a:r>
              <a:rPr kumimoji="1" lang="zh-CN" altLang="en-US" sz="21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电子产品爆炸，信息泛滥，社媒信息愈发成为成年人的一种依托</a:t>
            </a:r>
            <a:endParaRPr kumimoji="1" lang="zh-CN" altLang="en-US" sz="2100" b="1" kern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1\Desktop\晏\5.png5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635"/>
            <a:ext cx="9137015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1270"/>
            <a:ext cx="9137015" cy="5142865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8100" y="2190750"/>
            <a:ext cx="9067165" cy="7188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fontAlgn="base"/>
            <a:r>
              <a:rPr kumimoji="1"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趋势二：更加注重生活品质，给生活一点仪式感，注重自我感受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1\Desktop\晏\6.png6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5080"/>
            <a:ext cx="9142095" cy="51390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-635"/>
            <a:ext cx="9142730" cy="5175250"/>
          </a:xfrm>
          <a:prstGeom prst="rect">
            <a:avLst/>
          </a:prstGeom>
          <a:solidFill>
            <a:schemeClr val="tx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8735" y="1962150"/>
            <a:ext cx="9067165" cy="7188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趋势三：躺平文化盛行，</a:t>
            </a: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慢生活</a:t>
            </a: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国民意识觉醒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9279" y="207652"/>
            <a:ext cx="7565440" cy="51435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0" y="1962150"/>
            <a:ext cx="9144000" cy="2094230"/>
            <a:chOff x="-1" y="2526585"/>
            <a:chExt cx="12192000" cy="2671210"/>
          </a:xfrm>
        </p:grpSpPr>
        <p:sp>
          <p:nvSpPr>
            <p:cNvPr id="11" name="矩形 10"/>
            <p:cNvSpPr/>
            <p:nvPr/>
          </p:nvSpPr>
          <p:spPr>
            <a:xfrm>
              <a:off x="-1" y="2537568"/>
              <a:ext cx="12192000" cy="2660227"/>
            </a:xfrm>
            <a:prstGeom prst="rect">
              <a:avLst/>
            </a:pr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4" name="矩形 3"/>
            <p:cNvSpPr/>
            <p:nvPr/>
          </p:nvSpPr>
          <p:spPr>
            <a:xfrm>
              <a:off x="1117599" y="2526585"/>
              <a:ext cx="10365740" cy="2589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100" b="1" i="0" u="none" strike="noStrike" dirty="0">
                  <a:effectLst/>
                  <a:latin typeface="微软雅黑" panose="020B0503020204020204" charset="-122"/>
                  <a:ea typeface="微软雅黑" panose="020B0503020204020204" charset="-122"/>
                </a:rPr>
                <a:t>这样的市场环境下</a:t>
              </a:r>
              <a:endParaRPr lang="en-US" altLang="zh-CN" sz="2100" b="1" i="0" u="none" strike="noStrike" dirty="0"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100" b="1" dirty="0">
                  <a:latin typeface="微软雅黑" panose="020B0503020204020204" charset="-122"/>
                  <a:ea typeface="微软雅黑" panose="020B0503020204020204" charset="-122"/>
                </a:rPr>
                <a:t>风行游艇</a:t>
              </a:r>
              <a:r>
                <a:rPr lang="zh-CN" altLang="en-US" sz="2100" b="1" i="0" u="none" strike="noStrike" dirty="0">
                  <a:effectLst/>
                  <a:latin typeface="微软雅黑" panose="020B0503020204020204" charset="-122"/>
                  <a:ea typeface="微软雅黑" panose="020B0503020204020204" charset="-122"/>
                </a:rPr>
                <a:t>又该如何借力媒介营销，解决以下公关课题：</a:t>
              </a:r>
              <a:endParaRPr lang="en-US" altLang="zh-CN" sz="2100" b="1" i="0" u="none" strike="noStrike" dirty="0"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lvl="1" algn="ctr">
                <a:lnSpc>
                  <a:spcPct val="150000"/>
                </a:lnSpc>
              </a:pPr>
              <a:r>
                <a:rPr lang="en-US" altLang="zh-CN" sz="2100" b="1" dirty="0"/>
                <a:t>	Q1:</a:t>
              </a:r>
              <a:r>
                <a:rPr lang="zh-CN" altLang="en-US" sz="2100" b="1" dirty="0"/>
                <a:t>如何将风行游艇打造成</a:t>
              </a:r>
              <a:r>
                <a:rPr lang="en-US" altLang="zh-CN" sz="2100" b="1" dirty="0"/>
                <a:t>“</a:t>
              </a:r>
              <a:r>
                <a:rPr lang="zh-CN" altLang="en-US" sz="2100" b="1" dirty="0"/>
                <a:t>网红大</a:t>
              </a:r>
              <a:r>
                <a:rPr lang="en-US" altLang="zh-CN" sz="2100" b="1" dirty="0"/>
                <a:t>7</a:t>
              </a:r>
              <a:r>
                <a:rPr lang="zh-CN" altLang="en-US" sz="2100" b="1" dirty="0"/>
                <a:t>座</a:t>
              </a:r>
              <a:r>
                <a:rPr lang="en-US" altLang="zh-CN" sz="2100" b="1" dirty="0"/>
                <a:t>”,</a:t>
              </a:r>
              <a:r>
                <a:rPr lang="zh-CN" altLang="en-US" sz="2100" b="1" dirty="0"/>
                <a:t>实现上市即热销？</a:t>
              </a:r>
              <a:endParaRPr lang="en-US" altLang="zh-CN" sz="2100" b="1" dirty="0"/>
            </a:p>
            <a:p>
              <a:pPr lvl="1" algn="ctr">
                <a:lnSpc>
                  <a:spcPct val="150000"/>
                </a:lnSpc>
              </a:pPr>
              <a:r>
                <a:rPr lang="en-US" altLang="zh-CN" sz="2100" b="1" dirty="0"/>
                <a:t>Q2:</a:t>
              </a:r>
              <a:r>
                <a:rPr lang="zh-CN" altLang="en-US" sz="2100" b="1" dirty="0"/>
                <a:t>如何制造热点话题，突出产品性能，实现持续引流？</a:t>
              </a:r>
              <a:endParaRPr lang="zh-CN" altLang="en-US" sz="21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18"/>
            <a:ext cx="9144000" cy="5143500"/>
          </a:xfrm>
          <a:prstGeom prst="rect">
            <a:avLst/>
          </a:prstGeom>
          <a:solidFill>
            <a:srgbClr val="8DD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8826" y="471782"/>
            <a:ext cx="3319272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dirty="0">
                <a:latin typeface="微软雅黑" panose="020B0503020204020204" charset="-122"/>
                <a:ea typeface="微软雅黑" panose="020B0503020204020204" charset="-122"/>
              </a:rPr>
              <a:t>市场需求分析</a:t>
            </a:r>
            <a:r>
              <a:rPr kumimoji="1" lang="zh-CN" altLang="en-US" sz="9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（数据来源于百度指数）</a:t>
            </a:r>
            <a:endParaRPr kumimoji="1" lang="zh-CN" altLang="en-US" sz="900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47750"/>
            <a:ext cx="9131935" cy="10788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0750"/>
            <a:ext cx="9143365" cy="10807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2400" y="3562350"/>
            <a:ext cx="88042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200000"/>
              </a:lnSpc>
              <a:buClrTx/>
              <a:buSzTx/>
              <a:buFont typeface="Wingdings" panose="05000000000000000000" charset="0"/>
              <a:buChar char="Ø"/>
            </a:pP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百度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露营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关键词近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天搜索量同比上涨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180%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，咨询搜索量同比上涨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628%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，说明后疫情时代，消费者已经开启了新的享受生活定义，露营成为消费者释放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emo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情绪，开启全新生活姿态的方式。</a:t>
            </a:r>
            <a:endParaRPr kumimoji="1"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 algn="l">
              <a:lnSpc>
                <a:spcPct val="200000"/>
              </a:lnSpc>
              <a:buClrTx/>
              <a:buSzTx/>
              <a:buFont typeface="Wingdings" panose="05000000000000000000" charset="0"/>
              <a:buChar char="Ø"/>
            </a:pP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营销活动的成功离不开网络热点的加持，制造风行游艇热门话题须融入大市场环境。</a:t>
            </a:r>
            <a:endParaRPr kumimoji="1"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18"/>
            <a:ext cx="9144000" cy="5143500"/>
          </a:xfrm>
          <a:prstGeom prst="rect">
            <a:avLst/>
          </a:prstGeom>
          <a:solidFill>
            <a:srgbClr val="8DD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8826" y="471782"/>
            <a:ext cx="3319272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dirty="0">
                <a:latin typeface="微软雅黑" panose="020B0503020204020204" charset="-122"/>
                <a:ea typeface="微软雅黑" panose="020B0503020204020204" charset="-122"/>
              </a:rPr>
              <a:t>产品沟通</a:t>
            </a:r>
            <a:endParaRPr kumimoji="1" lang="zh-CN" altLang="en-US" sz="2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8825" y="1032633"/>
            <a:ext cx="7104463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目标人群：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30-45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岁的男性为主，</a:t>
            </a:r>
            <a:r>
              <a: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已婚男性 </a:t>
            </a:r>
            <a:r>
              <a:rPr lang="zh-CN"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，新一代年轻大家庭，兼顾事业与休闲</a:t>
            </a:r>
            <a:endParaRPr kumimoji="1"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200000"/>
              </a:lnSpc>
            </a:pP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产品卖点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  <a:sym typeface="Wingdings" panose="05000000000000000000" pitchFamily="2" charset="2"/>
              </a:rPr>
              <a:t>：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同级最优秀外观、同级最好空间利用率、同级最高科技性/安全性配置、同级最安全、最多座椅舒适性功能</a:t>
            </a:r>
            <a:endParaRPr kumimoji="1"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200000"/>
              </a:lnSpc>
            </a:pPr>
            <a:endParaRPr kumimoji="1" lang="en-US" altLang="zh-CN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C:\Users\1\Desktop\晏\1.jpg1"/>
          <p:cNvPicPr>
            <a:picLocks noChangeAspect="1"/>
          </p:cNvPicPr>
          <p:nvPr/>
        </p:nvPicPr>
        <p:blipFill rotWithShape="1">
          <a:blip r:embed="rId1"/>
          <a:srcRect l="20179" t="3533" r="16737"/>
          <a:stretch>
            <a:fillRect/>
          </a:stretch>
        </p:blipFill>
        <p:spPr>
          <a:xfrm>
            <a:off x="676275" y="2343150"/>
            <a:ext cx="3241675" cy="2392680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3962400" y="2343150"/>
            <a:ext cx="4714875" cy="23920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18"/>
            <a:ext cx="9144000" cy="5143500"/>
          </a:xfrm>
          <a:prstGeom prst="rect">
            <a:avLst/>
          </a:prstGeom>
          <a:solidFill>
            <a:srgbClr val="8DD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8805" y="471805"/>
            <a:ext cx="409194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100" b="1" dirty="0">
                <a:latin typeface="微软雅黑" panose="020B0503020204020204" charset="-122"/>
                <a:ea typeface="微软雅黑" panose="020B0503020204020204" charset="-122"/>
              </a:rPr>
              <a:t>人群分析</a:t>
            </a:r>
            <a:r>
              <a:rPr kumimoji="1" lang="zh-CN" altLang="en-US" sz="800" b="1" dirty="0">
                <a:latin typeface="微软雅黑" panose="020B0503020204020204" charset="-122"/>
                <a:ea typeface="微软雅黑" panose="020B0503020204020204" charset="-122"/>
              </a:rPr>
              <a:t>（数据来源于百度指数）</a:t>
            </a:r>
            <a:endParaRPr kumimoji="1" lang="zh-CN" altLang="en-US" sz="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8600" y="3943350"/>
            <a:ext cx="88042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  <a:buClrTx/>
              <a:buSzTx/>
              <a:buFontTx/>
            </a:pP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在百度关键词搜索数据中，当下热门休闲方式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露营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风行游艇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关键词搜索人群中坚力量均为</a:t>
            </a:r>
            <a:r>
              <a:rPr kumimoji="1"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30-39</a:t>
            </a: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岁，两者人群画像基本匹配。</a:t>
            </a:r>
            <a:endParaRPr kumimoji="1"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2600" y="885825"/>
            <a:ext cx="5134610" cy="3043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18"/>
            <a:ext cx="9144000" cy="5143500"/>
          </a:xfrm>
          <a:prstGeom prst="rect">
            <a:avLst/>
          </a:prstGeom>
          <a:solidFill>
            <a:srgbClr val="8DD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8805" y="471805"/>
            <a:ext cx="409194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dirty="0">
                <a:latin typeface="微软雅黑" panose="020B0503020204020204" charset="-122"/>
                <a:ea typeface="微软雅黑" panose="020B0503020204020204" charset="-122"/>
              </a:rPr>
              <a:t>竞品对比</a:t>
            </a:r>
            <a:r>
              <a:rPr kumimoji="1" lang="en-US" altLang="zh-CN" sz="2100" b="1" dirty="0"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kumimoji="1" lang="zh-CN" altLang="en-US" sz="2100" b="1" dirty="0">
                <a:latin typeface="微软雅黑" panose="020B0503020204020204" charset="-122"/>
                <a:ea typeface="微软雅黑" panose="020B0503020204020204" charset="-122"/>
              </a:rPr>
              <a:t>搜索指数</a:t>
            </a:r>
            <a:r>
              <a:rPr kumimoji="1" lang="zh-CN" altLang="en-US" sz="800" b="1" dirty="0">
                <a:latin typeface="微软雅黑" panose="020B0503020204020204" charset="-122"/>
                <a:ea typeface="微软雅黑" panose="020B0503020204020204" charset="-122"/>
              </a:rPr>
              <a:t>（数据来源于百度指数）</a:t>
            </a:r>
            <a:endParaRPr kumimoji="1" lang="zh-CN" altLang="en-US" sz="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050" y="1200150"/>
            <a:ext cx="9105900" cy="26289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8600" y="3943350"/>
            <a:ext cx="88042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200000"/>
              </a:lnSpc>
              <a:buClrTx/>
              <a:buSzTx/>
              <a:buFontTx/>
            </a:pPr>
            <a:r>
              <a:rPr kumimoji="1" lang="zh-CN" altLang="en-US" sz="1200" dirty="0">
                <a:latin typeface="微软雅黑" panose="020B0503020204020204" charset="-122"/>
                <a:ea typeface="微软雅黑" panose="020B0503020204020204" charset="-122"/>
              </a:rPr>
              <a:t>数据显示，风行游艇近30天百度关键词搜索量上涨234%，远远高于竞品车型，此时正是增加产品曝光、提振市场声量、打造产品口碑的最佳时机。</a:t>
            </a:r>
            <a:endParaRPr kumimoji="1" lang="zh-CN" alt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1\Desktop\晏\3.jpg3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35" y="374650"/>
            <a:ext cx="9143365" cy="439610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374015"/>
            <a:ext cx="9114790" cy="4397375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4300" y="1885950"/>
            <a:ext cx="9067165" cy="12414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fontAlgn="base">
              <a:lnSpc>
                <a:spcPct val="150000"/>
              </a:lnSpc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总结：正逢好时机，风行游艇</a:t>
            </a: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精致野营话题制造，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fontAlgn="base">
              <a:lnSpc>
                <a:spcPct val="150000"/>
              </a:lnSpc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必能有效提升曝光量、关注度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7"/>
          <p:cNvSpPr/>
          <p:nvPr userDrawn="1"/>
        </p:nvSpPr>
        <p:spPr>
          <a:xfrm>
            <a:off x="-635" y="1854200"/>
            <a:ext cx="9142730" cy="14344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pic>
        <p:nvPicPr>
          <p:cNvPr id="107" name="图片 106"/>
          <p:cNvPicPr/>
          <p:nvPr/>
        </p:nvPicPr>
        <p:blipFill>
          <a:blip r:embed="rId2"/>
          <a:srcRect t="69206"/>
          <a:stretch>
            <a:fillRect/>
          </a:stretch>
        </p:blipFill>
        <p:spPr>
          <a:xfrm>
            <a:off x="-317" y="1632585"/>
            <a:ext cx="9142095" cy="18776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0" y="1632585"/>
            <a:ext cx="9144000" cy="1877695"/>
          </a:xfrm>
          <a:prstGeom prst="rect">
            <a:avLst/>
          </a:prstGeom>
          <a:solidFill>
            <a:srgbClr val="00B0F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千库网_mbe风格夏令营帐篷装饰图标_元素编号10894340"/>
          <p:cNvPicPr>
            <a:picLocks noChangeAspect="1"/>
          </p:cNvPicPr>
          <p:nvPr/>
        </p:nvPicPr>
        <p:blipFill>
          <a:blip r:embed="rId3"/>
          <a:srcRect t="15340"/>
          <a:stretch>
            <a:fillRect/>
          </a:stretch>
        </p:blipFill>
        <p:spPr>
          <a:xfrm>
            <a:off x="3388360" y="1124585"/>
            <a:ext cx="2367280" cy="22282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26485" y="2800985"/>
            <a:ext cx="18910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黑体" panose="02010609060101010101" charset="-122"/>
                <a:sym typeface="+mn-ea"/>
              </a:rPr>
              <a:t>策略构思</a:t>
            </a:r>
            <a:endParaRPr lang="zh-CN" altLang="en-US" sz="2400" dirty="0">
              <a:solidFill>
                <a:schemeClr val="bg1"/>
              </a:solidFill>
              <a:latin typeface="汉仪雅酷黑简" panose="00020600040101010101" charset="-122"/>
              <a:ea typeface="汉仪雅酷黑简" panose="0002060004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77360" y="1927225"/>
            <a:ext cx="5892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endParaRPr lang="en-US" altLang="zh-CN" sz="5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276600" y="4248785"/>
            <a:ext cx="25209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汉仪雅酷黑简" panose="00020600040101010101" charset="-122"/>
              </a:rPr>
              <a:t>#XXXX</a:t>
            </a:r>
            <a:r>
              <a:rPr lang="zh-CN" sz="120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汉仪雅酷黑简" panose="00020600040101010101" charset="-122"/>
              </a:rPr>
              <a:t>媒体野营试驾之旅</a:t>
            </a:r>
            <a:endParaRPr lang="zh-CN" sz="1200">
              <a:solidFill>
                <a:schemeClr val="tx1">
                  <a:lumMod val="95000"/>
                  <a:lumOff val="5000"/>
                </a:schemeClr>
              </a:solidFill>
              <a:uFillTx/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  <a:sym typeface="汉仪雅酷黑简" panose="0002060004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1214350" y="3905534"/>
            <a:ext cx="6576125" cy="456106"/>
          </a:xfrm>
          <a:prstGeom prst="roundRect">
            <a:avLst/>
          </a:prstGeom>
          <a:solidFill>
            <a:srgbClr val="8DD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1214350" y="528069"/>
            <a:ext cx="6353211" cy="3281963"/>
            <a:chOff x="1247899" y="576022"/>
            <a:chExt cx="8991038" cy="4644619"/>
          </a:xfrm>
        </p:grpSpPr>
        <p:sp>
          <p:nvSpPr>
            <p:cNvPr id="2" name="椭圆 1"/>
            <p:cNvSpPr/>
            <p:nvPr/>
          </p:nvSpPr>
          <p:spPr>
            <a:xfrm>
              <a:off x="1247899" y="1234055"/>
              <a:ext cx="3986586" cy="3986586"/>
            </a:xfrm>
            <a:prstGeom prst="ellipse">
              <a:avLst/>
            </a:prstGeom>
            <a:solidFill>
              <a:srgbClr val="8DD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1" name="椭圆 10"/>
            <p:cNvSpPr/>
            <p:nvPr/>
          </p:nvSpPr>
          <p:spPr>
            <a:xfrm>
              <a:off x="6252351" y="576022"/>
              <a:ext cx="3986586" cy="3986586"/>
            </a:xfrm>
            <a:prstGeom prst="ellipse">
              <a:avLst/>
            </a:prstGeom>
            <a:solidFill>
              <a:srgbClr val="8DDC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672389" y="517485"/>
            <a:ext cx="5342024" cy="3031959"/>
            <a:chOff x="1764631" y="773848"/>
            <a:chExt cx="7122698" cy="4042612"/>
          </a:xfrm>
        </p:grpSpPr>
        <p:sp>
          <p:nvSpPr>
            <p:cNvPr id="15" name="任意形状 14"/>
            <p:cNvSpPr/>
            <p:nvPr/>
          </p:nvSpPr>
          <p:spPr>
            <a:xfrm>
              <a:off x="4844716" y="1487746"/>
              <a:ext cx="962526" cy="2614816"/>
            </a:xfrm>
            <a:custGeom>
              <a:avLst/>
              <a:gdLst>
                <a:gd name="connsiteX0" fmla="*/ 481263 w 962526"/>
                <a:gd name="connsiteY0" fmla="*/ 0 h 2614816"/>
                <a:gd name="connsiteX1" fmla="*/ 500958 w 962526"/>
                <a:gd name="connsiteY1" fmla="*/ 21670 h 2614816"/>
                <a:gd name="connsiteX2" fmla="*/ 962526 w 962526"/>
                <a:gd name="connsiteY2" fmla="*/ 1307408 h 2614816"/>
                <a:gd name="connsiteX3" fmla="*/ 500958 w 962526"/>
                <a:gd name="connsiteY3" fmla="*/ 2593146 h 2614816"/>
                <a:gd name="connsiteX4" fmla="*/ 481263 w 962526"/>
                <a:gd name="connsiteY4" fmla="*/ 2614816 h 2614816"/>
                <a:gd name="connsiteX5" fmla="*/ 461568 w 962526"/>
                <a:gd name="connsiteY5" fmla="*/ 2593146 h 2614816"/>
                <a:gd name="connsiteX6" fmla="*/ 0 w 962526"/>
                <a:gd name="connsiteY6" fmla="*/ 1307408 h 2614816"/>
                <a:gd name="connsiteX7" fmla="*/ 461568 w 962526"/>
                <a:gd name="connsiteY7" fmla="*/ 21670 h 2614816"/>
                <a:gd name="connsiteX8" fmla="*/ 481263 w 962526"/>
                <a:gd name="connsiteY8" fmla="*/ 0 h 26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2526" h="2614816">
                  <a:moveTo>
                    <a:pt x="481263" y="0"/>
                  </a:moveTo>
                  <a:lnTo>
                    <a:pt x="500958" y="21670"/>
                  </a:lnTo>
                  <a:cubicBezTo>
                    <a:pt x="789309" y="371071"/>
                    <a:pt x="962526" y="819011"/>
                    <a:pt x="962526" y="1307408"/>
                  </a:cubicBezTo>
                  <a:cubicBezTo>
                    <a:pt x="962526" y="1795805"/>
                    <a:pt x="789309" y="2243745"/>
                    <a:pt x="500958" y="2593146"/>
                  </a:cubicBezTo>
                  <a:lnTo>
                    <a:pt x="481263" y="2614816"/>
                  </a:lnTo>
                  <a:lnTo>
                    <a:pt x="461568" y="2593146"/>
                  </a:lnTo>
                  <a:cubicBezTo>
                    <a:pt x="173217" y="2243745"/>
                    <a:pt x="0" y="1795805"/>
                    <a:pt x="0" y="1307408"/>
                  </a:cubicBezTo>
                  <a:cubicBezTo>
                    <a:pt x="0" y="819011"/>
                    <a:pt x="173217" y="371071"/>
                    <a:pt x="461568" y="21670"/>
                  </a:cubicBezTo>
                  <a:lnTo>
                    <a:pt x="481263" y="0"/>
                  </a:lnTo>
                  <a:close/>
                </a:path>
              </a:pathLst>
            </a:custGeom>
            <a:solidFill>
              <a:srgbClr val="D0630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4" name="任意形状 13"/>
            <p:cNvSpPr/>
            <p:nvPr/>
          </p:nvSpPr>
          <p:spPr>
            <a:xfrm>
              <a:off x="1764631" y="773848"/>
              <a:ext cx="3561349" cy="4042612"/>
            </a:xfrm>
            <a:custGeom>
              <a:avLst/>
              <a:gdLst>
                <a:gd name="connsiteX0" fmla="*/ 2021306 w 3561349"/>
                <a:gd name="connsiteY0" fmla="*/ 0 h 4042612"/>
                <a:gd name="connsiteX1" fmla="*/ 3450585 w 3561349"/>
                <a:gd name="connsiteY1" fmla="*/ 592027 h 4042612"/>
                <a:gd name="connsiteX2" fmla="*/ 3561349 w 3561349"/>
                <a:gd name="connsiteY2" fmla="*/ 713898 h 4042612"/>
                <a:gd name="connsiteX3" fmla="*/ 3541654 w 3561349"/>
                <a:gd name="connsiteY3" fmla="*/ 735568 h 4042612"/>
                <a:gd name="connsiteX4" fmla="*/ 3080086 w 3561349"/>
                <a:gd name="connsiteY4" fmla="*/ 2021306 h 4042612"/>
                <a:gd name="connsiteX5" fmla="*/ 3541654 w 3561349"/>
                <a:gd name="connsiteY5" fmla="*/ 3307044 h 4042612"/>
                <a:gd name="connsiteX6" fmla="*/ 3561349 w 3561349"/>
                <a:gd name="connsiteY6" fmla="*/ 3328714 h 4042612"/>
                <a:gd name="connsiteX7" fmla="*/ 3450585 w 3561349"/>
                <a:gd name="connsiteY7" fmla="*/ 3450585 h 4042612"/>
                <a:gd name="connsiteX8" fmla="*/ 2021306 w 3561349"/>
                <a:gd name="connsiteY8" fmla="*/ 4042612 h 4042612"/>
                <a:gd name="connsiteX9" fmla="*/ 0 w 3561349"/>
                <a:gd name="connsiteY9" fmla="*/ 2021306 h 4042612"/>
                <a:gd name="connsiteX10" fmla="*/ 2021306 w 3561349"/>
                <a:gd name="connsiteY10" fmla="*/ 0 h 404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61349" h="4042612">
                  <a:moveTo>
                    <a:pt x="2021306" y="0"/>
                  </a:moveTo>
                  <a:cubicBezTo>
                    <a:pt x="2579474" y="0"/>
                    <a:pt x="3084801" y="226243"/>
                    <a:pt x="3450585" y="592027"/>
                  </a:cubicBezTo>
                  <a:lnTo>
                    <a:pt x="3561349" y="713898"/>
                  </a:lnTo>
                  <a:lnTo>
                    <a:pt x="3541654" y="735568"/>
                  </a:lnTo>
                  <a:cubicBezTo>
                    <a:pt x="3253303" y="1084969"/>
                    <a:pt x="3080086" y="1532909"/>
                    <a:pt x="3080086" y="2021306"/>
                  </a:cubicBezTo>
                  <a:cubicBezTo>
                    <a:pt x="3080086" y="2509703"/>
                    <a:pt x="3253303" y="2957643"/>
                    <a:pt x="3541654" y="3307044"/>
                  </a:cubicBezTo>
                  <a:lnTo>
                    <a:pt x="3561349" y="3328714"/>
                  </a:lnTo>
                  <a:lnTo>
                    <a:pt x="3450585" y="3450585"/>
                  </a:lnTo>
                  <a:cubicBezTo>
                    <a:pt x="3084801" y="3816370"/>
                    <a:pt x="2579474" y="4042612"/>
                    <a:pt x="2021306" y="4042612"/>
                  </a:cubicBezTo>
                  <a:cubicBezTo>
                    <a:pt x="904970" y="4042612"/>
                    <a:pt x="0" y="3137642"/>
                    <a:pt x="0" y="2021306"/>
                  </a:cubicBezTo>
                  <a:cubicBezTo>
                    <a:pt x="0" y="904970"/>
                    <a:pt x="904970" y="0"/>
                    <a:pt x="2021306" y="0"/>
                  </a:cubicBezTo>
                  <a:close/>
                </a:path>
              </a:pathLst>
            </a:custGeom>
            <a:solidFill>
              <a:srgbClr val="FFC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2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    垂直网站媒体</a:t>
              </a:r>
              <a:endParaRPr kumimoji="1" lang="zh-CN" altLang="en-US" sz="2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任意形状 12"/>
            <p:cNvSpPr/>
            <p:nvPr/>
          </p:nvSpPr>
          <p:spPr>
            <a:xfrm>
              <a:off x="5325980" y="773848"/>
              <a:ext cx="3561349" cy="4042612"/>
            </a:xfrm>
            <a:custGeom>
              <a:avLst/>
              <a:gdLst>
                <a:gd name="connsiteX0" fmla="*/ 1540043 w 3561349"/>
                <a:gd name="connsiteY0" fmla="*/ 0 h 4042612"/>
                <a:gd name="connsiteX1" fmla="*/ 3561349 w 3561349"/>
                <a:gd name="connsiteY1" fmla="*/ 2021306 h 4042612"/>
                <a:gd name="connsiteX2" fmla="*/ 1540043 w 3561349"/>
                <a:gd name="connsiteY2" fmla="*/ 4042612 h 4042612"/>
                <a:gd name="connsiteX3" fmla="*/ 110764 w 3561349"/>
                <a:gd name="connsiteY3" fmla="*/ 3450585 h 4042612"/>
                <a:gd name="connsiteX4" fmla="*/ 0 w 3561349"/>
                <a:gd name="connsiteY4" fmla="*/ 3328714 h 4042612"/>
                <a:gd name="connsiteX5" fmla="*/ 19695 w 3561349"/>
                <a:gd name="connsiteY5" fmla="*/ 3307044 h 4042612"/>
                <a:gd name="connsiteX6" fmla="*/ 481263 w 3561349"/>
                <a:gd name="connsiteY6" fmla="*/ 2021306 h 4042612"/>
                <a:gd name="connsiteX7" fmla="*/ 19695 w 3561349"/>
                <a:gd name="connsiteY7" fmla="*/ 735568 h 4042612"/>
                <a:gd name="connsiteX8" fmla="*/ 0 w 3561349"/>
                <a:gd name="connsiteY8" fmla="*/ 713898 h 4042612"/>
                <a:gd name="connsiteX9" fmla="*/ 110764 w 3561349"/>
                <a:gd name="connsiteY9" fmla="*/ 592027 h 4042612"/>
                <a:gd name="connsiteX10" fmla="*/ 1540043 w 3561349"/>
                <a:gd name="connsiteY10" fmla="*/ 0 h 404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61349" h="4042612">
                  <a:moveTo>
                    <a:pt x="1540043" y="0"/>
                  </a:moveTo>
                  <a:cubicBezTo>
                    <a:pt x="2656379" y="0"/>
                    <a:pt x="3561349" y="904970"/>
                    <a:pt x="3561349" y="2021306"/>
                  </a:cubicBezTo>
                  <a:cubicBezTo>
                    <a:pt x="3561349" y="3137642"/>
                    <a:pt x="2656379" y="4042612"/>
                    <a:pt x="1540043" y="4042612"/>
                  </a:cubicBezTo>
                  <a:cubicBezTo>
                    <a:pt x="981875" y="4042612"/>
                    <a:pt x="476549" y="3816370"/>
                    <a:pt x="110764" y="3450585"/>
                  </a:cubicBezTo>
                  <a:lnTo>
                    <a:pt x="0" y="3328714"/>
                  </a:lnTo>
                  <a:lnTo>
                    <a:pt x="19695" y="3307044"/>
                  </a:lnTo>
                  <a:cubicBezTo>
                    <a:pt x="308046" y="2957643"/>
                    <a:pt x="481263" y="2509703"/>
                    <a:pt x="481263" y="2021306"/>
                  </a:cubicBezTo>
                  <a:cubicBezTo>
                    <a:pt x="481263" y="1532909"/>
                    <a:pt x="308046" y="1084969"/>
                    <a:pt x="19695" y="735568"/>
                  </a:cubicBezTo>
                  <a:lnTo>
                    <a:pt x="0" y="713898"/>
                  </a:lnTo>
                  <a:lnTo>
                    <a:pt x="110764" y="592027"/>
                  </a:lnTo>
                  <a:cubicBezTo>
                    <a:pt x="476549" y="226243"/>
                    <a:pt x="981875" y="0"/>
                    <a:pt x="1540043" y="0"/>
                  </a:cubicBezTo>
                  <a:close/>
                </a:path>
              </a:pathLst>
            </a:cu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2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美好生活种草官</a:t>
              </a:r>
              <a:endParaRPr kumimoji="1" lang="zh-CN" altLang="en-US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600186" y="3900762"/>
            <a:ext cx="6079798" cy="1058051"/>
            <a:chOff x="3005082" y="5172849"/>
            <a:chExt cx="6288506" cy="1410734"/>
          </a:xfrm>
        </p:grpSpPr>
        <p:sp>
          <p:nvSpPr>
            <p:cNvPr id="7" name="文本框 6"/>
            <p:cNvSpPr txBox="1"/>
            <p:nvPr/>
          </p:nvSpPr>
          <p:spPr>
            <a:xfrm>
              <a:off x="3005082" y="5969750"/>
              <a:ext cx="6288506" cy="613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b="1" dirty="0">
                  <a:latin typeface="微软雅黑" panose="020B0503020204020204" charset="-122"/>
                  <a:ea typeface="微软雅黑" panose="020B0503020204020204" charset="-122"/>
                </a:rPr>
                <a:t>从泛化到精准，让曝光和影响力事半功倍</a:t>
              </a:r>
              <a:endParaRPr kumimoji="1" lang="zh-CN" altLang="en-US" sz="24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079764" y="5172849"/>
              <a:ext cx="6097541" cy="613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b="1" dirty="0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 </a:t>
              </a:r>
              <a:r>
                <a:rPr kumimoji="1"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专业媒体评测</a:t>
              </a:r>
              <a:r>
                <a:rPr kumimoji="1" lang="en-US" altLang="zh-CN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+</a:t>
              </a:r>
              <a:r>
                <a:rPr kumimoji="1"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种草达人，高温升华，打深打透 </a:t>
              </a:r>
              <a:endParaRPr kumimoji="1" lang="zh-CN" alt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69265" y="240665"/>
            <a:ext cx="261112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100" b="1" dirty="0">
                <a:latin typeface="微软雅黑" panose="020B0503020204020204" charset="-122"/>
                <a:ea typeface="微软雅黑" panose="020B0503020204020204" charset="-122"/>
              </a:rPr>
              <a:t>试驾媒体锁定</a:t>
            </a:r>
            <a:endParaRPr kumimoji="1" lang="zh-CN" altLang="en-US" sz="21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33639" y="2208096"/>
            <a:ext cx="1916430" cy="737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zh-CN" sz="1050" dirty="0">
                <a:latin typeface="微软雅黑" panose="020B0503020204020204" charset="-122"/>
                <a:ea typeface="微软雅黑" panose="020B0503020204020204" charset="-122"/>
              </a:rPr>
              <a:t>汽车之家、易车网、懂车帝等</a:t>
            </a:r>
            <a:endParaRPr kumimoji="1" lang="zh-CN" sz="105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200000"/>
              </a:lnSpc>
            </a:pPr>
            <a:r>
              <a:rPr kumimoji="1" lang="zh-CN" sz="1050" dirty="0">
                <a:latin typeface="微软雅黑" panose="020B0503020204020204" charset="-122"/>
                <a:ea typeface="微软雅黑" panose="020B0503020204020204" charset="-122"/>
              </a:rPr>
              <a:t>车评人</a:t>
            </a:r>
            <a:r>
              <a:rPr kumimoji="1" lang="en-US" altLang="zh-CN" sz="105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kumimoji="1"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自媒体</a:t>
            </a:r>
            <a:r>
              <a:rPr kumimoji="1" lang="en-US" altLang="zh-CN" sz="1050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kumimoji="1"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记者</a:t>
            </a:r>
            <a:endParaRPr kumimoji="1" lang="zh-CN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88080" y="692565"/>
            <a:ext cx="762635" cy="1938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kumimoji="1" lang="en-US" altLang="zh-CN" sz="6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下箭头 4"/>
          <p:cNvSpPr/>
          <p:nvPr/>
        </p:nvSpPr>
        <p:spPr>
          <a:xfrm>
            <a:off x="4079182" y="3251521"/>
            <a:ext cx="545423" cy="625708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8" name="文本框 7"/>
          <p:cNvSpPr txBox="1"/>
          <p:nvPr/>
        </p:nvSpPr>
        <p:spPr>
          <a:xfrm>
            <a:off x="-1323754" y="-2982115"/>
            <a:ext cx="309880" cy="29908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endParaRPr kumimoji="1" lang="zh-CN" altLang="en-US" sz="1350" dirty="0"/>
          </a:p>
        </p:txBody>
      </p:sp>
      <p:sp>
        <p:nvSpPr>
          <p:cNvPr id="10" name="矩形 9"/>
          <p:cNvSpPr/>
          <p:nvPr/>
        </p:nvSpPr>
        <p:spPr>
          <a:xfrm>
            <a:off x="4724439" y="2203651"/>
            <a:ext cx="1649730" cy="41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微博、小红书等种草达人</a:t>
            </a:r>
            <a:endParaRPr kumimoji="1" lang="zh-CN" altLang="en-US" sz="10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536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垂直网站媒体</a:t>
            </a:r>
            <a:endParaRPr lang="zh-CN" altLang="en-US" spc="100">
              <a:solidFill>
                <a:schemeClr val="tx1"/>
              </a:solidFill>
              <a:uFillTx/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970" y="1174750"/>
            <a:ext cx="4278630" cy="28975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600" y="1072515"/>
            <a:ext cx="3902075" cy="29997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985" y="4163060"/>
            <a:ext cx="9137015" cy="948690"/>
          </a:xfrm>
          <a:prstGeom prst="rect">
            <a:avLst/>
          </a:prstGeom>
          <a:solidFill>
            <a:srgbClr val="8DDCEE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900" y="4400550"/>
            <a:ext cx="81807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邀请成都区域主流知名媒体参与试驾，设置多个卖点体验环节，发布媒体通稿，为风行游艇上市造势。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461726765744d6f64756c65223a202270726f636573734f6e6c696e65466f6e7473220a7d0a"/>
          <p:cNvSpPr txBox="1"/>
          <p:nvPr/>
        </p:nvSpPr>
        <p:spPr>
          <a:xfrm>
            <a:off x="342900" y="715645"/>
            <a:ext cx="3187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媒体拟邀清单</a:t>
            </a:r>
            <a:endParaRPr lang="zh-CN" altLang="en-US" spc="100"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561340" y="1312545"/>
          <a:ext cx="3305175" cy="3532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295"/>
                <a:gridCol w="854710"/>
                <a:gridCol w="1995170"/>
              </a:tblGrid>
              <a:tr h="25590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3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sz="1300" b="1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3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媒体类型</a:t>
                      </a:r>
                      <a:endParaRPr lang="zh-CN" sz="1300" b="1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3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媒体名称</a:t>
                      </a:r>
                      <a:endParaRPr lang="zh-CN" sz="1300" b="1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门户网络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今日头条</a:t>
                      </a:r>
                      <a:endParaRPr lang="zh-CN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专业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懂车帝成都区域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专业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汽车之家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大众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汽车圈那些事儿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大众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易车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专业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汽车摄影网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大众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太平洋汽车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电台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四川私家车广播FM92.5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电视台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成都电视台《第一汽车》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电视台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电视台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成都电视台-成都全接触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12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门户网络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腾讯大成网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13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门户网络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腾讯汽车（成都站）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14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专业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汽车时尚报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大众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fm106.1四川新闻频率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4114787" y="1312447"/>
          <a:ext cx="4291965" cy="3526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245"/>
                <a:gridCol w="1259205"/>
                <a:gridCol w="2469515"/>
              </a:tblGrid>
              <a:tr h="16446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3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sz="1300" b="1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3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媒体类型</a:t>
                      </a:r>
                      <a:endParaRPr lang="zh-CN" sz="1300" b="1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3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媒体名称</a:t>
                      </a:r>
                      <a:endParaRPr lang="zh-CN" sz="1300" b="1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大众</a:t>
                      </a:r>
                      <a:endParaRPr lang="zh-CN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58汽车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专业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好车网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电台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FM101.7交通广播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19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报纸+网媒号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成都商报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自媒体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蓉城车事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自媒体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井田车社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22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专业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每日车讯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大众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网易汽车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24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大众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车迷会网站主编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25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电视台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四川电视台《天府汽车》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26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垂直网络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天府汽车网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27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门户网络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成都全搜索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28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自媒体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阿川说车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29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垂直网络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车友邦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pc="6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</a:t>
                      </a:r>
                      <a:endParaRPr lang="en-US" altLang="en-US" sz="1100" b="0" spc="6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自媒体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11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每日车讯</a:t>
                      </a:r>
                      <a:endParaRPr lang="zh-CN" altLang="en-US" sz="11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536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美好生活种草官</a:t>
            </a:r>
            <a:endParaRPr lang="zh-CN" altLang="en-US" spc="100">
              <a:solidFill>
                <a:schemeClr val="tx1"/>
              </a:solidFill>
              <a:uFillTx/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76350"/>
            <a:ext cx="4093210" cy="2658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495800" y="1428750"/>
            <a:ext cx="1186180" cy="23577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428750"/>
            <a:ext cx="2830195" cy="24625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985" y="3910330"/>
            <a:ext cx="9137015" cy="1201420"/>
          </a:xfrm>
          <a:prstGeom prst="rect">
            <a:avLst/>
          </a:prstGeom>
          <a:solidFill>
            <a:srgbClr val="8DDCEE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0690" y="4019550"/>
            <a:ext cx="81807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五一露营出游方式大火，各大平台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露营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关键词搜索量暴涨，其中小红书更是推出了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小红书露营季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官方热门话题，此次活动邀请平台内容输出质量高的区域博主（粉丝量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</a:rPr>
              <a:t>1-10W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）参与试驾活动，并在平台发布【露营出游】、【露营拍照】、【亲子露营】的笔记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攻略，植入风行游艇软广，配合网红</a:t>
            </a:r>
            <a:r>
              <a:rPr lang="en-US" altLang="zh-CN" sz="1200">
                <a:latin typeface="微软雅黑" panose="020B0503020204020204" charset="-122"/>
                <a:ea typeface="微软雅黑" panose="020B0503020204020204" charset="-122"/>
              </a:rPr>
              <a:t>KOL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，打造</a:t>
            </a:r>
            <a:r>
              <a:rPr lang="zh-CN" altLang="en-US" sz="1200" b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出游类热门话题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461726765744d6f64756c65223a202270726f636573734f6e6c696e65466f6e7473220a7d0a"/>
          <p:cNvSpPr txBox="1"/>
          <p:nvPr/>
        </p:nvSpPr>
        <p:spPr>
          <a:xfrm>
            <a:off x="342900" y="715645"/>
            <a:ext cx="3187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美好生活种草官拟邀</a:t>
            </a:r>
            <a:endParaRPr lang="zh-CN" altLang="en-US" spc="100"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" y="1123950"/>
            <a:ext cx="1828800" cy="3776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123950"/>
            <a:ext cx="1868170" cy="37706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470" y="1123950"/>
            <a:ext cx="1854835" cy="37769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 rot="20280000">
            <a:off x="1466850" y="2750185"/>
            <a:ext cx="34645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>
                <a:solidFill>
                  <a:srgbClr val="FF0000"/>
                </a:solidFill>
              </a:rPr>
              <a:t>小红书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1123950"/>
            <a:ext cx="2213610" cy="380301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 rot="20280000">
            <a:off x="6796405" y="2609215"/>
            <a:ext cx="14916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>
                <a:solidFill>
                  <a:srgbClr val="FF0000"/>
                </a:solidFill>
              </a:rPr>
              <a:t>微博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461726765744d6f64756c65223a202270726f636573734f6e6c696e65466f6e7473220a7d0a"/>
          <p:cNvSpPr txBox="1"/>
          <p:nvPr/>
        </p:nvSpPr>
        <p:spPr>
          <a:xfrm>
            <a:off x="342900" y="715645"/>
            <a:ext cx="3187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网红</a:t>
            </a:r>
            <a:r>
              <a:rPr lang="en-US" altLang="zh-CN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KOL</a:t>
            </a:r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推荐</a:t>
            </a:r>
            <a:endParaRPr lang="zh-CN" altLang="en-US" spc="100"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0" y="1200150"/>
            <a:ext cx="1957705" cy="3625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202690"/>
            <a:ext cx="1869440" cy="36233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186180"/>
            <a:ext cx="1998345" cy="365315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77190" y="535242"/>
            <a:ext cx="8366760" cy="4197096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grpSp>
        <p:nvGrpSpPr>
          <p:cNvPr id="7" name="组合 6"/>
          <p:cNvGrpSpPr/>
          <p:nvPr/>
        </p:nvGrpSpPr>
        <p:grpSpPr>
          <a:xfrm>
            <a:off x="768012" y="583070"/>
            <a:ext cx="7544177" cy="3605883"/>
            <a:chOff x="963295" y="604067"/>
            <a:chExt cx="10058902" cy="4807844"/>
          </a:xfrm>
        </p:grpSpPr>
        <p:grpSp>
          <p:nvGrpSpPr>
            <p:cNvPr id="8" name="组合 7"/>
            <p:cNvGrpSpPr/>
            <p:nvPr/>
          </p:nvGrpSpPr>
          <p:grpSpPr>
            <a:xfrm>
              <a:off x="1048230" y="1685921"/>
              <a:ext cx="9522136" cy="3094710"/>
              <a:chOff x="1048230" y="1685921"/>
              <a:chExt cx="9522136" cy="309471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048230" y="1700208"/>
                <a:ext cx="2505070" cy="3080423"/>
              </a:xfrm>
              <a:prstGeom prst="rect">
                <a:avLst/>
              </a:prstGeom>
              <a:solidFill>
                <a:srgbClr val="A0E2F1">
                  <a:alpha val="9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4797934" y="1700208"/>
                <a:ext cx="2431535" cy="3080423"/>
              </a:xfrm>
              <a:prstGeom prst="rect">
                <a:avLst/>
              </a:prstGeom>
              <a:solidFill>
                <a:srgbClr val="97DFF0">
                  <a:alpha val="9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8181784" y="1685921"/>
                <a:ext cx="2388582" cy="3080423"/>
              </a:xfrm>
              <a:prstGeom prst="rect">
                <a:avLst/>
              </a:prstGeom>
              <a:solidFill>
                <a:srgbClr val="8DDCEE">
                  <a:alpha val="9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35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4353571" y="604067"/>
              <a:ext cx="3786188" cy="737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3000" b="1" dirty="0">
                  <a:latin typeface="微软雅黑" panose="020B0503020204020204" charset="-122"/>
                  <a:ea typeface="微软雅黑" panose="020B0503020204020204" charset="-122"/>
                </a:rPr>
                <a:t>活动阶段目标</a:t>
              </a:r>
              <a:endParaRPr kumimoji="1" lang="zh-CN" altLang="en-US" sz="30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70273" y="2056611"/>
              <a:ext cx="2396727" cy="552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口碑建立</a:t>
              </a:r>
              <a:endParaRPr kumimoji="1" lang="zh-CN" altLang="en-US" sz="2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80235" y="2037098"/>
              <a:ext cx="2241314" cy="552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品牌曝光</a:t>
              </a:r>
              <a:endParaRPr kumimoji="1" lang="zh-CN" altLang="en-US" sz="2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663351" y="1997724"/>
              <a:ext cx="2358846" cy="552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推进转化</a:t>
              </a:r>
              <a:endParaRPr kumimoji="1" lang="zh-CN" altLang="en-US" sz="2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963295" y="4927617"/>
              <a:ext cx="9761788" cy="484294"/>
              <a:chOff x="920433" y="4636515"/>
              <a:chExt cx="9761788" cy="484294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920433" y="4691549"/>
                <a:ext cx="2676313" cy="429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500" dirty="0">
                    <a:latin typeface="微软雅黑" panose="020B0503020204020204" charset="-122"/>
                    <a:ea typeface="微软雅黑" panose="020B0503020204020204" charset="-122"/>
                  </a:rPr>
                  <a:t>走</a:t>
                </a:r>
                <a:r>
                  <a:rPr kumimoji="1" lang="zh-CN" altLang="en-US" sz="1500" b="1" dirty="0">
                    <a:solidFill>
                      <a:srgbClr val="C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进</a:t>
                </a:r>
                <a:r>
                  <a:rPr kumimoji="1" lang="zh-CN" altLang="en-US" sz="1500" dirty="0">
                    <a:latin typeface="微软雅黑" panose="020B0503020204020204" charset="-122"/>
                    <a:ea typeface="微软雅黑" panose="020B0503020204020204" charset="-122"/>
                  </a:rPr>
                  <a:t>媒体</a:t>
                </a:r>
                <a:r>
                  <a:rPr kumimoji="1" lang="en-US" altLang="zh-CN" sz="1500" dirty="0">
                    <a:latin typeface="微软雅黑" panose="020B0503020204020204" charset="-122"/>
                    <a:ea typeface="微软雅黑" panose="020B0503020204020204" charset="-122"/>
                  </a:rPr>
                  <a:t>/</a:t>
                </a:r>
                <a:r>
                  <a:rPr kumimoji="1" lang="zh-CN" altLang="en-US" sz="1500" dirty="0">
                    <a:latin typeface="微软雅黑" panose="020B0503020204020204" charset="-122"/>
                    <a:ea typeface="微软雅黑" panose="020B0503020204020204" charset="-122"/>
                  </a:rPr>
                  <a:t>达人的内心</a:t>
                </a:r>
                <a:endParaRPr kumimoji="1" lang="zh-CN" altLang="en-US" sz="15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4944521" y="4653519"/>
                <a:ext cx="2414588" cy="429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1500" dirty="0">
                    <a:latin typeface="微软雅黑" panose="020B0503020204020204" charset="-122"/>
                    <a:ea typeface="微软雅黑" panose="020B0503020204020204" charset="-122"/>
                  </a:rPr>
                  <a:t>走</a:t>
                </a:r>
                <a:r>
                  <a:rPr kumimoji="1" lang="zh-CN" altLang="en-US" sz="1500" b="1" dirty="0">
                    <a:solidFill>
                      <a:srgbClr val="C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近</a:t>
                </a:r>
                <a:r>
                  <a:rPr kumimoji="1" lang="zh-CN" altLang="en-US" sz="1500" dirty="0">
                    <a:latin typeface="微软雅黑" panose="020B0503020204020204" charset="-122"/>
                    <a:ea typeface="微软雅黑" panose="020B0503020204020204" charset="-122"/>
                  </a:rPr>
                  <a:t>消费者的眼球</a:t>
                </a:r>
                <a:endParaRPr kumimoji="1" lang="zh-CN" altLang="en-US" sz="15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8267633" y="4636515"/>
                <a:ext cx="2414588" cy="429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1500" b="1" dirty="0">
                    <a:solidFill>
                      <a:srgbClr val="C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尽</a:t>
                </a:r>
                <a:r>
                  <a:rPr kumimoji="1" lang="zh-CN" altLang="en-US" sz="1500" dirty="0">
                    <a:latin typeface="微软雅黑" panose="020B0503020204020204" charset="-122"/>
                    <a:ea typeface="微软雅黑" panose="020B0503020204020204" charset="-122"/>
                  </a:rPr>
                  <a:t>全力种草消费者</a:t>
                </a:r>
                <a:endParaRPr kumimoji="1" lang="zh-CN" altLang="en-US" sz="15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4" name="右箭头 13"/>
            <p:cNvSpPr/>
            <p:nvPr/>
          </p:nvSpPr>
          <p:spPr>
            <a:xfrm>
              <a:off x="3815421" y="2651188"/>
              <a:ext cx="872594" cy="808979"/>
            </a:xfrm>
            <a:prstGeom prst="rightArrow">
              <a:avLst/>
            </a:prstGeom>
            <a:solidFill>
              <a:srgbClr val="97D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solidFill>
                  <a:schemeClr val="bg1"/>
                </a:solidFill>
              </a:endParaRPr>
            </a:p>
          </p:txBody>
        </p:sp>
        <p:sp>
          <p:nvSpPr>
            <p:cNvPr id="15" name="右箭头 14"/>
            <p:cNvSpPr/>
            <p:nvPr/>
          </p:nvSpPr>
          <p:spPr>
            <a:xfrm>
              <a:off x="7338669" y="2651188"/>
              <a:ext cx="806538" cy="808979"/>
            </a:xfrm>
            <a:prstGeom prst="rightArrow">
              <a:avLst/>
            </a:prstGeom>
            <a:solidFill>
              <a:srgbClr val="97D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solidFill>
                  <a:schemeClr val="bg1"/>
                </a:solidFill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281153" y="2331072"/>
            <a:ext cx="1913399" cy="1060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游艇深度体验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传递游艇卖点</a:t>
            </a:r>
            <a:endParaRPr lang="zh-CN" altLang="en-US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提升品牌好感</a:t>
            </a:r>
            <a:endParaRPr lang="zh-CN" altLang="en-US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47670" y="2296230"/>
            <a:ext cx="1262981" cy="1060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进击精准用户</a:t>
            </a:r>
            <a:endParaRPr lang="en-US" altLang="zh-CN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强化受众认知</a:t>
            </a:r>
            <a:endParaRPr lang="zh-CN" altLang="en-US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zh-CN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销量转化</a:t>
            </a:r>
            <a:endParaRPr lang="zh-CN" altLang="en-US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59922" y="2318317"/>
            <a:ext cx="1913399" cy="1706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媒体试驾通稿</a:t>
            </a:r>
            <a:endParaRPr lang="zh-CN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平台博主种草</a:t>
            </a:r>
            <a:endParaRPr lang="zh-CN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提升产品曝光</a:t>
            </a:r>
            <a:r>
              <a:rPr lang="en-US" altLang="zh-CN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/</a:t>
            </a:r>
            <a:r>
              <a:rPr lang="zh-CN" alt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关键词</a:t>
            </a:r>
            <a:endParaRPr lang="zh-CN" altLang="en-US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搜索排名</a:t>
            </a:r>
            <a:endParaRPr lang="zh-CN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200000"/>
              </a:lnSpc>
            </a:pPr>
            <a:endParaRPr lang="zh-CN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56361" y="4256436"/>
            <a:ext cx="7116954" cy="419252"/>
          </a:xfrm>
          <a:prstGeom prst="rect">
            <a:avLst/>
          </a:prstGeom>
          <a:solidFill>
            <a:srgbClr val="F2B2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6" name="文本框 25"/>
          <p:cNvSpPr txBox="1"/>
          <p:nvPr/>
        </p:nvSpPr>
        <p:spPr>
          <a:xfrm>
            <a:off x="2710516" y="4246770"/>
            <a:ext cx="675260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想他人所想，及他人所及</a:t>
            </a:r>
            <a:endParaRPr kumimoji="1"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6888" y="343218"/>
            <a:ext cx="8613648" cy="4553712"/>
          </a:xfrm>
          <a:prstGeom prst="rect">
            <a:avLst/>
          </a:prstGeom>
          <a:noFill/>
          <a:ln w="127000">
            <a:solidFill>
              <a:srgbClr val="8DDC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1\Desktop\晏\3.jpg3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35" y="374650"/>
            <a:ext cx="9143365" cy="439610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374015"/>
            <a:ext cx="9114790" cy="4397375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3495" y="1733550"/>
            <a:ext cx="9067165" cy="11480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fontAlgn="base"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总结：邀约区域主流媒体的同时，招募各平台风行游艇</a:t>
            </a:r>
            <a:r>
              <a:rPr kumimoji="1"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kumimoji="1"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美好生活种草官，以出游笔记的形式软性推广，双管齐下的有效辐射目标受众，同时邀请网红</a:t>
            </a:r>
            <a:r>
              <a:rPr kumimoji="1"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KOL</a:t>
            </a:r>
            <a:r>
              <a:rPr kumimoji="1"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短视频传播</a:t>
            </a:r>
            <a:r>
              <a:rPr kumimoji="1"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kumimoji="1"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现场直播，打造营销大事件。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7"/>
          <p:cNvSpPr/>
          <p:nvPr userDrawn="1"/>
        </p:nvSpPr>
        <p:spPr>
          <a:xfrm>
            <a:off x="-635" y="1854200"/>
            <a:ext cx="9142730" cy="14344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pic>
        <p:nvPicPr>
          <p:cNvPr id="107" name="图片 106"/>
          <p:cNvPicPr/>
          <p:nvPr/>
        </p:nvPicPr>
        <p:blipFill>
          <a:blip r:embed="rId2"/>
          <a:srcRect t="69206"/>
          <a:stretch>
            <a:fillRect/>
          </a:stretch>
        </p:blipFill>
        <p:spPr>
          <a:xfrm>
            <a:off x="-317" y="1632585"/>
            <a:ext cx="9142095" cy="18776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0" y="1632585"/>
            <a:ext cx="9144000" cy="1877695"/>
          </a:xfrm>
          <a:prstGeom prst="rect">
            <a:avLst/>
          </a:prstGeom>
          <a:solidFill>
            <a:srgbClr val="00B0F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千库网_mbe风格夏令营帐篷装饰图标_元素编号10894340"/>
          <p:cNvPicPr>
            <a:picLocks noChangeAspect="1"/>
          </p:cNvPicPr>
          <p:nvPr/>
        </p:nvPicPr>
        <p:blipFill>
          <a:blip r:embed="rId3"/>
          <a:srcRect t="15340"/>
          <a:stretch>
            <a:fillRect/>
          </a:stretch>
        </p:blipFill>
        <p:spPr>
          <a:xfrm>
            <a:off x="3388360" y="1124585"/>
            <a:ext cx="2367280" cy="22282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26485" y="2800985"/>
            <a:ext cx="18910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黑体" panose="02010609060101010101" charset="-122"/>
                <a:sym typeface="+mn-ea"/>
              </a:rPr>
              <a:t>活动内容</a:t>
            </a:r>
            <a:endParaRPr lang="zh-CN" altLang="en-US" sz="2400" dirty="0">
              <a:solidFill>
                <a:schemeClr val="bg1"/>
              </a:solidFill>
              <a:latin typeface="汉仪雅酷黑简" panose="00020600040101010101" charset="-122"/>
              <a:ea typeface="汉仪雅酷黑简" panose="0002060004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77360" y="1927225"/>
            <a:ext cx="5892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endParaRPr lang="en-US" altLang="zh-CN" sz="5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276600" y="4248785"/>
            <a:ext cx="25209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0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汉仪雅酷黑简" panose="00020600040101010101" charset="-122"/>
              </a:rPr>
              <a:t>#XXXX</a:t>
            </a:r>
            <a:r>
              <a:rPr lang="zh-CN" sz="120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  <a:sym typeface="汉仪雅酷黑简" panose="00020600040101010101" charset="-122"/>
              </a:rPr>
              <a:t>媒体野营试驾之旅</a:t>
            </a:r>
            <a:endParaRPr lang="zh-CN" sz="1200">
              <a:solidFill>
                <a:schemeClr val="tx1">
                  <a:lumMod val="95000"/>
                  <a:lumOff val="5000"/>
                </a:schemeClr>
              </a:solidFill>
              <a:uFillTx/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  <a:sym typeface="汉仪雅酷黑简" panose="00020600040101010101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1200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活动概况</a:t>
            </a:r>
            <a:endParaRPr lang="zh-CN" altLang="en-US" spc="100">
              <a:solidFill>
                <a:schemeClr val="tx1"/>
              </a:solidFill>
              <a:uFillTx/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矩形 6"/>
          <p:cNvSpPr/>
          <p:nvPr/>
        </p:nvSpPr>
        <p:spPr>
          <a:xfrm>
            <a:off x="0" y="1581150"/>
            <a:ext cx="9164955" cy="2999105"/>
          </a:xfrm>
          <a:prstGeom prst="rect">
            <a:avLst/>
          </a:prstGeom>
          <a:solidFill>
            <a:srgbClr val="8DD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8600" y="1581150"/>
            <a:ext cx="8583930" cy="2802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98450" marR="508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活动主题：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趣野，趣露营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80000"/>
              </a:lnSpc>
              <a:buFont typeface="Wingdings" panose="05000000000000000000" charset="0"/>
            </a:pP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       —— XXXXX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媒体野营试驾之旅</a:t>
            </a:r>
            <a:endParaRPr lang="zh-CN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0" marR="508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活动时间</a:t>
            </a:r>
            <a:r>
              <a:rPr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月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15:30-20:00</a:t>
            </a:r>
            <a:endParaRPr lang="en-US" alt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marR="508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活动地点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锦江区三圣乡景区内（大榆草坪）</a:t>
            </a:r>
            <a:endParaRPr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0" marR="508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主要内容</a:t>
            </a:r>
            <a:r>
              <a:rPr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试乘试驾、新车品鉴、草地音乐会、野外露营烧烤</a:t>
            </a:r>
            <a:endParaRPr 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98450" marR="508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zh-CN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活动人群：</a:t>
            </a:r>
            <a:r>
              <a:rPr lang="en-US" altLang="zh-CN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</a:t>
            </a:r>
            <a:r>
              <a:rPr lang="zh-CN" altLang="en-US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家区域媒体</a:t>
            </a:r>
            <a:r>
              <a:rPr lang="en-US" altLang="zh-CN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+5</a:t>
            </a:r>
            <a:r>
              <a:rPr lang="zh-CN" altLang="en-US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名种草官，以及区域、经销商领导等，合计</a:t>
            </a:r>
            <a:r>
              <a:rPr lang="en-US" altLang="zh-CN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60</a:t>
            </a:r>
            <a:r>
              <a:rPr lang="zh-CN" altLang="en-US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</a:t>
            </a:r>
            <a:endParaRPr lang="zh-CN" altLang="en-US" sz="1400" spc="88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marR="508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zh-CN" altLang="en-US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车辆准备：</a:t>
            </a:r>
            <a:r>
              <a:rPr lang="zh-CN" altLang="en-US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展车</a:t>
            </a:r>
            <a:r>
              <a:rPr lang="en-US" altLang="zh-CN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台、后备箱市集</a:t>
            </a:r>
            <a:r>
              <a:rPr lang="en-US" altLang="zh-CN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台、媒体试驾车</a:t>
            </a:r>
            <a:r>
              <a:rPr lang="en-US" altLang="zh-CN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400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台</a:t>
            </a:r>
            <a:endParaRPr lang="zh-CN" altLang="en-US" sz="1400" spc="88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>
            <p:custDataLst>
              <p:tags r:id="rId1"/>
            </p:custDataLst>
          </p:nvPr>
        </p:nvSpPr>
        <p:spPr bwMode="auto">
          <a:xfrm>
            <a:off x="801397" y="1539143"/>
            <a:ext cx="2482075" cy="430767"/>
          </a:xfrm>
          <a:prstGeom prst="rect">
            <a:avLst/>
          </a:prstGeom>
          <a:solidFill>
            <a:schemeClr val="accent5"/>
          </a:solidFill>
          <a:ln w="25400">
            <a:noFill/>
            <a:miter lim="800000"/>
          </a:ln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01 </a:t>
            </a:r>
            <a:r>
              <a:rPr lang="zh-CN" altLang="en-US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试乘试驾</a:t>
            </a:r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5" name="矩形 24"/>
          <p:cNvSpPr/>
          <p:nvPr>
            <p:custDataLst>
              <p:tags r:id="rId2"/>
            </p:custDataLst>
          </p:nvPr>
        </p:nvSpPr>
        <p:spPr>
          <a:xfrm>
            <a:off x="803240" y="1969910"/>
            <a:ext cx="2478389" cy="1640530"/>
          </a:xfrm>
          <a:prstGeom prst="rect">
            <a:avLst/>
          </a:prstGeom>
          <a:blipFill>
            <a:blip r:embed="rId3"/>
            <a:srcRect/>
            <a:stretch>
              <a:fillRect l="-1168" t="1230" r="-1152" b="-123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4276AA">
                    <a:shade val="50000"/>
                  </a:srgb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35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4"/>
            </p:custDataLst>
          </p:nvPr>
        </p:nvSpPr>
        <p:spPr bwMode="auto">
          <a:xfrm>
            <a:off x="3287985" y="1539143"/>
            <a:ext cx="2482720" cy="430767"/>
          </a:xfrm>
          <a:prstGeom prst="rect">
            <a:avLst/>
          </a:prstGeom>
          <a:solidFill>
            <a:schemeClr val="accent2"/>
          </a:solidFill>
          <a:ln w="25400">
            <a:noFill/>
            <a:miter lim="800000"/>
          </a:ln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02 </a:t>
            </a:r>
            <a:r>
              <a:rPr lang="zh-CN" altLang="en-US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露天野营</a:t>
            </a:r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5"/>
            </p:custDataLst>
          </p:nvPr>
        </p:nvSpPr>
        <p:spPr>
          <a:xfrm>
            <a:off x="3283472" y="1969910"/>
            <a:ext cx="2491747" cy="1640530"/>
          </a:xfrm>
          <a:prstGeom prst="rect">
            <a:avLst/>
          </a:prstGeom>
          <a:blipFill>
            <a:blip r:embed="rId6"/>
            <a:srcRect/>
            <a:stretch>
              <a:fillRect l="-376" t="1230" r="-1396" b="-123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4276AA">
                    <a:shade val="50000"/>
                  </a:srgb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35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 bwMode="auto">
          <a:xfrm>
            <a:off x="5775218" y="1539143"/>
            <a:ext cx="2482075" cy="430767"/>
          </a:xfrm>
          <a:prstGeom prst="rect">
            <a:avLst/>
          </a:prstGeom>
          <a:solidFill>
            <a:schemeClr val="accent3"/>
          </a:solidFill>
          <a:ln w="25400">
            <a:noFill/>
            <a:miter lim="800000"/>
          </a:ln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03 </a:t>
            </a:r>
            <a:r>
              <a:rPr lang="zh-CN" altLang="en-US" sz="1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抢先品鉴</a:t>
            </a:r>
            <a:endParaRPr lang="zh-CN" altLang="en-US" sz="14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5777061" y="1969910"/>
            <a:ext cx="2478389" cy="1640530"/>
          </a:xfrm>
          <a:prstGeom prst="rect">
            <a:avLst/>
          </a:prstGeom>
          <a:blipFill>
            <a:blip r:embed="rId9"/>
            <a:srcRect/>
            <a:stretch>
              <a:fillRect l="-121" t="1230" r="-2199" b="-123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4276AA">
                    <a:shade val="50000"/>
                  </a:srgb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35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2900" y="715645"/>
            <a:ext cx="1200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内容规划</a:t>
            </a:r>
            <a:endParaRPr lang="zh-CN" altLang="en-US" spc="100">
              <a:solidFill>
                <a:schemeClr val="tx1"/>
              </a:solidFill>
              <a:uFillTx/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3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文本框 4"/>
          <p:cNvSpPr txBox="1"/>
          <p:nvPr/>
        </p:nvSpPr>
        <p:spPr>
          <a:xfrm>
            <a:off x="893445" y="3790950"/>
            <a:ext cx="2305685" cy="1060450"/>
          </a:xfrm>
          <a:prstGeom prst="rect">
            <a:avLst/>
          </a:prstGeom>
          <a:noFill/>
          <a:ln w="15875" cmpd="sng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道路试驾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</a:rPr>
              <a:t>科技体验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</a:rPr>
              <a:t>车型亮点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6610" y="3790950"/>
            <a:ext cx="2305685" cy="1060450"/>
          </a:xfrm>
          <a:prstGeom prst="rect">
            <a:avLst/>
          </a:prstGeom>
          <a:noFill/>
          <a:ln w="15875" cmpd="sng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草地音乐会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野营下午茶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草坪烧烤趴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67400" y="3790950"/>
            <a:ext cx="2305685" cy="1060450"/>
          </a:xfrm>
          <a:prstGeom prst="rect">
            <a:avLst/>
          </a:prstGeom>
          <a:noFill/>
          <a:ln w="15875" cmpd="sng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游艇形象展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后备箱市集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</a:rPr>
              <a:t>调性呈现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275" y="1996440"/>
            <a:ext cx="2466340" cy="16135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89295" y="1996440"/>
            <a:ext cx="2421890" cy="16135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95015" y="1988185"/>
            <a:ext cx="2459355" cy="164909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9144635" cy="441579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3266440"/>
            <a:ext cx="9144000" cy="1877695"/>
          </a:xfrm>
          <a:prstGeom prst="rect">
            <a:avLst/>
          </a:prstGeom>
          <a:solidFill>
            <a:srgbClr val="8DDCEE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</a:t>
            </a:r>
            <a:r>
              <a:rPr lang="zh-CN" altLang="en-US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试乘试驾</a:t>
            </a:r>
            <a:endParaRPr lang="zh-CN" altLang="en-US" sz="5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30702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试驾路线</a:t>
            </a:r>
            <a:r>
              <a:rPr lang="en-US" altLang="zh-CN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1-</a:t>
            </a:r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道路试驾</a:t>
            </a:r>
            <a:endParaRPr lang="zh-CN" altLang="en-US" spc="100"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123950"/>
            <a:ext cx="7522210" cy="37465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867273" y="1809496"/>
            <a:ext cx="540512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</a:rPr>
              <a:t>②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14873" y="1428496"/>
            <a:ext cx="540512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</a:rPr>
              <a:t>①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00673" y="4019296"/>
            <a:ext cx="540512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</a:rPr>
              <a:t>③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60288" y="4476496"/>
            <a:ext cx="540512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</a:rPr>
              <a:t>④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30702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试驾路线</a:t>
            </a:r>
            <a:r>
              <a:rPr lang="en-US" altLang="zh-CN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2-</a:t>
            </a:r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场地自由试驾</a:t>
            </a:r>
            <a:endParaRPr lang="zh-CN" altLang="en-US" spc="100"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1200150"/>
            <a:ext cx="5788025" cy="377126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1200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道路试驾</a:t>
            </a:r>
            <a:endParaRPr lang="zh-CN" altLang="en-US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aphicFrame>
        <p:nvGraphicFramePr>
          <p:cNvPr id="13" name="表格 12"/>
          <p:cNvGraphicFramePr/>
          <p:nvPr>
            <p:custDataLst>
              <p:tags r:id="rId1"/>
            </p:custDataLst>
          </p:nvPr>
        </p:nvGraphicFramePr>
        <p:xfrm>
          <a:off x="4724400" y="1809750"/>
          <a:ext cx="4165600" cy="2239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855"/>
                <a:gridCol w="1483360"/>
                <a:gridCol w="1048385"/>
              </a:tblGrid>
              <a:tr h="5740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体验目的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体验方式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体验环节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空间大、座椅舒适度高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乘坐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静展（卖点贴展示）</a:t>
                      </a: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/</a:t>
                      </a: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全程</a:t>
                      </a:r>
                      <a:endParaRPr lang="zh-CN" altLang="en-US" sz="1000" b="0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空气质量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空气质量检测仪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静展（放在展车中）</a:t>
                      </a: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/</a:t>
                      </a: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全程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静音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分贝检测仪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静展（放在展车中）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/</a:t>
                      </a: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全程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81150"/>
            <a:ext cx="4467225" cy="28035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1200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道路试驾</a:t>
            </a:r>
            <a:endParaRPr lang="zh-CN" altLang="en-US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7300" y="209550"/>
            <a:ext cx="1273810" cy="496570"/>
          </a:xfrm>
          <a:prstGeom prst="rect">
            <a:avLst/>
          </a:prstGeom>
        </p:spPr>
      </p:pic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4648200" y="2143760"/>
          <a:ext cx="4180205" cy="1434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4970"/>
                <a:gridCol w="1245235"/>
              </a:tblGrid>
              <a:tr h="5251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体验方式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路线制定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93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000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把油箱加满，记下当前公里数。</a:t>
                      </a:r>
                      <a:r>
                        <a:rPr lang="zh-CN" altLang="en-US" sz="1000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将空调调至一档冷风统一出发。返程后再次将油箱加满，此次加油量除以这段时间跑的公里数即每公里耗油量。</a:t>
                      </a:r>
                      <a:endParaRPr lang="zh-CN" altLang="en-US" sz="1000" b="0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全程</a:t>
                      </a:r>
                      <a:endParaRPr lang="zh-CN" altLang="en-US" sz="1000" b="1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28750"/>
            <a:ext cx="4290695" cy="286512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1200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道路试驾</a:t>
            </a:r>
            <a:endParaRPr lang="zh-CN" altLang="en-US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aphicFrame>
        <p:nvGraphicFramePr>
          <p:cNvPr id="13" name="表格 12"/>
          <p:cNvGraphicFramePr/>
          <p:nvPr>
            <p:custDataLst>
              <p:tags r:id="rId1"/>
            </p:custDataLst>
          </p:nvPr>
        </p:nvGraphicFramePr>
        <p:xfrm>
          <a:off x="4503420" y="2114550"/>
          <a:ext cx="418592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960"/>
                <a:gridCol w="2092960"/>
              </a:tblGrid>
              <a:tr h="5232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体验方式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路线制定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上陡坡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路线④</a:t>
                      </a:r>
                      <a:endParaRPr lang="zh-CN" altLang="en-US" sz="1000" b="0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百公里加速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</a:t>
                      </a:r>
                      <a:r>
                        <a:rPr lang="zh-CN" altLang="en-US" sz="1000" b="1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②</a:t>
                      </a:r>
                      <a:endParaRPr lang="zh-CN" altLang="en-US" sz="1000" b="1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52550"/>
            <a:ext cx="4154805" cy="28854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1200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道路试驾</a:t>
            </a:r>
            <a:endParaRPr lang="zh-CN" altLang="en-US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4387215" y="2190750"/>
          <a:ext cx="4229100" cy="1628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409700"/>
                <a:gridCol w="1409700"/>
              </a:tblGrid>
              <a:tr h="542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体验目的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体验方式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路线制定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操控性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曲线道路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</a:t>
                      </a:r>
                      <a:r>
                        <a:rPr lang="zh-CN" altLang="en-US" sz="1000" b="1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①</a:t>
                      </a:r>
                      <a:endParaRPr lang="zh-CN" altLang="en-US" sz="1000" b="1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车身稳定性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大弯道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</a:t>
                      </a:r>
                      <a:r>
                        <a:rPr lang="zh-CN" altLang="en-US" sz="1000" b="1" dirty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③</a:t>
                      </a:r>
                      <a:endParaRPr lang="zh-CN" altLang="en-US" sz="1000" b="1" dirty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81150"/>
            <a:ext cx="4046855" cy="260604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1200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科技体验</a:t>
            </a:r>
            <a:endParaRPr lang="zh-CN" altLang="en-US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970" y="1504950"/>
            <a:ext cx="4182745" cy="2613025"/>
          </a:xfrm>
          <a:prstGeom prst="rect">
            <a:avLst/>
          </a:prstGeom>
        </p:spPr>
      </p:pic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4622800" y="1985010"/>
          <a:ext cx="4300855" cy="1522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6990"/>
                <a:gridCol w="1713865"/>
              </a:tblGrid>
              <a:tr h="67627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体验方式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路线制定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车内利用</a:t>
                      </a:r>
                      <a:r>
                        <a:rPr lang="zh-CN" altLang="en-US" sz="10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语音控制系统，实现导航、音乐等丰富功能</a:t>
                      </a:r>
                      <a:endParaRPr lang="zh-CN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全程</a:t>
                      </a:r>
                      <a:endParaRPr lang="zh-CN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1200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车型亮点</a:t>
            </a:r>
            <a:endParaRPr lang="zh-CN" altLang="en-US" spc="100"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228600" y="1352550"/>
            <a:ext cx="4351655" cy="27813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3" name="表格 12"/>
          <p:cNvGraphicFramePr/>
          <p:nvPr>
            <p:custDataLst>
              <p:tags r:id="rId2"/>
            </p:custDataLst>
          </p:nvPr>
        </p:nvGraphicFramePr>
        <p:xfrm>
          <a:off x="4800600" y="1904365"/>
          <a:ext cx="4123055" cy="1677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0310"/>
                <a:gridCol w="1642745"/>
              </a:tblGrid>
              <a:tr h="47879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体验方式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路线制定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944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现场安排1名种子讲师进行车型讲解，强调卖点，并回答媒体试驾途中提问。</a:t>
                      </a:r>
                      <a:endParaRPr lang="zh-CN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讲解环节</a:t>
                      </a:r>
                      <a:endParaRPr lang="zh-CN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9440">
                <a:tc gridSpan="2"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0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到达场地后，可根据自由试驾路线体验</a:t>
                      </a:r>
                      <a:endParaRPr lang="zh-CN" altLang="en-US" sz="100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4007" marR="64007" marT="32003" marB="32003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9144635" cy="441579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3266440"/>
            <a:ext cx="9144000" cy="1877695"/>
          </a:xfrm>
          <a:prstGeom prst="rect">
            <a:avLst/>
          </a:prstGeom>
          <a:solidFill>
            <a:srgbClr val="8DDCEE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</a:t>
            </a:r>
            <a:r>
              <a:rPr lang="zh-CN" altLang="en-US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露天野营</a:t>
            </a:r>
            <a:endParaRPr lang="zh-CN" altLang="en-US" sz="5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583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草地音乐会</a:t>
            </a:r>
            <a:endParaRPr lang="zh-CN" altLang="en-US" spc="100">
              <a:solidFill>
                <a:schemeClr val="tx1"/>
              </a:solidFill>
              <a:uFillTx/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1276350"/>
            <a:ext cx="5278755" cy="33648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276350"/>
            <a:ext cx="4329430" cy="3365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6200" y="1276350"/>
            <a:ext cx="2660015" cy="53149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乐队现场助阵</a:t>
            </a:r>
            <a:endParaRPr lang="zh-CN" altLang="en-US" sz="1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583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野营下午茶</a:t>
            </a:r>
            <a:endParaRPr lang="zh-CN" altLang="en-US" spc="100">
              <a:solidFill>
                <a:schemeClr val="tx1"/>
              </a:solidFill>
              <a:uFillTx/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1276350"/>
            <a:ext cx="4960620" cy="33077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1260475"/>
            <a:ext cx="4984115" cy="332359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583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草坪烧烤趴</a:t>
            </a:r>
            <a:endParaRPr lang="zh-CN" altLang="en-US" spc="100">
              <a:solidFill>
                <a:schemeClr val="tx1"/>
              </a:solidFill>
              <a:uFillTx/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1200150"/>
            <a:ext cx="5154930" cy="34074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200150"/>
            <a:ext cx="4051300" cy="340677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9144635" cy="441579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3266440"/>
            <a:ext cx="9144000" cy="1877695"/>
          </a:xfrm>
          <a:prstGeom prst="rect">
            <a:avLst/>
          </a:prstGeom>
          <a:solidFill>
            <a:srgbClr val="A6E4F2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</a:t>
            </a:r>
            <a:r>
              <a:rPr lang="zh-CN" altLang="en-US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抢先品鉴</a:t>
            </a:r>
            <a:endParaRPr lang="zh-CN" altLang="en-US" sz="5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1920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游艇形象展</a:t>
            </a:r>
            <a:r>
              <a:rPr lang="zh-CN" altLang="en-US" spc="100">
                <a:solidFill>
                  <a:schemeClr val="tx1"/>
                </a:solidFill>
                <a:uFillTx/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区</a:t>
            </a:r>
            <a:endParaRPr lang="zh-CN" altLang="en-US" spc="100">
              <a:solidFill>
                <a:schemeClr val="tx1"/>
              </a:solidFill>
              <a:uFillTx/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276350"/>
            <a:ext cx="5476875" cy="364617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265" y="1276350"/>
            <a:ext cx="3594735" cy="364680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07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创意美陈</a:t>
            </a:r>
            <a:endParaRPr lang="zh-CN" altLang="en-US" spc="100">
              <a:solidFill>
                <a:schemeClr val="tx1"/>
              </a:solidFill>
              <a:uFillTx/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200150"/>
            <a:ext cx="2734310" cy="36461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207135"/>
            <a:ext cx="2723515" cy="36315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207135"/>
            <a:ext cx="2775585" cy="363156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5831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pc="100">
                <a:solidFill>
                  <a:schemeClr val="tx1"/>
                </a:solidFill>
                <a:uFillTx/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后备箱市集</a:t>
            </a:r>
            <a:endParaRPr lang="zh-CN" altLang="en-US" spc="100">
              <a:solidFill>
                <a:schemeClr val="tx1"/>
              </a:solidFill>
              <a:uFillTx/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1276350"/>
            <a:ext cx="4938395" cy="32537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276350"/>
            <a:ext cx="4055745" cy="325310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07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调性呈现</a:t>
            </a:r>
            <a:endParaRPr lang="zh-CN" altLang="en-US" spc="100"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1200150"/>
            <a:ext cx="6630035" cy="18395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105150"/>
            <a:ext cx="6630035" cy="181356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4015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活动整体流程</a:t>
            </a:r>
            <a:endParaRPr lang="zh-CN" altLang="en-US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04800" y="1200150"/>
          <a:ext cx="8374380" cy="3635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050"/>
                <a:gridCol w="2889250"/>
                <a:gridCol w="3307080"/>
              </a:tblGrid>
              <a:tr h="33972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时间</a:t>
                      </a:r>
                      <a:endParaRPr lang="zh-CN" altLang="en-US" sz="1400" b="1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环节</a:t>
                      </a:r>
                      <a:endParaRPr lang="zh-CN" altLang="en-US" sz="1400" b="1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内容</a:t>
                      </a:r>
                      <a:endParaRPr lang="zh-CN" altLang="en-US" sz="1400" b="1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035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15:30-16:00</a:t>
                      </a:r>
                      <a:endParaRPr lang="en-US" altLang="zh-CN" sz="1200" b="0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签到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媒体签到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</a:tr>
              <a:tr h="29972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16:00-17:30</a:t>
                      </a:r>
                      <a:endParaRPr lang="en-US" altLang="zh-CN" sz="1200" b="0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道路试驾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媒体出发途中轮流试驾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</a:tr>
              <a:tr h="29781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17:30-17:40</a:t>
                      </a:r>
                      <a:endParaRPr lang="en-US" altLang="zh-CN" sz="1200" b="0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媒体入座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主持人引导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</a:tr>
              <a:tr h="30035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17:40-17:45</a:t>
                      </a:r>
                      <a:endParaRPr lang="en-US" altLang="zh-CN" sz="1200" b="0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领导致辞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致欢迎辞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</a:tr>
              <a:tr h="30035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17:45-17:55</a:t>
                      </a:r>
                      <a:endParaRPr lang="en-US" altLang="zh-CN" sz="1200" b="0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车型讲解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种子讲师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</a:tr>
              <a:tr h="299720">
                <a:tc rowSpan="4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17:55-18:55</a:t>
                      </a:r>
                      <a:endParaRPr lang="en-US" altLang="zh-CN" sz="1200" b="0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草坪音乐会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乐队表演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</a:tr>
              <a:tr h="299720">
                <a:tc vMerge="1"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自由品鉴</a:t>
                      </a:r>
                      <a:r>
                        <a:rPr lang="en-US" altLang="zh-CN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试驾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摄影摄像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</a:tr>
              <a:tr h="299085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下午茶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</a:tr>
              <a:tr h="299085">
                <a:tc vMerge="1"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媒体证言</a:t>
                      </a:r>
                      <a:r>
                        <a:rPr lang="en-US" altLang="zh-CN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素材拍摄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vMerge="1"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</a:tr>
              <a:tr h="29908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18:55-20:00</a:t>
                      </a:r>
                      <a:endParaRPr lang="en-US" altLang="zh-CN" sz="1200" b="0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草坪烧烤趴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晚宴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</a:tr>
              <a:tr h="300355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20:00----</a:t>
                      </a:r>
                      <a:endParaRPr lang="en-US" altLang="zh-CN" sz="1200" b="0" spc="12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2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返程</a:t>
                      </a:r>
                      <a:endParaRPr lang="zh-CN" altLang="en-US" sz="12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cPr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461726765744d6f64756c65223a202270726f636573734f6e6c696e65466f6e7473220a7d0a"/>
          <p:cNvSpPr txBox="1"/>
          <p:nvPr/>
        </p:nvSpPr>
        <p:spPr>
          <a:xfrm>
            <a:off x="342900" y="715645"/>
            <a:ext cx="31870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平面</a:t>
            </a:r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规</a:t>
            </a:r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划图</a:t>
            </a:r>
            <a:endParaRPr lang="zh-CN" altLang="en-US" spc="100"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矩形 3"/>
          <p:cNvSpPr/>
          <p:nvPr/>
        </p:nvSpPr>
        <p:spPr>
          <a:xfrm>
            <a:off x="190500" y="1386205"/>
            <a:ext cx="6800215" cy="351536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333438303938333b333437373335313bd5cac5f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3790950"/>
            <a:ext cx="1110615" cy="1110615"/>
          </a:xfrm>
          <a:prstGeom prst="rect">
            <a:avLst/>
          </a:prstGeom>
        </p:spPr>
      </p:pic>
      <p:pic>
        <p:nvPicPr>
          <p:cNvPr id="8" name="图片 7" descr="333438303938333b333437373335313bd5cac5f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38400" y="3790950"/>
            <a:ext cx="1110615" cy="1110615"/>
          </a:xfrm>
          <a:prstGeom prst="rect">
            <a:avLst/>
          </a:prstGeom>
        </p:spPr>
      </p:pic>
      <p:pic>
        <p:nvPicPr>
          <p:cNvPr id="9" name="图片 8" descr="333438303938333b333437373335313bd5cac5f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48100" y="3790950"/>
            <a:ext cx="1110615" cy="1110615"/>
          </a:xfrm>
          <a:prstGeom prst="rect">
            <a:avLst/>
          </a:prstGeom>
        </p:spPr>
      </p:pic>
      <p:pic>
        <p:nvPicPr>
          <p:cNvPr id="10" name="图片 9" descr="333438303938333b333437373335313bd5cac5f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57800" y="3790950"/>
            <a:ext cx="1110615" cy="111061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53440" y="4324350"/>
            <a:ext cx="55149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嘉宾区（天幕）</a:t>
            </a:r>
            <a:endParaRPr lang="zh-CN" altLang="en-US"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pic>
        <p:nvPicPr>
          <p:cNvPr id="14" name="图片 13" descr="303b32313536383532373bbad3c1f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1800" y="1387475"/>
            <a:ext cx="2533650" cy="3514090"/>
          </a:xfrm>
          <a:prstGeom prst="rect">
            <a:avLst/>
          </a:prstGeom>
        </p:spPr>
      </p:pic>
      <p:sp>
        <p:nvSpPr>
          <p:cNvPr id="15" name="文本框 14" descr="7b0a20202020227461726765744d6f64756c65223a202270726f636573734f6e6c696e65466f6e7473220a7d0a"/>
          <p:cNvSpPr txBox="1"/>
          <p:nvPr/>
        </p:nvSpPr>
        <p:spPr>
          <a:xfrm>
            <a:off x="7818755" y="1816735"/>
            <a:ext cx="459740" cy="25076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>
                <a:latin typeface="汉仪雅酷黑繁" panose="00020600040101010101" charset="-122"/>
                <a:ea typeface="汉仪雅酷黑繁" panose="00020600040101010101" charset="-122"/>
                <a:sym typeface="汉仪雅酷黑繁" panose="00020600040101010101" charset="-122"/>
              </a:rPr>
              <a:t>人工湖</a:t>
            </a:r>
            <a:endParaRPr lang="zh-CN" altLang="en-US">
              <a:latin typeface="汉仪雅酷黑繁" panose="00020600040101010101" charset="-122"/>
              <a:ea typeface="汉仪雅酷黑繁" panose="00020600040101010101" charset="-122"/>
              <a:sym typeface="汉仪雅酷黑繁" panose="00020600040101010101" charset="-122"/>
            </a:endParaRPr>
          </a:p>
        </p:txBody>
      </p:sp>
      <p:pic>
        <p:nvPicPr>
          <p:cNvPr id="17" name="图片 16" descr="343435383136303b333638303736353bd3cecda7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200" y="2191385"/>
            <a:ext cx="723265" cy="723265"/>
          </a:xfrm>
          <a:prstGeom prst="rect">
            <a:avLst/>
          </a:prstGeom>
        </p:spPr>
      </p:pic>
      <p:pic>
        <p:nvPicPr>
          <p:cNvPr id="19" name="图片 18" descr="343435383136303b333638303736353bd3cecda7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4200" y="2783205"/>
            <a:ext cx="723265" cy="72326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7086600" y="2115185"/>
            <a:ext cx="398145" cy="1554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400"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小游艇布置</a:t>
            </a:r>
            <a:endParaRPr lang="zh-CN" altLang="en-US" sz="1400"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515235" y="1386205"/>
            <a:ext cx="1235710" cy="3867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000"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背景板</a:t>
            </a:r>
            <a:endParaRPr lang="zh-CN" altLang="en-US" sz="1000"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515235" y="1772920"/>
            <a:ext cx="1235710" cy="89090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表演区</a:t>
            </a: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750945" y="1387475"/>
            <a:ext cx="2054860" cy="12763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u="sng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游艇形象展区</a:t>
            </a:r>
            <a:endParaRPr lang="zh-CN" altLang="en-US" sz="1200" u="sng">
              <a:solidFill>
                <a:schemeClr val="dk1"/>
              </a:solidFill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  <a:p>
            <a:pPr algn="ctr"/>
            <a:r>
              <a:rPr lang="zh-CN" altLang="en-US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（展车1台、气球布置、花艺布置、画架</a:t>
            </a:r>
            <a:r>
              <a:rPr lang="en-US" altLang="zh-CN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1</a:t>
            </a:r>
            <a:r>
              <a:rPr lang="zh-CN" altLang="en-US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个、造型</a:t>
            </a:r>
            <a:r>
              <a:rPr lang="en-US" altLang="zh-CN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KT</a:t>
            </a:r>
            <a:r>
              <a:rPr lang="zh-CN" altLang="en-US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板</a:t>
            </a:r>
            <a:r>
              <a:rPr lang="en-US" altLang="zh-CN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1</a:t>
            </a:r>
            <a:r>
              <a:rPr lang="zh-CN" altLang="en-US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个、小天幕氛围布置、桌椅、公仔、发光球、地毯抱枕、立体字、灯带）</a:t>
            </a:r>
            <a:endParaRPr lang="zh-CN" altLang="en-US" sz="1000">
              <a:solidFill>
                <a:schemeClr val="dk1"/>
              </a:solidFill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sp>
        <p:nvSpPr>
          <p:cNvPr id="27" name="矩形 26"/>
          <p:cNvSpPr/>
          <p:nvPr/>
        </p:nvSpPr>
        <p:spPr>
          <a:xfrm rot="2520000">
            <a:off x="621030" y="1539875"/>
            <a:ext cx="914400" cy="1524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后备箱集市（</a:t>
            </a:r>
            <a:r>
              <a:rPr lang="en-US" altLang="zh-CN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3</a:t>
            </a:r>
            <a:r>
              <a:rPr lang="zh-CN" altLang="en-US" sz="1000">
                <a:solidFill>
                  <a:schemeClr val="dk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台）</a:t>
            </a:r>
            <a:endParaRPr lang="zh-CN" altLang="en-US" sz="1000">
              <a:solidFill>
                <a:schemeClr val="dk1"/>
              </a:solidFill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pic>
        <p:nvPicPr>
          <p:cNvPr id="28" name="图片 27" descr="343435333239343b333634333730343bc2b7c5c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52600" y="1657985"/>
            <a:ext cx="481330" cy="481330"/>
          </a:xfrm>
          <a:prstGeom prst="rect">
            <a:avLst/>
          </a:prstGeom>
        </p:spPr>
      </p:pic>
      <p:pic>
        <p:nvPicPr>
          <p:cNvPr id="29" name="图片 28" descr="343435333239343b333634333730343bc2b7c5c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5805" y="2182495"/>
            <a:ext cx="481330" cy="481330"/>
          </a:xfrm>
          <a:prstGeom prst="rect">
            <a:avLst/>
          </a:prstGeom>
        </p:spPr>
      </p:pic>
      <p:pic>
        <p:nvPicPr>
          <p:cNvPr id="30" name="图片 29" descr="343435333239343b333634333730343bc2b7c5c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0050" y="2953385"/>
            <a:ext cx="481330" cy="481330"/>
          </a:xfrm>
          <a:prstGeom prst="rect">
            <a:avLst/>
          </a:prstGeom>
        </p:spPr>
      </p:pic>
      <p:pic>
        <p:nvPicPr>
          <p:cNvPr id="31" name="图片 30" descr="343435333239343b333634333730343bc2b7c5c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48070" y="3386455"/>
            <a:ext cx="481330" cy="481330"/>
          </a:xfrm>
          <a:prstGeom prst="rect">
            <a:avLst/>
          </a:prstGeom>
        </p:spPr>
      </p:pic>
      <p:pic>
        <p:nvPicPr>
          <p:cNvPr id="32" name="图片 31" descr="343435333239343b333634333730343bc2b7c5c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01215" y="3867785"/>
            <a:ext cx="481330" cy="481330"/>
          </a:xfrm>
          <a:prstGeom prst="rect">
            <a:avLst/>
          </a:prstGeom>
        </p:spPr>
      </p:pic>
      <p:pic>
        <p:nvPicPr>
          <p:cNvPr id="33" name="图片 32" descr="343435333239343b333634333730343bc2b7c5c6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76470" y="3843020"/>
            <a:ext cx="481330" cy="48133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461726765744d6f64756c65223a202270726f636573734f6e6c696e65466f6e7473220a7d0a"/>
          <p:cNvSpPr txBox="1"/>
          <p:nvPr/>
        </p:nvSpPr>
        <p:spPr>
          <a:xfrm>
            <a:off x="343422" y="715874"/>
            <a:ext cx="318667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100">
                <a:solidFill>
                  <a:schemeClr val="tx1"/>
                </a:solidFill>
                <a:latin typeface="汉仪雅酷黑W" panose="00020600040101010101" charset="-122"/>
                <a:ea typeface="汉仪雅酷黑W" panose="00020600040101010101" charset="-122"/>
                <a:sym typeface="汉仪雅酷黑W" panose="00020600040101010101" charset="-122"/>
              </a:rPr>
              <a:t>活动传播规划</a:t>
            </a:r>
            <a:endParaRPr lang="zh-CN" altLang="en-US" sz="1600" spc="100">
              <a:solidFill>
                <a:schemeClr val="tx1"/>
              </a:solidFill>
              <a:latin typeface="汉仪雅酷黑W" panose="00020600040101010101" charset="-122"/>
              <a:ea typeface="汉仪雅酷黑W" panose="00020600040101010101" charset="-122"/>
              <a:sym typeface="汉仪雅酷黑W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4" y="721806"/>
            <a:ext cx="267620" cy="373810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00565" y="1032330"/>
            <a:ext cx="3102386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" name="直接箭头连接符 1"/>
          <p:cNvCxnSpPr/>
          <p:nvPr/>
        </p:nvCxnSpPr>
        <p:spPr>
          <a:xfrm flipV="1">
            <a:off x="270510" y="1743393"/>
            <a:ext cx="8691563" cy="11906"/>
          </a:xfrm>
          <a:prstGeom prst="straightConnector1">
            <a:avLst/>
          </a:prstGeom>
          <a:ln w="28575">
            <a:solidFill>
              <a:srgbClr val="132E43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60985" y="1910080"/>
            <a:ext cx="1164908" cy="3429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传播目的</a:t>
            </a:r>
            <a:endParaRPr lang="zh-CN" altLang="en-US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425416" y="1676718"/>
            <a:ext cx="142875" cy="142875"/>
          </a:xfrm>
          <a:prstGeom prst="ellipse">
            <a:avLst/>
          </a:prstGeom>
          <a:solidFill>
            <a:srgbClr val="132E4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0985" y="2357279"/>
            <a:ext cx="1164908" cy="11277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传播渠道</a:t>
            </a:r>
            <a:endParaRPr lang="zh-CN" altLang="en-US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0985" y="3588861"/>
            <a:ext cx="1163955" cy="12868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传播</a:t>
            </a:r>
            <a:r>
              <a:rPr lang="zh-CN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</a:t>
            </a:r>
            <a:endParaRPr lang="zh-CN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68291" y="1250950"/>
            <a:ext cx="2379345" cy="342900"/>
          </a:xfrm>
          <a:prstGeom prst="rect">
            <a:avLst/>
          </a:prstGeom>
          <a:solidFill>
            <a:srgbClr val="132E43"/>
          </a:solidFill>
          <a:ln>
            <a:solidFill>
              <a:srgbClr val="132E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预热期（活动前一周）</a:t>
            </a:r>
            <a:endParaRPr lang="zh-CN" altLang="en-US" sz="1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16216" y="1250950"/>
            <a:ext cx="2379345" cy="342900"/>
          </a:xfrm>
          <a:prstGeom prst="rect">
            <a:avLst/>
          </a:prstGeom>
          <a:solidFill>
            <a:srgbClr val="132E43"/>
          </a:solidFill>
          <a:ln>
            <a:solidFill>
              <a:srgbClr val="132E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执行期（活动当天）</a:t>
            </a:r>
            <a:endParaRPr lang="zh-CN" altLang="en-US" sz="1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83191" y="1250950"/>
            <a:ext cx="2379345" cy="342900"/>
          </a:xfrm>
          <a:prstGeom prst="rect">
            <a:avLst/>
          </a:prstGeom>
          <a:solidFill>
            <a:srgbClr val="132E43"/>
          </a:solidFill>
          <a:ln>
            <a:solidFill>
              <a:srgbClr val="132E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后宣期（活动结束后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天）</a:t>
            </a:r>
            <a:endParaRPr lang="zh-CN" altLang="en-US" sz="1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68291" y="1910080"/>
            <a:ext cx="2378869" cy="3433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活动预热，激发关注</a:t>
            </a:r>
            <a:endParaRPr lang="zh-CN" altLang="en-US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16693" y="1909604"/>
            <a:ext cx="2378869" cy="3433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现场引导，二次传播</a:t>
            </a:r>
            <a:endParaRPr lang="zh-CN" altLang="en-US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83191" y="1909604"/>
            <a:ext cx="2378869" cy="34337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口碑打造，广而告知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68291" y="2357279"/>
            <a:ext cx="2378869" cy="243000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媒体招募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16216" y="2357279"/>
            <a:ext cx="2379345" cy="317183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现场所有媒体社交平台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83191" y="2357279"/>
            <a:ext cx="2379345" cy="317659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各网络平台</a:t>
            </a:r>
            <a:endParaRPr 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568450" y="3589020"/>
            <a:ext cx="2379345" cy="1285875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新车信息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天倒计时海报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16216" y="3588861"/>
            <a:ext cx="2379345" cy="1286828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野营试驾会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经销商抖音直播现场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活动现场的照片、抖音话题视频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83191" y="3588861"/>
            <a:ext cx="2379345" cy="1286828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活动当日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产出</a:t>
            </a:r>
            <a:r>
              <a:rPr 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试驾通稿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</a:t>
            </a:r>
            <a:r>
              <a:rPr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美图/短视频 </a:t>
            </a:r>
            <a:endParaRPr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60033" y="1250950"/>
            <a:ext cx="1164908" cy="342900"/>
          </a:xfrm>
          <a:prstGeom prst="rect">
            <a:avLst/>
          </a:prstGeom>
          <a:solidFill>
            <a:srgbClr val="132E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活动阶段</a:t>
            </a:r>
            <a:endParaRPr lang="zh-CN" altLang="en-US" sz="1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947160" y="1671955"/>
            <a:ext cx="142875" cy="142875"/>
          </a:xfrm>
          <a:prstGeom prst="ellipse">
            <a:avLst/>
          </a:prstGeom>
          <a:solidFill>
            <a:srgbClr val="132E4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340316" y="1671955"/>
            <a:ext cx="142875" cy="142875"/>
          </a:xfrm>
          <a:prstGeom prst="ellipse">
            <a:avLst/>
          </a:prstGeom>
          <a:solidFill>
            <a:srgbClr val="132E4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567815" y="2632075"/>
            <a:ext cx="2379345" cy="270000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经销商自媒体</a:t>
            </a:r>
            <a:endParaRPr lang="zh-CN" altLang="en-US" sz="9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568291" y="2938304"/>
            <a:ext cx="2379345" cy="255270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员工</a:t>
            </a:r>
            <a:r>
              <a:rPr lang="zh-CN" altLang="en-US"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双微</a:t>
            </a:r>
            <a:r>
              <a:rPr lang="en-US" altLang="zh-CN"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9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抖音</a:t>
            </a:r>
            <a:endParaRPr lang="zh-CN" altLang="en-US" sz="9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83191" y="2762568"/>
            <a:ext cx="2379345" cy="722948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经销商自媒体/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员工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双微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抖音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016216" y="2762568"/>
            <a:ext cx="2379345" cy="317659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抖音话题、直播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016216" y="3167856"/>
            <a:ext cx="2379345" cy="317659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经销商员工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双微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抖音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568291" y="3229769"/>
            <a:ext cx="2379345" cy="255270"/>
          </a:xfrm>
          <a:prstGeom prst="rect">
            <a:avLst/>
          </a:prstGeom>
          <a:noFill/>
          <a:ln>
            <a:solidFill>
              <a:srgbClr val="132E4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店内氛围营造</a:t>
            </a:r>
            <a:r>
              <a:rPr lang="en-US" altLang="zh-CN" sz="1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活动预告</a:t>
            </a:r>
            <a:endParaRPr lang="zh-CN" altLang="en-US" sz="1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81200" y="4460875"/>
            <a:ext cx="16052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FF0000"/>
                </a:solidFill>
              </a:rPr>
              <a:t>预计</a:t>
            </a:r>
            <a:r>
              <a:rPr lang="en-US" altLang="zh-CN" sz="1400" b="1">
                <a:solidFill>
                  <a:srgbClr val="FF0000"/>
                </a:solidFill>
              </a:rPr>
              <a:t>100W</a:t>
            </a:r>
            <a:r>
              <a:rPr lang="zh-CN" altLang="en-US" sz="1400" b="1">
                <a:solidFill>
                  <a:srgbClr val="FF0000"/>
                </a:solidFill>
              </a:rPr>
              <a:t>曝光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12615" y="4476750"/>
            <a:ext cx="16052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FF0000"/>
                </a:solidFill>
              </a:rPr>
              <a:t>预计</a:t>
            </a:r>
            <a:r>
              <a:rPr lang="en-US" altLang="zh-CN" sz="1400" b="1">
                <a:solidFill>
                  <a:srgbClr val="FF0000"/>
                </a:solidFill>
              </a:rPr>
              <a:t>200W</a:t>
            </a:r>
            <a:r>
              <a:rPr lang="zh-CN" altLang="en-US" sz="1400" b="1">
                <a:solidFill>
                  <a:srgbClr val="FF0000"/>
                </a:solidFill>
              </a:rPr>
              <a:t>曝光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010400" y="4465320"/>
            <a:ext cx="16052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FF0000"/>
                </a:solidFill>
              </a:rPr>
              <a:t>预计</a:t>
            </a:r>
            <a:r>
              <a:rPr lang="en-US" altLang="zh-CN" sz="1400" b="1">
                <a:solidFill>
                  <a:srgbClr val="FF0000"/>
                </a:solidFill>
              </a:rPr>
              <a:t>1800W</a:t>
            </a:r>
            <a:r>
              <a:rPr lang="zh-CN" altLang="en-US" sz="1400" b="1">
                <a:solidFill>
                  <a:srgbClr val="FF0000"/>
                </a:solidFill>
              </a:rPr>
              <a:t>曝光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4015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经销商配合事项</a:t>
            </a:r>
            <a:endParaRPr lang="zh-CN" altLang="en-US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矩形 6"/>
          <p:cNvSpPr/>
          <p:nvPr/>
        </p:nvSpPr>
        <p:spPr>
          <a:xfrm>
            <a:off x="0" y="1581150"/>
            <a:ext cx="9164955" cy="2496185"/>
          </a:xfrm>
          <a:prstGeom prst="rect">
            <a:avLst/>
          </a:prstGeom>
          <a:solidFill>
            <a:srgbClr val="8DD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0035" y="1962150"/>
            <a:ext cx="8583930" cy="1640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98450" marR="508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zh-CN" altLang="en-US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活动前：①自媒体软文宣传、朋友圈海报扩散；②筛选评估区域媒体，确保邀约媒体的影响力；</a:t>
            </a:r>
            <a:endParaRPr lang="zh-CN" altLang="en-US" sz="1400" b="1" spc="88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marR="508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zh-CN" altLang="en-US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活动中：①准备场地展车</a:t>
            </a:r>
            <a:r>
              <a:rPr lang="en-US" altLang="zh-CN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台、试驾车</a:t>
            </a:r>
            <a:r>
              <a:rPr lang="en-US" altLang="zh-CN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台，保证车辆干净整洁、车况良好；②试乘试驾专员</a:t>
            </a:r>
            <a:r>
              <a:rPr lang="en-US" altLang="zh-CN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zh-CN" altLang="en-US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名；③经销商抖音账号现场直播；</a:t>
            </a:r>
            <a:endParaRPr lang="zh-CN" altLang="en-US" sz="1400" b="1" spc="88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marR="5080" indent="-285750">
              <a:lnSpc>
                <a:spcPct val="180000"/>
              </a:lnSpc>
              <a:buFont typeface="Wingdings" panose="05000000000000000000" charset="0"/>
              <a:buChar char="Ø"/>
            </a:pPr>
            <a:r>
              <a:rPr lang="zh-CN" altLang="en-US" sz="1400" b="1" spc="8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活动后：</a:t>
            </a:r>
            <a:r>
              <a:rPr lang="zh-CN" altLang="en-US" sz="1400" b="1" spc="88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自媒体软文宣传、美图扩散、短视频传播；</a:t>
            </a:r>
            <a:endParaRPr lang="zh-CN" altLang="en-US" sz="1400" b="1" spc="88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9144635" cy="441579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3266440"/>
            <a:ext cx="9144000" cy="1877695"/>
          </a:xfrm>
          <a:prstGeom prst="rect">
            <a:avLst/>
          </a:prstGeom>
          <a:solidFill>
            <a:srgbClr val="A6E4F2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</a:t>
            </a:r>
            <a:r>
              <a:rPr lang="zh-CN" altLang="en-US" sz="5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场地推荐</a:t>
            </a:r>
            <a:endParaRPr lang="zh-CN" altLang="en-US" sz="5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07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场地推荐</a:t>
            </a:r>
            <a:endParaRPr lang="en-US" altLang="zh-CN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矩形 6"/>
          <p:cNvSpPr/>
          <p:nvPr/>
        </p:nvSpPr>
        <p:spPr>
          <a:xfrm>
            <a:off x="0" y="1581150"/>
            <a:ext cx="9164955" cy="2496185"/>
          </a:xfrm>
          <a:prstGeom prst="rect">
            <a:avLst/>
          </a:prstGeom>
          <a:solidFill>
            <a:srgbClr val="8DD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kumimoji="1"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kumimoji="1"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天际线自然营</a:t>
            </a:r>
            <a:r>
              <a:rPr kumimoji="1"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endParaRPr kumimoji="1"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200000"/>
              </a:lnSpc>
            </a:pPr>
            <a:r>
              <a:rPr kumimoji="1"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在城市荒野体验最极致的野奢露营</a:t>
            </a:r>
            <a:endParaRPr kumimoji="1"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200000"/>
              </a:lnSpc>
            </a:pPr>
            <a:r>
              <a:rPr kumimoji="1"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地址：成都锦江区三圣乡琉新路</a:t>
            </a:r>
            <a:r>
              <a:rPr kumimoji="1"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301</a:t>
            </a:r>
            <a:r>
              <a:rPr kumimoji="1"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</a:t>
            </a:r>
            <a:endParaRPr kumimoji="1"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07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场地</a:t>
            </a:r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航</a:t>
            </a:r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拍</a:t>
            </a:r>
            <a:endParaRPr lang="en-US" altLang="zh-CN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970" y="1200150"/>
            <a:ext cx="8728710" cy="35426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800600" y="2927350"/>
            <a:ext cx="1162685" cy="4064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上箭头 7"/>
          <p:cNvSpPr/>
          <p:nvPr/>
        </p:nvSpPr>
        <p:spPr>
          <a:xfrm rot="14340000">
            <a:off x="6256020" y="2299335"/>
            <a:ext cx="221615" cy="88773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543675" y="2190750"/>
            <a:ext cx="838200" cy="457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活动区域</a:t>
            </a:r>
            <a:endParaRPr lang="zh-CN" altLang="en-US" sz="12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07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场地</a:t>
            </a:r>
            <a:r>
              <a:rPr lang="zh-CN" altLang="en-US" spc="100">
                <a:latin typeface="汉仪雅酷黑W" panose="00020600040101010101" charset="-122"/>
                <a:ea typeface="汉仪雅酷黑W" panose="00020600040101010101" charset="-122"/>
                <a:sym typeface="汉仪雅酷黑简" panose="00020600040101010101" charset="-122"/>
              </a:rPr>
              <a:t>平面图</a:t>
            </a:r>
            <a:endParaRPr lang="zh-CN" altLang="en-US" spc="100">
              <a:latin typeface="汉仪雅酷黑W" panose="00020600040101010101" charset="-122"/>
              <a:ea typeface="汉仪雅酷黑W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6350"/>
            <a:ext cx="5975350" cy="32956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16740000">
            <a:off x="8063865" y="2974340"/>
            <a:ext cx="862330" cy="4826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886200" y="1123950"/>
            <a:ext cx="838200" cy="457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活动区域</a:t>
            </a:r>
            <a:endParaRPr lang="zh-CN" altLang="en-US" sz="1200"/>
          </a:p>
        </p:txBody>
      </p:sp>
      <p:sp>
        <p:nvSpPr>
          <p:cNvPr id="8" name="上箭头 7"/>
          <p:cNvSpPr/>
          <p:nvPr/>
        </p:nvSpPr>
        <p:spPr>
          <a:xfrm rot="14340000">
            <a:off x="3603625" y="1232535"/>
            <a:ext cx="221615" cy="88773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76350"/>
            <a:ext cx="2853690" cy="329565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 rot="19920000">
            <a:off x="2653665" y="1831340"/>
            <a:ext cx="862330" cy="4826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16920000">
            <a:off x="8279765" y="3036570"/>
            <a:ext cx="718185" cy="4826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07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场地实拍</a:t>
            </a:r>
            <a:endParaRPr lang="en-US" altLang="zh-CN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200150"/>
            <a:ext cx="6562725" cy="369443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07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场地</a:t>
            </a:r>
            <a:r>
              <a:rPr lang="zh-CN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实拍</a:t>
            </a:r>
            <a:endParaRPr lang="zh-CN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600" y="1200150"/>
            <a:ext cx="6858000" cy="38608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2900" y="715645"/>
            <a:ext cx="207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场地</a:t>
            </a:r>
            <a:r>
              <a:rPr lang="zh-CN" spc="100">
                <a:latin typeface="汉仪雅酷黑简" panose="00020600040101010101" charset="-122"/>
                <a:ea typeface="汉仪雅酷黑简" panose="00020600040101010101" charset="-122"/>
                <a:sym typeface="汉仪雅酷黑简" panose="00020600040101010101" charset="-122"/>
              </a:rPr>
              <a:t>实拍</a:t>
            </a:r>
            <a:endParaRPr lang="zh-CN" spc="100">
              <a:latin typeface="汉仪雅酷黑简" panose="00020600040101010101" charset="-122"/>
              <a:ea typeface="汉仪雅酷黑简" panose="00020600040101010101" charset="-122"/>
              <a:sym typeface="汉仪雅酷黑简" panose="00020600040101010101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21577"/>
            <a:ext cx="267653" cy="373856"/>
          </a:xfrm>
          <a:custGeom>
            <a:avLst/>
            <a:gdLst/>
            <a:ahLst/>
            <a:cxnLst/>
            <a:rect l="l" t="t" r="r" b="b"/>
            <a:pathLst>
              <a:path w="356870" h="498475">
                <a:moveTo>
                  <a:pt x="0" y="0"/>
                </a:moveTo>
                <a:lnTo>
                  <a:pt x="0" y="498348"/>
                </a:lnTo>
                <a:lnTo>
                  <a:pt x="356616" y="249174"/>
                </a:lnTo>
                <a:lnTo>
                  <a:pt x="0" y="0"/>
                </a:lnTo>
                <a:close/>
              </a:path>
            </a:pathLst>
          </a:custGeom>
          <a:solidFill>
            <a:srgbClr val="ED3D4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0050" y="1032140"/>
            <a:ext cx="3102769" cy="0"/>
          </a:xfrm>
          <a:custGeom>
            <a:avLst/>
            <a:gdLst/>
            <a:ahLst/>
            <a:cxnLst/>
            <a:rect l="l" t="t" r="r" b="b"/>
            <a:pathLst>
              <a:path w="4137025">
                <a:moveTo>
                  <a:pt x="0" y="0"/>
                </a:moveTo>
                <a:lnTo>
                  <a:pt x="4137025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200150"/>
            <a:ext cx="6858000" cy="38608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:\Users\1\Desktop\晏\1.png1"/>
          <p:cNvPicPr/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9050"/>
            <a:ext cx="9144635" cy="515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0" y="-19050"/>
            <a:ext cx="9143365" cy="5081270"/>
          </a:xfrm>
          <a:prstGeom prst="rect">
            <a:avLst/>
          </a:prstGeom>
          <a:solidFill>
            <a:srgbClr val="00B0F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15925" y="1581785"/>
            <a:ext cx="8195945" cy="137731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4000">
                <a:srgbClr val="96DEF0">
                  <a:alpha val="72000"/>
                </a:srgbClr>
              </a:gs>
              <a:gs pos="40000">
                <a:srgbClr val="96DEF0">
                  <a:alpha val="73000"/>
                </a:srgbClr>
              </a:gs>
              <a:gs pos="100000">
                <a:srgbClr val="96DEF0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object 4"/>
          <p:cNvSpPr/>
          <p:nvPr/>
        </p:nvSpPr>
        <p:spPr>
          <a:xfrm>
            <a:off x="2895600" y="2038350"/>
            <a:ext cx="3526155" cy="733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dist"/>
            <a:endParaRPr sz="135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7" y="582"/>
            <a:ext cx="9137142" cy="51434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582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0"/>
                </a:moveTo>
                <a:lnTo>
                  <a:pt x="0" y="0"/>
                </a:lnTo>
                <a:lnTo>
                  <a:pt x="0" y="6857996"/>
                </a:lnTo>
                <a:lnTo>
                  <a:pt x="12191999" y="6857996"/>
                </a:lnTo>
                <a:lnTo>
                  <a:pt x="12191999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3" name="矩形 32"/>
          <p:cNvSpPr/>
          <p:nvPr/>
        </p:nvSpPr>
        <p:spPr>
          <a:xfrm flipH="1">
            <a:off x="2819400" y="2305050"/>
            <a:ext cx="4860925" cy="171513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4000">
                <a:srgbClr val="96DEF0">
                  <a:alpha val="72000"/>
                </a:srgbClr>
              </a:gs>
              <a:gs pos="40000">
                <a:srgbClr val="96DEF0">
                  <a:alpha val="73000"/>
                </a:srgbClr>
              </a:gs>
              <a:gs pos="100000">
                <a:srgbClr val="96DEF0">
                  <a:alpha val="7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object 4"/>
          <p:cNvSpPr/>
          <p:nvPr/>
        </p:nvSpPr>
        <p:spPr>
          <a:xfrm>
            <a:off x="3124200" y="2877185"/>
            <a:ext cx="3526155" cy="733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dist"/>
            <a:endParaRPr sz="135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24200" y="2555240"/>
            <a:ext cx="4619625" cy="39814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00" b="1" cap="all" dirty="0">
                <a:solidFill>
                  <a:srgbClr val="ED3D40"/>
                </a:solidFill>
                <a:uFillTx/>
                <a:latin typeface="Microsoft JhengHei UI" panose="020B0604030504040204" charset="-120"/>
                <a:cs typeface="Microsoft JhengHei UI" panose="020B0604030504040204" charset="-120"/>
              </a:rPr>
              <a:t>Thank You</a:t>
            </a:r>
            <a:r>
              <a:rPr sz="2515" b="1" cap="all" dirty="0">
                <a:solidFill>
                  <a:srgbClr val="ED3D40"/>
                </a:solidFill>
                <a:uFillTx/>
                <a:latin typeface="Microsoft JhengHei UI" panose="020B0604030504040204" charset="-120"/>
                <a:cs typeface="Microsoft JhengHei UI" panose="020B0604030504040204" charset="-120"/>
              </a:rPr>
              <a:t>！</a:t>
            </a:r>
            <a:endParaRPr sz="2515" b="1" cap="all" dirty="0">
              <a:solidFill>
                <a:srgbClr val="ED3D40"/>
              </a:solidFill>
              <a:uFillTx/>
              <a:latin typeface="Microsoft JhengHei UI" panose="020B0604030504040204" charset="-120"/>
              <a:cs typeface="Microsoft JhengHei UI" panose="020B0604030504040204" charset="-12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PLACING_PICTURE_USER_VIEWPORT" val="{&quot;height&quot;:4410,&quot;width&quot;:6695}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UNIT_PLACING_PICTURE_USER_VIEWPORT" val="{&quot;height&quot;:4940,&quot;width&quot;:17110}"/>
</p:tagLst>
</file>

<file path=ppt/tags/tag65.xml><?xml version="1.0" encoding="utf-8"?>
<p:tagLst xmlns:p="http://schemas.openxmlformats.org/presentationml/2006/main">
  <p:tag name="KSO_WM_UNIT_TABLE_BEAUTIFY" val="smartTable{b31639d7-f260-4c6a-9c65-43a5d185463e}"/>
  <p:tag name="TABLE_RECT" val="37.6327*87.6423*238.45*278.15"/>
  <p:tag name="TABLE_EMPHASIZE_COLOR" val="6579300"/>
  <p:tag name="TABLE_ONEKEY_SKIN_IDX" val="0"/>
  <p:tag name="TABLE_SKINIDX" val="-1"/>
  <p:tag name="TABLE_COLORIDX" val="l"/>
  <p:tag name="TABLE_ENDDRAG_ORIGIN_RECT" val="260*278"/>
  <p:tag name="TABLE_ENDDRAG_RECT" val="44*103*260*278"/>
</p:tagLst>
</file>

<file path=ppt/tags/tag66.xml><?xml version="1.0" encoding="utf-8"?>
<p:tagLst xmlns:p="http://schemas.openxmlformats.org/presentationml/2006/main">
  <p:tag name="KSO_WM_UNIT_TABLE_BEAUTIFY" val="smartTable{25756bb9-1632-4e35-a0df-64d8ca86e732}"/>
  <p:tag name="TABLE_RECT" val="81.599*87.6423*337.95*278.15"/>
  <p:tag name="TABLE_EMPHASIZE_COLOR" val="6579300"/>
  <p:tag name="TABLE_ONEKEY_SKIN_IDX" val="0"/>
  <p:tag name="TABLE_SKINIDX" val="-1"/>
  <p:tag name="TABLE_COLORIDX" val="l"/>
  <p:tag name="TABLE_ENDDRAG_ORIGIN_RECT" val="286*280"/>
  <p:tag name="TABLE_ENDDRAG_RECT" val="294*85*286*280"/>
</p:tagLst>
</file>

<file path=ppt/tags/tag67.xml><?xml version="1.0" encoding="utf-8"?>
<p:tagLst xmlns:p="http://schemas.openxmlformats.org/presentationml/2006/main">
  <p:tag name="KSO_WM_TEMPLATE_CATEGORY" val="diagram"/>
  <p:tag name="KSO_WM_TEMPLATE_INDEX" val="20186119"/>
  <p:tag name="KSO_WM_UNIT_TYPE" val="l_h_a"/>
  <p:tag name="KSO_WM_UNIT_INDEX" val="1_1_2"/>
  <p:tag name="KSO_WM_UNIT_ID" val="diagram20186119_3*l_h_a*1_1_2"/>
  <p:tag name="KSO_WM_UNIT_LAYERLEVEL" val="1_1_1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FILL_FORE_SCHEMECOLOR_INDEX" val="9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68.xml><?xml version="1.0" encoding="utf-8"?>
<p:tagLst xmlns:p="http://schemas.openxmlformats.org/presentationml/2006/main">
  <p:tag name="KSO_WM_TEMPLATE_CATEGORY" val="diagram"/>
  <p:tag name="KSO_WM_TEMPLATE_INDEX" val="20186119"/>
  <p:tag name="KSO_WM_UNIT_TYPE" val="l_h_i"/>
  <p:tag name="KSO_WM_UNIT_INDEX" val="1_1_1"/>
  <p:tag name="KSO_WM_UNIT_ID" val="diagram20186119_3*l_h_i*1_1_1"/>
  <p:tag name="KSO_WM_UNIT_LAYERLEVEL" val="1_1_1"/>
  <p:tag name="KSO_WM_BEAUTIFY_FLAG" val="#wm#"/>
  <p:tag name="KSO_WM_TAG_VERSION" val="1.0"/>
  <p:tag name="KSO_WM_DIAGRAM_GROUP_CODE" val="l1-1"/>
  <p:tag name="KSO_WM_UNIT_TEXT_FILL_FORE_SCHEMECOLOR_INDEX" val="2"/>
  <p:tag name="KSO_WM_UNIT_TEXT_FILL_TYPE" val="1"/>
  <p:tag name="KSO_WM_UNIT_USESOURCEFORMAT_APPLY" val="1"/>
</p:tagLst>
</file>

<file path=ppt/tags/tag69.xml><?xml version="1.0" encoding="utf-8"?>
<p:tagLst xmlns:p="http://schemas.openxmlformats.org/presentationml/2006/main">
  <p:tag name="KSO_WM_TEMPLATE_CATEGORY" val="diagram"/>
  <p:tag name="KSO_WM_TEMPLATE_INDEX" val="20186119"/>
  <p:tag name="KSO_WM_UNIT_TYPE" val="l_h_a"/>
  <p:tag name="KSO_WM_UNIT_INDEX" val="1_2_2"/>
  <p:tag name="KSO_WM_UNIT_ID" val="diagram20186119_3*l_h_a*1_2_2"/>
  <p:tag name="KSO_WM_UNIT_LAYERLEVEL" val="1_1_1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70.xml><?xml version="1.0" encoding="utf-8"?>
<p:tagLst xmlns:p="http://schemas.openxmlformats.org/presentationml/2006/main">
  <p:tag name="KSO_WM_TEMPLATE_CATEGORY" val="diagram"/>
  <p:tag name="KSO_WM_TEMPLATE_INDEX" val="20186119"/>
  <p:tag name="KSO_WM_UNIT_TYPE" val="l_h_i"/>
  <p:tag name="KSO_WM_UNIT_INDEX" val="1_2_1"/>
  <p:tag name="KSO_WM_UNIT_ID" val="diagram20186119_3*l_h_i*1_2_1"/>
  <p:tag name="KSO_WM_UNIT_LAYERLEVEL" val="1_1_1"/>
  <p:tag name="KSO_WM_BEAUTIFY_FLAG" val="#wm#"/>
  <p:tag name="KSO_WM_TAG_VERSION" val="1.0"/>
  <p:tag name="KSO_WM_DIAGRAM_GROUP_CODE" val="l1-1"/>
  <p:tag name="KSO_WM_UNIT_TEXT_FILL_FORE_SCHEMECOLOR_INDEX" val="2"/>
  <p:tag name="KSO_WM_UNIT_TEXT_FILL_TYPE" val="1"/>
  <p:tag name="KSO_WM_UNIT_USESOURCEFORMAT_APPLY" val="1"/>
</p:tagLst>
</file>

<file path=ppt/tags/tag71.xml><?xml version="1.0" encoding="utf-8"?>
<p:tagLst xmlns:p="http://schemas.openxmlformats.org/presentationml/2006/main">
  <p:tag name="KSO_WM_TEMPLATE_CATEGORY" val="diagram"/>
  <p:tag name="KSO_WM_TEMPLATE_INDEX" val="20186119"/>
  <p:tag name="KSO_WM_UNIT_TYPE" val="l_h_a"/>
  <p:tag name="KSO_WM_UNIT_INDEX" val="1_3_2"/>
  <p:tag name="KSO_WM_UNIT_ID" val="diagram20186119_3*l_h_a*1_3_2"/>
  <p:tag name="KSO_WM_UNIT_LAYERLEVEL" val="1_1_1"/>
  <p:tag name="KSO_WM_UNIT_VALUE" val="26"/>
  <p:tag name="KSO_WM_UNIT_HIGHLIGHT" val="0"/>
  <p:tag name="KSO_WM_UNIT_COMPATIBLE" val="0"/>
  <p:tag name="KSO_WM_UNIT_CLEAR" val="0"/>
  <p:tag name="KSO_WM_BEAUTIFY_FLAG" val="#wm#"/>
  <p:tag name="KSO_WM_TAG_VERSION" val="1.0"/>
  <p:tag name="KSO_WM_DIAGRAM_GROUP_CODE" val="l1-1"/>
  <p:tag name="KSO_WM_UNIT_PRESET_TEXT" val="标题文本预设"/>
  <p:tag name="KSO_WM_UNIT_FILL_FORE_SCHEMECOLOR_INDEX" val="7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72.xml><?xml version="1.0" encoding="utf-8"?>
<p:tagLst xmlns:p="http://schemas.openxmlformats.org/presentationml/2006/main">
  <p:tag name="KSO_WM_TEMPLATE_CATEGORY" val="diagram"/>
  <p:tag name="KSO_WM_TEMPLATE_INDEX" val="20186119"/>
  <p:tag name="KSO_WM_UNIT_TYPE" val="l_h_i"/>
  <p:tag name="KSO_WM_UNIT_INDEX" val="1_3_1"/>
  <p:tag name="KSO_WM_UNIT_ID" val="diagram20186119_3*l_h_i*1_3_1"/>
  <p:tag name="KSO_WM_UNIT_LAYERLEVEL" val="1_1_1"/>
  <p:tag name="KSO_WM_BEAUTIFY_FLAG" val="#wm#"/>
  <p:tag name="KSO_WM_TAG_VERSION" val="1.0"/>
  <p:tag name="KSO_WM_DIAGRAM_GROUP_CODE" val="l1-1"/>
  <p:tag name="KSO_WM_UNIT_TEXT_FILL_FORE_SCHEMECOLOR_INDEX" val="2"/>
  <p:tag name="KSO_WM_UNIT_TEXT_FILL_TYPE" val="1"/>
  <p:tag name="KSO_WM_UNIT_USESOURCEFORMAT_APPLY" val="1"/>
</p:tagLst>
</file>

<file path=ppt/tags/tag73.xml><?xml version="1.0" encoding="utf-8"?>
<p:tagLst xmlns:p="http://schemas.openxmlformats.org/presentationml/2006/main">
  <p:tag name="KSO_WM_UNIT_TABLE_BEAUTIFY" val="smartTable{2f0a21c2-496a-459d-a720-76a41b6e94eb}"/>
  <p:tag name="TABLE_ENDDRAG_ORIGIN_RECT" val="328*176"/>
  <p:tag name="TABLE_ENDDRAG_RECT" val="354*136*328*176"/>
</p:tagLst>
</file>

<file path=ppt/tags/tag74.xml><?xml version="1.0" encoding="utf-8"?>
<p:tagLst xmlns:p="http://schemas.openxmlformats.org/presentationml/2006/main">
  <p:tag name="KSO_WM_UNIT_TABLE_BEAUTIFY" val="smartTable{cd14b628-1a33-41c2-a187-b07b0193f07d}"/>
  <p:tag name="TABLE_ENDDRAG_ORIGIN_RECT" val="329*112"/>
  <p:tag name="TABLE_ENDDRAG_RECT" val="365*148*329*112"/>
</p:tagLst>
</file>

<file path=ppt/tags/tag75.xml><?xml version="1.0" encoding="utf-8"?>
<p:tagLst xmlns:p="http://schemas.openxmlformats.org/presentationml/2006/main">
  <p:tag name="KSO_WM_UNIT_TABLE_BEAUTIFY" val="smartTable{0a6f051d-a41a-4bbd-a85b-3eb8cbbcb250}"/>
  <p:tag name="TABLE_ENDDRAG_ORIGIN_RECT" val="329*123"/>
  <p:tag name="TABLE_ENDDRAG_RECT" val="354*166*329*123"/>
</p:tagLst>
</file>

<file path=ppt/tags/tag76.xml><?xml version="1.0" encoding="utf-8"?>
<p:tagLst xmlns:p="http://schemas.openxmlformats.org/presentationml/2006/main">
  <p:tag name="KSO_WM_UNIT_TABLE_BEAUTIFY" val="smartTable{095ac425-971a-46fa-a05b-9f822fa502bf}"/>
  <p:tag name="TABLE_ENDDRAG_ORIGIN_RECT" val="332*128"/>
  <p:tag name="TABLE_ENDDRAG_RECT" val="345*172*332*128"/>
</p:tagLst>
</file>

<file path=ppt/tags/tag77.xml><?xml version="1.0" encoding="utf-8"?>
<p:tagLst xmlns:p="http://schemas.openxmlformats.org/presentationml/2006/main">
  <p:tag name="KSO_WM_UNIT_TABLE_BEAUTIFY" val="smartTable{ab1d4178-d2cf-4197-8704-a43acaef8275}"/>
  <p:tag name="TABLE_ENDDRAG_ORIGIN_RECT" val="338*119"/>
  <p:tag name="TABLE_ENDDRAG_RECT" val="364*156*338*119"/>
</p:tagLst>
</file>

<file path=ppt/tags/tag78.xml><?xml version="1.0" encoding="utf-8"?>
<p:tagLst xmlns:p="http://schemas.openxmlformats.org/presentationml/2006/main">
  <p:tag name="KSO_WM_UNIT_TABLE_BEAUTIFY" val="smartTable{ab1d4178-d2cf-4197-8704-a43acaef8275}"/>
  <p:tag name="TABLE_ENDDRAG_ORIGIN_RECT" val="324*132"/>
  <p:tag name="TABLE_ENDDRAG_RECT" val="378*136*324*132"/>
</p:tagLst>
</file>

<file path=ppt/tags/tag79.xml><?xml version="1.0" encoding="utf-8"?>
<p:tagLst xmlns:p="http://schemas.openxmlformats.org/presentationml/2006/main">
  <p:tag name="KSO_WM_UNIT_TABLE_BEAUTIFY" val="smartTable{c4d4b413-94ae-4f5f-94c7-636cd75b599c}"/>
  <p:tag name="TABLE_ENDDRAG_ORIGIN_RECT" val="659*286"/>
  <p:tag name="TABLE_ENDDRAG_RECT" val="24*94*659*286"/>
  <p:tag name="TABLE_RECT" val="81.5*96.6923*557*260.05"/>
  <p:tag name="TABLE_EMPHASIZE_COLOR" val="6579300"/>
  <p:tag name="TABLE_ONEKEY_SKIN_IDX" val="0"/>
  <p:tag name="TABLE_SKINIDX" val="-1"/>
  <p:tag name="TABLE_COLORIDX" val="l"/>
</p:tagLst>
</file>

<file path=ppt/tags/tag80.xml><?xml version="1.0" encoding="utf-8"?>
<p:tagLst xmlns:p="http://schemas.openxmlformats.org/presentationml/2006/main">
  <p:tag name="KSO_WM_UNIT_PLACING_PICTURE_USER_VIEWPORT" val="{&quot;height&quot;:4410,&quot;width&quot;:6695}"/>
</p:tagLst>
</file>

<file path=ppt/tags/tag81.xml><?xml version="1.0" encoding="utf-8"?>
<p:tagLst xmlns:p="http://schemas.openxmlformats.org/presentationml/2006/main">
  <p:tag name="COMMONDATA" val="eyJoZGlkIjoiNmFjNDNhMzc5OTZhOTYwOTRjM2RjOGY0NmVmODMzOWEifQ=="/>
  <p:tag name="commondata" val="eyJoZGlkIjoiYTZmNjcyMWQ4NWZkZGVmNGIzZDY5ZmY0ODc1ODExYWEifQ==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3188</Words>
  <PresentationFormat>全屏显示(16:9)</PresentationFormat>
  <Paragraphs>672</Paragraphs>
  <Slides>56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56</vt:i4>
      </vt:variant>
    </vt:vector>
  </HeadingPairs>
  <TitlesOfParts>
    <vt:vector size="77" baseType="lpstr">
      <vt:lpstr>Arial</vt:lpstr>
      <vt:lpstr>宋体</vt:lpstr>
      <vt:lpstr>Wingdings</vt:lpstr>
      <vt:lpstr>Arial Unicode MS</vt:lpstr>
      <vt:lpstr>微软雅黑</vt:lpstr>
      <vt:lpstr>Wingdings</vt:lpstr>
      <vt:lpstr>汉仪雅酷黑简</vt:lpstr>
      <vt:lpstr>黑体</vt:lpstr>
      <vt:lpstr>仿宋</vt:lpstr>
      <vt:lpstr>Helvetica Light</vt:lpstr>
      <vt:lpstr>方正黑体_GBK</vt:lpstr>
      <vt:lpstr>思源宋体</vt:lpstr>
      <vt:lpstr>Calibri</vt:lpstr>
      <vt:lpstr>汉仪雅酷黑W</vt:lpstr>
      <vt:lpstr>汉仪雅酷黑繁</vt:lpstr>
      <vt:lpstr>Microsoft JhengHei UI</vt:lpstr>
      <vt:lpstr>等线 Light</vt:lpstr>
      <vt:lpstr>等线</vt:lpstr>
      <vt:lpstr>ppt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 You！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2020-10-19T07:34:00Z</dcterms:created>
  <dcterms:modified xsi:type="dcterms:W3CDTF">2024-05-04T14:08:36Z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2018-06-26T00:00:00Z</vt:filetime>
  </property>
  <property fmtid="{D5CDD505-2E9C-101B-9397-08002B2CF9AE}" pid="3" name="Creator">
    <vt:lpwstr>Microsoft® PowerPoint® 2016</vt:lpwstr>
  </property>
  <property fmtid="{D5CDD505-2E9C-101B-9397-08002B2CF9AE}" pid="4" name="ICV">
    <vt:lpwstr>578A99AA697C459487F3C1EFA8C23975</vt:lpwstr>
  </property>
  <property fmtid="{D5CDD505-2E9C-101B-9397-08002B2CF9AE}" pid="5" name="KSOProductBuildVer">
    <vt:lpwstr>2052-12.1.0.16729</vt:lpwstr>
  </property>
  <property fmtid="{D5CDD505-2E9C-101B-9397-08002B2CF9AE}" pid="6" name="LastSaved">
    <vt:filetime>2020-10-25T00:00:00Z</vt:filetime>
  </property>
  <property fmtid="{D5CDD505-2E9C-101B-9397-08002B2CF9AE}" pid="7" name="NXPowerLiteLastOptimized">
    <vt:lpwstr>4785630</vt:lpwstr>
  </property>
  <property fmtid="{D5CDD505-2E9C-101B-9397-08002B2CF9AE}" pid="8" name="NXPowerLiteSettings">
    <vt:lpwstr>C700052003A000</vt:lpwstr>
  </property>
  <property fmtid="{D5CDD505-2E9C-101B-9397-08002B2CF9AE}" pid="9" name="NXPowerLiteVersion">
    <vt:lpwstr>D8.0.2</vt:lpwstr>
  </property>
</Properties>
</file>