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1" r:id="rId3"/>
  </p:sldMasterIdLst>
  <p:sldIdLst>
    <p:sldId id="256" r:id="rId4"/>
    <p:sldId id="257" r:id="rId5"/>
    <p:sldId id="258" r:id="rId6"/>
    <p:sldId id="260" r:id="rId7"/>
    <p:sldId id="259" r:id="rId8"/>
    <p:sldId id="261" r:id="rId9"/>
    <p:sldId id="262" r:id="rId10"/>
    <p:sldId id="265" r:id="rId11"/>
    <p:sldId id="292" r:id="rId12"/>
    <p:sldId id="263" r:id="rId13"/>
    <p:sldId id="293" r:id="rId14"/>
    <p:sldId id="294" r:id="rId15"/>
    <p:sldId id="295" r:id="rId16"/>
    <p:sldId id="296" r:id="rId17"/>
    <p:sldId id="297"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 id="314" r:id="rId35"/>
    <p:sldId id="315" r:id="rId36"/>
    <p:sldId id="316" r:id="rId37"/>
    <p:sldId id="290" r:id="rId38"/>
  </p:sldIdLst>
  <p:sldSz cx="12192000" cy="6858000"/>
  <p:notesSz cx="6858000" cy="9144000"/>
  <p:embeddedFontLst>
    <p:embeddedFont>
      <p:font typeface="微软雅黑" panose="020B0503020204020204" pitchFamily="34" charset="-122"/>
      <p:regular r:id="rId42"/>
    </p:embeddedFont>
    <p:embeddedFont>
      <p:font typeface="庞门正道粗书体" panose="02010600030101010101" charset="-122"/>
      <p:regular r:id="rId43"/>
    </p:embeddedFont>
    <p:embeddedFont>
      <p:font typeface="Calibri" panose="020F0502020204030204" charset="0"/>
      <p:regular r:id="rId44"/>
      <p:bold r:id="rId45"/>
      <p:italic r:id="rId46"/>
      <p:boldItalic r:id="rId47"/>
    </p:embeddedFont>
  </p:embeddedFontLst>
  <p:custDataLst>
    <p:tags r:id="rId4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90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118" d="100"/>
          <a:sy n="118" d="100"/>
        </p:scale>
        <p:origin x="120" y="282"/>
      </p:cViewPr>
      <p:guideLst>
        <p:guide orient="horz" pos="2160"/>
        <p:guide pos="90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8" Type="http://schemas.openxmlformats.org/officeDocument/2006/relationships/tags" Target="tags/tag2.xml"/><Relationship Id="rId47" Type="http://schemas.openxmlformats.org/officeDocument/2006/relationships/font" Target="fonts/font6.fntdata"/><Relationship Id="rId46" Type="http://schemas.openxmlformats.org/officeDocument/2006/relationships/font" Target="fonts/font5.fntdata"/><Relationship Id="rId45" Type="http://schemas.openxmlformats.org/officeDocument/2006/relationships/font" Target="fonts/font4.fntdata"/><Relationship Id="rId44" Type="http://schemas.openxmlformats.org/officeDocument/2006/relationships/font" Target="fonts/font3.fntdata"/><Relationship Id="rId43" Type="http://schemas.openxmlformats.org/officeDocument/2006/relationships/font" Target="fonts/font2.fntdata"/><Relationship Id="rId42" Type="http://schemas.openxmlformats.org/officeDocument/2006/relationships/font" Target="fonts/font1.fntdata"/><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1.xml"/><Relationship Id="rId39" Type="http://schemas.openxmlformats.org/officeDocument/2006/relationships/presProps" Target="presProps.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www.1ppt.com/jieri/"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920D839-6753-4328-AF86-CFC23617250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ACC0EEA-CD4D-4D9F-A630-E5452095263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920D839-6753-4328-AF86-CFC23617250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ACC0EEA-CD4D-4D9F-A630-E5452095263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920D839-6753-4328-AF86-CFC23617250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ACC0EEA-CD4D-4D9F-A630-E5452095263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1920D839-6753-4328-AF86-CFC23617250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ACC0EEA-CD4D-4D9F-A630-E5452095263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920D839-6753-4328-AF86-CFC23617250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ACC0EEA-CD4D-4D9F-A630-E5452095263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920D839-6753-4328-AF86-CFC23617250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ACC0EEA-CD4D-4D9F-A630-E54520952636}" type="slidenum">
              <a:rPr lang="zh-CN" altLang="en-US" smtClean="0"/>
            </a:fld>
            <a:endParaRPr lang="zh-CN" altLang="en-US"/>
          </a:p>
        </p:txBody>
      </p:sp>
      <p:sp>
        <p:nvSpPr>
          <p:cNvPr id="11" name="TextBox 10"/>
          <p:cNvSpPr txBox="1"/>
          <p:nvPr userDrawn="1"/>
        </p:nvSpPr>
        <p:spPr>
          <a:xfrm>
            <a:off x="1704504" y="6739570"/>
            <a:ext cx="1440159" cy="118430"/>
          </a:xfrm>
          <a:prstGeom prst="rect">
            <a:avLst/>
          </a:prstGeom>
          <a:noFill/>
        </p:spPr>
        <p:txBody>
          <a:bodyPr wrap="square" rtlCol="0">
            <a:spAutoFit/>
          </a:bodyPr>
          <a:lstStyle/>
          <a:p>
            <a:pPr>
              <a:lnSpc>
                <a:spcPct val="200000"/>
              </a:lnSpc>
            </a:pPr>
            <a:r>
              <a:rPr lang="zh-CN" altLang="en-US" sz="100" dirty="0">
                <a:solidFill>
                  <a:prstClr val="black"/>
                </a:solidFill>
                <a:ea typeface="微软雅黑" panose="020B0503020204020204" pitchFamily="34" charset="-122"/>
                <a:hlinkClick r:id="rId2"/>
              </a:rPr>
              <a:t>节日</a:t>
            </a:r>
            <a:r>
              <a:rPr lang="en-US" altLang="zh-CN" sz="100" dirty="0">
                <a:solidFill>
                  <a:prstClr val="black"/>
                </a:solidFill>
                <a:ea typeface="微软雅黑" panose="020B0503020204020204" pitchFamily="34" charset="-122"/>
                <a:hlinkClick r:id="rId2"/>
              </a:rPr>
              <a:t>PPT</a:t>
            </a:r>
            <a:r>
              <a:rPr lang="zh-CN" altLang="en-US" sz="100" dirty="0">
                <a:solidFill>
                  <a:prstClr val="black"/>
                </a:solidFill>
                <a:ea typeface="微软雅黑" panose="020B0503020204020204" pitchFamily="34" charset="-122"/>
                <a:hlinkClick r:id="rId2"/>
              </a:rPr>
              <a:t>模板</a:t>
            </a:r>
            <a:r>
              <a:rPr lang="zh-CN" altLang="en-US" sz="100" dirty="0">
                <a:solidFill>
                  <a:prstClr val="black"/>
                </a:solidFill>
                <a:ea typeface="微软雅黑" panose="020B0503020204020204" pitchFamily="34" charset="-122"/>
              </a:rPr>
              <a:t> </a:t>
            </a:r>
            <a:r>
              <a:rPr lang="en-US" altLang="zh-CN" sz="100" dirty="0">
                <a:solidFill>
                  <a:prstClr val="black"/>
                </a:solidFill>
                <a:ea typeface="微软雅黑" panose="020B0503020204020204" pitchFamily="34" charset="-122"/>
              </a:rPr>
              <a:t>http://www.1ppt.com/jieri/</a:t>
            </a:r>
            <a:endParaRPr lang="en-US" altLang="zh-CN" sz="100" dirty="0">
              <a:solidFill>
                <a:prstClr val="black"/>
              </a:solidFill>
              <a:ea typeface="微软雅黑" panose="020B0503020204020204" pitchFamily="34"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920D839-6753-4328-AF86-CFC23617250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ACC0EEA-CD4D-4D9F-A630-E5452095263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920D839-6753-4328-AF86-CFC23617250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ACC0EEA-CD4D-4D9F-A630-E5452095263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920D839-6753-4328-AF86-CFC23617250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ACC0EEA-CD4D-4D9F-A630-E5452095263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920D839-6753-4328-AF86-CFC23617250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ACC0EEA-CD4D-4D9F-A630-E5452095263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920D839-6753-4328-AF86-CFC23617250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ACC0EEA-CD4D-4D9F-A630-E5452095263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920D839-6753-4328-AF86-CFC23617250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ACC0EEA-CD4D-4D9F-A630-E54520952636}"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20D839-6753-4328-AF86-CFC23617250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CC0EEA-CD4D-4D9F-A630-E5452095263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7.jpeg"/><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image" Target="../media/image7.jpe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8.png"/><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8.png"/><Relationship Id="rId1" Type="http://schemas.openxmlformats.org/officeDocument/2006/relationships/image" Target="../media/image7.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7.GIF"/><Relationship Id="rId3" Type="http://schemas.openxmlformats.org/officeDocument/2006/relationships/image" Target="../media/image26.jpeg"/><Relationship Id="rId2" Type="http://schemas.openxmlformats.org/officeDocument/2006/relationships/image" Target="../media/image8.png"/><Relationship Id="rId1"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3.jpeg"/><Relationship Id="rId7" Type="http://schemas.openxmlformats.org/officeDocument/2006/relationships/image" Target="../media/image32.jpeg"/><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8.png"/><Relationship Id="rId1" Type="http://schemas.openxmlformats.org/officeDocument/2006/relationships/image" Target="../media/image7.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4.jpeg"/><Relationship Id="rId2" Type="http://schemas.openxmlformats.org/officeDocument/2006/relationships/image" Target="../media/image8.png"/><Relationship Id="rId1"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8.png"/><Relationship Id="rId1" Type="http://schemas.openxmlformats.org/officeDocument/2006/relationships/image" Target="../media/image7.jpe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8.jpeg"/><Relationship Id="rId3" Type="http://schemas.openxmlformats.org/officeDocument/2006/relationships/image" Target="../media/image37.jpeg"/><Relationship Id="rId2" Type="http://schemas.openxmlformats.org/officeDocument/2006/relationships/image" Target="../media/image8.png"/><Relationship Id="rId1" Type="http://schemas.openxmlformats.org/officeDocument/2006/relationships/image" Target="../media/image7.jpe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0.jpeg"/><Relationship Id="rId3" Type="http://schemas.openxmlformats.org/officeDocument/2006/relationships/image" Target="../media/image39.jpeg"/><Relationship Id="rId2" Type="http://schemas.openxmlformats.org/officeDocument/2006/relationships/image" Target="../media/image8.png"/><Relationship Id="rId1" Type="http://schemas.openxmlformats.org/officeDocument/2006/relationships/image" Target="../media/image7.jpeg"/></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43.jpeg"/><Relationship Id="rId4" Type="http://schemas.openxmlformats.org/officeDocument/2006/relationships/image" Target="../media/image42.jpeg"/><Relationship Id="rId3" Type="http://schemas.openxmlformats.org/officeDocument/2006/relationships/image" Target="../media/image41.jpeg"/><Relationship Id="rId2" Type="http://schemas.openxmlformats.org/officeDocument/2006/relationships/image" Target="../media/image8.png"/><Relationship Id="rId1" Type="http://schemas.openxmlformats.org/officeDocument/2006/relationships/image" Target="../media/image7.jpeg"/></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45.jpeg"/><Relationship Id="rId3" Type="http://schemas.openxmlformats.org/officeDocument/2006/relationships/image" Target="../media/image44.jpeg"/><Relationship Id="rId2" Type="http://schemas.openxmlformats.org/officeDocument/2006/relationships/image" Target="../media/image8.png"/><Relationship Id="rId1" Type="http://schemas.openxmlformats.org/officeDocument/2006/relationships/image" Target="../media/image7.jpe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7.jpeg"/><Relationship Id="rId3" Type="http://schemas.openxmlformats.org/officeDocument/2006/relationships/image" Target="../media/image46.jpeg"/><Relationship Id="rId2" Type="http://schemas.openxmlformats.org/officeDocument/2006/relationships/image" Target="../media/image8.png"/><Relationship Id="rId1" Type="http://schemas.openxmlformats.org/officeDocument/2006/relationships/image" Target="../media/image7.jpe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9.jpeg"/><Relationship Id="rId3" Type="http://schemas.openxmlformats.org/officeDocument/2006/relationships/image" Target="../media/image48.jpeg"/><Relationship Id="rId2" Type="http://schemas.openxmlformats.org/officeDocument/2006/relationships/image" Target="../media/image8.png"/><Relationship Id="rId1" Type="http://schemas.openxmlformats.org/officeDocument/2006/relationships/image" Target="../media/image7.jpe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1.jpeg"/><Relationship Id="rId3" Type="http://schemas.openxmlformats.org/officeDocument/2006/relationships/image" Target="../media/image50.jpeg"/><Relationship Id="rId2" Type="http://schemas.openxmlformats.org/officeDocument/2006/relationships/image" Target="../media/image8.png"/><Relationship Id="rId1" Type="http://schemas.openxmlformats.org/officeDocument/2006/relationships/image" Target="../media/image7.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1.jpeg"/></Relationships>
</file>

<file path=ppt/slides/_rels/slide28.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53.png"/><Relationship Id="rId3" Type="http://schemas.openxmlformats.org/officeDocument/2006/relationships/image" Target="../media/image8.png"/><Relationship Id="rId2" Type="http://schemas.openxmlformats.org/officeDocument/2006/relationships/image" Target="../media/image52.png"/><Relationship Id="rId1" Type="http://schemas.openxmlformats.org/officeDocument/2006/relationships/image" Target="../media/image7.jpeg"/></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5.jpeg"/><Relationship Id="rId3" Type="http://schemas.openxmlformats.org/officeDocument/2006/relationships/image" Target="../media/image14.jpeg"/><Relationship Id="rId2" Type="http://schemas.openxmlformats.org/officeDocument/2006/relationships/image" Target="../media/image8.png"/><Relationship Id="rId1" Type="http://schemas.openxmlformats.org/officeDocument/2006/relationships/image" Target="../media/image7.jpeg"/></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7.jpeg"/><Relationship Id="rId3" Type="http://schemas.openxmlformats.org/officeDocument/2006/relationships/image" Target="../media/image56.jpeg"/><Relationship Id="rId2" Type="http://schemas.openxmlformats.org/officeDocument/2006/relationships/image" Target="../media/image8.png"/><Relationship Id="rId1" Type="http://schemas.openxmlformats.org/officeDocument/2006/relationships/image" Target="../media/image7.jpeg"/></Relationships>
</file>

<file path=ppt/slides/_rels/slide3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0.jpeg"/><Relationship Id="rId4" Type="http://schemas.openxmlformats.org/officeDocument/2006/relationships/image" Target="../media/image59.jpeg"/><Relationship Id="rId3" Type="http://schemas.openxmlformats.org/officeDocument/2006/relationships/image" Target="../media/image58.jpeg"/><Relationship Id="rId2" Type="http://schemas.openxmlformats.org/officeDocument/2006/relationships/image" Target="../media/image8.png"/><Relationship Id="rId1" Type="http://schemas.openxmlformats.org/officeDocument/2006/relationships/image" Target="../media/image7.jpeg"/></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2.jpeg"/><Relationship Id="rId3" Type="http://schemas.openxmlformats.org/officeDocument/2006/relationships/image" Target="../media/image61.png"/><Relationship Id="rId2" Type="http://schemas.openxmlformats.org/officeDocument/2006/relationships/image" Target="../media/image8.png"/><Relationship Id="rId1" Type="http://schemas.openxmlformats.org/officeDocument/2006/relationships/image" Target="../media/image7.jpeg"/></Relationships>
</file>

<file path=ppt/slides/_rels/slide3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4.jpeg"/><Relationship Id="rId3" Type="http://schemas.openxmlformats.org/officeDocument/2006/relationships/image" Target="../media/image63.jpeg"/><Relationship Id="rId2" Type="http://schemas.openxmlformats.org/officeDocument/2006/relationships/image" Target="../media/image8.png"/><Relationship Id="rId1" Type="http://schemas.openxmlformats.org/officeDocument/2006/relationships/image" Target="../media/image7.jpeg"/></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6.jpeg"/><Relationship Id="rId3" Type="http://schemas.openxmlformats.org/officeDocument/2006/relationships/image" Target="../media/image65.jpeg"/><Relationship Id="rId2" Type="http://schemas.openxmlformats.org/officeDocument/2006/relationships/image" Target="../media/image8.png"/><Relationship Id="rId1" Type="http://schemas.openxmlformats.org/officeDocument/2006/relationships/image" Target="../media/image7.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tretch>
            <a:fillRect/>
          </a:stretch>
        </p:blipFill>
        <p:spPr>
          <a:xfrm>
            <a:off x="0" y="0"/>
            <a:ext cx="12192000" cy="6858000"/>
          </a:xfrm>
          <a:prstGeom prst="rect">
            <a:avLst/>
          </a:prstGeom>
        </p:spPr>
      </p:pic>
      <p:sp>
        <p:nvSpPr>
          <p:cNvPr id="6" name="文本框 5"/>
          <p:cNvSpPr txBox="1"/>
          <p:nvPr>
            <p:custDataLst>
              <p:tags r:id="rId2"/>
            </p:custDataLst>
          </p:nvPr>
        </p:nvSpPr>
        <p:spPr>
          <a:xfrm>
            <a:off x="1325880" y="2122170"/>
            <a:ext cx="9889490" cy="1568450"/>
          </a:xfrm>
          <a:prstGeom prst="rect">
            <a:avLst/>
          </a:prstGeom>
          <a:noFill/>
        </p:spPr>
        <p:txBody>
          <a:bodyPr wrap="square" rtlCol="0" anchor="t">
            <a:spAutoFit/>
          </a:bodyPr>
          <a:lstStyle/>
          <a:p>
            <a:pPr algn="ctr"/>
            <a:r>
              <a:rPr lang="zh-CN" altLang="en-US" sz="9600" spc="1200" dirty="0">
                <a:solidFill>
                  <a:schemeClr val="accent6">
                    <a:lumMod val="75000"/>
                  </a:schemeClr>
                </a:solidFill>
                <a:effectLst/>
                <a:latin typeface="庞门正道粗书体" panose="02010600030101010101" charset="-122"/>
                <a:ea typeface="庞门正道粗书体" panose="02010600030101010101" charset="-122"/>
                <a:cs typeface="+mn-ea"/>
                <a:sym typeface="+mn-lt"/>
              </a:rPr>
              <a:t>气清景明享春光</a:t>
            </a:r>
            <a:endParaRPr lang="zh-CN" altLang="en-US" sz="9600" spc="1200" dirty="0">
              <a:solidFill>
                <a:schemeClr val="accent6">
                  <a:lumMod val="75000"/>
                </a:schemeClr>
              </a:solidFill>
              <a:effectLst/>
              <a:latin typeface="庞门正道粗书体" panose="02010600030101010101" charset="-122"/>
              <a:ea typeface="庞门正道粗书体" panose="02010600030101010101" charset="-122"/>
              <a:cs typeface="+mn-ea"/>
              <a:sym typeface="+mn-lt"/>
            </a:endParaRPr>
          </a:p>
        </p:txBody>
      </p:sp>
      <p:sp>
        <p:nvSpPr>
          <p:cNvPr id="7" name="文本框 6"/>
          <p:cNvSpPr txBox="1">
            <a:spLocks noChangeArrowheads="1"/>
          </p:cNvSpPr>
          <p:nvPr/>
        </p:nvSpPr>
        <p:spPr bwMode="auto">
          <a:xfrm>
            <a:off x="3704590" y="3971925"/>
            <a:ext cx="5294630" cy="469265"/>
          </a:xfrm>
          <a:prstGeom prst="rect">
            <a:avLst/>
          </a:prstGeom>
          <a:solidFill>
            <a:schemeClr val="accent6">
              <a:lumMod val="75000"/>
            </a:schemeClr>
          </a:solidFill>
          <a:ln>
            <a:noFill/>
          </a:ln>
          <a:effectLst>
            <a:outerShdw blurRad="50800" dist="38100" dir="2700000" algn="tl" rotWithShape="0">
              <a:prstClr val="black">
                <a:alpha val="40000"/>
              </a:prstClr>
            </a:outerShdw>
          </a:effectLst>
        </p:spPr>
        <p:txBody>
          <a:bodyPr wrap="square">
            <a:no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sz="2400" b="1" dirty="0">
                <a:solidFill>
                  <a:schemeClr val="bg1"/>
                </a:solidFill>
                <a:latin typeface="微软雅黑" panose="020B0503020204020204" pitchFamily="34" charset="-122"/>
                <a:ea typeface="微软雅黑" panose="020B0503020204020204" pitchFamily="34" charset="-122"/>
                <a:cs typeface="+mn-ea"/>
                <a:sym typeface="+mn-lt"/>
              </a:rPr>
              <a:t>清明主题暖场活动策划方案</a:t>
            </a:r>
            <a:endParaRPr sz="24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8" name="图片 7"/>
          <p:cNvPicPr>
            <a:picLocks noChangeAspect="1"/>
          </p:cNvPicPr>
          <p:nvPr/>
        </p:nvPicPr>
        <p:blipFill>
          <a:blip r:embed="rId3" cstate="screen"/>
          <a:srcRect/>
          <a:stretch>
            <a:fillRect/>
          </a:stretch>
        </p:blipFill>
        <p:spPr>
          <a:xfrm rot="1042293" flipH="1">
            <a:off x="-119449" y="233475"/>
            <a:ext cx="1845970" cy="18459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tretch>
            <a:fillRect/>
          </a:stretch>
        </p:blipFill>
        <p:spPr>
          <a:xfrm>
            <a:off x="0" y="0"/>
            <a:ext cx="12192000" cy="6858000"/>
          </a:xfrm>
          <a:prstGeom prst="rect">
            <a:avLst/>
          </a:prstGeom>
        </p:spPr>
      </p:pic>
      <p:sp>
        <p:nvSpPr>
          <p:cNvPr id="10" name="矩形 9"/>
          <p:cNvSpPr/>
          <p:nvPr/>
        </p:nvSpPr>
        <p:spPr>
          <a:xfrm>
            <a:off x="1661160" y="2164715"/>
            <a:ext cx="9376410" cy="1383665"/>
          </a:xfrm>
          <a:prstGeom prst="rect">
            <a:avLst/>
          </a:prstGeom>
        </p:spPr>
        <p:txBody>
          <a:bodyPr wrap="square">
            <a:spAutoFit/>
          </a:bodyPr>
          <a:lstStyle/>
          <a:p>
            <a:pPr algn="just">
              <a:lnSpc>
                <a:spcPct val="150000"/>
              </a:lnSpc>
            </a:pPr>
            <a:r>
              <a:rPr lang="zh-CN" altLang="en-US" sz="2000" b="1" dirty="0">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版权声明：</a:t>
            </a:r>
            <a:endParaRPr lang="zh-CN" altLang="en-US" sz="2000" b="1" dirty="0">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just">
              <a:lnSpc>
                <a:spcPct val="150000"/>
              </a:lnSpc>
            </a:pP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本活动方案为作者家有萌宝原创整理撰写，方案中所使用图片/示意图来自网络</a:t>
            </a:r>
            <a:r>
              <a:rPr lang="zh-CN" altLang="en-US" sz="1400" b="1" dirty="0">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（若侵权，请联系删除）</a:t>
            </a: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，仅为说明创意使用，仅供参考。</a:t>
            </a:r>
            <a:endParaRPr lang="zh-CN" altLang="en-US" b="1" dirty="0">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pic>
        <p:nvPicPr>
          <p:cNvPr id="11" name="图片 10"/>
          <p:cNvPicPr>
            <a:picLocks noChangeAspect="1"/>
          </p:cNvPicPr>
          <p:nvPr/>
        </p:nvPicPr>
        <p:blipFill>
          <a:blip r:embed="rId2" cstate="screen"/>
          <a:srcRect/>
          <a:stretch>
            <a:fillRect/>
          </a:stretch>
        </p:blipFill>
        <p:spPr>
          <a:xfrm flipH="1">
            <a:off x="475531" y="0"/>
            <a:ext cx="2841650" cy="28416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sp>
        <p:nvSpPr>
          <p:cNvPr id="6" name="文本框 5"/>
          <p:cNvSpPr txBox="1"/>
          <p:nvPr/>
        </p:nvSpPr>
        <p:spPr>
          <a:xfrm>
            <a:off x="9297892" y="2543948"/>
            <a:ext cx="938689" cy="1938020"/>
          </a:xfrm>
          <a:prstGeom prst="rect">
            <a:avLst/>
          </a:prstGeom>
          <a:noFill/>
        </p:spPr>
        <p:txBody>
          <a:bodyPr wrap="square" rtlCol="0">
            <a:spAutoFit/>
          </a:bodyPr>
          <a:lstStyle/>
          <a:p>
            <a:r>
              <a:rPr lang="zh-CN" altLang="en-US" sz="6000" b="1" dirty="0">
                <a:solidFill>
                  <a:schemeClr val="accent6">
                    <a:lumMod val="50000"/>
                  </a:schemeClr>
                </a:solidFill>
                <a:latin typeface="庞门正道粗书体" panose="02010600030101010101" charset="-122"/>
                <a:ea typeface="庞门正道粗书体" panose="02010600030101010101" charset="-122"/>
                <a:cs typeface="+mn-ea"/>
                <a:sym typeface="+mn-lt"/>
              </a:rPr>
              <a:t>目录</a:t>
            </a:r>
            <a:endParaRPr lang="zh-CN" altLang="en-US" sz="60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grpSp>
        <p:nvGrpSpPr>
          <p:cNvPr id="7" name="组合 6"/>
          <p:cNvGrpSpPr/>
          <p:nvPr/>
        </p:nvGrpSpPr>
        <p:grpSpPr>
          <a:xfrm>
            <a:off x="4053480" y="1887657"/>
            <a:ext cx="4041412" cy="2669777"/>
            <a:chOff x="4314246" y="1506994"/>
            <a:chExt cx="2876795" cy="1900425"/>
          </a:xfrm>
        </p:grpSpPr>
        <p:sp>
          <p:nvSpPr>
            <p:cNvPr id="8" name="文本框 7"/>
            <p:cNvSpPr txBox="1"/>
            <p:nvPr/>
          </p:nvSpPr>
          <p:spPr>
            <a:xfrm>
              <a:off x="4954885" y="1940190"/>
              <a:ext cx="348139" cy="1467229"/>
            </a:xfrm>
            <a:prstGeom prst="rect">
              <a:avLst/>
            </a:prstGeom>
            <a:noFill/>
          </p:spPr>
          <p:txBody>
            <a:bodyPr wrap="square" rtlCol="0">
              <a:spAutoFit/>
            </a:bodyPr>
            <a:lstStyle/>
            <a:p>
              <a:r>
                <a:rPr lang="zh-CN" altLang="en-US" sz="3200" dirty="0">
                  <a:solidFill>
                    <a:schemeClr val="accent6">
                      <a:lumMod val="50000"/>
                    </a:schemeClr>
                  </a:solidFill>
                  <a:latin typeface="庞门正道粗书体" panose="02010600030101010101" charset="-122"/>
                  <a:ea typeface="庞门正道粗书体" panose="02010600030101010101" charset="-122"/>
                  <a:cs typeface="+mn-ea"/>
                  <a:sym typeface="+mn-lt"/>
                </a:rPr>
                <a:t>氛围布置</a:t>
              </a:r>
              <a:endParaRPr lang="zh-CN" altLang="en-US" sz="32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9" name="文本框 8"/>
            <p:cNvSpPr txBox="1"/>
            <p:nvPr/>
          </p:nvSpPr>
          <p:spPr>
            <a:xfrm>
              <a:off x="6175144" y="1940190"/>
              <a:ext cx="348139" cy="1467229"/>
            </a:xfrm>
            <a:prstGeom prst="rect">
              <a:avLst/>
            </a:prstGeom>
            <a:noFill/>
          </p:spPr>
          <p:txBody>
            <a:bodyPr wrap="square" rtlCol="0">
              <a:spAutoFit/>
            </a:bodyPr>
            <a:lstStyle/>
            <a:p>
              <a:r>
                <a:rPr lang="zh-CN" altLang="en-US" sz="3200" dirty="0">
                  <a:solidFill>
                    <a:schemeClr val="accent6">
                      <a:lumMod val="50000"/>
                    </a:schemeClr>
                  </a:solidFill>
                  <a:latin typeface="庞门正道粗书体" panose="02010600030101010101" charset="-122"/>
                  <a:ea typeface="庞门正道粗书体" panose="02010600030101010101" charset="-122"/>
                  <a:cs typeface="+mn-ea"/>
                  <a:sym typeface="+mn-lt"/>
                </a:rPr>
                <a:t>活动概况</a:t>
              </a:r>
              <a:endParaRPr lang="zh-CN" altLang="en-US" sz="32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12" name="文本框 11"/>
            <p:cNvSpPr txBox="1"/>
            <p:nvPr/>
          </p:nvSpPr>
          <p:spPr>
            <a:xfrm>
              <a:off x="5554845" y="1940190"/>
              <a:ext cx="348139" cy="1467229"/>
            </a:xfrm>
            <a:prstGeom prst="rect">
              <a:avLst/>
            </a:prstGeom>
            <a:noFill/>
          </p:spPr>
          <p:txBody>
            <a:bodyPr wrap="square" rtlCol="0">
              <a:spAutoFit/>
            </a:bodyPr>
            <a:lstStyle/>
            <a:p>
              <a:r>
                <a:rPr lang="zh-CN" altLang="en-US" sz="3200" dirty="0">
                  <a:solidFill>
                    <a:schemeClr val="accent6">
                      <a:lumMod val="50000"/>
                    </a:schemeClr>
                  </a:solidFill>
                  <a:latin typeface="庞门正道粗书体" panose="02010600030101010101" charset="-122"/>
                  <a:ea typeface="庞门正道粗书体" panose="02010600030101010101" charset="-122"/>
                  <a:cs typeface="+mn-ea"/>
                  <a:sym typeface="+mn-lt"/>
                </a:rPr>
                <a:t>预热宣传</a:t>
              </a:r>
              <a:endParaRPr lang="zh-CN" altLang="en-US" sz="32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13" name="文本框 12"/>
            <p:cNvSpPr txBox="1"/>
            <p:nvPr/>
          </p:nvSpPr>
          <p:spPr>
            <a:xfrm>
              <a:off x="6802222" y="1940190"/>
              <a:ext cx="348139" cy="1467229"/>
            </a:xfrm>
            <a:prstGeom prst="rect">
              <a:avLst/>
            </a:prstGeom>
            <a:noFill/>
          </p:spPr>
          <p:txBody>
            <a:bodyPr wrap="square" rtlCol="0">
              <a:spAutoFit/>
            </a:bodyPr>
            <a:lstStyle/>
            <a:p>
              <a:r>
                <a:rPr lang="zh-CN" altLang="en-US" sz="3200" dirty="0">
                  <a:solidFill>
                    <a:schemeClr val="accent6">
                      <a:lumMod val="50000"/>
                    </a:schemeClr>
                  </a:solidFill>
                  <a:latin typeface="庞门正道粗书体" panose="02010600030101010101" charset="-122"/>
                  <a:ea typeface="庞门正道粗书体" panose="02010600030101010101" charset="-122"/>
                  <a:cs typeface="+mn-ea"/>
                  <a:sym typeface="+mn-lt"/>
                </a:rPr>
                <a:t>策略导入</a:t>
              </a:r>
              <a:endParaRPr lang="zh-CN" altLang="en-US" sz="32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17" name="文本框 16"/>
            <p:cNvSpPr txBox="1"/>
            <p:nvPr/>
          </p:nvSpPr>
          <p:spPr>
            <a:xfrm>
              <a:off x="4314246" y="1940190"/>
              <a:ext cx="348139" cy="1467229"/>
            </a:xfrm>
            <a:prstGeom prst="rect">
              <a:avLst/>
            </a:prstGeom>
            <a:noFill/>
          </p:spPr>
          <p:txBody>
            <a:bodyPr wrap="square" rtlCol="0">
              <a:spAutoFit/>
            </a:bodyPr>
            <a:lstStyle/>
            <a:p>
              <a:r>
                <a:rPr lang="zh-CN" altLang="en-US" sz="3200" dirty="0">
                  <a:solidFill>
                    <a:schemeClr val="accent6">
                      <a:lumMod val="50000"/>
                    </a:schemeClr>
                  </a:solidFill>
                  <a:latin typeface="庞门正道粗书体" panose="02010600030101010101" charset="-122"/>
                  <a:ea typeface="庞门正道粗书体" panose="02010600030101010101" charset="-122"/>
                  <a:cs typeface="+mn-ea"/>
                  <a:sym typeface="+mn-lt"/>
                </a:rPr>
                <a:t>活动内容</a:t>
              </a:r>
              <a:endParaRPr lang="zh-CN" altLang="en-US" sz="32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18" name="椭圆 17"/>
            <p:cNvSpPr/>
            <p:nvPr/>
          </p:nvSpPr>
          <p:spPr>
            <a:xfrm>
              <a:off x="4975575" y="1506994"/>
              <a:ext cx="360998" cy="360998"/>
            </a:xfrm>
            <a:prstGeom prst="ellipse">
              <a:avLst/>
            </a:prstGeom>
            <a:noFill/>
            <a:ln>
              <a:solidFill>
                <a:srgbClr val="1854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accent6">
                      <a:lumMod val="50000"/>
                    </a:schemeClr>
                  </a:solidFill>
                  <a:latin typeface="庞门正道粗书体" panose="02010600030101010101" charset="-122"/>
                  <a:ea typeface="庞门正道粗书体" panose="02010600030101010101" charset="-122"/>
                  <a:cs typeface="+mn-ea"/>
                  <a:sym typeface="+mn-lt"/>
                </a:rPr>
                <a:t>肆</a:t>
              </a:r>
              <a:endParaRPr lang="zh-CN" altLang="en-US" sz="28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19" name="椭圆 18"/>
            <p:cNvSpPr/>
            <p:nvPr/>
          </p:nvSpPr>
          <p:spPr>
            <a:xfrm>
              <a:off x="5596530" y="1506994"/>
              <a:ext cx="360998" cy="360998"/>
            </a:xfrm>
            <a:prstGeom prst="ellipse">
              <a:avLst/>
            </a:prstGeom>
            <a:noFill/>
            <a:ln>
              <a:solidFill>
                <a:srgbClr val="1854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accent6">
                      <a:lumMod val="50000"/>
                    </a:schemeClr>
                  </a:solidFill>
                  <a:latin typeface="庞门正道粗书体" panose="02010600030101010101" charset="-122"/>
                  <a:ea typeface="庞门正道粗书体" panose="02010600030101010101" charset="-122"/>
                  <a:cs typeface="+mn-ea"/>
                  <a:sym typeface="+mn-lt"/>
                </a:rPr>
                <a:t>叁</a:t>
              </a:r>
              <a:endParaRPr lang="zh-CN" altLang="en-US" sz="28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20" name="椭圆 19"/>
            <p:cNvSpPr/>
            <p:nvPr/>
          </p:nvSpPr>
          <p:spPr>
            <a:xfrm>
              <a:off x="6216174" y="1506994"/>
              <a:ext cx="360998" cy="360998"/>
            </a:xfrm>
            <a:prstGeom prst="ellipse">
              <a:avLst/>
            </a:prstGeom>
            <a:noFill/>
            <a:ln>
              <a:solidFill>
                <a:srgbClr val="1854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accent6">
                      <a:lumMod val="50000"/>
                    </a:schemeClr>
                  </a:solidFill>
                  <a:latin typeface="庞门正道粗书体" panose="02010600030101010101" charset="-122"/>
                  <a:ea typeface="庞门正道粗书体" panose="02010600030101010101" charset="-122"/>
                  <a:cs typeface="+mn-ea"/>
                  <a:sym typeface="+mn-lt"/>
                </a:rPr>
                <a:t>贰</a:t>
              </a:r>
              <a:endParaRPr lang="zh-CN" altLang="en-US" sz="28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21" name="椭圆 20"/>
            <p:cNvSpPr/>
            <p:nvPr/>
          </p:nvSpPr>
          <p:spPr>
            <a:xfrm>
              <a:off x="6830043" y="1506994"/>
              <a:ext cx="360998" cy="360998"/>
            </a:xfrm>
            <a:prstGeom prst="ellipse">
              <a:avLst/>
            </a:prstGeom>
            <a:noFill/>
            <a:ln>
              <a:solidFill>
                <a:srgbClr val="1854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accent6">
                      <a:lumMod val="50000"/>
                    </a:schemeClr>
                  </a:solidFill>
                  <a:latin typeface="庞门正道粗书体" panose="02010600030101010101" charset="-122"/>
                  <a:ea typeface="庞门正道粗书体" panose="02010600030101010101" charset="-122"/>
                  <a:cs typeface="+mn-ea"/>
                  <a:sym typeface="+mn-lt"/>
                </a:rPr>
                <a:t>壹</a:t>
              </a:r>
              <a:endParaRPr lang="zh-CN" altLang="en-US" sz="28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25" name="椭圆 24"/>
            <p:cNvSpPr/>
            <p:nvPr/>
          </p:nvSpPr>
          <p:spPr>
            <a:xfrm>
              <a:off x="4355276" y="1506994"/>
              <a:ext cx="360998" cy="360998"/>
            </a:xfrm>
            <a:prstGeom prst="ellipse">
              <a:avLst/>
            </a:prstGeom>
            <a:noFill/>
            <a:ln>
              <a:solidFill>
                <a:srgbClr val="1854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accent6">
                      <a:lumMod val="50000"/>
                    </a:schemeClr>
                  </a:solidFill>
                  <a:latin typeface="庞门正道粗书体" panose="02010600030101010101" charset="-122"/>
                  <a:ea typeface="庞门正道粗书体" panose="02010600030101010101" charset="-122"/>
                  <a:cs typeface="+mn-ea"/>
                  <a:sym typeface="+mn-lt"/>
                </a:rPr>
                <a:t>伍</a:t>
              </a:r>
              <a:endParaRPr lang="zh-CN" altLang="en-US" sz="28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grpSp>
      <p:pic>
        <p:nvPicPr>
          <p:cNvPr id="26" name="图片 25"/>
          <p:cNvPicPr>
            <a:picLocks noChangeAspect="1"/>
          </p:cNvPicPr>
          <p:nvPr/>
        </p:nvPicPr>
        <p:blipFill>
          <a:blip r:embed="rId2" cstate="screen"/>
          <a:srcRect/>
          <a:stretch>
            <a:fillRect/>
          </a:stretch>
        </p:blipFill>
        <p:spPr>
          <a:xfrm flipH="1">
            <a:off x="352882" y="-133923"/>
            <a:ext cx="2554544" cy="25545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75531" y="6534659"/>
            <a:ext cx="1440159" cy="123111"/>
          </a:xfrm>
          <a:prstGeom prst="rect">
            <a:avLst/>
          </a:prstGeom>
          <a:noFill/>
        </p:spPr>
        <p:txBody>
          <a:bodyPr wrap="square" rtlCol="0">
            <a:spAutoFit/>
          </a:bodyPr>
          <a:lstStyle/>
          <a:p>
            <a:pPr>
              <a:lnSpc>
                <a:spcPct val="200000"/>
              </a:lnSpc>
            </a:pPr>
            <a:r>
              <a:rPr lang="zh-CN" altLang="en-US" sz="100" dirty="0">
                <a:solidFill>
                  <a:schemeClr val="bg1"/>
                </a:solidFill>
                <a:ea typeface="微软雅黑" panose="020B0503020204020204" pitchFamily="34" charset="-122"/>
              </a:rPr>
              <a:t>节日</a:t>
            </a:r>
            <a:r>
              <a:rPr lang="en-US" altLang="zh-CN" sz="100" dirty="0">
                <a:solidFill>
                  <a:schemeClr val="bg1"/>
                </a:solidFill>
                <a:ea typeface="微软雅黑" panose="020B0503020204020204" pitchFamily="34" charset="-122"/>
              </a:rPr>
              <a:t>PPT</a:t>
            </a:r>
            <a:r>
              <a:rPr lang="zh-CN" altLang="en-US" sz="100" dirty="0">
                <a:solidFill>
                  <a:schemeClr val="bg1"/>
                </a:solidFill>
                <a:ea typeface="微软雅黑" panose="020B0503020204020204" pitchFamily="34" charset="-122"/>
              </a:rPr>
              <a:t>模板 </a:t>
            </a:r>
            <a:r>
              <a:rPr lang="en-US" altLang="zh-CN" sz="100" dirty="0">
                <a:solidFill>
                  <a:schemeClr val="bg1"/>
                </a:solidFill>
                <a:ea typeface="微软雅黑" panose="020B0503020204020204" pitchFamily="34" charset="-122"/>
              </a:rPr>
              <a:t>http://www.1ppt.com/jieri/</a:t>
            </a:r>
            <a:endParaRPr lang="en-US" altLang="zh-CN" sz="100" dirty="0">
              <a:solidFill>
                <a:schemeClr val="bg1"/>
              </a:solidFill>
              <a:ea typeface="微软雅黑" panose="020B0503020204020204" pitchFamily="34" charset="-122"/>
            </a:endParaRPr>
          </a:p>
        </p:txBody>
      </p:sp>
      <p:pic>
        <p:nvPicPr>
          <p:cNvPr id="5" name="图片 4"/>
          <p:cNvPicPr>
            <a:picLocks noChangeAspect="1"/>
          </p:cNvPicPr>
          <p:nvPr/>
        </p:nvPicPr>
        <p:blipFill>
          <a:blip r:embed="rId1" cstate="screen"/>
          <a:stretch>
            <a:fillRect/>
          </a:stretch>
        </p:blipFill>
        <p:spPr>
          <a:xfrm>
            <a:off x="0" y="0"/>
            <a:ext cx="12192000" cy="6858000"/>
          </a:xfrm>
          <a:prstGeom prst="rect">
            <a:avLst/>
          </a:prstGeom>
        </p:spPr>
      </p:pic>
      <p:pic>
        <p:nvPicPr>
          <p:cNvPr id="11" name="图片 10"/>
          <p:cNvPicPr>
            <a:picLocks noChangeAspect="1"/>
          </p:cNvPicPr>
          <p:nvPr/>
        </p:nvPicPr>
        <p:blipFill>
          <a:blip r:embed="rId2" cstate="screen"/>
          <a:srcRect/>
          <a:stretch>
            <a:fillRect/>
          </a:stretch>
        </p:blipFill>
        <p:spPr>
          <a:xfrm flipH="1">
            <a:off x="475531" y="0"/>
            <a:ext cx="3169920" cy="3169920"/>
          </a:xfrm>
          <a:prstGeom prst="rect">
            <a:avLst/>
          </a:prstGeom>
        </p:spPr>
      </p:pic>
      <p:sp>
        <p:nvSpPr>
          <p:cNvPr id="6" name="文本框 5"/>
          <p:cNvSpPr txBox="1"/>
          <p:nvPr/>
        </p:nvSpPr>
        <p:spPr>
          <a:xfrm>
            <a:off x="4529897" y="2580791"/>
            <a:ext cx="4896139" cy="1106805"/>
          </a:xfrm>
          <a:prstGeom prst="rect">
            <a:avLst/>
          </a:prstGeom>
          <a:noFill/>
        </p:spPr>
        <p:txBody>
          <a:bodyPr wrap="square" rtlCol="0">
            <a:spAutoFit/>
          </a:bodyPr>
          <a:lstStyle/>
          <a:p>
            <a:pPr algn="dist"/>
            <a:r>
              <a:rPr lang="zh-CN" altLang="en-US" sz="6600" b="1" spc="300" dirty="0">
                <a:solidFill>
                  <a:schemeClr val="accent6">
                    <a:lumMod val="50000"/>
                  </a:schemeClr>
                </a:solidFill>
                <a:latin typeface="庞门正道粗书体" panose="02010600030101010101" charset="-122"/>
                <a:ea typeface="庞门正道粗书体" panose="02010600030101010101" charset="-122"/>
                <a:cs typeface="+mn-ea"/>
                <a:sym typeface="+mn-lt"/>
              </a:rPr>
              <a:t>策略导入</a:t>
            </a:r>
            <a:endParaRPr lang="zh-CN" altLang="en-US" sz="6600" b="1" spc="3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7" name="椭圆 6"/>
          <p:cNvSpPr/>
          <p:nvPr/>
        </p:nvSpPr>
        <p:spPr>
          <a:xfrm>
            <a:off x="2608209" y="2411461"/>
            <a:ext cx="1310250" cy="1310250"/>
          </a:xfrm>
          <a:prstGeom prst="ellipse">
            <a:avLst/>
          </a:prstGeom>
          <a:noFill/>
          <a:ln>
            <a:solidFill>
              <a:srgbClr val="1854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800" dirty="0">
                <a:solidFill>
                  <a:schemeClr val="accent6">
                    <a:lumMod val="50000"/>
                  </a:schemeClr>
                </a:solidFill>
                <a:latin typeface="庞门正道粗书体" panose="02010600030101010101" charset="-122"/>
                <a:ea typeface="庞门正道粗书体" panose="02010600030101010101" charset="-122"/>
                <a:cs typeface="+mn-ea"/>
                <a:sym typeface="+mn-lt"/>
              </a:rPr>
              <a:t>壹</a:t>
            </a:r>
            <a:endParaRPr lang="zh-CN" altLang="en-US" sz="88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32" name="文本框 31"/>
          <p:cNvSpPr txBox="1"/>
          <p:nvPr/>
        </p:nvSpPr>
        <p:spPr>
          <a:xfrm>
            <a:off x="1796415" y="1978025"/>
            <a:ext cx="8962390" cy="2861310"/>
          </a:xfrm>
          <a:prstGeom prst="rect">
            <a:avLst/>
          </a:prstGeom>
          <a:noFill/>
        </p:spPr>
        <p:txBody>
          <a:bodyPr wrap="square">
            <a:spAutoFit/>
          </a:bodyPr>
          <a:lstStyle/>
          <a:p>
            <a:pPr>
              <a:lnSpc>
                <a:spcPct val="150000"/>
              </a:lnSpc>
            </a:pPr>
            <a:r>
              <a:rPr sz="2000" dirty="0">
                <a:solidFill>
                  <a:schemeClr val="accent6">
                    <a:lumMod val="75000"/>
                  </a:schemeClr>
                </a:solidFill>
                <a:latin typeface="庞门正道粗书体" panose="02010600030101010101" charset="-122"/>
                <a:ea typeface="庞门正道粗书体" panose="02010600030101010101" charset="-122"/>
                <a:cs typeface="+mn-ea"/>
                <a:sym typeface="+mn-lt"/>
              </a:rPr>
              <a:t>清明，是二十四节气之一，春季的第五个节气。</a:t>
            </a:r>
            <a:endParaRPr sz="2000" dirty="0">
              <a:solidFill>
                <a:schemeClr val="accent6">
                  <a:lumMod val="75000"/>
                </a:schemeClr>
              </a:solidFill>
              <a:latin typeface="庞门正道粗书体" panose="02010600030101010101" charset="-122"/>
              <a:ea typeface="庞门正道粗书体" panose="02010600030101010101" charset="-122"/>
              <a:cs typeface="+mn-ea"/>
              <a:sym typeface="+mn-lt"/>
            </a:endParaRPr>
          </a:p>
          <a:p>
            <a:pPr>
              <a:lnSpc>
                <a:spcPct val="150000"/>
              </a:lnSpc>
            </a:pPr>
            <a:r>
              <a:rPr sz="2000" dirty="0">
                <a:solidFill>
                  <a:schemeClr val="accent6">
                    <a:lumMod val="75000"/>
                  </a:schemeClr>
                </a:solidFill>
                <a:latin typeface="庞门正道粗书体" panose="02010600030101010101" charset="-122"/>
                <a:ea typeface="庞门正道粗书体" panose="02010600030101010101" charset="-122"/>
                <a:cs typeface="+mn-ea"/>
                <a:sym typeface="+mn-lt"/>
              </a:rPr>
              <a:t>清明时，气清景明，万物皆显，因此得名。</a:t>
            </a:r>
            <a:endParaRPr sz="2000" dirty="0">
              <a:solidFill>
                <a:schemeClr val="accent6">
                  <a:lumMod val="75000"/>
                </a:schemeClr>
              </a:solidFill>
              <a:latin typeface="庞门正道粗书体" panose="02010600030101010101" charset="-122"/>
              <a:ea typeface="庞门正道粗书体" panose="02010600030101010101" charset="-122"/>
              <a:cs typeface="+mn-ea"/>
              <a:sym typeface="+mn-lt"/>
            </a:endParaRPr>
          </a:p>
          <a:p>
            <a:pPr>
              <a:lnSpc>
                <a:spcPct val="150000"/>
              </a:lnSpc>
            </a:pPr>
            <a:r>
              <a:rPr sz="2000" dirty="0">
                <a:solidFill>
                  <a:schemeClr val="accent6">
                    <a:lumMod val="75000"/>
                  </a:schemeClr>
                </a:solidFill>
                <a:latin typeface="庞门正道粗书体" panose="02010600030101010101" charset="-122"/>
                <a:ea typeface="庞门正道粗书体" panose="02010600030101010101" charset="-122"/>
                <a:cs typeface="+mn-ea"/>
                <a:sym typeface="+mn-lt"/>
              </a:rPr>
              <a:t>清明是反映自然界物候变化的节气，这个时节阳光明媚、草木萌动、百花盛开，</a:t>
            </a:r>
            <a:endParaRPr sz="2000" dirty="0">
              <a:solidFill>
                <a:schemeClr val="accent6">
                  <a:lumMod val="75000"/>
                </a:schemeClr>
              </a:solidFill>
              <a:latin typeface="庞门正道粗书体" panose="02010600030101010101" charset="-122"/>
              <a:ea typeface="庞门正道粗书体" panose="02010600030101010101" charset="-122"/>
              <a:cs typeface="+mn-ea"/>
              <a:sym typeface="+mn-lt"/>
            </a:endParaRPr>
          </a:p>
          <a:p>
            <a:pPr>
              <a:lnSpc>
                <a:spcPct val="150000"/>
              </a:lnSpc>
            </a:pPr>
            <a:r>
              <a:rPr sz="2000" dirty="0">
                <a:solidFill>
                  <a:schemeClr val="accent6">
                    <a:lumMod val="75000"/>
                  </a:schemeClr>
                </a:solidFill>
                <a:latin typeface="庞门正道粗书体" panose="02010600030101010101" charset="-122"/>
                <a:ea typeface="庞门正道粗书体" panose="02010600030101010101" charset="-122"/>
                <a:cs typeface="+mn-ea"/>
                <a:sym typeface="+mn-lt"/>
              </a:rPr>
              <a:t>自然界呈现一派生机勃勃的景象。</a:t>
            </a:r>
            <a:endParaRPr sz="2000" dirty="0">
              <a:solidFill>
                <a:schemeClr val="accent6">
                  <a:lumMod val="75000"/>
                </a:schemeClr>
              </a:solidFill>
              <a:latin typeface="庞门正道粗书体" panose="02010600030101010101" charset="-122"/>
              <a:ea typeface="庞门正道粗书体" panose="02010600030101010101" charset="-122"/>
              <a:cs typeface="+mn-ea"/>
              <a:sym typeface="+mn-lt"/>
            </a:endParaRPr>
          </a:p>
          <a:p>
            <a:pPr>
              <a:lnSpc>
                <a:spcPct val="150000"/>
              </a:lnSpc>
            </a:pPr>
            <a:r>
              <a:rPr sz="2000" dirty="0">
                <a:solidFill>
                  <a:schemeClr val="accent6">
                    <a:lumMod val="75000"/>
                  </a:schemeClr>
                </a:solidFill>
                <a:latin typeface="庞门正道粗书体" panose="02010600030101010101" charset="-122"/>
                <a:ea typeface="庞门正道粗书体" panose="02010600030101010101" charset="-122"/>
                <a:cs typeface="+mn-ea"/>
                <a:sym typeface="+mn-lt"/>
              </a:rPr>
              <a:t>中国南方地区，此时已呈气清景明之象；</a:t>
            </a:r>
            <a:endParaRPr sz="2000" dirty="0">
              <a:solidFill>
                <a:schemeClr val="accent6">
                  <a:lumMod val="75000"/>
                </a:schemeClr>
              </a:solidFill>
              <a:latin typeface="庞门正道粗书体" panose="02010600030101010101" charset="-122"/>
              <a:ea typeface="庞门正道粗书体" panose="02010600030101010101" charset="-122"/>
              <a:cs typeface="+mn-ea"/>
              <a:sym typeface="+mn-lt"/>
            </a:endParaRPr>
          </a:p>
          <a:p>
            <a:pPr>
              <a:lnSpc>
                <a:spcPct val="150000"/>
              </a:lnSpc>
            </a:pPr>
            <a:r>
              <a:rPr sz="2000" dirty="0">
                <a:solidFill>
                  <a:schemeClr val="accent6">
                    <a:lumMod val="75000"/>
                  </a:schemeClr>
                </a:solidFill>
                <a:latin typeface="庞门正道粗书体" panose="02010600030101010101" charset="-122"/>
                <a:ea typeface="庞门正道粗书体" panose="02010600030101010101" charset="-122"/>
                <a:cs typeface="+mn-ea"/>
                <a:sym typeface="+mn-lt"/>
              </a:rPr>
              <a:t>北方地区开始断雪，气温上升，春意融融。</a:t>
            </a:r>
            <a:endParaRPr sz="2000" dirty="0">
              <a:solidFill>
                <a:schemeClr val="accent6">
                  <a:lumMod val="75000"/>
                </a:schemeClr>
              </a:solidFill>
              <a:latin typeface="庞门正道粗书体" panose="02010600030101010101" charset="-122"/>
              <a:ea typeface="庞门正道粗书体" panose="02010600030101010101" charset="-122"/>
              <a:cs typeface="+mn-ea"/>
              <a:sym typeface="+mn-lt"/>
            </a:endParaRPr>
          </a:p>
        </p:txBody>
      </p:sp>
      <p:pic>
        <p:nvPicPr>
          <p:cNvPr id="33" name="图片 32"/>
          <p:cNvPicPr>
            <a:picLocks noChangeAspect="1"/>
          </p:cNvPicPr>
          <p:nvPr/>
        </p:nvPicPr>
        <p:blipFill>
          <a:blip r:embed="rId3" cstate="screen"/>
          <a:stretch>
            <a:fillRect/>
          </a:stretch>
        </p:blipFill>
        <p:spPr>
          <a:xfrm>
            <a:off x="6944810" y="3880413"/>
            <a:ext cx="5019554" cy="376466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8" name="文本框 7"/>
          <p:cNvSpPr txBox="1"/>
          <p:nvPr/>
        </p:nvSpPr>
        <p:spPr>
          <a:xfrm>
            <a:off x="1593793" y="2229464"/>
            <a:ext cx="9897223" cy="2399665"/>
          </a:xfrm>
          <a:prstGeom prst="rect">
            <a:avLst/>
          </a:prstGeom>
          <a:noFill/>
        </p:spPr>
        <p:txBody>
          <a:bodyPr wrap="square">
            <a:spAutoFit/>
          </a:bodyPr>
          <a:lstStyle/>
          <a:p>
            <a:pPr>
              <a:lnSpc>
                <a:spcPct val="150000"/>
              </a:lnSpc>
            </a:pPr>
            <a:r>
              <a:rPr sz="2000" dirty="0">
                <a:solidFill>
                  <a:schemeClr val="accent6">
                    <a:lumMod val="75000"/>
                  </a:schemeClr>
                </a:solidFill>
                <a:latin typeface="庞门正道粗书体" panose="02010600030101010101" charset="-122"/>
                <a:ea typeface="庞门正道粗书体" panose="02010600030101010101" charset="-122"/>
                <a:cs typeface="+mn-ea"/>
                <a:sym typeface="+mn-lt"/>
              </a:rPr>
              <a:t>清明，既是节气，又是节日，</a:t>
            </a:r>
            <a:endParaRPr sz="2000" dirty="0">
              <a:solidFill>
                <a:schemeClr val="accent6">
                  <a:lumMod val="75000"/>
                </a:schemeClr>
              </a:solidFill>
              <a:latin typeface="庞门正道粗书体" panose="02010600030101010101" charset="-122"/>
              <a:ea typeface="庞门正道粗书体" panose="02010600030101010101" charset="-122"/>
              <a:cs typeface="+mn-ea"/>
              <a:sym typeface="+mn-lt"/>
            </a:endParaRPr>
          </a:p>
          <a:p>
            <a:pPr>
              <a:lnSpc>
                <a:spcPct val="150000"/>
              </a:lnSpc>
            </a:pPr>
            <a:r>
              <a:rPr sz="2000" dirty="0">
                <a:solidFill>
                  <a:schemeClr val="accent6">
                    <a:lumMod val="75000"/>
                  </a:schemeClr>
                </a:solidFill>
                <a:latin typeface="庞门正道粗书体" panose="02010600030101010101" charset="-122"/>
                <a:ea typeface="庞门正道粗书体" panose="02010600030101010101" charset="-122"/>
                <a:cs typeface="+mn-ea"/>
                <a:sym typeface="+mn-lt"/>
              </a:rPr>
              <a:t>清明节气在时间和天气物候特点上为清明节俗的形成提供了重要条件。</a:t>
            </a:r>
            <a:endParaRPr sz="2000" dirty="0">
              <a:solidFill>
                <a:schemeClr val="accent6">
                  <a:lumMod val="75000"/>
                </a:schemeClr>
              </a:solidFill>
              <a:latin typeface="庞门正道粗书体" panose="02010600030101010101" charset="-122"/>
              <a:ea typeface="庞门正道粗书体" panose="02010600030101010101" charset="-122"/>
              <a:cs typeface="+mn-ea"/>
              <a:sym typeface="+mn-lt"/>
            </a:endParaRPr>
          </a:p>
          <a:p>
            <a:pPr>
              <a:lnSpc>
                <a:spcPct val="150000"/>
              </a:lnSpc>
            </a:pPr>
            <a:r>
              <a:rPr sz="2000" dirty="0">
                <a:solidFill>
                  <a:schemeClr val="accent6">
                    <a:lumMod val="75000"/>
                  </a:schemeClr>
                </a:solidFill>
                <a:latin typeface="庞门正道粗书体" panose="02010600030101010101" charset="-122"/>
                <a:ea typeface="庞门正道粗书体" panose="02010600030101010101" charset="-122"/>
                <a:cs typeface="+mn-ea"/>
                <a:sym typeface="+mn-lt"/>
              </a:rPr>
              <a:t>清明节气，与岁时物候相关，常以指导农事，有天朗气清、春耕时宜之意；</a:t>
            </a:r>
            <a:endParaRPr sz="2000" dirty="0">
              <a:solidFill>
                <a:schemeClr val="accent6">
                  <a:lumMod val="75000"/>
                </a:schemeClr>
              </a:solidFill>
              <a:latin typeface="庞门正道粗书体" panose="02010600030101010101" charset="-122"/>
              <a:ea typeface="庞门正道粗书体" panose="02010600030101010101" charset="-122"/>
              <a:cs typeface="+mn-ea"/>
              <a:sym typeface="+mn-lt"/>
            </a:endParaRPr>
          </a:p>
          <a:p>
            <a:pPr>
              <a:lnSpc>
                <a:spcPct val="150000"/>
              </a:lnSpc>
            </a:pPr>
            <a:r>
              <a:rPr sz="2000" dirty="0">
                <a:solidFill>
                  <a:schemeClr val="accent6">
                    <a:lumMod val="75000"/>
                  </a:schemeClr>
                </a:solidFill>
                <a:latin typeface="庞门正道粗书体" panose="02010600030101010101" charset="-122"/>
                <a:ea typeface="庞门正道粗书体" panose="02010600030101010101" charset="-122"/>
                <a:cs typeface="+mn-ea"/>
                <a:sym typeface="+mn-lt"/>
              </a:rPr>
              <a:t>清明节日，是人们扫墓祭祖、慎终追远的日子；</a:t>
            </a:r>
            <a:endParaRPr sz="2000" dirty="0">
              <a:solidFill>
                <a:schemeClr val="accent6">
                  <a:lumMod val="75000"/>
                </a:schemeClr>
              </a:solidFill>
              <a:latin typeface="庞门正道粗书体" panose="02010600030101010101" charset="-122"/>
              <a:ea typeface="庞门正道粗书体" panose="02010600030101010101" charset="-122"/>
              <a:cs typeface="+mn-ea"/>
              <a:sym typeface="+mn-lt"/>
            </a:endParaRPr>
          </a:p>
          <a:p>
            <a:pPr>
              <a:lnSpc>
                <a:spcPct val="150000"/>
              </a:lnSpc>
            </a:pPr>
            <a:r>
              <a:rPr sz="2000" dirty="0">
                <a:solidFill>
                  <a:schemeClr val="accent6">
                    <a:lumMod val="75000"/>
                  </a:schemeClr>
                </a:solidFill>
                <a:latin typeface="庞门正道粗书体" panose="02010600030101010101" charset="-122"/>
                <a:ea typeface="庞门正道粗书体" panose="02010600030101010101" charset="-122"/>
                <a:cs typeface="+mn-ea"/>
                <a:sym typeface="+mn-lt"/>
              </a:rPr>
              <a:t>因为二者相融，让清明兼具自然和人文内涵。</a:t>
            </a:r>
            <a:endParaRPr sz="2000" dirty="0">
              <a:solidFill>
                <a:schemeClr val="accent6">
                  <a:lumMod val="75000"/>
                </a:schemeClr>
              </a:solidFill>
              <a:latin typeface="庞门正道粗书体" panose="02010600030101010101" charset="-122"/>
              <a:ea typeface="庞门正道粗书体" panose="02010600030101010101" charset="-122"/>
              <a:cs typeface="+mn-ea"/>
              <a:sym typeface="+mn-lt"/>
            </a:endParaRPr>
          </a:p>
        </p:txBody>
      </p:sp>
      <p:pic>
        <p:nvPicPr>
          <p:cNvPr id="20" name="图片 19"/>
          <p:cNvPicPr>
            <a:picLocks noChangeAspect="1"/>
          </p:cNvPicPr>
          <p:nvPr/>
        </p:nvPicPr>
        <p:blipFill>
          <a:blip r:embed="rId3" cstate="screen"/>
          <a:stretch>
            <a:fillRect/>
          </a:stretch>
        </p:blipFill>
        <p:spPr>
          <a:xfrm rot="21279738" flipH="1">
            <a:off x="7526020" y="3344545"/>
            <a:ext cx="5275580" cy="395668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pic>
        <p:nvPicPr>
          <p:cNvPr id="15" name="图片 14"/>
          <p:cNvPicPr>
            <a:picLocks noChangeAspect="1"/>
          </p:cNvPicPr>
          <p:nvPr/>
        </p:nvPicPr>
        <p:blipFill>
          <a:blip r:embed="rId3" cstate="screen"/>
          <a:stretch>
            <a:fillRect/>
          </a:stretch>
        </p:blipFill>
        <p:spPr>
          <a:xfrm flipH="1">
            <a:off x="7708757" y="2159791"/>
            <a:ext cx="5193317" cy="5600156"/>
          </a:xfrm>
          <a:prstGeom prst="rect">
            <a:avLst/>
          </a:prstGeom>
        </p:spPr>
      </p:pic>
      <p:sp>
        <p:nvSpPr>
          <p:cNvPr id="2" name="文本框 1"/>
          <p:cNvSpPr txBox="1"/>
          <p:nvPr/>
        </p:nvSpPr>
        <p:spPr>
          <a:xfrm>
            <a:off x="1475740" y="2159635"/>
            <a:ext cx="9665335" cy="1938020"/>
          </a:xfrm>
          <a:prstGeom prst="rect">
            <a:avLst/>
          </a:prstGeom>
          <a:noFill/>
        </p:spPr>
        <p:txBody>
          <a:bodyPr wrap="square" rtlCol="0" anchor="t">
            <a:spAutoFit/>
          </a:bodyPr>
          <a:lstStyle/>
          <a:p>
            <a:pPr>
              <a:lnSpc>
                <a:spcPct val="150000"/>
              </a:lnSpc>
            </a:pPr>
            <a:r>
              <a:rPr lang="zh-CN" altLang="en-US" sz="2000">
                <a:solidFill>
                  <a:schemeClr val="accent6">
                    <a:lumMod val="75000"/>
                  </a:schemeClr>
                </a:solidFill>
                <a:latin typeface="庞门正道粗书体" panose="02010600030101010101" charset="-122"/>
                <a:ea typeface="庞门正道粗书体" panose="02010600030101010101" charset="-122"/>
                <a:cs typeface="庞门正道粗书体" panose="02010600030101010101" charset="-122"/>
              </a:rPr>
              <a:t>近年来，清明作为作为中国传统文化中不可或缺的节气，愈发受到国人的重视</a:t>
            </a:r>
            <a:endParaRPr lang="zh-CN" altLang="en-US" sz="2000">
              <a:solidFill>
                <a:schemeClr val="accent6">
                  <a:lumMod val="75000"/>
                </a:schemeClr>
              </a:solidFill>
              <a:latin typeface="庞门正道粗书体" panose="02010600030101010101" charset="-122"/>
              <a:ea typeface="庞门正道粗书体" panose="02010600030101010101" charset="-122"/>
              <a:cs typeface="庞门正道粗书体" panose="02010600030101010101" charset="-122"/>
            </a:endParaRPr>
          </a:p>
          <a:p>
            <a:pPr>
              <a:lnSpc>
                <a:spcPct val="150000"/>
              </a:lnSpc>
            </a:pPr>
            <a:r>
              <a:rPr lang="zh-CN" altLang="en-US" sz="2000">
                <a:solidFill>
                  <a:schemeClr val="accent6">
                    <a:lumMod val="75000"/>
                  </a:schemeClr>
                </a:solidFill>
                <a:latin typeface="庞门正道粗书体" panose="02010600030101010101" charset="-122"/>
                <a:ea typeface="庞门正道粗书体" panose="02010600030101010101" charset="-122"/>
                <a:cs typeface="庞门正道粗书体" panose="02010600030101010101" charset="-122"/>
              </a:rPr>
              <a:t>清明亦有诸多习俗流传至今</a:t>
            </a:r>
            <a:endParaRPr lang="zh-CN" altLang="en-US" sz="2000">
              <a:solidFill>
                <a:schemeClr val="accent6">
                  <a:lumMod val="75000"/>
                </a:schemeClr>
              </a:solidFill>
              <a:latin typeface="庞门正道粗书体" panose="02010600030101010101" charset="-122"/>
              <a:ea typeface="庞门正道粗书体" panose="02010600030101010101" charset="-122"/>
              <a:cs typeface="庞门正道粗书体" panose="02010600030101010101" charset="-122"/>
            </a:endParaRPr>
          </a:p>
          <a:p>
            <a:pPr>
              <a:lnSpc>
                <a:spcPct val="150000"/>
              </a:lnSpc>
            </a:pPr>
            <a:r>
              <a:rPr lang="zh-CN" altLang="en-US" sz="2000">
                <a:solidFill>
                  <a:schemeClr val="accent6">
                    <a:lumMod val="75000"/>
                  </a:schemeClr>
                </a:solidFill>
                <a:latin typeface="庞门正道粗书体" panose="02010600030101010101" charset="-122"/>
                <a:ea typeface="庞门正道粗书体" panose="02010600030101010101" charset="-122"/>
                <a:cs typeface="庞门正道粗书体" panose="02010600030101010101" charset="-122"/>
              </a:rPr>
              <a:t>踏青、放风筝、插柳、吃青团......</a:t>
            </a:r>
            <a:endParaRPr lang="zh-CN" altLang="en-US" sz="2000">
              <a:solidFill>
                <a:schemeClr val="accent6">
                  <a:lumMod val="75000"/>
                </a:schemeClr>
              </a:solidFill>
              <a:latin typeface="庞门正道粗书体" panose="02010600030101010101" charset="-122"/>
              <a:ea typeface="庞门正道粗书体" panose="02010600030101010101" charset="-122"/>
              <a:cs typeface="庞门正道粗书体" panose="02010600030101010101" charset="-122"/>
            </a:endParaRPr>
          </a:p>
          <a:p>
            <a:pPr>
              <a:lnSpc>
                <a:spcPct val="150000"/>
              </a:lnSpc>
            </a:pPr>
            <a:r>
              <a:rPr lang="zh-CN" altLang="en-US" sz="2000">
                <a:solidFill>
                  <a:schemeClr val="accent6">
                    <a:lumMod val="75000"/>
                  </a:schemeClr>
                </a:solidFill>
                <a:latin typeface="庞门正道粗书体" panose="02010600030101010101" charset="-122"/>
                <a:ea typeface="庞门正道粗书体" panose="02010600030101010101" charset="-122"/>
                <a:cs typeface="庞门正道粗书体" panose="02010600030101010101" charset="-122"/>
              </a:rPr>
              <a:t>借助清明热点时节，策划主题活动，传承传统文化，彰显品牌气质</a:t>
            </a:r>
            <a:endParaRPr lang="zh-CN" altLang="en-US" sz="2000">
              <a:solidFill>
                <a:schemeClr val="accent6">
                  <a:lumMod val="75000"/>
                </a:schemeClr>
              </a:solidFill>
              <a:latin typeface="庞门正道粗书体" panose="02010600030101010101" charset="-122"/>
              <a:ea typeface="庞门正道粗书体" panose="02010600030101010101" charset="-122"/>
              <a:cs typeface="庞门正道粗书体" panose="02010600030101010101"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活动目的</a:t>
            </a:r>
            <a:endPar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10" name="矩形: 圆角 9"/>
          <p:cNvSpPr/>
          <p:nvPr/>
        </p:nvSpPr>
        <p:spPr>
          <a:xfrm>
            <a:off x="1746939" y="1876202"/>
            <a:ext cx="580581" cy="575713"/>
          </a:xfrm>
          <a:prstGeom prst="roundRect">
            <a:avLst/>
          </a:prstGeom>
          <a:solidFill>
            <a:schemeClr val="accent6">
              <a:lumMod val="75000"/>
            </a:schemeClr>
          </a:solidFill>
          <a:ln w="2857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1</a:t>
            </a:r>
            <a:endParaRPr lang="en-US" altLang="zh-CN" sz="3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1" name="矩形: 圆角 10"/>
          <p:cNvSpPr/>
          <p:nvPr/>
        </p:nvSpPr>
        <p:spPr>
          <a:xfrm>
            <a:off x="1746939" y="2966265"/>
            <a:ext cx="580581" cy="575310"/>
          </a:xfrm>
          <a:prstGeom prst="roundRect">
            <a:avLst/>
          </a:prstGeom>
          <a:solidFill>
            <a:schemeClr val="accent6">
              <a:lumMod val="75000"/>
            </a:schemeClr>
          </a:solidFill>
          <a:ln w="2857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2</a:t>
            </a:r>
            <a:endParaRPr lang="en-US" altLang="zh-CN" sz="3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矩形: 圆角 11"/>
          <p:cNvSpPr/>
          <p:nvPr/>
        </p:nvSpPr>
        <p:spPr>
          <a:xfrm>
            <a:off x="1746939" y="4055925"/>
            <a:ext cx="580581" cy="575310"/>
          </a:xfrm>
          <a:prstGeom prst="roundRect">
            <a:avLst/>
          </a:prstGeom>
          <a:solidFill>
            <a:schemeClr val="accent6">
              <a:lumMod val="75000"/>
            </a:schemeClr>
          </a:solidFill>
          <a:ln w="28575">
            <a:solidFill>
              <a:schemeClr val="accent6">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3</a:t>
            </a:r>
            <a:endParaRPr lang="en-US" altLang="zh-CN" sz="3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2418715" y="1682133"/>
            <a:ext cx="7739047" cy="922020"/>
          </a:xfrm>
          <a:prstGeom prst="rect">
            <a:avLst/>
          </a:prstGeom>
        </p:spPr>
        <p:txBody>
          <a:bodyPr wrap="square">
            <a:spAutoFit/>
          </a:bodyPr>
          <a:lstStyle/>
          <a:p>
            <a:pPr>
              <a:lnSpc>
                <a:spcPct val="150000"/>
              </a:lnSpc>
            </a:pPr>
            <a:r>
              <a:rPr lang="zh-CN" altLang="en-US" dirty="0">
                <a:solidFill>
                  <a:schemeClr val="accent6">
                    <a:lumMod val="75000"/>
                  </a:schemeClr>
                </a:solidFill>
                <a:latin typeface="微软雅黑" panose="020B0503020204020204" pitchFamily="34" charset="-122"/>
                <a:ea typeface="微软雅黑" panose="020B0503020204020204" pitchFamily="34" charset="-122"/>
                <a:cs typeface="+mn-ea"/>
                <a:sym typeface="+mn-lt"/>
              </a:rPr>
              <a:t>借势营销。借助清明主题暖场活动宣传项目信息，加深项目在目标客户群众心目中的印象；</a:t>
            </a:r>
            <a:endParaRPr lang="zh-CN" altLang="en-US" dirty="0">
              <a:solidFill>
                <a:schemeClr val="accent6">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2418715" y="2773063"/>
            <a:ext cx="7739046" cy="922020"/>
          </a:xfrm>
          <a:prstGeom prst="rect">
            <a:avLst/>
          </a:prstGeom>
        </p:spPr>
        <p:txBody>
          <a:bodyPr wrap="square">
            <a:spAutoFit/>
          </a:bodyPr>
          <a:lstStyle/>
          <a:p>
            <a:pPr>
              <a:lnSpc>
                <a:spcPct val="150000"/>
              </a:lnSpc>
            </a:pPr>
            <a:r>
              <a:rPr lang="zh-CN" altLang="en-US" dirty="0">
                <a:solidFill>
                  <a:schemeClr val="accent6">
                    <a:lumMod val="75000"/>
                  </a:schemeClr>
                </a:solidFill>
                <a:latin typeface="微软雅黑" panose="020B0503020204020204" pitchFamily="34" charset="-122"/>
                <a:ea typeface="微软雅黑" panose="020B0503020204020204" pitchFamily="34" charset="-122"/>
                <a:cs typeface="+mn-ea"/>
                <a:sym typeface="+mn-lt"/>
              </a:rPr>
              <a:t>项目蓄客。通过系列活动的举办，为项目后期开盘提前蓄客，带动后期项目销售；</a:t>
            </a:r>
            <a:endParaRPr lang="zh-CN" altLang="en-US" dirty="0">
              <a:solidFill>
                <a:schemeClr val="accent6">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21" name="矩形 20"/>
          <p:cNvSpPr/>
          <p:nvPr/>
        </p:nvSpPr>
        <p:spPr>
          <a:xfrm>
            <a:off x="2418715" y="3863993"/>
            <a:ext cx="6151880" cy="922020"/>
          </a:xfrm>
          <a:prstGeom prst="rect">
            <a:avLst/>
          </a:prstGeom>
        </p:spPr>
        <p:txBody>
          <a:bodyPr wrap="square">
            <a:spAutoFit/>
          </a:bodyPr>
          <a:lstStyle/>
          <a:p>
            <a:pPr>
              <a:lnSpc>
                <a:spcPct val="150000"/>
              </a:lnSpc>
            </a:pPr>
            <a:r>
              <a:rPr lang="zh-CN" altLang="en-US" dirty="0">
                <a:solidFill>
                  <a:schemeClr val="accent6">
                    <a:lumMod val="75000"/>
                  </a:schemeClr>
                </a:solidFill>
                <a:latin typeface="微软雅黑" panose="020B0503020204020204" pitchFamily="34" charset="-122"/>
                <a:ea typeface="微软雅黑" panose="020B0503020204020204" pitchFamily="34" charset="-122"/>
                <a:cs typeface="+mn-ea"/>
                <a:sym typeface="+mn-lt"/>
              </a:rPr>
              <a:t>提升品牌好感度。以喜闻乐见的活动形式，提升客户对项目以及品牌的好感度，形成口碑传播。</a:t>
            </a:r>
            <a:endParaRPr lang="zh-CN" altLang="en-US" dirty="0">
              <a:solidFill>
                <a:schemeClr val="accent6">
                  <a:lumMod val="75000"/>
                </a:schemeClr>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3"/>
          <a:stretch>
            <a:fillRect/>
          </a:stretch>
        </p:blipFill>
        <p:spPr>
          <a:xfrm>
            <a:off x="8095615" y="3007360"/>
            <a:ext cx="3890645" cy="38201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75531" y="6534659"/>
            <a:ext cx="1440159" cy="123111"/>
          </a:xfrm>
          <a:prstGeom prst="rect">
            <a:avLst/>
          </a:prstGeom>
          <a:noFill/>
        </p:spPr>
        <p:txBody>
          <a:bodyPr wrap="square" rtlCol="0">
            <a:spAutoFit/>
          </a:bodyPr>
          <a:lstStyle/>
          <a:p>
            <a:pPr>
              <a:lnSpc>
                <a:spcPct val="200000"/>
              </a:lnSpc>
            </a:pPr>
            <a:r>
              <a:rPr lang="zh-CN" altLang="en-US" sz="100" dirty="0">
                <a:solidFill>
                  <a:schemeClr val="bg1"/>
                </a:solidFill>
                <a:ea typeface="微软雅黑" panose="020B0503020204020204" pitchFamily="34" charset="-122"/>
              </a:rPr>
              <a:t>节日</a:t>
            </a:r>
            <a:r>
              <a:rPr lang="en-US" altLang="zh-CN" sz="100" dirty="0">
                <a:solidFill>
                  <a:schemeClr val="bg1"/>
                </a:solidFill>
                <a:ea typeface="微软雅黑" panose="020B0503020204020204" pitchFamily="34" charset="-122"/>
              </a:rPr>
              <a:t>PPT</a:t>
            </a:r>
            <a:r>
              <a:rPr lang="zh-CN" altLang="en-US" sz="100" dirty="0">
                <a:solidFill>
                  <a:schemeClr val="bg1"/>
                </a:solidFill>
                <a:ea typeface="微软雅黑" panose="020B0503020204020204" pitchFamily="34" charset="-122"/>
              </a:rPr>
              <a:t>模板 </a:t>
            </a:r>
            <a:r>
              <a:rPr lang="en-US" altLang="zh-CN" sz="100" dirty="0">
                <a:solidFill>
                  <a:schemeClr val="bg1"/>
                </a:solidFill>
                <a:ea typeface="微软雅黑" panose="020B0503020204020204" pitchFamily="34" charset="-122"/>
              </a:rPr>
              <a:t>http://www.1ppt.com/jieri/</a:t>
            </a:r>
            <a:endParaRPr lang="en-US" altLang="zh-CN" sz="100" dirty="0">
              <a:solidFill>
                <a:schemeClr val="bg1"/>
              </a:solidFill>
              <a:ea typeface="微软雅黑" panose="020B0503020204020204" pitchFamily="34" charset="-122"/>
            </a:endParaRPr>
          </a:p>
        </p:txBody>
      </p:sp>
      <p:pic>
        <p:nvPicPr>
          <p:cNvPr id="5" name="图片 4"/>
          <p:cNvPicPr>
            <a:picLocks noChangeAspect="1"/>
          </p:cNvPicPr>
          <p:nvPr/>
        </p:nvPicPr>
        <p:blipFill>
          <a:blip r:embed="rId1" cstate="screen"/>
          <a:stretch>
            <a:fillRect/>
          </a:stretch>
        </p:blipFill>
        <p:spPr>
          <a:xfrm>
            <a:off x="0" y="0"/>
            <a:ext cx="12192000" cy="6858000"/>
          </a:xfrm>
          <a:prstGeom prst="rect">
            <a:avLst/>
          </a:prstGeom>
        </p:spPr>
      </p:pic>
      <p:pic>
        <p:nvPicPr>
          <p:cNvPr id="11" name="图片 10"/>
          <p:cNvPicPr>
            <a:picLocks noChangeAspect="1"/>
          </p:cNvPicPr>
          <p:nvPr/>
        </p:nvPicPr>
        <p:blipFill>
          <a:blip r:embed="rId2" cstate="screen"/>
          <a:srcRect/>
          <a:stretch>
            <a:fillRect/>
          </a:stretch>
        </p:blipFill>
        <p:spPr>
          <a:xfrm flipH="1">
            <a:off x="475531" y="0"/>
            <a:ext cx="3169920" cy="3169920"/>
          </a:xfrm>
          <a:prstGeom prst="rect">
            <a:avLst/>
          </a:prstGeom>
        </p:spPr>
      </p:pic>
      <p:sp>
        <p:nvSpPr>
          <p:cNvPr id="6" name="文本框 5"/>
          <p:cNvSpPr txBox="1"/>
          <p:nvPr/>
        </p:nvSpPr>
        <p:spPr>
          <a:xfrm>
            <a:off x="4529897" y="2580791"/>
            <a:ext cx="4896139" cy="1106805"/>
          </a:xfrm>
          <a:prstGeom prst="rect">
            <a:avLst/>
          </a:prstGeom>
          <a:noFill/>
        </p:spPr>
        <p:txBody>
          <a:bodyPr wrap="square" rtlCol="0">
            <a:spAutoFit/>
          </a:bodyPr>
          <a:lstStyle/>
          <a:p>
            <a:pPr algn="dist"/>
            <a:r>
              <a:rPr lang="zh-CN" altLang="en-US" sz="6600" b="1" spc="300" dirty="0">
                <a:solidFill>
                  <a:schemeClr val="accent6">
                    <a:lumMod val="50000"/>
                  </a:schemeClr>
                </a:solidFill>
                <a:latin typeface="庞门正道粗书体" panose="02010600030101010101" charset="-122"/>
                <a:ea typeface="庞门正道粗书体" panose="02010600030101010101" charset="-122"/>
                <a:cs typeface="+mn-ea"/>
                <a:sym typeface="+mn-lt"/>
              </a:rPr>
              <a:t>活动概况</a:t>
            </a:r>
            <a:endParaRPr lang="zh-CN" altLang="en-US" sz="6600" b="1" spc="3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7" name="椭圆 6"/>
          <p:cNvSpPr/>
          <p:nvPr/>
        </p:nvSpPr>
        <p:spPr>
          <a:xfrm>
            <a:off x="2608209" y="2411461"/>
            <a:ext cx="1310250" cy="1310250"/>
          </a:xfrm>
          <a:prstGeom prst="ellipse">
            <a:avLst/>
          </a:prstGeom>
          <a:noFill/>
          <a:ln>
            <a:solidFill>
              <a:srgbClr val="1854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800" dirty="0">
                <a:solidFill>
                  <a:schemeClr val="accent6">
                    <a:lumMod val="50000"/>
                  </a:schemeClr>
                </a:solidFill>
                <a:latin typeface="庞门正道粗书体" panose="02010600030101010101" charset="-122"/>
                <a:ea typeface="庞门正道粗书体" panose="02010600030101010101" charset="-122"/>
                <a:cs typeface="+mn-ea"/>
                <a:sym typeface="+mn-lt"/>
              </a:rPr>
              <a:t>贰</a:t>
            </a:r>
            <a:endParaRPr lang="zh-CN" altLang="en-US" sz="88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pic>
        <p:nvPicPr>
          <p:cNvPr id="20" name="图片 19"/>
          <p:cNvPicPr>
            <a:picLocks noChangeAspect="1"/>
          </p:cNvPicPr>
          <p:nvPr/>
        </p:nvPicPr>
        <p:blipFill>
          <a:blip r:embed="rId3" cstate="screen"/>
          <a:stretch>
            <a:fillRect/>
          </a:stretch>
        </p:blipFill>
        <p:spPr>
          <a:xfrm rot="21279738" flipH="1">
            <a:off x="8486140" y="3947160"/>
            <a:ext cx="4217670" cy="3163570"/>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活动概况</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2" name="文本框 1"/>
          <p:cNvSpPr txBox="1"/>
          <p:nvPr/>
        </p:nvSpPr>
        <p:spPr>
          <a:xfrm>
            <a:off x="2684780" y="1747520"/>
            <a:ext cx="6821805" cy="3553460"/>
          </a:xfrm>
          <a:prstGeom prst="rect">
            <a:avLst/>
          </a:prstGeom>
          <a:noFill/>
        </p:spPr>
        <p:txBody>
          <a:bodyPr wrap="square" rtlCol="0" anchor="t">
            <a:spAutoFit/>
          </a:bodyPr>
          <a:lstStyle/>
          <a:p>
            <a:pPr marL="285750" indent="-285750">
              <a:lnSpc>
                <a:spcPct val="150000"/>
              </a:lnSpc>
              <a:buFont typeface="Wingdings" panose="05000000000000000000" charset="0"/>
              <a:buChar char="ü"/>
            </a:pPr>
            <a:r>
              <a:rPr lang="zh-CN" altLang="en-US">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活动主题：</a:t>
            </a:r>
            <a:endParaRPr lang="zh-CN" altLang="en-US">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lang="zh-CN" altLang="en-US" sz="2400"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气清景明享春光</a:t>
            </a:r>
            <a:endParaRPr lang="zh-CN" altLang="en-US"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lang="zh-CN" altLang="en-US"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清明主题暖场活动策划方案</a:t>
            </a:r>
            <a:endParaRPr lang="zh-CN" altLang="en-US"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endParaRPr lang="zh-CN" altLang="en-US" b="1">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nSpc>
                <a:spcPct val="150000"/>
              </a:lnSpc>
              <a:buFont typeface="Wingdings" panose="05000000000000000000" charset="0"/>
              <a:buChar char="ü"/>
            </a:pPr>
            <a:r>
              <a:rPr lang="zh-CN" altLang="en-US">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活动周期：2023年4月5日</a:t>
            </a:r>
            <a:endParaRPr lang="zh-CN" altLang="en-US">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charset="0"/>
              <a:buChar char="ü"/>
            </a:pPr>
            <a:r>
              <a:rPr lang="zh-CN" altLang="en-US">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活动对象：业主、潜在客户、特邀嘉宾等</a:t>
            </a:r>
            <a:endParaRPr lang="zh-CN" altLang="en-US">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charset="0"/>
              <a:buChar char="ü"/>
            </a:pPr>
            <a:r>
              <a:rPr lang="zh-CN" altLang="en-US">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活动地点：营销中心、指定露营点</a:t>
            </a:r>
            <a:endParaRPr lang="zh-CN" altLang="en-US">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charset="0"/>
              <a:buChar char="ü"/>
            </a:pPr>
            <a:r>
              <a:rPr lang="zh-CN" altLang="en-US">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活动调性：国潮、文化传承、欢快等</a:t>
            </a:r>
            <a:endParaRPr lang="zh-CN" altLang="en-US">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活动铺排</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357630" y="3303905"/>
            <a:ext cx="10033635" cy="368300"/>
          </a:xfrm>
          <a:prstGeom prst="rect">
            <a:avLst/>
          </a:prstGeom>
          <a:noFill/>
        </p:spPr>
        <p:txBody>
          <a:bodyPr wrap="square" rtlCol="0" anchor="t">
            <a:spAutoFit/>
          </a:bodyPr>
          <a:lstStyle/>
          <a:p>
            <a:r>
              <a:rPr lang="zh-CN" altLang="en-US"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汉服主题展</a:t>
            </a:r>
            <a:r>
              <a:rPr lang="en-US" altLang="zh-CN"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寒食展</a:t>
            </a:r>
            <a:r>
              <a:rPr lang="en-US" altLang="zh-CN"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青团DIY</a:t>
            </a:r>
            <a:r>
              <a:rPr lang="en-US" altLang="zh-CN"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纸鸢DIY</a:t>
            </a:r>
            <a:r>
              <a:rPr lang="en-US" altLang="zh-CN"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品茗</a:t>
            </a:r>
            <a:r>
              <a:rPr lang="en-US" altLang="zh-CN"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01" name="图片 100"/>
          <p:cNvPicPr/>
          <p:nvPr/>
        </p:nvPicPr>
        <p:blipFill>
          <a:blip r:embed="rId3"/>
          <a:stretch>
            <a:fillRect/>
          </a:stretch>
        </p:blipFill>
        <p:spPr>
          <a:xfrm>
            <a:off x="1089660" y="4055110"/>
            <a:ext cx="2020570" cy="1346835"/>
          </a:xfrm>
          <a:prstGeom prst="rect">
            <a:avLst/>
          </a:prstGeom>
          <a:noFill/>
          <a:ln w="9525">
            <a:noFill/>
          </a:ln>
        </p:spPr>
      </p:pic>
      <p:pic>
        <p:nvPicPr>
          <p:cNvPr id="102" name="图片 101"/>
          <p:cNvPicPr/>
          <p:nvPr/>
        </p:nvPicPr>
        <p:blipFill>
          <a:blip r:embed="rId4"/>
          <a:stretch>
            <a:fillRect/>
          </a:stretch>
        </p:blipFill>
        <p:spPr>
          <a:xfrm>
            <a:off x="4571365" y="4060825"/>
            <a:ext cx="2386965" cy="1341120"/>
          </a:xfrm>
          <a:prstGeom prst="rect">
            <a:avLst/>
          </a:prstGeom>
          <a:noFill/>
          <a:ln w="9525">
            <a:noFill/>
          </a:ln>
        </p:spPr>
      </p:pic>
      <p:pic>
        <p:nvPicPr>
          <p:cNvPr id="103" name="图片 102"/>
          <p:cNvPicPr/>
          <p:nvPr/>
        </p:nvPicPr>
        <p:blipFill>
          <a:blip r:embed="rId5"/>
          <a:stretch>
            <a:fillRect/>
          </a:stretch>
        </p:blipFill>
        <p:spPr>
          <a:xfrm>
            <a:off x="2955290" y="1614805"/>
            <a:ext cx="1952625" cy="1300480"/>
          </a:xfrm>
          <a:prstGeom prst="rect">
            <a:avLst/>
          </a:prstGeom>
          <a:noFill/>
          <a:ln w="9525">
            <a:noFill/>
          </a:ln>
        </p:spPr>
      </p:pic>
      <p:pic>
        <p:nvPicPr>
          <p:cNvPr id="104" name="图片 103"/>
          <p:cNvPicPr/>
          <p:nvPr/>
        </p:nvPicPr>
        <p:blipFill>
          <a:blip r:embed="rId6"/>
          <a:stretch>
            <a:fillRect/>
          </a:stretch>
        </p:blipFill>
        <p:spPr>
          <a:xfrm>
            <a:off x="6668135" y="1601470"/>
            <a:ext cx="1752600" cy="1313815"/>
          </a:xfrm>
          <a:prstGeom prst="rect">
            <a:avLst/>
          </a:prstGeom>
          <a:noFill/>
          <a:ln w="9525">
            <a:noFill/>
          </a:ln>
        </p:spPr>
      </p:pic>
      <p:pic>
        <p:nvPicPr>
          <p:cNvPr id="105" name="图片 104"/>
          <p:cNvPicPr/>
          <p:nvPr/>
        </p:nvPicPr>
        <p:blipFill>
          <a:blip r:embed="rId7"/>
          <a:stretch>
            <a:fillRect/>
          </a:stretch>
        </p:blipFill>
        <p:spPr>
          <a:xfrm>
            <a:off x="8314055" y="4060825"/>
            <a:ext cx="2019935" cy="1346835"/>
          </a:xfrm>
          <a:prstGeom prst="rect">
            <a:avLst/>
          </a:prstGeom>
          <a:noFill/>
          <a:ln w="9525">
            <a:noFill/>
          </a:ln>
        </p:spPr>
      </p:pic>
      <p:sp>
        <p:nvSpPr>
          <p:cNvPr id="6" name="圆角矩形 5"/>
          <p:cNvSpPr/>
          <p:nvPr/>
        </p:nvSpPr>
        <p:spPr>
          <a:xfrm>
            <a:off x="1327785" y="3264535"/>
            <a:ext cx="1544320" cy="447040"/>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3159760" y="3264535"/>
            <a:ext cx="1544320" cy="447040"/>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4992370" y="3264535"/>
            <a:ext cx="1544320" cy="447040"/>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6772275" y="3264535"/>
            <a:ext cx="1544320" cy="447040"/>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8552180" y="3264535"/>
            <a:ext cx="1544320" cy="447040"/>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a:stCxn id="6" idx="2"/>
            <a:endCxn id="101" idx="0"/>
          </p:cNvCxnSpPr>
          <p:nvPr/>
        </p:nvCxnSpPr>
        <p:spPr>
          <a:xfrm>
            <a:off x="2099945" y="3711575"/>
            <a:ext cx="0" cy="343535"/>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765165" y="3717290"/>
            <a:ext cx="0" cy="343535"/>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324340" y="3717290"/>
            <a:ext cx="0" cy="343535"/>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544435" y="2915285"/>
            <a:ext cx="0" cy="343535"/>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932555" y="2915285"/>
            <a:ext cx="0" cy="343535"/>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活动亮点</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2" name="文本框 1"/>
          <p:cNvSpPr txBox="1"/>
          <p:nvPr/>
        </p:nvSpPr>
        <p:spPr>
          <a:xfrm>
            <a:off x="1181100" y="1765300"/>
            <a:ext cx="6821805" cy="1060450"/>
          </a:xfrm>
          <a:prstGeom prst="rect">
            <a:avLst/>
          </a:prstGeom>
          <a:noFill/>
        </p:spPr>
        <p:txBody>
          <a:bodyPr wrap="square" rtlCol="0" anchor="t">
            <a:spAutoFit/>
          </a:bodyPr>
          <a:lstStyle/>
          <a:p>
            <a:pPr indent="0">
              <a:lnSpc>
                <a:spcPct val="150000"/>
              </a:lnSpc>
              <a:buFont typeface="Wingdings" panose="05000000000000000000" charset="0"/>
              <a:buNone/>
            </a:pPr>
            <a:r>
              <a:rPr lang="zh-CN" altLang="en-US" sz="2400"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清明x国潮</a:t>
            </a:r>
            <a:endParaRPr lang="zh-CN" altLang="en-US" sz="2400"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buFont typeface="Wingdings" panose="05000000000000000000" charset="0"/>
              <a:buNone/>
            </a:pPr>
            <a:r>
              <a:rPr lang="zh-CN" altLang="en-US">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传统文化觉醒，国人自豪感爆棚</a:t>
            </a:r>
            <a:endParaRPr lang="zh-CN" altLang="en-US">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06" name="图片 105"/>
          <p:cNvPicPr/>
          <p:nvPr/>
        </p:nvPicPr>
        <p:blipFill>
          <a:blip r:embed="rId3"/>
          <a:stretch>
            <a:fillRect/>
          </a:stretch>
        </p:blipFill>
        <p:spPr>
          <a:xfrm>
            <a:off x="7317105" y="986155"/>
            <a:ext cx="3698875" cy="4935220"/>
          </a:xfrm>
          <a:prstGeom prst="rect">
            <a:avLst/>
          </a:prstGeom>
          <a:noFill/>
          <a:ln w="9525">
            <a:noFill/>
          </a:ln>
        </p:spPr>
      </p:pic>
      <p:pic>
        <p:nvPicPr>
          <p:cNvPr id="107" name="图片 106"/>
          <p:cNvPicPr/>
          <p:nvPr/>
        </p:nvPicPr>
        <p:blipFill>
          <a:blip r:embed="rId4"/>
          <a:stretch>
            <a:fillRect/>
          </a:stretch>
        </p:blipFill>
        <p:spPr>
          <a:xfrm>
            <a:off x="1112520" y="3184525"/>
            <a:ext cx="1824355" cy="2736850"/>
          </a:xfrm>
          <a:prstGeom prst="rect">
            <a:avLst/>
          </a:prstGeom>
          <a:noFill/>
          <a:ln w="9525">
            <a:noFill/>
          </a:ln>
        </p:spPr>
      </p:pic>
      <p:pic>
        <p:nvPicPr>
          <p:cNvPr id="108" name="图片 107"/>
          <p:cNvPicPr/>
          <p:nvPr/>
        </p:nvPicPr>
        <p:blipFill>
          <a:blip r:embed="rId5"/>
          <a:stretch>
            <a:fillRect/>
          </a:stretch>
        </p:blipFill>
        <p:spPr>
          <a:xfrm>
            <a:off x="3103880" y="3184525"/>
            <a:ext cx="2036445" cy="2717800"/>
          </a:xfrm>
          <a:prstGeom prst="rect">
            <a:avLst/>
          </a:prstGeom>
          <a:noFill/>
          <a:ln w="9525">
            <a:noFill/>
          </a:ln>
        </p:spPr>
      </p:pic>
      <p:pic>
        <p:nvPicPr>
          <p:cNvPr id="109" name="图片 108"/>
          <p:cNvPicPr/>
          <p:nvPr/>
        </p:nvPicPr>
        <p:blipFill>
          <a:blip r:embed="rId6"/>
          <a:stretch>
            <a:fillRect/>
          </a:stretch>
        </p:blipFill>
        <p:spPr>
          <a:xfrm>
            <a:off x="5140325" y="3184525"/>
            <a:ext cx="2043430" cy="2726055"/>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活动亮点</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2" name="文本框 1"/>
          <p:cNvSpPr txBox="1"/>
          <p:nvPr/>
        </p:nvSpPr>
        <p:spPr>
          <a:xfrm>
            <a:off x="735330" y="1709420"/>
            <a:ext cx="6821805" cy="1060450"/>
          </a:xfrm>
          <a:prstGeom prst="rect">
            <a:avLst/>
          </a:prstGeom>
          <a:noFill/>
        </p:spPr>
        <p:txBody>
          <a:bodyPr wrap="square" rtlCol="0" anchor="t">
            <a:spAutoFit/>
          </a:bodyPr>
          <a:lstStyle/>
          <a:p>
            <a:pPr indent="0">
              <a:lnSpc>
                <a:spcPct val="150000"/>
              </a:lnSpc>
              <a:buFont typeface="Wingdings" panose="05000000000000000000" charset="0"/>
              <a:buNone/>
            </a:pPr>
            <a:r>
              <a:rPr lang="zh-CN" altLang="en-US" sz="2400"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传统美食挑动味蕾</a:t>
            </a:r>
            <a:endParaRPr lang="zh-CN" altLang="en-US" sz="2400"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buFont typeface="Wingdings" panose="05000000000000000000" charset="0"/>
              <a:buNone/>
            </a:pPr>
            <a:r>
              <a:rPr lang="zh-CN" altLang="en-US">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各式各样传统寒食、小吃，挑动来宾味蕾</a:t>
            </a:r>
            <a:endParaRPr lang="zh-CN" altLang="en-US">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0" name="图片 109"/>
          <p:cNvPicPr/>
          <p:nvPr/>
        </p:nvPicPr>
        <p:blipFill>
          <a:blip r:embed="rId3"/>
          <a:stretch>
            <a:fillRect/>
          </a:stretch>
        </p:blipFill>
        <p:spPr>
          <a:xfrm>
            <a:off x="5393690" y="1623060"/>
            <a:ext cx="2710815" cy="4245610"/>
          </a:xfrm>
          <a:prstGeom prst="rect">
            <a:avLst/>
          </a:prstGeom>
          <a:noFill/>
          <a:ln w="9525">
            <a:noFill/>
          </a:ln>
        </p:spPr>
      </p:pic>
      <p:pic>
        <p:nvPicPr>
          <p:cNvPr id="111" name="图片 110"/>
          <p:cNvPicPr/>
          <p:nvPr/>
        </p:nvPicPr>
        <p:blipFill>
          <a:blip r:embed="rId4"/>
          <a:stretch>
            <a:fillRect/>
          </a:stretch>
        </p:blipFill>
        <p:spPr>
          <a:xfrm>
            <a:off x="735330" y="3113405"/>
            <a:ext cx="4418965" cy="2755265"/>
          </a:xfrm>
          <a:prstGeom prst="rect">
            <a:avLst/>
          </a:prstGeom>
          <a:noFill/>
          <a:ln w="9525">
            <a:noFill/>
          </a:ln>
        </p:spPr>
      </p:pic>
      <p:pic>
        <p:nvPicPr>
          <p:cNvPr id="112" name="图片 111"/>
          <p:cNvPicPr/>
          <p:nvPr/>
        </p:nvPicPr>
        <p:blipFill>
          <a:blip r:embed="rId5"/>
          <a:stretch>
            <a:fillRect/>
          </a:stretch>
        </p:blipFill>
        <p:spPr>
          <a:xfrm>
            <a:off x="8343900" y="1623060"/>
            <a:ext cx="3083560" cy="1850390"/>
          </a:xfrm>
          <a:prstGeom prst="rect">
            <a:avLst/>
          </a:prstGeom>
          <a:noFill/>
          <a:ln w="9525">
            <a:noFill/>
          </a:ln>
        </p:spPr>
      </p:pic>
      <p:pic>
        <p:nvPicPr>
          <p:cNvPr id="113" name="图片 112"/>
          <p:cNvPicPr/>
          <p:nvPr/>
        </p:nvPicPr>
        <p:blipFill>
          <a:blip r:embed="rId6"/>
          <a:stretch>
            <a:fillRect/>
          </a:stretch>
        </p:blipFill>
        <p:spPr>
          <a:xfrm>
            <a:off x="8343900" y="3754755"/>
            <a:ext cx="3129915" cy="2114550"/>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活动亮点</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2" name="文本框 1"/>
          <p:cNvSpPr txBox="1"/>
          <p:nvPr/>
        </p:nvSpPr>
        <p:spPr>
          <a:xfrm>
            <a:off x="7329805" y="1516380"/>
            <a:ext cx="4272915" cy="1476375"/>
          </a:xfrm>
          <a:prstGeom prst="rect">
            <a:avLst/>
          </a:prstGeom>
          <a:noFill/>
        </p:spPr>
        <p:txBody>
          <a:bodyPr wrap="square" rtlCol="0" anchor="t">
            <a:spAutoFit/>
          </a:bodyPr>
          <a:lstStyle/>
          <a:p>
            <a:pPr indent="0">
              <a:lnSpc>
                <a:spcPct val="150000"/>
              </a:lnSpc>
              <a:buFont typeface="Wingdings" panose="05000000000000000000" charset="0"/>
              <a:buNone/>
            </a:pPr>
            <a:r>
              <a:rPr lang="zh-CN" altLang="en-US" sz="2400"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沉浸式体验文化传承的魅力</a:t>
            </a:r>
            <a:endParaRPr lang="zh-CN" altLang="en-US" sz="2400" b="1">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buFont typeface="Wingdings" panose="05000000000000000000" charset="0"/>
              <a:buNone/>
            </a:pPr>
            <a:r>
              <a:rPr lang="zh-CN" altLang="en-US">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青团DIY、纸鸢DIY等手作活动，沉浸式感受民族文化魅力</a:t>
            </a:r>
            <a:endParaRPr lang="zh-CN" altLang="en-US">
              <a:solidFill>
                <a:schemeClr val="accent6">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4" name="图片 113"/>
          <p:cNvPicPr/>
          <p:nvPr/>
        </p:nvPicPr>
        <p:blipFill>
          <a:blip r:embed="rId3"/>
          <a:stretch>
            <a:fillRect/>
          </a:stretch>
        </p:blipFill>
        <p:spPr>
          <a:xfrm>
            <a:off x="672465" y="1648460"/>
            <a:ext cx="6464300" cy="4315460"/>
          </a:xfrm>
          <a:prstGeom prst="rect">
            <a:avLst/>
          </a:prstGeom>
          <a:noFill/>
          <a:ln w="9525">
            <a:noFill/>
          </a:ln>
        </p:spPr>
      </p:pic>
      <p:pic>
        <p:nvPicPr>
          <p:cNvPr id="115" name="图片 114"/>
          <p:cNvPicPr/>
          <p:nvPr/>
        </p:nvPicPr>
        <p:blipFill>
          <a:blip r:embed="rId4"/>
          <a:srcRect r="18584"/>
          <a:stretch>
            <a:fillRect/>
          </a:stretch>
        </p:blipFill>
        <p:spPr>
          <a:xfrm>
            <a:off x="7329805" y="3075305"/>
            <a:ext cx="4184015" cy="2888615"/>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75531" y="6534659"/>
            <a:ext cx="1440159" cy="123111"/>
          </a:xfrm>
          <a:prstGeom prst="rect">
            <a:avLst/>
          </a:prstGeom>
          <a:noFill/>
        </p:spPr>
        <p:txBody>
          <a:bodyPr wrap="square" rtlCol="0">
            <a:spAutoFit/>
          </a:bodyPr>
          <a:lstStyle/>
          <a:p>
            <a:pPr>
              <a:lnSpc>
                <a:spcPct val="200000"/>
              </a:lnSpc>
            </a:pPr>
            <a:r>
              <a:rPr lang="zh-CN" altLang="en-US" sz="100" dirty="0">
                <a:solidFill>
                  <a:schemeClr val="bg1"/>
                </a:solidFill>
                <a:ea typeface="微软雅黑" panose="020B0503020204020204" pitchFamily="34" charset="-122"/>
              </a:rPr>
              <a:t>节日</a:t>
            </a:r>
            <a:r>
              <a:rPr lang="en-US" altLang="zh-CN" sz="100" dirty="0">
                <a:solidFill>
                  <a:schemeClr val="bg1"/>
                </a:solidFill>
                <a:ea typeface="微软雅黑" panose="020B0503020204020204" pitchFamily="34" charset="-122"/>
              </a:rPr>
              <a:t>PPT</a:t>
            </a:r>
            <a:r>
              <a:rPr lang="zh-CN" altLang="en-US" sz="100" dirty="0">
                <a:solidFill>
                  <a:schemeClr val="bg1"/>
                </a:solidFill>
                <a:ea typeface="微软雅黑" panose="020B0503020204020204" pitchFamily="34" charset="-122"/>
              </a:rPr>
              <a:t>模板 </a:t>
            </a:r>
            <a:r>
              <a:rPr lang="en-US" altLang="zh-CN" sz="100" dirty="0">
                <a:solidFill>
                  <a:schemeClr val="bg1"/>
                </a:solidFill>
                <a:ea typeface="微软雅黑" panose="020B0503020204020204" pitchFamily="34" charset="-122"/>
              </a:rPr>
              <a:t>http://www.1ppt.com/jieri/</a:t>
            </a:r>
            <a:endParaRPr lang="en-US" altLang="zh-CN" sz="100" dirty="0">
              <a:solidFill>
                <a:schemeClr val="bg1"/>
              </a:solidFill>
              <a:ea typeface="微软雅黑" panose="020B0503020204020204" pitchFamily="34" charset="-122"/>
            </a:endParaRPr>
          </a:p>
        </p:txBody>
      </p:sp>
      <p:pic>
        <p:nvPicPr>
          <p:cNvPr id="5" name="图片 4"/>
          <p:cNvPicPr>
            <a:picLocks noChangeAspect="1"/>
          </p:cNvPicPr>
          <p:nvPr/>
        </p:nvPicPr>
        <p:blipFill>
          <a:blip r:embed="rId1" cstate="screen"/>
          <a:stretch>
            <a:fillRect/>
          </a:stretch>
        </p:blipFill>
        <p:spPr>
          <a:xfrm>
            <a:off x="0" y="0"/>
            <a:ext cx="12192000" cy="6858000"/>
          </a:xfrm>
          <a:prstGeom prst="rect">
            <a:avLst/>
          </a:prstGeom>
        </p:spPr>
      </p:pic>
      <p:pic>
        <p:nvPicPr>
          <p:cNvPr id="11" name="图片 10"/>
          <p:cNvPicPr>
            <a:picLocks noChangeAspect="1"/>
          </p:cNvPicPr>
          <p:nvPr/>
        </p:nvPicPr>
        <p:blipFill>
          <a:blip r:embed="rId2" cstate="screen"/>
          <a:srcRect/>
          <a:stretch>
            <a:fillRect/>
          </a:stretch>
        </p:blipFill>
        <p:spPr>
          <a:xfrm flipH="1">
            <a:off x="475531" y="0"/>
            <a:ext cx="3169920" cy="3169920"/>
          </a:xfrm>
          <a:prstGeom prst="rect">
            <a:avLst/>
          </a:prstGeom>
        </p:spPr>
      </p:pic>
      <p:sp>
        <p:nvSpPr>
          <p:cNvPr id="6" name="文本框 5"/>
          <p:cNvSpPr txBox="1"/>
          <p:nvPr/>
        </p:nvSpPr>
        <p:spPr>
          <a:xfrm>
            <a:off x="4529897" y="2580791"/>
            <a:ext cx="4896139" cy="1106805"/>
          </a:xfrm>
          <a:prstGeom prst="rect">
            <a:avLst/>
          </a:prstGeom>
          <a:noFill/>
        </p:spPr>
        <p:txBody>
          <a:bodyPr wrap="square" rtlCol="0">
            <a:spAutoFit/>
          </a:bodyPr>
          <a:lstStyle/>
          <a:p>
            <a:pPr algn="dist"/>
            <a:r>
              <a:rPr lang="zh-CN" altLang="en-US" sz="6600" b="1" spc="300" dirty="0">
                <a:solidFill>
                  <a:schemeClr val="accent6">
                    <a:lumMod val="50000"/>
                  </a:schemeClr>
                </a:solidFill>
                <a:latin typeface="庞门正道粗书体" panose="02010600030101010101" charset="-122"/>
                <a:ea typeface="庞门正道粗书体" panose="02010600030101010101" charset="-122"/>
                <a:cs typeface="+mn-ea"/>
                <a:sym typeface="+mn-lt"/>
              </a:rPr>
              <a:t>预热宣传</a:t>
            </a:r>
            <a:endParaRPr lang="zh-CN" altLang="en-US" sz="6600" b="1" spc="3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7" name="椭圆 6"/>
          <p:cNvSpPr/>
          <p:nvPr/>
        </p:nvSpPr>
        <p:spPr>
          <a:xfrm>
            <a:off x="2608209" y="2411461"/>
            <a:ext cx="1310250" cy="1310250"/>
          </a:xfrm>
          <a:prstGeom prst="ellipse">
            <a:avLst/>
          </a:prstGeom>
          <a:noFill/>
          <a:ln>
            <a:solidFill>
              <a:srgbClr val="1854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800" dirty="0">
                <a:solidFill>
                  <a:schemeClr val="accent6">
                    <a:lumMod val="50000"/>
                  </a:schemeClr>
                </a:solidFill>
                <a:latin typeface="庞门正道粗书体" panose="02010600030101010101" charset="-122"/>
                <a:ea typeface="庞门正道粗书体" panose="02010600030101010101" charset="-122"/>
                <a:cs typeface="+mn-ea"/>
                <a:sym typeface="+mn-lt"/>
              </a:rPr>
              <a:t>叁</a:t>
            </a:r>
            <a:endParaRPr lang="zh-CN" altLang="en-US" sz="88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预热宣传</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425575" y="1527810"/>
            <a:ext cx="5982335" cy="1337945"/>
          </a:xfrm>
          <a:prstGeom prst="rect">
            <a:avLst/>
          </a:prstGeom>
          <a:noFill/>
        </p:spPr>
        <p:txBody>
          <a:bodyPr wrap="square">
            <a:spAutoFit/>
          </a:bodyPr>
          <a:lstStyle/>
          <a:p>
            <a:pPr algn="just">
              <a:lnSpc>
                <a:spcPct val="150000"/>
              </a:lnSpc>
            </a:pPr>
            <a:r>
              <a:rPr lang="zh-CN" altLang="en-US" sz="1800" b="1" kern="100" dirty="0">
                <a:solidFill>
                  <a:schemeClr val="accent6">
                    <a:lumMod val="75000"/>
                  </a:schemeClr>
                </a:solidFill>
                <a:effectLst/>
                <a:latin typeface="微软雅黑" panose="020B0503020204020204" pitchFamily="34" charset="-122"/>
                <a:ea typeface="微软雅黑" panose="020B0503020204020204" pitchFamily="34" charset="-122"/>
                <a:cs typeface="Times New Roman" panose="02020603050405020304" charset="0"/>
              </a:rPr>
              <a:t>第一阶段宣传主题</a:t>
            </a:r>
            <a:r>
              <a:rPr lang="zh-CN" altLang="en-US" sz="1800" kern="100" dirty="0">
                <a:solidFill>
                  <a:schemeClr val="accent6">
                    <a:lumMod val="75000"/>
                  </a:schemeClr>
                </a:solidFill>
                <a:effectLst/>
                <a:latin typeface="微软雅黑" panose="020B0503020204020204" pitchFamily="34" charset="-122"/>
                <a:ea typeface="微软雅黑" panose="020B0503020204020204" pitchFamily="34" charset="-122"/>
                <a:cs typeface="Times New Roman" panose="02020603050405020304" charset="0"/>
              </a:rPr>
              <a:t>：</a:t>
            </a:r>
            <a:r>
              <a:rPr sz="1800" i="1" u="sng" kern="100" dirty="0">
                <a:solidFill>
                  <a:schemeClr val="accent6">
                    <a:lumMod val="75000"/>
                  </a:schemeClr>
                </a:solidFill>
                <a:effectLst/>
                <a:latin typeface="微软雅黑" panose="020B0503020204020204" pitchFamily="34" charset="-122"/>
                <a:ea typeface="微软雅黑" panose="020B0503020204020204" pitchFamily="34" charset="-122"/>
                <a:cs typeface="Times New Roman" panose="02020603050405020304" charset="0"/>
              </a:rPr>
              <a:t>#清明x国潮 文化传承#</a:t>
            </a:r>
            <a:endParaRPr sz="1800" i="1" u="sng" kern="100" dirty="0">
              <a:solidFill>
                <a:schemeClr val="accent6">
                  <a:lumMod val="75000"/>
                </a:schemeClr>
              </a:solidFill>
              <a:effectLst/>
              <a:latin typeface="微软雅黑" panose="020B0503020204020204" pitchFamily="34" charset="-122"/>
              <a:ea typeface="微软雅黑" panose="020B0503020204020204" pitchFamily="34" charset="-122"/>
              <a:cs typeface="Times New Roman" panose="02020603050405020304" charset="0"/>
            </a:endParaRPr>
          </a:p>
          <a:p>
            <a:pPr algn="just">
              <a:lnSpc>
                <a:spcPct val="150000"/>
              </a:lnSpc>
            </a:pPr>
            <a:r>
              <a:rPr lang="zh-CN" altLang="en-US" sz="1800" kern="100" dirty="0">
                <a:solidFill>
                  <a:schemeClr val="accent6">
                    <a:lumMod val="75000"/>
                  </a:schemeClr>
                </a:solidFill>
                <a:effectLst/>
                <a:latin typeface="微软雅黑" panose="020B0503020204020204" pitchFamily="34" charset="-122"/>
                <a:ea typeface="微软雅黑" panose="020B0503020204020204" pitchFamily="34" charset="-122"/>
                <a:cs typeface="Times New Roman" panose="02020603050405020304" charset="0"/>
              </a:rPr>
              <a:t>微博、微信、小红书、抖音等线上平台宣传造势；</a:t>
            </a:r>
            <a:endParaRPr lang="zh-CN" altLang="en-US" sz="1800" kern="100" dirty="0">
              <a:solidFill>
                <a:schemeClr val="accent6">
                  <a:lumMod val="75000"/>
                </a:schemeClr>
              </a:solidFill>
              <a:effectLst/>
              <a:latin typeface="微软雅黑" panose="020B0503020204020204" pitchFamily="34" charset="-122"/>
              <a:ea typeface="微软雅黑" panose="020B0503020204020204" pitchFamily="34" charset="-122"/>
              <a:cs typeface="Times New Roman" panose="02020603050405020304" charset="0"/>
            </a:endParaRPr>
          </a:p>
          <a:p>
            <a:pPr algn="just">
              <a:lnSpc>
                <a:spcPct val="150000"/>
              </a:lnSpc>
            </a:pPr>
            <a:r>
              <a:rPr lang="zh-CN" altLang="en-US" sz="1800" kern="100" dirty="0">
                <a:solidFill>
                  <a:schemeClr val="accent6">
                    <a:lumMod val="75000"/>
                  </a:schemeClr>
                </a:solidFill>
                <a:effectLst/>
                <a:latin typeface="微软雅黑" panose="020B0503020204020204" pitchFamily="34" charset="-122"/>
                <a:ea typeface="微软雅黑" panose="020B0503020204020204" pitchFamily="34" charset="-122"/>
                <a:cs typeface="Times New Roman" panose="02020603050405020304" charset="0"/>
              </a:rPr>
              <a:t>线下地铁广告、户外广告牌等宣传</a:t>
            </a:r>
            <a:endParaRPr lang="zh-CN" altLang="en-US" sz="1800" kern="100" dirty="0">
              <a:solidFill>
                <a:schemeClr val="accent6">
                  <a:lumMod val="75000"/>
                </a:schemeClr>
              </a:solidFill>
              <a:effectLst/>
              <a:latin typeface="微软雅黑" panose="020B0503020204020204" pitchFamily="34" charset="-122"/>
              <a:ea typeface="微软雅黑" panose="020B0503020204020204" pitchFamily="34" charset="-122"/>
              <a:cs typeface="Times New Roman" panose="02020603050405020304" charset="0"/>
            </a:endParaRP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7144" y="3115831"/>
            <a:ext cx="1945036" cy="129344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14450" y="4706620"/>
            <a:ext cx="3253740" cy="143891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4099" y="3115831"/>
            <a:ext cx="2076451" cy="12874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8190" y="4510635"/>
            <a:ext cx="2901950" cy="1633517"/>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78090" y="1583690"/>
            <a:ext cx="3488690" cy="2245995"/>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01089" y="3965798"/>
            <a:ext cx="3419336" cy="2252527"/>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5772150" y="3115945"/>
            <a:ext cx="1673860" cy="12871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预热宣传</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2" name="文本框 1"/>
          <p:cNvSpPr txBox="1"/>
          <p:nvPr/>
        </p:nvSpPr>
        <p:spPr>
          <a:xfrm>
            <a:off x="1347470" y="1765300"/>
            <a:ext cx="5982335" cy="1753235"/>
          </a:xfrm>
          <a:prstGeom prst="rect">
            <a:avLst/>
          </a:prstGeom>
          <a:noFill/>
        </p:spPr>
        <p:txBody>
          <a:bodyPr wrap="square">
            <a:spAutoFit/>
          </a:bodyPr>
          <a:lstStyle/>
          <a:p>
            <a:pPr algn="just">
              <a:lnSpc>
                <a:spcPct val="150000"/>
              </a:lnSpc>
            </a:pPr>
            <a:r>
              <a:rPr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第二阶段H5邀请函</a:t>
            </a:r>
            <a:endParaRPr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just">
              <a:lnSpc>
                <a:spcPct val="150000"/>
              </a:lnSpc>
            </a:pPr>
            <a:r>
              <a:rPr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xxx项目诚邀您</a:t>
            </a:r>
            <a:r>
              <a:rPr lang="zh-CN"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享受春日美景</a:t>
            </a:r>
            <a:r>
              <a:rPr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a:t>
            </a:r>
            <a:endParaRPr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just">
              <a:lnSpc>
                <a:spcPct val="150000"/>
              </a:lnSpc>
            </a:pPr>
            <a:r>
              <a:rPr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朋友圈H5邀请，线上报名，后台审核通知。</a:t>
            </a:r>
            <a:endParaRPr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just">
              <a:lnSpc>
                <a:spcPct val="150000"/>
              </a:lnSpc>
            </a:pPr>
            <a:r>
              <a:rPr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线下广告扫码参与</a:t>
            </a:r>
            <a:endParaRPr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p:txBody>
      </p:sp>
      <p:pic>
        <p:nvPicPr>
          <p:cNvPr id="116" name="图片 115"/>
          <p:cNvPicPr/>
          <p:nvPr/>
        </p:nvPicPr>
        <p:blipFill>
          <a:blip r:embed="rId3"/>
          <a:stretch>
            <a:fillRect/>
          </a:stretch>
        </p:blipFill>
        <p:spPr>
          <a:xfrm>
            <a:off x="5991860" y="906145"/>
            <a:ext cx="5110480" cy="5110480"/>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75531" y="6534659"/>
            <a:ext cx="1440159" cy="123111"/>
          </a:xfrm>
          <a:prstGeom prst="rect">
            <a:avLst/>
          </a:prstGeom>
          <a:noFill/>
        </p:spPr>
        <p:txBody>
          <a:bodyPr wrap="square" rtlCol="0">
            <a:spAutoFit/>
          </a:bodyPr>
          <a:lstStyle/>
          <a:p>
            <a:pPr>
              <a:lnSpc>
                <a:spcPct val="200000"/>
              </a:lnSpc>
            </a:pPr>
            <a:r>
              <a:rPr lang="zh-CN" altLang="en-US" sz="100" dirty="0">
                <a:solidFill>
                  <a:schemeClr val="bg1"/>
                </a:solidFill>
                <a:ea typeface="微软雅黑" panose="020B0503020204020204" pitchFamily="34" charset="-122"/>
              </a:rPr>
              <a:t>节日</a:t>
            </a:r>
            <a:r>
              <a:rPr lang="en-US" altLang="zh-CN" sz="100" dirty="0">
                <a:solidFill>
                  <a:schemeClr val="bg1"/>
                </a:solidFill>
                <a:ea typeface="微软雅黑" panose="020B0503020204020204" pitchFamily="34" charset="-122"/>
              </a:rPr>
              <a:t>PPT</a:t>
            </a:r>
            <a:r>
              <a:rPr lang="zh-CN" altLang="en-US" sz="100" dirty="0">
                <a:solidFill>
                  <a:schemeClr val="bg1"/>
                </a:solidFill>
                <a:ea typeface="微软雅黑" panose="020B0503020204020204" pitchFamily="34" charset="-122"/>
              </a:rPr>
              <a:t>模板 </a:t>
            </a:r>
            <a:r>
              <a:rPr lang="en-US" altLang="zh-CN" sz="100" dirty="0">
                <a:solidFill>
                  <a:schemeClr val="bg1"/>
                </a:solidFill>
                <a:ea typeface="微软雅黑" panose="020B0503020204020204" pitchFamily="34" charset="-122"/>
              </a:rPr>
              <a:t>http://www.1ppt.com/jieri/</a:t>
            </a:r>
            <a:endParaRPr lang="en-US" altLang="zh-CN" sz="100" dirty="0">
              <a:solidFill>
                <a:schemeClr val="bg1"/>
              </a:solidFill>
              <a:ea typeface="微软雅黑" panose="020B0503020204020204" pitchFamily="34" charset="-122"/>
            </a:endParaRPr>
          </a:p>
        </p:txBody>
      </p:sp>
      <p:pic>
        <p:nvPicPr>
          <p:cNvPr id="5" name="图片 4"/>
          <p:cNvPicPr>
            <a:picLocks noChangeAspect="1"/>
          </p:cNvPicPr>
          <p:nvPr/>
        </p:nvPicPr>
        <p:blipFill>
          <a:blip r:embed="rId1" cstate="screen"/>
          <a:stretch>
            <a:fillRect/>
          </a:stretch>
        </p:blipFill>
        <p:spPr>
          <a:xfrm>
            <a:off x="0" y="0"/>
            <a:ext cx="12192000" cy="6858000"/>
          </a:xfrm>
          <a:prstGeom prst="rect">
            <a:avLst/>
          </a:prstGeom>
        </p:spPr>
      </p:pic>
      <p:pic>
        <p:nvPicPr>
          <p:cNvPr id="11" name="图片 10"/>
          <p:cNvPicPr>
            <a:picLocks noChangeAspect="1"/>
          </p:cNvPicPr>
          <p:nvPr/>
        </p:nvPicPr>
        <p:blipFill>
          <a:blip r:embed="rId2" cstate="screen"/>
          <a:srcRect/>
          <a:stretch>
            <a:fillRect/>
          </a:stretch>
        </p:blipFill>
        <p:spPr>
          <a:xfrm flipH="1">
            <a:off x="475531" y="0"/>
            <a:ext cx="3169920" cy="3169920"/>
          </a:xfrm>
          <a:prstGeom prst="rect">
            <a:avLst/>
          </a:prstGeom>
        </p:spPr>
      </p:pic>
      <p:sp>
        <p:nvSpPr>
          <p:cNvPr id="6" name="文本框 5"/>
          <p:cNvSpPr txBox="1"/>
          <p:nvPr/>
        </p:nvSpPr>
        <p:spPr>
          <a:xfrm>
            <a:off x="4529897" y="2580791"/>
            <a:ext cx="4896139" cy="1106805"/>
          </a:xfrm>
          <a:prstGeom prst="rect">
            <a:avLst/>
          </a:prstGeom>
          <a:noFill/>
        </p:spPr>
        <p:txBody>
          <a:bodyPr wrap="square" rtlCol="0">
            <a:spAutoFit/>
          </a:bodyPr>
          <a:lstStyle/>
          <a:p>
            <a:pPr algn="dist"/>
            <a:r>
              <a:rPr lang="zh-CN" altLang="en-US" sz="6600" b="1" spc="300" dirty="0">
                <a:solidFill>
                  <a:schemeClr val="accent6">
                    <a:lumMod val="50000"/>
                  </a:schemeClr>
                </a:solidFill>
                <a:latin typeface="庞门正道粗书体" panose="02010600030101010101" charset="-122"/>
                <a:ea typeface="庞门正道粗书体" panose="02010600030101010101" charset="-122"/>
                <a:cs typeface="+mn-ea"/>
                <a:sym typeface="+mn-lt"/>
              </a:rPr>
              <a:t>氛围布置</a:t>
            </a:r>
            <a:endParaRPr lang="zh-CN" altLang="en-US" sz="6600" b="1" spc="3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7" name="椭圆 6"/>
          <p:cNvSpPr/>
          <p:nvPr/>
        </p:nvSpPr>
        <p:spPr>
          <a:xfrm>
            <a:off x="2608209" y="2411461"/>
            <a:ext cx="1310250" cy="1310250"/>
          </a:xfrm>
          <a:prstGeom prst="ellipse">
            <a:avLst/>
          </a:prstGeom>
          <a:noFill/>
          <a:ln>
            <a:solidFill>
              <a:srgbClr val="1854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800" dirty="0">
                <a:solidFill>
                  <a:schemeClr val="accent6">
                    <a:lumMod val="50000"/>
                  </a:schemeClr>
                </a:solidFill>
                <a:latin typeface="庞门正道粗书体" panose="02010600030101010101" charset="-122"/>
                <a:ea typeface="庞门正道粗书体" panose="02010600030101010101" charset="-122"/>
                <a:cs typeface="+mn-ea"/>
                <a:sym typeface="+mn-lt"/>
              </a:rPr>
              <a:t>肆</a:t>
            </a:r>
            <a:endParaRPr lang="zh-CN" altLang="en-US" sz="88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氛围布置</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870075" y="5205730"/>
            <a:ext cx="8451215" cy="922020"/>
          </a:xfrm>
          <a:prstGeom prst="rect">
            <a:avLst/>
          </a:prstGeom>
          <a:noFill/>
        </p:spPr>
        <p:txBody>
          <a:bodyPr wrap="square">
            <a:spAutoFit/>
          </a:bodyPr>
          <a:lstStyle/>
          <a:p>
            <a:pPr algn="ctr">
              <a:lnSpc>
                <a:spcPct val="150000"/>
              </a:lnSpc>
            </a:pPr>
            <a:r>
              <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主题门头</a:t>
            </a:r>
            <a:endPar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ctr">
              <a:lnSpc>
                <a:spcPct val="150000"/>
              </a:lnSpc>
            </a:pPr>
            <a:r>
              <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充满春意的门头设计，提升活动参与者的体验感，充满生机与活力</a:t>
            </a:r>
            <a:endPar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p:txBody>
      </p:sp>
      <p:pic>
        <p:nvPicPr>
          <p:cNvPr id="117" name="图片 116"/>
          <p:cNvPicPr/>
          <p:nvPr/>
        </p:nvPicPr>
        <p:blipFill>
          <a:blip r:embed="rId3"/>
          <a:stretch>
            <a:fillRect/>
          </a:stretch>
        </p:blipFill>
        <p:spPr>
          <a:xfrm>
            <a:off x="1040130" y="1765300"/>
            <a:ext cx="5140960" cy="3078480"/>
          </a:xfrm>
          <a:prstGeom prst="rect">
            <a:avLst/>
          </a:prstGeom>
          <a:noFill/>
          <a:ln w="9525">
            <a:noFill/>
          </a:ln>
        </p:spPr>
      </p:pic>
      <p:pic>
        <p:nvPicPr>
          <p:cNvPr id="119" name="图片 118"/>
          <p:cNvPicPr/>
          <p:nvPr/>
        </p:nvPicPr>
        <p:blipFill>
          <a:blip r:embed="rId4"/>
          <a:srcRect t="9061"/>
          <a:stretch>
            <a:fillRect/>
          </a:stretch>
        </p:blipFill>
        <p:spPr>
          <a:xfrm>
            <a:off x="5918200" y="1765300"/>
            <a:ext cx="5409565" cy="3080385"/>
          </a:xfrm>
          <a:prstGeom prst="rect">
            <a:avLst/>
          </a:prstGeom>
          <a:no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氛围布置</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870075" y="5205730"/>
            <a:ext cx="8451215" cy="968375"/>
          </a:xfrm>
          <a:prstGeom prst="rect">
            <a:avLst/>
          </a:prstGeom>
          <a:noFill/>
        </p:spPr>
        <p:txBody>
          <a:bodyPr wrap="square">
            <a:spAutoFit/>
          </a:bodyPr>
          <a:lstStyle/>
          <a:p>
            <a:pPr algn="ctr">
              <a:lnSpc>
                <a:spcPct val="150000"/>
              </a:lnSpc>
            </a:pPr>
            <a:r>
              <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主题美陈</a:t>
            </a:r>
            <a:endPar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ctr">
              <a:lnSpc>
                <a:spcPct val="150000"/>
              </a:lnSpc>
            </a:pPr>
            <a:r>
              <a:rPr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充满春意的主题美陈，给人满满的活力之感</a:t>
            </a:r>
            <a:endParaRPr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p:txBody>
      </p:sp>
      <p:pic>
        <p:nvPicPr>
          <p:cNvPr id="120" name="图片 119"/>
          <p:cNvPicPr/>
          <p:nvPr/>
        </p:nvPicPr>
        <p:blipFill>
          <a:blip r:embed="rId3"/>
          <a:srcRect b="9423"/>
          <a:stretch>
            <a:fillRect/>
          </a:stretch>
        </p:blipFill>
        <p:spPr>
          <a:xfrm>
            <a:off x="1103630" y="2171065"/>
            <a:ext cx="5555615" cy="2830195"/>
          </a:xfrm>
          <a:prstGeom prst="rect">
            <a:avLst/>
          </a:prstGeom>
          <a:noFill/>
          <a:ln w="9525">
            <a:noFill/>
          </a:ln>
        </p:spPr>
      </p:pic>
      <p:pic>
        <p:nvPicPr>
          <p:cNvPr id="121" name="图片 120"/>
          <p:cNvPicPr/>
          <p:nvPr/>
        </p:nvPicPr>
        <p:blipFill>
          <a:blip r:embed="rId4"/>
          <a:stretch>
            <a:fillRect/>
          </a:stretch>
        </p:blipFill>
        <p:spPr>
          <a:xfrm>
            <a:off x="6659245" y="2171065"/>
            <a:ext cx="4243705" cy="2829560"/>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氛围布置</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870075" y="5205730"/>
            <a:ext cx="8451215" cy="922020"/>
          </a:xfrm>
          <a:prstGeom prst="rect">
            <a:avLst/>
          </a:prstGeom>
          <a:noFill/>
        </p:spPr>
        <p:txBody>
          <a:bodyPr wrap="square">
            <a:spAutoFit/>
          </a:bodyPr>
          <a:lstStyle/>
          <a:p>
            <a:pPr algn="ctr">
              <a:lnSpc>
                <a:spcPct val="150000"/>
              </a:lnSpc>
            </a:pPr>
            <a:r>
              <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鲜花路引</a:t>
            </a:r>
            <a:endPar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ctr">
              <a:lnSpc>
                <a:spcPct val="150000"/>
              </a:lnSpc>
            </a:pPr>
            <a:r>
              <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在盛开鲜花的引领下，嘉宾步入活动现场</a:t>
            </a:r>
            <a:endPar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p:txBody>
      </p:sp>
      <p:pic>
        <p:nvPicPr>
          <p:cNvPr id="122" name="图片 121"/>
          <p:cNvPicPr/>
          <p:nvPr/>
        </p:nvPicPr>
        <p:blipFill>
          <a:blip r:embed="rId3"/>
          <a:stretch>
            <a:fillRect/>
          </a:stretch>
        </p:blipFill>
        <p:spPr>
          <a:xfrm>
            <a:off x="1769110" y="1974215"/>
            <a:ext cx="4364355" cy="2910205"/>
          </a:xfrm>
          <a:prstGeom prst="rect">
            <a:avLst/>
          </a:prstGeom>
          <a:noFill/>
          <a:ln w="9525">
            <a:noFill/>
          </a:ln>
        </p:spPr>
      </p:pic>
      <p:pic>
        <p:nvPicPr>
          <p:cNvPr id="124" name="图片 123"/>
          <p:cNvPicPr/>
          <p:nvPr/>
        </p:nvPicPr>
        <p:blipFill>
          <a:blip r:embed="rId4"/>
          <a:stretch>
            <a:fillRect/>
          </a:stretch>
        </p:blipFill>
        <p:spPr>
          <a:xfrm>
            <a:off x="6133465" y="1974215"/>
            <a:ext cx="4337685" cy="2892425"/>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氛围布置</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870075" y="5205730"/>
            <a:ext cx="8451215" cy="922020"/>
          </a:xfrm>
          <a:prstGeom prst="rect">
            <a:avLst/>
          </a:prstGeom>
          <a:noFill/>
        </p:spPr>
        <p:txBody>
          <a:bodyPr wrap="square">
            <a:spAutoFit/>
          </a:bodyPr>
          <a:lstStyle/>
          <a:p>
            <a:pPr algn="ctr">
              <a:lnSpc>
                <a:spcPct val="150000"/>
              </a:lnSpc>
            </a:pPr>
            <a:r>
              <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秋千美陈</a:t>
            </a:r>
            <a:endPar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ctr">
              <a:lnSpc>
                <a:spcPct val="150000"/>
              </a:lnSpc>
            </a:pPr>
            <a:r>
              <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现场设置秋千美陈区域，嘉宾可以进行拍照留念</a:t>
            </a:r>
            <a:endPar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p:txBody>
      </p:sp>
      <p:pic>
        <p:nvPicPr>
          <p:cNvPr id="125" name="图片 124"/>
          <p:cNvPicPr/>
          <p:nvPr/>
        </p:nvPicPr>
        <p:blipFill>
          <a:blip r:embed="rId3"/>
          <a:srcRect t="13939"/>
          <a:stretch>
            <a:fillRect/>
          </a:stretch>
        </p:blipFill>
        <p:spPr>
          <a:xfrm>
            <a:off x="769620" y="1798320"/>
            <a:ext cx="3790315" cy="3261995"/>
          </a:xfrm>
          <a:prstGeom prst="rect">
            <a:avLst/>
          </a:prstGeom>
          <a:noFill/>
          <a:ln w="9525">
            <a:noFill/>
          </a:ln>
        </p:spPr>
      </p:pic>
      <p:pic>
        <p:nvPicPr>
          <p:cNvPr id="126" name="图片 125"/>
          <p:cNvPicPr/>
          <p:nvPr/>
        </p:nvPicPr>
        <p:blipFill>
          <a:blip r:embed="rId4"/>
          <a:srcRect b="14286"/>
          <a:stretch>
            <a:fillRect/>
          </a:stretch>
        </p:blipFill>
        <p:spPr>
          <a:xfrm>
            <a:off x="4559935" y="1798320"/>
            <a:ext cx="3794760" cy="3253105"/>
          </a:xfrm>
          <a:prstGeom prst="rect">
            <a:avLst/>
          </a:prstGeom>
          <a:noFill/>
          <a:ln w="9525">
            <a:noFill/>
          </a:ln>
        </p:spPr>
      </p:pic>
      <p:pic>
        <p:nvPicPr>
          <p:cNvPr id="127" name="图片 126"/>
          <p:cNvPicPr/>
          <p:nvPr/>
        </p:nvPicPr>
        <p:blipFill>
          <a:blip r:embed="rId5"/>
          <a:stretch>
            <a:fillRect/>
          </a:stretch>
        </p:blipFill>
        <p:spPr>
          <a:xfrm>
            <a:off x="8226425" y="1798320"/>
            <a:ext cx="3253105" cy="3253105"/>
          </a:xfrm>
          <a:prstGeom prst="rect">
            <a:avLst/>
          </a:prstGeom>
          <a:noFill/>
          <a:ln w="9525">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氛围布置</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870075" y="5205730"/>
            <a:ext cx="8451215" cy="922020"/>
          </a:xfrm>
          <a:prstGeom prst="rect">
            <a:avLst/>
          </a:prstGeom>
          <a:noFill/>
        </p:spPr>
        <p:txBody>
          <a:bodyPr wrap="square">
            <a:spAutoFit/>
          </a:bodyPr>
          <a:lstStyle/>
          <a:p>
            <a:pPr algn="ctr">
              <a:lnSpc>
                <a:spcPct val="150000"/>
              </a:lnSpc>
            </a:pPr>
            <a:r>
              <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汉服礼仪迎宾</a:t>
            </a:r>
            <a:endPar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ctr">
              <a:lnSpc>
                <a:spcPct val="150000"/>
              </a:lnSpc>
            </a:pPr>
            <a:r>
              <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身着汉服的礼仪，浅笑嫣嫣，礼迎嘉宾</a:t>
            </a:r>
            <a:endPar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p:txBody>
      </p:sp>
      <p:pic>
        <p:nvPicPr>
          <p:cNvPr id="130" name="图片 129"/>
          <p:cNvPicPr/>
          <p:nvPr/>
        </p:nvPicPr>
        <p:blipFill>
          <a:blip r:embed="rId3"/>
          <a:stretch>
            <a:fillRect/>
          </a:stretch>
        </p:blipFill>
        <p:spPr>
          <a:xfrm>
            <a:off x="3549015" y="1765300"/>
            <a:ext cx="4769485" cy="3180080"/>
          </a:xfrm>
          <a:prstGeom prst="rect">
            <a:avLst/>
          </a:prstGeom>
          <a:noFill/>
          <a:ln w="9525">
            <a:noFill/>
          </a:ln>
        </p:spPr>
      </p:pic>
      <p:pic>
        <p:nvPicPr>
          <p:cNvPr id="129" name="图片 128"/>
          <p:cNvPicPr/>
          <p:nvPr/>
        </p:nvPicPr>
        <p:blipFill>
          <a:blip r:embed="rId4"/>
          <a:stretch>
            <a:fillRect/>
          </a:stretch>
        </p:blipFill>
        <p:spPr>
          <a:xfrm>
            <a:off x="923925" y="1765300"/>
            <a:ext cx="2693670" cy="3180080"/>
          </a:xfrm>
          <a:prstGeom prst="rect">
            <a:avLst/>
          </a:prstGeom>
          <a:noFill/>
          <a:ln w="9525">
            <a:noFill/>
          </a:ln>
        </p:spPr>
      </p:pic>
      <p:pic>
        <p:nvPicPr>
          <p:cNvPr id="131" name="图片 130"/>
          <p:cNvPicPr/>
          <p:nvPr/>
        </p:nvPicPr>
        <p:blipFill>
          <a:blip r:embed="rId5"/>
          <a:srcRect l="17778" r="19346"/>
          <a:stretch>
            <a:fillRect/>
          </a:stretch>
        </p:blipFill>
        <p:spPr>
          <a:xfrm>
            <a:off x="8318500" y="1765300"/>
            <a:ext cx="2999105" cy="3180080"/>
          </a:xfrm>
          <a:prstGeom prst="rect">
            <a:avLst/>
          </a:prstGeom>
          <a:noFill/>
          <a:ln w="9525">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氛围布置</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870075" y="5205730"/>
            <a:ext cx="8451215" cy="922020"/>
          </a:xfrm>
          <a:prstGeom prst="rect">
            <a:avLst/>
          </a:prstGeom>
          <a:noFill/>
        </p:spPr>
        <p:txBody>
          <a:bodyPr wrap="square">
            <a:spAutoFit/>
          </a:bodyPr>
          <a:lstStyle/>
          <a:p>
            <a:pPr algn="ctr">
              <a:lnSpc>
                <a:spcPct val="150000"/>
              </a:lnSpc>
            </a:pPr>
            <a:r>
              <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国潮模特</a:t>
            </a:r>
            <a:endPar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ctr">
              <a:lnSpc>
                <a:spcPct val="150000"/>
              </a:lnSpc>
            </a:pPr>
            <a:r>
              <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国潮风模特在显著位置礼宾，提升活动品质</a:t>
            </a:r>
            <a:endPar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p:txBody>
      </p:sp>
      <p:pic>
        <p:nvPicPr>
          <p:cNvPr id="133" name="图片 132"/>
          <p:cNvPicPr/>
          <p:nvPr/>
        </p:nvPicPr>
        <p:blipFill>
          <a:blip r:embed="rId3"/>
          <a:srcRect t="5118"/>
          <a:stretch>
            <a:fillRect/>
          </a:stretch>
        </p:blipFill>
        <p:spPr>
          <a:xfrm>
            <a:off x="6101715" y="1824355"/>
            <a:ext cx="5242560" cy="3316605"/>
          </a:xfrm>
          <a:prstGeom prst="rect">
            <a:avLst/>
          </a:prstGeom>
          <a:noFill/>
          <a:ln w="9525">
            <a:noFill/>
          </a:ln>
        </p:spPr>
      </p:pic>
      <p:pic>
        <p:nvPicPr>
          <p:cNvPr id="134" name="图片 133"/>
          <p:cNvPicPr/>
          <p:nvPr/>
        </p:nvPicPr>
        <p:blipFill>
          <a:blip r:embed="rId4"/>
          <a:srcRect t="7840"/>
          <a:stretch>
            <a:fillRect/>
          </a:stretch>
        </p:blipFill>
        <p:spPr>
          <a:xfrm>
            <a:off x="949960" y="1829435"/>
            <a:ext cx="5389880" cy="3311525"/>
          </a:xfrm>
          <a:prstGeom prst="rect">
            <a:avLst/>
          </a:prstGeom>
          <a:noFill/>
          <a:ln w="9525">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氛围布置</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870075" y="5205730"/>
            <a:ext cx="8451215" cy="922020"/>
          </a:xfrm>
          <a:prstGeom prst="rect">
            <a:avLst/>
          </a:prstGeom>
          <a:noFill/>
        </p:spPr>
        <p:txBody>
          <a:bodyPr wrap="square">
            <a:spAutoFit/>
          </a:bodyPr>
          <a:lstStyle/>
          <a:p>
            <a:pPr algn="ctr">
              <a:lnSpc>
                <a:spcPct val="150000"/>
              </a:lnSpc>
            </a:pPr>
            <a:r>
              <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主题合影区</a:t>
            </a:r>
            <a:endPar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ctr">
              <a:lnSpc>
                <a:spcPct val="150000"/>
              </a:lnSpc>
            </a:pPr>
            <a:r>
              <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在一绿植与花海中，享受美景与欢乐</a:t>
            </a:r>
            <a:endPar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p:txBody>
      </p:sp>
      <p:pic>
        <p:nvPicPr>
          <p:cNvPr id="138" name="图片 137"/>
          <p:cNvPicPr/>
          <p:nvPr/>
        </p:nvPicPr>
        <p:blipFill>
          <a:blip r:embed="rId3"/>
          <a:stretch>
            <a:fillRect/>
          </a:stretch>
        </p:blipFill>
        <p:spPr>
          <a:xfrm>
            <a:off x="1422400" y="1750060"/>
            <a:ext cx="5044440" cy="3357880"/>
          </a:xfrm>
          <a:prstGeom prst="rect">
            <a:avLst/>
          </a:prstGeom>
          <a:noFill/>
          <a:ln w="9525">
            <a:noFill/>
          </a:ln>
        </p:spPr>
      </p:pic>
      <p:pic>
        <p:nvPicPr>
          <p:cNvPr id="139" name="图片 138"/>
          <p:cNvPicPr/>
          <p:nvPr/>
        </p:nvPicPr>
        <p:blipFill>
          <a:blip r:embed="rId4"/>
          <a:stretch>
            <a:fillRect/>
          </a:stretch>
        </p:blipFill>
        <p:spPr>
          <a:xfrm>
            <a:off x="6466840" y="1750060"/>
            <a:ext cx="4472305" cy="3357880"/>
          </a:xfrm>
          <a:prstGeom prst="rect">
            <a:avLst/>
          </a:prstGeom>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氛围布置</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870075" y="5205730"/>
            <a:ext cx="8451215" cy="922020"/>
          </a:xfrm>
          <a:prstGeom prst="rect">
            <a:avLst/>
          </a:prstGeom>
          <a:noFill/>
        </p:spPr>
        <p:txBody>
          <a:bodyPr wrap="square">
            <a:spAutoFit/>
          </a:bodyPr>
          <a:lstStyle/>
          <a:p>
            <a:pPr algn="ctr">
              <a:lnSpc>
                <a:spcPct val="150000"/>
              </a:lnSpc>
            </a:pPr>
            <a:r>
              <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插花签到</a:t>
            </a:r>
            <a:endPar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ctr">
              <a:lnSpc>
                <a:spcPct val="150000"/>
              </a:lnSpc>
            </a:pPr>
            <a:r>
              <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签到的花朵组成项目名称，寓意项目勃勃生机，如花繁盛。</a:t>
            </a:r>
            <a:endPar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p:txBody>
      </p:sp>
      <p:pic>
        <p:nvPicPr>
          <p:cNvPr id="141" name="图片 140"/>
          <p:cNvPicPr/>
          <p:nvPr/>
        </p:nvPicPr>
        <p:blipFill>
          <a:blip r:embed="rId3"/>
          <a:srcRect b="10060"/>
          <a:stretch>
            <a:fillRect/>
          </a:stretch>
        </p:blipFill>
        <p:spPr>
          <a:xfrm>
            <a:off x="1074420" y="1765300"/>
            <a:ext cx="5303520" cy="3186430"/>
          </a:xfrm>
          <a:prstGeom prst="rect">
            <a:avLst/>
          </a:prstGeom>
          <a:noFill/>
          <a:ln w="9525">
            <a:noFill/>
          </a:ln>
        </p:spPr>
      </p:pic>
      <p:pic>
        <p:nvPicPr>
          <p:cNvPr id="142" name="图片 141"/>
          <p:cNvPicPr/>
          <p:nvPr/>
        </p:nvPicPr>
        <p:blipFill>
          <a:blip r:embed="rId4"/>
          <a:stretch>
            <a:fillRect/>
          </a:stretch>
        </p:blipFill>
        <p:spPr>
          <a:xfrm>
            <a:off x="6144260" y="1765300"/>
            <a:ext cx="4791075" cy="3196590"/>
          </a:xfrm>
          <a:prstGeom prst="rect">
            <a:avLst/>
          </a:prstGeom>
          <a:noFill/>
          <a:ln w="9525">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75531" y="6534659"/>
            <a:ext cx="1440159" cy="123111"/>
          </a:xfrm>
          <a:prstGeom prst="rect">
            <a:avLst/>
          </a:prstGeom>
          <a:noFill/>
        </p:spPr>
        <p:txBody>
          <a:bodyPr wrap="square" rtlCol="0">
            <a:spAutoFit/>
          </a:bodyPr>
          <a:lstStyle/>
          <a:p>
            <a:pPr>
              <a:lnSpc>
                <a:spcPct val="200000"/>
              </a:lnSpc>
            </a:pPr>
            <a:r>
              <a:rPr lang="zh-CN" altLang="en-US" sz="100" dirty="0">
                <a:solidFill>
                  <a:schemeClr val="bg1"/>
                </a:solidFill>
                <a:ea typeface="微软雅黑" panose="020B0503020204020204" pitchFamily="34" charset="-122"/>
              </a:rPr>
              <a:t>节日</a:t>
            </a:r>
            <a:r>
              <a:rPr lang="en-US" altLang="zh-CN" sz="100" dirty="0">
                <a:solidFill>
                  <a:schemeClr val="bg1"/>
                </a:solidFill>
                <a:ea typeface="微软雅黑" panose="020B0503020204020204" pitchFamily="34" charset="-122"/>
              </a:rPr>
              <a:t>PPT</a:t>
            </a:r>
            <a:r>
              <a:rPr lang="zh-CN" altLang="en-US" sz="100" dirty="0">
                <a:solidFill>
                  <a:schemeClr val="bg1"/>
                </a:solidFill>
                <a:ea typeface="微软雅黑" panose="020B0503020204020204" pitchFamily="34" charset="-122"/>
              </a:rPr>
              <a:t>模板 </a:t>
            </a:r>
            <a:r>
              <a:rPr lang="en-US" altLang="zh-CN" sz="100" dirty="0">
                <a:solidFill>
                  <a:schemeClr val="bg1"/>
                </a:solidFill>
                <a:ea typeface="微软雅黑" panose="020B0503020204020204" pitchFamily="34" charset="-122"/>
              </a:rPr>
              <a:t>http://www.1ppt.com/jieri/</a:t>
            </a:r>
            <a:endParaRPr lang="en-US" altLang="zh-CN" sz="100" dirty="0">
              <a:solidFill>
                <a:schemeClr val="bg1"/>
              </a:solidFill>
              <a:ea typeface="微软雅黑" panose="020B0503020204020204" pitchFamily="34" charset="-122"/>
            </a:endParaRPr>
          </a:p>
        </p:txBody>
      </p:sp>
      <p:pic>
        <p:nvPicPr>
          <p:cNvPr id="5" name="图片 4"/>
          <p:cNvPicPr>
            <a:picLocks noChangeAspect="1"/>
          </p:cNvPicPr>
          <p:nvPr/>
        </p:nvPicPr>
        <p:blipFill>
          <a:blip r:embed="rId1" cstate="screen"/>
          <a:stretch>
            <a:fillRect/>
          </a:stretch>
        </p:blipFill>
        <p:spPr>
          <a:xfrm>
            <a:off x="0" y="0"/>
            <a:ext cx="12192000" cy="6858000"/>
          </a:xfrm>
          <a:prstGeom prst="rect">
            <a:avLst/>
          </a:prstGeom>
        </p:spPr>
      </p:pic>
      <p:pic>
        <p:nvPicPr>
          <p:cNvPr id="11" name="图片 10"/>
          <p:cNvPicPr>
            <a:picLocks noChangeAspect="1"/>
          </p:cNvPicPr>
          <p:nvPr/>
        </p:nvPicPr>
        <p:blipFill>
          <a:blip r:embed="rId2" cstate="screen"/>
          <a:srcRect/>
          <a:stretch>
            <a:fillRect/>
          </a:stretch>
        </p:blipFill>
        <p:spPr>
          <a:xfrm flipH="1">
            <a:off x="475531" y="0"/>
            <a:ext cx="3169920" cy="3169920"/>
          </a:xfrm>
          <a:prstGeom prst="rect">
            <a:avLst/>
          </a:prstGeom>
        </p:spPr>
      </p:pic>
      <p:sp>
        <p:nvSpPr>
          <p:cNvPr id="6" name="文本框 5"/>
          <p:cNvSpPr txBox="1"/>
          <p:nvPr/>
        </p:nvSpPr>
        <p:spPr>
          <a:xfrm>
            <a:off x="4529897" y="2580791"/>
            <a:ext cx="4896139" cy="1106805"/>
          </a:xfrm>
          <a:prstGeom prst="rect">
            <a:avLst/>
          </a:prstGeom>
          <a:noFill/>
        </p:spPr>
        <p:txBody>
          <a:bodyPr wrap="square" rtlCol="0">
            <a:spAutoFit/>
          </a:bodyPr>
          <a:lstStyle/>
          <a:p>
            <a:pPr algn="dist"/>
            <a:r>
              <a:rPr lang="zh-CN" altLang="en-US" sz="6600" b="1" spc="300" dirty="0">
                <a:solidFill>
                  <a:schemeClr val="accent6">
                    <a:lumMod val="50000"/>
                  </a:schemeClr>
                </a:solidFill>
                <a:latin typeface="庞门正道粗书体" panose="02010600030101010101" charset="-122"/>
                <a:ea typeface="庞门正道粗书体" panose="02010600030101010101" charset="-122"/>
                <a:cs typeface="+mn-ea"/>
                <a:sym typeface="+mn-lt"/>
              </a:rPr>
              <a:t>活动内容</a:t>
            </a:r>
            <a:endParaRPr lang="zh-CN" altLang="en-US" sz="6600" b="1" spc="3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7" name="椭圆 6"/>
          <p:cNvSpPr/>
          <p:nvPr/>
        </p:nvSpPr>
        <p:spPr>
          <a:xfrm>
            <a:off x="2608209" y="2411461"/>
            <a:ext cx="1310250" cy="1310250"/>
          </a:xfrm>
          <a:prstGeom prst="ellipse">
            <a:avLst/>
          </a:prstGeom>
          <a:noFill/>
          <a:ln>
            <a:solidFill>
              <a:srgbClr val="1854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800" dirty="0">
                <a:solidFill>
                  <a:schemeClr val="accent6">
                    <a:lumMod val="50000"/>
                  </a:schemeClr>
                </a:solidFill>
                <a:latin typeface="庞门正道粗书体" panose="02010600030101010101" charset="-122"/>
                <a:ea typeface="庞门正道粗书体" panose="02010600030101010101" charset="-122"/>
                <a:cs typeface="+mn-ea"/>
                <a:sym typeface="+mn-lt"/>
              </a:rPr>
              <a:t>伍</a:t>
            </a:r>
            <a:endParaRPr lang="zh-CN" altLang="en-US" sz="8800"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148" name="图片 147"/>
          <p:cNvPicPr/>
          <p:nvPr/>
        </p:nvPicPr>
        <p:blipFill>
          <a:blip r:embed="rId2"/>
          <a:stretch>
            <a:fillRect/>
          </a:stretch>
        </p:blipFill>
        <p:spPr>
          <a:xfrm>
            <a:off x="6779260" y="1934210"/>
            <a:ext cx="4827270" cy="3103245"/>
          </a:xfrm>
          <a:prstGeom prst="rect">
            <a:avLst/>
          </a:prstGeom>
          <a:noFill/>
          <a:ln w="9525">
            <a:noFill/>
          </a:ln>
        </p:spPr>
      </p:pic>
      <p:pic>
        <p:nvPicPr>
          <p:cNvPr id="30" name="图片 29"/>
          <p:cNvPicPr>
            <a:picLocks noChangeAspect="1"/>
          </p:cNvPicPr>
          <p:nvPr/>
        </p:nvPicPr>
        <p:blipFill>
          <a:blip r:embed="rId3"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活动内容</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870075" y="5205730"/>
            <a:ext cx="8451215" cy="922020"/>
          </a:xfrm>
          <a:prstGeom prst="rect">
            <a:avLst/>
          </a:prstGeom>
          <a:noFill/>
        </p:spPr>
        <p:txBody>
          <a:bodyPr wrap="square">
            <a:spAutoFit/>
          </a:bodyPr>
          <a:lstStyle/>
          <a:p>
            <a:pPr algn="ctr">
              <a:lnSpc>
                <a:spcPct val="150000"/>
              </a:lnSpc>
            </a:pPr>
            <a:r>
              <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汉服主题展览</a:t>
            </a:r>
            <a:endPar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ctr">
              <a:lnSpc>
                <a:spcPct val="150000"/>
              </a:lnSpc>
            </a:pPr>
            <a:r>
              <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传承传统文化，从服饰开始</a:t>
            </a:r>
            <a:endPar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p:txBody>
      </p:sp>
      <p:pic>
        <p:nvPicPr>
          <p:cNvPr id="147" name="图片 146"/>
          <p:cNvPicPr/>
          <p:nvPr/>
        </p:nvPicPr>
        <p:blipFill>
          <a:blip r:embed="rId4"/>
          <a:stretch>
            <a:fillRect/>
          </a:stretch>
        </p:blipFill>
        <p:spPr>
          <a:xfrm>
            <a:off x="737235" y="1934210"/>
            <a:ext cx="4653915" cy="3102610"/>
          </a:xfrm>
          <a:prstGeom prst="rect">
            <a:avLst/>
          </a:prstGeom>
          <a:noFill/>
          <a:ln w="9525">
            <a:noFill/>
          </a:ln>
        </p:spPr>
      </p:pic>
      <p:pic>
        <p:nvPicPr>
          <p:cNvPr id="146" name="图片 145"/>
          <p:cNvPicPr/>
          <p:nvPr/>
        </p:nvPicPr>
        <p:blipFill>
          <a:blip r:embed="rId5"/>
          <a:srcRect l="-10801"/>
          <a:stretch>
            <a:fillRect/>
          </a:stretch>
        </p:blipFill>
        <p:spPr>
          <a:xfrm>
            <a:off x="3537585" y="1934210"/>
            <a:ext cx="4690110" cy="3103245"/>
          </a:xfrm>
          <a:prstGeom prst="rect">
            <a:avLst/>
          </a:prstGeom>
          <a:noFill/>
          <a:ln w="9525">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活动内容</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870075" y="5205730"/>
            <a:ext cx="8451215" cy="922020"/>
          </a:xfrm>
          <a:prstGeom prst="rect">
            <a:avLst/>
          </a:prstGeom>
          <a:noFill/>
        </p:spPr>
        <p:txBody>
          <a:bodyPr wrap="square">
            <a:spAutoFit/>
          </a:bodyPr>
          <a:lstStyle/>
          <a:p>
            <a:pPr algn="ctr">
              <a:lnSpc>
                <a:spcPct val="150000"/>
              </a:lnSpc>
            </a:pPr>
            <a:r>
              <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寒食展</a:t>
            </a:r>
            <a:endPar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ctr">
              <a:lnSpc>
                <a:spcPct val="150000"/>
              </a:lnSpc>
            </a:pPr>
            <a:r>
              <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样式各式的传统寒食、小吃，在现场进行展览，客户可领取品鉴</a:t>
            </a:r>
            <a:endPar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p:txBody>
      </p:sp>
      <p:pic>
        <p:nvPicPr>
          <p:cNvPr id="150" name="图片 149"/>
          <p:cNvPicPr/>
          <p:nvPr/>
        </p:nvPicPr>
        <p:blipFill>
          <a:blip r:embed="rId3"/>
          <a:stretch>
            <a:fillRect/>
          </a:stretch>
        </p:blipFill>
        <p:spPr>
          <a:xfrm>
            <a:off x="829945" y="1855470"/>
            <a:ext cx="5339715" cy="2999740"/>
          </a:xfrm>
          <a:prstGeom prst="rect">
            <a:avLst/>
          </a:prstGeom>
          <a:noFill/>
          <a:ln w="9525">
            <a:noFill/>
          </a:ln>
        </p:spPr>
      </p:pic>
      <p:pic>
        <p:nvPicPr>
          <p:cNvPr id="151" name="图片 150"/>
          <p:cNvPicPr/>
          <p:nvPr/>
        </p:nvPicPr>
        <p:blipFill>
          <a:blip r:embed="rId4"/>
          <a:stretch>
            <a:fillRect/>
          </a:stretch>
        </p:blipFill>
        <p:spPr>
          <a:xfrm>
            <a:off x="6007735" y="1855470"/>
            <a:ext cx="5247640" cy="2999105"/>
          </a:xfrm>
          <a:prstGeom prst="rect">
            <a:avLst/>
          </a:prstGeom>
          <a:noFill/>
          <a:ln w="9525">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活动内容</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870075" y="5205730"/>
            <a:ext cx="8451215" cy="922020"/>
          </a:xfrm>
          <a:prstGeom prst="rect">
            <a:avLst/>
          </a:prstGeom>
          <a:noFill/>
        </p:spPr>
        <p:txBody>
          <a:bodyPr wrap="square">
            <a:spAutoFit/>
          </a:bodyPr>
          <a:lstStyle/>
          <a:p>
            <a:pPr algn="ctr">
              <a:lnSpc>
                <a:spcPct val="150000"/>
              </a:lnSpc>
            </a:pPr>
            <a:r>
              <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青团DIY</a:t>
            </a:r>
            <a:endPar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ctr">
              <a:lnSpc>
                <a:spcPct val="150000"/>
              </a:lnSpc>
            </a:pPr>
            <a:r>
              <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作为清明时节代表性食品，青团深受人们喜爱，现场邀请厨师进行教学</a:t>
            </a:r>
            <a:endPar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p:txBody>
      </p:sp>
      <p:pic>
        <p:nvPicPr>
          <p:cNvPr id="152" name="图片 151"/>
          <p:cNvPicPr/>
          <p:nvPr/>
        </p:nvPicPr>
        <p:blipFill>
          <a:blip r:embed="rId3"/>
          <a:stretch>
            <a:fillRect/>
          </a:stretch>
        </p:blipFill>
        <p:spPr>
          <a:xfrm>
            <a:off x="881380" y="1765300"/>
            <a:ext cx="4750435" cy="3154680"/>
          </a:xfrm>
          <a:prstGeom prst="rect">
            <a:avLst/>
          </a:prstGeom>
          <a:noFill/>
          <a:ln w="9525">
            <a:noFill/>
          </a:ln>
        </p:spPr>
      </p:pic>
      <p:pic>
        <p:nvPicPr>
          <p:cNvPr id="153" name="图片 152"/>
          <p:cNvPicPr/>
          <p:nvPr/>
        </p:nvPicPr>
        <p:blipFill>
          <a:blip r:embed="rId4"/>
          <a:stretch>
            <a:fillRect/>
          </a:stretch>
        </p:blipFill>
        <p:spPr>
          <a:xfrm>
            <a:off x="5631815" y="1765300"/>
            <a:ext cx="5407025" cy="3154680"/>
          </a:xfrm>
          <a:prstGeom prst="rect">
            <a:avLst/>
          </a:prstGeom>
          <a:noFill/>
          <a:ln w="9525">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活动内容</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870075" y="5205730"/>
            <a:ext cx="8451215" cy="922020"/>
          </a:xfrm>
          <a:prstGeom prst="rect">
            <a:avLst/>
          </a:prstGeom>
          <a:noFill/>
        </p:spPr>
        <p:txBody>
          <a:bodyPr wrap="square">
            <a:spAutoFit/>
          </a:bodyPr>
          <a:lstStyle/>
          <a:p>
            <a:pPr algn="ctr">
              <a:lnSpc>
                <a:spcPct val="150000"/>
              </a:lnSpc>
            </a:pPr>
            <a:r>
              <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纸鸢DIY</a:t>
            </a:r>
            <a:endPar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ctr">
              <a:lnSpc>
                <a:spcPct val="150000"/>
              </a:lnSpc>
            </a:pPr>
            <a:r>
              <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现场教学制作纸鸢，制作完成后进行放飞活动</a:t>
            </a:r>
            <a:endPar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p:txBody>
      </p:sp>
      <p:pic>
        <p:nvPicPr>
          <p:cNvPr id="154" name="图片 153"/>
          <p:cNvPicPr/>
          <p:nvPr/>
        </p:nvPicPr>
        <p:blipFill>
          <a:blip r:embed="rId3"/>
          <a:stretch>
            <a:fillRect/>
          </a:stretch>
        </p:blipFill>
        <p:spPr>
          <a:xfrm>
            <a:off x="968375" y="1862455"/>
            <a:ext cx="3948430" cy="2957195"/>
          </a:xfrm>
          <a:prstGeom prst="rect">
            <a:avLst/>
          </a:prstGeom>
          <a:noFill/>
          <a:ln w="9525">
            <a:noFill/>
          </a:ln>
        </p:spPr>
      </p:pic>
      <p:pic>
        <p:nvPicPr>
          <p:cNvPr id="156" name="图片 155"/>
          <p:cNvPicPr/>
          <p:nvPr/>
        </p:nvPicPr>
        <p:blipFill>
          <a:blip r:embed="rId4"/>
          <a:stretch>
            <a:fillRect/>
          </a:stretch>
        </p:blipFill>
        <p:spPr>
          <a:xfrm>
            <a:off x="4916805" y="1862455"/>
            <a:ext cx="2216150" cy="2957195"/>
          </a:xfrm>
          <a:prstGeom prst="rect">
            <a:avLst/>
          </a:prstGeom>
          <a:noFill/>
          <a:ln w="9525">
            <a:noFill/>
          </a:ln>
        </p:spPr>
      </p:pic>
      <p:pic>
        <p:nvPicPr>
          <p:cNvPr id="157" name="图片 156"/>
          <p:cNvPicPr/>
          <p:nvPr/>
        </p:nvPicPr>
        <p:blipFill>
          <a:blip r:embed="rId5"/>
          <a:stretch>
            <a:fillRect/>
          </a:stretch>
        </p:blipFill>
        <p:spPr>
          <a:xfrm>
            <a:off x="7132955" y="1862455"/>
            <a:ext cx="3942715" cy="2957195"/>
          </a:xfrm>
          <a:prstGeom prst="rect">
            <a:avLst/>
          </a:prstGeom>
          <a:noFill/>
          <a:ln w="9525">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活动内容</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870075" y="5205730"/>
            <a:ext cx="8451215" cy="922020"/>
          </a:xfrm>
          <a:prstGeom prst="rect">
            <a:avLst/>
          </a:prstGeom>
          <a:noFill/>
        </p:spPr>
        <p:txBody>
          <a:bodyPr wrap="square">
            <a:spAutoFit/>
          </a:bodyPr>
          <a:lstStyle/>
          <a:p>
            <a:pPr algn="ctr">
              <a:lnSpc>
                <a:spcPct val="150000"/>
              </a:lnSpc>
            </a:pPr>
            <a:r>
              <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品茗</a:t>
            </a:r>
            <a:endPar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ctr">
              <a:lnSpc>
                <a:spcPct val="150000"/>
              </a:lnSpc>
            </a:pPr>
            <a:r>
              <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邀请茶艺师现场进行茶艺表演，并邀请客户品尝</a:t>
            </a:r>
            <a:endParaRPr sz="1600"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p:txBody>
      </p:sp>
      <p:pic>
        <p:nvPicPr>
          <p:cNvPr id="158" name="图片 157"/>
          <p:cNvPicPr/>
          <p:nvPr/>
        </p:nvPicPr>
        <p:blipFill>
          <a:blip r:embed="rId3"/>
          <a:stretch>
            <a:fillRect/>
          </a:stretch>
        </p:blipFill>
        <p:spPr>
          <a:xfrm>
            <a:off x="1380490" y="1774190"/>
            <a:ext cx="5219700" cy="3319780"/>
          </a:xfrm>
          <a:prstGeom prst="rect">
            <a:avLst/>
          </a:prstGeom>
          <a:noFill/>
          <a:ln w="9525">
            <a:noFill/>
          </a:ln>
        </p:spPr>
      </p:pic>
      <p:pic>
        <p:nvPicPr>
          <p:cNvPr id="159" name="图片 158"/>
          <p:cNvPicPr/>
          <p:nvPr/>
        </p:nvPicPr>
        <p:blipFill>
          <a:blip r:embed="rId4"/>
          <a:srcRect r="17161"/>
          <a:stretch>
            <a:fillRect/>
          </a:stretch>
        </p:blipFill>
        <p:spPr>
          <a:xfrm>
            <a:off x="6600190" y="1774190"/>
            <a:ext cx="4106545" cy="3308985"/>
          </a:xfrm>
          <a:prstGeom prst="rect">
            <a:avLst/>
          </a:prstGeom>
          <a:noFill/>
          <a:ln w="9525">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活动内容</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870075" y="5205730"/>
            <a:ext cx="8451215" cy="968375"/>
          </a:xfrm>
          <a:prstGeom prst="rect">
            <a:avLst/>
          </a:prstGeom>
          <a:noFill/>
        </p:spPr>
        <p:txBody>
          <a:bodyPr wrap="square">
            <a:spAutoFit/>
          </a:bodyPr>
          <a:lstStyle/>
          <a:p>
            <a:pPr algn="ctr">
              <a:lnSpc>
                <a:spcPct val="150000"/>
              </a:lnSpc>
            </a:pPr>
            <a:r>
              <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投壶问路</a:t>
            </a:r>
            <a:endPar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ctr">
              <a:lnSpc>
                <a:spcPct val="150000"/>
              </a:lnSpc>
            </a:pPr>
            <a:r>
              <a:rPr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现场设置游戏区，进行投壶问路互动游戏</a:t>
            </a:r>
            <a:endParaRPr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p:txBody>
      </p:sp>
      <p:pic>
        <p:nvPicPr>
          <p:cNvPr id="160" name="图片 159"/>
          <p:cNvPicPr/>
          <p:nvPr/>
        </p:nvPicPr>
        <p:blipFill>
          <a:blip r:embed="rId3"/>
          <a:srcRect b="5438"/>
          <a:stretch>
            <a:fillRect/>
          </a:stretch>
        </p:blipFill>
        <p:spPr>
          <a:xfrm>
            <a:off x="1183640" y="1867535"/>
            <a:ext cx="4953000" cy="3122295"/>
          </a:xfrm>
          <a:prstGeom prst="rect">
            <a:avLst/>
          </a:prstGeom>
          <a:noFill/>
          <a:ln w="9525">
            <a:noFill/>
          </a:ln>
        </p:spPr>
      </p:pic>
      <p:pic>
        <p:nvPicPr>
          <p:cNvPr id="161" name="图片 160"/>
          <p:cNvPicPr/>
          <p:nvPr/>
        </p:nvPicPr>
        <p:blipFill>
          <a:blip r:embed="rId4"/>
          <a:stretch>
            <a:fillRect/>
          </a:stretch>
        </p:blipFill>
        <p:spPr>
          <a:xfrm>
            <a:off x="6136640" y="1867535"/>
            <a:ext cx="4715510" cy="3122930"/>
          </a:xfrm>
          <a:prstGeom prst="rect">
            <a:avLst/>
          </a:prstGeom>
          <a:noFill/>
          <a:ln w="9525">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rcRect/>
          <a:stretch>
            <a:fillRect/>
          </a:stretch>
        </p:blipFill>
        <p:spPr>
          <a:xfrm>
            <a:off x="0" y="0"/>
            <a:ext cx="12192000" cy="6858000"/>
          </a:xfrm>
          <a:prstGeom prst="rect">
            <a:avLst/>
          </a:prstGeom>
        </p:spPr>
      </p:pic>
      <p:pic>
        <p:nvPicPr>
          <p:cNvPr id="30" name="图片 29"/>
          <p:cNvPicPr>
            <a:picLocks noChangeAspect="1"/>
          </p:cNvPicPr>
          <p:nvPr/>
        </p:nvPicPr>
        <p:blipFill>
          <a:blip r:embed="rId2" cstate="screen"/>
          <a:srcRect/>
          <a:stretch>
            <a:fillRect/>
          </a:stretch>
        </p:blipFill>
        <p:spPr>
          <a:xfrm flipH="1">
            <a:off x="163014" y="-243069"/>
            <a:ext cx="2008273" cy="2008273"/>
          </a:xfrm>
          <a:prstGeom prst="rect">
            <a:avLst/>
          </a:prstGeom>
        </p:spPr>
      </p:pic>
      <p:sp>
        <p:nvSpPr>
          <p:cNvPr id="9" name="矩形 8"/>
          <p:cNvSpPr/>
          <p:nvPr/>
        </p:nvSpPr>
        <p:spPr>
          <a:xfrm>
            <a:off x="2030095" y="761365"/>
            <a:ext cx="2068195" cy="645160"/>
          </a:xfrm>
          <a:prstGeom prst="rect">
            <a:avLst/>
          </a:prstGeom>
        </p:spPr>
        <p:txBody>
          <a:bodyPr wrap="square">
            <a:spAutoFit/>
          </a:bodyPr>
          <a:lstStyle/>
          <a:p>
            <a:pPr algn="dist"/>
            <a:r>
              <a:rPr lang="zh-CN" altLang="en-US" sz="3600" b="1" dirty="0">
                <a:solidFill>
                  <a:schemeClr val="accent6">
                    <a:lumMod val="50000"/>
                  </a:schemeClr>
                </a:solidFill>
                <a:latin typeface="庞门正道粗书体" panose="02010600030101010101" charset="-122"/>
                <a:ea typeface="庞门正道粗书体" panose="02010600030101010101" charset="-122"/>
                <a:cs typeface="+mn-ea"/>
                <a:sym typeface="+mn-lt"/>
              </a:rPr>
              <a:t>活动内容</a:t>
            </a:r>
            <a:endParaRPr lang="en-US" altLang="zh-CN" sz="3600" b="1" dirty="0">
              <a:solidFill>
                <a:schemeClr val="accent6">
                  <a:lumMod val="50000"/>
                </a:schemeClr>
              </a:solidFill>
              <a:latin typeface="庞门正道粗书体" panose="02010600030101010101" charset="-122"/>
              <a:ea typeface="庞门正道粗书体" panose="02010600030101010101" charset="-122"/>
              <a:cs typeface="+mn-ea"/>
              <a:sym typeface="+mn-lt"/>
            </a:endParaRPr>
          </a:p>
        </p:txBody>
      </p:sp>
      <p:sp>
        <p:nvSpPr>
          <p:cNvPr id="3" name="文本框 2"/>
          <p:cNvSpPr txBox="1"/>
          <p:nvPr/>
        </p:nvSpPr>
        <p:spPr>
          <a:xfrm>
            <a:off x="1870075" y="5205730"/>
            <a:ext cx="8451215" cy="968375"/>
          </a:xfrm>
          <a:prstGeom prst="rect">
            <a:avLst/>
          </a:prstGeom>
          <a:noFill/>
        </p:spPr>
        <p:txBody>
          <a:bodyPr wrap="square">
            <a:spAutoFit/>
          </a:bodyPr>
          <a:lstStyle/>
          <a:p>
            <a:pPr algn="ctr">
              <a:lnSpc>
                <a:spcPct val="150000"/>
              </a:lnSpc>
            </a:pPr>
            <a:r>
              <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古筝演奏</a:t>
            </a:r>
            <a:endParaRPr sz="2000" b="1"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a:p>
            <a:pPr algn="ctr">
              <a:lnSpc>
                <a:spcPct val="150000"/>
              </a:lnSpc>
            </a:pPr>
            <a:r>
              <a:rPr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rPr>
              <a:t>宴请古筝演员现场演奏音乐，更添雅致</a:t>
            </a:r>
            <a:endParaRPr kern="1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charset="0"/>
            </a:endParaRPr>
          </a:p>
        </p:txBody>
      </p:sp>
      <p:pic>
        <p:nvPicPr>
          <p:cNvPr id="162" name="图片 161"/>
          <p:cNvPicPr/>
          <p:nvPr/>
        </p:nvPicPr>
        <p:blipFill>
          <a:blip r:embed="rId3"/>
          <a:stretch>
            <a:fillRect/>
          </a:stretch>
        </p:blipFill>
        <p:spPr>
          <a:xfrm>
            <a:off x="1407160" y="1855470"/>
            <a:ext cx="4719320" cy="3146425"/>
          </a:xfrm>
          <a:prstGeom prst="rect">
            <a:avLst/>
          </a:prstGeom>
          <a:noFill/>
          <a:ln w="9525">
            <a:noFill/>
          </a:ln>
        </p:spPr>
      </p:pic>
      <p:pic>
        <p:nvPicPr>
          <p:cNvPr id="163" name="图片 162"/>
          <p:cNvPicPr/>
          <p:nvPr/>
        </p:nvPicPr>
        <p:blipFill>
          <a:blip r:embed="rId4"/>
          <a:stretch>
            <a:fillRect/>
          </a:stretch>
        </p:blipFill>
        <p:spPr>
          <a:xfrm>
            <a:off x="6122670" y="1855470"/>
            <a:ext cx="4738370" cy="3146425"/>
          </a:xfrm>
          <a:prstGeom prst="rect">
            <a:avLst/>
          </a:prstGeom>
          <a:noFill/>
          <a:ln w="9525">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screen"/>
          <a:stretch>
            <a:fillRect/>
          </a:stretch>
        </p:blipFill>
        <p:spPr>
          <a:xfrm>
            <a:off x="0" y="0"/>
            <a:ext cx="12192000" cy="6858000"/>
          </a:xfrm>
          <a:prstGeom prst="rect">
            <a:avLst/>
          </a:prstGeom>
        </p:spPr>
      </p:pic>
      <p:sp>
        <p:nvSpPr>
          <p:cNvPr id="6" name="文本框 5"/>
          <p:cNvSpPr txBox="1"/>
          <p:nvPr/>
        </p:nvSpPr>
        <p:spPr>
          <a:xfrm>
            <a:off x="0" y="1743075"/>
            <a:ext cx="12192000" cy="2646045"/>
          </a:xfrm>
          <a:prstGeom prst="rect">
            <a:avLst/>
          </a:prstGeom>
          <a:noFill/>
        </p:spPr>
        <p:txBody>
          <a:bodyPr wrap="square" rtlCol="0" anchor="t">
            <a:spAutoFit/>
          </a:bodyPr>
          <a:lstStyle/>
          <a:p>
            <a:pPr algn="ctr"/>
            <a:r>
              <a:rPr lang="en-US" altLang="zh-CN" sz="16600" b="1" spc="1200" dirty="0">
                <a:solidFill>
                  <a:schemeClr val="accent6">
                    <a:lumMod val="75000"/>
                  </a:schemeClr>
                </a:solidFill>
                <a:latin typeface="庞门正道粗书体" panose="02010600030101010101" charset="-122"/>
                <a:ea typeface="庞门正道粗书体" panose="02010600030101010101" charset="-122"/>
                <a:cs typeface="+mn-ea"/>
                <a:sym typeface="+mn-lt"/>
              </a:rPr>
              <a:t>THANKS!</a:t>
            </a:r>
            <a:endParaRPr lang="en-US" altLang="zh-CN" sz="16600" b="1" spc="1200" dirty="0">
              <a:solidFill>
                <a:schemeClr val="accent6">
                  <a:lumMod val="75000"/>
                </a:schemeClr>
              </a:solidFill>
              <a:latin typeface="庞门正道粗书体" panose="02010600030101010101" charset="-122"/>
              <a:ea typeface="庞门正道粗书体" panose="02010600030101010101" charset="-122"/>
              <a:cs typeface="+mn-ea"/>
              <a:sym typeface="+mn-lt"/>
            </a:endParaRPr>
          </a:p>
        </p:txBody>
      </p:sp>
      <p:pic>
        <p:nvPicPr>
          <p:cNvPr id="8" name="图片 7"/>
          <p:cNvPicPr>
            <a:picLocks noChangeAspect="1"/>
          </p:cNvPicPr>
          <p:nvPr/>
        </p:nvPicPr>
        <p:blipFill>
          <a:blip r:embed="rId2" cstate="screen"/>
          <a:srcRect/>
          <a:stretch>
            <a:fillRect/>
          </a:stretch>
        </p:blipFill>
        <p:spPr>
          <a:xfrm rot="1042293" flipH="1">
            <a:off x="-119449" y="233475"/>
            <a:ext cx="1845970" cy="1845970"/>
          </a:xfrm>
          <a:prstGeom prst="rect">
            <a:avLst/>
          </a:prstGeom>
        </p:spPr>
      </p:pic>
    </p:spTree>
  </p:cSld>
  <p:clrMapOvr>
    <a:masterClrMapping/>
  </p:clrMapOvr>
</p:sld>
</file>

<file path=ppt/tags/tag1.xml><?xml version="1.0" encoding="utf-8"?>
<p:tagLst xmlns:p="http://schemas.openxmlformats.org/presentationml/2006/main">
  <p:tag name="KSO_WM_UNIT_PLACING_PICTURE_USER_VIEWPORT" val="{&quot;height&quot;:1890.2818897637794,&quot;width&quot;:15741.177952755905}"/>
</p:tagLst>
</file>

<file path=ppt/tags/tag2.xml><?xml version="1.0" encoding="utf-8"?>
<p:tagLst xmlns:p="http://schemas.openxmlformats.org/presentationml/2006/main">
  <p:tag name="KSO_WPP_MARK_KEY" val="7c9fed6e-0813-451f-b8fa-10cfa6b1daec"/>
  <p:tag name="COMMONDATA" val="eyJoZGlkIjoiMmIzNzY5NjE4ZTM2YWYyNzViYjQ5OTVjYzY3OGNlNTcifQ=="/>
  <p:tag name="commondata" val="eyJoZGlkIjoiYzUyNTkxYThlNjlkNTQ1NGE2ZjMwZTM1MjE1OGRkMDc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2werde1">
      <a:majorFont>
        <a:latin typeface="微软雅黑"/>
        <a:ea typeface="义启小魏楷"/>
        <a:cs typeface=""/>
      </a:majorFont>
      <a:minorFont>
        <a:latin typeface="微软雅黑"/>
        <a:ea typeface="义启小魏楷"/>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1621</Words>
  <Application>WPS 演示</Application>
  <PresentationFormat>宽屏</PresentationFormat>
  <Paragraphs>211</Paragraphs>
  <Slides>35</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35</vt:i4>
      </vt:variant>
    </vt:vector>
  </HeadingPairs>
  <TitlesOfParts>
    <vt:vector size="47" baseType="lpstr">
      <vt:lpstr>Arial</vt:lpstr>
      <vt:lpstr>宋体</vt:lpstr>
      <vt:lpstr>Wingdings</vt:lpstr>
      <vt:lpstr>微软雅黑</vt:lpstr>
      <vt:lpstr>庞门正道粗书体</vt:lpstr>
      <vt:lpstr>Arial Unicode MS</vt:lpstr>
      <vt:lpstr>义启小魏楷</vt:lpstr>
      <vt:lpstr>Calibri</vt:lpstr>
      <vt:lpstr>Wingdings</vt:lpstr>
      <vt:lpstr>Times New Roman</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清明节假期安全</dc:title>
  <dc:creator>第一PPT</dc:creator>
  <cp:keywords>www.1ppt.com</cp:keywords>
  <dc:description>www.1ppt.com</dc:description>
  <cp:lastModifiedBy>Vinci®</cp:lastModifiedBy>
  <cp:revision>90</cp:revision>
  <dcterms:created xsi:type="dcterms:W3CDTF">2021-03-21T05:02:00Z</dcterms:created>
  <dcterms:modified xsi:type="dcterms:W3CDTF">2024-03-07T17:34:38Z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5E295726154F4221AE44DA0892F3C32B</vt:lpwstr>
  </property>
  <property fmtid="{D5CDD505-2E9C-101B-9397-08002B2CF9AE}" pid="3" name="KSOProductBuildVer">
    <vt:lpwstr>2052-12.1.0.16388</vt:lpwstr>
  </property>
</Properties>
</file>